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Amatic SC"/>
      <p:regular r:id="rId37"/>
      <p:bold r:id="rId38"/>
    </p:embeddedFont>
    <p:embeddedFont>
      <p:font typeface="Source Code Pro"/>
      <p:regular r:id="rId39"/>
      <p:bold r:id="rId40"/>
      <p:italic r:id="rId41"/>
      <p:boldItalic r:id="rId42"/>
    </p:embeddedFont>
    <p:embeddedFont>
      <p:font typeface="Happy Monkey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HappyMonkey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maticSC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2.xml"/><Relationship Id="rId38" Type="http://schemas.openxmlformats.org/officeDocument/2006/relationships/font" Target="fonts/AmaticSC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middleschoolscience.com/2017/03/05/balancing-equations-a-hands-on-activity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http://middleschoolscience.com/2017/03/05/balancing-equations-a-hands-on-activity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b11ab217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b11ab217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b11ab217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b11ab217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b11ab217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b11ab217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d9fc74d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d9fc74d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d9fc74d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4d9fc74d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b2bbfd62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b2bbfd62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2bbfd62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b2bbfd62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b2bbfd6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b2bbfd6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2bbfd62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b2bbfd62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b2bbfd62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b2bbfd62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2bbfd6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2bbfd6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b2bbfd62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b2bbfd62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b2bbfd62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b2bbfd62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b2bbfd62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b2bbfd62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b2bbfd62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b2bbfd62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b2bbfd62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b2bbfd62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b2bbfd62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b2bbfd62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b2bbfd62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b2bbfd62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d118d3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d118d3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d118d31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d118d31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d118d31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d118d31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11ab21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b11ab21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d118d31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d118d31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4b11ab217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4b11ab217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d118d31a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d118d31a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11ab217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11ab21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b11ab21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b11ab21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bbfd6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bbfd6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118d31a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118d31a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b11ab21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b11ab21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b11ab217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b11ab217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Balancing Equations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 Key by Liz Belasic &amp; Dr. Loney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/>
        </p:nvSpPr>
        <p:spPr>
          <a:xfrm>
            <a:off x="184550" y="1499350"/>
            <a:ext cx="8520600" cy="186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latin typeface="Source Code Pro"/>
                <a:ea typeface="Source Code Pro"/>
                <a:cs typeface="Source Code Pro"/>
                <a:sym typeface="Source Code Pro"/>
              </a:rPr>
              <a:t>Elements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1300" u="sng">
                <a:latin typeface="Source Code Pro"/>
                <a:ea typeface="Source Code Pro"/>
                <a:cs typeface="Source Code Pro"/>
                <a:sym typeface="Source Code Pro"/>
              </a:rPr>
              <a:t>Left Side	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			   			 </a:t>
            </a:r>
            <a:r>
              <a:rPr lang="en" sz="1300" u="sng">
                <a:latin typeface="Source Code Pro"/>
                <a:ea typeface="Source Code Pro"/>
                <a:cs typeface="Source Code Pro"/>
                <a:sym typeface="Source Code Pro"/>
              </a:rPr>
              <a:t>Right Side</a:t>
            </a:r>
            <a:endParaRPr sz="13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Carbon				2								1   = 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Hydrogen			6								2   = 6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Oxygen				2		=7						2   +1   =7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 rot="-805811">
            <a:off x="6417682" y="2736309"/>
            <a:ext cx="295789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 rot="-805346">
            <a:off x="6417365" y="1933649"/>
            <a:ext cx="319219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69050" y="3367450"/>
            <a:ext cx="8418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Google Shape;241;p22"/>
          <p:cNvSpPr txBox="1"/>
          <p:nvPr>
            <p:ph type="ctrTitle"/>
          </p:nvPr>
        </p:nvSpPr>
        <p:spPr>
          <a:xfrm>
            <a:off x="1902875" y="694025"/>
            <a:ext cx="73116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   + </a:t>
            </a:r>
            <a:r>
              <a:rPr lang="en" sz="3000">
                <a:highlight>
                  <a:srgbClr val="D9D2E9"/>
                </a:highlight>
                <a:latin typeface="Happy Monkey"/>
                <a:ea typeface="Happy Monkey"/>
                <a:cs typeface="Happy Monkey"/>
                <a:sym typeface="Happy Monkey"/>
              </a:rPr>
              <a:t>3.5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--&gt;       </a:t>
            </a:r>
            <a:r>
              <a:rPr lang="en" sz="3000">
                <a:highlight>
                  <a:srgbClr val="FFFF00"/>
                </a:highlight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CO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+      </a:t>
            </a:r>
            <a:r>
              <a:rPr lang="en" sz="3000">
                <a:highlight>
                  <a:srgbClr val="00FFFF"/>
                </a:highlight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baseline="-25000" sz="3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3892298" y="617659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616506" y="617659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2676671" y="69241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 rot="-2294496">
            <a:off x="7534934" y="290678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 rot="-2294496">
            <a:off x="7741534" y="127676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2676671" y="339833"/>
            <a:ext cx="275792" cy="27059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2400879" y="339833"/>
            <a:ext cx="275792" cy="27059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2944008" y="341779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2694035" y="610424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2400879" y="69241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2133541" y="339833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6234877" y="515650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6011010" y="517600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6502215" y="517597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 rot="-2294496">
            <a:off x="7334026" y="87974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2400879" y="617659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 rot="-805346">
            <a:off x="6405965" y="2386024"/>
            <a:ext cx="319219" cy="2883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x3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 rot="-805346">
            <a:off x="7146540" y="2736324"/>
            <a:ext cx="319219" cy="2883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x3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1395425" y="3505875"/>
            <a:ext cx="5835600" cy="1441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The Trick: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Multiply O</a:t>
            </a:r>
            <a:r>
              <a:rPr baseline="-25000" lang="en" sz="17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by a number that DOES balance with the opposite side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Then multiply ALL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coefficients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by a common factor to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yield whole numbers.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 rot="-805720">
            <a:off x="2717679" y="2712016"/>
            <a:ext cx="528345" cy="288368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x3.5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3167525" y="107050"/>
            <a:ext cx="2352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Half an 0</a:t>
            </a:r>
            <a:r>
              <a:rPr baseline="-25000" lang="en" sz="1600"/>
              <a:t>2</a:t>
            </a:r>
            <a:r>
              <a:rPr lang="en" sz="1600"/>
              <a:t> isn’t possible</a:t>
            </a:r>
            <a:endParaRPr sz="1600"/>
          </a:p>
        </p:txBody>
      </p:sp>
      <p:sp>
        <p:nvSpPr>
          <p:cNvPr id="263" name="Google Shape;263;p22"/>
          <p:cNvSpPr/>
          <p:nvPr/>
        </p:nvSpPr>
        <p:spPr>
          <a:xfrm>
            <a:off x="6295027" y="145188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6019235" y="145188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6562365" y="147134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 rot="-2294496">
            <a:off x="7992659" y="711640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 rot="-2294496">
            <a:off x="8199259" y="548638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 rot="-2294496">
            <a:off x="7791751" y="508936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 rot="-2294496">
            <a:off x="8366134" y="391940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 rot="-2294496">
            <a:off x="8572734" y="228938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 rot="-2294496">
            <a:off x="8165226" y="189236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 rot="-805346">
            <a:off x="7142240" y="450849"/>
            <a:ext cx="319219" cy="2883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x3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 rot="-805346">
            <a:off x="5646365" y="390412"/>
            <a:ext cx="319219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/>
        </p:nvSpPr>
        <p:spPr>
          <a:xfrm>
            <a:off x="184550" y="1499350"/>
            <a:ext cx="8959500" cy="219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latin typeface="Source Code Pro"/>
                <a:ea typeface="Source Code Pro"/>
                <a:cs typeface="Source Code Pro"/>
                <a:sym typeface="Source Code Pro"/>
              </a:rPr>
              <a:t>Elements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1300" u="sng">
                <a:latin typeface="Source Code Pro"/>
                <a:ea typeface="Source Code Pro"/>
                <a:cs typeface="Source Code Pro"/>
                <a:sym typeface="Source Code Pro"/>
              </a:rPr>
              <a:t>Left Side	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			   			 </a:t>
            </a:r>
            <a:r>
              <a:rPr lang="en" sz="1300" u="sng">
                <a:latin typeface="Source Code Pro"/>
                <a:ea typeface="Source Code Pro"/>
                <a:cs typeface="Source Code Pro"/>
                <a:sym typeface="Source Code Pro"/>
              </a:rPr>
              <a:t>Right Side</a:t>
            </a:r>
            <a:endParaRPr sz="13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Carbon				  4			    				4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Hydrogen			 12								12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Oxygen			    14									14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369050" y="3367450"/>
            <a:ext cx="8418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23"/>
          <p:cNvSpPr txBox="1"/>
          <p:nvPr>
            <p:ph type="ctrTitle"/>
          </p:nvPr>
        </p:nvSpPr>
        <p:spPr>
          <a:xfrm>
            <a:off x="1188475" y="604650"/>
            <a:ext cx="76116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00FF00"/>
                </a:highlight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    +   </a:t>
            </a:r>
            <a:r>
              <a:rPr lang="en" sz="3000">
                <a:highlight>
                  <a:srgbClr val="EAD1DC"/>
                </a:highlight>
                <a:latin typeface="Happy Monkey"/>
                <a:ea typeface="Happy Monkey"/>
                <a:cs typeface="Happy Monkey"/>
                <a:sym typeface="Happy Monkey"/>
              </a:rPr>
              <a:t>7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--&gt;      </a:t>
            </a:r>
            <a:r>
              <a:rPr lang="en" sz="3000">
                <a:highlight>
                  <a:srgbClr val="FFFF00"/>
                </a:highlight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CO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+     </a:t>
            </a:r>
            <a:r>
              <a:rPr lang="en" sz="3000">
                <a:highlight>
                  <a:srgbClr val="00FFFF"/>
                </a:highlight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baseline="-25000" sz="3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1395425" y="3505875"/>
            <a:ext cx="5835600" cy="1441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The Trick: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Multiply O</a:t>
            </a:r>
            <a:r>
              <a:rPr baseline="-25000" lang="en" sz="17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by a number that DOES balance with the opposite side 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Then multiply ALL coefficients by a common factor to yield whole numbers.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184550" y="604650"/>
            <a:ext cx="407400" cy="288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Google Shape;283;p23"/>
          <p:cNvSpPr txBox="1"/>
          <p:nvPr>
            <p:ph type="ctrTitle"/>
          </p:nvPr>
        </p:nvSpPr>
        <p:spPr>
          <a:xfrm>
            <a:off x="1188475" y="92250"/>
            <a:ext cx="7311600" cy="6165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   + </a:t>
            </a:r>
            <a:r>
              <a:rPr lang="en" sz="3000">
                <a:highlight>
                  <a:srgbClr val="D9D2E9"/>
                </a:highlight>
                <a:latin typeface="Happy Monkey"/>
                <a:ea typeface="Happy Monkey"/>
                <a:cs typeface="Happy Monkey"/>
                <a:sym typeface="Happy Monkey"/>
              </a:rPr>
              <a:t>3.5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--&gt;       </a:t>
            </a:r>
            <a:r>
              <a:rPr lang="en" sz="3000">
                <a:highlight>
                  <a:srgbClr val="FFFF00"/>
                </a:highlight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CO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+      </a:t>
            </a:r>
            <a:r>
              <a:rPr lang="en" sz="3000">
                <a:highlight>
                  <a:srgbClr val="00FFFF"/>
                </a:highlight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baseline="-25000" sz="3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cxnSp>
        <p:nvCxnSpPr>
          <p:cNvPr id="284" name="Google Shape;284;p23"/>
          <p:cNvCxnSpPr>
            <a:stCxn id="283" idx="1"/>
            <a:endCxn id="282" idx="0"/>
          </p:cNvCxnSpPr>
          <p:nvPr/>
        </p:nvCxnSpPr>
        <p:spPr>
          <a:xfrm flipH="1">
            <a:off x="388375" y="400500"/>
            <a:ext cx="800100" cy="2043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23"/>
          <p:cNvCxnSpPr>
            <a:stCxn id="282" idx="2"/>
            <a:endCxn id="280" idx="1"/>
          </p:cNvCxnSpPr>
          <p:nvPr/>
        </p:nvCxnSpPr>
        <p:spPr>
          <a:xfrm flipH="1" rot="-5400000">
            <a:off x="651650" y="629550"/>
            <a:ext cx="273300" cy="8001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/>
        </p:nvSpPr>
        <p:spPr>
          <a:xfrm>
            <a:off x="1309225" y="3841100"/>
            <a:ext cx="72711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RECOUNT ALL TO CONFIRM ITS CORRECT</a:t>
            </a:r>
            <a:endParaRPr sz="2500"/>
          </a:p>
        </p:txBody>
      </p:sp>
      <p:sp>
        <p:nvSpPr>
          <p:cNvPr id="291" name="Google Shape;291;p24"/>
          <p:cNvSpPr txBox="1"/>
          <p:nvPr>
            <p:ph type="ctrTitle"/>
          </p:nvPr>
        </p:nvSpPr>
        <p:spPr>
          <a:xfrm>
            <a:off x="766200" y="2244550"/>
            <a:ext cx="76116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00FF00"/>
                </a:highlight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    +   </a:t>
            </a:r>
            <a:r>
              <a:rPr lang="en" sz="3000">
                <a:highlight>
                  <a:srgbClr val="EAD1DC"/>
                </a:highlight>
                <a:latin typeface="Happy Monkey"/>
                <a:ea typeface="Happy Monkey"/>
                <a:cs typeface="Happy Monkey"/>
                <a:sym typeface="Happy Monkey"/>
              </a:rPr>
              <a:t>7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--&gt;      </a:t>
            </a:r>
            <a:r>
              <a:rPr lang="en" sz="3000">
                <a:highlight>
                  <a:srgbClr val="FFFF00"/>
                </a:highlight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CO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+     </a:t>
            </a:r>
            <a:r>
              <a:rPr lang="en" sz="3000">
                <a:highlight>
                  <a:srgbClr val="00FFFF"/>
                </a:highlight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baseline="-25000" sz="3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2992773" y="2151484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2716981" y="2151484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1309321" y="1425541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rot="-2294496">
            <a:off x="6460834" y="1507128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-2294496">
            <a:off x="6667434" y="1344126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1309321" y="1696133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1033529" y="1696133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1576658" y="1698079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1326685" y="1966724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1033529" y="1425541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766191" y="1696133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4943227" y="2150975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4719360" y="2152925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5210565" y="2152922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 rot="-2294496">
            <a:off x="6259926" y="1304424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1033529" y="1973959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5003377" y="1780513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4727585" y="1780513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5270715" y="1782459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 rot="-2294496">
            <a:off x="6921134" y="2077003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 rot="-2294496">
            <a:off x="7127734" y="1914001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"/>
          <p:cNvSpPr/>
          <p:nvPr/>
        </p:nvSpPr>
        <p:spPr>
          <a:xfrm rot="-2294496">
            <a:off x="6720226" y="1874299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 rot="-2294496">
            <a:off x="7292034" y="1608390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 rot="-2294496">
            <a:off x="7498634" y="1445388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 rot="-2294496">
            <a:off x="7091126" y="1405686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1348396" y="390991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348396" y="661583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072604" y="661583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615733" y="663529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365760" y="932174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072604" y="390991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805266" y="661583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72604" y="939409"/>
            <a:ext cx="275700" cy="270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992773" y="1761859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716981" y="1761859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992773" y="1372234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716981" y="1372234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992773" y="982609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2716981" y="982609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2992773" y="592984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2716981" y="592984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992773" y="298059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716981" y="298059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3757248" y="2237334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3481456" y="2237334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4900090" y="1406175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4676223" y="1408125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5167427" y="1408122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4960240" y="1035713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4684448" y="1035713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5227577" y="1037659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 rot="-2294496">
            <a:off x="6567109" y="367203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/>
          <p:nvPr/>
        </p:nvSpPr>
        <p:spPr>
          <a:xfrm rot="-2294496">
            <a:off x="6773709" y="204201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/>
          <p:nvPr/>
        </p:nvSpPr>
        <p:spPr>
          <a:xfrm rot="-2294496">
            <a:off x="6366201" y="164499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 rot="-2294496">
            <a:off x="7027409" y="937078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"/>
          <p:cNvSpPr/>
          <p:nvPr/>
        </p:nvSpPr>
        <p:spPr>
          <a:xfrm rot="-2294496">
            <a:off x="7234009" y="774076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/>
          <p:nvPr/>
        </p:nvSpPr>
        <p:spPr>
          <a:xfrm rot="-2294496">
            <a:off x="6826501" y="734374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 rot="-2294496">
            <a:off x="7398309" y="468465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 rot="-2294496">
            <a:off x="7604909" y="305463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 rot="-2294496">
            <a:off x="7197401" y="265761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DOn’t panic if something was balanced to begin with but then becomes unbalanced during the process. It will just have to be balanced again. And that’s ok! </a:t>
            </a:r>
            <a:endParaRPr sz="3700"/>
          </a:p>
        </p:txBody>
      </p:sp>
      <p:sp>
        <p:nvSpPr>
          <p:cNvPr id="357" name="Google Shape;357;p2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panic!!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ctrTitle"/>
          </p:nvPr>
        </p:nvSpPr>
        <p:spPr>
          <a:xfrm>
            <a:off x="126850" y="392150"/>
            <a:ext cx="87054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Metals -&gt; Non-metals -&gt;H -&gt; O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Order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ctrTitle"/>
          </p:nvPr>
        </p:nvSpPr>
        <p:spPr>
          <a:xfrm>
            <a:off x="387900" y="8493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--&gt; 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 +O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369" name="Google Shape;369;p2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2119000" y="1209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>
            <a:off x="1158100" y="7128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7761150" y="11298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7381700" y="11298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5885850" y="11298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5597075" y="8493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6151500" y="8493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1360350" y="10570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1739550" y="10570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ctrTitle"/>
          </p:nvPr>
        </p:nvSpPr>
        <p:spPr>
          <a:xfrm>
            <a:off x="311700" y="10779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72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 sz="72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 --&gt; </a:t>
            </a:r>
            <a:r>
              <a:rPr lang="en" sz="7200">
                <a:solidFill>
                  <a:schemeClr val="accent5"/>
                </a:solidFill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72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O + O</a:t>
            </a:r>
            <a:r>
              <a:rPr baseline="-25000" lang="en" sz="72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endParaRPr sz="72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384" name="Google Shape;384;p2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Answers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3109600" y="1209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2148700" y="7128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7499800" y="11298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7879000" y="11298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5114975" y="12094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4750350" y="10570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5431175" y="10570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2350950" y="10570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2730150" y="10570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1738000" y="1209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777100" y="7128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979350" y="10570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1358550" y="10570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6334175" y="12094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5969550" y="10570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6650375" y="10570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 txBox="1"/>
          <p:nvPr/>
        </p:nvSpPr>
        <p:spPr>
          <a:xfrm>
            <a:off x="196050" y="299850"/>
            <a:ext cx="8868600" cy="337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ctrTitle"/>
          </p:nvPr>
        </p:nvSpPr>
        <p:spPr>
          <a:xfrm>
            <a:off x="311700" y="8493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Na+ 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--&gt; Na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07" name="Google Shape;407;p2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1104225" y="84935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 rot="-2792370">
            <a:off x="7197591" y="809704"/>
            <a:ext cx="379005" cy="416773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 rot="-2792370">
            <a:off x="6634081" y="797944"/>
            <a:ext cx="379005" cy="416773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 rot="-2792370">
            <a:off x="6936675" y="1084868"/>
            <a:ext cx="379005" cy="416773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3072850" y="9376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2693650" y="9376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ctrTitle"/>
          </p:nvPr>
        </p:nvSpPr>
        <p:spPr>
          <a:xfrm>
            <a:off x="311700" y="5445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Na+ O</a:t>
            </a:r>
            <a:r>
              <a:rPr baseline="-25000" lang="en" sz="72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 --&gt; </a:t>
            </a:r>
            <a:r>
              <a:rPr lang="en" sz="7200">
                <a:solidFill>
                  <a:schemeClr val="accent5"/>
                </a:solidFill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Na</a:t>
            </a:r>
            <a:r>
              <a:rPr baseline="-25000" lang="en" sz="72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sz="72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19" name="Google Shape;419;p3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411975" y="797825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 rot="-2792370">
            <a:off x="7730991" y="581104"/>
            <a:ext cx="379005" cy="416773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 rot="-2792370">
            <a:off x="7167481" y="569344"/>
            <a:ext cx="379005" cy="416773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 rot="-2792370">
            <a:off x="7470075" y="856268"/>
            <a:ext cx="379005" cy="416773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3301450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2922250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910500" y="8096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1409025" y="8096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1953575" y="8096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 rot="-2792370">
            <a:off x="6587991" y="581104"/>
            <a:ext cx="379005" cy="416773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/>
          <p:nvPr/>
        </p:nvSpPr>
        <p:spPr>
          <a:xfrm rot="-2792370">
            <a:off x="6024481" y="569344"/>
            <a:ext cx="379005" cy="416773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 rot="-2792370">
            <a:off x="6327075" y="856268"/>
            <a:ext cx="379005" cy="416773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 txBox="1"/>
          <p:nvPr/>
        </p:nvSpPr>
        <p:spPr>
          <a:xfrm>
            <a:off x="196050" y="299850"/>
            <a:ext cx="8868600" cy="337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>
            <p:ph type="ctrTitle"/>
          </p:nvPr>
        </p:nvSpPr>
        <p:spPr>
          <a:xfrm>
            <a:off x="311700" y="6207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N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+ 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--&gt; NH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38" name="Google Shape;438;p3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3301450" y="7852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2922250" y="7852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1625050" y="785200"/>
            <a:ext cx="379200" cy="41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1245850" y="785200"/>
            <a:ext cx="379200" cy="41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6555375" y="480400"/>
            <a:ext cx="379200" cy="41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6544025" y="8974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1"/>
          <p:cNvSpPr/>
          <p:nvPr/>
        </p:nvSpPr>
        <p:spPr>
          <a:xfrm>
            <a:off x="6241025" y="2158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6872475" y="2158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103475"/>
            <a:ext cx="8520600" cy="21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+ 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--&gt; 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473750" y="7522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094550" y="7522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022650" y="7522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401850" y="7522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104325" y="9804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790250" y="7522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407875" y="7522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ctrTitle"/>
          </p:nvPr>
        </p:nvSpPr>
        <p:spPr>
          <a:xfrm>
            <a:off x="311700" y="6969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N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+ </a:t>
            </a:r>
            <a:r>
              <a:rPr lang="en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--&gt; </a:t>
            </a:r>
            <a:r>
              <a:rPr lang="en">
                <a:solidFill>
                  <a:schemeClr val="accent5"/>
                </a:solidFill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NH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52" name="Google Shape;452;p3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3377650" y="2518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2998450" y="2518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2493775" y="4804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2114575" y="4804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>
            <a:off x="6555375" y="480400"/>
            <a:ext cx="379200" cy="41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6544025" y="8974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6241025" y="2158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6872475" y="2158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3415750" y="7852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3036550" y="7852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1192600" y="480400"/>
            <a:ext cx="379200" cy="41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813400" y="480400"/>
            <a:ext cx="379200" cy="41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7622175" y="480400"/>
            <a:ext cx="379200" cy="41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7610825" y="8974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7307825" y="2158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7939275" y="2158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196050" y="299850"/>
            <a:ext cx="8868600" cy="337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/>
          <p:nvPr>
            <p:ph type="ctrTitle"/>
          </p:nvPr>
        </p:nvSpPr>
        <p:spPr>
          <a:xfrm>
            <a:off x="311700" y="8493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P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+ 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--&gt; P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10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75" name="Google Shape;475;p3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3072850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2693650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1535800" y="3682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1210150" y="8974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6707775" y="7090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6544025" y="10498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6241025" y="4444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6872475" y="4444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/>
          <p:nvPr/>
        </p:nvSpPr>
        <p:spPr>
          <a:xfrm>
            <a:off x="932800" y="3682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3"/>
          <p:cNvSpPr/>
          <p:nvPr/>
        </p:nvSpPr>
        <p:spPr>
          <a:xfrm>
            <a:off x="1210150" y="54455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3"/>
          <p:cNvSpPr/>
          <p:nvPr/>
        </p:nvSpPr>
        <p:spPr>
          <a:xfrm>
            <a:off x="6036525" y="7731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5936800" y="2397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6544025" y="1756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7074225" y="1756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7099550" y="7090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6241025" y="12303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6799125" y="1342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6872475" y="9897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3"/>
          <p:cNvSpPr/>
          <p:nvPr/>
        </p:nvSpPr>
        <p:spPr>
          <a:xfrm>
            <a:off x="6316000" y="8553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6555375" y="5926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>
            <p:ph type="ctrTitle"/>
          </p:nvPr>
        </p:nvSpPr>
        <p:spPr>
          <a:xfrm>
            <a:off x="311700" y="1342700"/>
            <a:ext cx="8520600" cy="23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P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+ </a:t>
            </a:r>
            <a:r>
              <a:rPr lang="en">
                <a:solidFill>
                  <a:schemeClr val="accent3"/>
                </a:solidFill>
                <a:latin typeface="Happy Monkey"/>
                <a:ea typeface="Happy Monkey"/>
                <a:cs typeface="Happy Monkey"/>
                <a:sym typeface="Happy Monkey"/>
              </a:rPr>
              <a:t>5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--&gt; P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10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01" name="Google Shape;501;p3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02" name="Google Shape;502;p34"/>
          <p:cNvSpPr/>
          <p:nvPr/>
        </p:nvSpPr>
        <p:spPr>
          <a:xfrm>
            <a:off x="3149050" y="10138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2769850" y="10138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1231000" y="5968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905350" y="11260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6707775" y="7090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6544025" y="10498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6241025" y="4444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4"/>
          <p:cNvSpPr/>
          <p:nvPr/>
        </p:nvSpPr>
        <p:spPr>
          <a:xfrm>
            <a:off x="6872475" y="4444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628000" y="5968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905350" y="77315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6036525" y="7731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5936800" y="2397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544025" y="1756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074225" y="1756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099550" y="7090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6241025" y="12303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6799125" y="1342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6872475" y="9897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6316000" y="8553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555375" y="592600"/>
            <a:ext cx="379200" cy="417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4"/>
          <p:cNvSpPr/>
          <p:nvPr/>
        </p:nvSpPr>
        <p:spPr>
          <a:xfrm>
            <a:off x="2241925" y="10138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4"/>
          <p:cNvSpPr/>
          <p:nvPr/>
        </p:nvSpPr>
        <p:spPr>
          <a:xfrm>
            <a:off x="1862725" y="10138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4078013" y="10138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3698813" y="10138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3773500" y="480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4"/>
          <p:cNvSpPr/>
          <p:nvPr/>
        </p:nvSpPr>
        <p:spPr>
          <a:xfrm>
            <a:off x="3394300" y="480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2578450" y="480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4"/>
          <p:cNvSpPr/>
          <p:nvPr/>
        </p:nvSpPr>
        <p:spPr>
          <a:xfrm>
            <a:off x="2199250" y="480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4"/>
          <p:cNvSpPr txBox="1"/>
          <p:nvPr/>
        </p:nvSpPr>
        <p:spPr>
          <a:xfrm>
            <a:off x="275400" y="115350"/>
            <a:ext cx="8868600" cy="337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/>
          <p:nvPr>
            <p:ph type="ctrTitle"/>
          </p:nvPr>
        </p:nvSpPr>
        <p:spPr>
          <a:xfrm>
            <a:off x="235500" y="8493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Fe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+ H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O--&gt; Fe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4 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+ H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endParaRPr baseline="-25000" sz="6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36" name="Google Shape;536;p3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37" name="Google Shape;537;p35"/>
          <p:cNvSpPr/>
          <p:nvPr/>
        </p:nvSpPr>
        <p:spPr>
          <a:xfrm>
            <a:off x="7825525" y="634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5"/>
          <p:cNvSpPr/>
          <p:nvPr/>
        </p:nvSpPr>
        <p:spPr>
          <a:xfrm>
            <a:off x="7446325" y="634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5"/>
          <p:cNvSpPr/>
          <p:nvPr/>
        </p:nvSpPr>
        <p:spPr>
          <a:xfrm>
            <a:off x="2557075" y="6349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5"/>
          <p:cNvSpPr/>
          <p:nvPr/>
        </p:nvSpPr>
        <p:spPr>
          <a:xfrm>
            <a:off x="2820800" y="3703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5"/>
          <p:cNvSpPr/>
          <p:nvPr/>
        </p:nvSpPr>
        <p:spPr>
          <a:xfrm>
            <a:off x="2277725" y="3703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5"/>
          <p:cNvSpPr/>
          <p:nvPr/>
        </p:nvSpPr>
        <p:spPr>
          <a:xfrm>
            <a:off x="729225" y="634900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5380900" y="1136713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5"/>
          <p:cNvSpPr/>
          <p:nvPr/>
        </p:nvSpPr>
        <p:spPr>
          <a:xfrm>
            <a:off x="5660625" y="522700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5"/>
          <p:cNvSpPr/>
          <p:nvPr/>
        </p:nvSpPr>
        <p:spPr>
          <a:xfrm>
            <a:off x="5133563" y="522700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5"/>
          <p:cNvSpPr/>
          <p:nvPr/>
        </p:nvSpPr>
        <p:spPr>
          <a:xfrm>
            <a:off x="5387900" y="6980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5"/>
          <p:cNvSpPr/>
          <p:nvPr/>
        </p:nvSpPr>
        <p:spPr>
          <a:xfrm>
            <a:off x="5380900" y="2810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5133575" y="939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5"/>
          <p:cNvSpPr/>
          <p:nvPr/>
        </p:nvSpPr>
        <p:spPr>
          <a:xfrm>
            <a:off x="5660625" y="939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/>
          <p:nvPr>
            <p:ph type="ctrTitle"/>
          </p:nvPr>
        </p:nvSpPr>
        <p:spPr>
          <a:xfrm>
            <a:off x="197625" y="10477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 sz="5500">
                <a:latin typeface="Happy Monkey"/>
                <a:ea typeface="Happy Monkey"/>
                <a:cs typeface="Happy Monkey"/>
                <a:sym typeface="Happy Monkey"/>
              </a:rPr>
              <a:t>Fe+ </a:t>
            </a:r>
            <a:r>
              <a:rPr lang="en" sz="5500">
                <a:solidFill>
                  <a:schemeClr val="accent4"/>
                </a:solidFill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 sz="55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55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5500">
                <a:latin typeface="Happy Monkey"/>
                <a:ea typeface="Happy Monkey"/>
                <a:cs typeface="Happy Monkey"/>
                <a:sym typeface="Happy Monkey"/>
              </a:rPr>
              <a:t>O--&gt; Fe</a:t>
            </a:r>
            <a:r>
              <a:rPr baseline="-25000" lang="en" sz="5500"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 sz="55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 sz="5500">
                <a:latin typeface="Happy Monkey"/>
                <a:ea typeface="Happy Monkey"/>
                <a:cs typeface="Happy Monkey"/>
                <a:sym typeface="Happy Monkey"/>
              </a:rPr>
              <a:t>4 </a:t>
            </a:r>
            <a:r>
              <a:rPr lang="en" sz="5500">
                <a:latin typeface="Happy Monkey"/>
                <a:ea typeface="Happy Monkey"/>
                <a:cs typeface="Happy Monkey"/>
                <a:sym typeface="Happy Monkey"/>
              </a:rPr>
              <a:t>+ </a:t>
            </a:r>
            <a:r>
              <a:rPr lang="en" sz="5500">
                <a:solidFill>
                  <a:schemeClr val="accent4"/>
                </a:solidFill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 sz="55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55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endParaRPr baseline="-25000" sz="55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55" name="Google Shape;555;p3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56" name="Google Shape;556;p36"/>
          <p:cNvSpPr/>
          <p:nvPr/>
        </p:nvSpPr>
        <p:spPr>
          <a:xfrm>
            <a:off x="8002425" y="2810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6"/>
          <p:cNvSpPr/>
          <p:nvPr/>
        </p:nvSpPr>
        <p:spPr>
          <a:xfrm>
            <a:off x="7623225" y="2810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"/>
          <p:cNvSpPr/>
          <p:nvPr/>
        </p:nvSpPr>
        <p:spPr>
          <a:xfrm>
            <a:off x="2452775" y="4133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2716500" y="1487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173425" y="1487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729225" y="634900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5380900" y="1136713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5660625" y="522700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6"/>
          <p:cNvSpPr/>
          <p:nvPr/>
        </p:nvSpPr>
        <p:spPr>
          <a:xfrm>
            <a:off x="5133563" y="522700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6"/>
          <p:cNvSpPr/>
          <p:nvPr/>
        </p:nvSpPr>
        <p:spPr>
          <a:xfrm>
            <a:off x="5387900" y="6980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5380900" y="2810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5133575" y="939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5660625" y="939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197625" y="634900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6"/>
          <p:cNvSpPr/>
          <p:nvPr/>
        </p:nvSpPr>
        <p:spPr>
          <a:xfrm>
            <a:off x="1260825" y="634900"/>
            <a:ext cx="379200" cy="4170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3519575" y="4133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3783300" y="1487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6"/>
          <p:cNvSpPr/>
          <p:nvPr/>
        </p:nvSpPr>
        <p:spPr>
          <a:xfrm>
            <a:off x="3240225" y="1487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6"/>
          <p:cNvSpPr/>
          <p:nvPr/>
        </p:nvSpPr>
        <p:spPr>
          <a:xfrm>
            <a:off x="2452775" y="10991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2716500" y="8345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2173425" y="8345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3525675" y="10991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3777163" y="8345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"/>
          <p:cNvSpPr/>
          <p:nvPr/>
        </p:nvSpPr>
        <p:spPr>
          <a:xfrm>
            <a:off x="3288000" y="8345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7120675" y="2810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6741475" y="2810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8002425" y="8906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>
            <a:off x="7623225" y="8906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7120675" y="8906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6741475" y="8906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137700" y="148775"/>
            <a:ext cx="8868600" cy="337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7"/>
          <p:cNvSpPr txBox="1"/>
          <p:nvPr>
            <p:ph type="ctrTitle"/>
          </p:nvPr>
        </p:nvSpPr>
        <p:spPr>
          <a:xfrm>
            <a:off x="235500" y="9255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C 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+ 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--&gt; CH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endParaRPr baseline="-25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92" name="Google Shape;592;p3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593" name="Google Shape;593;p37"/>
          <p:cNvSpPr/>
          <p:nvPr/>
        </p:nvSpPr>
        <p:spPr>
          <a:xfrm>
            <a:off x="6364850" y="59890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3354200" y="598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2975000" y="598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1524000" y="59890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6364850" y="1015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5985650" y="6515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6744050" y="598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6364850" y="181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 txBox="1"/>
          <p:nvPr>
            <p:ph type="ctrTitle"/>
          </p:nvPr>
        </p:nvSpPr>
        <p:spPr>
          <a:xfrm>
            <a:off x="210225" y="1107938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C + </a:t>
            </a:r>
            <a:r>
              <a:rPr lang="en">
                <a:solidFill>
                  <a:schemeClr val="accent5"/>
                </a:solidFill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--&gt; CH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endParaRPr baseline="-25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06" name="Google Shape;606;p3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07" name="Google Shape;607;p38"/>
          <p:cNvSpPr/>
          <p:nvPr/>
        </p:nvSpPr>
        <p:spPr>
          <a:xfrm>
            <a:off x="6745850" y="59890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8"/>
          <p:cNvSpPr/>
          <p:nvPr/>
        </p:nvSpPr>
        <p:spPr>
          <a:xfrm>
            <a:off x="2897000" y="598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2517800" y="598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1524000" y="59890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6745850" y="1015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6366650" y="6515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7125050" y="598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6745850" y="181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3832125" y="598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3452925" y="5989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8"/>
          <p:cNvSpPr txBox="1"/>
          <p:nvPr/>
        </p:nvSpPr>
        <p:spPr>
          <a:xfrm>
            <a:off x="196050" y="299850"/>
            <a:ext cx="8868600" cy="337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9"/>
          <p:cNvSpPr txBox="1"/>
          <p:nvPr>
            <p:ph type="ctrTitle"/>
          </p:nvPr>
        </p:nvSpPr>
        <p:spPr>
          <a:xfrm>
            <a:off x="235500" y="2153900"/>
            <a:ext cx="85206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Na</a:t>
            </a:r>
            <a:r>
              <a:rPr baseline="-25000" lang="en" sz="4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SO</a:t>
            </a:r>
            <a:r>
              <a:rPr baseline="-25000" lang="en" sz="4000"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 + CaCl</a:t>
            </a:r>
            <a:r>
              <a:rPr baseline="-25000" lang="en" sz="4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 --&gt; CaSO</a:t>
            </a:r>
            <a:r>
              <a:rPr baseline="-25000" lang="en" sz="4000">
                <a:latin typeface="Happy Monkey"/>
                <a:ea typeface="Happy Monkey"/>
                <a:cs typeface="Happy Monkey"/>
                <a:sym typeface="Happy Monkey"/>
              </a:rPr>
              <a:t>4  </a:t>
            </a: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+ NaCl</a:t>
            </a:r>
            <a:endParaRPr baseline="-25000" sz="4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23" name="Google Shape;623;p3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24" name="Google Shape;624;p39"/>
          <p:cNvSpPr/>
          <p:nvPr/>
        </p:nvSpPr>
        <p:spPr>
          <a:xfrm>
            <a:off x="3528875" y="1521450"/>
            <a:ext cx="379200" cy="417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9"/>
          <p:cNvSpPr/>
          <p:nvPr/>
        </p:nvSpPr>
        <p:spPr>
          <a:xfrm>
            <a:off x="3149675" y="1521450"/>
            <a:ext cx="379200" cy="41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9"/>
          <p:cNvSpPr/>
          <p:nvPr/>
        </p:nvSpPr>
        <p:spPr>
          <a:xfrm>
            <a:off x="1476450" y="676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9"/>
          <p:cNvSpPr/>
          <p:nvPr/>
        </p:nvSpPr>
        <p:spPr>
          <a:xfrm>
            <a:off x="7314150" y="12055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7693350" y="1205500"/>
            <a:ext cx="379200" cy="417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9"/>
          <p:cNvSpPr/>
          <p:nvPr/>
        </p:nvSpPr>
        <p:spPr>
          <a:xfrm>
            <a:off x="3149675" y="1104450"/>
            <a:ext cx="379200" cy="417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9"/>
          <p:cNvSpPr/>
          <p:nvPr/>
        </p:nvSpPr>
        <p:spPr>
          <a:xfrm>
            <a:off x="1476450" y="1093300"/>
            <a:ext cx="379200" cy="417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9"/>
          <p:cNvSpPr/>
          <p:nvPr/>
        </p:nvSpPr>
        <p:spPr>
          <a:xfrm>
            <a:off x="1097250" y="1093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9"/>
          <p:cNvSpPr/>
          <p:nvPr/>
        </p:nvSpPr>
        <p:spPr>
          <a:xfrm>
            <a:off x="1844025" y="1096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9"/>
          <p:cNvSpPr/>
          <p:nvPr/>
        </p:nvSpPr>
        <p:spPr>
          <a:xfrm>
            <a:off x="1500325" y="1510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"/>
          <p:cNvSpPr/>
          <p:nvPr/>
        </p:nvSpPr>
        <p:spPr>
          <a:xfrm>
            <a:off x="2223225" y="10933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9"/>
          <p:cNvSpPr/>
          <p:nvPr/>
        </p:nvSpPr>
        <p:spPr>
          <a:xfrm>
            <a:off x="729675" y="10933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9"/>
          <p:cNvSpPr/>
          <p:nvPr/>
        </p:nvSpPr>
        <p:spPr>
          <a:xfrm>
            <a:off x="5438850" y="828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9"/>
          <p:cNvSpPr/>
          <p:nvPr/>
        </p:nvSpPr>
        <p:spPr>
          <a:xfrm>
            <a:off x="5438850" y="1245700"/>
            <a:ext cx="379200" cy="417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9"/>
          <p:cNvSpPr/>
          <p:nvPr/>
        </p:nvSpPr>
        <p:spPr>
          <a:xfrm>
            <a:off x="5059650" y="1245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9"/>
          <p:cNvSpPr/>
          <p:nvPr/>
        </p:nvSpPr>
        <p:spPr>
          <a:xfrm>
            <a:off x="5806425" y="1248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9"/>
          <p:cNvSpPr/>
          <p:nvPr/>
        </p:nvSpPr>
        <p:spPr>
          <a:xfrm>
            <a:off x="5462725" y="1662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9"/>
          <p:cNvSpPr/>
          <p:nvPr/>
        </p:nvSpPr>
        <p:spPr>
          <a:xfrm>
            <a:off x="5841925" y="788500"/>
            <a:ext cx="379200" cy="41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0"/>
          <p:cNvSpPr txBox="1"/>
          <p:nvPr>
            <p:ph type="ctrTitle"/>
          </p:nvPr>
        </p:nvSpPr>
        <p:spPr>
          <a:xfrm>
            <a:off x="235500" y="2153900"/>
            <a:ext cx="85206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Na</a:t>
            </a:r>
            <a:r>
              <a:rPr baseline="-25000" lang="en" sz="4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SO</a:t>
            </a:r>
            <a:r>
              <a:rPr baseline="-25000" lang="en" sz="4000"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 + CaCl</a:t>
            </a:r>
            <a:r>
              <a:rPr baseline="-25000" lang="en" sz="4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 --&gt; CaSO</a:t>
            </a:r>
            <a:r>
              <a:rPr baseline="-25000" lang="en" sz="4000">
                <a:latin typeface="Happy Monkey"/>
                <a:ea typeface="Happy Monkey"/>
                <a:cs typeface="Happy Monkey"/>
                <a:sym typeface="Happy Monkey"/>
              </a:rPr>
              <a:t>4  </a:t>
            </a: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+ </a:t>
            </a:r>
            <a:r>
              <a:rPr lang="en" sz="4000">
                <a:solidFill>
                  <a:schemeClr val="accent5"/>
                </a:solidFill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000">
                <a:latin typeface="Happy Monkey"/>
                <a:ea typeface="Happy Monkey"/>
                <a:cs typeface="Happy Monkey"/>
                <a:sym typeface="Happy Monkey"/>
              </a:rPr>
              <a:t>NaCl</a:t>
            </a:r>
            <a:endParaRPr baseline="-25000" sz="4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47" name="Google Shape;647;p4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48" name="Google Shape;648;p40"/>
          <p:cNvSpPr/>
          <p:nvPr/>
        </p:nvSpPr>
        <p:spPr>
          <a:xfrm>
            <a:off x="3528875" y="1521450"/>
            <a:ext cx="379200" cy="417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3149675" y="1521450"/>
            <a:ext cx="379200" cy="41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1476450" y="676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0"/>
          <p:cNvSpPr/>
          <p:nvPr/>
        </p:nvSpPr>
        <p:spPr>
          <a:xfrm>
            <a:off x="7314150" y="12055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693350" y="1205500"/>
            <a:ext cx="379200" cy="417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3149675" y="1104450"/>
            <a:ext cx="379200" cy="417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476450" y="1093300"/>
            <a:ext cx="379200" cy="417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1097250" y="1093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0"/>
          <p:cNvSpPr/>
          <p:nvPr/>
        </p:nvSpPr>
        <p:spPr>
          <a:xfrm>
            <a:off x="1844025" y="1096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0"/>
          <p:cNvSpPr/>
          <p:nvPr/>
        </p:nvSpPr>
        <p:spPr>
          <a:xfrm>
            <a:off x="1500325" y="1510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0"/>
          <p:cNvSpPr/>
          <p:nvPr/>
        </p:nvSpPr>
        <p:spPr>
          <a:xfrm>
            <a:off x="2223225" y="10933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729675" y="10933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5438850" y="828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5438850" y="1245700"/>
            <a:ext cx="379200" cy="417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0"/>
          <p:cNvSpPr/>
          <p:nvPr/>
        </p:nvSpPr>
        <p:spPr>
          <a:xfrm>
            <a:off x="5059650" y="1245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0"/>
          <p:cNvSpPr/>
          <p:nvPr/>
        </p:nvSpPr>
        <p:spPr>
          <a:xfrm>
            <a:off x="5806425" y="1248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5462725" y="16627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0"/>
          <p:cNvSpPr/>
          <p:nvPr/>
        </p:nvSpPr>
        <p:spPr>
          <a:xfrm>
            <a:off x="5841925" y="788500"/>
            <a:ext cx="379200" cy="4170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314150" y="676300"/>
            <a:ext cx="379200" cy="417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7693350" y="676300"/>
            <a:ext cx="379200" cy="417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 txBox="1"/>
          <p:nvPr/>
        </p:nvSpPr>
        <p:spPr>
          <a:xfrm>
            <a:off x="196050" y="299850"/>
            <a:ext cx="8868600" cy="337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1"/>
          <p:cNvSpPr txBox="1"/>
          <p:nvPr>
            <p:ph type="ctrTitle"/>
          </p:nvPr>
        </p:nvSpPr>
        <p:spPr>
          <a:xfrm>
            <a:off x="311700" y="6207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Al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--&gt; Al + 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74" name="Google Shape;674;p41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75" name="Google Shape;675;p41"/>
          <p:cNvSpPr/>
          <p:nvPr/>
        </p:nvSpPr>
        <p:spPr>
          <a:xfrm>
            <a:off x="1865300" y="620750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1"/>
          <p:cNvSpPr/>
          <p:nvPr/>
        </p:nvSpPr>
        <p:spPr>
          <a:xfrm>
            <a:off x="1574575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1283825" y="620750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1"/>
          <p:cNvSpPr/>
          <p:nvPr/>
        </p:nvSpPr>
        <p:spPr>
          <a:xfrm>
            <a:off x="984375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1"/>
          <p:cNvSpPr/>
          <p:nvPr/>
        </p:nvSpPr>
        <p:spPr>
          <a:xfrm>
            <a:off x="7113275" y="5696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5621775" y="620750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7492475" y="5696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1"/>
          <p:cNvSpPr/>
          <p:nvPr/>
        </p:nvSpPr>
        <p:spPr>
          <a:xfrm>
            <a:off x="2164775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868275" y="473675"/>
            <a:ext cx="6751500" cy="9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46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600">
                <a:latin typeface="Happy Monkey"/>
                <a:ea typeface="Happy Monkey"/>
                <a:cs typeface="Happy Monkey"/>
                <a:sym typeface="Happy Monkey"/>
              </a:rPr>
              <a:t>   +   O</a:t>
            </a:r>
            <a:r>
              <a:rPr baseline="-25000" lang="en" sz="46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600">
                <a:latin typeface="Happy Monkey"/>
                <a:ea typeface="Happy Monkey"/>
                <a:cs typeface="Happy Monkey"/>
                <a:sym typeface="Happy Monkey"/>
              </a:rPr>
              <a:t>        →      H</a:t>
            </a:r>
            <a:r>
              <a:rPr baseline="-25000" lang="en" sz="46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6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sz="46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84550" y="1499350"/>
            <a:ext cx="8520600" cy="186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Elements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Left Side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		    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Right Side</a:t>
            </a:r>
            <a:endParaRPr sz="25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Hydrogen			2								2   = 4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Oxygen				2								1   = 2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5"/>
          <p:cNvSpPr txBox="1"/>
          <p:nvPr/>
        </p:nvSpPr>
        <p:spPr>
          <a:xfrm rot="-805076">
            <a:off x="6853972" y="2583384"/>
            <a:ext cx="438263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 txBox="1"/>
          <p:nvPr/>
        </p:nvSpPr>
        <p:spPr>
          <a:xfrm rot="-805076">
            <a:off x="6853972" y="2029159"/>
            <a:ext cx="438263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69050" y="3367450"/>
            <a:ext cx="8418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1. LOOK FOR ONE UNBALANCED ELEMENT AND MULTIPLY ONE SIDE BY A COEFFICIENT THAT WILL BALANCE 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2.IF THE ELEMENT IS IN A COMPOUND, YOU NEED TO MULTIPLY THE OTHER ELEMENT(S) IN THE THE COMPOUND BY THE SAME COEFFICIENT. You can see TWO H</a:t>
            </a:r>
            <a:r>
              <a:rPr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 represented now.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3. REPEAT STEPS 1 &amp; 2 Until Balanced. USE THE FINAL COEFFICIENTS IN FRONT OF THE COMPOUNDS/ELEMENTS IN THE EQUATION.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567300" y="152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202675" y="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883500" y="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806925" y="152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442300" y="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123125" y="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500150" y="2563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120950" y="2563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656950" y="2563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036150" y="2563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2"/>
          <p:cNvSpPr txBox="1"/>
          <p:nvPr>
            <p:ph type="ctrTitle"/>
          </p:nvPr>
        </p:nvSpPr>
        <p:spPr>
          <a:xfrm>
            <a:off x="311700" y="1694825"/>
            <a:ext cx="8520600" cy="18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Al</a:t>
            </a:r>
            <a:r>
              <a:rPr baseline="-25000" lang="en" sz="72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 sz="7200"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 --&gt; </a:t>
            </a:r>
            <a:r>
              <a:rPr lang="en" sz="7200">
                <a:solidFill>
                  <a:schemeClr val="accent4"/>
                </a:solidFill>
                <a:latin typeface="Happy Monkey"/>
                <a:ea typeface="Happy Monkey"/>
                <a:cs typeface="Happy Monkey"/>
                <a:sym typeface="Happy Monkey"/>
              </a:rPr>
              <a:t>4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Al + </a:t>
            </a:r>
            <a:r>
              <a:rPr lang="en" sz="7200">
                <a:solidFill>
                  <a:schemeClr val="dk1"/>
                </a:solidFill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 sz="72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 sz="72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endParaRPr sz="72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88" name="Google Shape;688;p4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1865300" y="620750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2"/>
          <p:cNvSpPr/>
          <p:nvPr/>
        </p:nvSpPr>
        <p:spPr>
          <a:xfrm>
            <a:off x="1574575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1283825" y="620750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984375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7265675" y="5696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2"/>
          <p:cNvSpPr/>
          <p:nvPr/>
        </p:nvSpPr>
        <p:spPr>
          <a:xfrm>
            <a:off x="5333350" y="734475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2"/>
          <p:cNvSpPr/>
          <p:nvPr/>
        </p:nvSpPr>
        <p:spPr>
          <a:xfrm>
            <a:off x="7644875" y="5696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2"/>
          <p:cNvSpPr/>
          <p:nvPr/>
        </p:nvSpPr>
        <p:spPr>
          <a:xfrm>
            <a:off x="2164775" y="7852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2"/>
          <p:cNvSpPr/>
          <p:nvPr/>
        </p:nvSpPr>
        <p:spPr>
          <a:xfrm>
            <a:off x="1865300" y="1230350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2"/>
          <p:cNvSpPr/>
          <p:nvPr/>
        </p:nvSpPr>
        <p:spPr>
          <a:xfrm>
            <a:off x="1574575" y="13948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2"/>
          <p:cNvSpPr/>
          <p:nvPr/>
        </p:nvSpPr>
        <p:spPr>
          <a:xfrm>
            <a:off x="1283825" y="1230350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2"/>
          <p:cNvSpPr/>
          <p:nvPr/>
        </p:nvSpPr>
        <p:spPr>
          <a:xfrm>
            <a:off x="984375" y="13948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2"/>
          <p:cNvSpPr/>
          <p:nvPr/>
        </p:nvSpPr>
        <p:spPr>
          <a:xfrm>
            <a:off x="2164775" y="13948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2"/>
          <p:cNvSpPr/>
          <p:nvPr/>
        </p:nvSpPr>
        <p:spPr>
          <a:xfrm>
            <a:off x="7265675" y="10268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7644875" y="10268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7265675" y="14840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2"/>
          <p:cNvSpPr/>
          <p:nvPr/>
        </p:nvSpPr>
        <p:spPr>
          <a:xfrm>
            <a:off x="7644875" y="14840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2"/>
          <p:cNvSpPr/>
          <p:nvPr/>
        </p:nvSpPr>
        <p:spPr>
          <a:xfrm>
            <a:off x="6000975" y="734475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2"/>
          <p:cNvSpPr/>
          <p:nvPr/>
        </p:nvSpPr>
        <p:spPr>
          <a:xfrm>
            <a:off x="6000975" y="1394800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2"/>
          <p:cNvSpPr/>
          <p:nvPr/>
        </p:nvSpPr>
        <p:spPr>
          <a:xfrm>
            <a:off x="5333350" y="1394800"/>
            <a:ext cx="379200" cy="417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2"/>
          <p:cNvSpPr txBox="1"/>
          <p:nvPr/>
        </p:nvSpPr>
        <p:spPr>
          <a:xfrm>
            <a:off x="425325" y="401850"/>
            <a:ext cx="8868600" cy="337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/>
          <p:nvPr>
            <p:ph type="ctrTitle"/>
          </p:nvPr>
        </p:nvSpPr>
        <p:spPr>
          <a:xfrm>
            <a:off x="235500" y="2153900"/>
            <a:ext cx="85206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 + O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 --&gt; CO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+ H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baseline="-25000" sz="6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715" name="Google Shape;715;p4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grpSp>
        <p:nvGrpSpPr>
          <p:cNvPr id="716" name="Google Shape;716;p43"/>
          <p:cNvGrpSpPr/>
          <p:nvPr/>
        </p:nvGrpSpPr>
        <p:grpSpPr>
          <a:xfrm>
            <a:off x="577275" y="676300"/>
            <a:ext cx="7693855" cy="1262150"/>
            <a:chOff x="577275" y="676300"/>
            <a:chExt cx="7693855" cy="1262150"/>
          </a:xfrm>
        </p:grpSpPr>
        <p:sp>
          <p:nvSpPr>
            <p:cNvPr id="717" name="Google Shape;717;p43"/>
            <p:cNvSpPr/>
            <p:nvPr/>
          </p:nvSpPr>
          <p:spPr>
            <a:xfrm>
              <a:off x="2995475" y="152145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2616275" y="152145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1324050" y="676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 rot="-2488299">
              <a:off x="7517435" y="1280058"/>
              <a:ext cx="379162" cy="41678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 rot="-2488299">
              <a:off x="7801499" y="1028861"/>
              <a:ext cx="379162" cy="41678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1324050" y="1093300"/>
              <a:ext cx="379200" cy="417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944850" y="1093300"/>
              <a:ext cx="379200" cy="417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1691625" y="1096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1347925" y="1510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944850" y="676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77275" y="1093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438850" y="1245700"/>
              <a:ext cx="379200" cy="417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059650" y="124570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806425" y="124870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 rot="-2488299">
              <a:off x="7241197" y="967677"/>
              <a:ext cx="379162" cy="41678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944850" y="152145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4"/>
          <p:cNvSpPr txBox="1"/>
          <p:nvPr>
            <p:ph type="ctrTitle"/>
          </p:nvPr>
        </p:nvSpPr>
        <p:spPr>
          <a:xfrm>
            <a:off x="0" y="2687300"/>
            <a:ext cx="9144000" cy="1122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baseline="-25000" lang="en" sz="4800">
                <a:latin typeface="Happy Monkey"/>
                <a:ea typeface="Happy Monkey"/>
                <a:cs typeface="Happy Monkey"/>
                <a:sym typeface="Happy Monkey"/>
              </a:rPr>
              <a:t>3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4800"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 + </a:t>
            </a:r>
            <a:r>
              <a:rPr lang="en" sz="4800">
                <a:solidFill>
                  <a:srgbClr val="134F5C"/>
                </a:solidFill>
                <a:latin typeface="Happy Monkey"/>
                <a:ea typeface="Happy Monkey"/>
                <a:cs typeface="Happy Monkey"/>
                <a:sym typeface="Happy Monkey"/>
              </a:rPr>
              <a:t>9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r>
              <a:rPr baseline="-25000" lang="en" sz="48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 --&gt; </a:t>
            </a:r>
            <a:r>
              <a:rPr lang="en" sz="4800">
                <a:solidFill>
                  <a:schemeClr val="accent4"/>
                </a:solidFill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CO</a:t>
            </a:r>
            <a:r>
              <a:rPr baseline="-25000" lang="en" sz="48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+ </a:t>
            </a:r>
            <a:r>
              <a:rPr lang="en" sz="4800">
                <a:solidFill>
                  <a:srgbClr val="FF00FF"/>
                </a:solidFill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48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8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baseline="-25000" sz="48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738" name="Google Shape;738;p4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739" name="Google Shape;739;p44"/>
          <p:cNvSpPr/>
          <p:nvPr/>
        </p:nvSpPr>
        <p:spPr>
          <a:xfrm>
            <a:off x="3186375" y="1418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4"/>
          <p:cNvSpPr/>
          <p:nvPr/>
        </p:nvSpPr>
        <p:spPr>
          <a:xfrm>
            <a:off x="2230475" y="1418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4"/>
          <p:cNvSpPr/>
          <p:nvPr/>
        </p:nvSpPr>
        <p:spPr>
          <a:xfrm rot="-2700000">
            <a:off x="7059919" y="516459"/>
            <a:ext cx="379292" cy="41705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4"/>
          <p:cNvSpPr/>
          <p:nvPr/>
        </p:nvSpPr>
        <p:spPr>
          <a:xfrm rot="-2700000">
            <a:off x="7328054" y="248324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4"/>
          <p:cNvSpPr/>
          <p:nvPr/>
        </p:nvSpPr>
        <p:spPr>
          <a:xfrm>
            <a:off x="5515050" y="147430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4"/>
          <p:cNvSpPr/>
          <p:nvPr/>
        </p:nvSpPr>
        <p:spPr>
          <a:xfrm>
            <a:off x="5135850" y="1474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4"/>
          <p:cNvSpPr/>
          <p:nvPr/>
        </p:nvSpPr>
        <p:spPr>
          <a:xfrm>
            <a:off x="5882625" y="14773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4"/>
          <p:cNvSpPr/>
          <p:nvPr/>
        </p:nvSpPr>
        <p:spPr>
          <a:xfrm rot="-2700000">
            <a:off x="6765056" y="221596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4"/>
          <p:cNvSpPr/>
          <p:nvPr/>
        </p:nvSpPr>
        <p:spPr>
          <a:xfrm>
            <a:off x="978787" y="404500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4"/>
          <p:cNvSpPr/>
          <p:nvPr/>
        </p:nvSpPr>
        <p:spPr>
          <a:xfrm>
            <a:off x="978787" y="804955"/>
            <a:ext cx="362400" cy="4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4"/>
          <p:cNvSpPr/>
          <p:nvPr/>
        </p:nvSpPr>
        <p:spPr>
          <a:xfrm>
            <a:off x="616464" y="804955"/>
            <a:ext cx="362400" cy="4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4"/>
          <p:cNvSpPr/>
          <p:nvPr/>
        </p:nvSpPr>
        <p:spPr>
          <a:xfrm>
            <a:off x="1330002" y="807836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4"/>
          <p:cNvSpPr/>
          <p:nvPr/>
        </p:nvSpPr>
        <p:spPr>
          <a:xfrm>
            <a:off x="1001599" y="1205410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4"/>
          <p:cNvSpPr/>
          <p:nvPr/>
        </p:nvSpPr>
        <p:spPr>
          <a:xfrm>
            <a:off x="616464" y="404500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4"/>
          <p:cNvSpPr/>
          <p:nvPr/>
        </p:nvSpPr>
        <p:spPr>
          <a:xfrm>
            <a:off x="265249" y="804955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4"/>
          <p:cNvSpPr/>
          <p:nvPr/>
        </p:nvSpPr>
        <p:spPr>
          <a:xfrm>
            <a:off x="616464" y="1216118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4"/>
          <p:cNvSpPr/>
          <p:nvPr/>
        </p:nvSpPr>
        <p:spPr>
          <a:xfrm>
            <a:off x="3559763" y="1418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4"/>
          <p:cNvSpPr/>
          <p:nvPr/>
        </p:nvSpPr>
        <p:spPr>
          <a:xfrm>
            <a:off x="2616275" y="1418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4"/>
          <p:cNvSpPr/>
          <p:nvPr/>
        </p:nvSpPr>
        <p:spPr>
          <a:xfrm>
            <a:off x="2728450" y="194272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4"/>
          <p:cNvSpPr/>
          <p:nvPr/>
        </p:nvSpPr>
        <p:spPr>
          <a:xfrm>
            <a:off x="2342663" y="19509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4"/>
          <p:cNvSpPr/>
          <p:nvPr/>
        </p:nvSpPr>
        <p:spPr>
          <a:xfrm>
            <a:off x="3168750" y="80682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4"/>
          <p:cNvSpPr/>
          <p:nvPr/>
        </p:nvSpPr>
        <p:spPr>
          <a:xfrm>
            <a:off x="3527075" y="80682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4"/>
          <p:cNvSpPr/>
          <p:nvPr/>
        </p:nvSpPr>
        <p:spPr>
          <a:xfrm>
            <a:off x="2616275" y="80682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4"/>
          <p:cNvSpPr/>
          <p:nvPr/>
        </p:nvSpPr>
        <p:spPr>
          <a:xfrm>
            <a:off x="2240925" y="80682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4"/>
          <p:cNvSpPr/>
          <p:nvPr/>
        </p:nvSpPr>
        <p:spPr>
          <a:xfrm>
            <a:off x="3168750" y="1952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4"/>
          <p:cNvSpPr/>
          <p:nvPr/>
        </p:nvSpPr>
        <p:spPr>
          <a:xfrm>
            <a:off x="3527075" y="1952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4"/>
          <p:cNvSpPr/>
          <p:nvPr/>
        </p:nvSpPr>
        <p:spPr>
          <a:xfrm>
            <a:off x="2620125" y="1952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4"/>
          <p:cNvSpPr/>
          <p:nvPr/>
        </p:nvSpPr>
        <p:spPr>
          <a:xfrm>
            <a:off x="2240925" y="1952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4"/>
          <p:cNvSpPr/>
          <p:nvPr/>
        </p:nvSpPr>
        <p:spPr>
          <a:xfrm>
            <a:off x="5520850" y="40450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4"/>
          <p:cNvSpPr/>
          <p:nvPr/>
        </p:nvSpPr>
        <p:spPr>
          <a:xfrm>
            <a:off x="5141650" y="4045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4"/>
          <p:cNvSpPr/>
          <p:nvPr/>
        </p:nvSpPr>
        <p:spPr>
          <a:xfrm>
            <a:off x="5888425" y="4075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4"/>
          <p:cNvSpPr/>
          <p:nvPr/>
        </p:nvSpPr>
        <p:spPr>
          <a:xfrm>
            <a:off x="5515700" y="201365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4"/>
          <p:cNvSpPr/>
          <p:nvPr/>
        </p:nvSpPr>
        <p:spPr>
          <a:xfrm>
            <a:off x="5136500" y="20136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4"/>
          <p:cNvSpPr/>
          <p:nvPr/>
        </p:nvSpPr>
        <p:spPr>
          <a:xfrm>
            <a:off x="5883275" y="20166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4"/>
          <p:cNvSpPr/>
          <p:nvPr/>
        </p:nvSpPr>
        <p:spPr>
          <a:xfrm>
            <a:off x="5515050" y="94090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4"/>
          <p:cNvSpPr/>
          <p:nvPr/>
        </p:nvSpPr>
        <p:spPr>
          <a:xfrm>
            <a:off x="5135850" y="9409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4"/>
          <p:cNvSpPr/>
          <p:nvPr/>
        </p:nvSpPr>
        <p:spPr>
          <a:xfrm>
            <a:off x="5882625" y="9439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4"/>
          <p:cNvSpPr/>
          <p:nvPr/>
        </p:nvSpPr>
        <p:spPr>
          <a:xfrm rot="-2700000">
            <a:off x="8126719" y="516459"/>
            <a:ext cx="379292" cy="41705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4"/>
          <p:cNvSpPr/>
          <p:nvPr/>
        </p:nvSpPr>
        <p:spPr>
          <a:xfrm rot="-2700000">
            <a:off x="8394854" y="248324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4"/>
          <p:cNvSpPr/>
          <p:nvPr/>
        </p:nvSpPr>
        <p:spPr>
          <a:xfrm rot="-2700000">
            <a:off x="7831856" y="221596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4"/>
          <p:cNvSpPr/>
          <p:nvPr/>
        </p:nvSpPr>
        <p:spPr>
          <a:xfrm rot="-2700000">
            <a:off x="7059919" y="1202259"/>
            <a:ext cx="379292" cy="41705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4"/>
          <p:cNvSpPr/>
          <p:nvPr/>
        </p:nvSpPr>
        <p:spPr>
          <a:xfrm rot="-2700000">
            <a:off x="7328054" y="934124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4"/>
          <p:cNvSpPr/>
          <p:nvPr/>
        </p:nvSpPr>
        <p:spPr>
          <a:xfrm rot="-2700000">
            <a:off x="6765056" y="907396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4"/>
          <p:cNvSpPr/>
          <p:nvPr/>
        </p:nvSpPr>
        <p:spPr>
          <a:xfrm rot="-2700000">
            <a:off x="8126719" y="1202259"/>
            <a:ext cx="379292" cy="41705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4"/>
          <p:cNvSpPr/>
          <p:nvPr/>
        </p:nvSpPr>
        <p:spPr>
          <a:xfrm rot="-2700000">
            <a:off x="8394854" y="934124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4"/>
          <p:cNvSpPr/>
          <p:nvPr/>
        </p:nvSpPr>
        <p:spPr>
          <a:xfrm rot="-2700000">
            <a:off x="7831856" y="907396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4"/>
          <p:cNvSpPr/>
          <p:nvPr/>
        </p:nvSpPr>
        <p:spPr>
          <a:xfrm rot="-2700000">
            <a:off x="7059919" y="1964259"/>
            <a:ext cx="379292" cy="41705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4"/>
          <p:cNvSpPr/>
          <p:nvPr/>
        </p:nvSpPr>
        <p:spPr>
          <a:xfrm rot="-2700000">
            <a:off x="7328054" y="1696124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4"/>
          <p:cNvSpPr/>
          <p:nvPr/>
        </p:nvSpPr>
        <p:spPr>
          <a:xfrm rot="-2700000">
            <a:off x="6765056" y="1669396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4"/>
          <p:cNvSpPr/>
          <p:nvPr/>
        </p:nvSpPr>
        <p:spPr>
          <a:xfrm rot="-2700000">
            <a:off x="8126719" y="1964259"/>
            <a:ext cx="379292" cy="41705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4"/>
          <p:cNvSpPr/>
          <p:nvPr/>
        </p:nvSpPr>
        <p:spPr>
          <a:xfrm rot="-2700000">
            <a:off x="8394854" y="1696124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4"/>
          <p:cNvSpPr/>
          <p:nvPr/>
        </p:nvSpPr>
        <p:spPr>
          <a:xfrm rot="-2700000">
            <a:off x="7831856" y="1669396"/>
            <a:ext cx="379292" cy="41705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4"/>
          <p:cNvSpPr/>
          <p:nvPr/>
        </p:nvSpPr>
        <p:spPr>
          <a:xfrm>
            <a:off x="978787" y="1657732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4"/>
          <p:cNvSpPr/>
          <p:nvPr/>
        </p:nvSpPr>
        <p:spPr>
          <a:xfrm>
            <a:off x="978787" y="2058187"/>
            <a:ext cx="362400" cy="4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4"/>
          <p:cNvSpPr/>
          <p:nvPr/>
        </p:nvSpPr>
        <p:spPr>
          <a:xfrm>
            <a:off x="616464" y="2058187"/>
            <a:ext cx="362400" cy="4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4"/>
          <p:cNvSpPr/>
          <p:nvPr/>
        </p:nvSpPr>
        <p:spPr>
          <a:xfrm>
            <a:off x="1330002" y="2061068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4"/>
          <p:cNvSpPr/>
          <p:nvPr/>
        </p:nvSpPr>
        <p:spPr>
          <a:xfrm>
            <a:off x="1001599" y="2458642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4"/>
          <p:cNvSpPr/>
          <p:nvPr/>
        </p:nvSpPr>
        <p:spPr>
          <a:xfrm>
            <a:off x="616464" y="1657732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4"/>
          <p:cNvSpPr/>
          <p:nvPr/>
        </p:nvSpPr>
        <p:spPr>
          <a:xfrm>
            <a:off x="265249" y="2058187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4"/>
          <p:cNvSpPr/>
          <p:nvPr/>
        </p:nvSpPr>
        <p:spPr>
          <a:xfrm>
            <a:off x="616464" y="2469350"/>
            <a:ext cx="362400" cy="400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4"/>
          <p:cNvSpPr/>
          <p:nvPr/>
        </p:nvSpPr>
        <p:spPr>
          <a:xfrm>
            <a:off x="3673463" y="1938638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4"/>
          <p:cNvSpPr/>
          <p:nvPr/>
        </p:nvSpPr>
        <p:spPr>
          <a:xfrm>
            <a:off x="3287675" y="1946813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4"/>
          <p:cNvSpPr/>
          <p:nvPr/>
        </p:nvSpPr>
        <p:spPr>
          <a:xfrm>
            <a:off x="3107650" y="2483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4"/>
          <p:cNvSpPr/>
          <p:nvPr/>
        </p:nvSpPr>
        <p:spPr>
          <a:xfrm>
            <a:off x="2721863" y="24915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5526663" y="255600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4"/>
          <p:cNvSpPr/>
          <p:nvPr/>
        </p:nvSpPr>
        <p:spPr>
          <a:xfrm>
            <a:off x="5147463" y="25560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4"/>
          <p:cNvSpPr/>
          <p:nvPr/>
        </p:nvSpPr>
        <p:spPr>
          <a:xfrm>
            <a:off x="5894238" y="25590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4"/>
          <p:cNvSpPr/>
          <p:nvPr/>
        </p:nvSpPr>
        <p:spPr>
          <a:xfrm>
            <a:off x="5532488" y="0"/>
            <a:ext cx="379200" cy="417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4"/>
          <p:cNvSpPr/>
          <p:nvPr/>
        </p:nvSpPr>
        <p:spPr>
          <a:xfrm>
            <a:off x="5153288" y="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4"/>
          <p:cNvSpPr/>
          <p:nvPr/>
        </p:nvSpPr>
        <p:spPr>
          <a:xfrm>
            <a:off x="5900063" y="30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4"/>
          <p:cNvSpPr txBox="1"/>
          <p:nvPr/>
        </p:nvSpPr>
        <p:spPr>
          <a:xfrm>
            <a:off x="67800" y="-3650"/>
            <a:ext cx="8962200" cy="3813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84550" y="1499350"/>
            <a:ext cx="8520600" cy="186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Elements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Left Side	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	    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Right Side</a:t>
            </a:r>
            <a:endParaRPr sz="25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Hydrogen			2	 = 4						2   = 4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Oxygen				2								1   = 2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1868275" y="473675"/>
            <a:ext cx="6751500" cy="9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46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600">
                <a:latin typeface="Happy Monkey"/>
                <a:ea typeface="Happy Monkey"/>
                <a:cs typeface="Happy Monkey"/>
                <a:sym typeface="Happy Monkey"/>
              </a:rPr>
              <a:t>   +   O</a:t>
            </a:r>
            <a:r>
              <a:rPr baseline="-25000" lang="en" sz="46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600">
                <a:latin typeface="Happy Monkey"/>
                <a:ea typeface="Happy Monkey"/>
                <a:cs typeface="Happy Monkey"/>
                <a:sym typeface="Happy Monkey"/>
              </a:rPr>
              <a:t>        →      H</a:t>
            </a:r>
            <a:r>
              <a:rPr baseline="-25000" lang="en" sz="46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46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sz="46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96" name="Google Shape;96;p16"/>
          <p:cNvSpPr txBox="1"/>
          <p:nvPr/>
        </p:nvSpPr>
        <p:spPr>
          <a:xfrm rot="-805076">
            <a:off x="6853972" y="2583384"/>
            <a:ext cx="438263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805076">
            <a:off x="6853972" y="2029159"/>
            <a:ext cx="438263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69050" y="3367450"/>
            <a:ext cx="8418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1. LOOK FOR ONE UNBALANCED ELEMENT AND MULTIPLY ONE SIDE BY A COEFFICIENT THAT WILL BALANCE 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2.IF THE ELEMENT IS IN A COMPOUND, YOU NEED TO MULTIPLY THE OTHER ELEMENT(S) IN THE THE COMPOUND BY THE SAME COEFFICIENT. You can see TWO H</a:t>
            </a:r>
            <a:r>
              <a:rPr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represented now.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3. REPEAT STEPS 1 &amp; 2 Until Balanced. USE THE FINAL COEFFICIENTS IN FRONT OF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COMPOUNDS/ELEMENTS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IN THE EQUATION.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567300" y="152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202675" y="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883500" y="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806925" y="15240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442300" y="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123125" y="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500150" y="2563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120950" y="256375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656950" y="2563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036150" y="256375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 rot="-805076">
            <a:off x="3191222" y="2089309"/>
            <a:ext cx="438263" cy="28836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614625" y="4170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235425" y="41700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634300" y="92250"/>
            <a:ext cx="8146800" cy="9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highlight>
                  <a:srgbClr val="00FF00"/>
                </a:highlight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9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69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900">
                <a:latin typeface="Happy Monkey"/>
                <a:ea typeface="Happy Monkey"/>
                <a:cs typeface="Happy Monkey"/>
                <a:sym typeface="Happy Monkey"/>
              </a:rPr>
              <a:t> + O</a:t>
            </a:r>
            <a:r>
              <a:rPr baseline="-25000" lang="en" sz="69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900">
                <a:latin typeface="Happy Monkey"/>
                <a:ea typeface="Happy Monkey"/>
                <a:cs typeface="Happy Monkey"/>
                <a:sym typeface="Happy Monkey"/>
              </a:rPr>
              <a:t>   →   </a:t>
            </a:r>
            <a:r>
              <a:rPr lang="en" sz="6900">
                <a:highlight>
                  <a:srgbClr val="FFFF00"/>
                </a:highlight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900">
                <a:latin typeface="Happy Monkey"/>
                <a:ea typeface="Happy Monkey"/>
                <a:cs typeface="Happy Monkey"/>
                <a:sym typeface="Happy Monkey"/>
              </a:rPr>
              <a:t> H</a:t>
            </a:r>
            <a:r>
              <a:rPr baseline="-25000" lang="en" sz="69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9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sz="69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73000" y="1222450"/>
            <a:ext cx="8520600" cy="214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Elements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Left Side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		    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Right Side</a:t>
            </a:r>
            <a:endParaRPr sz="25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Hydrogen			2	 = 4						2   = 4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Oxygen				2								1   = 2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 rot="-805076">
            <a:off x="6850297" y="2721759"/>
            <a:ext cx="438263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 rot="-805076">
            <a:off x="6850297" y="1974609"/>
            <a:ext cx="438263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 rot="-805076">
            <a:off x="3196972" y="1974609"/>
            <a:ext cx="438263" cy="28836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69050" y="3367450"/>
            <a:ext cx="74400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1. LOOK FOR ONE UNBALANCED ELEMENT AND MULTIPLY ONE SIDE BY A COEFFICIENT THAT WILL BALANCE 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2.IF THE ELEMENT IS IN A COMPOUND, YOU NEED TO MULTIPLY THE OTHER ELEMENT(S) IN THE THE COMPOUND BY THE SAME COEFFICIENT.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3. REPEAT STEPS 1 &amp; 2 Until Balanced. USE THE FINAL COEFFICIENTS IN FRONT OF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COMPOUNDS/ELEMENTS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IN THE EQUATION.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387900" y="1292363"/>
            <a:ext cx="8520600" cy="21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+ O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 --&gt; </a:t>
            </a:r>
            <a:r>
              <a:rPr lang="en">
                <a:solidFill>
                  <a:schemeClr val="accent5"/>
                </a:solidFill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Answer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864150" y="828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84950" y="828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112938" y="8284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453363" y="8284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486575" y="9808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121950" y="828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6802775" y="828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896050" y="828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516850" y="828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7726200" y="980850"/>
            <a:ext cx="379200" cy="41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7361575" y="828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8042400" y="828450"/>
            <a:ext cx="379200" cy="41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213900" y="288300"/>
            <a:ext cx="8868600" cy="337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Click to Reveal Answer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ctrTitle"/>
          </p:nvPr>
        </p:nvSpPr>
        <p:spPr>
          <a:xfrm>
            <a:off x="235500" y="2153900"/>
            <a:ext cx="85206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 + O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 --&gt; CO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  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+ H</a:t>
            </a:r>
            <a:r>
              <a:rPr baseline="-25000" lang="en" sz="6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6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baseline="-25000" sz="6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ppy Monkey"/>
                <a:ea typeface="Happy Monkey"/>
                <a:cs typeface="Happy Monkey"/>
                <a:sym typeface="Happy Monkey"/>
              </a:rPr>
              <a:t>Balance this equation</a:t>
            </a:r>
            <a:endParaRPr>
              <a:latin typeface="Happy Monkey"/>
              <a:ea typeface="Happy Monkey"/>
              <a:cs typeface="Happy Monkey"/>
              <a:sym typeface="Happy Monkey"/>
            </a:endParaRPr>
          </a:p>
        </p:txBody>
      </p:sp>
      <p:grpSp>
        <p:nvGrpSpPr>
          <p:cNvPr id="147" name="Google Shape;147;p19"/>
          <p:cNvGrpSpPr/>
          <p:nvPr/>
        </p:nvGrpSpPr>
        <p:grpSpPr>
          <a:xfrm>
            <a:off x="577275" y="676300"/>
            <a:ext cx="7693855" cy="1262150"/>
            <a:chOff x="577275" y="676300"/>
            <a:chExt cx="7693855" cy="1262150"/>
          </a:xfrm>
        </p:grpSpPr>
        <p:sp>
          <p:nvSpPr>
            <p:cNvPr id="148" name="Google Shape;148;p19"/>
            <p:cNvSpPr/>
            <p:nvPr/>
          </p:nvSpPr>
          <p:spPr>
            <a:xfrm>
              <a:off x="2995475" y="152145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2616275" y="152145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324050" y="676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 rot="-2488299">
              <a:off x="7517435" y="1280058"/>
              <a:ext cx="379162" cy="416782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 rot="-2488299">
              <a:off x="7801499" y="1028861"/>
              <a:ext cx="379162" cy="41678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324050" y="1093300"/>
              <a:ext cx="379200" cy="417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944850" y="1093300"/>
              <a:ext cx="379200" cy="417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691625" y="1096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347925" y="1510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944850" y="676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577275" y="109330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438850" y="1245700"/>
              <a:ext cx="379200" cy="417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5059650" y="124570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5806425" y="124870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-2488299">
              <a:off x="7241197" y="967677"/>
              <a:ext cx="379162" cy="41678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944850" y="1521450"/>
              <a:ext cx="379200" cy="417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184550" y="1499350"/>
            <a:ext cx="8520600" cy="186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Elements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Left Side	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	    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Right Side</a:t>
            </a:r>
            <a:endParaRPr sz="25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Carbon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				2								1   = 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Hydrogen			6								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Oxygen				2								2   +1 =5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 rot="-805811">
            <a:off x="6417682" y="2736309"/>
            <a:ext cx="295789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 rot="-805346">
            <a:off x="6417365" y="1933649"/>
            <a:ext cx="319219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69050" y="3367450"/>
            <a:ext cx="8418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1. LOOK FOR ONE UNBALANCED ELEMENT AND MULTIPLY ONE SIDE BY A COEFFICIENT THAT WILL BALANCE 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2.IF THE ELEMENT IS IN A COMPOUND, YOU NEED TO MULTIPLY THE OTHER ELEMENT(S) IN THE THE COMPOUND BY THE SAME COEFFICIENT. You can see TWO C0</a:t>
            </a:r>
            <a:r>
              <a:rPr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represented now.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3. REPEAT STEPS 1 &amp; 2 Until Balanced. USE THE FINAL COEFFICIENTS IN FRONT OF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COMPOUNDS/ELEMENTS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IN THE EQUATION.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20"/>
          <p:cNvSpPr txBox="1"/>
          <p:nvPr>
            <p:ph type="ctrTitle"/>
          </p:nvPr>
        </p:nvSpPr>
        <p:spPr>
          <a:xfrm>
            <a:off x="2006650" y="570050"/>
            <a:ext cx="73116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    +     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--&gt;        CO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+      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baseline="-25000" sz="3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892298" y="617659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3616506" y="617659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676671" y="69241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rot="-2295493">
            <a:off x="7187431" y="453625"/>
            <a:ext cx="263141" cy="28524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rot="-2295493">
            <a:off x="7394031" y="290623"/>
            <a:ext cx="263141" cy="28524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676671" y="339833"/>
            <a:ext cx="275792" cy="27059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2400879" y="339833"/>
            <a:ext cx="275792" cy="27059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2944008" y="341779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2694035" y="610424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2400879" y="69241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2133541" y="339833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5669365" y="438725"/>
            <a:ext cx="275792" cy="27059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5393573" y="438725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936702" y="440672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rot="-2295493">
            <a:off x="6986524" y="250921"/>
            <a:ext cx="263141" cy="28524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400879" y="617659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5775640" y="68263"/>
            <a:ext cx="275700" cy="270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499848" y="68263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042977" y="70209"/>
            <a:ext cx="275700" cy="270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 rot="-805346">
            <a:off x="5151540" y="183174"/>
            <a:ext cx="319219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184550" y="1499350"/>
            <a:ext cx="8520600" cy="186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Elements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Left Side	</a:t>
            </a:r>
            <a:r>
              <a:rPr lang="en" sz="2500">
                <a:latin typeface="Source Code Pro"/>
                <a:ea typeface="Source Code Pro"/>
                <a:cs typeface="Source Code Pro"/>
                <a:sym typeface="Source Code Pro"/>
              </a:rPr>
              <a:t>			    </a:t>
            </a:r>
            <a:r>
              <a:rPr lang="en" sz="2500" u="sng">
                <a:latin typeface="Source Code Pro"/>
                <a:ea typeface="Source Code Pro"/>
                <a:cs typeface="Source Code Pro"/>
                <a:sym typeface="Source Code Pro"/>
              </a:rPr>
              <a:t>Right Side</a:t>
            </a:r>
            <a:endParaRPr sz="25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Carbon				2								1   = 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Hydrogen			6								2   = 6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Oxygen				2								2   +1   =7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 rot="-805811">
            <a:off x="6417682" y="2736309"/>
            <a:ext cx="295789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 rot="-805346">
            <a:off x="6417365" y="1933649"/>
            <a:ext cx="319219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69050" y="3367450"/>
            <a:ext cx="84186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1. LOOK FOR ONE UNBALANCED ELEMENT AND MULTIPLY ONE SIDE BY A COEFFICIENT THAT WILL BALANCE 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2.IF THE ELEMENT IS IN A COMPOUND, YOU NEED TO MULTIPLY THE OTHER ELEMENT(S) IN THE THE COMPOUND BY THE SAME COEFFICIENT. YOu can see THREE H</a:t>
            </a:r>
            <a:r>
              <a:rPr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 represented now.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3. REPEAT STEPS 1 &amp; 2 Until Balanced. USE THE FINAL COEFFICIENTS IN FRONT OF THE COMPOUNDS IN THE EQUATION.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21"/>
          <p:cNvSpPr txBox="1"/>
          <p:nvPr>
            <p:ph type="ctrTitle"/>
          </p:nvPr>
        </p:nvSpPr>
        <p:spPr>
          <a:xfrm>
            <a:off x="2006650" y="570050"/>
            <a:ext cx="73116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C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6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    +     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 --&gt;        CO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  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+      H</a:t>
            </a:r>
            <a:r>
              <a:rPr baseline="-25000" lang="en" sz="3000">
                <a:latin typeface="Happy Monkey"/>
                <a:ea typeface="Happy Monkey"/>
                <a:cs typeface="Happy Monkey"/>
                <a:sym typeface="Happy Monkey"/>
              </a:rPr>
              <a:t>2</a:t>
            </a:r>
            <a:r>
              <a:rPr lang="en" sz="3000">
                <a:latin typeface="Happy Monkey"/>
                <a:ea typeface="Happy Monkey"/>
                <a:cs typeface="Happy Monkey"/>
                <a:sym typeface="Happy Monkey"/>
              </a:rPr>
              <a:t>O</a:t>
            </a:r>
            <a:endParaRPr baseline="-25000" sz="3000">
              <a:latin typeface="Happy Monkey"/>
              <a:ea typeface="Happy Monkey"/>
              <a:cs typeface="Happy Monkey"/>
              <a:sym typeface="Happy Monkey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892298" y="617659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3616506" y="617659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2676671" y="69241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-2294496">
            <a:off x="7443659" y="532803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 rot="-2294496">
            <a:off x="7650259" y="369801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2676671" y="339833"/>
            <a:ext cx="275792" cy="27059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2400879" y="339833"/>
            <a:ext cx="275792" cy="27059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2944008" y="341779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2694035" y="610424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2400879" y="69241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2133541" y="339833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5669365" y="438725"/>
            <a:ext cx="275792" cy="27059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5393573" y="438725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5936702" y="440672"/>
            <a:ext cx="275792" cy="27059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 rot="-2294496">
            <a:off x="7242751" y="330099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400879" y="617659"/>
            <a:ext cx="275792" cy="27059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 rot="-805346">
            <a:off x="6405965" y="2386024"/>
            <a:ext cx="319219" cy="2883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x3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 rot="-805346">
            <a:off x="7146540" y="2736324"/>
            <a:ext cx="319219" cy="2883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x3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3375000" y="2001600"/>
            <a:ext cx="2394000" cy="1057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Note it isn’t possible to get an odd number of oxygen on left side.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21" name="Google Shape;221;p21"/>
          <p:cNvGrpSpPr/>
          <p:nvPr/>
        </p:nvGrpSpPr>
        <p:grpSpPr>
          <a:xfrm>
            <a:off x="5511373" y="69250"/>
            <a:ext cx="818922" cy="272538"/>
            <a:chOff x="5059650" y="1245700"/>
            <a:chExt cx="1125975" cy="420000"/>
          </a:xfrm>
        </p:grpSpPr>
        <p:sp>
          <p:nvSpPr>
            <p:cNvPr id="222" name="Google Shape;222;p21"/>
            <p:cNvSpPr/>
            <p:nvPr/>
          </p:nvSpPr>
          <p:spPr>
            <a:xfrm>
              <a:off x="5438850" y="1245700"/>
              <a:ext cx="379200" cy="4170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5059650" y="124570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5806425" y="1248700"/>
              <a:ext cx="379200" cy="417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1"/>
          <p:cNvSpPr/>
          <p:nvPr/>
        </p:nvSpPr>
        <p:spPr>
          <a:xfrm rot="-2294496">
            <a:off x="8178909" y="242903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 rot="-2294496">
            <a:off x="8385509" y="79901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 rot="-2294496">
            <a:off x="7978001" y="40199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 rot="-2294496">
            <a:off x="8296709" y="811328"/>
            <a:ext cx="263175" cy="285321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 rot="-2294496">
            <a:off x="8503309" y="648326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 rot="-2294496">
            <a:off x="8095801" y="608624"/>
            <a:ext cx="263175" cy="28532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 rot="-805346">
            <a:off x="5111253" y="235849"/>
            <a:ext cx="319219" cy="2883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x2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rot="-805237">
            <a:off x="6903447" y="241380"/>
            <a:ext cx="311506" cy="2883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x3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