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embeddedFontLst>
    <p:embeddedFont>
      <p:font typeface="Permanent Marker"/>
      <p:regular r:id="rId34"/>
    </p:embeddedFont>
    <p:embeddedFont>
      <p:font typeface="Short Stack"/>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ShortStack-regular.fntdata"/><Relationship Id="rId12" Type="http://schemas.openxmlformats.org/officeDocument/2006/relationships/slide" Target="slides/slide7.xml"/><Relationship Id="rId34" Type="http://schemas.openxmlformats.org/officeDocument/2006/relationships/font" Target="fonts/PermanentMarker-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6e9210ddc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e9210ddc1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g6e9210ddc1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6e9210ddc1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e9210ddc1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6e9210ddc1_0_1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6e9210ddc1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e9210ddc1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6e9210ddc1_0_2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6e9210ddc1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e9210ddc1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g6e9210ddc1_0_3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6e9210ddc1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e9210ddc1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6e9210ddc1_0_5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6e9210ddc1_0_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6e9210ddc1_0_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6e9210ddc1_0_4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6e9210ddc1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e9210ddc1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6e9210ddc1_0_6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6e9210ddc1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e9210ddc1_0_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g6e9210ddc1_0_7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6e9210ddc1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e9210ddc1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6e9210ddc1_0_7: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43f3ca6e1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43f3ca6e1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43f3ca6e14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 name="Shape 15"/>
        <p:cNvGrpSpPr/>
        <p:nvPr/>
      </p:nvGrpSpPr>
      <p:grpSpPr>
        <a:xfrm>
          <a:off x="0" y="0"/>
          <a:ext cx="0" cy="0"/>
          <a:chOff x="0" y="0"/>
          <a:chExt cx="0" cy="0"/>
        </a:xfrm>
      </p:grpSpPr>
      <p:sp>
        <p:nvSpPr>
          <p:cNvPr id="16" name="Google Shape;16;p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8" name="Google Shape;18;p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9" name="Google Shape;19;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0" name="Shape 50"/>
        <p:cNvGrpSpPr/>
        <p:nvPr/>
      </p:nvGrpSpPr>
      <p:grpSpPr>
        <a:xfrm>
          <a:off x="0" y="0"/>
          <a:ext cx="0" cy="0"/>
          <a:chOff x="0" y="0"/>
          <a:chExt cx="0" cy="0"/>
        </a:xfrm>
      </p:grpSpPr>
      <p:sp>
        <p:nvSpPr>
          <p:cNvPr id="51" name="Google Shape;51;p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3" name="Google Shape;53;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1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 Id="rId4" Type="http://schemas.openxmlformats.org/officeDocument/2006/relationships/hyperlink" Target="https://xaktly.com/ScientificNotation.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3"/>
          <p:cNvSpPr txBox="1"/>
          <p:nvPr>
            <p:ph idx="4294967295" type="ctrTitle"/>
          </p:nvPr>
        </p:nvSpPr>
        <p:spPr>
          <a:xfrm>
            <a:off x="685800" y="2130425"/>
            <a:ext cx="7772400" cy="1470025"/>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FF"/>
              </a:buClr>
              <a:buSzPts val="5400"/>
              <a:buFont typeface="Permanent Marker"/>
              <a:buNone/>
            </a:pPr>
            <a:r>
              <a:rPr b="1" i="0" lang="en-US" sz="5400" u="none" cap="none" strike="noStrike">
                <a:solidFill>
                  <a:srgbClr val="0000FF"/>
                </a:solidFill>
                <a:latin typeface="Permanent Marker"/>
                <a:ea typeface="Permanent Marker"/>
                <a:cs typeface="Permanent Marker"/>
                <a:sym typeface="Permanent Marker"/>
              </a:rPr>
              <a:t>Significant Digits</a:t>
            </a:r>
            <a:endParaRPr b="1" i="0" sz="5400" u="none" cap="none" strike="noStrike">
              <a:solidFill>
                <a:srgbClr val="0000FF"/>
              </a:solidFill>
              <a:latin typeface="Permanent Marker"/>
              <a:ea typeface="Permanent Marker"/>
              <a:cs typeface="Permanent Marker"/>
              <a:sym typeface="Permanent Marker"/>
            </a:endParaRPr>
          </a:p>
          <a:p>
            <a:pPr indent="0" lvl="0" marL="0" marR="0" rtl="0" algn="ctr">
              <a:lnSpc>
                <a:spcPct val="100000"/>
              </a:lnSpc>
              <a:spcBef>
                <a:spcPts val="0"/>
              </a:spcBef>
              <a:spcAft>
                <a:spcPts val="0"/>
              </a:spcAft>
              <a:buClr>
                <a:srgbClr val="0000FF"/>
              </a:buClr>
              <a:buSzPts val="5400"/>
              <a:buFont typeface="Permanent Marker"/>
              <a:buNone/>
            </a:pPr>
            <a:r>
              <a:rPr b="1" lang="en-US" sz="5400">
                <a:solidFill>
                  <a:srgbClr val="0000FF"/>
                </a:solidFill>
                <a:latin typeface="Permanent Marker"/>
                <a:ea typeface="Permanent Marker"/>
                <a:cs typeface="Permanent Marker"/>
                <a:sym typeface="Permanent Marker"/>
              </a:rPr>
              <a:t>&amp; Scientific Notation</a:t>
            </a:r>
            <a:endParaRPr b="1" sz="5400">
              <a:solidFill>
                <a:srgbClr val="0000FF"/>
              </a:solidFill>
              <a:latin typeface="Permanent Marker"/>
              <a:ea typeface="Permanent Marker"/>
              <a:cs typeface="Permanent Marker"/>
              <a:sym typeface="Permanent Mark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sp>
        <p:nvSpPr>
          <p:cNvPr id="151" name="Google Shape;151;p2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FF"/>
              </a:buClr>
              <a:buSzPts val="4000"/>
              <a:buFont typeface="Calibri"/>
              <a:buNone/>
            </a:pPr>
            <a:r>
              <a:rPr b="1" i="0" lang="en-US" sz="4000" u="none">
                <a:solidFill>
                  <a:srgbClr val="0000FF"/>
                </a:solidFill>
                <a:latin typeface="Calibri"/>
                <a:ea typeface="Calibri"/>
                <a:cs typeface="Calibri"/>
                <a:sym typeface="Calibri"/>
              </a:rPr>
              <a:t>RULE:  </a:t>
            </a:r>
            <a:r>
              <a:rPr b="0" i="0" lang="en-US" sz="4000" u="none">
                <a:solidFill>
                  <a:srgbClr val="0000FF"/>
                </a:solidFill>
                <a:latin typeface="Calibri"/>
                <a:ea typeface="Calibri"/>
                <a:cs typeface="Calibri"/>
                <a:sym typeface="Calibri"/>
              </a:rPr>
              <a:t>All </a:t>
            </a:r>
            <a:r>
              <a:rPr lang="en-US" sz="4000">
                <a:solidFill>
                  <a:srgbClr val="0000FF"/>
                </a:solidFill>
              </a:rPr>
              <a:t>‘Captured’ </a:t>
            </a:r>
            <a:r>
              <a:rPr b="0" i="0" lang="en-US" sz="4000" u="none">
                <a:solidFill>
                  <a:srgbClr val="0000FF"/>
                </a:solidFill>
                <a:latin typeface="Calibri"/>
                <a:ea typeface="Calibri"/>
                <a:cs typeface="Calibri"/>
                <a:sym typeface="Calibri"/>
              </a:rPr>
              <a:t>zeros ( ones between two non zero digits) are significant. </a:t>
            </a:r>
            <a:endParaRPr/>
          </a:p>
        </p:txBody>
      </p:sp>
      <p:sp>
        <p:nvSpPr>
          <p:cNvPr id="152" name="Google Shape;152;p22"/>
          <p:cNvSpPr txBox="1"/>
          <p:nvPr>
            <p:ph idx="1"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How many significant digits are in each of the following examples?</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  506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b)  10,052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c)  900.431			</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153" name="Google Shape;153;p22"/>
          <p:cNvSpPr txBox="1"/>
          <p:nvPr>
            <p:ph idx="2" type="body"/>
          </p:nvPr>
        </p:nvSpPr>
        <p:spPr>
          <a:xfrm>
            <a:off x="4648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ctr">
              <a:lnSpc>
                <a:spcPct val="100000"/>
              </a:lnSpc>
              <a:spcBef>
                <a:spcPts val="720"/>
              </a:spcBef>
              <a:spcAft>
                <a:spcPts val="0"/>
              </a:spcAft>
              <a:buClr>
                <a:schemeClr val="dk1"/>
              </a:buClr>
              <a:buSzPts val="3600"/>
              <a:buFont typeface="Arial"/>
              <a:buNone/>
            </a:pPr>
            <a:r>
              <a:t/>
            </a:r>
            <a:endParaRPr b="0" i="0" sz="3600" u="none">
              <a:solidFill>
                <a:srgbClr val="FF0000"/>
              </a:solidFill>
              <a:latin typeface="Calibri"/>
              <a:ea typeface="Calibri"/>
              <a:cs typeface="Calibri"/>
              <a:sym typeface="Calibri"/>
            </a:endParaRPr>
          </a:p>
          <a:p>
            <a:pPr indent="-342900" lvl="0" marL="342900" marR="0" rtl="0" algn="ctr">
              <a:lnSpc>
                <a:spcPct val="100000"/>
              </a:lnSpc>
              <a:spcBef>
                <a:spcPts val="720"/>
              </a:spcBef>
              <a:spcAft>
                <a:spcPts val="0"/>
              </a:spcAft>
              <a:buClr>
                <a:srgbClr val="FF0000"/>
              </a:buClr>
              <a:buSzPts val="3600"/>
              <a:buFont typeface="Arial"/>
              <a:buNone/>
            </a:pPr>
            <a:r>
              <a:rPr b="0" i="0" lang="en-US" sz="3600" u="none">
                <a:solidFill>
                  <a:srgbClr val="FF0000"/>
                </a:solidFill>
                <a:latin typeface="Calibri"/>
                <a:ea typeface="Calibri"/>
                <a:cs typeface="Calibri"/>
                <a:sym typeface="Calibri"/>
              </a:rPr>
              <a:t>Answers:</a:t>
            </a:r>
            <a:endParaRPr b="0" i="0" sz="2800" u="none">
              <a:solidFill>
                <a:schemeClr val="dk1"/>
              </a:solidFill>
              <a:latin typeface="Calibri"/>
              <a:ea typeface="Calibri"/>
              <a:cs typeface="Calibri"/>
              <a:sym typeface="Calibri"/>
            </a:endParaRPr>
          </a:p>
          <a:p>
            <a:pPr indent="-165100" lvl="0" marL="342900" marR="0" rtl="0" algn="ctr">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3</a:t>
            </a:r>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5</a:t>
            </a:r>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6</a:t>
            </a:r>
            <a:endParaRPr/>
          </a:p>
          <a:p>
            <a:pPr indent="-342900" lvl="0" marL="342900" marR="0" rtl="0" algn="ctr">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3"/>
                                        </p:tgtEl>
                                        <p:attrNameLst>
                                          <p:attrName>style.visibility</p:attrName>
                                        </p:attrNameLst>
                                      </p:cBhvr>
                                      <p:to>
                                        <p:strVal val="visible"/>
                                      </p:to>
                                    </p:set>
                                    <p:anim calcmode="lin" valueType="num">
                                      <p:cBhvr additive="base">
                                        <p:cTn dur="500"/>
                                        <p:tgtEl>
                                          <p:spTgt spid="15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2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FF"/>
              </a:buClr>
              <a:buSzPts val="2800"/>
              <a:buFont typeface="Calibri"/>
              <a:buNone/>
            </a:pPr>
            <a:r>
              <a:rPr b="1" i="0" lang="en-US" sz="2800" u="none">
                <a:solidFill>
                  <a:srgbClr val="0000FF"/>
                </a:solidFill>
                <a:latin typeface="Calibri"/>
                <a:ea typeface="Calibri"/>
                <a:cs typeface="Calibri"/>
                <a:sym typeface="Calibri"/>
              </a:rPr>
              <a:t>RULE:  </a:t>
            </a:r>
            <a:r>
              <a:rPr b="0" i="0" lang="en-US" sz="2800" u="none">
                <a:solidFill>
                  <a:schemeClr val="dk1"/>
                </a:solidFill>
                <a:latin typeface="Calibri"/>
                <a:ea typeface="Calibri"/>
                <a:cs typeface="Calibri"/>
                <a:sym typeface="Calibri"/>
              </a:rPr>
              <a:t>Zeros to the right of a non zero digit</a:t>
            </a:r>
            <a:br>
              <a:rPr b="0" i="0" lang="en-US" sz="2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a) 	 If they are to the right of a nonzero number but not </a:t>
            </a:r>
            <a:r>
              <a:rPr lang="en-US" sz="2800"/>
              <a:t>‘Captured’</a:t>
            </a:r>
            <a:r>
              <a:rPr b="0" i="0" lang="en-US" sz="2800" u="none">
                <a:solidFill>
                  <a:schemeClr val="dk1"/>
                </a:solidFill>
                <a:latin typeface="Calibri"/>
                <a:ea typeface="Calibri"/>
                <a:cs typeface="Calibri"/>
                <a:sym typeface="Calibri"/>
              </a:rPr>
              <a:t> between nonzero and decimal point, they are not significant.</a:t>
            </a:r>
            <a:r>
              <a:rPr b="0" i="0" lang="en-US" sz="2800" u="none">
                <a:solidFill>
                  <a:srgbClr val="800000"/>
                </a:solidFill>
                <a:latin typeface="Calibri"/>
                <a:ea typeface="Calibri"/>
                <a:cs typeface="Calibri"/>
                <a:sym typeface="Calibri"/>
              </a:rPr>
              <a:t> </a:t>
            </a:r>
            <a:endParaRPr/>
          </a:p>
        </p:txBody>
      </p:sp>
      <p:sp>
        <p:nvSpPr>
          <p:cNvPr id="159" name="Google Shape;159;p23"/>
          <p:cNvSpPr txBox="1"/>
          <p:nvPr>
            <p:ph idx="1" type="body"/>
          </p:nvPr>
        </p:nvSpPr>
        <p:spPr>
          <a:xfrm>
            <a:off x="457200" y="18288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How many significant digits are in each of the following examples?</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  4830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b)  60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c)  4,000			</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160" name="Google Shape;160;p23"/>
          <p:cNvSpPr txBox="1"/>
          <p:nvPr>
            <p:ph idx="2" type="body"/>
          </p:nvPr>
        </p:nvSpPr>
        <p:spPr>
          <a:xfrm>
            <a:off x="4648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ctr">
              <a:lnSpc>
                <a:spcPct val="100000"/>
              </a:lnSpc>
              <a:spcBef>
                <a:spcPts val="720"/>
              </a:spcBef>
              <a:spcAft>
                <a:spcPts val="0"/>
              </a:spcAft>
              <a:buClr>
                <a:schemeClr val="dk1"/>
              </a:buClr>
              <a:buSzPts val="3600"/>
              <a:buFont typeface="Arial"/>
              <a:buNone/>
            </a:pPr>
            <a:r>
              <a:t/>
            </a:r>
            <a:endParaRPr b="0" i="0" sz="3600" u="none">
              <a:solidFill>
                <a:srgbClr val="FF0000"/>
              </a:solidFill>
              <a:latin typeface="Calibri"/>
              <a:ea typeface="Calibri"/>
              <a:cs typeface="Calibri"/>
              <a:sym typeface="Calibri"/>
            </a:endParaRPr>
          </a:p>
          <a:p>
            <a:pPr indent="-342900" lvl="0" marL="342900" marR="0" rtl="0" algn="ctr">
              <a:lnSpc>
                <a:spcPct val="100000"/>
              </a:lnSpc>
              <a:spcBef>
                <a:spcPts val="720"/>
              </a:spcBef>
              <a:spcAft>
                <a:spcPts val="0"/>
              </a:spcAft>
              <a:buClr>
                <a:srgbClr val="FF0000"/>
              </a:buClr>
              <a:buSzPts val="3600"/>
              <a:buFont typeface="Arial"/>
              <a:buNone/>
            </a:pPr>
            <a:r>
              <a:rPr b="0" i="0" lang="en-US" sz="3600" u="none">
                <a:solidFill>
                  <a:srgbClr val="FF0000"/>
                </a:solidFill>
                <a:latin typeface="Calibri"/>
                <a:ea typeface="Calibri"/>
                <a:cs typeface="Calibri"/>
                <a:sym typeface="Calibri"/>
              </a:rPr>
              <a:t>Answers:</a:t>
            </a:r>
            <a:endParaRPr b="0" i="0" sz="2800" u="none">
              <a:solidFill>
                <a:schemeClr val="dk1"/>
              </a:solidFill>
              <a:latin typeface="Calibri"/>
              <a:ea typeface="Calibri"/>
              <a:cs typeface="Calibri"/>
              <a:sym typeface="Calibri"/>
            </a:endParaRPr>
          </a:p>
          <a:p>
            <a:pPr indent="-165100" lvl="0" marL="342900" marR="0" rtl="0" algn="ctr">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3</a:t>
            </a:r>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1</a:t>
            </a:r>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1</a:t>
            </a:r>
            <a:endParaRPr/>
          </a:p>
          <a:p>
            <a:pPr indent="-342900" lvl="0" marL="342900" marR="0" rtl="0" algn="ctr">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0"/>
                                        </p:tgtEl>
                                        <p:attrNameLst>
                                          <p:attrName>style.visibility</p:attrName>
                                        </p:attrNameLst>
                                      </p:cBhvr>
                                      <p:to>
                                        <p:strVal val="visible"/>
                                      </p:to>
                                    </p:set>
                                    <p:anim calcmode="lin" valueType="num">
                                      <p:cBhvr additive="base">
                                        <p:cTn dur="500"/>
                                        <p:tgtEl>
                                          <p:spTgt spid="16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4" name="Shape 164"/>
        <p:cNvGrpSpPr/>
        <p:nvPr/>
      </p:nvGrpSpPr>
      <p:grpSpPr>
        <a:xfrm>
          <a:off x="0" y="0"/>
          <a:ext cx="0" cy="0"/>
          <a:chOff x="0" y="0"/>
          <a:chExt cx="0" cy="0"/>
        </a:xfrm>
      </p:grpSpPr>
      <p:sp>
        <p:nvSpPr>
          <p:cNvPr id="165" name="Google Shape;165;p24"/>
          <p:cNvSpPr txBox="1"/>
          <p:nvPr>
            <p:ph type="title"/>
          </p:nvPr>
        </p:nvSpPr>
        <p:spPr>
          <a:xfrm>
            <a:off x="0" y="0"/>
            <a:ext cx="9144000" cy="160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FF"/>
              </a:buClr>
              <a:buSzPts val="2400"/>
              <a:buFont typeface="Calibri"/>
              <a:buNone/>
            </a:pPr>
            <a:br>
              <a:rPr b="1" i="0" lang="en-US" sz="2400" u="none">
                <a:solidFill>
                  <a:srgbClr val="0000FF"/>
                </a:solidFill>
                <a:latin typeface="Calibri"/>
                <a:ea typeface="Calibri"/>
                <a:cs typeface="Calibri"/>
                <a:sym typeface="Calibri"/>
              </a:rPr>
            </a:br>
            <a:r>
              <a:rPr b="1" i="0" lang="en-US" sz="2400" u="none">
                <a:solidFill>
                  <a:srgbClr val="0000FF"/>
                </a:solidFill>
                <a:latin typeface="Calibri"/>
                <a:ea typeface="Calibri"/>
                <a:cs typeface="Calibri"/>
                <a:sym typeface="Calibri"/>
              </a:rPr>
              <a:t>RULE:  </a:t>
            </a:r>
            <a:r>
              <a:rPr b="0" i="0" lang="en-US" sz="2400" u="none">
                <a:solidFill>
                  <a:schemeClr val="dk1"/>
                </a:solidFill>
                <a:latin typeface="Calibri"/>
                <a:ea typeface="Calibri"/>
                <a:cs typeface="Calibri"/>
                <a:sym typeface="Calibri"/>
              </a:rPr>
              <a:t>Zeros to the right of a non zero digit</a:t>
            </a:r>
            <a:br>
              <a:rPr b="0"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b) 	 If these zeros are </a:t>
            </a:r>
            <a:r>
              <a:rPr lang="en-US" sz="2400"/>
              <a:t>‘captured’</a:t>
            </a:r>
            <a:r>
              <a:rPr b="0" i="0" lang="en-US" sz="2400" u="none">
                <a:solidFill>
                  <a:schemeClr val="dk1"/>
                </a:solidFill>
                <a:latin typeface="Calibri"/>
                <a:ea typeface="Calibri"/>
                <a:cs typeface="Calibri"/>
                <a:sym typeface="Calibri"/>
              </a:rPr>
              <a:t> between a nonzero number and a decimal point, they are significant.</a:t>
            </a:r>
            <a:endParaRPr/>
          </a:p>
        </p:txBody>
      </p:sp>
      <p:sp>
        <p:nvSpPr>
          <p:cNvPr id="166" name="Google Shape;166;p24"/>
          <p:cNvSpPr txBox="1"/>
          <p:nvPr>
            <p:ph idx="1"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How many significant digits are in each of the following examples?</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  4830.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b)  60.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c)  4,000.			</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167" name="Google Shape;167;p24"/>
          <p:cNvSpPr txBox="1"/>
          <p:nvPr>
            <p:ph idx="2" type="body"/>
          </p:nvPr>
        </p:nvSpPr>
        <p:spPr>
          <a:xfrm>
            <a:off x="4648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ctr">
              <a:lnSpc>
                <a:spcPct val="100000"/>
              </a:lnSpc>
              <a:spcBef>
                <a:spcPts val="720"/>
              </a:spcBef>
              <a:spcAft>
                <a:spcPts val="0"/>
              </a:spcAft>
              <a:buClr>
                <a:schemeClr val="dk1"/>
              </a:buClr>
              <a:buSzPts val="3600"/>
              <a:buFont typeface="Arial"/>
              <a:buNone/>
            </a:pPr>
            <a:r>
              <a:t/>
            </a:r>
            <a:endParaRPr b="0" i="0" sz="3600" u="none">
              <a:solidFill>
                <a:srgbClr val="FF0000"/>
              </a:solidFill>
              <a:latin typeface="Calibri"/>
              <a:ea typeface="Calibri"/>
              <a:cs typeface="Calibri"/>
              <a:sym typeface="Calibri"/>
            </a:endParaRPr>
          </a:p>
          <a:p>
            <a:pPr indent="-342900" lvl="0" marL="342900" marR="0" rtl="0" algn="ctr">
              <a:lnSpc>
                <a:spcPct val="100000"/>
              </a:lnSpc>
              <a:spcBef>
                <a:spcPts val="720"/>
              </a:spcBef>
              <a:spcAft>
                <a:spcPts val="0"/>
              </a:spcAft>
              <a:buClr>
                <a:srgbClr val="FF0000"/>
              </a:buClr>
              <a:buSzPts val="3600"/>
              <a:buFont typeface="Arial"/>
              <a:buNone/>
            </a:pPr>
            <a:r>
              <a:rPr b="0" i="0" lang="en-US" sz="3600" u="none">
                <a:solidFill>
                  <a:srgbClr val="FF0000"/>
                </a:solidFill>
                <a:latin typeface="Calibri"/>
                <a:ea typeface="Calibri"/>
                <a:cs typeface="Calibri"/>
                <a:sym typeface="Calibri"/>
              </a:rPr>
              <a:t>Answers:</a:t>
            </a:r>
            <a:endParaRPr b="0" i="0" sz="2800" u="none">
              <a:solidFill>
                <a:schemeClr val="dk1"/>
              </a:solidFill>
              <a:latin typeface="Calibri"/>
              <a:ea typeface="Calibri"/>
              <a:cs typeface="Calibri"/>
              <a:sym typeface="Calibri"/>
            </a:endParaRPr>
          </a:p>
          <a:p>
            <a:pPr indent="-165100" lvl="0" marL="342900" marR="0" rtl="0" algn="ctr">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4</a:t>
            </a:r>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2</a:t>
            </a:r>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4</a:t>
            </a:r>
            <a:endParaRPr/>
          </a:p>
          <a:p>
            <a:pPr indent="-342900" lvl="0" marL="342900" marR="0" rtl="0" algn="ctr">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7"/>
                                        </p:tgtEl>
                                        <p:attrNameLst>
                                          <p:attrName>style.visibility</p:attrName>
                                        </p:attrNameLst>
                                      </p:cBhvr>
                                      <p:to>
                                        <p:strVal val="visible"/>
                                      </p:to>
                                    </p:set>
                                    <p:anim calcmode="lin" valueType="num">
                                      <p:cBhvr additive="base">
                                        <p:cTn dur="500"/>
                                        <p:tgtEl>
                                          <p:spTgt spid="16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1" name="Shape 171"/>
        <p:cNvGrpSpPr/>
        <p:nvPr/>
      </p:nvGrpSpPr>
      <p:grpSpPr>
        <a:xfrm>
          <a:off x="0" y="0"/>
          <a:ext cx="0" cy="0"/>
          <a:chOff x="0" y="0"/>
          <a:chExt cx="0" cy="0"/>
        </a:xfrm>
      </p:grpSpPr>
      <p:sp>
        <p:nvSpPr>
          <p:cNvPr id="172" name="Google Shape;172;p25"/>
          <p:cNvSpPr txBox="1"/>
          <p:nvPr>
            <p:ph type="title"/>
          </p:nvPr>
        </p:nvSpPr>
        <p:spPr>
          <a:xfrm>
            <a:off x="0" y="0"/>
            <a:ext cx="9144000" cy="160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FF"/>
              </a:buClr>
              <a:buSzPts val="2800"/>
              <a:buFont typeface="Calibri"/>
              <a:buNone/>
            </a:pPr>
            <a:br>
              <a:rPr b="1" i="0" lang="en-US" sz="2800" u="none">
                <a:solidFill>
                  <a:srgbClr val="0000FF"/>
                </a:solidFill>
                <a:latin typeface="Calibri"/>
                <a:ea typeface="Calibri"/>
                <a:cs typeface="Calibri"/>
                <a:sym typeface="Calibri"/>
              </a:rPr>
            </a:br>
            <a:r>
              <a:rPr b="1" i="0" lang="en-US" sz="2800" u="none">
                <a:solidFill>
                  <a:srgbClr val="0000FF"/>
                </a:solidFill>
                <a:latin typeface="Calibri"/>
                <a:ea typeface="Calibri"/>
                <a:cs typeface="Calibri"/>
                <a:sym typeface="Calibri"/>
              </a:rPr>
              <a:t>RULE:  </a:t>
            </a:r>
            <a:r>
              <a:rPr lang="en-US" sz="2800">
                <a:solidFill>
                  <a:srgbClr val="0000FF"/>
                </a:solidFill>
              </a:rPr>
              <a:t>Leading Zeros are never significant.</a:t>
            </a:r>
            <a:r>
              <a:rPr b="0" i="0" lang="en-US" sz="2800" u="none">
                <a:solidFill>
                  <a:srgbClr val="0000FF"/>
                </a:solidFill>
                <a:latin typeface="Calibri"/>
                <a:ea typeface="Calibri"/>
                <a:cs typeface="Calibri"/>
                <a:sym typeface="Calibri"/>
              </a:rPr>
              <a:t> They are simply place holders. </a:t>
            </a:r>
            <a:br>
              <a:rPr b="0" i="0" lang="en-US" sz="2800" u="none">
                <a:solidFill>
                  <a:srgbClr val="0000FF"/>
                </a:solidFill>
                <a:latin typeface="Calibri"/>
                <a:ea typeface="Calibri"/>
                <a:cs typeface="Calibri"/>
                <a:sym typeface="Calibri"/>
              </a:rPr>
            </a:br>
            <a:endParaRPr/>
          </a:p>
        </p:txBody>
      </p:sp>
      <p:sp>
        <p:nvSpPr>
          <p:cNvPr id="173" name="Google Shape;173;p25"/>
          <p:cNvSpPr txBox="1"/>
          <p:nvPr>
            <p:ph idx="1"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How many significant digits are in each of the following examples?</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  0.06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b)  0.0047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c)  0.005			</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174" name="Google Shape;174;p25"/>
          <p:cNvSpPr txBox="1"/>
          <p:nvPr>
            <p:ph idx="2" type="body"/>
          </p:nvPr>
        </p:nvSpPr>
        <p:spPr>
          <a:xfrm>
            <a:off x="4648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ctr">
              <a:lnSpc>
                <a:spcPct val="100000"/>
              </a:lnSpc>
              <a:spcBef>
                <a:spcPts val="720"/>
              </a:spcBef>
              <a:spcAft>
                <a:spcPts val="0"/>
              </a:spcAft>
              <a:buClr>
                <a:schemeClr val="dk1"/>
              </a:buClr>
              <a:buSzPts val="3600"/>
              <a:buFont typeface="Arial"/>
              <a:buNone/>
            </a:pPr>
            <a:r>
              <a:t/>
            </a:r>
            <a:endParaRPr b="0" i="0" sz="3600" u="none">
              <a:solidFill>
                <a:srgbClr val="FF0000"/>
              </a:solidFill>
              <a:latin typeface="Calibri"/>
              <a:ea typeface="Calibri"/>
              <a:cs typeface="Calibri"/>
              <a:sym typeface="Calibri"/>
            </a:endParaRPr>
          </a:p>
          <a:p>
            <a:pPr indent="-342900" lvl="0" marL="342900" marR="0" rtl="0" algn="ctr">
              <a:lnSpc>
                <a:spcPct val="100000"/>
              </a:lnSpc>
              <a:spcBef>
                <a:spcPts val="720"/>
              </a:spcBef>
              <a:spcAft>
                <a:spcPts val="0"/>
              </a:spcAft>
              <a:buClr>
                <a:srgbClr val="FF0000"/>
              </a:buClr>
              <a:buSzPts val="3600"/>
              <a:buFont typeface="Arial"/>
              <a:buNone/>
            </a:pPr>
            <a:r>
              <a:rPr b="0" i="0" lang="en-US" sz="3600" u="none">
                <a:solidFill>
                  <a:srgbClr val="FF0000"/>
                </a:solidFill>
                <a:latin typeface="Calibri"/>
                <a:ea typeface="Calibri"/>
                <a:cs typeface="Calibri"/>
                <a:sym typeface="Calibri"/>
              </a:rPr>
              <a:t>Answers:</a:t>
            </a:r>
            <a:endParaRPr b="0" i="0" sz="2800" u="none">
              <a:solidFill>
                <a:schemeClr val="dk1"/>
              </a:solidFill>
              <a:latin typeface="Calibri"/>
              <a:ea typeface="Calibri"/>
              <a:cs typeface="Calibri"/>
              <a:sym typeface="Calibri"/>
            </a:endParaRPr>
          </a:p>
          <a:p>
            <a:pPr indent="-165100" lvl="0" marL="342900" marR="0" rtl="0" algn="ctr">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1</a:t>
            </a:r>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2</a:t>
            </a:r>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1</a:t>
            </a:r>
            <a:endParaRPr/>
          </a:p>
          <a:p>
            <a:pPr indent="-342900" lvl="0" marL="342900" marR="0" rtl="0" algn="ctr">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175" name="Google Shape;175;p25"/>
          <p:cNvSpPr txBox="1"/>
          <p:nvPr/>
        </p:nvSpPr>
        <p:spPr>
          <a:xfrm>
            <a:off x="7239000" y="4200250"/>
            <a:ext cx="73491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6" name="Google Shape;176;p25"/>
          <p:cNvSpPr txBox="1"/>
          <p:nvPr/>
        </p:nvSpPr>
        <p:spPr>
          <a:xfrm>
            <a:off x="867825" y="5418675"/>
            <a:ext cx="5185800" cy="1185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latin typeface="Calibri"/>
                <a:ea typeface="Calibri"/>
                <a:cs typeface="Calibri"/>
                <a:sym typeface="Calibri"/>
              </a:rPr>
              <a:t>Try converting these to scientific notation. Compare it to the number of significant digits. </a:t>
            </a:r>
            <a:endParaRPr sz="24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0" name="Shape 180"/>
        <p:cNvGrpSpPr/>
        <p:nvPr/>
      </p:nvGrpSpPr>
      <p:grpSpPr>
        <a:xfrm>
          <a:off x="0" y="0"/>
          <a:ext cx="0" cy="0"/>
          <a:chOff x="0" y="0"/>
          <a:chExt cx="0" cy="0"/>
        </a:xfrm>
      </p:grpSpPr>
      <p:sp>
        <p:nvSpPr>
          <p:cNvPr id="181" name="Google Shape;181;p26"/>
          <p:cNvSpPr txBox="1"/>
          <p:nvPr>
            <p:ph type="title"/>
          </p:nvPr>
        </p:nvSpPr>
        <p:spPr>
          <a:xfrm>
            <a:off x="0" y="0"/>
            <a:ext cx="9144000" cy="160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FF"/>
              </a:buClr>
              <a:buSzPts val="2800"/>
              <a:buFont typeface="Calibri"/>
              <a:buNone/>
            </a:pPr>
            <a:br>
              <a:rPr b="1" i="0" lang="en-US" sz="2800" u="none">
                <a:solidFill>
                  <a:srgbClr val="0000FF"/>
                </a:solidFill>
                <a:latin typeface="Calibri"/>
                <a:ea typeface="Calibri"/>
                <a:cs typeface="Calibri"/>
                <a:sym typeface="Calibri"/>
              </a:rPr>
            </a:br>
            <a:r>
              <a:rPr b="1" i="0" lang="en-US" sz="2800" u="none">
                <a:solidFill>
                  <a:srgbClr val="0000FF"/>
                </a:solidFill>
                <a:latin typeface="Calibri"/>
                <a:ea typeface="Calibri"/>
                <a:cs typeface="Calibri"/>
                <a:sym typeface="Calibri"/>
              </a:rPr>
              <a:t>RULE:  </a:t>
            </a:r>
            <a:r>
              <a:rPr b="0" i="0" lang="en-US" sz="2800" u="none">
                <a:solidFill>
                  <a:srgbClr val="0000FF"/>
                </a:solidFill>
                <a:latin typeface="Calibri"/>
                <a:ea typeface="Calibri"/>
                <a:cs typeface="Calibri"/>
                <a:sym typeface="Calibri"/>
              </a:rPr>
              <a:t>All zeros to the right of a decimal point and to the right of a non-zero digit are significant. They indicate the degree of accuracy in the </a:t>
            </a:r>
            <a:r>
              <a:rPr lang="en-US" sz="2800">
                <a:solidFill>
                  <a:srgbClr val="0000FF"/>
                </a:solidFill>
              </a:rPr>
              <a:t>measurement. </a:t>
            </a:r>
            <a:br>
              <a:rPr b="0" i="0" lang="en-US" sz="2800" u="none">
                <a:solidFill>
                  <a:srgbClr val="0000FF"/>
                </a:solidFill>
                <a:latin typeface="Calibri"/>
                <a:ea typeface="Calibri"/>
                <a:cs typeface="Calibri"/>
                <a:sym typeface="Calibri"/>
              </a:rPr>
            </a:br>
            <a:endParaRPr/>
          </a:p>
        </p:txBody>
      </p:sp>
      <p:sp>
        <p:nvSpPr>
          <p:cNvPr id="182" name="Google Shape;182;p26"/>
          <p:cNvSpPr txBox="1"/>
          <p:nvPr>
            <p:ph idx="1"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How many significant digits are in each of the following examples?</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  .870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b)  8.0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c)  16.40</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d)  35.000</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e)  1.60			</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183" name="Google Shape;183;p26"/>
          <p:cNvSpPr txBox="1"/>
          <p:nvPr>
            <p:ph idx="2" type="body"/>
          </p:nvPr>
        </p:nvSpPr>
        <p:spPr>
          <a:xfrm>
            <a:off x="4648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ctr">
              <a:lnSpc>
                <a:spcPct val="100000"/>
              </a:lnSpc>
              <a:spcBef>
                <a:spcPts val="720"/>
              </a:spcBef>
              <a:spcAft>
                <a:spcPts val="0"/>
              </a:spcAft>
              <a:buClr>
                <a:schemeClr val="dk1"/>
              </a:buClr>
              <a:buSzPts val="3600"/>
              <a:buFont typeface="Arial"/>
              <a:buNone/>
            </a:pPr>
            <a:r>
              <a:t/>
            </a:r>
            <a:endParaRPr b="0" i="0" sz="3600" u="none">
              <a:solidFill>
                <a:srgbClr val="FF0000"/>
              </a:solidFill>
              <a:latin typeface="Calibri"/>
              <a:ea typeface="Calibri"/>
              <a:cs typeface="Calibri"/>
              <a:sym typeface="Calibri"/>
            </a:endParaRPr>
          </a:p>
          <a:p>
            <a:pPr indent="-342900" lvl="0" marL="342900" marR="0" rtl="0" algn="ctr">
              <a:lnSpc>
                <a:spcPct val="100000"/>
              </a:lnSpc>
              <a:spcBef>
                <a:spcPts val="720"/>
              </a:spcBef>
              <a:spcAft>
                <a:spcPts val="0"/>
              </a:spcAft>
              <a:buClr>
                <a:srgbClr val="FF0000"/>
              </a:buClr>
              <a:buSzPts val="3600"/>
              <a:buFont typeface="Arial"/>
              <a:buNone/>
            </a:pPr>
            <a:r>
              <a:rPr b="0" i="0" lang="en-US" sz="3600" u="none">
                <a:solidFill>
                  <a:srgbClr val="FF0000"/>
                </a:solidFill>
                <a:latin typeface="Calibri"/>
                <a:ea typeface="Calibri"/>
                <a:cs typeface="Calibri"/>
                <a:sym typeface="Calibri"/>
              </a:rPr>
              <a:t>Answers:</a:t>
            </a:r>
            <a:endParaRPr b="0" i="0" sz="2800" u="none">
              <a:solidFill>
                <a:schemeClr val="dk1"/>
              </a:solidFill>
              <a:latin typeface="Calibri"/>
              <a:ea typeface="Calibri"/>
              <a:cs typeface="Calibri"/>
              <a:sym typeface="Calibri"/>
            </a:endParaRPr>
          </a:p>
          <a:p>
            <a:pPr indent="-165100" lvl="0" marL="342900" marR="0" rtl="0" algn="ctr">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3</a:t>
            </a:r>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2</a:t>
            </a:r>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4</a:t>
            </a:r>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5</a:t>
            </a:r>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3</a:t>
            </a:r>
            <a:endParaRPr/>
          </a:p>
          <a:p>
            <a:pPr indent="-342900" lvl="0" marL="342900" marR="0" rtl="0" algn="ctr">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23C322"/>
              </a:buClr>
              <a:buSzPts val="4400"/>
              <a:buFont typeface="Calibri"/>
              <a:buNone/>
            </a:pPr>
            <a:r>
              <a:rPr b="0" i="0" lang="en-US" sz="4400" u="none">
                <a:solidFill>
                  <a:srgbClr val="23C322"/>
                </a:solidFill>
                <a:latin typeface="Calibri"/>
                <a:ea typeface="Calibri"/>
                <a:cs typeface="Calibri"/>
                <a:sym typeface="Calibri"/>
              </a:rPr>
              <a:t>Practice Problems</a:t>
            </a:r>
            <a:endParaRPr/>
          </a:p>
        </p:txBody>
      </p:sp>
      <p:sp>
        <p:nvSpPr>
          <p:cNvPr id="189" name="Google Shape;189;p27"/>
          <p:cNvSpPr txBox="1"/>
          <p:nvPr>
            <p:ph idx="1" type="body"/>
          </p:nvPr>
        </p:nvSpPr>
        <p:spPr>
          <a:xfrm>
            <a:off x="457200" y="1600200"/>
            <a:ext cx="4038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How many significant digits are in each of the following examples?</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1)  47.1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2)  9700.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3)  0.005965000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4)  560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5)  0.0509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6)  701.905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7)  50.00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8)  50.012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9)  0.000009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10)  0.0000104		</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190" name="Google Shape;190;p27"/>
          <p:cNvSpPr txBox="1"/>
          <p:nvPr>
            <p:ph idx="2" type="body"/>
          </p:nvPr>
        </p:nvSpPr>
        <p:spPr>
          <a:xfrm>
            <a:off x="4648200" y="1185725"/>
            <a:ext cx="4038600" cy="52578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3200"/>
              <a:buFont typeface="Arial"/>
              <a:buNone/>
            </a:pPr>
            <a:r>
              <a:t/>
            </a:r>
            <a:endParaRPr b="0" i="0" sz="3200" u="none">
              <a:solidFill>
                <a:srgbClr val="FF0000"/>
              </a:solidFill>
              <a:latin typeface="Calibri"/>
              <a:ea typeface="Calibri"/>
              <a:cs typeface="Calibri"/>
              <a:sym typeface="Calibri"/>
            </a:endParaRPr>
          </a:p>
          <a:p>
            <a:pPr indent="-342900" lvl="0" marL="342900" marR="0" rtl="0" algn="ctr">
              <a:lnSpc>
                <a:spcPct val="100000"/>
              </a:lnSpc>
              <a:spcBef>
                <a:spcPts val="640"/>
              </a:spcBef>
              <a:spcAft>
                <a:spcPts val="0"/>
              </a:spcAft>
              <a:buClr>
                <a:srgbClr val="FF0000"/>
              </a:buClr>
              <a:buSzPts val="3200"/>
              <a:buFont typeface="Arial"/>
              <a:buNone/>
            </a:pPr>
            <a:r>
              <a:rPr b="0" i="0" lang="en-US" sz="3200" u="none">
                <a:solidFill>
                  <a:srgbClr val="FF0000"/>
                </a:solidFill>
                <a:latin typeface="Calibri"/>
                <a:ea typeface="Calibri"/>
                <a:cs typeface="Calibri"/>
                <a:sym typeface="Calibri"/>
              </a:rPr>
              <a:t>Answers:</a:t>
            </a:r>
            <a:endParaRPr/>
          </a:p>
          <a:p>
            <a:pPr indent="-342900" lvl="0" marL="342900" marR="0" rtl="0" algn="ctr">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ctr">
              <a:lnSpc>
                <a:spcPct val="100000"/>
              </a:lnSpc>
              <a:spcBef>
                <a:spcPts val="400"/>
              </a:spcBef>
              <a:spcAft>
                <a:spcPts val="0"/>
              </a:spcAft>
              <a:buClr>
                <a:schemeClr val="dk1"/>
              </a:buClr>
              <a:buSzPts val="2000"/>
              <a:buFont typeface="Arial"/>
              <a:buAutoNum type="arabicParenR"/>
            </a:pPr>
            <a:r>
              <a:rPr b="0" i="0" lang="en-US" sz="2000" u="none">
                <a:solidFill>
                  <a:schemeClr val="dk1"/>
                </a:solidFill>
                <a:latin typeface="Calibri"/>
                <a:ea typeface="Calibri"/>
                <a:cs typeface="Calibri"/>
                <a:sym typeface="Calibri"/>
              </a:rPr>
              <a:t>3</a:t>
            </a:r>
            <a:endParaRPr/>
          </a:p>
          <a:p>
            <a:pPr indent="-342900" lvl="0" marL="342900" marR="0" rtl="0" algn="ctr">
              <a:lnSpc>
                <a:spcPct val="100000"/>
              </a:lnSpc>
              <a:spcBef>
                <a:spcPts val="400"/>
              </a:spcBef>
              <a:spcAft>
                <a:spcPts val="0"/>
              </a:spcAft>
              <a:buClr>
                <a:schemeClr val="dk1"/>
              </a:buClr>
              <a:buSzPts val="2000"/>
              <a:buFont typeface="Arial"/>
              <a:buAutoNum type="arabicParenR"/>
            </a:pPr>
            <a:r>
              <a:rPr b="0" i="0" lang="en-US" sz="2000" u="none">
                <a:solidFill>
                  <a:schemeClr val="dk1"/>
                </a:solidFill>
                <a:latin typeface="Calibri"/>
                <a:ea typeface="Calibri"/>
                <a:cs typeface="Calibri"/>
                <a:sym typeface="Calibri"/>
              </a:rPr>
              <a:t>4</a:t>
            </a:r>
            <a:endParaRPr/>
          </a:p>
          <a:p>
            <a:pPr indent="-342900" lvl="0" marL="342900" marR="0" rtl="0" algn="ctr">
              <a:lnSpc>
                <a:spcPct val="100000"/>
              </a:lnSpc>
              <a:spcBef>
                <a:spcPts val="400"/>
              </a:spcBef>
              <a:spcAft>
                <a:spcPts val="0"/>
              </a:spcAft>
              <a:buClr>
                <a:schemeClr val="dk1"/>
              </a:buClr>
              <a:buSzPts val="2000"/>
              <a:buFont typeface="Arial"/>
              <a:buAutoNum type="arabicParenR"/>
            </a:pPr>
            <a:r>
              <a:rPr b="0" i="0" lang="en-US" sz="2000" u="none">
                <a:solidFill>
                  <a:schemeClr val="dk1"/>
                </a:solidFill>
                <a:latin typeface="Calibri"/>
                <a:ea typeface="Calibri"/>
                <a:cs typeface="Calibri"/>
                <a:sym typeface="Calibri"/>
              </a:rPr>
              <a:t>7</a:t>
            </a:r>
            <a:endParaRPr/>
          </a:p>
          <a:p>
            <a:pPr indent="-342900" lvl="0" marL="342900" marR="0" rtl="0" algn="ctr">
              <a:lnSpc>
                <a:spcPct val="100000"/>
              </a:lnSpc>
              <a:spcBef>
                <a:spcPts val="400"/>
              </a:spcBef>
              <a:spcAft>
                <a:spcPts val="0"/>
              </a:spcAft>
              <a:buClr>
                <a:schemeClr val="dk1"/>
              </a:buClr>
              <a:buSzPts val="2000"/>
              <a:buFont typeface="Arial"/>
              <a:buAutoNum type="arabicParenR"/>
            </a:pPr>
            <a:r>
              <a:rPr b="0" i="0" lang="en-US" sz="2000" u="none">
                <a:solidFill>
                  <a:schemeClr val="dk1"/>
                </a:solidFill>
                <a:latin typeface="Calibri"/>
                <a:ea typeface="Calibri"/>
                <a:cs typeface="Calibri"/>
                <a:sym typeface="Calibri"/>
              </a:rPr>
              <a:t>2</a:t>
            </a:r>
            <a:endParaRPr/>
          </a:p>
          <a:p>
            <a:pPr indent="-342900" lvl="0" marL="342900" marR="0" rtl="0" algn="ctr">
              <a:lnSpc>
                <a:spcPct val="100000"/>
              </a:lnSpc>
              <a:spcBef>
                <a:spcPts val="400"/>
              </a:spcBef>
              <a:spcAft>
                <a:spcPts val="0"/>
              </a:spcAft>
              <a:buClr>
                <a:schemeClr val="dk1"/>
              </a:buClr>
              <a:buSzPts val="2000"/>
              <a:buFont typeface="Arial"/>
              <a:buAutoNum type="arabicParenR"/>
            </a:pPr>
            <a:r>
              <a:rPr b="0" i="0" lang="en-US" sz="2000" u="none">
                <a:solidFill>
                  <a:schemeClr val="dk1"/>
                </a:solidFill>
                <a:latin typeface="Calibri"/>
                <a:ea typeface="Calibri"/>
                <a:cs typeface="Calibri"/>
                <a:sym typeface="Calibri"/>
              </a:rPr>
              <a:t>3</a:t>
            </a:r>
            <a:endParaRPr/>
          </a:p>
          <a:p>
            <a:pPr indent="-342900" lvl="0" marL="342900" marR="0" rtl="0" algn="ctr">
              <a:lnSpc>
                <a:spcPct val="100000"/>
              </a:lnSpc>
              <a:spcBef>
                <a:spcPts val="400"/>
              </a:spcBef>
              <a:spcAft>
                <a:spcPts val="0"/>
              </a:spcAft>
              <a:buClr>
                <a:schemeClr val="dk1"/>
              </a:buClr>
              <a:buSzPts val="2000"/>
              <a:buFont typeface="Arial"/>
              <a:buAutoNum type="arabicParenR"/>
            </a:pPr>
            <a:r>
              <a:rPr b="0" i="0" lang="en-US" sz="2000" u="none">
                <a:solidFill>
                  <a:schemeClr val="dk1"/>
                </a:solidFill>
                <a:latin typeface="Calibri"/>
                <a:ea typeface="Calibri"/>
                <a:cs typeface="Calibri"/>
                <a:sym typeface="Calibri"/>
              </a:rPr>
              <a:t>6</a:t>
            </a:r>
            <a:endParaRPr/>
          </a:p>
          <a:p>
            <a:pPr indent="-342900" lvl="0" marL="342900" marR="0" rtl="0" algn="ctr">
              <a:lnSpc>
                <a:spcPct val="100000"/>
              </a:lnSpc>
              <a:spcBef>
                <a:spcPts val="400"/>
              </a:spcBef>
              <a:spcAft>
                <a:spcPts val="0"/>
              </a:spcAft>
              <a:buClr>
                <a:schemeClr val="dk1"/>
              </a:buClr>
              <a:buSzPts val="2000"/>
              <a:buFont typeface="Arial"/>
              <a:buAutoNum type="arabicParenR"/>
            </a:pPr>
            <a:r>
              <a:rPr b="0" i="0" lang="en-US" sz="2000" u="none">
                <a:solidFill>
                  <a:schemeClr val="dk1"/>
                </a:solidFill>
                <a:latin typeface="Calibri"/>
                <a:ea typeface="Calibri"/>
                <a:cs typeface="Calibri"/>
                <a:sym typeface="Calibri"/>
              </a:rPr>
              <a:t>4</a:t>
            </a:r>
            <a:endParaRPr/>
          </a:p>
          <a:p>
            <a:pPr indent="-342900" lvl="0" marL="342900" marR="0" rtl="0" algn="ctr">
              <a:lnSpc>
                <a:spcPct val="100000"/>
              </a:lnSpc>
              <a:spcBef>
                <a:spcPts val="400"/>
              </a:spcBef>
              <a:spcAft>
                <a:spcPts val="0"/>
              </a:spcAft>
              <a:buClr>
                <a:schemeClr val="dk1"/>
              </a:buClr>
              <a:buSzPts val="2000"/>
              <a:buFont typeface="Arial"/>
              <a:buAutoNum type="arabicParenR"/>
            </a:pPr>
            <a:r>
              <a:rPr b="0" i="0" lang="en-US" sz="2000" u="none">
                <a:solidFill>
                  <a:schemeClr val="dk1"/>
                </a:solidFill>
                <a:latin typeface="Calibri"/>
                <a:ea typeface="Calibri"/>
                <a:cs typeface="Calibri"/>
                <a:sym typeface="Calibri"/>
              </a:rPr>
              <a:t>5</a:t>
            </a:r>
            <a:endParaRPr/>
          </a:p>
          <a:p>
            <a:pPr indent="-342900" lvl="0" marL="342900" marR="0" rtl="0" algn="ctr">
              <a:lnSpc>
                <a:spcPct val="100000"/>
              </a:lnSpc>
              <a:spcBef>
                <a:spcPts val="400"/>
              </a:spcBef>
              <a:spcAft>
                <a:spcPts val="0"/>
              </a:spcAft>
              <a:buClr>
                <a:schemeClr val="dk1"/>
              </a:buClr>
              <a:buSzPts val="2000"/>
              <a:buFont typeface="Arial"/>
              <a:buAutoNum type="arabicParenR"/>
            </a:pPr>
            <a:r>
              <a:rPr b="0" i="0" lang="en-US" sz="2000" u="none">
                <a:solidFill>
                  <a:schemeClr val="dk1"/>
                </a:solidFill>
                <a:latin typeface="Calibri"/>
                <a:ea typeface="Calibri"/>
                <a:cs typeface="Calibri"/>
                <a:sym typeface="Calibri"/>
              </a:rPr>
              <a:t>1</a:t>
            </a:r>
            <a:endParaRPr/>
          </a:p>
          <a:p>
            <a:pPr indent="-342900" lvl="0" marL="342900" marR="0" rtl="0" algn="ctr">
              <a:lnSpc>
                <a:spcPct val="100000"/>
              </a:lnSpc>
              <a:spcBef>
                <a:spcPts val="400"/>
              </a:spcBef>
              <a:spcAft>
                <a:spcPts val="0"/>
              </a:spcAft>
              <a:buClr>
                <a:schemeClr val="dk1"/>
              </a:buClr>
              <a:buSzPts val="2000"/>
              <a:buFont typeface="Arial"/>
              <a:buAutoNum type="arabicParenR"/>
            </a:pPr>
            <a:r>
              <a:rPr b="0" i="0" lang="en-US" sz="2000" u="none">
                <a:solidFill>
                  <a:schemeClr val="dk1"/>
                </a:solidFill>
                <a:latin typeface="Calibri"/>
                <a:ea typeface="Calibri"/>
                <a:cs typeface="Calibri"/>
                <a:sym typeface="Calibri"/>
              </a:rPr>
              <a:t>3</a:t>
            </a:r>
            <a:endParaRPr/>
          </a:p>
        </p:txBody>
      </p:sp>
      <p:pic>
        <p:nvPicPr>
          <p:cNvPr id="191" name="Google Shape;191;p27"/>
          <p:cNvPicPr preferRelativeResize="0"/>
          <p:nvPr/>
        </p:nvPicPr>
        <p:blipFill rotWithShape="1">
          <a:blip r:embed="rId3">
            <a:alphaModFix/>
          </a:blip>
          <a:srcRect b="0" l="0" r="0" t="0"/>
          <a:stretch/>
        </p:blipFill>
        <p:spPr>
          <a:xfrm>
            <a:off x="762000" y="128587"/>
            <a:ext cx="1371600" cy="1289050"/>
          </a:xfrm>
          <a:prstGeom prst="rect">
            <a:avLst/>
          </a:prstGeom>
          <a:noFill/>
          <a:ln>
            <a:noFill/>
          </a:ln>
        </p:spPr>
      </p:pic>
      <p:pic>
        <p:nvPicPr>
          <p:cNvPr id="192" name="Google Shape;192;p27"/>
          <p:cNvPicPr preferRelativeResize="0"/>
          <p:nvPr/>
        </p:nvPicPr>
        <p:blipFill rotWithShape="1">
          <a:blip r:embed="rId3">
            <a:alphaModFix/>
          </a:blip>
          <a:srcRect b="0" l="0" r="0" t="0"/>
          <a:stretch/>
        </p:blipFill>
        <p:spPr>
          <a:xfrm>
            <a:off x="7010400" y="128587"/>
            <a:ext cx="1371600" cy="12890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90"/>
                                        </p:tgtEl>
                                        <p:attrNameLst>
                                          <p:attrName>style.visibility</p:attrName>
                                        </p:attrNameLst>
                                      </p:cBhvr>
                                      <p:to>
                                        <p:strVal val="visible"/>
                                      </p:to>
                                    </p:set>
                                    <p:anim calcmode="lin" valueType="num">
                                      <p:cBhvr additive="base">
                                        <p:cTn dur="1000"/>
                                        <p:tgtEl>
                                          <p:spTgt spid="19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6" name="Shape 196"/>
        <p:cNvGrpSpPr/>
        <p:nvPr/>
      </p:nvGrpSpPr>
      <p:grpSpPr>
        <a:xfrm>
          <a:off x="0" y="0"/>
          <a:ext cx="0" cy="0"/>
          <a:chOff x="0" y="0"/>
          <a:chExt cx="0" cy="0"/>
        </a:xfrm>
      </p:grpSpPr>
      <p:sp>
        <p:nvSpPr>
          <p:cNvPr id="197" name="Google Shape;197;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Determining Significant Digits When Rounding</a:t>
            </a:r>
            <a:endParaRPr/>
          </a:p>
        </p:txBody>
      </p:sp>
      <p:sp>
        <p:nvSpPr>
          <p:cNvPr id="198" name="Google Shape;198;p28"/>
          <p:cNvSpPr txBox="1"/>
          <p:nvPr>
            <p:ph idx="1" type="body"/>
          </p:nvPr>
        </p:nvSpPr>
        <p:spPr>
          <a:xfrm>
            <a:off x="0" y="1600200"/>
            <a:ext cx="44958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1)  689.683 grams   (4 significant digits)	</a:t>
            </a:r>
            <a:endParaRPr/>
          </a:p>
          <a:p>
            <a:pPr indent="-342900" lvl="0" marL="342900" marR="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 2)  0.007219  (2 significant digits)			</a:t>
            </a:r>
            <a:endParaRPr/>
          </a:p>
          <a:p>
            <a:pPr indent="-342900" lvl="0" marL="342900" marR="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 3)  4009  (1 significant digit)		</a:t>
            </a:r>
            <a:endParaRPr/>
          </a:p>
          <a:p>
            <a:pPr indent="-342900" lvl="0" marL="342900" marR="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 </a:t>
            </a:r>
            <a:endParaRPr/>
          </a:p>
          <a:p>
            <a:pPr indent="-342900" lvl="0" marL="342900" marR="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4)  3.921 x 10</a:t>
            </a:r>
            <a:r>
              <a:rPr b="1" baseline="30000" i="0" lang="en-US" sz="1800" u="none">
                <a:solidFill>
                  <a:schemeClr val="dk1"/>
                </a:solidFill>
                <a:latin typeface="Calibri"/>
                <a:ea typeface="Calibri"/>
                <a:cs typeface="Calibri"/>
                <a:sym typeface="Calibri"/>
              </a:rPr>
              <a:t>-1</a:t>
            </a:r>
            <a:r>
              <a:rPr b="1" i="0" lang="en-US" sz="1800" u="none">
                <a:solidFill>
                  <a:schemeClr val="dk1"/>
                </a:solidFill>
                <a:latin typeface="Calibri"/>
                <a:ea typeface="Calibri"/>
                <a:cs typeface="Calibri"/>
                <a:sym typeface="Calibri"/>
              </a:rPr>
              <a:t>   (1 significant digit)	</a:t>
            </a:r>
            <a:endParaRPr/>
          </a:p>
          <a:p>
            <a:pPr indent="-342900" lvl="0" marL="342900" marR="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 </a:t>
            </a:r>
            <a:endParaRPr/>
          </a:p>
          <a:p>
            <a:pPr indent="-342900" lvl="0" marL="342900" marR="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5)  8792   (2 significant digits)		</a:t>
            </a:r>
            <a:endParaRPr/>
          </a:p>
          <a:p>
            <a:pPr indent="-342900" lvl="0" marL="342900" marR="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 </a:t>
            </a:r>
            <a:endParaRPr/>
          </a:p>
          <a:p>
            <a:pPr indent="-342900" lvl="0" marL="342900" marR="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6)  309.00275  (5 significant digits)</a:t>
            </a:r>
            <a:endParaRPr/>
          </a:p>
          <a:p>
            <a:pPr indent="-342900" lvl="0" marL="342900" marR="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 </a:t>
            </a:r>
            <a:endParaRPr/>
          </a:p>
          <a:p>
            <a:pPr indent="-342900" lvl="0" marL="342900" marR="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7)  .1046888   (3 significant digits)</a:t>
            </a:r>
            <a:endParaRPr/>
          </a:p>
          <a:p>
            <a:pPr indent="-342900" lvl="0" marL="342900" marR="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 </a:t>
            </a:r>
            <a:endParaRPr/>
          </a:p>
          <a:p>
            <a:pPr indent="-228600" lvl="0" marL="342900" marR="0" rtl="0" algn="l">
              <a:spcBef>
                <a:spcPts val="360"/>
              </a:spcBef>
              <a:spcAft>
                <a:spcPts val="0"/>
              </a:spcAft>
              <a:buClr>
                <a:schemeClr val="dk1"/>
              </a:buClr>
              <a:buSzPts val="1800"/>
              <a:buFont typeface="Arial"/>
              <a:buNone/>
            </a:pPr>
            <a:r>
              <a:t/>
            </a:r>
            <a:endParaRPr b="1" i="0" sz="1800" u="none">
              <a:solidFill>
                <a:schemeClr val="dk1"/>
              </a:solidFill>
              <a:latin typeface="Calibri"/>
              <a:ea typeface="Calibri"/>
              <a:cs typeface="Calibri"/>
              <a:sym typeface="Calibri"/>
            </a:endParaRPr>
          </a:p>
        </p:txBody>
      </p:sp>
      <p:sp>
        <p:nvSpPr>
          <p:cNvPr id="199" name="Google Shape;199;p28"/>
          <p:cNvSpPr txBox="1"/>
          <p:nvPr>
            <p:ph idx="2" type="body"/>
          </p:nvPr>
        </p:nvSpPr>
        <p:spPr>
          <a:xfrm>
            <a:off x="4648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1800"/>
              <a:buFont typeface="Arial"/>
              <a:buAutoNum type="arabicParenR"/>
            </a:pPr>
            <a:r>
              <a:rPr b="1" i="0" lang="en-US" sz="1800" u="none">
                <a:solidFill>
                  <a:srgbClr val="FF0000"/>
                </a:solidFill>
                <a:latin typeface="Calibri"/>
                <a:ea typeface="Calibri"/>
                <a:cs typeface="Calibri"/>
                <a:sym typeface="Calibri"/>
              </a:rPr>
              <a:t>689.7</a:t>
            </a:r>
            <a:endParaRPr/>
          </a:p>
          <a:p>
            <a:pPr indent="-228600" lvl="0" marL="342900" marR="0" rtl="0" algn="l">
              <a:lnSpc>
                <a:spcPct val="100000"/>
              </a:lnSpc>
              <a:spcBef>
                <a:spcPts val="360"/>
              </a:spcBef>
              <a:spcAft>
                <a:spcPts val="0"/>
              </a:spcAft>
              <a:buClr>
                <a:schemeClr val="dk1"/>
              </a:buClr>
              <a:buSzPts val="1800"/>
              <a:buFont typeface="Arial"/>
              <a:buNone/>
            </a:pPr>
            <a:r>
              <a:t/>
            </a:r>
            <a:endParaRPr b="1" i="0" sz="1800" u="none">
              <a:solidFill>
                <a:srgbClr val="FF0000"/>
              </a:solidFill>
              <a:latin typeface="Calibri"/>
              <a:ea typeface="Calibri"/>
              <a:cs typeface="Calibri"/>
              <a:sym typeface="Calibri"/>
            </a:endParaRPr>
          </a:p>
          <a:p>
            <a:pPr indent="-342900" lvl="0" marL="342900" marR="0" rtl="0" algn="l">
              <a:lnSpc>
                <a:spcPct val="100000"/>
              </a:lnSpc>
              <a:spcBef>
                <a:spcPts val="360"/>
              </a:spcBef>
              <a:spcAft>
                <a:spcPts val="0"/>
              </a:spcAft>
              <a:buClr>
                <a:srgbClr val="FF0000"/>
              </a:buClr>
              <a:buSzPts val="1800"/>
              <a:buFont typeface="Arial"/>
              <a:buAutoNum type="arabicParenR"/>
            </a:pPr>
            <a:r>
              <a:rPr b="1" i="0" lang="en-US" sz="1800" u="none">
                <a:solidFill>
                  <a:srgbClr val="FF0000"/>
                </a:solidFill>
                <a:latin typeface="Calibri"/>
                <a:ea typeface="Calibri"/>
                <a:cs typeface="Calibri"/>
                <a:sym typeface="Calibri"/>
              </a:rPr>
              <a:t>0.0072</a:t>
            </a:r>
            <a:endParaRPr/>
          </a:p>
          <a:p>
            <a:pPr indent="-228600" lvl="0" marL="342900" marR="0" rtl="0" algn="l">
              <a:lnSpc>
                <a:spcPct val="100000"/>
              </a:lnSpc>
              <a:spcBef>
                <a:spcPts val="360"/>
              </a:spcBef>
              <a:spcAft>
                <a:spcPts val="0"/>
              </a:spcAft>
              <a:buClr>
                <a:schemeClr val="dk1"/>
              </a:buClr>
              <a:buSzPts val="1800"/>
              <a:buFont typeface="Arial"/>
              <a:buNone/>
            </a:pPr>
            <a:r>
              <a:t/>
            </a:r>
            <a:endParaRPr b="1" i="0" sz="1800" u="none">
              <a:solidFill>
                <a:srgbClr val="FF0000"/>
              </a:solidFill>
              <a:latin typeface="Calibri"/>
              <a:ea typeface="Calibri"/>
              <a:cs typeface="Calibri"/>
              <a:sym typeface="Calibri"/>
            </a:endParaRPr>
          </a:p>
          <a:p>
            <a:pPr indent="-342900" lvl="0" marL="342900" marR="0" rtl="0" algn="l">
              <a:lnSpc>
                <a:spcPct val="100000"/>
              </a:lnSpc>
              <a:spcBef>
                <a:spcPts val="360"/>
              </a:spcBef>
              <a:spcAft>
                <a:spcPts val="0"/>
              </a:spcAft>
              <a:buClr>
                <a:srgbClr val="FF0000"/>
              </a:buClr>
              <a:buSzPts val="1800"/>
              <a:buFont typeface="Arial"/>
              <a:buAutoNum type="arabicParenR"/>
            </a:pPr>
            <a:r>
              <a:rPr b="1" i="0" lang="en-US" sz="1800" u="none">
                <a:solidFill>
                  <a:srgbClr val="FF0000"/>
                </a:solidFill>
                <a:latin typeface="Calibri"/>
                <a:ea typeface="Calibri"/>
                <a:cs typeface="Calibri"/>
                <a:sym typeface="Calibri"/>
              </a:rPr>
              <a:t>4000</a:t>
            </a:r>
            <a:endParaRPr/>
          </a:p>
          <a:p>
            <a:pPr indent="-228600" lvl="0" marL="342900" marR="0" rtl="0" algn="l">
              <a:lnSpc>
                <a:spcPct val="100000"/>
              </a:lnSpc>
              <a:spcBef>
                <a:spcPts val="360"/>
              </a:spcBef>
              <a:spcAft>
                <a:spcPts val="0"/>
              </a:spcAft>
              <a:buClr>
                <a:schemeClr val="dk1"/>
              </a:buClr>
              <a:buSzPts val="1800"/>
              <a:buFont typeface="Arial"/>
              <a:buNone/>
            </a:pPr>
            <a:r>
              <a:t/>
            </a:r>
            <a:endParaRPr b="1" i="0" sz="1800" u="none">
              <a:solidFill>
                <a:srgbClr val="FF0000"/>
              </a:solidFill>
              <a:latin typeface="Calibri"/>
              <a:ea typeface="Calibri"/>
              <a:cs typeface="Calibri"/>
              <a:sym typeface="Calibri"/>
            </a:endParaRPr>
          </a:p>
          <a:p>
            <a:pPr indent="-342900" lvl="0" marL="342900" marR="0" rtl="0" algn="l">
              <a:lnSpc>
                <a:spcPct val="100000"/>
              </a:lnSpc>
              <a:spcBef>
                <a:spcPts val="400"/>
              </a:spcBef>
              <a:spcAft>
                <a:spcPts val="0"/>
              </a:spcAft>
              <a:buClr>
                <a:srgbClr val="FF0000"/>
              </a:buClr>
              <a:buSzPts val="1800"/>
              <a:buFont typeface="Arial"/>
              <a:buAutoNum type="arabicParenR"/>
            </a:pPr>
            <a:r>
              <a:rPr b="1" i="0" lang="en-US" sz="1800" u="none">
                <a:solidFill>
                  <a:srgbClr val="FF0000"/>
                </a:solidFill>
                <a:latin typeface="Calibri"/>
                <a:ea typeface="Calibri"/>
                <a:cs typeface="Calibri"/>
                <a:sym typeface="Calibri"/>
              </a:rPr>
              <a:t>4 x 1</a:t>
            </a:r>
            <a:r>
              <a:rPr b="1" lang="en-US" sz="1800">
                <a:solidFill>
                  <a:srgbClr val="FF0000"/>
                </a:solidFill>
              </a:rPr>
              <a:t>0</a:t>
            </a:r>
            <a:r>
              <a:rPr b="1" baseline="30000" lang="en-US" sz="1800">
                <a:solidFill>
                  <a:srgbClr val="FF0000"/>
                </a:solidFill>
              </a:rPr>
              <a:t>-1</a:t>
            </a:r>
            <a:endParaRPr baseline="30000"/>
          </a:p>
          <a:p>
            <a:pPr indent="-228600" lvl="0" marL="342900" marR="0" rtl="0" algn="l">
              <a:lnSpc>
                <a:spcPct val="100000"/>
              </a:lnSpc>
              <a:spcBef>
                <a:spcPts val="360"/>
              </a:spcBef>
              <a:spcAft>
                <a:spcPts val="0"/>
              </a:spcAft>
              <a:buClr>
                <a:schemeClr val="dk1"/>
              </a:buClr>
              <a:buSzPts val="1800"/>
              <a:buFont typeface="Arial"/>
              <a:buNone/>
            </a:pPr>
            <a:r>
              <a:t/>
            </a:r>
            <a:endParaRPr b="1" i="0" sz="1800" u="none">
              <a:solidFill>
                <a:srgbClr val="FF0000"/>
              </a:solidFill>
              <a:latin typeface="Calibri"/>
              <a:ea typeface="Calibri"/>
              <a:cs typeface="Calibri"/>
              <a:sym typeface="Calibri"/>
            </a:endParaRPr>
          </a:p>
          <a:p>
            <a:pPr indent="-342900" lvl="0" marL="342900" marR="0" rtl="0" algn="l">
              <a:lnSpc>
                <a:spcPct val="100000"/>
              </a:lnSpc>
              <a:spcBef>
                <a:spcPts val="360"/>
              </a:spcBef>
              <a:spcAft>
                <a:spcPts val="0"/>
              </a:spcAft>
              <a:buClr>
                <a:srgbClr val="FF0000"/>
              </a:buClr>
              <a:buSzPts val="1800"/>
              <a:buFont typeface="Arial"/>
              <a:buAutoNum type="arabicParenR"/>
            </a:pPr>
            <a:r>
              <a:rPr b="1" i="0" lang="en-US" sz="1800" u="none">
                <a:solidFill>
                  <a:srgbClr val="FF0000"/>
                </a:solidFill>
                <a:latin typeface="Calibri"/>
                <a:ea typeface="Calibri"/>
                <a:cs typeface="Calibri"/>
                <a:sym typeface="Calibri"/>
              </a:rPr>
              <a:t>8800</a:t>
            </a:r>
            <a:endParaRPr/>
          </a:p>
          <a:p>
            <a:pPr indent="-228600" lvl="0" marL="342900" marR="0" rtl="0" algn="l">
              <a:lnSpc>
                <a:spcPct val="100000"/>
              </a:lnSpc>
              <a:spcBef>
                <a:spcPts val="360"/>
              </a:spcBef>
              <a:spcAft>
                <a:spcPts val="0"/>
              </a:spcAft>
              <a:buClr>
                <a:schemeClr val="dk1"/>
              </a:buClr>
              <a:buSzPts val="1800"/>
              <a:buFont typeface="Arial"/>
              <a:buNone/>
            </a:pPr>
            <a:r>
              <a:t/>
            </a:r>
            <a:endParaRPr b="1" i="0" sz="1800" u="none">
              <a:solidFill>
                <a:srgbClr val="FF0000"/>
              </a:solidFill>
              <a:latin typeface="Calibri"/>
              <a:ea typeface="Calibri"/>
              <a:cs typeface="Calibri"/>
              <a:sym typeface="Calibri"/>
            </a:endParaRPr>
          </a:p>
          <a:p>
            <a:pPr indent="-342900" lvl="0" marL="342900" marR="0" rtl="0" algn="l">
              <a:lnSpc>
                <a:spcPct val="100000"/>
              </a:lnSpc>
              <a:spcBef>
                <a:spcPts val="360"/>
              </a:spcBef>
              <a:spcAft>
                <a:spcPts val="0"/>
              </a:spcAft>
              <a:buClr>
                <a:srgbClr val="FF0000"/>
              </a:buClr>
              <a:buSzPts val="1800"/>
              <a:buFont typeface="Arial"/>
              <a:buAutoNum type="arabicParenR"/>
            </a:pPr>
            <a:r>
              <a:rPr b="1" i="0" lang="en-US" sz="1800" u="none">
                <a:solidFill>
                  <a:srgbClr val="FF0000"/>
                </a:solidFill>
                <a:latin typeface="Calibri"/>
                <a:ea typeface="Calibri"/>
                <a:cs typeface="Calibri"/>
                <a:sym typeface="Calibri"/>
              </a:rPr>
              <a:t>309.00</a:t>
            </a:r>
            <a:endParaRPr/>
          </a:p>
          <a:p>
            <a:pPr indent="-342900" lvl="0" marL="342900" marR="0" rtl="0" algn="l">
              <a:lnSpc>
                <a:spcPct val="100000"/>
              </a:lnSpc>
              <a:spcBef>
                <a:spcPts val="360"/>
              </a:spcBef>
              <a:spcAft>
                <a:spcPts val="0"/>
              </a:spcAft>
              <a:buClr>
                <a:schemeClr val="dk1"/>
              </a:buClr>
              <a:buSzPts val="1800"/>
              <a:buFont typeface="Arial"/>
              <a:buNone/>
            </a:pPr>
            <a:r>
              <a:t/>
            </a:r>
            <a:endParaRPr b="1" i="0" sz="1800" u="none">
              <a:solidFill>
                <a:srgbClr val="FF0000"/>
              </a:solidFill>
              <a:latin typeface="Calibri"/>
              <a:ea typeface="Calibri"/>
              <a:cs typeface="Calibri"/>
              <a:sym typeface="Calibri"/>
            </a:endParaRPr>
          </a:p>
          <a:p>
            <a:pPr indent="-342900" lvl="0" marL="342900" marR="0" rtl="0" algn="l">
              <a:lnSpc>
                <a:spcPct val="100000"/>
              </a:lnSpc>
              <a:spcBef>
                <a:spcPts val="360"/>
              </a:spcBef>
              <a:spcAft>
                <a:spcPts val="0"/>
              </a:spcAft>
              <a:buClr>
                <a:srgbClr val="FF0000"/>
              </a:buClr>
              <a:buSzPts val="1800"/>
              <a:buFont typeface="Arial"/>
              <a:buNone/>
            </a:pPr>
            <a:r>
              <a:rPr b="1" i="0" lang="en-US" sz="1800" u="none">
                <a:solidFill>
                  <a:srgbClr val="FF0000"/>
                </a:solidFill>
                <a:latin typeface="Calibri"/>
                <a:ea typeface="Calibri"/>
                <a:cs typeface="Calibri"/>
                <a:sym typeface="Calibri"/>
              </a:rPr>
              <a:t>7)  .105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29"/>
          <p:cNvSpPr txBox="1"/>
          <p:nvPr/>
        </p:nvSpPr>
        <p:spPr>
          <a:xfrm>
            <a:off x="0" y="26987"/>
            <a:ext cx="9144000" cy="711200"/>
          </a:xfrm>
          <a:prstGeom prst="rect">
            <a:avLst/>
          </a:prstGeom>
          <a:gradFill>
            <a:gsLst>
              <a:gs pos="0">
                <a:srgbClr val="FFE5E5"/>
              </a:gs>
              <a:gs pos="65000">
                <a:srgbClr val="FFBEBD"/>
              </a:gs>
              <a:gs pos="100000">
                <a:srgbClr val="FFA2A1"/>
              </a:gs>
            </a:gsLst>
            <a:lin ang="5400000" scaled="0"/>
          </a:gradFill>
          <a:ln cap="flat" cmpd="sng" w="9525">
            <a:solidFill>
              <a:srgbClr val="BE4B48"/>
            </a:solidFill>
            <a:prstDash val="solid"/>
            <a:miter lim="800000"/>
            <a:headEnd len="sm" w="sm" type="none"/>
            <a:tailEnd len="sm" w="sm" type="none"/>
          </a:ln>
          <a:effectLst>
            <a:outerShdw blurRad="63500" dir="5400000" dist="20000">
              <a:srgbClr val="808080">
                <a:alpha val="37647"/>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604A7B"/>
              </a:buClr>
              <a:buSzPts val="4000"/>
              <a:buFont typeface="Arial"/>
              <a:buNone/>
            </a:pPr>
            <a:r>
              <a:rPr b="1" i="0" lang="en-US" sz="4000" u="none">
                <a:solidFill>
                  <a:srgbClr val="604A7B"/>
                </a:solidFill>
                <a:latin typeface="Arial"/>
                <a:ea typeface="Arial"/>
                <a:cs typeface="Arial"/>
                <a:sym typeface="Arial"/>
              </a:rPr>
              <a:t>Rule for Addition and Subtraction</a:t>
            </a:r>
            <a:endParaRPr/>
          </a:p>
        </p:txBody>
      </p:sp>
      <p:sp>
        <p:nvSpPr>
          <p:cNvPr id="205" name="Google Shape;205;p29"/>
          <p:cNvSpPr txBox="1"/>
          <p:nvPr/>
        </p:nvSpPr>
        <p:spPr>
          <a:xfrm>
            <a:off x="381000" y="990600"/>
            <a:ext cx="8458200" cy="1754187"/>
          </a:xfrm>
          <a:prstGeom prst="rect">
            <a:avLst/>
          </a:prstGeom>
          <a:gradFill>
            <a:gsLst>
              <a:gs pos="0">
                <a:srgbClr val="E4F9FF"/>
              </a:gs>
              <a:gs pos="65000">
                <a:srgbClr val="BBEFFF"/>
              </a:gs>
              <a:gs pos="100000">
                <a:srgbClr val="9EEAFF"/>
              </a:gs>
            </a:gsLst>
            <a:lin ang="5400000" scaled="0"/>
          </a:gradFill>
          <a:ln cap="flat" cmpd="sng" w="9525">
            <a:solidFill>
              <a:srgbClr val="46AAC5"/>
            </a:solidFill>
            <a:prstDash val="solid"/>
            <a:miter lim="800000"/>
            <a:headEnd len="sm" w="sm" type="none"/>
            <a:tailEnd len="sm" w="sm" type="none"/>
          </a:ln>
          <a:effectLst>
            <a:outerShdw blurRad="63500" dir="5400000" dist="20000">
              <a:srgbClr val="80808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700"/>
              <a:buFont typeface="Calibri"/>
              <a:buNone/>
            </a:pPr>
            <a:r>
              <a:rPr b="0" i="0" lang="en-US" sz="2700" u="none">
                <a:solidFill>
                  <a:srgbClr val="000000"/>
                </a:solidFill>
                <a:latin typeface="Calibri"/>
                <a:ea typeface="Calibri"/>
                <a:cs typeface="Calibri"/>
                <a:sym typeface="Calibri"/>
              </a:rPr>
              <a:t>When adding or subtracting, </a:t>
            </a:r>
            <a:r>
              <a:rPr b="0" i="0" lang="en-US" sz="2700" u="none">
                <a:solidFill>
                  <a:srgbClr val="951A12"/>
                </a:solidFill>
                <a:latin typeface="Calibri"/>
                <a:ea typeface="Calibri"/>
                <a:cs typeface="Calibri"/>
                <a:sym typeface="Calibri"/>
              </a:rPr>
              <a:t>round the sum or difference so that it has the same number of decimal places as the measurement having the fewest decimal places. {you can only be as accurate as the LEA</a:t>
            </a:r>
            <a:r>
              <a:rPr lang="en-US" sz="2700">
                <a:solidFill>
                  <a:srgbClr val="951A12"/>
                </a:solidFill>
                <a:latin typeface="Calibri"/>
                <a:ea typeface="Calibri"/>
                <a:cs typeface="Calibri"/>
                <a:sym typeface="Calibri"/>
              </a:rPr>
              <a:t>ST accurate measurement}</a:t>
            </a:r>
            <a:endParaRPr/>
          </a:p>
          <a:p>
            <a:pPr indent="0" lvl="0" marL="0" marR="0" rtl="0" algn="l">
              <a:lnSpc>
                <a:spcPct val="100000"/>
              </a:lnSpc>
              <a:spcBef>
                <a:spcPts val="0"/>
              </a:spcBef>
              <a:spcAft>
                <a:spcPts val="0"/>
              </a:spcAft>
              <a:buNone/>
            </a:pPr>
            <a:r>
              <a:t/>
            </a:r>
            <a:endParaRPr b="0" i="0" sz="2700" u="none">
              <a:solidFill>
                <a:srgbClr val="951A12"/>
              </a:solidFill>
              <a:latin typeface="Calibri"/>
              <a:ea typeface="Calibri"/>
              <a:cs typeface="Calibri"/>
              <a:sym typeface="Calibri"/>
            </a:endParaRPr>
          </a:p>
        </p:txBody>
      </p:sp>
      <p:sp>
        <p:nvSpPr>
          <p:cNvPr id="206" name="Google Shape;206;p29"/>
          <p:cNvSpPr txBox="1"/>
          <p:nvPr/>
        </p:nvSpPr>
        <p:spPr>
          <a:xfrm>
            <a:off x="381000" y="3124200"/>
            <a:ext cx="8305800"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Example:  Add 369.3389  +  17.24  </a:t>
            </a:r>
            <a:endParaRPr/>
          </a:p>
        </p:txBody>
      </p:sp>
      <p:sp>
        <p:nvSpPr>
          <p:cNvPr id="207" name="Google Shape;207;p29"/>
          <p:cNvSpPr txBox="1"/>
          <p:nvPr/>
        </p:nvSpPr>
        <p:spPr>
          <a:xfrm>
            <a:off x="381000" y="3886200"/>
            <a:ext cx="84582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First simply add the two numbers.  Answer = 386.5789</a:t>
            </a:r>
            <a:endParaRPr/>
          </a:p>
        </p:txBody>
      </p:sp>
      <p:sp>
        <p:nvSpPr>
          <p:cNvPr id="208" name="Google Shape;208;p29"/>
          <p:cNvSpPr txBox="1"/>
          <p:nvPr/>
        </p:nvSpPr>
        <p:spPr>
          <a:xfrm>
            <a:off x="381000" y="4572000"/>
            <a:ext cx="8077200" cy="13239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17.24 had the fewest number of decimal places with 2 places past the decimal.  The above answer will have to be rounded to two places past the decimal.</a:t>
            </a:r>
            <a:endParaRPr/>
          </a:p>
          <a:p>
            <a:pPr indent="0" lvl="0" marL="0" marR="0" rtl="0" algn="l">
              <a:lnSpc>
                <a:spcPct val="100000"/>
              </a:lnSpc>
              <a:spcBef>
                <a:spcPts val="0"/>
              </a:spcBef>
              <a:spcAft>
                <a:spcPts val="0"/>
              </a:spcAft>
              <a:buNone/>
            </a:pPr>
            <a:r>
              <a:t/>
            </a:r>
            <a:endParaRPr b="0" i="0" sz="2000" u="none">
              <a:solidFill>
                <a:schemeClr val="dk1"/>
              </a:solidFill>
              <a:latin typeface="Calibri"/>
              <a:ea typeface="Calibri"/>
              <a:cs typeface="Calibri"/>
              <a:sym typeface="Calibri"/>
            </a:endParaRPr>
          </a:p>
        </p:txBody>
      </p:sp>
      <p:sp>
        <p:nvSpPr>
          <p:cNvPr id="209" name="Google Shape;209;p29"/>
          <p:cNvSpPr txBox="1"/>
          <p:nvPr/>
        </p:nvSpPr>
        <p:spPr>
          <a:xfrm>
            <a:off x="1905000" y="5895975"/>
            <a:ext cx="5181600" cy="528637"/>
          </a:xfrm>
          <a:prstGeom prst="rect">
            <a:avLst/>
          </a:prstGeom>
          <a:gradFill>
            <a:gsLst>
              <a:gs pos="0">
                <a:srgbClr val="E4F9FF"/>
              </a:gs>
              <a:gs pos="65000">
                <a:srgbClr val="BBEFFF"/>
              </a:gs>
              <a:gs pos="100000">
                <a:srgbClr val="9EEAFF"/>
              </a:gs>
            </a:gsLst>
            <a:lin ang="5400000" scaled="0"/>
          </a:gradFill>
          <a:ln cap="flat" cmpd="sng" w="9525">
            <a:solidFill>
              <a:srgbClr val="46AAC5"/>
            </a:solidFill>
            <a:prstDash val="solid"/>
            <a:miter lim="800000"/>
            <a:headEnd len="sm" w="sm" type="none"/>
            <a:tailEnd len="sm" w="sm" type="none"/>
          </a:ln>
          <a:effectLst>
            <a:outerShdw blurRad="63500" dir="5400000" dist="20000">
              <a:srgbClr val="808080">
                <a:alpha val="37647"/>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1A12"/>
              </a:buClr>
              <a:buSzPts val="2800"/>
              <a:buFont typeface="Calibri"/>
              <a:buNone/>
            </a:pPr>
            <a:r>
              <a:rPr b="1" i="0" lang="en-US" sz="2800" u="none">
                <a:solidFill>
                  <a:srgbClr val="951A12"/>
                </a:solidFill>
                <a:latin typeface="Calibri"/>
                <a:ea typeface="Calibri"/>
                <a:cs typeface="Calibri"/>
                <a:sym typeface="Calibri"/>
              </a:rPr>
              <a:t>Rounded Answer = 386.58</a:t>
            </a:r>
            <a:endParaRPr/>
          </a:p>
        </p:txBody>
      </p:sp>
      <p:pic>
        <p:nvPicPr>
          <p:cNvPr id="210" name="Google Shape;210;p29"/>
          <p:cNvPicPr preferRelativeResize="0"/>
          <p:nvPr/>
        </p:nvPicPr>
        <p:blipFill rotWithShape="1">
          <a:blip r:embed="rId3">
            <a:alphaModFix/>
          </a:blip>
          <a:srcRect b="0" l="0" r="0" t="0"/>
          <a:stretch/>
        </p:blipFill>
        <p:spPr>
          <a:xfrm>
            <a:off x="6827837" y="3071812"/>
            <a:ext cx="2011362" cy="15001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2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500"/>
                                        <p:tgtEl>
                                          <p:spTgt spid="207"/>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0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1DA"/>
        </a:solidFill>
      </p:bgPr>
    </p:bg>
    <p:spTree>
      <p:nvGrpSpPr>
        <p:cNvPr id="214" name="Shape 214"/>
        <p:cNvGrpSpPr/>
        <p:nvPr/>
      </p:nvGrpSpPr>
      <p:grpSpPr>
        <a:xfrm>
          <a:off x="0" y="0"/>
          <a:ext cx="0" cy="0"/>
          <a:chOff x="0" y="0"/>
          <a:chExt cx="0" cy="0"/>
        </a:xfrm>
      </p:grpSpPr>
      <p:sp>
        <p:nvSpPr>
          <p:cNvPr id="215" name="Google Shape;215;p30"/>
          <p:cNvSpPr txBox="1"/>
          <p:nvPr>
            <p:ph type="title"/>
          </p:nvPr>
        </p:nvSpPr>
        <p:spPr>
          <a:xfrm>
            <a:off x="0" y="274637"/>
            <a:ext cx="9144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604A7B"/>
              </a:buClr>
              <a:buSzPts val="3200"/>
              <a:buFont typeface="Short Stack"/>
              <a:buNone/>
            </a:pPr>
            <a:br>
              <a:rPr b="1" i="0" lang="en-US" sz="3200" u="none">
                <a:solidFill>
                  <a:srgbClr val="604A7B"/>
                </a:solidFill>
                <a:latin typeface="Short Stack"/>
                <a:ea typeface="Short Stack"/>
                <a:cs typeface="Short Stack"/>
                <a:sym typeface="Short Stack"/>
              </a:rPr>
            </a:br>
            <a:r>
              <a:rPr b="1" i="0" lang="en-US" sz="3200" u="none">
                <a:solidFill>
                  <a:srgbClr val="604A7B"/>
                </a:solidFill>
                <a:latin typeface="Short Stack"/>
                <a:ea typeface="Short Stack"/>
                <a:cs typeface="Short Stack"/>
                <a:sym typeface="Short Stack"/>
              </a:rPr>
              <a:t> Find the sum or difference of the following and round them to the correct number of digits.</a:t>
            </a:r>
            <a:br>
              <a:rPr b="1" i="0" lang="en-US" sz="3200" u="none">
                <a:solidFill>
                  <a:srgbClr val="604A7B"/>
                </a:solidFill>
                <a:latin typeface="Short Stack"/>
                <a:ea typeface="Short Stack"/>
                <a:cs typeface="Short Stack"/>
                <a:sym typeface="Short Stack"/>
              </a:rPr>
            </a:br>
            <a:endParaRPr/>
          </a:p>
        </p:txBody>
      </p:sp>
      <p:sp>
        <p:nvSpPr>
          <p:cNvPr id="216" name="Google Shape;216;p30"/>
          <p:cNvSpPr txBox="1"/>
          <p:nvPr>
            <p:ph idx="1"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a)  39.61 – 17.3		</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b)  1.97  +  2.700		</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c)  100.8 – 45</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d)  296.0   +   3.9876	</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217" name="Google Shape;217;p30"/>
          <p:cNvSpPr txBox="1"/>
          <p:nvPr>
            <p:ph idx="2" type="body"/>
          </p:nvPr>
        </p:nvSpPr>
        <p:spPr>
          <a:xfrm>
            <a:off x="4648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0000"/>
              </a:buClr>
              <a:buSzPts val="2800"/>
              <a:buFont typeface="Arial"/>
              <a:buNone/>
            </a:pPr>
            <a:r>
              <a:rPr b="0" i="0" lang="en-US" sz="2800" u="none">
                <a:solidFill>
                  <a:srgbClr val="FF0000"/>
                </a:solidFill>
                <a:latin typeface="Calibri"/>
                <a:ea typeface="Calibri"/>
                <a:cs typeface="Calibri"/>
                <a:sym typeface="Calibri"/>
              </a:rPr>
              <a:t>	Answers</a:t>
            </a:r>
            <a:endParaRPr/>
          </a:p>
          <a:p>
            <a:pPr indent="-342900" lvl="0" marL="342900" marR="0" rtl="0" algn="l">
              <a:lnSpc>
                <a:spcPct val="90000"/>
              </a:lnSpc>
              <a:spcBef>
                <a:spcPts val="560"/>
              </a:spcBef>
              <a:spcAft>
                <a:spcPts val="0"/>
              </a:spcAft>
              <a:buClr>
                <a:schemeClr val="dk1"/>
              </a:buClr>
              <a:buSzPts val="2800"/>
              <a:buFont typeface="Arial"/>
              <a:buNone/>
            </a:pPr>
            <a:r>
              <a:t/>
            </a:r>
            <a:endParaRPr b="0" i="0" sz="2800" u="none">
              <a:solidFill>
                <a:srgbClr val="FF0000"/>
              </a:solidFill>
              <a:latin typeface="Calibri"/>
              <a:ea typeface="Calibri"/>
              <a:cs typeface="Calibri"/>
              <a:sym typeface="Calibri"/>
            </a:endParaRPr>
          </a:p>
          <a:p>
            <a:pPr indent="-514350" lvl="1" marL="914400" marR="0" rtl="0" algn="l">
              <a:lnSpc>
                <a:spcPct val="90000"/>
              </a:lnSpc>
              <a:spcBef>
                <a:spcPts val="560"/>
              </a:spcBef>
              <a:spcAft>
                <a:spcPts val="0"/>
              </a:spcAft>
              <a:buClr>
                <a:srgbClr val="FF0000"/>
              </a:buClr>
              <a:buSzPts val="2800"/>
              <a:buFont typeface="Arial"/>
              <a:buAutoNum type="alphaLcParenR"/>
            </a:pPr>
            <a:r>
              <a:rPr b="0" i="0" lang="en-US" sz="2800" u="none" cap="none" strike="noStrike">
                <a:solidFill>
                  <a:srgbClr val="FF0000"/>
                </a:solidFill>
                <a:latin typeface="Calibri"/>
                <a:ea typeface="Calibri"/>
                <a:cs typeface="Calibri"/>
                <a:sym typeface="Calibri"/>
              </a:rPr>
              <a:t>22.3</a:t>
            </a:r>
            <a:endParaRPr/>
          </a:p>
          <a:p>
            <a:pPr indent="-165100" lvl="0" marL="342900" marR="0" rtl="0" algn="l">
              <a:lnSpc>
                <a:spcPct val="90000"/>
              </a:lnSpc>
              <a:spcBef>
                <a:spcPts val="560"/>
              </a:spcBef>
              <a:spcAft>
                <a:spcPts val="0"/>
              </a:spcAft>
              <a:buClr>
                <a:schemeClr val="dk1"/>
              </a:buClr>
              <a:buSzPts val="2800"/>
              <a:buFont typeface="Arial"/>
              <a:buNone/>
            </a:pPr>
            <a:r>
              <a:t/>
            </a:r>
            <a:endParaRPr b="0" i="0" sz="2800" u="none">
              <a:solidFill>
                <a:srgbClr val="FF0000"/>
              </a:solidFill>
              <a:latin typeface="Calibri"/>
              <a:ea typeface="Calibri"/>
              <a:cs typeface="Calibri"/>
              <a:sym typeface="Calibri"/>
            </a:endParaRPr>
          </a:p>
          <a:p>
            <a:pPr indent="-514350" lvl="1" marL="914400" marR="0" rtl="0" algn="l">
              <a:lnSpc>
                <a:spcPct val="90000"/>
              </a:lnSpc>
              <a:spcBef>
                <a:spcPts val="560"/>
              </a:spcBef>
              <a:spcAft>
                <a:spcPts val="0"/>
              </a:spcAft>
              <a:buClr>
                <a:srgbClr val="FF0000"/>
              </a:buClr>
              <a:buSzPts val="2800"/>
              <a:buFont typeface="Arial"/>
              <a:buAutoNum type="alphaLcParenR"/>
            </a:pPr>
            <a:r>
              <a:rPr b="0" i="0" lang="en-US" sz="2800" u="none" cap="none" strike="noStrike">
                <a:solidFill>
                  <a:srgbClr val="FF0000"/>
                </a:solidFill>
                <a:latin typeface="Calibri"/>
                <a:ea typeface="Calibri"/>
                <a:cs typeface="Calibri"/>
                <a:sym typeface="Calibri"/>
              </a:rPr>
              <a:t>4.67</a:t>
            </a:r>
            <a:endParaRPr/>
          </a:p>
          <a:p>
            <a:pPr indent="-165100" lvl="0" marL="342900" marR="0" rtl="0" algn="l">
              <a:lnSpc>
                <a:spcPct val="90000"/>
              </a:lnSpc>
              <a:spcBef>
                <a:spcPts val="560"/>
              </a:spcBef>
              <a:spcAft>
                <a:spcPts val="0"/>
              </a:spcAft>
              <a:buClr>
                <a:schemeClr val="dk1"/>
              </a:buClr>
              <a:buSzPts val="2800"/>
              <a:buFont typeface="Arial"/>
              <a:buNone/>
            </a:pPr>
            <a:r>
              <a:t/>
            </a:r>
            <a:endParaRPr b="0" i="0" sz="2800" u="none">
              <a:solidFill>
                <a:srgbClr val="FF0000"/>
              </a:solidFill>
              <a:latin typeface="Calibri"/>
              <a:ea typeface="Calibri"/>
              <a:cs typeface="Calibri"/>
              <a:sym typeface="Calibri"/>
            </a:endParaRPr>
          </a:p>
          <a:p>
            <a:pPr indent="-514350" lvl="1" marL="914400" marR="0" rtl="0" algn="l">
              <a:lnSpc>
                <a:spcPct val="90000"/>
              </a:lnSpc>
              <a:spcBef>
                <a:spcPts val="560"/>
              </a:spcBef>
              <a:spcAft>
                <a:spcPts val="0"/>
              </a:spcAft>
              <a:buClr>
                <a:srgbClr val="FF0000"/>
              </a:buClr>
              <a:buSzPts val="2800"/>
              <a:buFont typeface="Arial"/>
              <a:buAutoNum type="alphaLcParenR"/>
            </a:pPr>
            <a:r>
              <a:rPr b="0" i="0" lang="en-US" sz="2800" u="none" cap="none" strike="noStrike">
                <a:solidFill>
                  <a:srgbClr val="FF0000"/>
                </a:solidFill>
                <a:latin typeface="Calibri"/>
                <a:ea typeface="Calibri"/>
                <a:cs typeface="Calibri"/>
                <a:sym typeface="Calibri"/>
              </a:rPr>
              <a:t>56</a:t>
            </a:r>
            <a:endParaRPr/>
          </a:p>
          <a:p>
            <a:pPr indent="-165100" lvl="0" marL="342900" marR="0" rtl="0" algn="l">
              <a:lnSpc>
                <a:spcPct val="90000"/>
              </a:lnSpc>
              <a:spcBef>
                <a:spcPts val="560"/>
              </a:spcBef>
              <a:spcAft>
                <a:spcPts val="0"/>
              </a:spcAft>
              <a:buClr>
                <a:schemeClr val="dk1"/>
              </a:buClr>
              <a:buSzPts val="2800"/>
              <a:buFont typeface="Arial"/>
              <a:buNone/>
            </a:pPr>
            <a:r>
              <a:t/>
            </a:r>
            <a:endParaRPr b="0" i="0" sz="2800" u="none">
              <a:solidFill>
                <a:srgbClr val="FF0000"/>
              </a:solidFill>
              <a:latin typeface="Calibri"/>
              <a:ea typeface="Calibri"/>
              <a:cs typeface="Calibri"/>
              <a:sym typeface="Calibri"/>
            </a:endParaRPr>
          </a:p>
          <a:p>
            <a:pPr indent="-514350" lvl="1" marL="914400" marR="0" rtl="0" algn="l">
              <a:lnSpc>
                <a:spcPct val="90000"/>
              </a:lnSpc>
              <a:spcBef>
                <a:spcPts val="560"/>
              </a:spcBef>
              <a:spcAft>
                <a:spcPts val="0"/>
              </a:spcAft>
              <a:buClr>
                <a:srgbClr val="FF0000"/>
              </a:buClr>
              <a:buSzPts val="2800"/>
              <a:buFont typeface="Arial"/>
              <a:buAutoNum type="alphaLcParenR"/>
            </a:pPr>
            <a:r>
              <a:rPr b="0" i="0" lang="en-US" sz="2800" u="none" cap="none" strike="noStrike">
                <a:solidFill>
                  <a:srgbClr val="FF0000"/>
                </a:solidFill>
                <a:latin typeface="Calibri"/>
                <a:ea typeface="Calibri"/>
                <a:cs typeface="Calibri"/>
                <a:sym typeface="Calibri"/>
              </a:rPr>
              <a:t>300.0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17"/>
                                        </p:tgtEl>
                                        <p:attrNameLst>
                                          <p:attrName>style.visibility</p:attrName>
                                        </p:attrNameLst>
                                      </p:cBhvr>
                                      <p:to>
                                        <p:strVal val="visible"/>
                                      </p:to>
                                    </p:set>
                                    <p:anim calcmode="lin" valueType="num">
                                      <p:cBhvr additive="base">
                                        <p:cTn dur="500"/>
                                        <p:tgtEl>
                                          <p:spTgt spid="21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1" name="Shape 221"/>
        <p:cNvGrpSpPr/>
        <p:nvPr/>
      </p:nvGrpSpPr>
      <p:grpSpPr>
        <a:xfrm>
          <a:off x="0" y="0"/>
          <a:ext cx="0" cy="0"/>
          <a:chOff x="0" y="0"/>
          <a:chExt cx="0" cy="0"/>
        </a:xfrm>
      </p:grpSpPr>
      <p:sp>
        <p:nvSpPr>
          <p:cNvPr id="222" name="Google Shape;222;p31"/>
          <p:cNvSpPr txBox="1"/>
          <p:nvPr/>
        </p:nvSpPr>
        <p:spPr>
          <a:xfrm>
            <a:off x="0" y="26987"/>
            <a:ext cx="9144000" cy="708025"/>
          </a:xfrm>
          <a:prstGeom prst="rect">
            <a:avLst/>
          </a:prstGeom>
          <a:gradFill>
            <a:gsLst>
              <a:gs pos="0">
                <a:srgbClr val="FFE5E5"/>
              </a:gs>
              <a:gs pos="65000">
                <a:srgbClr val="FFBEBD"/>
              </a:gs>
              <a:gs pos="100000">
                <a:srgbClr val="FFA2A1"/>
              </a:gs>
            </a:gsLst>
            <a:lin ang="5400000" scaled="0"/>
          </a:gradFill>
          <a:ln cap="flat" cmpd="sng" w="9525">
            <a:solidFill>
              <a:srgbClr val="BE4B48"/>
            </a:solidFill>
            <a:prstDash val="solid"/>
            <a:miter lim="800000"/>
            <a:headEnd len="sm" w="sm" type="none"/>
            <a:tailEnd len="sm" w="sm" type="none"/>
          </a:ln>
          <a:effectLst>
            <a:outerShdw blurRad="63500" dir="5400000" dist="20000">
              <a:srgbClr val="808080">
                <a:alpha val="37647"/>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604A7B"/>
              </a:buClr>
              <a:buSzPts val="4000"/>
              <a:buFont typeface="Arial"/>
              <a:buNone/>
            </a:pPr>
            <a:r>
              <a:rPr b="1" i="0" lang="en-US" sz="4000" u="none">
                <a:solidFill>
                  <a:srgbClr val="604A7B"/>
                </a:solidFill>
                <a:latin typeface="Arial"/>
                <a:ea typeface="Arial"/>
                <a:cs typeface="Arial"/>
                <a:sym typeface="Arial"/>
              </a:rPr>
              <a:t>Rule for Multiplication and Division</a:t>
            </a:r>
            <a:endParaRPr/>
          </a:p>
        </p:txBody>
      </p:sp>
      <p:sp>
        <p:nvSpPr>
          <p:cNvPr id="223" name="Google Shape;223;p31"/>
          <p:cNvSpPr txBox="1"/>
          <p:nvPr/>
        </p:nvSpPr>
        <p:spPr>
          <a:xfrm>
            <a:off x="381000" y="990600"/>
            <a:ext cx="8458200" cy="1800225"/>
          </a:xfrm>
          <a:prstGeom prst="rect">
            <a:avLst/>
          </a:prstGeom>
          <a:gradFill>
            <a:gsLst>
              <a:gs pos="0">
                <a:srgbClr val="E4F9FF"/>
              </a:gs>
              <a:gs pos="65000">
                <a:srgbClr val="BBEFFF"/>
              </a:gs>
              <a:gs pos="100000">
                <a:srgbClr val="9EEAFF"/>
              </a:gs>
            </a:gsLst>
            <a:lin ang="5400000" scaled="0"/>
          </a:gradFill>
          <a:ln cap="flat" cmpd="sng" w="9525">
            <a:solidFill>
              <a:srgbClr val="46AAC5"/>
            </a:solidFill>
            <a:prstDash val="solid"/>
            <a:miter lim="800000"/>
            <a:headEnd len="sm" w="sm" type="none"/>
            <a:tailEnd len="sm" w="sm" type="none"/>
          </a:ln>
          <a:effectLst>
            <a:outerShdw blurRad="63500" dir="5400000" dist="20000">
              <a:srgbClr val="80808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Calibri"/>
              <a:buNone/>
            </a:pPr>
            <a:r>
              <a:rPr b="0" i="0" lang="en-US" sz="2800" u="none">
                <a:solidFill>
                  <a:srgbClr val="000000"/>
                </a:solidFill>
                <a:latin typeface="Calibri"/>
                <a:ea typeface="Calibri"/>
                <a:cs typeface="Calibri"/>
                <a:sym typeface="Calibri"/>
              </a:rPr>
              <a:t>Express a product or a quotient </a:t>
            </a:r>
            <a:r>
              <a:rPr b="0" i="0" lang="en-US" sz="2800" u="none">
                <a:solidFill>
                  <a:srgbClr val="800000"/>
                </a:solidFill>
                <a:latin typeface="Calibri"/>
                <a:ea typeface="Calibri"/>
                <a:cs typeface="Calibri"/>
                <a:sym typeface="Calibri"/>
              </a:rPr>
              <a:t>to the same number of significant figures as the multiplied or divided measurement having the fewer significant figures.</a:t>
            </a:r>
            <a:endParaRPr/>
          </a:p>
          <a:p>
            <a:pPr indent="0" lvl="0" marL="0" marR="0" rtl="0" algn="l">
              <a:lnSpc>
                <a:spcPct val="100000"/>
              </a:lnSpc>
              <a:spcBef>
                <a:spcPts val="0"/>
              </a:spcBef>
              <a:spcAft>
                <a:spcPts val="0"/>
              </a:spcAft>
              <a:buNone/>
            </a:pPr>
            <a:r>
              <a:t/>
            </a:r>
            <a:endParaRPr b="0" i="0" sz="2800" u="none">
              <a:solidFill>
                <a:srgbClr val="800000"/>
              </a:solidFill>
              <a:latin typeface="Calibri"/>
              <a:ea typeface="Calibri"/>
              <a:cs typeface="Calibri"/>
              <a:sym typeface="Calibri"/>
            </a:endParaRPr>
          </a:p>
        </p:txBody>
      </p:sp>
      <p:sp>
        <p:nvSpPr>
          <p:cNvPr id="224" name="Google Shape;224;p31"/>
          <p:cNvSpPr txBox="1"/>
          <p:nvPr/>
        </p:nvSpPr>
        <p:spPr>
          <a:xfrm>
            <a:off x="381000" y="3124200"/>
            <a:ext cx="8305800" cy="4619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1" i="0" lang="en-US" sz="2400" u="none">
                <a:solidFill>
                  <a:schemeClr val="dk1"/>
                </a:solidFill>
                <a:latin typeface="Calibri"/>
                <a:ea typeface="Calibri"/>
                <a:cs typeface="Calibri"/>
                <a:sym typeface="Calibri"/>
              </a:rPr>
              <a:t>Example:  Multiply 6.99 x .25</a:t>
            </a:r>
            <a:endParaRPr/>
          </a:p>
        </p:txBody>
      </p:sp>
      <p:sp>
        <p:nvSpPr>
          <p:cNvPr id="225" name="Google Shape;225;p31"/>
          <p:cNvSpPr txBox="1"/>
          <p:nvPr/>
        </p:nvSpPr>
        <p:spPr>
          <a:xfrm>
            <a:off x="381000" y="3886200"/>
            <a:ext cx="845820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First simply multiply the two numbers.  Answer = 1.7475 </a:t>
            </a:r>
            <a:endParaRPr/>
          </a:p>
        </p:txBody>
      </p:sp>
      <p:sp>
        <p:nvSpPr>
          <p:cNvPr id="226" name="Google Shape;226;p31"/>
          <p:cNvSpPr txBox="1"/>
          <p:nvPr/>
        </p:nvSpPr>
        <p:spPr>
          <a:xfrm>
            <a:off x="381000" y="4572000"/>
            <a:ext cx="8077200" cy="7080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rPr b="0" i="0" lang="en-US" sz="2000" u="none">
                <a:solidFill>
                  <a:schemeClr val="dk1"/>
                </a:solidFill>
                <a:latin typeface="Calibri"/>
                <a:ea typeface="Calibri"/>
                <a:cs typeface="Calibri"/>
                <a:sym typeface="Calibri"/>
              </a:rPr>
              <a:t>.25 had the fewest number of significant digits with 2.  The above answer will have to be rounded to two significant digits.</a:t>
            </a:r>
            <a:endParaRPr/>
          </a:p>
        </p:txBody>
      </p:sp>
      <p:sp>
        <p:nvSpPr>
          <p:cNvPr id="227" name="Google Shape;227;p31"/>
          <p:cNvSpPr txBox="1"/>
          <p:nvPr/>
        </p:nvSpPr>
        <p:spPr>
          <a:xfrm>
            <a:off x="2286000" y="5895975"/>
            <a:ext cx="4419600" cy="522287"/>
          </a:xfrm>
          <a:prstGeom prst="rect">
            <a:avLst/>
          </a:prstGeom>
          <a:gradFill>
            <a:gsLst>
              <a:gs pos="0">
                <a:srgbClr val="E4F9FF"/>
              </a:gs>
              <a:gs pos="65000">
                <a:srgbClr val="BBEFFF"/>
              </a:gs>
              <a:gs pos="100000">
                <a:srgbClr val="9EEAFF"/>
              </a:gs>
            </a:gsLst>
            <a:lin ang="5400000" scaled="0"/>
          </a:gradFill>
          <a:ln cap="flat" cmpd="sng" w="9525">
            <a:solidFill>
              <a:srgbClr val="46AAC5"/>
            </a:solidFill>
            <a:prstDash val="solid"/>
            <a:miter lim="800000"/>
            <a:headEnd len="sm" w="sm" type="none"/>
            <a:tailEnd len="sm" w="sm" type="none"/>
          </a:ln>
          <a:effectLst>
            <a:outerShdw blurRad="63500" dir="5400000" dist="20000">
              <a:srgbClr val="808080">
                <a:alpha val="37647"/>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951A12"/>
              </a:buClr>
              <a:buSzPts val="2800"/>
              <a:buFont typeface="Calibri"/>
              <a:buNone/>
            </a:pPr>
            <a:r>
              <a:rPr b="1" i="0" lang="en-US" sz="2800" u="none">
                <a:solidFill>
                  <a:srgbClr val="951A12"/>
                </a:solidFill>
                <a:latin typeface="Calibri"/>
                <a:ea typeface="Calibri"/>
                <a:cs typeface="Calibri"/>
                <a:sym typeface="Calibri"/>
              </a:rPr>
              <a:t>Rounded Answer = 1.7</a:t>
            </a:r>
            <a:endParaRPr/>
          </a:p>
        </p:txBody>
      </p:sp>
      <p:pic>
        <p:nvPicPr>
          <p:cNvPr id="228" name="Google Shape;228;p31"/>
          <p:cNvPicPr preferRelativeResize="0"/>
          <p:nvPr/>
        </p:nvPicPr>
        <p:blipFill rotWithShape="1">
          <a:blip r:embed="rId3">
            <a:alphaModFix/>
          </a:blip>
          <a:srcRect b="0" l="0" r="0" t="0"/>
          <a:stretch/>
        </p:blipFill>
        <p:spPr>
          <a:xfrm>
            <a:off x="6827837" y="3071812"/>
            <a:ext cx="2011362" cy="15001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2000"/>
                                        <p:tgtEl>
                                          <p:spTgt spid="2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5"/>
                                        </p:tgtEl>
                                        <p:attrNameLst>
                                          <p:attrName>style.visibility</p:attrName>
                                        </p:attrNameLst>
                                      </p:cBhvr>
                                      <p:to>
                                        <p:strVal val="visible"/>
                                      </p:to>
                                    </p:set>
                                    <p:anim calcmode="lin" valueType="num">
                                      <p:cBhvr additive="base">
                                        <p:cTn dur="500"/>
                                        <p:tgtEl>
                                          <p:spTgt spid="22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What are significant digits?</a:t>
            </a:r>
            <a:endParaRPr/>
          </a:p>
        </p:txBody>
      </p:sp>
      <p:pic>
        <p:nvPicPr>
          <p:cNvPr id="94" name="Google Shape;94;p14"/>
          <p:cNvPicPr preferRelativeResize="0"/>
          <p:nvPr/>
        </p:nvPicPr>
        <p:blipFill rotWithShape="1">
          <a:blip r:embed="rId3">
            <a:alphaModFix/>
          </a:blip>
          <a:srcRect b="0" l="0" r="0" t="0"/>
          <a:stretch/>
        </p:blipFill>
        <p:spPr>
          <a:xfrm>
            <a:off x="-254000" y="1600200"/>
            <a:ext cx="4643437" cy="5257800"/>
          </a:xfrm>
          <a:prstGeom prst="rect">
            <a:avLst/>
          </a:prstGeom>
          <a:noFill/>
          <a:ln>
            <a:noFill/>
          </a:ln>
        </p:spPr>
      </p:pic>
      <p:sp>
        <p:nvSpPr>
          <p:cNvPr id="95" name="Google Shape;95;p14"/>
          <p:cNvSpPr/>
          <p:nvPr/>
        </p:nvSpPr>
        <p:spPr>
          <a:xfrm>
            <a:off x="4724400" y="1600200"/>
            <a:ext cx="3962400" cy="2743200"/>
          </a:xfrm>
          <a:custGeom>
            <a:rect b="b" l="l" r="r" t="t"/>
            <a:pathLst>
              <a:path extrusionOk="0" h="120000" w="120000">
                <a:moveTo>
                  <a:pt x="0" y="0"/>
                </a:moveTo>
                <a:lnTo>
                  <a:pt x="120000" y="0"/>
                </a:lnTo>
                <a:lnTo>
                  <a:pt x="120000" y="120000"/>
                </a:lnTo>
                <a:lnTo>
                  <a:pt x="0" y="120000"/>
                </a:lnTo>
                <a:close/>
              </a:path>
              <a:path extrusionOk="0" fill="none" h="120000" w="120000">
                <a:moveTo>
                  <a:pt x="12754" y="-8664"/>
                </a:moveTo>
                <a:lnTo>
                  <a:pt x="6084" y="-295"/>
                </a:lnTo>
              </a:path>
            </a:pathLst>
          </a:custGeom>
          <a:solidFill>
            <a:srgbClr val="9FCD25"/>
          </a:solidFill>
          <a:ln cap="flat" cmpd="sng" w="9525">
            <a:solidFill>
              <a:srgbClr val="4A7EBB"/>
            </a:solidFill>
            <a:prstDash val="solid"/>
            <a:miter lim="800000"/>
            <a:headEnd len="sm" w="sm" type="none"/>
            <a:tailEnd len="sm" w="sm" type="none"/>
          </a:ln>
          <a:effectLst>
            <a:outerShdw blurRad="63500" dir="5400000" dist="23000">
              <a:srgbClr val="808080">
                <a:alpha val="34901"/>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96" name="Google Shape;96;p14"/>
          <p:cNvSpPr txBox="1"/>
          <p:nvPr/>
        </p:nvSpPr>
        <p:spPr>
          <a:xfrm>
            <a:off x="4724400" y="1828800"/>
            <a:ext cx="4038600" cy="1938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The significant digits in a measurement consist of all the digits known with certainty plus one final digit, which is uncertain or is estimated.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BDAB8"/>
        </a:solidFill>
      </p:bgPr>
    </p:bg>
    <p:spTree>
      <p:nvGrpSpPr>
        <p:cNvPr id="232" name="Shape 232"/>
        <p:cNvGrpSpPr/>
        <p:nvPr/>
      </p:nvGrpSpPr>
      <p:grpSpPr>
        <a:xfrm>
          <a:off x="0" y="0"/>
          <a:ext cx="0" cy="0"/>
          <a:chOff x="0" y="0"/>
          <a:chExt cx="0" cy="0"/>
        </a:xfrm>
      </p:grpSpPr>
      <p:sp>
        <p:nvSpPr>
          <p:cNvPr id="233" name="Google Shape;233;p32"/>
          <p:cNvSpPr txBox="1"/>
          <p:nvPr>
            <p:ph type="title"/>
          </p:nvPr>
        </p:nvSpPr>
        <p:spPr>
          <a:xfrm>
            <a:off x="0" y="274637"/>
            <a:ext cx="91440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800000"/>
              </a:buClr>
              <a:buSzPts val="2900"/>
              <a:buFont typeface="Arial Rounded"/>
              <a:buNone/>
            </a:pPr>
            <a:r>
              <a:rPr b="1" i="0" lang="en-US" sz="2900" u="none">
                <a:solidFill>
                  <a:srgbClr val="800000"/>
                </a:solidFill>
                <a:latin typeface="Arial Rounded"/>
                <a:ea typeface="Arial Rounded"/>
                <a:cs typeface="Arial Rounded"/>
                <a:sym typeface="Arial Rounded"/>
              </a:rPr>
              <a:t>Multiply or divide the following and give your answer in the correct number of significant digits.   </a:t>
            </a:r>
            <a:endParaRPr/>
          </a:p>
        </p:txBody>
      </p:sp>
      <p:sp>
        <p:nvSpPr>
          <p:cNvPr id="234" name="Google Shape;234;p32"/>
          <p:cNvSpPr txBox="1"/>
          <p:nvPr>
            <p:ph idx="1"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a)  4.7929  ÷  4.9 		</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b)  5  x  3.999		</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c)  84  ÷  .09	</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d)  .815  x 215.7	 </a:t>
            </a:r>
            <a:endParaRPr/>
          </a:p>
        </p:txBody>
      </p:sp>
      <p:sp>
        <p:nvSpPr>
          <p:cNvPr id="235" name="Google Shape;235;p32"/>
          <p:cNvSpPr txBox="1"/>
          <p:nvPr>
            <p:ph idx="2" type="body"/>
          </p:nvPr>
        </p:nvSpPr>
        <p:spPr>
          <a:xfrm>
            <a:off x="4648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0000"/>
              </a:buClr>
              <a:buSzPts val="2800"/>
              <a:buFont typeface="Arial"/>
              <a:buNone/>
            </a:pPr>
            <a:r>
              <a:rPr b="0" i="0" lang="en-US" sz="2800" u="none">
                <a:solidFill>
                  <a:srgbClr val="FF0000"/>
                </a:solidFill>
                <a:latin typeface="Calibri"/>
                <a:ea typeface="Calibri"/>
                <a:cs typeface="Calibri"/>
                <a:sym typeface="Calibri"/>
              </a:rPr>
              <a:t>	Answers</a:t>
            </a:r>
            <a:endParaRPr/>
          </a:p>
          <a:p>
            <a:pPr indent="-342900" lvl="0" marL="342900" marR="0" rtl="0" algn="l">
              <a:lnSpc>
                <a:spcPct val="90000"/>
              </a:lnSpc>
              <a:spcBef>
                <a:spcPts val="560"/>
              </a:spcBef>
              <a:spcAft>
                <a:spcPts val="0"/>
              </a:spcAft>
              <a:buClr>
                <a:schemeClr val="dk1"/>
              </a:buClr>
              <a:buSzPts val="2800"/>
              <a:buFont typeface="Arial"/>
              <a:buNone/>
            </a:pPr>
            <a:r>
              <a:t/>
            </a:r>
            <a:endParaRPr b="0" i="0" sz="2800" u="none">
              <a:solidFill>
                <a:srgbClr val="FF0000"/>
              </a:solidFill>
              <a:latin typeface="Calibri"/>
              <a:ea typeface="Calibri"/>
              <a:cs typeface="Calibri"/>
              <a:sym typeface="Calibri"/>
            </a:endParaRPr>
          </a:p>
          <a:p>
            <a:pPr indent="-514350" lvl="1" marL="914400" marR="0" rtl="0" algn="l">
              <a:lnSpc>
                <a:spcPct val="90000"/>
              </a:lnSpc>
              <a:spcBef>
                <a:spcPts val="560"/>
              </a:spcBef>
              <a:spcAft>
                <a:spcPts val="0"/>
              </a:spcAft>
              <a:buClr>
                <a:srgbClr val="FF0000"/>
              </a:buClr>
              <a:buSzPts val="2800"/>
              <a:buFont typeface="Arial"/>
              <a:buAutoNum type="alphaLcParenR"/>
            </a:pPr>
            <a:r>
              <a:rPr b="0" i="0" lang="en-US" sz="2800" u="none" cap="none" strike="noStrike">
                <a:solidFill>
                  <a:srgbClr val="FF0000"/>
                </a:solidFill>
                <a:latin typeface="Calibri"/>
                <a:ea typeface="Calibri"/>
                <a:cs typeface="Calibri"/>
                <a:sym typeface="Calibri"/>
              </a:rPr>
              <a:t>0.98</a:t>
            </a:r>
            <a:endParaRPr/>
          </a:p>
          <a:p>
            <a:pPr indent="-165100" lvl="0" marL="342900" marR="0" rtl="0" algn="l">
              <a:lnSpc>
                <a:spcPct val="90000"/>
              </a:lnSpc>
              <a:spcBef>
                <a:spcPts val="560"/>
              </a:spcBef>
              <a:spcAft>
                <a:spcPts val="0"/>
              </a:spcAft>
              <a:buClr>
                <a:schemeClr val="dk1"/>
              </a:buClr>
              <a:buSzPts val="2800"/>
              <a:buFont typeface="Arial"/>
              <a:buNone/>
            </a:pPr>
            <a:r>
              <a:t/>
            </a:r>
            <a:endParaRPr b="0" i="0" sz="2800" u="none">
              <a:solidFill>
                <a:srgbClr val="FF0000"/>
              </a:solidFill>
              <a:latin typeface="Calibri"/>
              <a:ea typeface="Calibri"/>
              <a:cs typeface="Calibri"/>
              <a:sym typeface="Calibri"/>
            </a:endParaRPr>
          </a:p>
          <a:p>
            <a:pPr indent="-514350" lvl="1" marL="914400" marR="0" rtl="0" algn="l">
              <a:lnSpc>
                <a:spcPct val="90000"/>
              </a:lnSpc>
              <a:spcBef>
                <a:spcPts val="560"/>
              </a:spcBef>
              <a:spcAft>
                <a:spcPts val="0"/>
              </a:spcAft>
              <a:buClr>
                <a:srgbClr val="FF0000"/>
              </a:buClr>
              <a:buSzPts val="2800"/>
              <a:buFont typeface="Arial"/>
              <a:buAutoNum type="alphaLcParenR"/>
            </a:pPr>
            <a:r>
              <a:rPr b="0" i="0" lang="en-US" sz="2800" u="none" cap="none" strike="noStrike">
                <a:solidFill>
                  <a:srgbClr val="FF0000"/>
                </a:solidFill>
                <a:latin typeface="Calibri"/>
                <a:ea typeface="Calibri"/>
                <a:cs typeface="Calibri"/>
                <a:sym typeface="Calibri"/>
              </a:rPr>
              <a:t>20</a:t>
            </a:r>
            <a:endParaRPr/>
          </a:p>
          <a:p>
            <a:pPr indent="-165100" lvl="0" marL="342900" marR="0" rtl="0" algn="l">
              <a:lnSpc>
                <a:spcPct val="90000"/>
              </a:lnSpc>
              <a:spcBef>
                <a:spcPts val="560"/>
              </a:spcBef>
              <a:spcAft>
                <a:spcPts val="0"/>
              </a:spcAft>
              <a:buClr>
                <a:schemeClr val="dk1"/>
              </a:buClr>
              <a:buSzPts val="2800"/>
              <a:buFont typeface="Arial"/>
              <a:buNone/>
            </a:pPr>
            <a:r>
              <a:t/>
            </a:r>
            <a:endParaRPr b="0" i="0" sz="2800" u="none">
              <a:solidFill>
                <a:srgbClr val="FF0000"/>
              </a:solidFill>
              <a:latin typeface="Calibri"/>
              <a:ea typeface="Calibri"/>
              <a:cs typeface="Calibri"/>
              <a:sym typeface="Calibri"/>
            </a:endParaRPr>
          </a:p>
          <a:p>
            <a:pPr indent="-514350" lvl="1" marL="914400" marR="0" rtl="0" algn="l">
              <a:lnSpc>
                <a:spcPct val="90000"/>
              </a:lnSpc>
              <a:spcBef>
                <a:spcPts val="560"/>
              </a:spcBef>
              <a:spcAft>
                <a:spcPts val="0"/>
              </a:spcAft>
              <a:buClr>
                <a:srgbClr val="FF0000"/>
              </a:buClr>
              <a:buSzPts val="2800"/>
              <a:buFont typeface="Arial"/>
              <a:buAutoNum type="alphaLcParenR"/>
            </a:pPr>
            <a:r>
              <a:rPr b="0" i="0" lang="en-US" sz="2800" u="none" cap="none" strike="noStrike">
                <a:solidFill>
                  <a:srgbClr val="FF0000"/>
                </a:solidFill>
                <a:latin typeface="Calibri"/>
                <a:ea typeface="Calibri"/>
                <a:cs typeface="Calibri"/>
                <a:sym typeface="Calibri"/>
              </a:rPr>
              <a:t>900</a:t>
            </a:r>
            <a:endParaRPr/>
          </a:p>
          <a:p>
            <a:pPr indent="-165100" lvl="0" marL="342900" marR="0" rtl="0" algn="l">
              <a:lnSpc>
                <a:spcPct val="90000"/>
              </a:lnSpc>
              <a:spcBef>
                <a:spcPts val="560"/>
              </a:spcBef>
              <a:spcAft>
                <a:spcPts val="0"/>
              </a:spcAft>
              <a:buClr>
                <a:schemeClr val="dk1"/>
              </a:buClr>
              <a:buSzPts val="2800"/>
              <a:buFont typeface="Arial"/>
              <a:buNone/>
            </a:pPr>
            <a:r>
              <a:t/>
            </a:r>
            <a:endParaRPr b="0" i="0" sz="2800" u="none">
              <a:solidFill>
                <a:srgbClr val="FF0000"/>
              </a:solidFill>
              <a:latin typeface="Calibri"/>
              <a:ea typeface="Calibri"/>
              <a:cs typeface="Calibri"/>
              <a:sym typeface="Calibri"/>
            </a:endParaRPr>
          </a:p>
          <a:p>
            <a:pPr indent="-514350" lvl="1" marL="914400" marR="0" rtl="0" algn="l">
              <a:lnSpc>
                <a:spcPct val="90000"/>
              </a:lnSpc>
              <a:spcBef>
                <a:spcPts val="560"/>
              </a:spcBef>
              <a:spcAft>
                <a:spcPts val="0"/>
              </a:spcAft>
              <a:buClr>
                <a:srgbClr val="FF0000"/>
              </a:buClr>
              <a:buSzPts val="2800"/>
              <a:buFont typeface="Arial"/>
              <a:buAutoNum type="alphaLcParenR"/>
            </a:pPr>
            <a:r>
              <a:rPr b="0" i="0" lang="en-US" sz="2800" u="none" cap="none" strike="noStrike">
                <a:solidFill>
                  <a:srgbClr val="FF0000"/>
                </a:solidFill>
                <a:latin typeface="Calibri"/>
                <a:ea typeface="Calibri"/>
                <a:cs typeface="Calibri"/>
                <a:sym typeface="Calibri"/>
              </a:rPr>
              <a:t>176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35"/>
                                        </p:tgtEl>
                                        <p:attrNameLst>
                                          <p:attrName>style.visibility</p:attrName>
                                        </p:attrNameLst>
                                      </p:cBhvr>
                                      <p:to>
                                        <p:strVal val="visible"/>
                                      </p:to>
                                    </p:set>
                                    <p:anim calcmode="lin" valueType="num">
                                      <p:cBhvr additive="base">
                                        <p:cTn dur="500"/>
                                        <p:tgtEl>
                                          <p:spTgt spid="23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Scientific Notation</a:t>
            </a:r>
            <a:endParaRPr/>
          </a:p>
        </p:txBody>
      </p:sp>
      <p:sp>
        <p:nvSpPr>
          <p:cNvPr id="242" name="Google Shape;242;p33"/>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a:t>a way to express very small or very</a:t>
            </a:r>
            <a:endParaRPr/>
          </a:p>
          <a:p>
            <a:pPr indent="0" lvl="0" marL="0" rtl="0" algn="l">
              <a:spcBef>
                <a:spcPts val="360"/>
              </a:spcBef>
              <a:spcAft>
                <a:spcPts val="0"/>
              </a:spcAft>
              <a:buClr>
                <a:schemeClr val="dk1"/>
              </a:buClr>
              <a:buSzPts val="1100"/>
              <a:buFont typeface="Arial"/>
              <a:buNone/>
            </a:pPr>
            <a:r>
              <a:rPr lang="en-US"/>
              <a:t>large numbers that is often used in</a:t>
            </a:r>
            <a:endParaRPr/>
          </a:p>
          <a:p>
            <a:pPr indent="0" lvl="0" marL="0" rtl="0" algn="l">
              <a:spcBef>
                <a:spcPts val="360"/>
              </a:spcBef>
              <a:spcAft>
                <a:spcPts val="0"/>
              </a:spcAft>
              <a:buClr>
                <a:schemeClr val="dk1"/>
              </a:buClr>
              <a:buSzPts val="1100"/>
              <a:buFont typeface="Arial"/>
              <a:buNone/>
            </a:pPr>
            <a:r>
              <a:rPr lang="en-US"/>
              <a:t>"scientific" calculations where the</a:t>
            </a:r>
            <a:endParaRPr/>
          </a:p>
          <a:p>
            <a:pPr indent="0" lvl="0" marL="0" rtl="0" algn="l">
              <a:spcBef>
                <a:spcPts val="360"/>
              </a:spcBef>
              <a:spcAft>
                <a:spcPts val="0"/>
              </a:spcAft>
              <a:buClr>
                <a:schemeClr val="dk1"/>
              </a:buClr>
              <a:buSzPts val="1100"/>
              <a:buFont typeface="Arial"/>
              <a:buNone/>
            </a:pPr>
            <a:r>
              <a:rPr lang="en-US"/>
              <a:t>analysis must be very precise.</a:t>
            </a:r>
            <a:endParaRPr/>
          </a:p>
          <a:p>
            <a:pPr indent="0" lvl="0" marL="0" rtl="0" algn="l">
              <a:spcBef>
                <a:spcPts val="36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4"/>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360"/>
              </a:spcBef>
              <a:spcAft>
                <a:spcPts val="0"/>
              </a:spcAft>
              <a:buClr>
                <a:schemeClr val="dk1"/>
              </a:buClr>
              <a:buSzPts val="1100"/>
              <a:buFont typeface="Arial"/>
              <a:buNone/>
            </a:pPr>
            <a:r>
              <a:rPr b="1" lang="en-US" sz="3200"/>
              <a:t>To Change from Standard Form to Scientific Notation:</a:t>
            </a:r>
            <a:endParaRPr b="1" sz="3200"/>
          </a:p>
        </p:txBody>
      </p:sp>
      <p:sp>
        <p:nvSpPr>
          <p:cNvPr id="249" name="Google Shape;249;p34"/>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Clr>
                <a:schemeClr val="dk1"/>
              </a:buClr>
              <a:buSzPts val="1100"/>
              <a:buFont typeface="Arial"/>
              <a:buNone/>
            </a:pPr>
            <a:r>
              <a:rPr lang="en-US">
                <a:solidFill>
                  <a:srgbClr val="0000FF"/>
                </a:solidFill>
              </a:rPr>
              <a:t>(1) Place decimal point such that there is one</a:t>
            </a:r>
            <a:endParaRPr>
              <a:solidFill>
                <a:srgbClr val="0000FF"/>
              </a:solidFill>
            </a:endParaRPr>
          </a:p>
          <a:p>
            <a:pPr indent="0" lvl="0" marL="0" rtl="0" algn="l">
              <a:spcBef>
                <a:spcPts val="360"/>
              </a:spcBef>
              <a:spcAft>
                <a:spcPts val="0"/>
              </a:spcAft>
              <a:buClr>
                <a:schemeClr val="dk1"/>
              </a:buClr>
              <a:buSzPts val="1100"/>
              <a:buFont typeface="Arial"/>
              <a:buNone/>
            </a:pPr>
            <a:r>
              <a:rPr lang="en-US">
                <a:solidFill>
                  <a:srgbClr val="0000FF"/>
                </a:solidFill>
              </a:rPr>
              <a:t>non-zero digit to the left of the decimal point. </a:t>
            </a:r>
            <a:endParaRPr>
              <a:solidFill>
                <a:srgbClr val="0000FF"/>
              </a:solidFill>
            </a:endParaRPr>
          </a:p>
          <a:p>
            <a:pPr indent="0" lvl="0" marL="0" rtl="0" algn="l">
              <a:spcBef>
                <a:spcPts val="360"/>
              </a:spcBef>
              <a:spcAft>
                <a:spcPts val="0"/>
              </a:spcAft>
              <a:buClr>
                <a:schemeClr val="dk1"/>
              </a:buClr>
              <a:buSzPts val="1100"/>
              <a:buFont typeface="Arial"/>
              <a:buNone/>
            </a:pPr>
            <a:r>
              <a:rPr lang="en-US">
                <a:solidFill>
                  <a:srgbClr val="FF9900"/>
                </a:solidFill>
              </a:rPr>
              <a:t>(2) Count number of decimal places the</a:t>
            </a:r>
            <a:endParaRPr>
              <a:solidFill>
                <a:srgbClr val="FF9900"/>
              </a:solidFill>
            </a:endParaRPr>
          </a:p>
          <a:p>
            <a:pPr indent="0" lvl="0" marL="0" rtl="0" algn="l">
              <a:spcBef>
                <a:spcPts val="360"/>
              </a:spcBef>
              <a:spcAft>
                <a:spcPts val="0"/>
              </a:spcAft>
              <a:buClr>
                <a:schemeClr val="dk1"/>
              </a:buClr>
              <a:buSzPts val="1100"/>
              <a:buFont typeface="Arial"/>
              <a:buNone/>
            </a:pPr>
            <a:r>
              <a:rPr lang="en-US">
                <a:solidFill>
                  <a:srgbClr val="FF9900"/>
                </a:solidFill>
              </a:rPr>
              <a:t>decimal has "moved" from the original</a:t>
            </a:r>
            <a:endParaRPr>
              <a:solidFill>
                <a:srgbClr val="FF9900"/>
              </a:solidFill>
            </a:endParaRPr>
          </a:p>
          <a:p>
            <a:pPr indent="0" lvl="0" marL="0" rtl="0" algn="l">
              <a:spcBef>
                <a:spcPts val="360"/>
              </a:spcBef>
              <a:spcAft>
                <a:spcPts val="0"/>
              </a:spcAft>
              <a:buClr>
                <a:schemeClr val="dk1"/>
              </a:buClr>
              <a:buSzPts val="1100"/>
              <a:buFont typeface="Arial"/>
              <a:buNone/>
            </a:pPr>
            <a:r>
              <a:rPr lang="en-US">
                <a:solidFill>
                  <a:srgbClr val="FF9900"/>
                </a:solidFill>
              </a:rPr>
              <a:t>number. This will be the exponent of the 10.</a:t>
            </a:r>
            <a:endParaRPr>
              <a:solidFill>
                <a:srgbClr val="FF9900"/>
              </a:solidFill>
            </a:endParaRPr>
          </a:p>
          <a:p>
            <a:pPr indent="0" lvl="0" marL="0" rtl="0" algn="l">
              <a:spcBef>
                <a:spcPts val="360"/>
              </a:spcBef>
              <a:spcAft>
                <a:spcPts val="0"/>
              </a:spcAft>
              <a:buClr>
                <a:schemeClr val="dk1"/>
              </a:buClr>
              <a:buSzPts val="1100"/>
              <a:buFont typeface="Arial"/>
              <a:buNone/>
            </a:pPr>
            <a:r>
              <a:rPr lang="en-US">
                <a:solidFill>
                  <a:srgbClr val="6AA84F"/>
                </a:solidFill>
              </a:rPr>
              <a:t>(3) If the original number was less than 1, the</a:t>
            </a:r>
            <a:endParaRPr>
              <a:solidFill>
                <a:srgbClr val="6AA84F"/>
              </a:solidFill>
            </a:endParaRPr>
          </a:p>
          <a:p>
            <a:pPr indent="0" lvl="0" marL="0" rtl="0" algn="l">
              <a:spcBef>
                <a:spcPts val="360"/>
              </a:spcBef>
              <a:spcAft>
                <a:spcPts val="0"/>
              </a:spcAft>
              <a:buClr>
                <a:schemeClr val="dk1"/>
              </a:buClr>
              <a:buSzPts val="1100"/>
              <a:buFont typeface="Arial"/>
              <a:buNone/>
            </a:pPr>
            <a:r>
              <a:rPr lang="en-US">
                <a:solidFill>
                  <a:srgbClr val="6AA84F"/>
                </a:solidFill>
              </a:rPr>
              <a:t>exponent is negative; if the original number</a:t>
            </a:r>
            <a:endParaRPr>
              <a:solidFill>
                <a:srgbClr val="6AA84F"/>
              </a:solidFill>
            </a:endParaRPr>
          </a:p>
          <a:p>
            <a:pPr indent="0" lvl="0" marL="0" rtl="0" algn="l">
              <a:spcBef>
                <a:spcPts val="360"/>
              </a:spcBef>
              <a:spcAft>
                <a:spcPts val="0"/>
              </a:spcAft>
              <a:buClr>
                <a:schemeClr val="dk1"/>
              </a:buClr>
              <a:buSzPts val="1100"/>
              <a:buFont typeface="Arial"/>
              <a:buNone/>
            </a:pPr>
            <a:r>
              <a:rPr lang="en-US">
                <a:solidFill>
                  <a:srgbClr val="6AA84F"/>
                </a:solidFill>
              </a:rPr>
              <a:t>was greater than 1, the exponent is positive.</a:t>
            </a:r>
            <a:endParaRPr>
              <a:solidFill>
                <a:srgbClr val="6AA84F"/>
              </a:solidFill>
            </a:endParaRPr>
          </a:p>
          <a:p>
            <a:pPr indent="0" lvl="0" marL="0" rtl="0" algn="l">
              <a:spcBef>
                <a:spcPts val="36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Example</a:t>
            </a:r>
            <a:endParaRPr/>
          </a:p>
        </p:txBody>
      </p:sp>
      <p:sp>
        <p:nvSpPr>
          <p:cNvPr id="256" name="Google Shape;256;p35"/>
          <p:cNvSpPr txBox="1"/>
          <p:nvPr>
            <p:ph idx="1" type="body"/>
          </p:nvPr>
        </p:nvSpPr>
        <p:spPr>
          <a:xfrm>
            <a:off x="457200" y="12827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number: </a:t>
            </a:r>
            <a:r>
              <a:rPr lang="en-US"/>
              <a:t>4,750,000</a:t>
            </a:r>
            <a:endParaRPr/>
          </a:p>
          <a:p>
            <a:pPr indent="0" lvl="0" marL="0" rtl="0" algn="l">
              <a:spcBef>
                <a:spcPts val="360"/>
              </a:spcBef>
              <a:spcAft>
                <a:spcPts val="0"/>
              </a:spcAft>
              <a:buNone/>
            </a:pPr>
            <a:r>
              <a:rPr lang="en-US"/>
              <a:t>Add the decimal point: </a:t>
            </a:r>
            <a:r>
              <a:rPr lang="en-US"/>
              <a:t>4,750,000</a:t>
            </a:r>
            <a:r>
              <a:rPr b="1" lang="en-US" sz="4800">
                <a:solidFill>
                  <a:srgbClr val="FF0000"/>
                </a:solidFill>
              </a:rPr>
              <a:t>.</a:t>
            </a:r>
            <a:endParaRPr b="1" sz="4800">
              <a:solidFill>
                <a:srgbClr val="FF0000"/>
              </a:solidFill>
            </a:endParaRPr>
          </a:p>
          <a:p>
            <a:pPr indent="0" lvl="0" marL="0" rtl="0" algn="l">
              <a:spcBef>
                <a:spcPts val="360"/>
              </a:spcBef>
              <a:spcAft>
                <a:spcPts val="0"/>
              </a:spcAft>
              <a:buNone/>
            </a:pPr>
            <a:r>
              <a:rPr lang="en-US"/>
              <a:t>Move the decimal so there is only ONE number (greater than 0) before the decimal:</a:t>
            </a:r>
            <a:endParaRPr/>
          </a:p>
          <a:p>
            <a:pPr indent="0" lvl="0" marL="0" rtl="0" algn="l">
              <a:spcBef>
                <a:spcPts val="360"/>
              </a:spcBef>
              <a:spcAft>
                <a:spcPts val="0"/>
              </a:spcAft>
              <a:buNone/>
            </a:pPr>
            <a:r>
              <a:rPr lang="en-US"/>
              <a:t>  </a:t>
            </a:r>
            <a:r>
              <a:rPr lang="en-US">
                <a:solidFill>
                  <a:srgbClr val="FF0000"/>
                </a:solidFill>
              </a:rPr>
              <a:t>4.75 </a:t>
            </a:r>
            <a:r>
              <a:rPr lang="en-US"/>
              <a:t>(moved 6 decimal places)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answer: 4.75 X 10</a:t>
            </a:r>
            <a:r>
              <a:rPr b="1" baseline="30000" lang="en-US">
                <a:solidFill>
                  <a:srgbClr val="FF0000"/>
                </a:solidFill>
              </a:rPr>
              <a:t>6</a:t>
            </a:r>
            <a:endParaRPr b="1" baseline="30000">
              <a:solidFill>
                <a:srgbClr val="FF0000"/>
              </a:solidFill>
            </a:endParaRPr>
          </a:p>
          <a:p>
            <a:pPr indent="0" lvl="0" marL="0" rtl="0" algn="l">
              <a:spcBef>
                <a:spcPts val="360"/>
              </a:spcBef>
              <a:spcAft>
                <a:spcPts val="0"/>
              </a:spcAft>
              <a:buClr>
                <a:schemeClr val="dk1"/>
              </a:buClr>
              <a:buSzPts val="1100"/>
              <a:buFont typeface="Arial"/>
              <a:buNone/>
            </a:pPr>
            <a:r>
              <a:rPr lang="en-US">
                <a:solidFill>
                  <a:srgbClr val="9900FF"/>
                </a:solidFill>
              </a:rPr>
              <a:t>The original number was greater than 1 so the exponent is positive.</a:t>
            </a:r>
            <a:endParaRPr>
              <a:solidFill>
                <a:srgbClr val="9900FF"/>
              </a:solidFill>
            </a:endParaRPr>
          </a:p>
          <a:p>
            <a:pPr indent="0" lvl="0" marL="0" rtl="0" algn="l">
              <a:spcBef>
                <a:spcPts val="360"/>
              </a:spcBef>
              <a:spcAft>
                <a:spcPts val="0"/>
              </a:spcAft>
              <a:buNone/>
            </a:pPr>
            <a:r>
              <a:t/>
            </a:r>
            <a:endParaRPr/>
          </a:p>
        </p:txBody>
      </p:sp>
      <p:cxnSp>
        <p:nvCxnSpPr>
          <p:cNvPr id="257" name="Google Shape;257;p35"/>
          <p:cNvCxnSpPr/>
          <p:nvPr/>
        </p:nvCxnSpPr>
        <p:spPr>
          <a:xfrm>
            <a:off x="3059575" y="4165325"/>
            <a:ext cx="379800" cy="50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6"/>
          <p:cNvPicPr preferRelativeResize="0"/>
          <p:nvPr/>
        </p:nvPicPr>
        <p:blipFill>
          <a:blip r:embed="rId3">
            <a:alphaModFix/>
          </a:blip>
          <a:stretch>
            <a:fillRect/>
          </a:stretch>
        </p:blipFill>
        <p:spPr>
          <a:xfrm>
            <a:off x="2980025" y="116063"/>
            <a:ext cx="3825000" cy="6625875"/>
          </a:xfrm>
          <a:prstGeom prst="rect">
            <a:avLst/>
          </a:prstGeom>
          <a:noFill/>
          <a:ln>
            <a:noFill/>
          </a:ln>
        </p:spPr>
      </p:pic>
      <p:sp>
        <p:nvSpPr>
          <p:cNvPr id="264" name="Google Shape;264;p36"/>
          <p:cNvSpPr txBox="1"/>
          <p:nvPr/>
        </p:nvSpPr>
        <p:spPr>
          <a:xfrm>
            <a:off x="7385575" y="5813450"/>
            <a:ext cx="1674000" cy="9285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From: </a:t>
            </a:r>
            <a:r>
              <a:rPr lang="en-US" sz="1100" u="sng">
                <a:solidFill>
                  <a:schemeClr val="hlink"/>
                </a:solidFill>
                <a:hlinkClick r:id="rId4"/>
              </a:rPr>
              <a:t>https://xaktly.com/ScientificNotation.html</a:t>
            </a:r>
            <a:endParaRPr>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Example</a:t>
            </a:r>
            <a:endParaRPr/>
          </a:p>
        </p:txBody>
      </p:sp>
      <p:sp>
        <p:nvSpPr>
          <p:cNvPr id="271" name="Google Shape;271;p37"/>
          <p:cNvSpPr txBox="1"/>
          <p:nvPr>
            <p:ph idx="1" type="body"/>
          </p:nvPr>
        </p:nvSpPr>
        <p:spPr>
          <a:xfrm>
            <a:off x="457200" y="1282700"/>
            <a:ext cx="8229600" cy="50265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The number: 0.000789</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Move the decimal so there is only ONE number (greater than 0) before the decimal:</a:t>
            </a:r>
            <a:endParaRPr/>
          </a:p>
          <a:p>
            <a:pPr indent="0" lvl="0" marL="0" rtl="0" algn="l">
              <a:spcBef>
                <a:spcPts val="360"/>
              </a:spcBef>
              <a:spcAft>
                <a:spcPts val="0"/>
              </a:spcAft>
              <a:buNone/>
            </a:pPr>
            <a:r>
              <a:rPr lang="en-US"/>
              <a:t>  </a:t>
            </a:r>
            <a:r>
              <a:rPr lang="en-US">
                <a:solidFill>
                  <a:srgbClr val="FF0000"/>
                </a:solidFill>
              </a:rPr>
              <a:t>7.89 </a:t>
            </a:r>
            <a:r>
              <a:rPr lang="en-US"/>
              <a:t>(moved 4 decimal places RIGHT)</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answer: 7.89 X 10</a:t>
            </a:r>
            <a:r>
              <a:rPr b="1" baseline="30000" lang="en-US">
                <a:solidFill>
                  <a:srgbClr val="FF0000"/>
                </a:solidFill>
              </a:rPr>
              <a:t>-4</a:t>
            </a:r>
            <a:endParaRPr b="1" baseline="30000">
              <a:solidFill>
                <a:srgbClr val="FF0000"/>
              </a:solidFill>
            </a:endParaRPr>
          </a:p>
          <a:p>
            <a:pPr indent="0" lvl="0" marL="0" rtl="0" algn="l">
              <a:spcBef>
                <a:spcPts val="360"/>
              </a:spcBef>
              <a:spcAft>
                <a:spcPts val="0"/>
              </a:spcAft>
              <a:buNone/>
            </a:pPr>
            <a:r>
              <a:rPr lang="en-US">
                <a:solidFill>
                  <a:srgbClr val="FF9900"/>
                </a:solidFill>
              </a:rPr>
              <a:t>The original number was less than 1 so the exponent is negative.</a:t>
            </a:r>
            <a:endParaRPr>
              <a:solidFill>
                <a:srgbClr val="FF9900"/>
              </a:solidFill>
            </a:endParaRPr>
          </a:p>
          <a:p>
            <a:pPr indent="0" lvl="0" marL="0" rtl="0" algn="l">
              <a:spcBef>
                <a:spcPts val="360"/>
              </a:spcBef>
              <a:spcAft>
                <a:spcPts val="0"/>
              </a:spcAft>
              <a:buNone/>
            </a:pPr>
            <a:r>
              <a:t/>
            </a:r>
            <a:endParaRPr/>
          </a:p>
        </p:txBody>
      </p:sp>
      <p:cxnSp>
        <p:nvCxnSpPr>
          <p:cNvPr id="272" name="Google Shape;272;p37"/>
          <p:cNvCxnSpPr/>
          <p:nvPr/>
        </p:nvCxnSpPr>
        <p:spPr>
          <a:xfrm>
            <a:off x="3059575" y="4165325"/>
            <a:ext cx="379800" cy="506400"/>
          </a:xfrm>
          <a:prstGeom prst="straightConnector1">
            <a:avLst/>
          </a:prstGeom>
          <a:noFill/>
          <a:ln cap="flat" cmpd="sng" w="9525">
            <a:solidFill>
              <a:schemeClr val="dk2"/>
            </a:solidFill>
            <a:prstDash val="solid"/>
            <a:round/>
            <a:headEnd len="med" w="med" type="none"/>
            <a:tailEnd len="med" w="med" type="triangle"/>
          </a:ln>
        </p:spPr>
      </p:cxnSp>
      <p:sp>
        <p:nvSpPr>
          <p:cNvPr id="273" name="Google Shape;273;p37"/>
          <p:cNvSpPr txBox="1"/>
          <p:nvPr/>
        </p:nvSpPr>
        <p:spPr>
          <a:xfrm>
            <a:off x="6182750" y="168800"/>
            <a:ext cx="2679900" cy="19413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3000">
                <a:latin typeface="Calibri"/>
                <a:ea typeface="Calibri"/>
                <a:cs typeface="Calibri"/>
                <a:sym typeface="Calibri"/>
              </a:rPr>
              <a:t>How does this relate to Significant Figures?</a:t>
            </a:r>
            <a:endParaRPr sz="3000">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nvSpPr>
        <p:spPr>
          <a:xfrm>
            <a:off x="0" y="0"/>
            <a:ext cx="8904900" cy="619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4800"/>
              <a:t>To Change from Scientific</a:t>
            </a:r>
            <a:endParaRPr b="1" sz="4800"/>
          </a:p>
          <a:p>
            <a:pPr indent="0" lvl="0" marL="0" rtl="0" algn="ctr">
              <a:spcBef>
                <a:spcPts val="0"/>
              </a:spcBef>
              <a:spcAft>
                <a:spcPts val="0"/>
              </a:spcAft>
              <a:buNone/>
            </a:pPr>
            <a:r>
              <a:rPr b="1" lang="en-US" sz="4800"/>
              <a:t>Notation to Standard Form:</a:t>
            </a:r>
            <a:endParaRPr b="1" sz="4800"/>
          </a:p>
          <a:p>
            <a:pPr indent="0" lvl="0" marL="0" rtl="0" algn="l">
              <a:spcBef>
                <a:spcPts val="0"/>
              </a:spcBef>
              <a:spcAft>
                <a:spcPts val="0"/>
              </a:spcAft>
              <a:buNone/>
            </a:pPr>
            <a:r>
              <a:t/>
            </a:r>
            <a:endParaRPr/>
          </a:p>
          <a:p>
            <a:pPr indent="0" lvl="0" marL="0" rtl="0" algn="l">
              <a:spcBef>
                <a:spcPts val="0"/>
              </a:spcBef>
              <a:spcAft>
                <a:spcPts val="0"/>
              </a:spcAft>
              <a:buNone/>
            </a:pPr>
            <a:r>
              <a:rPr lang="en-US" sz="4800"/>
              <a:t>(1) Move decimal point to </a:t>
            </a:r>
            <a:r>
              <a:rPr lang="en-US" sz="4800">
                <a:solidFill>
                  <a:srgbClr val="9900FF"/>
                </a:solidFill>
              </a:rPr>
              <a:t>RIGHT</a:t>
            </a:r>
            <a:r>
              <a:rPr lang="en-US" sz="4800"/>
              <a:t> for </a:t>
            </a:r>
            <a:r>
              <a:rPr lang="en-US" sz="4800">
                <a:solidFill>
                  <a:srgbClr val="9900FF"/>
                </a:solidFill>
              </a:rPr>
              <a:t>POSITIVE</a:t>
            </a:r>
            <a:r>
              <a:rPr lang="en-US" sz="4800"/>
              <a:t> exponent of 10.</a:t>
            </a:r>
            <a:endParaRPr sz="4800"/>
          </a:p>
          <a:p>
            <a:pPr indent="0" lvl="0" marL="0" rtl="0" algn="l">
              <a:spcBef>
                <a:spcPts val="0"/>
              </a:spcBef>
              <a:spcAft>
                <a:spcPts val="0"/>
              </a:spcAft>
              <a:buNone/>
            </a:pPr>
            <a:r>
              <a:t/>
            </a:r>
            <a:endParaRPr sz="1200"/>
          </a:p>
          <a:p>
            <a:pPr indent="0" lvl="0" marL="0" rtl="0" algn="l">
              <a:spcBef>
                <a:spcPts val="0"/>
              </a:spcBef>
              <a:spcAft>
                <a:spcPts val="0"/>
              </a:spcAft>
              <a:buNone/>
            </a:pPr>
            <a:r>
              <a:rPr lang="en-US" sz="4800"/>
              <a:t>(2) Move decimal point to </a:t>
            </a:r>
            <a:r>
              <a:rPr lang="en-US" sz="4800">
                <a:solidFill>
                  <a:srgbClr val="FF9900"/>
                </a:solidFill>
              </a:rPr>
              <a:t>LEFT</a:t>
            </a:r>
            <a:endParaRPr sz="4800">
              <a:solidFill>
                <a:srgbClr val="FF9900"/>
              </a:solidFill>
            </a:endParaRPr>
          </a:p>
          <a:p>
            <a:pPr indent="0" lvl="0" marL="0" rtl="0" algn="l">
              <a:spcBef>
                <a:spcPts val="0"/>
              </a:spcBef>
              <a:spcAft>
                <a:spcPts val="0"/>
              </a:spcAft>
              <a:buNone/>
            </a:pPr>
            <a:r>
              <a:rPr lang="en-US" sz="4800"/>
              <a:t>for </a:t>
            </a:r>
            <a:r>
              <a:rPr lang="en-US" sz="4800">
                <a:solidFill>
                  <a:srgbClr val="FF9900"/>
                </a:solidFill>
              </a:rPr>
              <a:t>NEGATIVE</a:t>
            </a:r>
            <a:r>
              <a:rPr lang="en-US" sz="4800"/>
              <a:t> exponent of 10.</a:t>
            </a:r>
            <a:endParaRPr sz="4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with positive exponent</a:t>
            </a:r>
            <a:endParaRPr/>
          </a:p>
        </p:txBody>
      </p:sp>
      <p:sp>
        <p:nvSpPr>
          <p:cNvPr id="286" name="Google Shape;286;p39"/>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Convert 5.023 x 10</a:t>
            </a:r>
            <a:r>
              <a:rPr baseline="30000" lang="en-US"/>
              <a:t>5</a:t>
            </a:r>
            <a:endParaRPr baseline="30000"/>
          </a:p>
          <a:p>
            <a:pPr indent="0" lvl="0" marL="0" rtl="0" algn="l">
              <a:spcBef>
                <a:spcPts val="360"/>
              </a:spcBef>
              <a:spcAft>
                <a:spcPts val="0"/>
              </a:spcAft>
              <a:buNone/>
            </a:pPr>
            <a:r>
              <a:t/>
            </a:r>
            <a:endParaRPr baseline="30000"/>
          </a:p>
          <a:p>
            <a:pPr indent="0" lvl="0" marL="0" rtl="0" algn="l">
              <a:spcBef>
                <a:spcPts val="360"/>
              </a:spcBef>
              <a:spcAft>
                <a:spcPts val="0"/>
              </a:spcAft>
              <a:buNone/>
            </a:pPr>
            <a:r>
              <a:rPr lang="en-US"/>
              <a:t>Move the decimal and write standard notation: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Answer: 502300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1000"/>
                                        <p:tgtEl>
                                          <p:spTgt spid="2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animEffect filter="fade" transition="in">
                                      <p:cBhvr>
                                        <p:cTn dur="1000"/>
                                        <p:tgtEl>
                                          <p:spTgt spid="2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animEffect filter="fade" transition="in">
                                      <p:cBhvr>
                                        <p:cTn dur="1000"/>
                                        <p:tgtEl>
                                          <p:spTgt spid="2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3" st="3"/>
                                            </p:txEl>
                                          </p:spTgt>
                                        </p:tgtEl>
                                        <p:attrNameLst>
                                          <p:attrName>style.visibility</p:attrName>
                                        </p:attrNameLst>
                                      </p:cBhvr>
                                      <p:to>
                                        <p:strVal val="visible"/>
                                      </p:to>
                                    </p:set>
                                    <p:animEffect filter="fade" transition="in">
                                      <p:cBhvr>
                                        <p:cTn dur="1000"/>
                                        <p:tgtEl>
                                          <p:spTgt spid="2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4" st="4"/>
                                            </p:txEl>
                                          </p:spTgt>
                                        </p:tgtEl>
                                        <p:attrNameLst>
                                          <p:attrName>style.visibility</p:attrName>
                                        </p:attrNameLst>
                                      </p:cBhvr>
                                      <p:to>
                                        <p:strVal val="visible"/>
                                      </p:to>
                                    </p:set>
                                    <p:animEffect filter="fade" transition="in">
                                      <p:cBhvr>
                                        <p:cTn dur="1000"/>
                                        <p:tgtEl>
                                          <p:spTgt spid="28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Example with negative exponent</a:t>
            </a:r>
            <a:endParaRPr/>
          </a:p>
        </p:txBody>
      </p:sp>
      <p:sp>
        <p:nvSpPr>
          <p:cNvPr id="293" name="Google Shape;293;p4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Convert 5.023 x 10</a:t>
            </a:r>
            <a:r>
              <a:rPr baseline="30000" lang="en-US"/>
              <a:t>-5</a:t>
            </a:r>
            <a:endParaRPr baseline="30000"/>
          </a:p>
          <a:p>
            <a:pPr indent="0" lvl="0" marL="0" rtl="0" algn="l">
              <a:spcBef>
                <a:spcPts val="360"/>
              </a:spcBef>
              <a:spcAft>
                <a:spcPts val="0"/>
              </a:spcAft>
              <a:buNone/>
            </a:pPr>
            <a:r>
              <a:t/>
            </a:r>
            <a:endParaRPr baseline="30000"/>
          </a:p>
          <a:p>
            <a:pPr indent="0" lvl="0" marL="0" rtl="0" algn="l">
              <a:spcBef>
                <a:spcPts val="360"/>
              </a:spcBef>
              <a:spcAft>
                <a:spcPts val="0"/>
              </a:spcAft>
              <a:buNone/>
            </a:pPr>
            <a:r>
              <a:rPr lang="en-US"/>
              <a:t>Move the decimal and write standard notation: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US"/>
              <a:t>Answer: 0.00005023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1000"/>
                                        <p:tgtEl>
                                          <p:spTgt spid="29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1" st="1"/>
                                            </p:txEl>
                                          </p:spTgt>
                                        </p:tgtEl>
                                        <p:attrNameLst>
                                          <p:attrName>style.visibility</p:attrName>
                                        </p:attrNameLst>
                                      </p:cBhvr>
                                      <p:to>
                                        <p:strVal val="visible"/>
                                      </p:to>
                                    </p:set>
                                    <p:animEffect filter="fade" transition="in">
                                      <p:cBhvr>
                                        <p:cTn dur="1000"/>
                                        <p:tgtEl>
                                          <p:spTgt spid="29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2" st="2"/>
                                            </p:txEl>
                                          </p:spTgt>
                                        </p:tgtEl>
                                        <p:attrNameLst>
                                          <p:attrName>style.visibility</p:attrName>
                                        </p:attrNameLst>
                                      </p:cBhvr>
                                      <p:to>
                                        <p:strVal val="visible"/>
                                      </p:to>
                                    </p:set>
                                    <p:animEffect filter="fade" transition="in">
                                      <p:cBhvr>
                                        <p:cTn dur="1000"/>
                                        <p:tgtEl>
                                          <p:spTgt spid="29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3" st="3"/>
                                            </p:txEl>
                                          </p:spTgt>
                                        </p:tgtEl>
                                        <p:attrNameLst>
                                          <p:attrName>style.visibility</p:attrName>
                                        </p:attrNameLst>
                                      </p:cBhvr>
                                      <p:to>
                                        <p:strVal val="visible"/>
                                      </p:to>
                                    </p:set>
                                    <p:animEffect filter="fade" transition="in">
                                      <p:cBhvr>
                                        <p:cTn dur="1000"/>
                                        <p:tgtEl>
                                          <p:spTgt spid="29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4" st="4"/>
                                            </p:txEl>
                                          </p:spTgt>
                                        </p:tgtEl>
                                        <p:attrNameLst>
                                          <p:attrName>style.visibility</p:attrName>
                                        </p:attrNameLst>
                                      </p:cBhvr>
                                      <p:to>
                                        <p:strVal val="visible"/>
                                      </p:to>
                                    </p:set>
                                    <p:animEffect filter="fade" transition="in">
                                      <p:cBhvr>
                                        <p:cTn dur="1000"/>
                                        <p:tgtEl>
                                          <p:spTgt spid="293">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DDD"/>
        </a:solidFill>
      </p:bgPr>
    </p:bg>
    <p:spTree>
      <p:nvGrpSpPr>
        <p:cNvPr id="100" name="Shape 100"/>
        <p:cNvGrpSpPr/>
        <p:nvPr/>
      </p:nvGrpSpPr>
      <p:grpSpPr>
        <a:xfrm>
          <a:off x="0" y="0"/>
          <a:ext cx="0" cy="0"/>
          <a:chOff x="0" y="0"/>
          <a:chExt cx="0" cy="0"/>
        </a:xfrm>
      </p:grpSpPr>
      <p:sp>
        <p:nvSpPr>
          <p:cNvPr id="101" name="Google Shape;101;p15"/>
          <p:cNvSpPr txBox="1"/>
          <p:nvPr/>
        </p:nvSpPr>
        <p:spPr>
          <a:xfrm>
            <a:off x="0" y="228600"/>
            <a:ext cx="9144000" cy="523875"/>
          </a:xfrm>
          <a:prstGeom prst="rect">
            <a:avLst/>
          </a:prstGeom>
          <a:gradFill>
            <a:gsLst>
              <a:gs pos="0">
                <a:srgbClr val="FFE5E5"/>
              </a:gs>
              <a:gs pos="65000">
                <a:srgbClr val="FFBEBD"/>
              </a:gs>
              <a:gs pos="100000">
                <a:srgbClr val="FFA2A1"/>
              </a:gs>
            </a:gsLst>
            <a:lin ang="5400000" scaled="0"/>
          </a:gradFill>
          <a:ln cap="flat" cmpd="sng" w="9525">
            <a:solidFill>
              <a:srgbClr val="BE4B48"/>
            </a:solidFill>
            <a:prstDash val="solid"/>
            <a:miter lim="800000"/>
            <a:headEnd len="sm" w="sm" type="none"/>
            <a:tailEnd len="sm" w="sm" type="none"/>
          </a:ln>
          <a:effectLst>
            <a:outerShdw blurRad="63500" dir="5400000" dist="20000">
              <a:srgbClr val="808080">
                <a:alpha val="37647"/>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Calibri"/>
              <a:buNone/>
            </a:pPr>
            <a:r>
              <a:rPr b="0" i="0" lang="en-US" sz="2800" u="none">
                <a:solidFill>
                  <a:srgbClr val="000000"/>
                </a:solidFill>
                <a:latin typeface="Calibri"/>
                <a:ea typeface="Calibri"/>
                <a:cs typeface="Calibri"/>
                <a:sym typeface="Calibri"/>
              </a:rPr>
              <a:t>For example:  Study the diagram below.</a:t>
            </a:r>
            <a:endParaRPr/>
          </a:p>
        </p:txBody>
      </p:sp>
      <p:pic>
        <p:nvPicPr>
          <p:cNvPr descr="sig dig.jpg" id="102" name="Google Shape;102;p15"/>
          <p:cNvPicPr preferRelativeResize="0"/>
          <p:nvPr/>
        </p:nvPicPr>
        <p:blipFill rotWithShape="1">
          <a:blip r:embed="rId3">
            <a:alphaModFix/>
          </a:blip>
          <a:srcRect b="0" l="0" r="0" t="0"/>
          <a:stretch/>
        </p:blipFill>
        <p:spPr>
          <a:xfrm>
            <a:off x="1143000" y="1066800"/>
            <a:ext cx="7010400" cy="2751137"/>
          </a:xfrm>
          <a:prstGeom prst="rect">
            <a:avLst/>
          </a:prstGeom>
          <a:noFill/>
          <a:ln>
            <a:noFill/>
          </a:ln>
        </p:spPr>
      </p:pic>
      <p:sp>
        <p:nvSpPr>
          <p:cNvPr id="103" name="Google Shape;103;p15"/>
          <p:cNvSpPr txBox="1"/>
          <p:nvPr/>
        </p:nvSpPr>
        <p:spPr>
          <a:xfrm>
            <a:off x="381000" y="4065587"/>
            <a:ext cx="8534400" cy="708025"/>
          </a:xfrm>
          <a:prstGeom prst="rect">
            <a:avLst/>
          </a:prstGeom>
          <a:gradFill>
            <a:gsLst>
              <a:gs pos="0">
                <a:srgbClr val="FFE5E5"/>
              </a:gs>
              <a:gs pos="65000">
                <a:srgbClr val="FFBEBD"/>
              </a:gs>
              <a:gs pos="100000">
                <a:srgbClr val="FFA2A1"/>
              </a:gs>
            </a:gsLst>
            <a:lin ang="5400000" scaled="0"/>
          </a:gradFill>
          <a:ln cap="flat" cmpd="sng" w="9525">
            <a:solidFill>
              <a:srgbClr val="BE4B48"/>
            </a:solidFill>
            <a:prstDash val="solid"/>
            <a:miter lim="800000"/>
            <a:headEnd len="sm" w="sm" type="none"/>
            <a:tailEnd len="sm" w="sm" type="none"/>
          </a:ln>
          <a:effectLst>
            <a:outerShdw blurRad="63500" dir="5400000" dist="20000">
              <a:srgbClr val="80808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Comic Sans MS"/>
              <a:buNone/>
            </a:pPr>
            <a:r>
              <a:rPr b="1" i="0" lang="en-US" sz="2000" u="none">
                <a:solidFill>
                  <a:srgbClr val="000000"/>
                </a:solidFill>
                <a:latin typeface="Comic Sans MS"/>
                <a:ea typeface="Comic Sans MS"/>
                <a:cs typeface="Comic Sans MS"/>
                <a:sym typeface="Comic Sans MS"/>
              </a:rPr>
              <a:t>Using the ruler at the top of the diagram, what is the length of the darker rectangle found in between the two rulers?</a:t>
            </a:r>
            <a:endParaRPr/>
          </a:p>
        </p:txBody>
      </p:sp>
      <p:sp>
        <p:nvSpPr>
          <p:cNvPr id="104" name="Google Shape;104;p15"/>
          <p:cNvSpPr txBox="1"/>
          <p:nvPr/>
        </p:nvSpPr>
        <p:spPr>
          <a:xfrm>
            <a:off x="0" y="5105400"/>
            <a:ext cx="9144000" cy="1922462"/>
          </a:xfrm>
          <a:prstGeom prst="rect">
            <a:avLst/>
          </a:prstGeom>
          <a:solidFill>
            <a:schemeClr val="lt1"/>
          </a:solidFill>
          <a:ln cap="flat" cmpd="sng" w="76200">
            <a:solidFill>
              <a:srgbClr val="F79646"/>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Calibri"/>
              <a:buNone/>
            </a:pPr>
            <a:r>
              <a:rPr b="0" i="0" lang="en-US" sz="2300" u="none">
                <a:solidFill>
                  <a:srgbClr val="000000"/>
                </a:solidFill>
                <a:latin typeface="Calibri"/>
                <a:ea typeface="Calibri"/>
                <a:cs typeface="Calibri"/>
                <a:sym typeface="Calibri"/>
              </a:rPr>
              <a:t>Answer:  The length is between 4 and 5 cm.  The “4” is certain, but the distance past 4 cm will have to be estimated.  A possible estimate might be 4.3.  Both of these digits are significant.  The first digit is certain and the second digit is uncertain because it is an estimate.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822"/>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65C"/>
        </a:solidFill>
      </p:bgPr>
    </p:bg>
    <p:spTree>
      <p:nvGrpSpPr>
        <p:cNvPr id="108" name="Shape 108"/>
        <p:cNvGrpSpPr/>
        <p:nvPr/>
      </p:nvGrpSpPr>
      <p:grpSpPr>
        <a:xfrm>
          <a:off x="0" y="0"/>
          <a:ext cx="0" cy="0"/>
          <a:chOff x="0" y="0"/>
          <a:chExt cx="0" cy="0"/>
        </a:xfrm>
      </p:grpSpPr>
      <p:sp>
        <p:nvSpPr>
          <p:cNvPr id="109" name="Google Shape;109;p16"/>
          <p:cNvSpPr txBox="1"/>
          <p:nvPr/>
        </p:nvSpPr>
        <p:spPr>
          <a:xfrm>
            <a:off x="0" y="0"/>
            <a:ext cx="9144000" cy="1143000"/>
          </a:xfrm>
          <a:prstGeom prst="rect">
            <a:avLst/>
          </a:prstGeom>
          <a:solidFill>
            <a:schemeClr val="accent1"/>
          </a:solidFill>
          <a:ln cap="flat" cmpd="sng" w="38100">
            <a:solidFill>
              <a:schemeClr val="lt1"/>
            </a:solidFill>
            <a:prstDash val="solid"/>
            <a:miter lim="800000"/>
            <a:headEnd len="sm" w="sm" type="none"/>
            <a:tailEnd len="sm" w="sm" type="none"/>
          </a:ln>
          <a:effectLst>
            <a:outerShdw blurRad="63500" dir="5400000" dist="20000">
              <a:srgbClr val="808080">
                <a:alpha val="37647"/>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2200"/>
              <a:buFont typeface="Short Stack"/>
              <a:buNone/>
            </a:pPr>
            <a:r>
              <a:rPr b="1" i="0" lang="en-US" sz="2200" u="none">
                <a:solidFill>
                  <a:srgbClr val="FFFFFF"/>
                </a:solidFill>
                <a:latin typeface="Short Stack"/>
                <a:ea typeface="Short Stack"/>
                <a:cs typeface="Short Stack"/>
                <a:sym typeface="Short Stack"/>
              </a:rPr>
              <a:t>Using the ruler at the bottom of the diagram, what is the length of the darker rectangle found in between the two rulers? </a:t>
            </a:r>
            <a:endParaRPr/>
          </a:p>
        </p:txBody>
      </p:sp>
      <p:pic>
        <p:nvPicPr>
          <p:cNvPr descr="sig dig.jpg" id="110" name="Google Shape;110;p16"/>
          <p:cNvPicPr preferRelativeResize="0"/>
          <p:nvPr/>
        </p:nvPicPr>
        <p:blipFill rotWithShape="1">
          <a:blip r:embed="rId3">
            <a:alphaModFix/>
          </a:blip>
          <a:srcRect b="0" l="0" r="0" t="0"/>
          <a:stretch/>
        </p:blipFill>
        <p:spPr>
          <a:xfrm>
            <a:off x="533400" y="1143000"/>
            <a:ext cx="8153400" cy="3198812"/>
          </a:xfrm>
          <a:prstGeom prst="rect">
            <a:avLst/>
          </a:prstGeom>
          <a:noFill/>
          <a:ln>
            <a:noFill/>
          </a:ln>
        </p:spPr>
      </p:pic>
      <p:sp>
        <p:nvSpPr>
          <p:cNvPr id="111" name="Google Shape;111;p16"/>
          <p:cNvSpPr txBox="1"/>
          <p:nvPr/>
        </p:nvSpPr>
        <p:spPr>
          <a:xfrm>
            <a:off x="304800" y="4800600"/>
            <a:ext cx="8610600" cy="1938337"/>
          </a:xfrm>
          <a:prstGeom prst="rect">
            <a:avLst/>
          </a:prstGeom>
          <a:gradFill>
            <a:gsLst>
              <a:gs pos="0">
                <a:srgbClr val="FFE5E5"/>
              </a:gs>
              <a:gs pos="65000">
                <a:srgbClr val="FFBEBD"/>
              </a:gs>
              <a:gs pos="100000">
                <a:srgbClr val="FFA2A1"/>
              </a:gs>
            </a:gsLst>
            <a:lin ang="5400000" scaled="0"/>
          </a:gradFill>
          <a:ln cap="flat" cmpd="sng" w="9525">
            <a:solidFill>
              <a:srgbClr val="BE4B48"/>
            </a:solidFill>
            <a:prstDash val="solid"/>
            <a:miter lim="800000"/>
            <a:headEnd len="sm" w="sm" type="none"/>
            <a:tailEnd len="sm" w="sm" type="none"/>
          </a:ln>
          <a:effectLst>
            <a:outerShdw blurRad="63500" dir="5400000" dist="20000">
              <a:srgbClr val="80808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Calibri"/>
              <a:buNone/>
            </a:pPr>
            <a:r>
              <a:rPr b="1" i="0" lang="en-US" sz="2400" u="none">
                <a:solidFill>
                  <a:srgbClr val="000000"/>
                </a:solidFill>
                <a:latin typeface="Calibri"/>
                <a:ea typeface="Calibri"/>
                <a:cs typeface="Calibri"/>
                <a:sym typeface="Calibri"/>
              </a:rPr>
              <a:t>Answer:  The edge of the rectangle is between 4.2 cm and 4.3 cm.  We are certain about the 4.2, but the next digit will have to be estimated.  As possible estimation might be 4.27.  All three digits would be significant.  The first two digits are certain and the last digit is uncertain.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1"/>
                                        </p:tgtEl>
                                        <p:attrNameLst>
                                          <p:attrName>style.visibility</p:attrName>
                                        </p:attrNameLst>
                                      </p:cBhvr>
                                      <p:to>
                                        <p:strVal val="visible"/>
                                      </p:to>
                                    </p:set>
                                    <p:anim calcmode="lin" valueType="num">
                                      <p:cBhvr additive="base">
                                        <p:cTn dur="500"/>
                                        <p:tgtEl>
                                          <p:spTgt spid="11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pic>
        <p:nvPicPr>
          <p:cNvPr id="116" name="Google Shape;116;p17"/>
          <p:cNvPicPr preferRelativeResize="0"/>
          <p:nvPr/>
        </p:nvPicPr>
        <p:blipFill rotWithShape="1">
          <a:blip r:embed="rId3">
            <a:alphaModFix/>
          </a:blip>
          <a:srcRect b="0" l="0" r="0" t="0"/>
          <a:stretch/>
        </p:blipFill>
        <p:spPr>
          <a:xfrm>
            <a:off x="-6350" y="1195387"/>
            <a:ext cx="9156700" cy="5668962"/>
          </a:xfrm>
          <a:prstGeom prst="rect">
            <a:avLst/>
          </a:prstGeom>
          <a:noFill/>
          <a:ln>
            <a:noFill/>
          </a:ln>
        </p:spPr>
      </p:pic>
      <p:sp>
        <p:nvSpPr>
          <p:cNvPr id="117" name="Google Shape;117;p17"/>
          <p:cNvSpPr txBox="1"/>
          <p:nvPr/>
        </p:nvSpPr>
        <p:spPr>
          <a:xfrm>
            <a:off x="762000" y="304800"/>
            <a:ext cx="7391400" cy="862012"/>
          </a:xfrm>
          <a:prstGeom prst="rect">
            <a:avLst/>
          </a:prstGeom>
          <a:gradFill>
            <a:gsLst>
              <a:gs pos="0">
                <a:srgbClr val="FFE5E5"/>
              </a:gs>
              <a:gs pos="65000">
                <a:srgbClr val="FFBEBD"/>
              </a:gs>
              <a:gs pos="100000">
                <a:srgbClr val="FFA2A1"/>
              </a:gs>
            </a:gsLst>
            <a:lin ang="5400000" scaled="0"/>
          </a:gradFill>
          <a:ln cap="flat" cmpd="sng" w="9525">
            <a:solidFill>
              <a:srgbClr val="BE4B48"/>
            </a:solidFill>
            <a:prstDash val="solid"/>
            <a:miter lim="800000"/>
            <a:headEnd len="sm" w="sm" type="none"/>
            <a:tailEnd len="sm" w="sm" type="none"/>
          </a:ln>
          <a:effectLst>
            <a:outerShdw blurRad="63500" dir="5400000" dist="20000">
              <a:srgbClr val="808080">
                <a:alpha val="37647"/>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FAC3F"/>
              </a:buClr>
              <a:buSzPts val="5000"/>
              <a:buFont typeface="Calibri"/>
              <a:buNone/>
            </a:pPr>
            <a:r>
              <a:rPr b="1" i="0" lang="en-US" sz="5000" u="none">
                <a:solidFill>
                  <a:srgbClr val="1FAC3F"/>
                </a:solidFill>
                <a:latin typeface="Calibri"/>
                <a:ea typeface="Calibri"/>
                <a:cs typeface="Calibri"/>
                <a:sym typeface="Calibri"/>
              </a:rPr>
              <a:t>Please remember…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457200" y="274637"/>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US"/>
              <a:t>Remember!!</a:t>
            </a:r>
            <a:endParaRPr/>
          </a:p>
        </p:txBody>
      </p:sp>
      <p:sp>
        <p:nvSpPr>
          <p:cNvPr id="124" name="Google Shape;124;p18"/>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1. Significant figures apply to measured values. They are significant to the measurement NOT the number.</a:t>
            </a:r>
            <a:endParaRPr/>
          </a:p>
          <a:p>
            <a:pPr indent="0" lvl="0" marL="0" rtl="0" algn="l">
              <a:spcBef>
                <a:spcPts val="360"/>
              </a:spcBef>
              <a:spcAft>
                <a:spcPts val="0"/>
              </a:spcAft>
              <a:buNone/>
            </a:pPr>
            <a:r>
              <a:rPr lang="en-US"/>
              <a:t>2. The number of significant figures is determined by the resolution of the instrument used to make the measurement. The last digit in a measured number is always the “estimated” digit.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19"/>
          <p:cNvSpPr txBox="1"/>
          <p:nvPr/>
        </p:nvSpPr>
        <p:spPr>
          <a:xfrm rot="-668902">
            <a:off x="175287" y="609601"/>
            <a:ext cx="6019800" cy="240065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A1A62"/>
              </a:buClr>
              <a:buSzPts val="3000"/>
              <a:buFont typeface="Calibri"/>
              <a:buNone/>
            </a:pPr>
            <a:r>
              <a:rPr b="1" i="0" lang="en-US" sz="3000" u="none" cap="none" strike="noStrike">
                <a:solidFill>
                  <a:srgbClr val="3A1A62"/>
                </a:solidFill>
                <a:latin typeface="Calibri"/>
                <a:ea typeface="Calibri"/>
                <a:cs typeface="Calibri"/>
                <a:sym typeface="Calibri"/>
              </a:rPr>
              <a:t>THERE ARE QUITE A FEW RULES THAT DETERMINE HOW MANY SIGNIFICANT DIGITS A MEASUREMENT HAS.  YOU WILL NEED TO MEMORIZE THESE RULES.</a:t>
            </a:r>
            <a:endParaRPr b="1" i="0" sz="3000" u="none" cap="none" strike="noStrike">
              <a:solidFill>
                <a:srgbClr val="3A1A62"/>
              </a:solidFill>
              <a:latin typeface="Calibri"/>
              <a:ea typeface="Calibri"/>
              <a:cs typeface="Calibri"/>
              <a:sym typeface="Calibri"/>
            </a:endParaRPr>
          </a:p>
        </p:txBody>
      </p:sp>
      <p:pic>
        <p:nvPicPr>
          <p:cNvPr id="130" name="Google Shape;130;p19"/>
          <p:cNvPicPr preferRelativeResize="0"/>
          <p:nvPr/>
        </p:nvPicPr>
        <p:blipFill rotWithShape="1">
          <a:blip r:embed="rId3">
            <a:alphaModFix/>
          </a:blip>
          <a:srcRect b="0" l="0" r="0" t="0"/>
          <a:stretch/>
        </p:blipFill>
        <p:spPr>
          <a:xfrm>
            <a:off x="6370637" y="457200"/>
            <a:ext cx="2020887" cy="1854200"/>
          </a:xfrm>
          <a:prstGeom prst="rect">
            <a:avLst/>
          </a:prstGeom>
          <a:noFill/>
          <a:ln>
            <a:noFill/>
          </a:ln>
        </p:spPr>
      </p:pic>
      <p:pic>
        <p:nvPicPr>
          <p:cNvPr id="131" name="Google Shape;131;p19"/>
          <p:cNvPicPr preferRelativeResize="0"/>
          <p:nvPr/>
        </p:nvPicPr>
        <p:blipFill rotWithShape="1">
          <a:blip r:embed="rId4">
            <a:alphaModFix/>
          </a:blip>
          <a:srcRect b="0" l="0" r="0" t="0"/>
          <a:stretch/>
        </p:blipFill>
        <p:spPr>
          <a:xfrm>
            <a:off x="457200" y="4038600"/>
            <a:ext cx="1879600" cy="21732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0"/>
          <p:cNvPicPr preferRelativeResize="0"/>
          <p:nvPr/>
        </p:nvPicPr>
        <p:blipFill>
          <a:blip r:embed="rId3">
            <a:alphaModFix/>
          </a:blip>
          <a:stretch>
            <a:fillRect/>
          </a:stretch>
        </p:blipFill>
        <p:spPr>
          <a:xfrm>
            <a:off x="1059625" y="683575"/>
            <a:ext cx="7483050" cy="6013650"/>
          </a:xfrm>
          <a:prstGeom prst="rect">
            <a:avLst/>
          </a:prstGeom>
          <a:noFill/>
          <a:ln>
            <a:noFill/>
          </a:ln>
        </p:spPr>
      </p:pic>
      <p:sp>
        <p:nvSpPr>
          <p:cNvPr id="138" name="Google Shape;138;p20"/>
          <p:cNvSpPr txBox="1"/>
          <p:nvPr/>
        </p:nvSpPr>
        <p:spPr>
          <a:xfrm>
            <a:off x="292150" y="5966150"/>
            <a:ext cx="1829700" cy="5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http://passyworldofmathematics.com/significant-figures/</a:t>
            </a:r>
            <a:endParaRPr>
              <a:latin typeface="Calibri"/>
              <a:ea typeface="Calibri"/>
              <a:cs typeface="Calibri"/>
              <a:sym typeface="Calibri"/>
            </a:endParaRPr>
          </a:p>
        </p:txBody>
      </p:sp>
      <p:sp>
        <p:nvSpPr>
          <p:cNvPr id="139" name="Google Shape;139;p20"/>
          <p:cNvSpPr txBox="1"/>
          <p:nvPr/>
        </p:nvSpPr>
        <p:spPr>
          <a:xfrm>
            <a:off x="184500" y="191575"/>
            <a:ext cx="7165500" cy="492000"/>
          </a:xfrm>
          <a:prstGeom prst="rect">
            <a:avLst/>
          </a:prstGeom>
          <a:solidFill>
            <a:srgbClr val="FFFF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Rules Summary - We will go through each on the following slides</a:t>
            </a:r>
            <a:endParaRPr sz="1800">
              <a:solidFill>
                <a:srgbClr val="FFFF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FF"/>
              </a:buClr>
              <a:buSzPts val="4000"/>
              <a:buFont typeface="Calibri"/>
              <a:buNone/>
            </a:pPr>
            <a:r>
              <a:rPr b="1" i="0" lang="en-US" sz="4000" u="none">
                <a:solidFill>
                  <a:srgbClr val="0000FF"/>
                </a:solidFill>
                <a:latin typeface="Calibri"/>
                <a:ea typeface="Calibri"/>
                <a:cs typeface="Calibri"/>
                <a:sym typeface="Calibri"/>
              </a:rPr>
              <a:t>	RULE:  If a number contains no zeros, all of the digits are significant. </a:t>
            </a:r>
            <a:endParaRPr/>
          </a:p>
        </p:txBody>
      </p:sp>
      <p:sp>
        <p:nvSpPr>
          <p:cNvPr id="145" name="Google Shape;145;p21"/>
          <p:cNvSpPr txBox="1"/>
          <p:nvPr>
            <p:ph idx="1" type="body"/>
          </p:nvPr>
        </p:nvSpPr>
        <p:spPr>
          <a:xfrm>
            <a:off x="457200" y="1600200"/>
            <a:ext cx="4038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How many significant digits are in each of the following examples?</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a)  438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b)  26.42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c)  1.7   	</a:t>
            </a:r>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cap="none" strike="noStrike">
                <a:solidFill>
                  <a:schemeClr val="dk1"/>
                </a:solidFill>
                <a:latin typeface="Calibri"/>
                <a:ea typeface="Calibri"/>
                <a:cs typeface="Calibri"/>
                <a:sym typeface="Calibri"/>
              </a:rPr>
              <a:t>	d)  .653  	</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146" name="Google Shape;146;p21"/>
          <p:cNvSpPr txBox="1"/>
          <p:nvPr>
            <p:ph idx="2" type="body"/>
          </p:nvPr>
        </p:nvSpPr>
        <p:spPr>
          <a:xfrm>
            <a:off x="4648200" y="1600200"/>
            <a:ext cx="4038600" cy="42672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a:p>
            <a:pPr indent="-342900" lvl="0" marL="342900" marR="0" rtl="0" algn="ctr">
              <a:lnSpc>
                <a:spcPct val="100000"/>
              </a:lnSpc>
              <a:spcBef>
                <a:spcPts val="720"/>
              </a:spcBef>
              <a:spcAft>
                <a:spcPts val="0"/>
              </a:spcAft>
              <a:buClr>
                <a:schemeClr val="dk1"/>
              </a:buClr>
              <a:buSzPts val="3600"/>
              <a:buFont typeface="Arial"/>
              <a:buNone/>
            </a:pPr>
            <a:r>
              <a:t/>
            </a:r>
            <a:endParaRPr b="0" i="0" sz="3600" u="none">
              <a:solidFill>
                <a:srgbClr val="FF0000"/>
              </a:solidFill>
              <a:latin typeface="Calibri"/>
              <a:ea typeface="Calibri"/>
              <a:cs typeface="Calibri"/>
              <a:sym typeface="Calibri"/>
            </a:endParaRPr>
          </a:p>
          <a:p>
            <a:pPr indent="-342900" lvl="0" marL="342900" marR="0" rtl="0" algn="ctr">
              <a:lnSpc>
                <a:spcPct val="100000"/>
              </a:lnSpc>
              <a:spcBef>
                <a:spcPts val="720"/>
              </a:spcBef>
              <a:spcAft>
                <a:spcPts val="0"/>
              </a:spcAft>
              <a:buClr>
                <a:srgbClr val="FF0000"/>
              </a:buClr>
              <a:buSzPts val="3600"/>
              <a:buFont typeface="Arial"/>
              <a:buNone/>
            </a:pPr>
            <a:r>
              <a:rPr b="0" i="0" lang="en-US" sz="3600" u="none">
                <a:solidFill>
                  <a:srgbClr val="FF0000"/>
                </a:solidFill>
                <a:latin typeface="Calibri"/>
                <a:ea typeface="Calibri"/>
                <a:cs typeface="Calibri"/>
                <a:sym typeface="Calibri"/>
              </a:rPr>
              <a:t>Answers:</a:t>
            </a:r>
            <a:endParaRPr b="0" i="0" sz="2800" u="none">
              <a:solidFill>
                <a:schemeClr val="dk1"/>
              </a:solidFill>
              <a:latin typeface="Calibri"/>
              <a:ea typeface="Calibri"/>
              <a:cs typeface="Calibri"/>
              <a:sym typeface="Calibri"/>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3</a:t>
            </a:r>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4</a:t>
            </a:r>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2</a:t>
            </a:r>
            <a:endParaRPr/>
          </a:p>
          <a:p>
            <a:pPr indent="-342900" lvl="0" marL="342900" marR="0" rtl="0" algn="ctr">
              <a:lnSpc>
                <a:spcPct val="100000"/>
              </a:lnSpc>
              <a:spcBef>
                <a:spcPts val="560"/>
              </a:spcBef>
              <a:spcAft>
                <a:spcPts val="0"/>
              </a:spcAft>
              <a:buClr>
                <a:schemeClr val="dk1"/>
              </a:buClr>
              <a:buSzPts val="2800"/>
              <a:buFont typeface="Arial"/>
              <a:buAutoNum type="alphaLcParenR"/>
            </a:pPr>
            <a:r>
              <a:rPr b="0" i="0" lang="en-US" sz="2800" u="none">
                <a:solidFill>
                  <a:schemeClr val="dk1"/>
                </a:solidFill>
                <a:latin typeface="Calibri"/>
                <a:ea typeface="Calibri"/>
                <a:cs typeface="Calibri"/>
                <a:sym typeface="Calibri"/>
              </a:rPr>
              <a:t>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6"/>
                                        </p:tgtEl>
                                        <p:attrNameLst>
                                          <p:attrName>style.visibility</p:attrName>
                                        </p:attrNameLst>
                                      </p:cBhvr>
                                      <p:to>
                                        <p:strVal val="visible"/>
                                      </p:to>
                                    </p:set>
                                    <p:anim calcmode="lin" valueType="num">
                                      <p:cBhvr additive="base">
                                        <p:cTn dur="500"/>
                                        <p:tgtEl>
                                          <p:spTgt spid="14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