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5"/>
    <p:sldMasterId id="214748367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083675"/>
  <p:embeddedFontLst>
    <p:embeddedFont>
      <p:font typeface="Cantarell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61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BB73981-2BF3-4979-95F3-6BD60D603463}">
  <a:tblStyle styleId="{5BB73981-2BF3-4979-95F3-6BD60D6034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61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Cantarell-bold.fntdata"/><Relationship Id="rId30" Type="http://schemas.openxmlformats.org/officeDocument/2006/relationships/font" Target="fonts/Cantarell-regular.fntdata"/><Relationship Id="rId11" Type="http://schemas.openxmlformats.org/officeDocument/2006/relationships/slide" Target="slides/slide4.xml"/><Relationship Id="rId33" Type="http://schemas.openxmlformats.org/officeDocument/2006/relationships/font" Target="fonts/Cantarell-boldItalic.fntdata"/><Relationship Id="rId10" Type="http://schemas.openxmlformats.org/officeDocument/2006/relationships/slide" Target="slides/slide3.xml"/><Relationship Id="rId32" Type="http://schemas.openxmlformats.org/officeDocument/2006/relationships/font" Target="fonts/Cantarell-italic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3d454996e_0_267:notes"/>
          <p:cNvSpPr txBox="1"/>
          <p:nvPr>
            <p:ph idx="1" type="body"/>
          </p:nvPr>
        </p:nvSpPr>
        <p:spPr>
          <a:xfrm>
            <a:off x="686421" y="4315366"/>
            <a:ext cx="5485200" cy="408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243d454996e_0_267:notes"/>
          <p:cNvSpPr/>
          <p:nvPr>
            <p:ph idx="2" type="sldImg"/>
          </p:nvPr>
        </p:nvSpPr>
        <p:spPr>
          <a:xfrm>
            <a:off x="1155424" y="680965"/>
            <a:ext cx="4547100" cy="3406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0841a1e045_0_13:notes"/>
          <p:cNvSpPr/>
          <p:nvPr>
            <p:ph idx="2" type="sldImg"/>
          </p:nvPr>
        </p:nvSpPr>
        <p:spPr>
          <a:xfrm>
            <a:off x="1157288" y="681038"/>
            <a:ext cx="4543500" cy="34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20841a1e045_0_13:notes"/>
          <p:cNvSpPr txBox="1"/>
          <p:nvPr>
            <p:ph idx="1" type="body"/>
          </p:nvPr>
        </p:nvSpPr>
        <p:spPr>
          <a:xfrm>
            <a:off x="685800" y="4314746"/>
            <a:ext cx="5486400" cy="4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g20841a1e045_0_13:notes"/>
          <p:cNvSpPr txBox="1"/>
          <p:nvPr>
            <p:ph idx="12" type="sldNum"/>
          </p:nvPr>
        </p:nvSpPr>
        <p:spPr>
          <a:xfrm>
            <a:off x="3884613" y="8627915"/>
            <a:ext cx="2971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0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0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1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1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1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2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2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2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3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3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3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43d454996e_0_138:notes"/>
          <p:cNvSpPr/>
          <p:nvPr>
            <p:ph idx="2" type="sldImg"/>
          </p:nvPr>
        </p:nvSpPr>
        <p:spPr>
          <a:xfrm>
            <a:off x="1120763" y="680729"/>
            <a:ext cx="4616400" cy="34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43d454996e_0_138:notes"/>
          <p:cNvSpPr txBox="1"/>
          <p:nvPr>
            <p:ph idx="12" type="sldNum"/>
          </p:nvPr>
        </p:nvSpPr>
        <p:spPr>
          <a:xfrm>
            <a:off x="3884613" y="8627914"/>
            <a:ext cx="2971800" cy="45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00" lIns="91200" spcFirstLastPara="1" rIns="91200" wrap="square" tIns="456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g243d454996e_0_138:notes"/>
          <p:cNvSpPr txBox="1"/>
          <p:nvPr>
            <p:ph idx="1" type="body"/>
          </p:nvPr>
        </p:nvSpPr>
        <p:spPr>
          <a:xfrm>
            <a:off x="685800" y="4314746"/>
            <a:ext cx="5486400" cy="408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4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14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15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15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16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2" marL="12319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Pest control products</a:t>
            </a:r>
            <a:endParaRPr/>
          </a:p>
          <a:p>
            <a:pPr indent="-323850" lvl="2" marL="123190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Cleaning products </a:t>
            </a:r>
            <a:endParaRPr/>
          </a:p>
          <a:p>
            <a:pPr indent="-323850" lvl="2" marL="123190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Cosmetics</a:t>
            </a:r>
            <a:endParaRPr/>
          </a:p>
          <a:p>
            <a:pPr indent="-323850" lvl="2" marL="123190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Etc.</a:t>
            </a:r>
            <a:endParaRPr/>
          </a:p>
          <a:p>
            <a:pPr indent="0" lvl="0" marL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1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4" name="Google Shape;354;p17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C1.1 – Chemistry</a:t>
            </a:r>
            <a:endParaRPr/>
          </a:p>
        </p:txBody>
      </p:sp>
      <p:sp>
        <p:nvSpPr>
          <p:cNvPr id="355" name="Google Shape;355;p17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b634a4b961_0_0:notes"/>
          <p:cNvSpPr/>
          <p:nvPr>
            <p:ph idx="2" type="sldImg"/>
          </p:nvPr>
        </p:nvSpPr>
        <p:spPr>
          <a:xfrm>
            <a:off x="1157288" y="681038"/>
            <a:ext cx="4543500" cy="34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b634a4b961_0_0:notes"/>
          <p:cNvSpPr txBox="1"/>
          <p:nvPr>
            <p:ph idx="1" type="body"/>
          </p:nvPr>
        </p:nvSpPr>
        <p:spPr>
          <a:xfrm>
            <a:off x="685800" y="4314746"/>
            <a:ext cx="5486400" cy="408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2b634a4b961_0_0:notes"/>
          <p:cNvSpPr txBox="1"/>
          <p:nvPr>
            <p:ph idx="12" type="sldNum"/>
          </p:nvPr>
        </p:nvSpPr>
        <p:spPr>
          <a:xfrm>
            <a:off x="3884613" y="8627915"/>
            <a:ext cx="2971800" cy="45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b634a4b961_2_0:notes"/>
          <p:cNvSpPr/>
          <p:nvPr>
            <p:ph idx="2" type="sldImg"/>
          </p:nvPr>
        </p:nvSpPr>
        <p:spPr>
          <a:xfrm>
            <a:off x="1157288" y="681038"/>
            <a:ext cx="4543500" cy="340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b634a4b961_2_0:notes"/>
          <p:cNvSpPr txBox="1"/>
          <p:nvPr>
            <p:ph idx="1" type="body"/>
          </p:nvPr>
        </p:nvSpPr>
        <p:spPr>
          <a:xfrm>
            <a:off x="685800" y="4314746"/>
            <a:ext cx="5486400" cy="4087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b634a4b961_2_0:notes"/>
          <p:cNvSpPr txBox="1"/>
          <p:nvPr>
            <p:ph idx="12" type="sldNum"/>
          </p:nvPr>
        </p:nvSpPr>
        <p:spPr>
          <a:xfrm>
            <a:off x="3884613" y="8627915"/>
            <a:ext cx="2971800" cy="454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3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4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p6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6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C1.1 – Chemistry</a:t>
            </a:r>
            <a:endParaRPr/>
          </a:p>
        </p:txBody>
      </p:sp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1157288" y="681038"/>
            <a:ext cx="4543425" cy="34067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685800" y="4314746"/>
            <a:ext cx="5486400" cy="4087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:notes"/>
          <p:cNvSpPr txBox="1"/>
          <p:nvPr>
            <p:ph idx="12" type="sldNum"/>
          </p:nvPr>
        </p:nvSpPr>
        <p:spPr>
          <a:xfrm>
            <a:off x="3884613" y="8627915"/>
            <a:ext cx="2971800" cy="4541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457200" y="152400"/>
            <a:ext cx="8229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457200" y="177482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457200" y="152400"/>
            <a:ext cx="8229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57200" y="1774825"/>
            <a:ext cx="4038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4648200" y="1774825"/>
            <a:ext cx="40386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3" type="body"/>
          </p:nvPr>
        </p:nvSpPr>
        <p:spPr>
          <a:xfrm>
            <a:off x="4648200" y="4164012"/>
            <a:ext cx="4038600" cy="22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 rot="5400000">
            <a:off x="4533899" y="2247900"/>
            <a:ext cx="6248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 rot="5400000">
            <a:off x="342899" y="266700"/>
            <a:ext cx="6248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57200" y="152400"/>
            <a:ext cx="8229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 rot="5400000">
            <a:off x="2258999" y="-26975"/>
            <a:ext cx="4626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792288" y="5367337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457200" y="273050"/>
            <a:ext cx="30084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152400"/>
            <a:ext cx="8229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535112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3" type="body"/>
          </p:nvPr>
        </p:nvSpPr>
        <p:spPr>
          <a:xfrm>
            <a:off x="4645025" y="1535112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152400"/>
            <a:ext cx="8229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774825"/>
            <a:ext cx="4038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9pPr>
          </a:lstStyle>
          <a:p/>
        </p:txBody>
      </p: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648200" y="1774825"/>
            <a:ext cx="4038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◼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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722312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722312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ntarel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/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/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None/>
              <a:defRPr/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None/>
              <a:defRPr/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None/>
              <a:defRPr/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None/>
              <a:defRPr/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None/>
              <a:defRPr/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None/>
              <a:defRPr/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/>
        </p:nvSpPr>
        <p:spPr>
          <a:xfrm>
            <a:off x="0" y="1436687"/>
            <a:ext cx="9144000" cy="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0" y="0"/>
            <a:ext cx="9144000" cy="143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ntarell"/>
              <a:ea typeface="Cantarell"/>
              <a:cs typeface="Cantarell"/>
              <a:sym typeface="Cantarell"/>
            </a:endParaRPr>
          </a:p>
        </p:txBody>
      </p:sp>
      <p:sp>
        <p:nvSpPr>
          <p:cNvPr id="87" name="Google Shape;87;p13"/>
          <p:cNvSpPr txBox="1"/>
          <p:nvPr>
            <p:ph type="title"/>
          </p:nvPr>
        </p:nvSpPr>
        <p:spPr>
          <a:xfrm>
            <a:off x="457200" y="152400"/>
            <a:ext cx="8229600" cy="125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57200" y="1774825"/>
            <a:ext cx="82296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E66C7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BB76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E88651"/>
              </a:buClr>
              <a:buSzPts val="1400"/>
              <a:buFont typeface="Noto Sans Symbols"/>
              <a:buChar char="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0" type="dt"/>
          </p:nvPr>
        </p:nvSpPr>
        <p:spPr>
          <a:xfrm>
            <a:off x="457200" y="6477000"/>
            <a:ext cx="2133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1" type="ftr"/>
          </p:nvPr>
        </p:nvSpPr>
        <p:spPr>
          <a:xfrm>
            <a:off x="2640011" y="6477000"/>
            <a:ext cx="55086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2" type="sldNum"/>
          </p:nvPr>
        </p:nvSpPr>
        <p:spPr>
          <a:xfrm>
            <a:off x="8204200" y="6477000"/>
            <a:ext cx="73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889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8890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8890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8890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8890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8890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8890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8890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2" marL="914400" rtl="0" algn="l">
              <a:spcBef>
                <a:spcPts val="0"/>
              </a:spcBef>
              <a:spcAft>
                <a:spcPts val="0"/>
              </a:spcAft>
              <a:buFont typeface="Noto Sans Symbols"/>
              <a:buNone/>
            </a:pPr>
            <a:r>
              <a:t/>
            </a:r>
            <a:endParaRPr/>
          </a:p>
          <a:p>
            <a:pPr indent="0" lvl="3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4" marL="1828800" rtl="0" algn="l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5" marL="2286000" rtl="0" algn="l">
              <a:spcBef>
                <a:spcPts val="0"/>
              </a:spcBef>
              <a:spcAft>
                <a:spcPts val="0"/>
              </a:spcAft>
              <a:buFont typeface="Noto Sans Symbols"/>
              <a:buNone/>
            </a:pPr>
            <a:r>
              <a:t/>
            </a:r>
            <a:endParaRPr/>
          </a:p>
          <a:p>
            <a:pPr indent="0" lvl="6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7" marL="3200400" rtl="0" algn="l">
              <a:spcBef>
                <a:spcPts val="0"/>
              </a:spcBef>
              <a:spcAft>
                <a:spcPts val="0"/>
              </a:spcAft>
              <a:buFont typeface="Courier New"/>
              <a:buNone/>
            </a:pPr>
            <a:r>
              <a:t/>
            </a:r>
            <a:endParaRPr/>
          </a:p>
          <a:p>
            <a:pPr indent="0" lvl="8" marL="3657600" rtl="0" algn="l">
              <a:spcBef>
                <a:spcPts val="0"/>
              </a:spcBef>
              <a:spcAft>
                <a:spcPts val="0"/>
              </a:spcAft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8.png"/><Relationship Id="rId4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3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1" Type="http://schemas.openxmlformats.org/officeDocument/2006/relationships/image" Target="../media/image42.png"/><Relationship Id="rId10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0.png"/><Relationship Id="rId4" Type="http://schemas.openxmlformats.org/officeDocument/2006/relationships/image" Target="../media/image41.png"/><Relationship Id="rId9" Type="http://schemas.openxmlformats.org/officeDocument/2006/relationships/image" Target="../media/image35.png"/><Relationship Id="rId5" Type="http://schemas.openxmlformats.org/officeDocument/2006/relationships/image" Target="../media/image28.png"/><Relationship Id="rId6" Type="http://schemas.openxmlformats.org/officeDocument/2006/relationships/image" Target="../media/image32.png"/><Relationship Id="rId7" Type="http://schemas.openxmlformats.org/officeDocument/2006/relationships/image" Target="../media/image44.png"/><Relationship Id="rId8" Type="http://schemas.openxmlformats.org/officeDocument/2006/relationships/image" Target="../media/image3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google.ca/url?sa=i&amp;rct=j&amp;q=msds&amp;source=images&amp;cd=&amp;cad=rja&amp;docid=wBFS8vZHO4peLM&amp;tbnid=3PSufz-XyHGEbM:&amp;ved=0CAUQjRw&amp;url=http://www.marineinsight.com/misc/maritime-law/material-safety-data-sheet-or-msds-used-on-ships/&amp;ei=A2ZAUYK5GcS42gXyz4DYCg&amp;bvm=bv.43287494,d.b2I&amp;psig=AFQjCNGxrIDLEiOBNxrMfkr8MQTg8E47-Q&amp;ust=1363261307688639" TargetMode="External"/><Relationship Id="rId4" Type="http://schemas.openxmlformats.org/officeDocument/2006/relationships/image" Target="../media/image40.jpg"/><Relationship Id="rId5" Type="http://schemas.openxmlformats.org/officeDocument/2006/relationships/image" Target="../media/image3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9.jpg"/><Relationship Id="rId5" Type="http://schemas.openxmlformats.org/officeDocument/2006/relationships/image" Target="../media/image8.jpg"/><Relationship Id="rId6" Type="http://schemas.openxmlformats.org/officeDocument/2006/relationships/hyperlink" Target="http://www.google.ca/url?sa=i&amp;rct=j&amp;q=hhps%20explosive&amp;source=images&amp;cd=&amp;cad=rja&amp;docid=ytMChMNU9C3-LM&amp;tbnid=1sam4Iq5FwbsmM:&amp;ved=0CAUQjRw&amp;url=http://www.ccohs.ca/oshanswers/chemicals/pesticides/labels.html&amp;ei=1ov1Uci1Nq2v4AOEm4DoBg&amp;bvm=bv.49784469,d.dmg&amp;psig=AFQjCNEFYzgrW-bVNzQzL3d8E0p0mOs_mg&amp;ust=1375133005590310" TargetMode="External"/><Relationship Id="rId7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0.png"/><Relationship Id="rId5" Type="http://schemas.openxmlformats.org/officeDocument/2006/relationships/image" Target="../media/image2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Relationship Id="rId5" Type="http://schemas.openxmlformats.org/officeDocument/2006/relationships/image" Target="../media/image13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457200" y="1767007"/>
            <a:ext cx="8229600" cy="47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/>
              <a:t>1</a:t>
            </a: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000"/>
              <a:t> Look around and locate safety features in the classroom. Discuss each with a classmate.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What is it?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How does it work?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When should you use it?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Who should use it?</a:t>
            </a:r>
            <a:endParaRPr sz="3000"/>
          </a:p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Anything you can’t see in the classroom?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6"/>
          <p:cNvSpPr/>
          <p:nvPr/>
        </p:nvSpPr>
        <p:spPr>
          <a:xfrm>
            <a:off x="412194" y="319375"/>
            <a:ext cx="8319600" cy="76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3700">
                <a:solidFill>
                  <a:srgbClr val="FFFFFF"/>
                </a:solidFill>
              </a:rPr>
              <a:t>Safety around the Classroom (review from last class!)</a:t>
            </a:r>
            <a:endParaRPr b="0" i="0" sz="3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/>
        </p:nvSpPr>
        <p:spPr>
          <a:xfrm>
            <a:off x="280620" y="1412776"/>
            <a:ext cx="8467800" cy="3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 2015, WHMIS was changed to</a:t>
            </a:r>
            <a:endParaRPr b="1" sz="28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GHS</a:t>
            </a:r>
            <a:endParaRPr b="1" sz="28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Global Harmonized System</a:t>
            </a:r>
            <a:endParaRPr b="1" sz="2800" u="sng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413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>
            <p:ph type="title"/>
          </p:nvPr>
        </p:nvSpPr>
        <p:spPr>
          <a:xfrm>
            <a:off x="-108520" y="-99392"/>
            <a:ext cx="9432900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Now called GHS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6"/>
          <p:cNvSpPr txBox="1"/>
          <p:nvPr/>
        </p:nvSpPr>
        <p:spPr>
          <a:xfrm>
            <a:off x="280620" y="1196752"/>
            <a:ext cx="846784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2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Labels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6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GH</a:t>
            </a:r>
            <a:r>
              <a:rPr b="1" lang="en-US">
                <a:solidFill>
                  <a:schemeClr val="lt1"/>
                </a:solidFill>
              </a:rPr>
              <a:t>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1547664" y="1921024"/>
            <a:ext cx="25908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Compressed gas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6"/>
          <p:cNvSpPr txBox="1"/>
          <p:nvPr/>
        </p:nvSpPr>
        <p:spPr>
          <a:xfrm>
            <a:off x="1547664" y="4509120"/>
            <a:ext cx="352839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Flammable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4788024" y="4509120"/>
            <a:ext cx="352839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fire hazard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away from heat or potential ignition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4645496" y="1916832"/>
            <a:ext cx="359891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Gasses under pressure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explode if heated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4" name="Google Shape;25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333" y="1683702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42" y="427179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/>
        </p:nvSpPr>
        <p:spPr>
          <a:xfrm>
            <a:off x="280620" y="1196752"/>
            <a:ext cx="846784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2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Labels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7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GHS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63" name="Google Shape;263;p37"/>
          <p:cNvSpPr txBox="1"/>
          <p:nvPr/>
        </p:nvSpPr>
        <p:spPr>
          <a:xfrm>
            <a:off x="1619672" y="2041684"/>
            <a:ext cx="252028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Oxidizing  material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7"/>
          <p:cNvSpPr txBox="1"/>
          <p:nvPr/>
        </p:nvSpPr>
        <p:spPr>
          <a:xfrm>
            <a:off x="1619672" y="4577759"/>
            <a:ext cx="3118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Acute Toxicity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7"/>
          <p:cNvSpPr txBox="1"/>
          <p:nvPr/>
        </p:nvSpPr>
        <p:spPr>
          <a:xfrm>
            <a:off x="4139952" y="1818104"/>
            <a:ext cx="5004048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produce oxygen gas which would help flammable or combustible material burn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 away from combustible materials  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7"/>
          <p:cNvSpPr txBox="1"/>
          <p:nvPr/>
        </p:nvSpPr>
        <p:spPr>
          <a:xfrm>
            <a:off x="4139952" y="4255154"/>
            <a:ext cx="4752528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Poisons (can cause death quickly)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Harmful if ingested or gets on body</a:t>
            </a:r>
            <a:endParaRPr/>
          </a:p>
        </p:txBody>
      </p:sp>
      <p:pic>
        <p:nvPicPr>
          <p:cNvPr id="267" name="Google Shape;26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099" y="181810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613" y="419688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GHS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275" name="Google Shape;275;p38"/>
          <p:cNvSpPr txBox="1"/>
          <p:nvPr/>
        </p:nvSpPr>
        <p:spPr>
          <a:xfrm>
            <a:off x="1511083" y="2080678"/>
            <a:ext cx="2592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Health Hazard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8"/>
          <p:cNvSpPr txBox="1"/>
          <p:nvPr/>
        </p:nvSpPr>
        <p:spPr>
          <a:xfrm>
            <a:off x="1512705" y="4986064"/>
            <a:ext cx="25922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Harmful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280620" y="1196752"/>
            <a:ext cx="846784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2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Labels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8"/>
          <p:cNvSpPr txBox="1"/>
          <p:nvPr/>
        </p:nvSpPr>
        <p:spPr>
          <a:xfrm>
            <a:off x="3923928" y="1857423"/>
            <a:ext cx="51126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cause chronic health problems but not immediately upon contact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Repeated exposure can cause death or permanent damage 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cause cancer or birth defects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8"/>
          <p:cNvSpPr txBox="1"/>
          <p:nvPr/>
        </p:nvSpPr>
        <p:spPr>
          <a:xfrm>
            <a:off x="3923928" y="5162049"/>
            <a:ext cx="4824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cause less serious health effects like skin or eye irritation</a:t>
            </a:r>
            <a:endParaRPr/>
          </a:p>
        </p:txBody>
      </p:sp>
      <p:pic>
        <p:nvPicPr>
          <p:cNvPr id="280" name="Google Shape;28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1" y="4687408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11" y="1994928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9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GHS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whmis_d3" id="288" name="Google Shape;28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255" y="4586630"/>
            <a:ext cx="1301318" cy="1285826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9"/>
          <p:cNvSpPr txBox="1"/>
          <p:nvPr/>
        </p:nvSpPr>
        <p:spPr>
          <a:xfrm>
            <a:off x="1545289" y="1934815"/>
            <a:ext cx="259228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Environmental Hazard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39"/>
          <p:cNvSpPr txBox="1"/>
          <p:nvPr/>
        </p:nvSpPr>
        <p:spPr>
          <a:xfrm>
            <a:off x="1475656" y="4442614"/>
            <a:ext cx="259228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Biohazardous </a:t>
            </a:r>
            <a:b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&amp; infectious material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39"/>
          <p:cNvSpPr txBox="1"/>
          <p:nvPr/>
        </p:nvSpPr>
        <p:spPr>
          <a:xfrm>
            <a:off x="280620" y="1196752"/>
            <a:ext cx="846784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2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Labels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9"/>
          <p:cNvSpPr txBox="1"/>
          <p:nvPr/>
        </p:nvSpPr>
        <p:spPr>
          <a:xfrm>
            <a:off x="3851920" y="1772816"/>
            <a:ext cx="51125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Poisonous to aquatic life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cause long-term damage to aquatic life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9"/>
          <p:cNvSpPr txBox="1"/>
          <p:nvPr/>
        </p:nvSpPr>
        <p:spPr>
          <a:xfrm>
            <a:off x="3923928" y="4442614"/>
            <a:ext cx="468052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contain biological toxins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mold, viruses, pathogenic bacteria, etc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539" y="1990940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WHMIS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01" name="Google Shape;301;p40"/>
          <p:cNvSpPr txBox="1"/>
          <p:nvPr/>
        </p:nvSpPr>
        <p:spPr>
          <a:xfrm>
            <a:off x="1538908" y="2204863"/>
            <a:ext cx="267305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Corrosive material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40"/>
          <p:cNvSpPr txBox="1"/>
          <p:nvPr/>
        </p:nvSpPr>
        <p:spPr>
          <a:xfrm>
            <a:off x="1619672" y="4489084"/>
            <a:ext cx="3168352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Explosive or Dangerously Reactive material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40"/>
          <p:cNvSpPr txBox="1"/>
          <p:nvPr/>
        </p:nvSpPr>
        <p:spPr>
          <a:xfrm>
            <a:off x="280620" y="1196752"/>
            <a:ext cx="846784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2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Labels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40"/>
          <p:cNvSpPr txBox="1"/>
          <p:nvPr/>
        </p:nvSpPr>
        <p:spPr>
          <a:xfrm>
            <a:off x="3131840" y="2204864"/>
            <a:ext cx="6012160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Caustic or acid materials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Causes burns, blindness, lung damage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 with metals </a:t>
            </a:r>
            <a:endParaRPr/>
          </a:p>
        </p:txBody>
      </p:sp>
      <p:sp>
        <p:nvSpPr>
          <p:cNvPr id="305" name="Google Shape;305;p40"/>
          <p:cNvSpPr txBox="1"/>
          <p:nvPr/>
        </p:nvSpPr>
        <p:spPr>
          <a:xfrm>
            <a:off x="4500479" y="4526561"/>
            <a:ext cx="4464009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Material is unstable and can react very easily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react violently with water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6" name="Google Shape;30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178" y="2141984"/>
            <a:ext cx="1428750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904" y="4482806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>
            <p:ph type="title"/>
          </p:nvPr>
        </p:nvSpPr>
        <p:spPr>
          <a:xfrm>
            <a:off x="810022" y="44858"/>
            <a:ext cx="7340100" cy="79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WHMIS </a:t>
            </a:r>
            <a:r>
              <a:rPr lang="en-US" sz="3600">
                <a:solidFill>
                  <a:srgbClr val="FFFFFF"/>
                </a:solidFill>
              </a:rPr>
              <a:t>2015 PICTOGRAMS</a:t>
            </a:r>
            <a:endParaRPr sz="3600">
              <a:solidFill>
                <a:srgbClr val="FFFFFF"/>
              </a:solidFill>
            </a:endParaRPr>
          </a:p>
        </p:txBody>
      </p:sp>
      <p:sp>
        <p:nvSpPr>
          <p:cNvPr id="314" name="Google Shape;314;p41"/>
          <p:cNvSpPr txBox="1"/>
          <p:nvPr>
            <p:ph idx="1" type="body"/>
          </p:nvPr>
        </p:nvSpPr>
        <p:spPr>
          <a:xfrm>
            <a:off x="457200" y="2366433"/>
            <a:ext cx="8229600" cy="6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rtl="0" algn="l">
              <a:spcBef>
                <a:spcPts val="0"/>
              </a:spcBef>
              <a:spcAft>
                <a:spcPts val="0"/>
              </a:spcAft>
              <a:buClr>
                <a:srgbClr val="042852"/>
              </a:buClr>
              <a:buSzPts val="2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15" name="Google Shape;315;p41"/>
          <p:cNvSpPr/>
          <p:nvPr/>
        </p:nvSpPr>
        <p:spPr>
          <a:xfrm>
            <a:off x="228599" y="639184"/>
            <a:ext cx="2971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380999" y="2391784"/>
            <a:ext cx="8305800" cy="4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2000"/>
              <a:buFont typeface="Arial"/>
              <a:buNone/>
            </a:pPr>
            <a:r>
              <a:t/>
            </a:r>
            <a:endParaRPr b="0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1"/>
          <p:cNvSpPr txBox="1"/>
          <p:nvPr/>
        </p:nvSpPr>
        <p:spPr>
          <a:xfrm>
            <a:off x="533399" y="791584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2400"/>
              <a:buFont typeface="Arial"/>
              <a:buNone/>
            </a:pPr>
            <a:r>
              <a:t/>
            </a:r>
            <a:endParaRPr b="0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41"/>
          <p:cNvSpPr txBox="1"/>
          <p:nvPr/>
        </p:nvSpPr>
        <p:spPr>
          <a:xfrm>
            <a:off x="380999" y="48678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5072"/>
              </a:buClr>
              <a:buSzPts val="2400"/>
              <a:buFont typeface="Arial"/>
              <a:buNone/>
            </a:pPr>
            <a:r>
              <a:t/>
            </a:r>
            <a:endParaRPr b="0" sz="24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41"/>
          <p:cNvGraphicFramePr/>
          <p:nvPr/>
        </p:nvGraphicFramePr>
        <p:xfrm>
          <a:off x="261535" y="943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{5BB73981-2BF3-4979-95F3-6BD60D603463}</a:tableStyleId>
              </a:tblPr>
              <a:tblGrid>
                <a:gridCol w="2942050"/>
                <a:gridCol w="2897750"/>
                <a:gridCol w="2799700"/>
              </a:tblGrid>
              <a:tr h="106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>
                          <a:solidFill>
                            <a:srgbClr val="005072"/>
                          </a:solidFill>
                        </a:rPr>
                        <a:t>Health Hazard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05072"/>
                          </a:solidFill>
                        </a:rPr>
                        <a:t>Flame</a:t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05072"/>
                          </a:solidFill>
                        </a:rPr>
                        <a:t>Exclamation 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>
                          <a:solidFill>
                            <a:srgbClr val="005072"/>
                          </a:solidFill>
                        </a:rPr>
                        <a:t>Mark</a:t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155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Carcinogen, mutagenicity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reproductive</a:t>
                      </a:r>
                      <a:r>
                        <a:rPr lang="en-US" sz="1200"/>
                        <a:t> toxicity, respiratory sensitizer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Specific target organ toxicity-single exposure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 Specific target organ toxicity-repeated exposure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Aspiration hazard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Flammable</a:t>
                      </a:r>
                      <a:r>
                        <a:rPr lang="en-US" sz="1200"/>
                        <a:t> gases, aerosols, liquids, solids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Pyrophoric</a:t>
                      </a:r>
                      <a:r>
                        <a:rPr lang="en-US" sz="1200"/>
                        <a:t> liquid, solid, gas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Self-heating substances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Emits flammable</a:t>
                      </a:r>
                      <a:r>
                        <a:rPr lang="en-US" sz="1200"/>
                        <a:t> gas in contact with water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Self-reactive 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Organic peroxide</a:t>
                      </a:r>
                      <a:endParaRPr sz="15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Harmful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Irritant</a:t>
                      </a:r>
                      <a:r>
                        <a:rPr lang="en-US" sz="1200"/>
                        <a:t> (skin and eye)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Skin sensitizer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Acute toxicity (harmful via oral, skin, inhalation)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Respiratory tract irritant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98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Gas</a:t>
                      </a: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 Cylinder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Corrosion</a:t>
                      </a:r>
                      <a:endParaRPr b="1"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Exploding</a:t>
                      </a: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 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Bomb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Gas under pressure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Skin corrosion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Serious eye damage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Corrosive to metals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Explosives</a:t>
                      </a:r>
                      <a:endParaRPr sz="15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Self-reactive</a:t>
                      </a:r>
                      <a:r>
                        <a:rPr lang="en-US" sz="1200"/>
                        <a:t> substances and mixtures</a:t>
                      </a:r>
                      <a:endParaRPr sz="12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Organic peroxides</a:t>
                      </a:r>
                      <a:endParaRPr sz="12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4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072"/>
                        </a:buClr>
                        <a:buSzPts val="1900"/>
                        <a:buFont typeface="Calibri"/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Flame</a:t>
                      </a: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 Over 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072"/>
                        </a:buClr>
                        <a:buSzPts val="1900"/>
                        <a:buFont typeface="Calibri"/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Circle</a:t>
                      </a:r>
                      <a:endParaRPr b="1" sz="1900">
                        <a:solidFill>
                          <a:srgbClr val="005072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072"/>
                        </a:buClr>
                        <a:buSzPts val="1900"/>
                        <a:buFont typeface="Calibri"/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Skull and </a:t>
                      </a:r>
                      <a:endParaRPr sz="15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5072"/>
                        </a:buClr>
                        <a:buSzPts val="1900"/>
                        <a:buFont typeface="Calibri"/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Crossbones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Biohazardous                   Infectious</a:t>
                      </a: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 </a:t>
                      </a:r>
                      <a:endParaRPr sz="15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900">
                          <a:solidFill>
                            <a:srgbClr val="005072"/>
                          </a:solidFill>
                        </a:rPr>
                        <a:t>Material</a:t>
                      </a:r>
                      <a:endParaRPr b="1" sz="1900">
                        <a:solidFill>
                          <a:srgbClr val="005072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353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Oxidizers (liquids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, solids, gases)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Acute toxicity (fatal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or toxic via oral, skin, inhalation)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Biohazardous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 infectious material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pic>
        <p:nvPicPr>
          <p:cNvPr id="320" name="Google Shape;32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0936" y="1043625"/>
            <a:ext cx="764901" cy="775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1082" y="1083043"/>
            <a:ext cx="740412" cy="72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56840" y="1059598"/>
            <a:ext cx="768208" cy="7631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80936" y="3656373"/>
            <a:ext cx="713900" cy="709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767699" y="3599651"/>
            <a:ext cx="742949" cy="74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57297" y="3579543"/>
            <a:ext cx="767866" cy="757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69969" y="5248425"/>
            <a:ext cx="773127" cy="7653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4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40180" y="5225237"/>
            <a:ext cx="78676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4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666508" y="5360501"/>
            <a:ext cx="685957" cy="685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accent2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WHMIS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35" name="Google Shape;335;p42"/>
          <p:cNvSpPr txBox="1"/>
          <p:nvPr/>
        </p:nvSpPr>
        <p:spPr>
          <a:xfrm>
            <a:off x="280620" y="1196752"/>
            <a:ext cx="8467844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622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Warning Labels</a:t>
            </a:r>
            <a:endParaRPr/>
          </a:p>
          <a:p>
            <a:pPr indent="0" lvl="0" marL="10795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795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Supplier labels?? </a:t>
            </a:r>
            <a:endParaRPr/>
          </a:p>
          <a:p>
            <a:pPr indent="0" lvl="0" marL="10795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Workplace labels??</a:t>
            </a:r>
            <a:endParaRPr/>
          </a:p>
          <a:p>
            <a:pPr indent="0" lvl="0" marL="10795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/>
        </p:nvSpPr>
        <p:spPr>
          <a:xfrm>
            <a:off x="280620" y="1412776"/>
            <a:ext cx="8467844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SDS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afety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heet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7950" marR="0" rtl="0" algn="l">
              <a:spcBef>
                <a:spcPts val="1413"/>
              </a:spcBef>
              <a:spcAft>
                <a:spcPts val="0"/>
              </a:spcAft>
              <a:buClr>
                <a:srgbClr val="0070C0"/>
              </a:buClr>
              <a:buSzPts val="1260"/>
              <a:buFont typeface="Arial"/>
              <a:buNone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   MSDS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aterial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afety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heet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Gives you more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specific details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about a chemical</a:t>
            </a:r>
            <a:endParaRPr/>
          </a:p>
          <a:p>
            <a:pPr indent="-323850" lvl="1" marL="8318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deal with spills</a:t>
            </a:r>
            <a:endParaRPr/>
          </a:p>
          <a:p>
            <a:pPr indent="-323850" lvl="1" marL="8318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treat yourself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you come in contact with the chemical</a:t>
            </a:r>
            <a:endParaRPr b="0" i="0" sz="28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795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3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0070C0"/>
          </a:solid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SDS (formerly MSDS) 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Katie\AppData\Local\Microsoft\Windows\Temporary Internet Files\Content.IE5\F5D3ZH68\MC900434867[1].png" id="343" name="Google Shape;343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808" y="4005064"/>
            <a:ext cx="3096344" cy="3096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WHMIS Training 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350" name="Google Shape;350;p44"/>
          <p:cNvSpPr txBox="1"/>
          <p:nvPr/>
        </p:nvSpPr>
        <p:spPr>
          <a:xfrm>
            <a:off x="280620" y="1412776"/>
            <a:ext cx="8467844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  Worker (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!) Training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WHMIS training is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 most workplaces and for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all science students </a:t>
            </a:r>
            <a:endParaRPr b="1" sz="32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795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260"/>
              <a:buFont typeface="Arial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atie\AppData\Local\Microsoft\Windows\Temporary Internet Files\Content.IE5\2D687YPJ\MC900231635[1].wmf" id="351" name="Google Shape;35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8278" y="3228325"/>
            <a:ext cx="4752528" cy="3378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2018928"/>
            <a:ext cx="4868862" cy="44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7"/>
          <p:cNvSpPr/>
          <p:nvPr/>
        </p:nvSpPr>
        <p:spPr>
          <a:xfrm>
            <a:off x="323528" y="1484784"/>
            <a:ext cx="9721080" cy="144016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7"/>
          <p:cNvSpPr/>
          <p:nvPr/>
        </p:nvSpPr>
        <p:spPr>
          <a:xfrm>
            <a:off x="2386100" y="2636912"/>
            <a:ext cx="1071736" cy="424847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5496" y="1412776"/>
            <a:ext cx="8467844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HHPS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i="0" lang="en-US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azardous </a:t>
            </a:r>
            <a:r>
              <a:rPr b="1" i="0" lang="en-US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ousehold </a:t>
            </a:r>
            <a:r>
              <a:rPr b="1" i="0" lang="en-US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roducts </a:t>
            </a:r>
            <a:r>
              <a:rPr b="1" i="0" lang="en-US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ymbols </a:t>
            </a:r>
            <a:endParaRPr b="1" i="0" sz="2800" u="sng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are 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consumer products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(sold in regular stores) </a:t>
            </a:r>
            <a:endParaRPr/>
          </a:p>
          <a:p>
            <a:pPr indent="-323850" lvl="1" marL="83185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b="1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</a:t>
            </a:r>
            <a:endParaRPr/>
          </a:p>
        </p:txBody>
      </p:sp>
      <p:sp>
        <p:nvSpPr>
          <p:cNvPr id="148" name="Google Shape;148;p27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HHPS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49" name="Google Shape;149;p27"/>
          <p:cNvSpPr/>
          <p:nvPr/>
        </p:nvSpPr>
        <p:spPr>
          <a:xfrm>
            <a:off x="280620" y="3701350"/>
            <a:ext cx="317721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Which rooms in your house have you seen these symbols? </a:t>
            </a:r>
            <a:endParaRPr b="1" sz="2400">
              <a:solidFill>
                <a:srgbClr val="FFC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(make a list with the person you’re sitting beside) </a:t>
            </a:r>
            <a:endParaRPr/>
          </a:p>
        </p:txBody>
      </p:sp>
      <p:sp>
        <p:nvSpPr>
          <p:cNvPr id="150" name="Google Shape;150;p27"/>
          <p:cNvSpPr/>
          <p:nvPr/>
        </p:nvSpPr>
        <p:spPr>
          <a:xfrm>
            <a:off x="7308304" y="2708920"/>
            <a:ext cx="1071736" cy="424847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7"/>
          <p:cNvSpPr/>
          <p:nvPr/>
        </p:nvSpPr>
        <p:spPr>
          <a:xfrm>
            <a:off x="3131840" y="6372944"/>
            <a:ext cx="5400600" cy="87248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Katie\AppData\Local\Microsoft\Windows\Temporary Internet Files\Content.IE5\2D687YPJ\MC900439937[1].wmf" id="152" name="Google Shape;15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5418" y="188640"/>
            <a:ext cx="1381505" cy="16914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tie\AppData\Local\Microsoft\Windows\Temporary Internet Files\Content.IE5\GAFY0XBT\MC900433856[1].png" id="153" name="Google Shape;153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>
            <a:off x="695624" y="-199772"/>
            <a:ext cx="1828572" cy="1828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marineinsight.com/wp-content/uploads/2011/04/msds.jpg" id="357" name="Google Shape;357;p4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7763" y="1123950"/>
            <a:ext cx="2916237" cy="331311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45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Curiosity about the world</a:t>
            </a:r>
            <a:endParaRPr/>
          </a:p>
        </p:txBody>
      </p:sp>
      <p:sp>
        <p:nvSpPr>
          <p:cNvPr id="359" name="Google Shape;359;p45"/>
          <p:cNvSpPr txBox="1"/>
          <p:nvPr>
            <p:ph idx="1" type="body"/>
          </p:nvPr>
        </p:nvSpPr>
        <p:spPr>
          <a:xfrm>
            <a:off x="250825" y="1268412"/>
            <a:ext cx="8569325" cy="558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600"/>
              <a:buChar char="•"/>
            </a:pPr>
            <a:r>
              <a:rPr b="1" lang="en-US" sz="2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sources of information are                           available on the safety or environmental             implications of chemicals and chemical               reactions?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WHMIS labels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00B050"/>
              </a:buClr>
              <a:buSzPts val="2600"/>
              <a:buChar char="•"/>
            </a:pPr>
            <a:r>
              <a:rPr b="1" lang="en-US" sz="26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important to ensure that these sources are up to date? </a:t>
            </a:r>
            <a:endParaRPr sz="26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ensure that you have the most current way of dealing with potential problems that may arise </a:t>
            </a:r>
            <a:endParaRPr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http://nobel.scas.bcit.ca/debeck_pt/science/images/labsafety.jpg" id="360" name="Google Shape;360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19475" y="2579688"/>
            <a:ext cx="2881313" cy="22494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45"/>
          <p:cNvSpPr/>
          <p:nvPr/>
        </p:nvSpPr>
        <p:spPr>
          <a:xfrm>
            <a:off x="3563938" y="4722813"/>
            <a:ext cx="4572000" cy="21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http://nobel.scas.bcit.ca/debeck_pt/science/images/labsafety.jpg</a:t>
            </a:r>
            <a:endParaRPr/>
          </a:p>
        </p:txBody>
      </p:sp>
      <p:sp>
        <p:nvSpPr>
          <p:cNvPr id="362" name="Google Shape;362;p45"/>
          <p:cNvSpPr/>
          <p:nvPr/>
        </p:nvSpPr>
        <p:spPr>
          <a:xfrm rot="-5400000">
            <a:off x="6750050" y="1574800"/>
            <a:ext cx="4572000" cy="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http://marineinsight.com/wp-content/uploads/2011/04/msds.jpg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 an SDS</a:t>
            </a:r>
            <a:endParaRPr/>
          </a:p>
        </p:txBody>
      </p:sp>
      <p:sp>
        <p:nvSpPr>
          <p:cNvPr id="369" name="Google Shape;369;p4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Go over your SDS: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identify hazard symbols, look at hazard categories (eg acute toxicity, Category 1)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Route of entry if given (eg fatal if contact with skin)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First Aid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spill clean up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PPE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Toxicological - Look for LD50 (and route/animal) or LC50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interpret LD50 &amp; LC50</a:t>
            </a:r>
            <a:endParaRPr/>
          </a:p>
        </p:txBody>
      </p:sp>
      <p:sp>
        <p:nvSpPr>
          <p:cNvPr id="376" name="Google Shape;376;p4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00">
                <a:highlight>
                  <a:srgbClr val="F4F4F4"/>
                </a:highlight>
                <a:latin typeface="Georgia"/>
                <a:ea typeface="Georgia"/>
                <a:cs typeface="Georgia"/>
                <a:sym typeface="Georgia"/>
              </a:rPr>
              <a:t>A substance is considered highly toxic if it has </a:t>
            </a:r>
            <a:r>
              <a:rPr lang="en-US" sz="2700">
                <a:solidFill>
                  <a:srgbClr val="FF0000"/>
                </a:solidFill>
                <a:highlight>
                  <a:srgbClr val="F4F4F4"/>
                </a:highlight>
                <a:latin typeface="Georgia"/>
                <a:ea typeface="Georgia"/>
                <a:cs typeface="Georgia"/>
                <a:sym typeface="Georgia"/>
              </a:rPr>
              <a:t>LD50 of 5-50 mgs/kg</a:t>
            </a:r>
            <a:r>
              <a:rPr lang="en-US" sz="2700">
                <a:highlight>
                  <a:srgbClr val="F4F4F4"/>
                </a:highlight>
                <a:latin typeface="Georgia"/>
                <a:ea typeface="Georgia"/>
                <a:cs typeface="Georgia"/>
                <a:sym typeface="Georgia"/>
              </a:rPr>
              <a:t> of animal body weight or an </a:t>
            </a:r>
            <a:r>
              <a:rPr lang="en-US" sz="2700">
                <a:solidFill>
                  <a:srgbClr val="FF9900"/>
                </a:solidFill>
                <a:highlight>
                  <a:srgbClr val="F4F4F4"/>
                </a:highlight>
                <a:latin typeface="Georgia"/>
                <a:ea typeface="Georgia"/>
                <a:cs typeface="Georgia"/>
                <a:sym typeface="Georgia"/>
              </a:rPr>
              <a:t>LC50 of &lt;200 ppm or &lt;2,000 mg/m3 .</a:t>
            </a:r>
            <a:endParaRPr sz="4600"/>
          </a:p>
        </p:txBody>
      </p:sp>
      <p:sp>
        <p:nvSpPr>
          <p:cNvPr id="377" name="Google Shape;377;p47"/>
          <p:cNvSpPr/>
          <p:nvPr/>
        </p:nvSpPr>
        <p:spPr>
          <a:xfrm>
            <a:off x="350150" y="1513275"/>
            <a:ext cx="8572500" cy="2124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/>
        </p:nvSpPr>
        <p:spPr>
          <a:xfrm>
            <a:off x="280620" y="1412776"/>
            <a:ext cx="846784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azardous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ousehold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roducts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ymbols 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28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HHPS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Documents and Settings\Owner\My Documents\My Pictures\School\corrosive.jpg"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2217068"/>
            <a:ext cx="1676400" cy="16017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Owner\My Documents\My Pictures\School\flammable.jpg" id="162" name="Google Shape;162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4352255"/>
            <a:ext cx="1676400" cy="1573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Documents and Settings\Owner\My Documents\My Pictures\School\poison.jpg" id="163" name="Google Shape;163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27984" y="4428455"/>
            <a:ext cx="1600200" cy="152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8"/>
          <p:cNvSpPr txBox="1"/>
          <p:nvPr/>
        </p:nvSpPr>
        <p:spPr>
          <a:xfrm>
            <a:off x="1907704" y="2218655"/>
            <a:ext cx="2590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CORROSIVE</a:t>
            </a:r>
            <a:endParaRPr/>
          </a:p>
          <a:p>
            <a:pPr indent="0" lvl="0" marL="0" marR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Eats or wears away other materials.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8"/>
          <p:cNvSpPr txBox="1"/>
          <p:nvPr/>
        </p:nvSpPr>
        <p:spPr>
          <a:xfrm>
            <a:off x="6243935" y="2218655"/>
            <a:ext cx="2590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EXPLOSIVE</a:t>
            </a:r>
            <a:endParaRPr/>
          </a:p>
          <a:p>
            <a:pPr indent="0" lvl="0" marL="0" marR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Explodes or gives off deadly vapours.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/>
        </p:nvSpPr>
        <p:spPr>
          <a:xfrm>
            <a:off x="1907704" y="4428455"/>
            <a:ext cx="25908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FLAMMABLE</a:t>
            </a:r>
            <a:endParaRPr/>
          </a:p>
          <a:p>
            <a:pPr indent="0" lvl="0" marL="0" marR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Ignites if exposed to heat or sparks.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6012160" y="4428455"/>
            <a:ext cx="313055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POISONOUS</a:t>
            </a:r>
            <a:endParaRPr/>
          </a:p>
          <a:p>
            <a:pPr indent="0" lvl="0" marL="0" marR="0" rtl="0" algn="ctr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 cause sickness or death if swallowed.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28"/>
          <p:cNvGrpSpPr/>
          <p:nvPr/>
        </p:nvGrpSpPr>
        <p:grpSpPr>
          <a:xfrm>
            <a:off x="4514542" y="2300262"/>
            <a:ext cx="1600200" cy="1520825"/>
            <a:chOff x="4404259" y="6097587"/>
            <a:chExt cx="1600200" cy="1520825"/>
          </a:xfrm>
        </p:grpSpPr>
        <p:grpSp>
          <p:nvGrpSpPr>
            <p:cNvPr id="169" name="Google Shape;169;p28"/>
            <p:cNvGrpSpPr/>
            <p:nvPr/>
          </p:nvGrpSpPr>
          <p:grpSpPr>
            <a:xfrm>
              <a:off x="4404259" y="6097587"/>
              <a:ext cx="1600200" cy="1520825"/>
              <a:chOff x="4404259" y="6097587"/>
              <a:chExt cx="1600200" cy="1520825"/>
            </a:xfrm>
          </p:grpSpPr>
          <p:pic>
            <p:nvPicPr>
              <p:cNvPr descr="C:\Documents and Settings\Owner\My Documents\My Pictures\School\poison.jpg" id="170" name="Google Shape;170;p2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4404259" y="6097587"/>
                <a:ext cx="1600200" cy="15208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" name="Google Shape;171;p28"/>
              <p:cNvSpPr/>
              <p:nvPr/>
            </p:nvSpPr>
            <p:spPr>
              <a:xfrm>
                <a:off x="4716016" y="6459780"/>
                <a:ext cx="864096" cy="857652"/>
              </a:xfrm>
              <a:prstGeom prst="ellipse">
                <a:avLst/>
              </a:prstGeom>
              <a:solidFill>
                <a:schemeClr val="lt1"/>
              </a:solidFill>
              <a:ln cap="flat" cmpd="sng" w="2540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descr="http://images.ccohs.ca/oshanswers/poison4.jpg" id="172" name="Google Shape;172;p28">
              <a:hlinkClick r:id="rId6"/>
            </p:cNvPr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4861374" y="6511550"/>
              <a:ext cx="726535" cy="733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3" name="Google Shape;173;p28"/>
            <p:cNvCxnSpPr/>
            <p:nvPr/>
          </p:nvCxnSpPr>
          <p:spPr>
            <a:xfrm flipH="1" rot="10800000">
              <a:off x="4650353" y="6381328"/>
              <a:ext cx="347464" cy="36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4" name="Google Shape;174;p28"/>
            <p:cNvCxnSpPr/>
            <p:nvPr/>
          </p:nvCxnSpPr>
          <p:spPr>
            <a:xfrm rot="10800000">
              <a:off x="5373611" y="6381328"/>
              <a:ext cx="350517" cy="36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" name="Google Shape;175;p28"/>
            <p:cNvCxnSpPr/>
            <p:nvPr/>
          </p:nvCxnSpPr>
          <p:spPr>
            <a:xfrm rot="10800000">
              <a:off x="5415452" y="6379216"/>
              <a:ext cx="350517" cy="36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" name="Google Shape;176;p28"/>
            <p:cNvCxnSpPr/>
            <p:nvPr/>
          </p:nvCxnSpPr>
          <p:spPr>
            <a:xfrm rot="10800000">
              <a:off x="5415452" y="6351596"/>
              <a:ext cx="350517" cy="36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7" name="Google Shape;177;p28"/>
            <p:cNvCxnSpPr/>
            <p:nvPr/>
          </p:nvCxnSpPr>
          <p:spPr>
            <a:xfrm flipH="1" rot="10800000">
              <a:off x="5376664" y="7029400"/>
              <a:ext cx="347464" cy="36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8" name="Google Shape;178;p28"/>
            <p:cNvCxnSpPr/>
            <p:nvPr/>
          </p:nvCxnSpPr>
          <p:spPr>
            <a:xfrm flipH="1" rot="10800000">
              <a:off x="5378879" y="7065404"/>
              <a:ext cx="347464" cy="36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28"/>
            <p:cNvCxnSpPr/>
            <p:nvPr/>
          </p:nvCxnSpPr>
          <p:spPr>
            <a:xfrm flipH="1" rot="10800000">
              <a:off x="5420488" y="7065404"/>
              <a:ext cx="347464" cy="36004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/>
        </p:nvSpPr>
        <p:spPr>
          <a:xfrm>
            <a:off x="280620" y="1412776"/>
            <a:ext cx="846784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azardous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ousehold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roducts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ymbols </a:t>
            </a:r>
            <a:endParaRPr b="1" sz="2800" u="sng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CC00"/>
          </a:solidFill>
          <a:ln cap="flat" cmpd="sng" w="9525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HHPS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87" name="Google Shape;18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3768" y="2211660"/>
            <a:ext cx="4868862" cy="44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4240" y="2166045"/>
            <a:ext cx="858838" cy="4437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Katie\AppData\Local\Microsoft\Windows\Temporary Internet Files\Content.IE5\2D687YPJ\MP900411759[1].jpg" id="194" name="Google Shape;19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0" y="3573016"/>
            <a:ext cx="1723392" cy="258382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0"/>
          <p:cNvSpPr txBox="1"/>
          <p:nvPr/>
        </p:nvSpPr>
        <p:spPr>
          <a:xfrm>
            <a:off x="280620" y="1412776"/>
            <a:ext cx="7459732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rPr b="1" i="1" lang="en-US" sz="2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do hazardous materials get into the body?</a:t>
            </a:r>
            <a:endParaRPr b="1" i="1" sz="2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Inhalation</a:t>
            </a:r>
            <a:endParaRPr/>
          </a:p>
          <a:p>
            <a:pPr indent="-323850" lvl="1" marL="8318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Fumes or particles are breathed in </a:t>
            </a:r>
            <a:endParaRPr/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Absorption</a:t>
            </a:r>
            <a:endParaRPr/>
          </a:p>
          <a:p>
            <a:pPr indent="-323850" lvl="1" marL="8318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Chemicals can be absorbed by the skin and enter the body</a:t>
            </a:r>
            <a:endParaRPr/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Ingestion </a:t>
            </a:r>
            <a:endParaRPr/>
          </a:p>
          <a:p>
            <a:pPr indent="-323850" lvl="1" marL="8318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Chemicals enter the body through the stomach </a:t>
            </a:r>
            <a:endParaRPr/>
          </a:p>
          <a:p>
            <a:pPr indent="-232409" lvl="0" marL="43180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WHMIS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Katie\AppData\Local\Microsoft\Windows\Temporary Internet Files\Content.IE5\F5D3ZH68\MC900287105[1].wmf" id="197" name="Google Shape;197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0232" y="1340768"/>
            <a:ext cx="2160240" cy="25333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tie\AppData\Local\Microsoft\Windows\Temporary Internet Files\Content.IE5\F5D3ZH68\MC900437984[1].wmf" id="198" name="Google Shape;198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81305" y="4845269"/>
            <a:ext cx="1532711" cy="1829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/>
        </p:nvSpPr>
        <p:spPr>
          <a:xfrm>
            <a:off x="280620" y="1412776"/>
            <a:ext cx="8467844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079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</a:pPr>
            <a:r>
              <a:rPr b="1" i="1" lang="en-US" sz="2800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can we protect ourselves?</a:t>
            </a:r>
            <a:endParaRPr b="1" i="1" sz="2800" u="sng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FF000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hand washing</a:t>
            </a:r>
            <a:endParaRPr/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chemeClr val="accent1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ersonal </a:t>
            </a:r>
            <a:r>
              <a:rPr b="1" lang="en-US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rotective </a:t>
            </a:r>
            <a:r>
              <a:rPr b="1" lang="en-US" sz="2800" u="sng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quipment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(PPE)</a:t>
            </a:r>
            <a:endParaRPr/>
          </a:p>
          <a:p>
            <a:pPr indent="-323850" lvl="1" marL="8318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Equipment such as masks, </a:t>
            </a:r>
            <a:r>
              <a:rPr b="1" i="0" lang="en-US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goggles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i="0" lang="en-US" sz="2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gloves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can be used to help </a:t>
            </a:r>
            <a:r>
              <a:rPr b="1" i="0" lang="en-US" sz="28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decrease the danger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using certain products</a:t>
            </a:r>
            <a:endParaRPr/>
          </a:p>
          <a:p>
            <a:pPr indent="-243840" lvl="0" marL="43180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None/>
            </a:pPr>
            <a:r>
              <a:t/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2409" lvl="0" marL="43180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None/>
            </a:pPr>
            <a:r>
              <a:t/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31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WHMIS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Katie\AppData\Local\Microsoft\Windows\Temporary Internet Files\Content.IE5\2D687YPJ\MC900441804[1].png" id="206" name="Google Shape;20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6" y="4110822"/>
            <a:ext cx="27432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tie\AppData\Local\Microsoft\Windows\Temporary Internet Files\Content.IE5\2D687YPJ\MC900371386[1].wmf" id="207" name="Google Shape;207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2090" y="5013176"/>
            <a:ext cx="2309875" cy="13161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tie\AppData\Local\Microsoft\Windows\Temporary Internet Files\Content.IE5\GAFY0XBT\MC900388840[1].wmf" id="208" name="Google Shape;20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72200" y="-93811"/>
            <a:ext cx="2548190" cy="3522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/>
        </p:nvSpPr>
        <p:spPr>
          <a:xfrm>
            <a:off x="0" y="1412776"/>
            <a:ext cx="9144000" cy="561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70"/>
              <a:buFont typeface="Noto Sans Symbols"/>
              <a:buChar char="●"/>
            </a:pP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WHMIS</a:t>
            </a:r>
            <a:r>
              <a:rPr b="1"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b="1" lang="en-US" sz="2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-US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orkplace </a:t>
            </a:r>
            <a:r>
              <a:rPr b="1" lang="en-US" sz="2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azardous </a:t>
            </a:r>
            <a:r>
              <a:rPr b="1" lang="en-US" sz="2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aterials </a:t>
            </a:r>
            <a:r>
              <a:rPr b="1" lang="en-US" sz="2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nformation </a:t>
            </a:r>
            <a:r>
              <a:rPr b="1" lang="en-US" sz="26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6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ystem</a:t>
            </a:r>
            <a:endParaRPr/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are products used in industry or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labs </a:t>
            </a:r>
            <a:endParaRPr/>
          </a:p>
          <a:p>
            <a:pPr indent="-323850" lvl="2" marL="12319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Ex. many of the chemicals we’ll use in this class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WHMIS is a system designed to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provide information about hazardous materials </a:t>
            </a:r>
            <a:endParaRPr/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groups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chemicals with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similar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or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hazards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group has a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symbol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help people identify the hazard quickly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2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WHMIS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Katie\AppData\Local\Microsoft\Windows\Temporary Internet Files\Content.IE5\YFQGFXNR\MP900390519[2].jpg" id="216" name="Google Shape;2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-99392"/>
            <a:ext cx="1440160" cy="14401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tie\AppData\Local\Microsoft\Windows\Temporary Internet Files\Content.IE5\F5D3ZH68\MP900390520[1].jpg" id="217" name="Google Shape;21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2240" y="-104891"/>
            <a:ext cx="1440160" cy="144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rgbClr val="0070C0"/>
          </a:solidFill>
          <a:ln cap="flat" cmpd="sng" w="762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Curiosity about the world</a:t>
            </a:r>
            <a:endParaRPr/>
          </a:p>
        </p:txBody>
      </p:sp>
      <p:sp>
        <p:nvSpPr>
          <p:cNvPr id="224" name="Google Shape;224;p33"/>
          <p:cNvSpPr txBox="1"/>
          <p:nvPr>
            <p:ph idx="1" type="body"/>
          </p:nvPr>
        </p:nvSpPr>
        <p:spPr>
          <a:xfrm>
            <a:off x="107950" y="1484313"/>
            <a:ext cx="6769100" cy="4968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 sz="28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is it important to understand WHMIS information, including Material Safety Data Sheets, before using any chemicals? 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what conditions it will react in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what type of protection is required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 how to deal with spills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deal with splash in the eyes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Char char="–"/>
            </a:pPr>
            <a:r>
              <a:rPr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deal with contact on the skin </a:t>
            </a:r>
            <a:endParaRPr/>
          </a:p>
        </p:txBody>
      </p:sp>
      <p:pic>
        <p:nvPicPr>
          <p:cNvPr descr="C:\Users\Katie\AppData\Local\Microsoft\Windows\Temporary Internet Files\Content.IE5\87R9LXGY\MC900018433[1].wmf" id="225" name="Google Shape;2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0838" y="3152775"/>
            <a:ext cx="244316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tie\AppData\Local\Microsoft\Windows\Temporary Internet Files\Content.IE5\HUCD7CJF\MC900024379[1].wmf" id="226" name="Google Shape;226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8488" y="1557338"/>
            <a:ext cx="2035175" cy="1595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Katie\AppData\Local\Microsoft\Windows\Temporary Internet Files\Content.IE5\S69NVAJD\MM900286768[1].gif" id="227" name="Google Shape;22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48488" y="4519613"/>
            <a:ext cx="1514475" cy="223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280620" y="1412776"/>
            <a:ext cx="8467844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3180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260"/>
              <a:buFont typeface="Noto Sans Symbols"/>
              <a:buChar char="●"/>
            </a:pP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orkplace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azardous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aterials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nformation </a:t>
            </a:r>
            <a:r>
              <a:rPr b="1" lang="en-US" sz="2800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ystem</a:t>
            </a:r>
            <a:endParaRPr/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Gives workers, employers  and </a:t>
            </a:r>
            <a:r>
              <a:rPr b="1" lang="en-US" sz="28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students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 safety and handling information on potentially dangerous chemicals used on the job </a:t>
            </a:r>
            <a:endParaRPr/>
          </a:p>
          <a:p>
            <a:pPr indent="-283845" lvl="0" marL="431800" marR="0" rtl="0" algn="l">
              <a:spcBef>
                <a:spcPts val="1413"/>
              </a:spcBef>
              <a:spcAft>
                <a:spcPts val="0"/>
              </a:spcAft>
              <a:buClr>
                <a:schemeClr val="dk1"/>
              </a:buClr>
              <a:buSzPts val="630"/>
              <a:buFont typeface="Noto Sans Symbols"/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3180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WHMIS has 3 parts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14350" lvl="1" marL="10223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Warning label</a:t>
            </a:r>
            <a:endParaRPr/>
          </a:p>
          <a:p>
            <a:pPr indent="-514350" lvl="1" marL="10223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Safety Data Sheets (SDS)</a:t>
            </a:r>
            <a:endParaRPr/>
          </a:p>
          <a:p>
            <a:pPr indent="-514350" lvl="1" marL="1022350" marR="0" rtl="0" algn="l"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Worker (Student!) training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 txBox="1"/>
          <p:nvPr>
            <p:ph type="title"/>
          </p:nvPr>
        </p:nvSpPr>
        <p:spPr>
          <a:xfrm>
            <a:off x="-108520" y="-99392"/>
            <a:ext cx="9433048" cy="11430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lt1"/>
                </a:solidFill>
              </a:rPr>
              <a:t>WHMIS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descr="C:\Users\Katie\AppData\Local\Microsoft\Windows\Temporary Internet Files\Content.IE5\F5D3ZH68\MC900233264[1].wmf"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0965" y="3501008"/>
            <a:ext cx="3240360" cy="2289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ule">
  <a:themeElements>
    <a:clrScheme name="Custom 1">
      <a:dk1>
        <a:srgbClr val="000000"/>
      </a:dk1>
      <a:lt1>
        <a:srgbClr val="FFFFFF"/>
      </a:lt1>
      <a:dk2>
        <a:srgbClr val="0B5394"/>
      </a:dk2>
      <a:lt2>
        <a:srgbClr val="DBF5F9"/>
      </a:lt2>
      <a:accent1>
        <a:srgbClr val="073763"/>
      </a:accent1>
      <a:accent2>
        <a:srgbClr val="59A9F2"/>
      </a:accent2>
      <a:accent3>
        <a:srgbClr val="073763"/>
      </a:accent3>
      <a:accent4>
        <a:srgbClr val="0075A2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