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RUTHERFORD, NOT B-R model (no discrete orbitals yet)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4ae812752_0_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14ae81275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14ae812752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40ce1224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40ce122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640ce122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electrons use energy to move so what prevents them from collapsing into the nucleus due to attraction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electrons sit far from the nucleus so what prevents them from overcoming the attractive pull of the nucleus and escaping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AutoNum type="arabicPeriod"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charges repel and positive protons are confined to small space of the nucleus so what force is overcoming the immense force of repulsion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99a20f069a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99a20f069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99a20f069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40ce1224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40ce1224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640ce1224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14ae812752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14ae81275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14ae81275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C9FCB">
                <a:alpha val="63921"/>
              </a:srgbClr>
            </a:gs>
            <a:gs pos="21001">
              <a:srgbClr val="F8B049"/>
            </a:gs>
            <a:gs pos="63000">
              <a:srgbClr val="FEE7F2"/>
            </a:gs>
            <a:gs pos="67000">
              <a:srgbClr val="F952A0"/>
            </a:gs>
            <a:gs pos="69000">
              <a:srgbClr val="C50849"/>
            </a:gs>
            <a:gs pos="82001">
              <a:srgbClr val="B43E85"/>
            </a:gs>
            <a:gs pos="100000">
              <a:srgbClr val="F8B049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s://www.khanacademy.org/science/chemistry/electronic-structure-of-atoms/bohr-model-hydrogen/a/spectroscopy-interaction-of-light-and-matte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ketchfab.com/3d-models/9-fluorine-9467538e45b940e69e4a6c9f84ccb43e" TargetMode="External"/><Relationship Id="rId4" Type="http://schemas.openxmlformats.org/officeDocument/2006/relationships/hyperlink" Target="https://g.co/kgs/DBfHok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Relationship Id="rId4" Type="http://schemas.openxmlformats.org/officeDocument/2006/relationships/image" Target="../media/image8.gif"/><Relationship Id="rId5" Type="http://schemas.openxmlformats.org/officeDocument/2006/relationships/image" Target="../media/image11.jp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4jyfi28i928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Nuclear Atom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cdn.dipity.com/uploads/events/486031404e97fa5c0a5d8a8add83a89e_1M.png"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0467" y="1621316"/>
            <a:ext cx="3643067" cy="5084283"/>
          </a:xfrm>
          <a:prstGeom prst="rect">
            <a:avLst/>
          </a:prstGeom>
          <a:noFill/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F2DADA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Bohr-Rutherford Atom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hoton_absorption_small.jpg" id="159" name="Google Shape;159;p22"/>
          <p:cNvPicPr preferRelativeResize="0"/>
          <p:nvPr/>
        </p:nvPicPr>
        <p:blipFill rotWithShape="1">
          <a:blip r:embed="rId3">
            <a:alphaModFix/>
          </a:blip>
          <a:srcRect b="0" l="26147" r="0" t="0"/>
          <a:stretch/>
        </p:blipFill>
        <p:spPr>
          <a:xfrm>
            <a:off x="2133600" y="1647435"/>
            <a:ext cx="4876800" cy="4907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25" y="192175"/>
            <a:ext cx="7520527" cy="666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3"/>
          <p:cNvSpPr txBox="1"/>
          <p:nvPr/>
        </p:nvSpPr>
        <p:spPr>
          <a:xfrm>
            <a:off x="5750950" y="6026700"/>
            <a:ext cx="3162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Spectroscopy: Interaction of light and matter (article) | Khan Academy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F2DADA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Bohr-Rutherford Atom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457200" y="1600201"/>
            <a:ext cx="8229600" cy="5105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H atoms as their model</a:t>
            </a:r>
            <a:endParaRPr/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 that electrons always occupy lowest possible energy level (</a:t>
            </a:r>
            <a:r>
              <a:rPr b="1" i="0" lang="en-US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Aufbau principle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 that maximum number of electrons for each energy level is given by 2n</a:t>
            </a:r>
            <a:r>
              <a:rPr b="1" baseline="3000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n is level number so level 1 has 2 electrons, 2 has  8 electrons, 3 has 18 electrons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Bohr-Rutherford</a:t>
            </a:r>
            <a:r>
              <a:rPr lang="en-US"/>
              <a:t> model is 3D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205450" y="1417650"/>
            <a:ext cx="3745200" cy="3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We draw it 2D BUT all researchers understood the atom was 3D since matter is 3D. So Bohr’s model, Rutherford’s and the upcoming quantum model are all 3D!!</a:t>
            </a:r>
            <a:endParaRPr/>
          </a:p>
        </p:txBody>
      </p:sp>
      <p:sp>
        <p:nvSpPr>
          <p:cNvPr id="181" name="Google Shape;181;p25"/>
          <p:cNvSpPr txBox="1"/>
          <p:nvPr/>
        </p:nvSpPr>
        <p:spPr>
          <a:xfrm>
            <a:off x="4336425" y="2464400"/>
            <a:ext cx="4029300" cy="150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u="sng">
                <a:solidFill>
                  <a:schemeClr val="hlink"/>
                </a:solidFill>
                <a:highlight>
                  <a:srgbClr val="B6D7A8"/>
                </a:highlight>
                <a:latin typeface="Calibri"/>
                <a:ea typeface="Calibri"/>
                <a:cs typeface="Calibri"/>
                <a:sym typeface="Calibri"/>
                <a:hlinkClick r:id="rId3"/>
              </a:rPr>
              <a:t>3D Bohr animations</a:t>
            </a:r>
            <a:endParaRPr sz="3800">
              <a:highlight>
                <a:srgbClr val="B6D7A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highlight>
                <a:srgbClr val="B6D7A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u="sng">
                <a:solidFill>
                  <a:schemeClr val="hlink"/>
                </a:solidFill>
                <a:highlight>
                  <a:srgbClr val="B6D7A8"/>
                </a:highlight>
                <a:latin typeface="Calibri"/>
                <a:ea typeface="Calibri"/>
                <a:cs typeface="Calibri"/>
                <a:sym typeface="Calibri"/>
                <a:hlinkClick r:id="rId4"/>
              </a:rPr>
              <a:t>Radium 3D</a:t>
            </a:r>
            <a:r>
              <a:rPr lang="en-US" sz="3800">
                <a:highlight>
                  <a:srgbClr val="B6D7A8"/>
                </a:highlight>
                <a:latin typeface="Calibri"/>
                <a:ea typeface="Calibri"/>
                <a:cs typeface="Calibri"/>
                <a:sym typeface="Calibri"/>
              </a:rPr>
              <a:t> (move it to get 3D rotation of levels)</a:t>
            </a:r>
            <a:endParaRPr sz="3800">
              <a:highlight>
                <a:srgbClr val="B6D7A8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B6D7A8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F2DADA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Bohr-Rutherford Atom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457200" y="1600201"/>
            <a:ext cx="82296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the nucleus indicating the number of protons and neutrons present</a:t>
            </a:r>
            <a:endParaRPr/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 energy levels to                             hold electrons for that                                level and after each                               level is full draw a                                      new level further from                                      the nucleus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308" y="2886308"/>
            <a:ext cx="3274800" cy="37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F2DADA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Nuclear Atom Limitations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lectroncollapse.gif" id="97" name="Google Shape;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2857959"/>
            <a:ext cx="3686175" cy="2757139"/>
          </a:xfrm>
          <a:prstGeom prst="rect">
            <a:avLst/>
          </a:prstGeom>
          <a:noFill/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</p:pic>
      <p:pic>
        <p:nvPicPr>
          <p:cNvPr descr="http://www.pitt.edu/~jdnorton/teaching/HPS_0410/chapters/quantum_theory_waves/electron_escape_2.gif" id="98" name="Google Shape;9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4775" y="2286761"/>
            <a:ext cx="2409825" cy="3899535"/>
          </a:xfrm>
          <a:prstGeom prst="rect">
            <a:avLst/>
          </a:prstGeom>
          <a:noFill/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</p:pic>
      <p:pic>
        <p:nvPicPr>
          <p:cNvPr descr="http://www.particleadventure.org/images/page-elements/nucleus-p.jpg" id="99" name="Google Shape;9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77000" y="2851447"/>
            <a:ext cx="2590800" cy="2770163"/>
          </a:xfrm>
          <a:prstGeom prst="rect">
            <a:avLst/>
          </a:prstGeom>
          <a:noFill/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</p:pic>
      <p:pic>
        <p:nvPicPr>
          <p:cNvPr descr="http://icons.iconarchive.com/icons/iconarchive/red-orb-alphabet/256/Number-1-icon.png" id="100" name="Google Shape;100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" y="3033461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icons.iconarchive.com/icons/iconarchive/red-orb-alphabet/256/Number-2-icon.png" id="101" name="Google Shape;101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14775" y="3033461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icons.iconarchive.com/icons/iconarchive/red-orb-alphabet/256/Number-3-icon.png" id="102" name="Google Shape;102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33072" y="3033461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Limitations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T</a:t>
            </a:r>
            <a:r>
              <a:rPr lang="en-US" sz="2800"/>
              <a:t>his is in words for those away. Numbers match pictures on previous slide:</a:t>
            </a:r>
            <a:endParaRPr sz="2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/>
              <a:t>1. Because of opposite charges, under Rutherford’s model, electrons should be attracted to, and collapse into, the nucleus</a:t>
            </a:r>
            <a:endParaRPr sz="2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/>
              <a:t>2. Electrons are fast moving, those far enough away should just fly off (what’s holding them once attraction of nucleus is weak due to distance?</a:t>
            </a:r>
            <a:endParaRPr sz="2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/>
              <a:t>3. What holds the nucleus together when particles all have a positive charge (and should repel)?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F2DADA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Bohr-Rutherford Atom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57200" y="1600201"/>
            <a:ext cx="8229600" cy="449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attempts to deal with these issues</a:t>
            </a:r>
            <a:endParaRPr/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observed heated elements produce distinct colours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prism reveals a unique individual colours called a </a:t>
            </a:r>
            <a:r>
              <a:rPr b="1" i="0" lang="en-US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line spectrum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differs from continuous (full) spectrum of white light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F2DADA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Bohr-Rutherford Atom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tomicspectra.gif"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975" y="1600200"/>
            <a:ext cx="8276050" cy="4970638"/>
          </a:xfrm>
          <a:prstGeom prst="rect">
            <a:avLst/>
          </a:prstGeom>
          <a:noFill/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</p:pic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390125" y="2320313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volunteer &amp; a chair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F2DADA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Bohr-Rutherford Atom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457200" y="1600201"/>
            <a:ext cx="8229600" cy="4800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proposed that electrons are confined to distinct energy levels at fixed distances from the nucleus</a:t>
            </a:r>
            <a:endParaRPr/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electrons within a level have the same energy and electrons do not exist between levels</a:t>
            </a:r>
            <a:endParaRPr/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levels increase in energy moving away from the nucleus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F2DADA"/>
          </a:solidFill>
          <a:ln>
            <a:noFill/>
          </a:ln>
          <a:effectLst>
            <a:outerShdw blurRad="107950" algn="ctr" dir="5400000" dist="127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Bohr-Rutherford Atom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457200" y="1600201"/>
            <a:ext cx="8229600" cy="4267199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 electron absorbs energy, it moves to higher level (</a:t>
            </a:r>
            <a:r>
              <a:rPr b="1" i="0" lang="en-US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excited state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electron loses some energy it must move back to its original level (</a:t>
            </a:r>
            <a:r>
              <a:rPr b="1" i="0" lang="en-US" sz="3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ground state</a:t>
            </a: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marR="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result it releases excess energy in the form of light seen as a line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 " id="151" name="Google Shape;151;p21" title="Electron Excit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74650"/>
            <a:ext cx="8957100" cy="503837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618000" y="5426400"/>
            <a:ext cx="83391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The ground state is the electron position in a neutral atom as you would draw it in  Bohr. So an electron’s ground state could be n= 1, 2, 3, 4, etc. 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P030003829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