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Na, shielding reduces the effective charge on the outer electron so it moves further out.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Fyi – same as valence electrons</a:t>
            </a:r>
            <a:endParaRPr/>
          </a:p>
        </p:txBody>
      </p:sp>
      <p:sp>
        <p:nvSpPr>
          <p:cNvPr id="386" name="Google Shape;386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63a28e8d3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63a28e8d3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63a28e8d3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13" name="Google Shape;41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anomalies to discuss for radius, student data is missing F (9), Cobalt (27) and Rubidium (37—new peak)</a:t>
            </a:r>
            <a:endParaRPr/>
          </a:p>
        </p:txBody>
      </p:sp>
      <p:sp>
        <p:nvSpPr>
          <p:cNvPr id="414" name="Google Shape;414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63a28e8d3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63a28e8d3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63a28e8d3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3a28e8d3a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3a28e8d3a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63a28e8d3a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CA" sz="3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gizmos? Other videos or animations, history anecdotes etc</a:t>
            </a:r>
            <a:endParaRPr sz="3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3a28e8d3a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3a28e8d3a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63a28e8d3a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4833e6de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4833e6d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64833e6de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?? Need to add predictions for ones missing in next graph (may also be asked to predict these on question sheet)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data is missing F (9), Cobalt (27) and Rubidium (37—new peak)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4833e6def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4833e6de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64833e6de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11" name="Google Shape;51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animation goes a little into quantum talking about s orbitals but is still good and shows the trend</a:t>
            </a:r>
            <a:endParaRPr/>
          </a:p>
        </p:txBody>
      </p:sp>
      <p:sp>
        <p:nvSpPr>
          <p:cNvPr id="512" name="Google Shape;512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22" name="Google Shape;522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 – all have the same electron structure (same number of electrons) but Ca has the greatest number of protons, biggest core charge to attract electrons. </a:t>
            </a:r>
            <a:endParaRPr/>
          </a:p>
        </p:txBody>
      </p:sp>
      <p:sp>
        <p:nvSpPr>
          <p:cNvPr id="523" name="Google Shape;523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44" name="Google Shape;54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52" name="Google Shape;552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look at this for the anamolous peaks (before dips, higher IE’s for half full orbitals or full S orbits so next element dips instead of showing a steady increase across periods).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4064ca03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14064ca0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14064ca0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5" name="Google Shape;585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B-R drawing of Be with energy values… from my lesson notes, maybe in teacher docs to remind me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6904b94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g276904b9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g276904b94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63a28e8d3a_0_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63a28e8d3a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63a28e8d3a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77c34aa8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77c34aa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77c34aa8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0f92b3aaa_0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1" name="Google Shape;621;g80f92b3aa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animation goes a little into quantum talking about s orbitals but is still good and shows the trend</a:t>
            </a:r>
            <a:endParaRPr/>
          </a:p>
        </p:txBody>
      </p:sp>
      <p:sp>
        <p:nvSpPr>
          <p:cNvPr id="622" name="Google Shape;622;g80f92b3aa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1" name="Google Shape;661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this to </a:t>
            </a:r>
            <a:endParaRPr/>
          </a:p>
        </p:txBody>
      </p:sp>
      <p:sp>
        <p:nvSpPr>
          <p:cNvPr id="662" name="Google Shape;662;p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WE COME BACK TO ELECTRONEGATIVITY NEXT UNIT, NO CALCULATING HERE BUT POINT OUT VALUES ON TABLE. Should be able to do trends questions takeup, electronegativity, then quantum intro in a period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9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0" name="Google Shape;680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Ended here per 1 tues (2016)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here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to question about noble gases 2 slides ago, they have 0 electronegativity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1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0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6" name="Google Shape;36;p2"/>
            <p:cNvGrpSpPr/>
            <p:nvPr/>
          </p:nvGrpSpPr>
          <p:grpSpPr>
            <a:xfrm>
              <a:off x="0" y="0"/>
              <a:ext cx="5568" cy="4320"/>
              <a:chOff x="0" y="0"/>
              <a:chExt cx="5568" cy="4320"/>
            </a:xfrm>
          </p:grpSpPr>
          <p:grpSp>
            <p:nvGrpSpPr>
              <p:cNvPr id="37" name="Google Shape;37;p2"/>
              <p:cNvGrpSpPr/>
              <p:nvPr/>
            </p:nvGrpSpPr>
            <p:grpSpPr>
              <a:xfrm>
                <a:off x="0" y="0"/>
                <a:ext cx="3216" cy="3072"/>
                <a:chOff x="0" y="0"/>
                <a:chExt cx="2928" cy="2784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40" y="240"/>
                  <a:ext cx="2445" cy="230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80" y="480"/>
                  <a:ext cx="1968" cy="182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720" y="720"/>
                  <a:ext cx="1488" cy="1348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912" y="912"/>
                  <a:ext cx="1103" cy="962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>
                <a:off x="2016" y="2016"/>
                <a:ext cx="2448" cy="2304"/>
                <a:chOff x="0" y="0"/>
                <a:chExt cx="2928" cy="2784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0" y="240"/>
                  <a:ext cx="2447" cy="2303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80" y="480"/>
                  <a:ext cx="1970" cy="1826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720" y="720"/>
                  <a:ext cx="1488" cy="134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911" y="912"/>
                  <a:ext cx="1105" cy="958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2832" y="96"/>
                <a:ext cx="2736" cy="2592"/>
                <a:chOff x="0" y="0"/>
                <a:chExt cx="2928" cy="2784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0" y="0"/>
                  <a:ext cx="2928" cy="278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0" y="240"/>
                  <a:ext cx="2452" cy="2305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81" y="480"/>
                  <a:ext cx="1967" cy="1824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720" y="720"/>
                  <a:ext cx="1488" cy="1347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912" y="912"/>
                  <a:ext cx="1104" cy="96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lt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cxnSp>
          <p:nvCxnSpPr>
            <p:cNvPr id="55" name="Google Shape;55;p2"/>
            <p:cNvCxnSpPr/>
            <p:nvPr/>
          </p:nvCxnSpPr>
          <p:spPr>
            <a:xfrm flipH="1">
              <a:off x="0" y="1536"/>
              <a:ext cx="1584" cy="216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176" y="1392"/>
              <a:ext cx="1584" cy="172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 flipH="1" rot="10800000">
              <a:off x="3216" y="0"/>
              <a:ext cx="240" cy="312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4" name="Google Shape;124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0" name="Google Shape;150;p16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1" name="Google Shape;151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6" name="Google Shape;156;p17"/>
          <p:cNvSpPr/>
          <p:nvPr>
            <p:ph idx="2" type="clip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Google Shape;159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0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20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20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0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1309688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1663700" y="5788025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0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ctr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ctr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ctr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None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10" type="dt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11" type="ftr"/>
          </p:nvPr>
        </p:nvSpPr>
        <p:spPr>
          <a:xfrm rot="5400000">
            <a:off x="7077076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1325563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990600" y="0"/>
            <a:ext cx="182563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141413" y="0"/>
            <a:ext cx="230187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21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2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1323975" y="4867275"/>
            <a:ext cx="642938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090613" y="5500688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663700" y="5791200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7" name="Google Shape;217;p21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1" i="0" sz="3000" u="none" cap="small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0" name="Google Shape;220;p21"/>
          <p:cNvSpPr txBox="1"/>
          <p:nvPr>
            <p:ph idx="10" type="dt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39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11" type="ftr"/>
          </p:nvPr>
        </p:nvSpPr>
        <p:spPr>
          <a:xfrm rot="5400000">
            <a:off x="7077076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39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1339850" y="4929188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4" name="Google Shape;234;p23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5" name="Google Shape;235;p23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3" name="Google Shape;243;p24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6" name="Google Shape;246;p25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2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26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2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2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26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1" i="0" sz="2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8" name="Google Shape;258;p2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61" name="Google Shape;261;p26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Google Shape;263;p2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2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2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2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2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2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27"/>
          <p:cNvCxnSpPr/>
          <p:nvPr/>
        </p:nvCxnSpPr>
        <p:spPr>
          <a:xfrm>
            <a:off x="6192838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27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1" i="0" sz="2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1" name="Google Shape;271;p27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4162" lvl="1" marL="639763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190500" lvl="2" marL="9144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184150" lvl="3" marL="118745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192087" lvl="4" marL="1462088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187960" lvl="5" marL="173736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182879" lvl="6" marL="2011679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190500" lvl="7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185420" lvl="8" marL="256032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1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8956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667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E0752F"/>
              </a:buClr>
              <a:buSzPts val="600"/>
              <a:buFont typeface="Noto Sans Symbols"/>
              <a:buChar char="•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62889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FEC3AE"/>
              </a:buClr>
              <a:buSzPts val="540"/>
              <a:buFont typeface="Noto Sans Symbols"/>
              <a:buChar char="•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67461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BDCAE9"/>
              </a:buClr>
              <a:buSzPts val="612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3" name="Google Shape;273;p27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4" name="Google Shape;274;p27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75" name="Google Shape;275;p27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 rot="5400000">
            <a:off x="1754187" y="303212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9" name="Google Shape;279;p2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0" name="Google Shape;280;p2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4" name="Google Shape;284;p2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5" name="Google Shape;285;p29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7" name="Google Shape;287;p29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2" name="Google Shape;72;p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6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None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0" name="Google Shape;110;p1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  <a:def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None/>
              <a:def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None/>
              <a:defRPr b="1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1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50000">
              <a:schemeClr val="dk2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8839200" cy="6858000"/>
            <a:chOff x="0" y="0"/>
            <a:chExt cx="5568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3216" cy="3072"/>
              <a:chOff x="0" y="0"/>
              <a:chExt cx="2928" cy="2784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2928" cy="278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40" y="240"/>
                <a:ext cx="2445" cy="230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80" y="480"/>
                <a:ext cx="1968" cy="1822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720" y="720"/>
                <a:ext cx="1488" cy="1348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912" y="912"/>
                <a:ext cx="1103" cy="962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" name="Google Shape;17;p1"/>
            <p:cNvGrpSpPr/>
            <p:nvPr/>
          </p:nvGrpSpPr>
          <p:grpSpPr>
            <a:xfrm>
              <a:off x="2016" y="2016"/>
              <a:ext cx="2448" cy="2304"/>
              <a:chOff x="0" y="0"/>
              <a:chExt cx="2928" cy="2784"/>
            </a:xfrm>
          </p:grpSpPr>
          <p:sp>
            <p:nvSpPr>
              <p:cNvPr id="18" name="Google Shape;18;p1"/>
              <p:cNvSpPr/>
              <p:nvPr/>
            </p:nvSpPr>
            <p:spPr>
              <a:xfrm>
                <a:off x="0" y="0"/>
                <a:ext cx="2928" cy="278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240" y="240"/>
                <a:ext cx="2447" cy="2303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480" y="480"/>
                <a:ext cx="1970" cy="1826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720" y="720"/>
                <a:ext cx="1488" cy="134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911" y="912"/>
                <a:ext cx="1105" cy="958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3" name="Google Shape;23;p1"/>
            <p:cNvGrpSpPr/>
            <p:nvPr/>
          </p:nvGrpSpPr>
          <p:grpSpPr>
            <a:xfrm>
              <a:off x="2832" y="96"/>
              <a:ext cx="2736" cy="2592"/>
              <a:chOff x="0" y="0"/>
              <a:chExt cx="2928" cy="2784"/>
            </a:xfrm>
          </p:grpSpPr>
          <p:sp>
            <p:nvSpPr>
              <p:cNvPr id="24" name="Google Shape;24;p1"/>
              <p:cNvSpPr/>
              <p:nvPr/>
            </p:nvSpPr>
            <p:spPr>
              <a:xfrm>
                <a:off x="0" y="0"/>
                <a:ext cx="2928" cy="278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240" y="240"/>
                <a:ext cx="2452" cy="2305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481" y="480"/>
                <a:ext cx="1967" cy="1824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720" y="720"/>
                <a:ext cx="1488" cy="1347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912" y="912"/>
                <a:ext cx="1104" cy="96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29" name="Google Shape;29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2119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2418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9623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640"/>
              <a:buFont typeface="Times New Roman"/>
              <a:buChar char="•"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1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E0752F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3AE"/>
              </a:buClr>
              <a:buSzPts val="1080"/>
              <a:buFont typeface="Noto Sans Symbols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DCAE9"/>
              </a:buClr>
              <a:buSzPts val="1088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  <a:defRPr b="0" i="0" sz="1400" u="none" cap="small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Times New Roman"/>
              <a:buChar char="•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5" name="Google Shape;165;p18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6" name="Google Shape;166;p18"/>
          <p:cNvSpPr txBox="1"/>
          <p:nvPr>
            <p:ph idx="11" type="ftr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75F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167" name="Google Shape;167;p18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mhhe.com/physsci/chemistry/essentialchemistry/flash/atomic4.swf" TargetMode="External"/><Relationship Id="rId4" Type="http://schemas.openxmlformats.org/officeDocument/2006/relationships/hyperlink" Target="https://www.youtube.com/watch?v=Mmti4kKDcqA" TargetMode="External"/><Relationship Id="rId5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www.youtube.com/watch?v=Mmti4kKDcqA" TargetMode="External"/><Relationship Id="rId4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</a:t>
            </a:r>
            <a:endParaRPr/>
          </a:p>
        </p:txBody>
      </p:sp>
      <p:sp>
        <p:nvSpPr>
          <p:cNvPr id="294" name="Google Shape;294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CA">
                <a:solidFill>
                  <a:schemeClr val="dk2"/>
                </a:solidFill>
              </a:rPr>
              <a:t>NEED Whiteboards &amp; Element Signs for forming atoms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CA">
                <a:solidFill>
                  <a:schemeClr val="dk2"/>
                </a:solidFill>
              </a:rPr>
              <a:t>See teacher notes on lesson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lang="en-CA">
                <a:solidFill>
                  <a:schemeClr val="dk2"/>
                </a:solidFill>
              </a:rPr>
              <a:t>Edit this to avoid repetition after we have learned 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partners</a:t>
            </a:r>
            <a:endParaRPr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 A → Draw B-R of Li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 B → Draw B-R of Na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→ which is larger and why?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 up if you are the largest atom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Na is even larger than is anticipated from the added energy level → WHY?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685800" y="11811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- Class as an atom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the activity, predict the following: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Smallest atom on the P.T.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atom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 A: predict largest of Cl, Br, I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 B: predict largest of B, Li or F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your prediction to your partner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Charge (CC)</a:t>
            </a:r>
            <a:endParaRPr/>
          </a:p>
        </p:txBody>
      </p:sp>
      <p:sp>
        <p:nvSpPr>
          <p:cNvPr id="381" name="Google Shape;381;p41"/>
          <p:cNvSpPr txBox="1"/>
          <p:nvPr>
            <p:ph idx="1" type="body"/>
          </p:nvPr>
        </p:nvSpPr>
        <p:spPr>
          <a:xfrm>
            <a:off x="685800" y="1981200"/>
            <a:ext cx="7531100" cy="286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charge is a measure of the attractive force on the </a:t>
            </a:r>
            <a:r>
              <a:rPr b="1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(valence)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electrons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Charge = (# protons) – (# inner electrons)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core charge for Na and Cl</a:t>
            </a:r>
            <a:endParaRPr/>
          </a:p>
          <a:p>
            <a:pPr indent="-119379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07_03" id="382" name="Google Shape;382;p41"/>
          <p:cNvPicPr preferRelativeResize="0"/>
          <p:nvPr/>
        </p:nvPicPr>
        <p:blipFill rotWithShape="1">
          <a:blip r:embed="rId3">
            <a:alphaModFix/>
          </a:blip>
          <a:srcRect b="63782" l="0" r="0" t="0"/>
          <a:stretch/>
        </p:blipFill>
        <p:spPr>
          <a:xfrm>
            <a:off x="2028825" y="4735513"/>
            <a:ext cx="4075113" cy="170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Charge calculations</a:t>
            </a:r>
            <a:endParaRPr/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b="0" baseline="-25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11-10= +1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b="0" baseline="-25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17-10= +7</a:t>
            </a:r>
            <a:endParaRPr/>
          </a:p>
          <a:p>
            <a:pPr indent="-119379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atomic radii?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/>
          </a:p>
        </p:txBody>
      </p:sp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predicted graph of atomic radii, noting positions of H, Li,Na and K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20"/>
              <a:buFont typeface="Times New Roman"/>
              <a:buChar char="•"/>
            </a:pPr>
            <a:r>
              <a:rPr lang="en-CA">
                <a:solidFill>
                  <a:srgbClr val="000000"/>
                </a:solidFill>
                <a:highlight>
                  <a:srgbClr val="FFFF00"/>
                </a:highlight>
              </a:rPr>
              <a:t>WHAT ORDER SHOULD YOUR X-AXIS DATA BE IN?</a:t>
            </a:r>
            <a:endParaRPr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Part 1 of Trends activity sheet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Trends question sheet #1-4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DAY 3</a:t>
            </a:r>
            <a:endParaRPr/>
          </a:p>
        </p:txBody>
      </p:sp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Graphing assignment</a:t>
            </a:r>
            <a:endParaRPr/>
          </a:p>
        </p:txBody>
      </p:sp>
      <p:sp>
        <p:nvSpPr>
          <p:cNvPr id="410" name="Google Shape;410;p4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elements corresponded to the peaks?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elements corresponded to the troughs?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did you predict for F? Co? Rb?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lang="en-CA"/>
              <a:t>Any data that didn’t make sense (anomaly)?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57" y="508000"/>
            <a:ext cx="8781143" cy="6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Ionization Energy</a:t>
            </a:r>
            <a:endParaRPr/>
          </a:p>
        </p:txBody>
      </p:sp>
      <p:sp>
        <p:nvSpPr>
          <p:cNvPr id="423" name="Google Shape;423;p4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CA"/>
              <a:t>Amount of energy (in kJ) required to remove an electron from the ground state of a gaseous atom or ion.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00"/>
                </a:solidFill>
              </a:rPr>
              <a:t>Partner A:</a:t>
            </a:r>
            <a:r>
              <a:rPr lang="en-CA"/>
              <a:t> predict the trend across a period (will the energy increase to the left or to the right?). EXPLAIN.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FFFF00"/>
                </a:solidFill>
              </a:rPr>
              <a:t>Partner B: </a:t>
            </a:r>
            <a:r>
              <a:rPr lang="en-CA"/>
              <a:t>Predict the trend down a group. Explain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Graphs</a:t>
            </a:r>
            <a:endParaRPr/>
          </a:p>
        </p:txBody>
      </p:sp>
      <p:sp>
        <p:nvSpPr>
          <p:cNvPr id="430" name="Google Shape;430;p4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Have Atomic Radius Graph out for a signature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Complete Ionization graph.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Trends</a:t>
            </a:r>
            <a:endParaRPr/>
          </a:p>
        </p:txBody>
      </p:sp>
      <p:sp>
        <p:nvSpPr>
          <p:cNvPr id="301" name="Google Shape;301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Elemental Properties and Patterns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NOTES LIVE NOW TO PRINT FOR TOMORROW.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{Check I’ve made them live :) 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Day 4</a:t>
            </a:r>
            <a:endParaRPr/>
          </a:p>
        </p:txBody>
      </p:sp>
      <p:sp>
        <p:nvSpPr>
          <p:cNvPr id="444" name="Google Shape;444;p5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I. E. Graph</a:t>
            </a:r>
            <a:endParaRPr/>
          </a:p>
        </p:txBody>
      </p:sp>
      <p:sp>
        <p:nvSpPr>
          <p:cNvPr id="451" name="Google Shape;451;p5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Looking at your graph: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for: F, Co and Rb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</a:t>
            </a:r>
            <a:endParaRPr/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685800" y="16002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energy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remove an electron from an atom is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(measured in kilojoules, kJ)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larger the atom is, the easier its electrons are to remove.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1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 and atomic radius are inversely proportional.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 is always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endothermic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that is energy is added to the atom to remove the electron.</a:t>
            </a:r>
            <a:endParaRPr/>
          </a:p>
        </p:txBody>
      </p:sp>
      <p:pic>
        <p:nvPicPr>
          <p:cNvPr id="459" name="Google Shape;4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8"/>
            <a:ext cx="9144000" cy="6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Shielding</a:t>
            </a:r>
            <a:endParaRPr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more energy levels are added to atoms, the inner layers of electrons </a:t>
            </a:r>
            <a:r>
              <a:rPr b="1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shield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outer electrons from the nucleus.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effective nuclear charge (Z</a:t>
            </a:r>
            <a:r>
              <a:rPr b="0" baseline="-25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on those outer electrons is less, and so the outer electrons are less tightly held.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Nuclear Charge [Z</a:t>
            </a:r>
            <a:r>
              <a:rPr b="0" baseline="-2500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</a:t>
            </a: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b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(approximated using core charge)</a:t>
            </a:r>
            <a:endParaRPr/>
          </a:p>
        </p:txBody>
      </p:sp>
      <p:sp>
        <p:nvSpPr>
          <p:cNvPr id="473" name="Google Shape;473;p54"/>
          <p:cNvSpPr txBox="1"/>
          <p:nvPr>
            <p:ph idx="1" type="body"/>
          </p:nvPr>
        </p:nvSpPr>
        <p:spPr>
          <a:xfrm>
            <a:off x="685800" y="1981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keeps electrons from simply flying off into space?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1" i="0" lang="en-CA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nuclear charge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that an electron “feels”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nucleus.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closer an electron is to the nucleus, the more pull it feels.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rgbClr val="CC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effective nuclear charge increases, the electrons are pulled in tighter.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 Down a Group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 for atomic radius in a vertical column is to go from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at the top to larger at the bottom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family.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step down the family, we add an entirely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energy level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electron cloud, making the atoms larger with each step.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 Across a Period</a:t>
            </a:r>
            <a:endParaRPr/>
          </a:p>
        </p:txBody>
      </p:sp>
      <p:sp>
        <p:nvSpPr>
          <p:cNvPr id="487" name="Google Shape;487;p5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trend across a horizontal period is less obvious.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happens to atomic structure as we step from left to right?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step adds a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proton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(and 1 or 2 neutrons).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Electrons are added to existing energy levels.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 Across a Period</a:t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effect is that the more positive nucleus has a greater pull on the electron cloud.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nucleus is more positive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cloud is more negative (slightly increased electron repulsion but not much)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CA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attraction pulls the cloud in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making atoms smaller as we move from left to right across a period.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 Ionic radius</a:t>
            </a:r>
            <a:endParaRPr/>
          </a:p>
        </p:txBody>
      </p:sp>
      <p:sp>
        <p:nvSpPr>
          <p:cNvPr id="501" name="Google Shape;501;p5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Partner A: How will cation radius compare to its neutral atom?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/>
              <a:t>Partner B: How will anion radius compare to its neutral atom?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Periodic Law</a:t>
            </a:r>
            <a:endParaRPr/>
          </a:p>
        </p:txBody>
      </p:sp>
      <p:sp>
        <p:nvSpPr>
          <p:cNvPr id="308" name="Google Shape;308;p3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Dimitri Mendeleev was the first scientist to publish an organized periodic table of the known elements.</a:t>
            </a:r>
            <a:endParaRPr/>
          </a:p>
        </p:txBody>
      </p:sp>
      <p:pic>
        <p:nvPicPr>
          <p:cNvPr descr="mendeleev" id="309" name="Google Shape;3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3505200"/>
            <a:ext cx="1449388" cy="19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Ionic Radius</a:t>
            </a:r>
            <a:endParaRPr/>
          </a:p>
        </p:txBody>
      </p:sp>
      <p:sp>
        <p:nvSpPr>
          <p:cNvPr id="508" name="Google Shape;508;p5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Cations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always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original atom.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outer energy level is removed during ionization.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Conversely,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anions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always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the original atom.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Electrons are added to the outer energy level, increasing electron repulsion and size.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0"/>
          <p:cNvSpPr txBox="1"/>
          <p:nvPr>
            <p:ph type="title"/>
          </p:nvPr>
        </p:nvSpPr>
        <p:spPr>
          <a:xfrm>
            <a:off x="685800" y="80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</a:t>
            </a:r>
            <a:endParaRPr/>
          </a:p>
        </p:txBody>
      </p:sp>
      <p:sp>
        <p:nvSpPr>
          <p:cNvPr id="515" name="Google Shape;515;p60"/>
          <p:cNvSpPr txBox="1"/>
          <p:nvPr>
            <p:ph idx="1" type="body"/>
          </p:nvPr>
        </p:nvSpPr>
        <p:spPr>
          <a:xfrm>
            <a:off x="685800" y="10227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Here is an animation to explain the trend.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lang="en-CA"/>
              <a:t>Above doesn’t work: try this next time (Tylre D) </a:t>
            </a:r>
            <a:r>
              <a:rPr lang="en-CA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for Ionization Energy and Atomic Radius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your sheet, draw arrows like this: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lank per table" id="516" name="Google Shape;51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5088" y="3130550"/>
            <a:ext cx="6019800" cy="347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7" name="Google Shape;517;p60"/>
          <p:cNvCxnSpPr/>
          <p:nvPr/>
        </p:nvCxnSpPr>
        <p:spPr>
          <a:xfrm>
            <a:off x="1701800" y="3741738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60"/>
          <p:cNvCxnSpPr/>
          <p:nvPr/>
        </p:nvCxnSpPr>
        <p:spPr>
          <a:xfrm rot="10800000">
            <a:off x="1992313" y="54356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60"/>
          <p:cNvCxnSpPr/>
          <p:nvPr/>
        </p:nvCxnSpPr>
        <p:spPr>
          <a:xfrm flipH="1">
            <a:off x="1822450" y="3970338"/>
            <a:ext cx="4648200" cy="14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</a:t>
            </a:r>
            <a:endParaRPr/>
          </a:p>
        </p:txBody>
      </p:sp>
      <p:sp>
        <p:nvSpPr>
          <p:cNvPr id="526" name="Google Shape;526;p61"/>
          <p:cNvSpPr txBox="1"/>
          <p:nvPr>
            <p:ph idx="1" type="body"/>
          </p:nvPr>
        </p:nvSpPr>
        <p:spPr>
          <a:xfrm>
            <a:off x="685800" y="19939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would have the smallest atomic radius? Why?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 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 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Ar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Practice</a:t>
            </a:r>
            <a:endParaRPr/>
          </a:p>
        </p:txBody>
      </p:sp>
      <p:sp>
        <p:nvSpPr>
          <p:cNvPr id="533" name="Google Shape;533;p6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questions (with proper explanations) on the trends </a:t>
            </a:r>
            <a:r>
              <a:rPr lang="en-CA"/>
              <a:t>activity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sheet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questions 9 to 12 on the trends question sheet (ionic radius questions)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Predict!</a:t>
            </a:r>
            <a:endParaRPr/>
          </a:p>
        </p:txBody>
      </p:sp>
      <p:sp>
        <p:nvSpPr>
          <p:cNvPr id="540" name="Google Shape;540;p6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your knowledge of atomic size, will I.E. increase or decrease: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Down groups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across periods</a:t>
            </a:r>
            <a:endParaRPr/>
          </a:p>
          <a:p>
            <a:pPr indent="-119379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the graph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in First Ionization Energies</a:t>
            </a:r>
            <a:endParaRPr/>
          </a:p>
        </p:txBody>
      </p:sp>
      <p:sp>
        <p:nvSpPr>
          <p:cNvPr id="547" name="Google Shape;547;p64"/>
          <p:cNvSpPr txBox="1"/>
          <p:nvPr>
            <p:ph idx="2" type="body"/>
          </p:nvPr>
        </p:nvSpPr>
        <p:spPr>
          <a:xfrm>
            <a:off x="4724400" y="1981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one goes down a column, less energy is required to remove the first electron.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atoms in the same group, </a:t>
            </a:r>
            <a:r>
              <a:rPr b="0" i="1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essentially the same, but the valence electrons are farther from the nucleus.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sh</a:t>
            </a:r>
            <a:r>
              <a:rPr lang="en-CA" sz="2400"/>
              <a:t>ie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lding</a:t>
            </a:r>
            <a:endParaRPr/>
          </a:p>
        </p:txBody>
      </p:sp>
      <p:pic>
        <p:nvPicPr>
          <p:cNvPr descr="07_11" id="548" name="Google Shape;548;p6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841" l="0" r="0" t="0"/>
          <a:stretch/>
        </p:blipFill>
        <p:spPr>
          <a:xfrm>
            <a:off x="152400" y="1981200"/>
            <a:ext cx="4570413" cy="3763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5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Trends in First Ionization Energies</a:t>
            </a:r>
            <a:endParaRPr/>
          </a:p>
        </p:txBody>
      </p:sp>
      <p:sp>
        <p:nvSpPr>
          <p:cNvPr id="555" name="Google Shape;555;p6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Generally, as one goes across a row, it gets harder to remove an electron.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you go from left to right, </a:t>
            </a:r>
            <a:r>
              <a:rPr b="0" i="1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increases.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radii decreases so outer electrons are held more tightly</a:t>
            </a:r>
            <a:endParaRPr/>
          </a:p>
        </p:txBody>
      </p:sp>
      <p:pic>
        <p:nvPicPr>
          <p:cNvPr descr="07_10" id="556" name="Google Shape;556;p6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499" l="0" r="0" t="0"/>
          <a:stretch/>
        </p:blipFill>
        <p:spPr>
          <a:xfrm>
            <a:off x="4572000" y="2149475"/>
            <a:ext cx="4419600" cy="358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 (Potential)</a:t>
            </a:r>
            <a:endParaRPr/>
          </a:p>
        </p:txBody>
      </p:sp>
      <p:sp>
        <p:nvSpPr>
          <p:cNvPr id="563" name="Google Shape;563;p6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arrows on your sheet like this: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lank per table" id="564" name="Google Shape;56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667000"/>
            <a:ext cx="6019800" cy="347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66"/>
          <p:cNvCxnSpPr/>
          <p:nvPr/>
        </p:nvCxnSpPr>
        <p:spPr>
          <a:xfrm rot="10800000">
            <a:off x="1600200" y="3429000"/>
            <a:ext cx="0" cy="160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66"/>
          <p:cNvCxnSpPr/>
          <p:nvPr/>
        </p:nvCxnSpPr>
        <p:spPr>
          <a:xfrm>
            <a:off x="2133600" y="5029200"/>
            <a:ext cx="251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p66"/>
          <p:cNvCxnSpPr/>
          <p:nvPr/>
        </p:nvCxnSpPr>
        <p:spPr>
          <a:xfrm flipH="1" rot="10800000">
            <a:off x="1752600" y="3581400"/>
            <a:ext cx="4572000" cy="14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This semester</a:t>
            </a:r>
            <a:endParaRPr/>
          </a:p>
        </p:txBody>
      </p:sp>
      <p:sp>
        <p:nvSpPr>
          <p:cNvPr id="574" name="Google Shape;574;p6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CA"/>
              <a:t>Successive Ionization energy won’t be covered. Do NOT complete questions #13-15 on Periodic Trends Question Sheet.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>
            <p:ph type="title"/>
          </p:nvPr>
        </p:nvSpPr>
        <p:spPr>
          <a:xfrm>
            <a:off x="685800" y="2365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Successive </a:t>
            </a: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Ionization Energy</a:t>
            </a:r>
            <a:endParaRPr/>
          </a:p>
        </p:txBody>
      </p:sp>
      <p:sp>
        <p:nvSpPr>
          <p:cNvPr id="581" name="Google Shape;581;p68"/>
          <p:cNvSpPr txBox="1"/>
          <p:nvPr>
            <p:ph idx="1" type="body"/>
          </p:nvPr>
        </p:nvSpPr>
        <p:spPr>
          <a:xfrm>
            <a:off x="685800" y="1379538"/>
            <a:ext cx="7772400" cy="5114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energy (in kJ) required to remove an electron from the ground state of a gaseous atom or ion.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ionization energy is that energy required to remove first electron. [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</a:t>
            </a:r>
            <a:r>
              <a:rPr b="0" baseline="-25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energy → Na</a:t>
            </a:r>
            <a:r>
              <a:rPr b="0" baseline="30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1+</a:t>
            </a:r>
            <a:r>
              <a:rPr b="0" baseline="-25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e</a:t>
            </a:r>
            <a:r>
              <a:rPr b="0" baseline="30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2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ionization energy is that energy required to remove second electron, etc.</a:t>
            </a:r>
            <a:endParaRPr b="0" i="0" sz="2800" u="none" cap="none" strike="noStrike">
              <a:solidFill>
                <a:srgbClr val="0019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atom has been “ionized” or charged.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larger the atom is, the easier its electrons are to remove.</a:t>
            </a:r>
            <a:endParaRPr/>
          </a:p>
          <a:p>
            <a:pPr indent="-119379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rgbClr val="FFCC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Periodic Law</a:t>
            </a:r>
            <a:endParaRPr/>
          </a:p>
        </p:txBody>
      </p:sp>
      <p:sp>
        <p:nvSpPr>
          <p:cNvPr id="316" name="Google Shape;316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Mendeleev even went out on a limb and predicted the properties of 2 at the time undiscovered elements.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was very accurate in his predictions, which led the world to accept his ideas about periodicity and a logical periodic table.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Successive Ionization Energies</a:t>
            </a:r>
            <a:endParaRPr/>
          </a:p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457200" y="1416050"/>
            <a:ext cx="8229600" cy="294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requires more energy to remove each successive electron.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ionization energy is that energy required to remove first electron. [Na</a:t>
            </a:r>
            <a:r>
              <a:rPr b="0" baseline="-25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energy → Na</a:t>
            </a:r>
            <a:r>
              <a:rPr b="0" baseline="30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1+</a:t>
            </a:r>
            <a:r>
              <a:rPr b="0" baseline="-25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(g)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e</a:t>
            </a:r>
            <a:r>
              <a:rPr b="0" baseline="30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mes New Roman"/>
              <a:buChar char="•"/>
            </a:pP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ionization energy is that required to remove second electron, etc.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all valence electrons have been removed, the ionization energy takes a large leap.</a:t>
            </a:r>
            <a:endParaRPr/>
          </a:p>
        </p:txBody>
      </p:sp>
      <p:pic>
        <p:nvPicPr>
          <p:cNvPr descr="07_T02" id="589" name="Google Shape;589;p6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8916" l="0" r="0" t="11590"/>
          <a:stretch/>
        </p:blipFill>
        <p:spPr>
          <a:xfrm>
            <a:off x="990600" y="4638675"/>
            <a:ext cx="6170613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Calculations</a:t>
            </a:r>
            <a:br>
              <a:rPr b="0" i="0" lang="en-CA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70"/>
          <p:cNvSpPr/>
          <p:nvPr/>
        </p:nvSpPr>
        <p:spPr>
          <a:xfrm>
            <a:off x="1108075" y="1339850"/>
            <a:ext cx="7516813" cy="4948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atom has the following ionization energies.  Determine which group in the periodic table it belongs to.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590 kJ/mol           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1145 kJ/mol          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4936 kJ/mol           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6752 kJ/mol	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this, you must identify the largest jump between successive ionization energies.  You must divide a higher I.E. by the one that precedes it.  Obviously this is not done for the first ionization energy since there is no preceding I.E.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Calculations</a:t>
            </a:r>
            <a:br>
              <a:rPr b="0" i="0" lang="en-CA" sz="4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3" name="Google Shape;603;p71"/>
          <p:cNvSpPr/>
          <p:nvPr/>
        </p:nvSpPr>
        <p:spPr>
          <a:xfrm>
            <a:off x="1108075" y="1339850"/>
            <a:ext cx="7516800" cy="4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1145/590 = 1.94    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0" i="0" lang="en-CA" sz="24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~ 2x 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CA" sz="2400" u="none" cap="none" strike="noStrike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4936/1145 = 4.31     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 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~ 4x 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6752/4936 = 1.37  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 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&lt;2x I.E.</a:t>
            </a:r>
            <a:r>
              <a:rPr baseline="-25000"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CA" sz="24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biggest jump occurs between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therefore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energy required to remove the electron from an inner energy level.  Thus,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I.E.</a:t>
            </a:r>
            <a:r>
              <a:rPr b="0" baseline="-2500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 the energy required to remove electrons from the outer level; therefore, this atom has two outermost electrons and is in group 2 of the periodic table.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2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Day 5</a:t>
            </a:r>
            <a:endParaRPr/>
          </a:p>
        </p:txBody>
      </p:sp>
      <p:sp>
        <p:nvSpPr>
          <p:cNvPr id="610" name="Google Shape;610;p72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2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Trends and E.A lesson</a:t>
            </a:r>
            <a:endParaRPr/>
          </a:p>
        </p:txBody>
      </p:sp>
      <p:sp>
        <p:nvSpPr>
          <p:cNvPr id="618" name="Google Shape;618;p73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 YOUR WHITEBOARD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</a:pPr>
            <a:r>
              <a:rPr lang="en-CA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without your notes, make a list of all factors that affect the trends (eg core charge)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9379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>
            <p:ph type="title"/>
          </p:nvPr>
        </p:nvSpPr>
        <p:spPr>
          <a:xfrm>
            <a:off x="685800" y="80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</a:t>
            </a:r>
            <a:endParaRPr/>
          </a:p>
        </p:txBody>
      </p:sp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685800" y="10227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828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imes New Roman"/>
              <a:buChar char="•"/>
            </a:pPr>
            <a:r>
              <a:rPr lang="en-CA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CA" sz="14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 for Ionization Energy and Atomic Radius</a:t>
            </a:r>
            <a:endParaRPr sz="1400"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your sheet, draw arrows like this: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lank per table" id="626" name="Google Shape;626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2088" y="2436475"/>
            <a:ext cx="6019800" cy="34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7" name="Google Shape;627;p74"/>
          <p:cNvCxnSpPr/>
          <p:nvPr/>
        </p:nvCxnSpPr>
        <p:spPr>
          <a:xfrm>
            <a:off x="1701800" y="3741738"/>
            <a:ext cx="0" cy="167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8" name="Google Shape;628;p74"/>
          <p:cNvCxnSpPr/>
          <p:nvPr/>
        </p:nvCxnSpPr>
        <p:spPr>
          <a:xfrm rot="10800000">
            <a:off x="1992313" y="54356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29" name="Google Shape;629;p74"/>
          <p:cNvCxnSpPr/>
          <p:nvPr/>
        </p:nvCxnSpPr>
        <p:spPr>
          <a:xfrm flipH="1">
            <a:off x="1822450" y="3970338"/>
            <a:ext cx="4648200" cy="144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</a:t>
            </a:r>
            <a:endParaRPr/>
          </a:p>
        </p:txBody>
      </p:sp>
      <p:sp>
        <p:nvSpPr>
          <p:cNvPr id="636" name="Google Shape;636;p7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trend in atomic radius looks like this.</a:t>
            </a:r>
            <a:endParaRPr/>
          </a:p>
        </p:txBody>
      </p:sp>
      <p:pic>
        <p:nvPicPr>
          <p:cNvPr descr="atomic-radius-emp" id="637" name="Google Shape;63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825" y="3000675"/>
            <a:ext cx="5481300" cy="36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Affinity</a:t>
            </a: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Predict the trend on whiteboard</a:t>
            </a:r>
            <a:endParaRPr/>
          </a:p>
        </p:txBody>
      </p:sp>
      <p:sp>
        <p:nvSpPr>
          <p:cNvPr id="644" name="Google Shape;644;p76"/>
          <p:cNvSpPr txBox="1"/>
          <p:nvPr>
            <p:ph idx="1" type="body"/>
          </p:nvPr>
        </p:nvSpPr>
        <p:spPr>
          <a:xfrm>
            <a:off x="336550" y="1981200"/>
            <a:ext cx="839628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the word ‘affinity’ mean?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affinity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CA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occurs when an atom </a:t>
            </a:r>
            <a:r>
              <a:rPr b="1" i="0" lang="en-CA" sz="3200" u="sng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gains an electron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(in kJ).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Cl + e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⎯⎯→ Cl</a:t>
            </a:r>
            <a:r>
              <a:rPr b="0" baseline="3000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  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energy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ionization energy is always endothermic, electron affinity is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exothermic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energy is released when an electron is added.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 Trend down a group</a:t>
            </a:r>
            <a:endParaRPr/>
          </a:p>
        </p:txBody>
      </p:sp>
      <p:sp>
        <p:nvSpPr>
          <p:cNvPr id="651" name="Google Shape;651;p7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Atoms further down a group have increasing resistance to receiving an extra electron and thus less positive electron affinities (E.A. becomes smaller)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distance from the nucleus and shielding means the electron- electron repulsion increases when an extra electron is added for atoms further down the group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 Trend across a period</a:t>
            </a:r>
            <a:endParaRPr/>
          </a:p>
        </p:txBody>
      </p:sp>
      <p:sp>
        <p:nvSpPr>
          <p:cNvPr id="658" name="Google Shape;658;p78"/>
          <p:cNvSpPr txBox="1"/>
          <p:nvPr>
            <p:ph idx="1" type="body"/>
          </p:nvPr>
        </p:nvSpPr>
        <p:spPr>
          <a:xfrm>
            <a:off x="457200" y="1600200"/>
            <a:ext cx="8229600" cy="494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electron affinity becomes more exothermic as you go from left to right across a row (easier to add an electron, more energy given off)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there will be less nuclear force acting on the outermost electrons of elements to the left, electron-electron  repulsion becomes more substantial when an electron is added to each atom. 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Periodic Law</a:t>
            </a:r>
            <a:endParaRPr/>
          </a:p>
        </p:txBody>
      </p:sp>
      <p:sp>
        <p:nvSpPr>
          <p:cNvPr id="323" name="Google Shape;323;p3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Mendeleev understood the ‘Periodic Law’ which states: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arranged by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atomic</a:t>
            </a:r>
            <a:r>
              <a:rPr b="0" i="0" lang="en-CA" sz="32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chemical elements display a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 and repeating pattern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chemical and physical properties.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Affinity</a:t>
            </a:r>
            <a:endParaRPr/>
          </a:p>
        </p:txBody>
      </p:sp>
      <p:sp>
        <p:nvSpPr>
          <p:cNvPr id="665" name="Google Shape;665;p7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sheet should look like this: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66" name="Google Shape;666;p79"/>
          <p:cNvGrpSpPr/>
          <p:nvPr/>
        </p:nvGrpSpPr>
        <p:grpSpPr>
          <a:xfrm>
            <a:off x="1385888" y="2619375"/>
            <a:ext cx="6019800" cy="3476625"/>
            <a:chOff x="768" y="1680"/>
            <a:chExt cx="3792" cy="2190"/>
          </a:xfrm>
        </p:grpSpPr>
        <p:pic>
          <p:nvPicPr>
            <p:cNvPr descr="blank per table" id="667" name="Google Shape;667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8" y="1680"/>
              <a:ext cx="3792" cy="21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68" name="Google Shape;668;p79"/>
            <p:cNvCxnSpPr/>
            <p:nvPr/>
          </p:nvCxnSpPr>
          <p:spPr>
            <a:xfrm rot="10800000">
              <a:off x="1008" y="2160"/>
              <a:ext cx="0" cy="100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69" name="Google Shape;669;p79"/>
            <p:cNvCxnSpPr/>
            <p:nvPr/>
          </p:nvCxnSpPr>
          <p:spPr>
            <a:xfrm>
              <a:off x="1344" y="3168"/>
              <a:ext cx="1584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70" name="Google Shape;670;p79"/>
            <p:cNvCxnSpPr/>
            <p:nvPr/>
          </p:nvCxnSpPr>
          <p:spPr>
            <a:xfrm flipH="1" rot="10800000">
              <a:off x="1104" y="2304"/>
              <a:ext cx="2736" cy="864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Electronegativity</a:t>
            </a:r>
            <a:endParaRPr/>
          </a:p>
        </p:txBody>
      </p:sp>
      <p:sp>
        <p:nvSpPr>
          <p:cNvPr id="677" name="Google Shape;677;p80"/>
          <p:cNvSpPr txBox="1"/>
          <p:nvPr>
            <p:ph idx="1" type="body"/>
          </p:nvPr>
        </p:nvSpPr>
        <p:spPr>
          <a:xfrm>
            <a:off x="685800" y="1600200"/>
            <a:ext cx="8153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Electronegativity is a measure of an bonded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atom’s ability to attract electrons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an arbitrary scale that ranges from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to 4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units of electronegativity are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Paulings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Generally, metals are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givers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have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electronegativities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Nonmetals are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 takers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have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electronegativities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about the noble gases?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Electronegativity</a:t>
            </a:r>
            <a:endParaRPr/>
          </a:p>
        </p:txBody>
      </p:sp>
      <p:sp>
        <p:nvSpPr>
          <p:cNvPr id="684" name="Google Shape;684;p8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sheet should look like this:</a:t>
            </a:r>
            <a:endParaRPr/>
          </a:p>
        </p:txBody>
      </p:sp>
      <p:grpSp>
        <p:nvGrpSpPr>
          <p:cNvPr id="685" name="Google Shape;685;p81"/>
          <p:cNvGrpSpPr/>
          <p:nvPr/>
        </p:nvGrpSpPr>
        <p:grpSpPr>
          <a:xfrm>
            <a:off x="1219200" y="2667000"/>
            <a:ext cx="6019800" cy="3476625"/>
            <a:chOff x="768" y="1680"/>
            <a:chExt cx="3792" cy="2190"/>
          </a:xfrm>
        </p:grpSpPr>
        <p:pic>
          <p:nvPicPr>
            <p:cNvPr descr="blank per table" id="686" name="Google Shape;686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8" y="1680"/>
              <a:ext cx="3792" cy="219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87" name="Google Shape;687;p81"/>
            <p:cNvCxnSpPr/>
            <p:nvPr/>
          </p:nvCxnSpPr>
          <p:spPr>
            <a:xfrm rot="10800000">
              <a:off x="1008" y="2160"/>
              <a:ext cx="0" cy="100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8" name="Google Shape;688;p81"/>
            <p:cNvCxnSpPr/>
            <p:nvPr/>
          </p:nvCxnSpPr>
          <p:spPr>
            <a:xfrm>
              <a:off x="1344" y="3168"/>
              <a:ext cx="1584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9" name="Google Shape;689;p81"/>
            <p:cNvCxnSpPr/>
            <p:nvPr/>
          </p:nvCxnSpPr>
          <p:spPr>
            <a:xfrm flipH="1" rot="10800000">
              <a:off x="1104" y="2256"/>
              <a:ext cx="2736" cy="91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690" name="Google Shape;690;p81"/>
          <p:cNvGrpSpPr/>
          <p:nvPr/>
        </p:nvGrpSpPr>
        <p:grpSpPr>
          <a:xfrm>
            <a:off x="6248400" y="3200400"/>
            <a:ext cx="381000" cy="1752600"/>
            <a:chOff x="3936" y="2016"/>
            <a:chExt cx="240" cy="1104"/>
          </a:xfrm>
        </p:grpSpPr>
        <p:sp>
          <p:nvSpPr>
            <p:cNvPr id="691" name="Google Shape;691;p81"/>
            <p:cNvSpPr/>
            <p:nvPr/>
          </p:nvSpPr>
          <p:spPr>
            <a:xfrm>
              <a:off x="3936" y="2016"/>
              <a:ext cx="192" cy="1104"/>
            </a:xfrm>
            <a:prstGeom prst="rect">
              <a:avLst/>
            </a:prstGeom>
            <a:solidFill>
              <a:srgbClr val="FF6600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81"/>
            <p:cNvSpPr txBox="1"/>
            <p:nvPr/>
          </p:nvSpPr>
          <p:spPr>
            <a:xfrm>
              <a:off x="3936" y="230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CA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Reactivity</a:t>
            </a:r>
            <a:endParaRPr/>
          </a:p>
        </p:txBody>
      </p:sp>
      <p:sp>
        <p:nvSpPr>
          <p:cNvPr id="699" name="Google Shape;699;p82"/>
          <p:cNvSpPr txBox="1"/>
          <p:nvPr>
            <p:ph idx="1" type="body"/>
          </p:nvPr>
        </p:nvSpPr>
        <p:spPr>
          <a:xfrm>
            <a:off x="685800" y="19812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ties all the previous trends together in one package.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we must treat metals and nonmetals separately.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reactive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largest since they are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electron givers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reactive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nonmetals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smallest ones,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electron takers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Reactivity</a:t>
            </a:r>
            <a:endParaRPr/>
          </a:p>
        </p:txBody>
      </p:sp>
      <p:sp>
        <p:nvSpPr>
          <p:cNvPr id="706" name="Google Shape;706;p8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summary sheet will look like this: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lank per table" id="707" name="Google Shape;70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667000"/>
            <a:ext cx="6019800" cy="347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8" name="Google Shape;708;p83"/>
          <p:cNvGrpSpPr/>
          <p:nvPr/>
        </p:nvGrpSpPr>
        <p:grpSpPr>
          <a:xfrm>
            <a:off x="1600200" y="3681413"/>
            <a:ext cx="3352800" cy="1447800"/>
            <a:chOff x="1008" y="2256"/>
            <a:chExt cx="2112" cy="912"/>
          </a:xfrm>
        </p:grpSpPr>
        <p:cxnSp>
          <p:nvCxnSpPr>
            <p:cNvPr id="709" name="Google Shape;709;p83"/>
            <p:cNvCxnSpPr/>
            <p:nvPr/>
          </p:nvCxnSpPr>
          <p:spPr>
            <a:xfrm>
              <a:off x="1008" y="2256"/>
              <a:ext cx="0" cy="864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10" name="Google Shape;710;p83"/>
            <p:cNvCxnSpPr/>
            <p:nvPr/>
          </p:nvCxnSpPr>
          <p:spPr>
            <a:xfrm rot="10800000">
              <a:off x="1104" y="3168"/>
              <a:ext cx="1776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11" name="Google Shape;711;p83"/>
            <p:cNvCxnSpPr/>
            <p:nvPr/>
          </p:nvCxnSpPr>
          <p:spPr>
            <a:xfrm flipH="1">
              <a:off x="1056" y="2688"/>
              <a:ext cx="2064" cy="432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12" name="Google Shape;712;p83"/>
          <p:cNvGrpSpPr/>
          <p:nvPr/>
        </p:nvGrpSpPr>
        <p:grpSpPr>
          <a:xfrm>
            <a:off x="5257800" y="3581400"/>
            <a:ext cx="838200" cy="914400"/>
            <a:chOff x="3312" y="2256"/>
            <a:chExt cx="528" cy="576"/>
          </a:xfrm>
        </p:grpSpPr>
        <p:cxnSp>
          <p:nvCxnSpPr>
            <p:cNvPr id="713" name="Google Shape;713;p83"/>
            <p:cNvCxnSpPr/>
            <p:nvPr/>
          </p:nvCxnSpPr>
          <p:spPr>
            <a:xfrm>
              <a:off x="3840" y="2256"/>
              <a:ext cx="0" cy="576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14" name="Google Shape;714;p83"/>
            <p:cNvCxnSpPr/>
            <p:nvPr/>
          </p:nvCxnSpPr>
          <p:spPr>
            <a:xfrm rot="10800000">
              <a:off x="3312" y="230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15" name="Google Shape;715;p83"/>
            <p:cNvCxnSpPr/>
            <p:nvPr/>
          </p:nvCxnSpPr>
          <p:spPr>
            <a:xfrm flipH="1">
              <a:off x="3504" y="2304"/>
              <a:ext cx="288" cy="288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716" name="Google Shape;716;p83"/>
          <p:cNvGrpSpPr/>
          <p:nvPr/>
        </p:nvGrpSpPr>
        <p:grpSpPr>
          <a:xfrm>
            <a:off x="6248400" y="3200400"/>
            <a:ext cx="381000" cy="1752600"/>
            <a:chOff x="3936" y="2016"/>
            <a:chExt cx="240" cy="1104"/>
          </a:xfrm>
        </p:grpSpPr>
        <p:sp>
          <p:nvSpPr>
            <p:cNvPr id="717" name="Google Shape;717;p83"/>
            <p:cNvSpPr/>
            <p:nvPr/>
          </p:nvSpPr>
          <p:spPr>
            <a:xfrm>
              <a:off x="3936" y="2016"/>
              <a:ext cx="192" cy="1104"/>
            </a:xfrm>
            <a:prstGeom prst="rect">
              <a:avLst/>
            </a:prstGeom>
            <a:solidFill>
              <a:srgbClr val="FF6600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18" name="Google Shape;718;p83"/>
            <p:cNvSpPr txBox="1"/>
            <p:nvPr/>
          </p:nvSpPr>
          <p:spPr>
            <a:xfrm>
              <a:off x="3936" y="2304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Times New Roman"/>
                <a:buNone/>
              </a:pPr>
              <a:r>
                <a:rPr b="0" i="0" lang="en-CA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4"/>
          <p:cNvSpPr txBox="1"/>
          <p:nvPr/>
        </p:nvSpPr>
        <p:spPr>
          <a:xfrm>
            <a:off x="3398293" y="2975212"/>
            <a:ext cx="22655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across a period</a:t>
            </a:r>
            <a:endParaRPr/>
          </a:p>
        </p:txBody>
      </p:sp>
      <p:sp>
        <p:nvSpPr>
          <p:cNvPr id="731" name="Google Shape;731;p8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Answer: AR decreases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same: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of inner electrons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changing: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Zeff increasing (more attraction)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e-e repulsion increasing with each addition, but only slightly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Overall: attractive force is greater, resulting in a decrease</a:t>
            </a:r>
            <a:endParaRPr/>
          </a:p>
          <a:p>
            <a:pPr indent="-119379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Moving down a group</a:t>
            </a:r>
            <a:endParaRPr/>
          </a:p>
        </p:txBody>
      </p:sp>
      <p:sp>
        <p:nvSpPr>
          <p:cNvPr id="738" name="Google Shape;738;p8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Times New Roman"/>
              <a:buNone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Atomic Radius increases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same: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Zeff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e-e repulsion in outer shell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changing: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Times New Roman"/>
              <a:buChar char="•"/>
            </a:pPr>
            <a:r>
              <a:rPr b="0" i="0" lang="en-CA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inner complete shells:  contributes a lot to e-e repulsion (shielding effect)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Times New Roman"/>
              <a:buChar char="•"/>
            </a:pPr>
            <a:r>
              <a:rPr b="0" i="0" lang="en-CA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Overall: repulsion is greater, resulting in a increase in AR</a:t>
            </a:r>
            <a:endParaRPr/>
          </a:p>
          <a:p>
            <a:pPr indent="-119379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chemwiki.ucdavis.edu/@api/deki/files/1175/effective_nuclear_charge.png?size=bestfit&amp;width=614&amp;height=328&amp;revision=1" id="745" name="Google Shape;745;p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38" y="858838"/>
            <a:ext cx="8874125" cy="47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87"/>
          <p:cNvSpPr/>
          <p:nvPr/>
        </p:nvSpPr>
        <p:spPr>
          <a:xfrm>
            <a:off x="579438" y="5848350"/>
            <a:ext cx="82042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http://chemwiki.ucdavis.edu/@api/deki/files/1175/effective_nuclear_charge.png?size=bestfit&amp;width=614&amp;height=328&amp;revision=1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Cation Formation</a:t>
            </a:r>
            <a:endParaRPr/>
          </a:p>
        </p:txBody>
      </p:sp>
      <p:sp>
        <p:nvSpPr>
          <p:cNvPr id="753" name="Google Shape;753;p88"/>
          <p:cNvSpPr/>
          <p:nvPr/>
        </p:nvSpPr>
        <p:spPr>
          <a:xfrm>
            <a:off x="4151313" y="3281363"/>
            <a:ext cx="566737" cy="550862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88"/>
          <p:cNvSpPr txBox="1"/>
          <p:nvPr/>
        </p:nvSpPr>
        <p:spPr>
          <a:xfrm>
            <a:off x="4137025" y="3382963"/>
            <a:ext cx="611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CA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11p+</a:t>
            </a:r>
            <a:endParaRPr/>
          </a:p>
        </p:txBody>
      </p:sp>
      <p:sp>
        <p:nvSpPr>
          <p:cNvPr id="755" name="Google Shape;755;p88"/>
          <p:cNvSpPr/>
          <p:nvPr/>
        </p:nvSpPr>
        <p:spPr>
          <a:xfrm>
            <a:off x="6170613" y="2816225"/>
            <a:ext cx="144462" cy="13176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56" name="Google Shape;756;p88"/>
          <p:cNvGrpSpPr/>
          <p:nvPr/>
        </p:nvGrpSpPr>
        <p:grpSpPr>
          <a:xfrm>
            <a:off x="3013075" y="2278063"/>
            <a:ext cx="2851150" cy="2570162"/>
            <a:chOff x="1898" y="1435"/>
            <a:chExt cx="1796" cy="1619"/>
          </a:xfrm>
        </p:grpSpPr>
        <p:sp>
          <p:nvSpPr>
            <p:cNvPr id="757" name="Google Shape;757;p88"/>
            <p:cNvSpPr/>
            <p:nvPr/>
          </p:nvSpPr>
          <p:spPr>
            <a:xfrm>
              <a:off x="2295" y="1738"/>
              <a:ext cx="1042" cy="978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88"/>
            <p:cNvSpPr/>
            <p:nvPr/>
          </p:nvSpPr>
          <p:spPr>
            <a:xfrm>
              <a:off x="3603" y="2203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88"/>
            <p:cNvSpPr/>
            <p:nvPr/>
          </p:nvSpPr>
          <p:spPr>
            <a:xfrm>
              <a:off x="3589" y="2345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88"/>
            <p:cNvSpPr/>
            <p:nvPr/>
          </p:nvSpPr>
          <p:spPr>
            <a:xfrm>
              <a:off x="2707" y="1435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88"/>
            <p:cNvSpPr/>
            <p:nvPr/>
          </p:nvSpPr>
          <p:spPr>
            <a:xfrm>
              <a:off x="2867" y="1440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2" name="Google Shape;762;p88"/>
            <p:cNvSpPr/>
            <p:nvPr/>
          </p:nvSpPr>
          <p:spPr>
            <a:xfrm>
              <a:off x="1911" y="2112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88"/>
            <p:cNvSpPr/>
            <p:nvPr/>
          </p:nvSpPr>
          <p:spPr>
            <a:xfrm>
              <a:off x="1898" y="2272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4" name="Google Shape;764;p88"/>
            <p:cNvSpPr/>
            <p:nvPr/>
          </p:nvSpPr>
          <p:spPr>
            <a:xfrm>
              <a:off x="2671" y="2971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88"/>
            <p:cNvSpPr/>
            <p:nvPr/>
          </p:nvSpPr>
          <p:spPr>
            <a:xfrm>
              <a:off x="2812" y="2967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88"/>
            <p:cNvSpPr/>
            <p:nvPr/>
          </p:nvSpPr>
          <p:spPr>
            <a:xfrm>
              <a:off x="2758" y="1696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88"/>
            <p:cNvSpPr/>
            <p:nvPr/>
          </p:nvSpPr>
          <p:spPr>
            <a:xfrm>
              <a:off x="2753" y="2670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88"/>
            <p:cNvSpPr/>
            <p:nvPr/>
          </p:nvSpPr>
          <p:spPr>
            <a:xfrm>
              <a:off x="1957" y="1474"/>
              <a:ext cx="1673" cy="1536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69" name="Google Shape;769;p88"/>
          <p:cNvSpPr/>
          <p:nvPr/>
        </p:nvSpPr>
        <p:spPr>
          <a:xfrm>
            <a:off x="2525713" y="1798638"/>
            <a:ext cx="3875087" cy="3557587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0" name="Google Shape;770;p88"/>
          <p:cNvSpPr txBox="1"/>
          <p:nvPr/>
        </p:nvSpPr>
        <p:spPr>
          <a:xfrm>
            <a:off x="420688" y="1538288"/>
            <a:ext cx="2424112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 atom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valence electron</a:t>
            </a:r>
            <a:endParaRPr/>
          </a:p>
        </p:txBody>
      </p:sp>
      <p:sp>
        <p:nvSpPr>
          <p:cNvPr id="771" name="Google Shape;771;p88"/>
          <p:cNvSpPr txBox="1"/>
          <p:nvPr/>
        </p:nvSpPr>
        <p:spPr>
          <a:xfrm>
            <a:off x="1030288" y="4251325"/>
            <a:ext cx="152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 e- lost in ion formation</a:t>
            </a:r>
            <a:endParaRPr/>
          </a:p>
        </p:txBody>
      </p:sp>
      <p:sp>
        <p:nvSpPr>
          <p:cNvPr id="772" name="Google Shape;772;p88"/>
          <p:cNvSpPr txBox="1"/>
          <p:nvPr/>
        </p:nvSpPr>
        <p:spPr>
          <a:xfrm>
            <a:off x="6211888" y="1452563"/>
            <a:ext cx="2932112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nuclear charge on remaining electrons increases.</a:t>
            </a:r>
            <a:endParaRPr/>
          </a:p>
        </p:txBody>
      </p:sp>
      <p:sp>
        <p:nvSpPr>
          <p:cNvPr id="773" name="Google Shape;773;p88"/>
          <p:cNvSpPr txBox="1"/>
          <p:nvPr/>
        </p:nvSpPr>
        <p:spPr>
          <a:xfrm>
            <a:off x="6299200" y="3265488"/>
            <a:ext cx="2627313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Remaining e- are pulled in closer to the nucleus.  Ionic size decreases.</a:t>
            </a:r>
            <a:endParaRPr/>
          </a:p>
        </p:txBody>
      </p:sp>
      <p:sp>
        <p:nvSpPr>
          <p:cNvPr id="774" name="Google Shape;774;p88"/>
          <p:cNvSpPr txBox="1"/>
          <p:nvPr/>
        </p:nvSpPr>
        <p:spPr>
          <a:xfrm>
            <a:off x="3933825" y="5021263"/>
            <a:ext cx="28003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a smaller sodium cation, Na</a:t>
            </a:r>
            <a:r>
              <a:rPr baseline="30000"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cxnSp>
        <p:nvCxnSpPr>
          <p:cNvPr id="775" name="Google Shape;775;p88"/>
          <p:cNvCxnSpPr/>
          <p:nvPr/>
        </p:nvCxnSpPr>
        <p:spPr>
          <a:xfrm>
            <a:off x="2917825" y="2206625"/>
            <a:ext cx="3163888" cy="6096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Periodic Law</a:t>
            </a:r>
            <a:endParaRPr/>
          </a:p>
        </p:txBody>
      </p:sp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Atoms with similar properties appear in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groups or families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(vertical columns) on the periodic table.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are similar because they all have the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number of valence (outer shell) electrons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governs their chemical behavior.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Anion Formation</a:t>
            </a:r>
            <a:endParaRPr/>
          </a:p>
        </p:txBody>
      </p:sp>
      <p:sp>
        <p:nvSpPr>
          <p:cNvPr id="782" name="Google Shape;782;p89"/>
          <p:cNvSpPr/>
          <p:nvPr/>
        </p:nvSpPr>
        <p:spPr>
          <a:xfrm>
            <a:off x="4151313" y="3281363"/>
            <a:ext cx="566737" cy="550862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89"/>
          <p:cNvSpPr txBox="1"/>
          <p:nvPr/>
        </p:nvSpPr>
        <p:spPr>
          <a:xfrm>
            <a:off x="4137025" y="3382963"/>
            <a:ext cx="6111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CA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17p+</a:t>
            </a:r>
            <a:endParaRPr/>
          </a:p>
        </p:txBody>
      </p:sp>
      <p:grpSp>
        <p:nvGrpSpPr>
          <p:cNvPr id="784" name="Google Shape;784;p89"/>
          <p:cNvGrpSpPr/>
          <p:nvPr/>
        </p:nvGrpSpPr>
        <p:grpSpPr>
          <a:xfrm>
            <a:off x="2513013" y="1798638"/>
            <a:ext cx="3887787" cy="3557587"/>
            <a:chOff x="1583" y="1133"/>
            <a:chExt cx="2449" cy="2241"/>
          </a:xfrm>
        </p:grpSpPr>
        <p:sp>
          <p:nvSpPr>
            <p:cNvPr id="785" name="Google Shape;785;p89"/>
            <p:cNvSpPr/>
            <p:nvPr/>
          </p:nvSpPr>
          <p:spPr>
            <a:xfrm>
              <a:off x="3887" y="1774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86" name="Google Shape;786;p89"/>
            <p:cNvGrpSpPr/>
            <p:nvPr/>
          </p:nvGrpSpPr>
          <p:grpSpPr>
            <a:xfrm>
              <a:off x="1898" y="1435"/>
              <a:ext cx="1796" cy="1619"/>
              <a:chOff x="1898" y="1435"/>
              <a:chExt cx="1796" cy="1619"/>
            </a:xfrm>
          </p:grpSpPr>
          <p:sp>
            <p:nvSpPr>
              <p:cNvPr id="787" name="Google Shape;787;p89"/>
              <p:cNvSpPr/>
              <p:nvPr/>
            </p:nvSpPr>
            <p:spPr>
              <a:xfrm>
                <a:off x="2295" y="1738"/>
                <a:ext cx="1042" cy="978"/>
              </a:xfrm>
              <a:prstGeom prst="ellipse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89"/>
              <p:cNvSpPr/>
              <p:nvPr/>
            </p:nvSpPr>
            <p:spPr>
              <a:xfrm>
                <a:off x="3603" y="2203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89"/>
              <p:cNvSpPr/>
              <p:nvPr/>
            </p:nvSpPr>
            <p:spPr>
              <a:xfrm>
                <a:off x="3589" y="2345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89"/>
              <p:cNvSpPr/>
              <p:nvPr/>
            </p:nvSpPr>
            <p:spPr>
              <a:xfrm>
                <a:off x="2707" y="1435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89"/>
              <p:cNvSpPr/>
              <p:nvPr/>
            </p:nvSpPr>
            <p:spPr>
              <a:xfrm>
                <a:off x="2867" y="1440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89"/>
              <p:cNvSpPr/>
              <p:nvPr/>
            </p:nvSpPr>
            <p:spPr>
              <a:xfrm>
                <a:off x="1911" y="2112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3" name="Google Shape;793;p89"/>
              <p:cNvSpPr/>
              <p:nvPr/>
            </p:nvSpPr>
            <p:spPr>
              <a:xfrm>
                <a:off x="1898" y="2272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4" name="Google Shape;794;p89"/>
              <p:cNvSpPr/>
              <p:nvPr/>
            </p:nvSpPr>
            <p:spPr>
              <a:xfrm>
                <a:off x="2671" y="2971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5" name="Google Shape;795;p89"/>
              <p:cNvSpPr/>
              <p:nvPr/>
            </p:nvSpPr>
            <p:spPr>
              <a:xfrm>
                <a:off x="2812" y="2967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6" name="Google Shape;796;p89"/>
              <p:cNvSpPr/>
              <p:nvPr/>
            </p:nvSpPr>
            <p:spPr>
              <a:xfrm>
                <a:off x="2758" y="1696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7" name="Google Shape;797;p89"/>
              <p:cNvSpPr/>
              <p:nvPr/>
            </p:nvSpPr>
            <p:spPr>
              <a:xfrm>
                <a:off x="2753" y="2670"/>
                <a:ext cx="91" cy="83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8" name="Google Shape;798;p89"/>
              <p:cNvSpPr/>
              <p:nvPr/>
            </p:nvSpPr>
            <p:spPr>
              <a:xfrm>
                <a:off x="1957" y="1474"/>
                <a:ext cx="1673" cy="1536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Font typeface="Times New Roman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99" name="Google Shape;799;p89"/>
            <p:cNvSpPr/>
            <p:nvPr/>
          </p:nvSpPr>
          <p:spPr>
            <a:xfrm>
              <a:off x="1591" y="1133"/>
              <a:ext cx="2441" cy="2241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3590" y="3040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3466" y="3128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2420" y="1139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89"/>
            <p:cNvSpPr/>
            <p:nvPr/>
          </p:nvSpPr>
          <p:spPr>
            <a:xfrm>
              <a:off x="2277" y="1188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89"/>
            <p:cNvSpPr/>
            <p:nvPr/>
          </p:nvSpPr>
          <p:spPr>
            <a:xfrm>
              <a:off x="1660" y="2665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89"/>
            <p:cNvSpPr/>
            <p:nvPr/>
          </p:nvSpPr>
          <p:spPr>
            <a:xfrm>
              <a:off x="1583" y="2524"/>
              <a:ext cx="91" cy="83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06" name="Google Shape;806;p89"/>
          <p:cNvSpPr/>
          <p:nvPr/>
        </p:nvSpPr>
        <p:spPr>
          <a:xfrm>
            <a:off x="8269288" y="5813425"/>
            <a:ext cx="144462" cy="131763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7" name="Google Shape;807;p89"/>
          <p:cNvSpPr txBox="1"/>
          <p:nvPr/>
        </p:nvSpPr>
        <p:spPr>
          <a:xfrm>
            <a:off x="696913" y="1668463"/>
            <a:ext cx="1843087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Chlorine atom with 7 valence e-</a:t>
            </a:r>
            <a:endParaRPr/>
          </a:p>
        </p:txBody>
      </p:sp>
      <p:sp>
        <p:nvSpPr>
          <p:cNvPr id="808" name="Google Shape;808;p89"/>
          <p:cNvSpPr txBox="1"/>
          <p:nvPr/>
        </p:nvSpPr>
        <p:spPr>
          <a:xfrm>
            <a:off x="406400" y="4643438"/>
            <a:ext cx="219075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e- is added to the outer shell.</a:t>
            </a:r>
            <a:endParaRPr/>
          </a:p>
        </p:txBody>
      </p:sp>
      <p:sp>
        <p:nvSpPr>
          <p:cNvPr id="809" name="Google Shape;809;p89"/>
          <p:cNvSpPr txBox="1"/>
          <p:nvPr/>
        </p:nvSpPr>
        <p:spPr>
          <a:xfrm>
            <a:off x="2497138" y="5670550"/>
            <a:ext cx="35718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Effective nuclear charge is reduced and the e- cloud expands.</a:t>
            </a:r>
            <a:endParaRPr/>
          </a:p>
        </p:txBody>
      </p:sp>
      <p:sp>
        <p:nvSpPr>
          <p:cNvPr id="810" name="Google Shape;810;p89"/>
          <p:cNvSpPr txBox="1"/>
          <p:nvPr/>
        </p:nvSpPr>
        <p:spPr>
          <a:xfrm>
            <a:off x="6648450" y="871538"/>
            <a:ext cx="249555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lang="en-CA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chloride ion is produced.  It is larger than the original atom.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Google Shape;817;p9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37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07_07" id="818" name="Google Shape;818;p90"/>
          <p:cNvPicPr preferRelativeResize="0"/>
          <p:nvPr/>
        </p:nvPicPr>
        <p:blipFill rotWithShape="1">
          <a:blip r:embed="rId3">
            <a:alphaModFix/>
          </a:blip>
          <a:srcRect b="2978" l="0" r="0" t="0"/>
          <a:stretch/>
        </p:blipFill>
        <p:spPr>
          <a:xfrm>
            <a:off x="2019300" y="1181100"/>
            <a:ext cx="5105400" cy="465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Metals, Nonmetals, Metalloids</a:t>
            </a:r>
            <a:endParaRPr/>
          </a:p>
        </p:txBody>
      </p:sp>
      <p:pic>
        <p:nvPicPr>
          <p:cNvPr descr="per table" id="337" name="Google Shape;3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600200"/>
            <a:ext cx="6781800" cy="49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Trends</a:t>
            </a:r>
            <a:endParaRPr/>
          </a:p>
        </p:txBody>
      </p:sp>
      <p:sp>
        <p:nvSpPr>
          <p:cNvPr id="344" name="Google Shape;344;p3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predictable trends in properties that you should know.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and most important is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Radius is the distance from the center of the nucleus to the “edge” of the electron cloud.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>
            <p:ph type="title"/>
          </p:nvPr>
        </p:nvSpPr>
        <p:spPr>
          <a:xfrm>
            <a:off x="685800" y="369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Radius</a:t>
            </a:r>
            <a:endParaRPr b="0" i="0" sz="44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(for interest only slide)</a:t>
            </a:r>
            <a:endParaRPr/>
          </a:p>
        </p:txBody>
      </p:sp>
      <p:sp>
        <p:nvSpPr>
          <p:cNvPr id="351" name="Google Shape;351;p38"/>
          <p:cNvSpPr txBox="1"/>
          <p:nvPr>
            <p:ph idx="1" type="body"/>
          </p:nvPr>
        </p:nvSpPr>
        <p:spPr>
          <a:xfrm>
            <a:off x="685800" y="1625600"/>
            <a:ext cx="7772400" cy="233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Char char="•"/>
            </a:pP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a cloud’s edge is difficult to define, scientists use </a:t>
            </a:r>
            <a:r>
              <a:rPr b="0" i="0" lang="en-CA" sz="32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covalent radius</a:t>
            </a:r>
            <a:r>
              <a:rPr b="0" i="0" lang="en-CA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half the distance between the nuclei of 2 bonded atoms.</a:t>
            </a:r>
            <a:endParaRPr/>
          </a:p>
          <a:p>
            <a:pPr indent="-119379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520"/>
              <a:buFont typeface="Times New Roman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52" name="Google Shape;352;p38"/>
          <p:cNvGrpSpPr/>
          <p:nvPr/>
        </p:nvGrpSpPr>
        <p:grpSpPr>
          <a:xfrm>
            <a:off x="3400425" y="3670300"/>
            <a:ext cx="5614988" cy="3017838"/>
            <a:chOff x="960" y="2304"/>
            <a:chExt cx="3984" cy="1872"/>
          </a:xfrm>
        </p:grpSpPr>
        <p:sp>
          <p:nvSpPr>
            <p:cNvPr id="353" name="Google Shape;353;p38"/>
            <p:cNvSpPr/>
            <p:nvPr/>
          </p:nvSpPr>
          <p:spPr>
            <a:xfrm>
              <a:off x="2928" y="2304"/>
              <a:ext cx="2016" cy="187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960" y="2304"/>
              <a:ext cx="2016" cy="187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1920" y="3168"/>
              <a:ext cx="96" cy="96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936" y="3168"/>
              <a:ext cx="96" cy="96"/>
            </a:xfrm>
            <a:prstGeom prst="ellipse">
              <a:avLst/>
            </a:prstGeom>
            <a:solidFill>
              <a:srgbClr val="FFCC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t/>
              </a:r>
              <a:endParaRPr b="1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7" name="Google Shape;357;p38"/>
            <p:cNvCxnSpPr/>
            <p:nvPr/>
          </p:nvCxnSpPr>
          <p:spPr>
            <a:xfrm>
              <a:off x="2064" y="3216"/>
              <a:ext cx="1824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58" name="Google Shape;358;p38"/>
            <p:cNvSpPr txBox="1"/>
            <p:nvPr/>
          </p:nvSpPr>
          <p:spPr>
            <a:xfrm>
              <a:off x="2592" y="2832"/>
              <a:ext cx="912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b="1" i="0" lang="en-CA" sz="3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2.86</a:t>
              </a:r>
              <a:r>
                <a:rPr b="1" i="0" lang="en-CA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CA" sz="3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Å</a:t>
              </a:r>
              <a:endParaRPr/>
            </a:p>
          </p:txBody>
        </p:sp>
        <p:sp>
          <p:nvSpPr>
            <p:cNvPr id="359" name="Google Shape;359;p38"/>
            <p:cNvSpPr txBox="1"/>
            <p:nvPr/>
          </p:nvSpPr>
          <p:spPr>
            <a:xfrm>
              <a:off x="2160" y="3216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b="1" i="0" lang="en-CA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1.43 Å</a:t>
              </a:r>
              <a:endParaRPr/>
            </a:p>
          </p:txBody>
        </p:sp>
        <p:sp>
          <p:nvSpPr>
            <p:cNvPr id="360" name="Google Shape;360;p38"/>
            <p:cNvSpPr txBox="1"/>
            <p:nvPr/>
          </p:nvSpPr>
          <p:spPr>
            <a:xfrm>
              <a:off x="3072" y="3216"/>
              <a:ext cx="7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Font typeface="Times New Roman"/>
                <a:buNone/>
              </a:pPr>
              <a:r>
                <a:rPr b="1" i="0" lang="en-CA" sz="24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1.43 Å</a:t>
              </a:r>
              <a:endParaRPr/>
            </a:p>
          </p:txBody>
        </p:sp>
      </p:grpSp>
      <p:sp>
        <p:nvSpPr>
          <p:cNvPr id="361" name="Google Shape;361;p38"/>
          <p:cNvSpPr txBox="1"/>
          <p:nvPr/>
        </p:nvSpPr>
        <p:spPr>
          <a:xfrm>
            <a:off x="625475" y="3959225"/>
            <a:ext cx="2706688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Atomic radii are usually measured in picometers (pm) or </a:t>
            </a:r>
            <a:r>
              <a:rPr b="0" i="0" lang="en-CA" sz="2000" u="none" cap="none" strike="noStrike">
                <a:solidFill>
                  <a:srgbClr val="FF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angstroms (Å).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 angstrom is 1 x 10</a:t>
            </a:r>
            <a:r>
              <a:rPr b="0" baseline="3000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-10</a:t>
            </a:r>
            <a:r>
              <a:rPr b="0" i="0" lang="en-CA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Radar">
  <a:themeElements>
    <a:clrScheme name="Radar 1">
      <a:dk1>
        <a:srgbClr val="000000"/>
      </a:dk1>
      <a:lt1>
        <a:srgbClr val="EAEAEA"/>
      </a:lt1>
      <a:dk2>
        <a:srgbClr val="000066"/>
      </a:dk2>
      <a:lt2>
        <a:srgbClr val="FFFFFF"/>
      </a:lt2>
      <a:accent1>
        <a:srgbClr val="003399"/>
      </a:accent1>
      <a:accent2>
        <a:srgbClr val="99CCFF"/>
      </a:accent2>
      <a:accent3>
        <a:srgbClr val="AAAAB8"/>
      </a:accent3>
      <a:accent4>
        <a:srgbClr val="C8C8C8"/>
      </a:accent4>
      <a:accent5>
        <a:srgbClr val="AAADCA"/>
      </a:accent5>
      <a:accent6>
        <a:srgbClr val="8AB9E7"/>
      </a:accent6>
      <a:hlink>
        <a:srgbClr val="CC99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hemistry Theme - Adam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Oriel">
    <a:dk1>
      <a:srgbClr val="000000"/>
    </a:dk1>
    <a:lt1>
      <a:srgbClr val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