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2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embeddedFontLst>
    <p:embeddedFont>
      <p:font typeface="Constanti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onstantia-bold.fntdata"/><Relationship Id="rId14" Type="http://schemas.openxmlformats.org/officeDocument/2006/relationships/font" Target="fonts/Constantia-regular.fntdata"/><Relationship Id="rId17" Type="http://schemas.openxmlformats.org/officeDocument/2006/relationships/font" Target="fonts/Constantia-boldItalic.fntdata"/><Relationship Id="rId16" Type="http://schemas.openxmlformats.org/officeDocument/2006/relationships/font" Target="fonts/Constanti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CA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/>
          <p:nvPr/>
        </p:nvSpPr>
        <p:spPr>
          <a:xfrm flipH="1" rot="-10380000">
            <a:off x="3165475" y="1108075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89" name="Google Shape;89;p12"/>
          <p:cNvSpPr/>
          <p:nvPr/>
        </p:nvSpPr>
        <p:spPr>
          <a:xfrm flipH="1" rot="-10380000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0" name="Google Shape;90;p12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1" name="Google Shape;91;p12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5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13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93369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020"/>
              <a:buFont typeface="Noto Sans Symbols"/>
              <a:buChar char="●"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7305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Noto Sans Symbols"/>
              <a:buChar char="●"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65747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65747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585"/>
              <a:buFont typeface="Noto Sans Symbols"/>
              <a:buChar char="●"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4" name="Google Shape;94;p12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rgbClr val="0BD0D9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54000" lvl="2" marL="9144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09550" lvl="3" marL="118745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17487" lvl="4" marL="1462088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213360" lvl="5" marL="173736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193039" lvl="6" marL="192024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187960" lvl="7" marL="219456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182879" lvl="8" marL="246888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5" name="Google Shape;95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1" type="body"/>
          </p:nvPr>
        </p:nvSpPr>
        <p:spPr>
          <a:xfrm rot="5400000">
            <a:off x="2377281" y="15081"/>
            <a:ext cx="4389437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 rot="5400000">
            <a:off x="5052218" y="2491583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 rot="5400000">
            <a:off x="861219" y="510383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45720" rtl="0" algn="r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ctr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ctr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ctr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ct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ctr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 rotWithShape="1">
          <a:blip r:embed="rId2">
            <a:alphaModFix/>
          </a:blip>
          <a:stretch>
            <a:fillRect b="0" l="0" r="0" t="0"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1400"/>
              <a:buFont typeface="Calibri"/>
              <a:buNone/>
              <a:defRPr b="1" i="0" sz="5600" u="none" cap="none" strike="noStrik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22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D1EAEE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175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02894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0BD0D9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1" i="0" sz="2400" u="none" cap="none" strike="noStrike">
                <a:solidFill>
                  <a:schemeClr val="dk2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315" lvl="0" marL="457200" marR="0" rtl="0" algn="l">
              <a:spcBef>
                <a:spcPts val="440"/>
              </a:spcBef>
              <a:spcAft>
                <a:spcPts val="0"/>
              </a:spcAft>
              <a:buClr>
                <a:srgbClr val="0BD0D9"/>
              </a:buClr>
              <a:buSzPts val="2090"/>
              <a:buFont typeface="Noto Sans Symbols"/>
              <a:buChar char="●"/>
              <a:defRPr b="0" i="0" sz="2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0861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94639" lvl="3" marL="1828800" marR="0" rtl="0" algn="l">
              <a:spcBef>
                <a:spcPts val="320"/>
              </a:spcBef>
              <a:spcAft>
                <a:spcPts val="0"/>
              </a:spcAft>
              <a:buClr>
                <a:srgbClr val="0BD0D9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94639" lvl="4" marL="2286000" marR="0" rtl="0" algn="l">
              <a:spcBef>
                <a:spcPts val="320"/>
              </a:spcBef>
              <a:spcAft>
                <a:spcPts val="0"/>
              </a:spcAft>
              <a:buClr>
                <a:srgbClr val="10CF9B"/>
              </a:buClr>
              <a:buSzPts val="104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b="0" i="0" sz="26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751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6893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accent1"/>
              </a:buClr>
              <a:buSzPts val="221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68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02895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10CF9B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9525" y="-7938"/>
            <a:ext cx="9163050" cy="1041401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381500" y="-7938"/>
            <a:ext cx="4762500" cy="6381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17" name="Google Shape;17;p1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18" name="Google Shape;18;p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-9525" y="-7938"/>
            <a:ext cx="9163050" cy="1041401"/>
          </a:xfrm>
          <a:custGeom>
            <a:rect b="b" l="l" r="r" t="t"/>
            <a:pathLst>
              <a:path extrusionOk="0" h="120000" w="120000">
                <a:moveTo>
                  <a:pt x="124" y="365"/>
                </a:moveTo>
                <a:lnTo>
                  <a:pt x="52848" y="0"/>
                </a:lnTo>
                <a:cubicBezTo>
                  <a:pt x="57089" y="18475"/>
                  <a:pt x="79584" y="67134"/>
                  <a:pt x="90935" y="67134"/>
                </a:cubicBezTo>
                <a:cubicBezTo>
                  <a:pt x="102286" y="67134"/>
                  <a:pt x="114885" y="27804"/>
                  <a:pt x="119875" y="10060"/>
                </a:cubicBezTo>
                <a:lnTo>
                  <a:pt x="120000" y="38963"/>
                </a:lnTo>
                <a:cubicBezTo>
                  <a:pt x="117879" y="47012"/>
                  <a:pt x="104282" y="80670"/>
                  <a:pt x="89438" y="80304"/>
                </a:cubicBezTo>
                <a:cubicBezTo>
                  <a:pt x="74594" y="79939"/>
                  <a:pt x="45841" y="30182"/>
                  <a:pt x="30935" y="36768"/>
                </a:cubicBezTo>
                <a:cubicBezTo>
                  <a:pt x="15592" y="38231"/>
                  <a:pt x="5613" y="88170"/>
                  <a:pt x="0" y="120000"/>
                </a:cubicBezTo>
                <a:lnTo>
                  <a:pt x="124" y="365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4381500" y="-7938"/>
            <a:ext cx="4762500" cy="63817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cubicBezTo>
                  <a:pt x="6960" y="20571"/>
                  <a:pt x="46720" y="107495"/>
                  <a:pt x="66720" y="113747"/>
                </a:cubicBezTo>
                <a:cubicBezTo>
                  <a:pt x="86720" y="120000"/>
                  <a:pt x="111120" y="56268"/>
                  <a:pt x="120000" y="37512"/>
                </a:cubicBezTo>
                <a:lnTo>
                  <a:pt x="120000" y="121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●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BD0D9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10CF9B"/>
              </a:buClr>
              <a:buSzPts val="13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●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2" name="Google Shape;32;p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04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pSp>
        <p:nvGrpSpPr>
          <p:cNvPr id="34" name="Google Shape;34;p3"/>
          <p:cNvGrpSpPr/>
          <p:nvPr/>
        </p:nvGrpSpPr>
        <p:grpSpPr>
          <a:xfrm>
            <a:off x="-29327" y="-14808"/>
            <a:ext cx="9198220" cy="1083716"/>
            <a:chOff x="-29322" y="-1971"/>
            <a:chExt cx="9198255" cy="1086266"/>
          </a:xfrm>
        </p:grpSpPr>
        <p:sp>
          <p:nvSpPr>
            <p:cNvPr id="35" name="Google Shape;35;p3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20000" w="120000">
                  <a:moveTo>
                    <a:pt x="0" y="109876"/>
                  </a:moveTo>
                  <a:cubicBezTo>
                    <a:pt x="5862" y="83943"/>
                    <a:pt x="19189" y="31279"/>
                    <a:pt x="33430" y="32075"/>
                  </a:cubicBezTo>
                  <a:cubicBezTo>
                    <a:pt x="47671" y="32872"/>
                    <a:pt x="71018" y="120000"/>
                    <a:pt x="85446" y="114654"/>
                  </a:cubicBezTo>
                  <a:cubicBezTo>
                    <a:pt x="99875" y="109308"/>
                    <a:pt x="112806" y="23886"/>
                    <a:pt x="120000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120000" w="120000">
                  <a:moveTo>
                    <a:pt x="0" y="102857"/>
                  </a:moveTo>
                  <a:cubicBezTo>
                    <a:pt x="5681" y="90913"/>
                    <a:pt x="19791" y="30070"/>
                    <a:pt x="34089" y="32037"/>
                  </a:cubicBezTo>
                  <a:cubicBezTo>
                    <a:pt x="48387" y="34004"/>
                    <a:pt x="71467" y="120000"/>
                    <a:pt x="85785" y="114660"/>
                  </a:cubicBezTo>
                  <a:cubicBezTo>
                    <a:pt x="100104" y="109320"/>
                    <a:pt x="112882" y="23887"/>
                    <a:pt x="120000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Font typeface="Calibri"/>
              <a:buNone/>
            </a:pPr>
            <a:r>
              <a:rPr b="1" i="0" lang="en-CA" sz="5600" u="none" cap="none" strike="noStrike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rPr>
              <a:t>Classroom Expectations</a:t>
            </a:r>
            <a:endParaRPr b="1" i="0" sz="5600" u="none" cap="none" strike="noStrike">
              <a:solidFill>
                <a:srgbClr val="4CE0E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>
            <p:ph idx="1" type="subTitle"/>
          </p:nvPr>
        </p:nvSpPr>
        <p:spPr>
          <a:xfrm>
            <a:off x="533400" y="3228975"/>
            <a:ext cx="785495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 expect EVERYONE to be:</a:t>
            </a:r>
            <a:endParaRPr/>
          </a:p>
        </p:txBody>
      </p:sp>
      <p:sp>
        <p:nvSpPr>
          <p:cNvPr id="123" name="Google Shape;123;p16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Prompt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Prepared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Positive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Productive</a:t>
            </a:r>
            <a:endParaRPr/>
          </a:p>
          <a:p>
            <a:pPr indent="-273050" lvl="0" marL="273050" marR="0" rtl="0" algn="l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Polite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Prompt</a:t>
            </a:r>
            <a:endParaRPr/>
          </a:p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Come to class ON TIME.</a:t>
            </a:r>
            <a:endParaRPr/>
          </a:p>
          <a:p>
            <a: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It is distracting if people are wandering in late. </a:t>
            </a:r>
            <a:endParaRPr/>
          </a:p>
          <a:p>
            <a: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Lates could result in phone calls home, detentions etc.</a:t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468313" y="692150"/>
            <a:ext cx="8229600" cy="9366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Prepared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Bring a pen, pencil, eraser, ruler, textbook, binder and a calculator to every class. </a:t>
            </a:r>
            <a:endParaRPr/>
          </a:p>
          <a:p>
            <a: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You should not have to go to your locker for any of this equipment. 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You will not be permitted to use the calculator on your cell phone during tests.</a:t>
            </a:r>
            <a:endParaRPr/>
          </a:p>
          <a:p>
            <a:pPr indent="0" lvl="1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 not bring backpacks to class. </a:t>
            </a:r>
            <a:endParaRPr/>
          </a:p>
          <a:p>
            <a:pPr indent="-246062" lvl="1" marL="6397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●"/>
            </a:pPr>
            <a:r>
              <a:rPr b="0" i="0" lang="en-CA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They can be a safety hazard.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Have homework complete. </a:t>
            </a:r>
            <a:endParaRPr/>
          </a:p>
          <a:p>
            <a:pPr indent="-246062" lvl="1" marL="639763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Have any questions you may have ready.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Assignments, lab reports, etc. are due at the BEGINNING of class.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Ask any questions to clarify your understanding no later than the day BEFORE assessments</a:t>
            </a:r>
            <a:endParaRPr b="0" i="0" sz="2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If you know you are going to be away for a test/quiz, please let me know ahead of time so we can arrange another time for you to write it.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Positive</a:t>
            </a:r>
            <a:endParaRPr b="0" i="0" sz="5000" u="none" cap="none" strike="noStrik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Keep a positive attitude even if you are having difficulty.</a:t>
            </a:r>
            <a:endParaRPr/>
          </a:p>
          <a:p>
            <a:pPr indent="-246062" lvl="1" marL="639763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Help is available as indicated on course site</a:t>
            </a:r>
            <a:endParaRPr/>
          </a:p>
          <a:p>
            <a:pPr indent="-246062" lvl="1" marL="639763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 not wait until the day before a test to get help. When you are having trouble, see me.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1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Productive</a:t>
            </a:r>
            <a:endParaRPr/>
          </a:p>
        </p:txBody>
      </p:sp>
      <p:sp>
        <p:nvSpPr>
          <p:cNvPr id="158" name="Google Shape;158;p21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Participate in class. 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Ask questions.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Be a good lab partner.</a:t>
            </a:r>
            <a:endParaRPr/>
          </a:p>
          <a:p>
            <a:pPr indent="-246062" lvl="1" marL="639763" marR="0" rtl="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expect someone else to do all the work.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Stay on task.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Use your time wisely.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Socialize on your own time. </a:t>
            </a:r>
            <a:r>
              <a:rPr b="0" i="0" lang="en-CA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(This includes texting.)</a:t>
            </a:r>
            <a:endParaRPr/>
          </a:p>
          <a:p>
            <a:pPr indent="-273050" lvl="0" marL="273050" marR="0" rtl="0" algn="l">
              <a:spcBef>
                <a:spcPts val="560"/>
              </a:spcBef>
              <a:spcAft>
                <a:spcPts val="0"/>
              </a:spcAft>
              <a:buClr>
                <a:srgbClr val="0BD0D9"/>
              </a:buClr>
              <a:buSzPts val="2660"/>
              <a:buFont typeface="Noto Sans Symbols"/>
              <a:buChar char="●"/>
            </a:pPr>
            <a:r>
              <a:rPr b="0" i="0" lang="en-CA" sz="2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Don’t pack up early.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Polite</a:t>
            </a:r>
            <a:endParaRPr/>
          </a:p>
        </p:txBody>
      </p:sp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3050" lvl="0" marL="273050" marR="0" rtl="0" algn="l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Please be polite. </a:t>
            </a:r>
            <a:endParaRPr/>
          </a:p>
          <a:p>
            <a:pPr indent="-273050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Please be respectful to everyone in the class.</a:t>
            </a:r>
            <a:endParaRPr/>
          </a:p>
          <a:p>
            <a:pPr indent="-273050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Char char="●"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Please clean up your work area.</a:t>
            </a:r>
            <a:endParaRPr/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-116204" lvl="0" marL="273050" marR="0" rtl="0" algn="l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SzPts val="247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rgbClr val="0BD0D9"/>
              </a:buClr>
              <a:buFont typeface="Noto Sans Symbols"/>
              <a:buNone/>
            </a:pPr>
            <a:r>
              <a:rPr b="0" i="0" lang="en-CA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Thank you!</a:t>
            </a:r>
            <a:endParaRPr/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Flow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 xmlns:r="http://schemas.openxmlformats.org/officeDocument/2006/relationships">
  <a:clrScheme name="Flow">
    <a:dk1>
      <a:srgbClr val="000000"/>
    </a:dk1>
    <a:lt1>
      <a:srgbClr val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