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rialBlack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56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096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4648200" y="1600200"/>
            <a:ext cx="3886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●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 sz="1800"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560"/>
              <a:buNone/>
              <a:defRPr sz="1400"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 rot="5400000">
            <a:off x="4596606" y="2082007"/>
            <a:ext cx="5791200" cy="2084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 rot="5400000">
            <a:off x="350838" y="73025"/>
            <a:ext cx="5791200" cy="610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 rot="5400000">
            <a:off x="2362200" y="-152400"/>
            <a:ext cx="44196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indent="-274320" lvl="4" marL="22860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indent="-274320" lvl="5" marL="27432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indent="-274320" lvl="6" marL="32004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indent="-274320" lvl="7" marL="36576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indent="-274320" lvl="8" marL="4114800" algn="l"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●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●"/>
              <a:defRPr sz="2400"/>
            </a:lvl3pPr>
            <a:lvl4pPr indent="-304800" lvl="3" marL="1828800" algn="l">
              <a:spcBef>
                <a:spcPts val="400"/>
              </a:spcBef>
              <a:spcAft>
                <a:spcPts val="0"/>
              </a:spcAft>
              <a:buSzPts val="1200"/>
              <a:buChar char="●"/>
              <a:defRPr sz="2000"/>
            </a:lvl4pPr>
            <a:lvl5pPr indent="-279400" lvl="4" marL="22860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5pPr>
            <a:lvl6pPr indent="-279400" lvl="5" marL="27432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6pPr>
            <a:lvl7pPr indent="-279400" lvl="6" marL="32004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7pPr>
            <a:lvl8pPr indent="-279400" lvl="7" marL="36576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8pPr>
            <a:lvl9pPr indent="-279400" lvl="8" marL="4114800" algn="l">
              <a:spcBef>
                <a:spcPts val="400"/>
              </a:spcBef>
              <a:spcAft>
                <a:spcPts val="0"/>
              </a:spcAft>
              <a:buSzPts val="800"/>
              <a:buChar char="●"/>
              <a:defRPr sz="2000"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360"/>
              <a:buNone/>
              <a:defRPr sz="900"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77" name="Google Shape;7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640"/>
              <a:buNone/>
              <a:defRPr b="1" sz="1600"/>
            </a:lvl9pPr>
          </a:lstStyle>
          <a:p/>
        </p:txBody>
      </p:sp>
      <p:sp>
        <p:nvSpPr>
          <p:cNvPr id="78" name="Google Shape;7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●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SzPts val="960"/>
              <a:buChar char="●"/>
              <a:defRPr sz="1600"/>
            </a:lvl4pPr>
            <a:lvl5pPr indent="-269239" lvl="4" marL="22860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5pPr>
            <a:lvl6pPr indent="-269239" lvl="5" marL="27432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6pPr>
            <a:lvl7pPr indent="-269239" lvl="6" marL="32004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7pPr>
            <a:lvl8pPr indent="-269240" lvl="7" marL="36576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8pPr>
            <a:lvl9pPr indent="-269240" lvl="8" marL="4114800" algn="l">
              <a:spcBef>
                <a:spcPts val="320"/>
              </a:spcBef>
              <a:spcAft>
                <a:spcPts val="0"/>
              </a:spcAft>
              <a:buSzPts val="640"/>
              <a:buChar char="●"/>
              <a:defRPr sz="16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7" name="Google Shape;7;p1"/>
            <p:cNvSpPr/>
            <p:nvPr/>
          </p:nvSpPr>
          <p:spPr>
            <a:xfrm>
              <a:off x="432" y="1304"/>
              <a:ext cx="4656" cy="2112"/>
            </a:xfrm>
            <a:prstGeom prst="roundRect">
              <a:avLst>
                <a:gd fmla="val 16667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 txBox="1"/>
            <p:nvPr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lt1"/>
            </a:solidFill>
            <a:ln cap="flat" cmpd="sng" w="571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872"/>
              <a:ext cx="5664" cy="1152"/>
            </a:xfrm>
            <a:custGeom>
              <a:rect b="b" l="l" r="r" t="t"/>
              <a:pathLst>
                <a:path extrusionOk="0" h="1000" w="4917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" name="Google Shape;10;p1"/>
            <p:cNvCxnSpPr/>
            <p:nvPr/>
          </p:nvCxnSpPr>
          <p:spPr>
            <a:xfrm>
              <a:off x="0" y="1928"/>
              <a:ext cx="5232" cy="0"/>
            </a:xfrm>
            <a:prstGeom prst="straightConnector1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24" name="Google Shape;24;p3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fmla="val 2965" name="adj"/>
              </a:avLst>
            </a:prstGeom>
            <a:noFill/>
            <a:ln cap="flat" cmpd="sng" w="508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96"/>
              <a:ext cx="5376" cy="768"/>
            </a:xfrm>
            <a:custGeom>
              <a:rect b="b" l="l" r="r" t="t"/>
              <a:pathLst>
                <a:path extrusionOk="0" h="1000" w="7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26;p3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parknotes.com/" TargetMode="External"/><Relationship Id="rId4" Type="http://schemas.openxmlformats.org/officeDocument/2006/relationships/hyperlink" Target="http://www.cliffnotes.com/WileyCDA/" TargetMode="External"/><Relationship Id="rId5" Type="http://schemas.openxmlformats.org/officeDocument/2006/relationships/hyperlink" Target="http://www.focal.ie/Home.aspx" TargetMode="External"/><Relationship Id="rId6" Type="http://schemas.openxmlformats.org/officeDocument/2006/relationships/hyperlink" Target="http://www.skoool.i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SbJIi6nUs2s" TargetMode="External"/><Relationship Id="rId4" Type="http://schemas.openxmlformats.org/officeDocument/2006/relationships/hyperlink" Target="http://www.youtube.com/watch?v=SbJIi6nUs2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228600" y="1427162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Arial"/>
              <a:buNone/>
            </a:pPr>
            <a:r>
              <a:rPr b="0" i="0" lang="en-US" sz="4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Developing Smart Study Skills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the Best Possible Results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get the best possible results 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the exam papers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Mock Papers – spend time doing up these answers again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 a Smart Learner 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to study is learning to be a smart learner – exam questions, exam papers!!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your time effectively – make a timetable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time to Study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Brain Foods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Choosing the right food and drink will make it easier to concentrate and perform better in exams 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Everyday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Breakfast 			Fish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Oranges				Berries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				Raisins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Healthy snacks			Some treats i.e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chocolate/crisps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Eggs 				Cheese</a:t>
            </a:r>
            <a:endParaRPr/>
          </a:p>
          <a:p>
            <a:pPr indent="-2413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539750" y="1484312"/>
            <a:ext cx="7924800" cy="489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exam weeks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Fresh fruit smoothies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Fresh or dried fruits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Unsalted nuts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Sandwiches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Yoghurts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Cheese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of an Exam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Eggs/beans/mushrooms on toast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Porridge/muesli/weetabix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Bananas, raisins or a fruit smoothie</a:t>
            </a:r>
            <a:endParaRPr/>
          </a:p>
          <a:p>
            <a:pPr indent="-18034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on try high protein foods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Beans, Meat, Fish, Eggs or Cheese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Vegetables and fruit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a Mind Map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-118"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981075"/>
            <a:ext cx="9217025" cy="62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Mind maps are good for </a:t>
            </a:r>
            <a:r>
              <a:rPr lang="en-US"/>
              <a:t>connecting your knowledge and deepening understanding. The brain remembers a visual differently than written and both together enhance retention of the content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in the exam to help you structure your answer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Keys to Study 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Management 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Organisation 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taking 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Concentration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your predicted Results………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C900150927[1]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2492375"/>
            <a:ext cx="2552700" cy="288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links that may help…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English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hlinkClick r:id="rId3"/>
              </a:rPr>
              <a:t>www.sparknotes.com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hlinkClick r:id="rId4"/>
              </a:rPr>
              <a:t>www.cliffnotes.com/WileyCDA/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Irish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hlinkClick r:id="rId5"/>
              </a:rPr>
              <a:t>www.focal.ie/Home.aspx</a:t>
            </a:r>
            <a:endParaRPr/>
          </a:p>
          <a:p>
            <a:pPr indent="-179069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sng">
                <a:solidFill>
                  <a:schemeClr val="hlink"/>
                </a:solidFill>
                <a:hlinkClick r:id="rId6"/>
              </a:rPr>
              <a:t>www.skoool.ie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www.examinations.ie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Study Tips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 regular time to study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all distractions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all the necessary supplies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a TABLE in a Quiet place to study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t0.gstatic.com/images?q=tbn:ANd9GcTPcAIgVQ86JkN5DNtfaiMXu79KhpbGnOhZxTN8FqEXH2vDDAkbnf-YKS9Qgg" id="215" name="Google Shape;21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7" y="1628775"/>
            <a:ext cx="3213100" cy="43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don’t you think……..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http://www.youtube.com/watch?v=SbJIi6nUs2s</a:t>
            </a:r>
            <a:endParaRPr/>
          </a:p>
          <a:p>
            <a:pPr indent="-18034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 a Good Place to Study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a desk with nothing on it except the subject that you are STUDYING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 regular time and place for studying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</a:pPr>
            <a:r>
              <a:rPr b="0" i="0" lang="en-US" sz="3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Make sure you have the following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flat surface for writing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lighting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Drink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Before you begin studying	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Eat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 plan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all the materials for that subject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Computer, if necessary</a:t>
            </a:r>
            <a:endParaRPr/>
          </a:p>
          <a:p>
            <a:pPr indent="-200660" lvl="0" marL="342900" rtl="0" algn="l">
              <a:spcBef>
                <a:spcPts val="56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Rewrite notes to study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people like to underline and highlight important ideas and vocabulary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looking for excuses NOT to study!!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about the END goal – your Exam – What will you be doing after it!!!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Change Habits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a good listening habit – good listening in class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Concentrate on what is going on – try and avoid daydreaming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not listen if you are talking!!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 your time wisely 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a Study Timetable 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Stick it on the wall over your table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your exam Timetable and stick it up on the wall</a:t>
            </a:r>
            <a:endParaRPr/>
          </a:p>
          <a:p>
            <a:pPr indent="-20066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about ‘dead’ time – how can you use it more effectively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b="0" i="0" lang="en-US" sz="4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Help Each Other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Liaise with class mates and see if you can get some notes and swap/share notes</a:t>
            </a:r>
            <a:endParaRPr/>
          </a:p>
          <a:p>
            <a:pPr indent="-18034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up websites, ask teachers </a:t>
            </a:r>
            <a:endParaRPr/>
          </a:p>
          <a:p>
            <a:pPr indent="-180340" lvl="0" marL="342900" rtl="0" algn="l">
              <a:spcBef>
                <a:spcPts val="64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