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5A4-E203-4E3D-9ED4-C806811155C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75B-2A10-410A-976A-42CA48053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39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5A4-E203-4E3D-9ED4-C806811155C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75B-2A10-410A-976A-42CA48053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41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5A4-E203-4E3D-9ED4-C806811155C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75B-2A10-410A-976A-42CA48053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1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5A4-E203-4E3D-9ED4-C806811155C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75B-2A10-410A-976A-42CA48053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29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5A4-E203-4E3D-9ED4-C806811155C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75B-2A10-410A-976A-42CA48053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12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5A4-E203-4E3D-9ED4-C806811155C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75B-2A10-410A-976A-42CA48053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74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5A4-E203-4E3D-9ED4-C806811155C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75B-2A10-410A-976A-42CA48053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27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5A4-E203-4E3D-9ED4-C806811155C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75B-2A10-410A-976A-42CA48053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45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5A4-E203-4E3D-9ED4-C806811155C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75B-2A10-410A-976A-42CA48053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69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5A4-E203-4E3D-9ED4-C806811155C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75B-2A10-410A-976A-42CA48053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80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5A4-E203-4E3D-9ED4-C806811155C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75B-2A10-410A-976A-42CA48053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12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35A4-E203-4E3D-9ED4-C806811155C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4075B-2A10-410A-976A-42CA48053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44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Hackathon</a:t>
            </a:r>
            <a:r>
              <a:rPr lang="fr-FR" dirty="0"/>
              <a:t> </a:t>
            </a:r>
            <a:r>
              <a:rPr lang="fr-FR" dirty="0" smtClean="0"/>
              <a:t>le champ des </a:t>
            </a:r>
            <a:r>
              <a:rPr lang="fr-FR" dirty="0" err="1" smtClean="0"/>
              <a:t>sirens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Scrapules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049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L’équipe : 2 agents Insee &amp; 3 agents </a:t>
            </a:r>
            <a:r>
              <a:rPr lang="fr-FR" dirty="0" err="1" smtClean="0"/>
              <a:t>BdF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Piste préconisée : </a:t>
            </a:r>
            <a:r>
              <a:rPr lang="fr-FR" dirty="0" err="1" smtClean="0"/>
              <a:t>Webscrapping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Technologie utilisée : </a:t>
            </a:r>
          </a:p>
          <a:p>
            <a:pPr lvl="1"/>
            <a:r>
              <a:rPr lang="fr-FR" dirty="0" smtClean="0"/>
              <a:t>Python</a:t>
            </a:r>
          </a:p>
          <a:p>
            <a:pPr lvl="1"/>
            <a:r>
              <a:rPr lang="fr-FR" dirty="0" smtClean="0"/>
              <a:t>Api </a:t>
            </a:r>
            <a:r>
              <a:rPr lang="fr-FR" dirty="0" err="1" smtClean="0"/>
              <a:t>Sirene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432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Plan du Projet</a:t>
            </a:r>
            <a:endParaRPr lang="fr-FR" b="1" dirty="0"/>
          </a:p>
        </p:txBody>
      </p:sp>
      <p:sp>
        <p:nvSpPr>
          <p:cNvPr id="4" name="Rectangle 3"/>
          <p:cNvSpPr/>
          <p:nvPr/>
        </p:nvSpPr>
        <p:spPr>
          <a:xfrm>
            <a:off x="288746" y="3074567"/>
            <a:ext cx="1475117" cy="19323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RP</a:t>
            </a:r>
            <a:endParaRPr lang="fr-FR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2491994" y="2173015"/>
            <a:ext cx="3044650" cy="373542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BLOC 1 : </a:t>
            </a:r>
          </a:p>
          <a:p>
            <a:pPr algn="ctr"/>
            <a:endParaRPr lang="fr-FR" sz="32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SCRAPING d’informations sur Internet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22575" y="2173014"/>
            <a:ext cx="3044650" cy="373542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BLOC 2 : </a:t>
            </a:r>
          </a:p>
          <a:p>
            <a:pPr algn="ctr"/>
            <a:endParaRPr lang="fr-FR" sz="32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Sélection de la bonne information</a:t>
            </a:r>
            <a:endParaRPr lang="fr-FR" sz="2400" b="1" dirty="0">
              <a:solidFill>
                <a:schemeClr val="tx1"/>
              </a:solidFill>
            </a:endParaRPr>
          </a:p>
        </p:txBody>
      </p:sp>
      <p:cxnSp>
        <p:nvCxnSpPr>
          <p:cNvPr id="8" name="Connecteur droit avec flèche 7"/>
          <p:cNvCxnSpPr>
            <a:stCxn id="4" idx="3"/>
            <a:endCxn id="5" idx="1"/>
          </p:cNvCxnSpPr>
          <p:nvPr/>
        </p:nvCxnSpPr>
        <p:spPr>
          <a:xfrm>
            <a:off x="1763863" y="4040726"/>
            <a:ext cx="728131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5" idx="3"/>
            <a:endCxn id="6" idx="1"/>
          </p:cNvCxnSpPr>
          <p:nvPr/>
        </p:nvCxnSpPr>
        <p:spPr>
          <a:xfrm flipV="1">
            <a:off x="5536644" y="4040725"/>
            <a:ext cx="885931" cy="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6" idx="3"/>
          </p:cNvCxnSpPr>
          <p:nvPr/>
        </p:nvCxnSpPr>
        <p:spPr>
          <a:xfrm>
            <a:off x="9467225" y="4040725"/>
            <a:ext cx="728131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195356" y="3074567"/>
            <a:ext cx="1475117" cy="193231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RP</a:t>
            </a:r>
          </a:p>
          <a:p>
            <a:pPr algn="ctr"/>
            <a:r>
              <a:rPr lang="fr-FR" sz="2800" b="1" dirty="0" smtClean="0"/>
              <a:t>*</a:t>
            </a:r>
          </a:p>
          <a:p>
            <a:pPr algn="ctr"/>
            <a:r>
              <a:rPr lang="fr-FR" sz="2800" b="1" dirty="0" smtClean="0"/>
              <a:t>SIRET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234410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023" y="2311878"/>
            <a:ext cx="1475117" cy="193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RP</a:t>
            </a:r>
            <a:endParaRPr lang="fr-FR" sz="2800" b="1" dirty="0"/>
          </a:p>
        </p:txBody>
      </p:sp>
      <p:sp>
        <p:nvSpPr>
          <p:cNvPr id="5" name="Losange 4"/>
          <p:cNvSpPr/>
          <p:nvPr/>
        </p:nvSpPr>
        <p:spPr>
          <a:xfrm>
            <a:off x="4084811" y="566469"/>
            <a:ext cx="2659811" cy="1089804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Société.com</a:t>
            </a:r>
            <a:endParaRPr lang="fr-FR" sz="2800" b="1" dirty="0">
              <a:solidFill>
                <a:schemeClr val="tx1"/>
              </a:solidFill>
            </a:endParaRPr>
          </a:p>
        </p:txBody>
      </p:sp>
      <p:cxnSp>
        <p:nvCxnSpPr>
          <p:cNvPr id="7" name="Connecteur droit avec flèche 6"/>
          <p:cNvCxnSpPr>
            <a:stCxn id="4" idx="3"/>
          </p:cNvCxnSpPr>
          <p:nvPr/>
        </p:nvCxnSpPr>
        <p:spPr>
          <a:xfrm flipV="1">
            <a:off x="1613140" y="1111371"/>
            <a:ext cx="2471671" cy="2166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osange 7"/>
          <p:cNvSpPr/>
          <p:nvPr/>
        </p:nvSpPr>
        <p:spPr>
          <a:xfrm>
            <a:off x="4084810" y="2733134"/>
            <a:ext cx="2659811" cy="1089804"/>
          </a:xfrm>
          <a:prstGeom prst="diamond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API </a:t>
            </a:r>
            <a:r>
              <a:rPr lang="fr-FR" sz="2800" b="1" dirty="0" err="1" smtClean="0"/>
              <a:t>Sirene</a:t>
            </a:r>
            <a:endParaRPr lang="fr-FR" sz="2800" b="1" dirty="0"/>
          </a:p>
        </p:txBody>
      </p:sp>
      <p:sp>
        <p:nvSpPr>
          <p:cNvPr id="9" name="Losange 8"/>
          <p:cNvSpPr/>
          <p:nvPr/>
        </p:nvSpPr>
        <p:spPr>
          <a:xfrm>
            <a:off x="4084809" y="4899799"/>
            <a:ext cx="2659811" cy="1089804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Page Jaune</a:t>
            </a:r>
            <a:endParaRPr lang="fr-FR" sz="2800" b="1" dirty="0">
              <a:solidFill>
                <a:schemeClr val="tx1"/>
              </a:solidFill>
            </a:endParaRPr>
          </a:p>
        </p:txBody>
      </p:sp>
      <p:cxnSp>
        <p:nvCxnSpPr>
          <p:cNvPr id="10" name="Connecteur droit avec flèche 9"/>
          <p:cNvCxnSpPr>
            <a:stCxn id="4" idx="3"/>
          </p:cNvCxnSpPr>
          <p:nvPr/>
        </p:nvCxnSpPr>
        <p:spPr>
          <a:xfrm flipV="1">
            <a:off x="1613140" y="3278036"/>
            <a:ext cx="24716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4" idx="3"/>
          </p:cNvCxnSpPr>
          <p:nvPr/>
        </p:nvCxnSpPr>
        <p:spPr>
          <a:xfrm>
            <a:off x="1613140" y="3278037"/>
            <a:ext cx="2471669" cy="2166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osange 15"/>
          <p:cNvSpPr/>
          <p:nvPr/>
        </p:nvSpPr>
        <p:spPr>
          <a:xfrm>
            <a:off x="7757400" y="4899799"/>
            <a:ext cx="2659811" cy="1089804"/>
          </a:xfrm>
          <a:prstGeom prst="diamond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API </a:t>
            </a:r>
            <a:r>
              <a:rPr lang="fr-FR" sz="2800" b="1" dirty="0" err="1" smtClean="0"/>
              <a:t>Sirene</a:t>
            </a:r>
            <a:endParaRPr lang="fr-FR" sz="2800" b="1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6744620" y="5444701"/>
            <a:ext cx="10127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6744620" y="3266481"/>
            <a:ext cx="1572884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6744620" y="1119992"/>
            <a:ext cx="157288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6744620" y="1298271"/>
            <a:ext cx="157288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6744620" y="933086"/>
            <a:ext cx="157288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6744620" y="1485177"/>
            <a:ext cx="157288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6744620" y="749056"/>
            <a:ext cx="157288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10434379" y="5457004"/>
            <a:ext cx="157288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10434379" y="5635283"/>
            <a:ext cx="157288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10434379" y="5270098"/>
            <a:ext cx="157288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10434379" y="5822189"/>
            <a:ext cx="157288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10434379" y="5086068"/>
            <a:ext cx="157288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7302317" y="926142"/>
            <a:ext cx="412632" cy="369332"/>
          </a:xfrm>
          <a:prstGeom prst="rect">
            <a:avLst/>
          </a:prstGeom>
          <a:solidFill>
            <a:schemeClr val="bg1">
              <a:lumMod val="95000"/>
              <a:alpha val="7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k1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7075817" y="5260035"/>
            <a:ext cx="412632" cy="369332"/>
          </a:xfrm>
          <a:prstGeom prst="rect">
            <a:avLst/>
          </a:prstGeom>
          <a:solidFill>
            <a:schemeClr val="bg1">
              <a:lumMod val="95000"/>
              <a:alpha val="7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k2</a:t>
            </a:r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10972282" y="5260035"/>
            <a:ext cx="412632" cy="369332"/>
          </a:xfrm>
          <a:prstGeom prst="rect">
            <a:avLst/>
          </a:prstGeom>
          <a:solidFill>
            <a:schemeClr val="bg1">
              <a:lumMod val="95000"/>
              <a:alpha val="7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k2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7344929" y="3051671"/>
            <a:ext cx="412632" cy="369332"/>
          </a:xfrm>
          <a:prstGeom prst="rect">
            <a:avLst/>
          </a:prstGeom>
          <a:solidFill>
            <a:schemeClr val="bg1">
              <a:lumMod val="95000"/>
              <a:alpha val="7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8890744" y="1816319"/>
            <a:ext cx="3047724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6"/>
                </a:solidFill>
              </a:rPr>
              <a:t>k1</a:t>
            </a:r>
            <a:r>
              <a:rPr lang="fr-FR" sz="3200" dirty="0" smtClean="0"/>
              <a:t> + </a:t>
            </a:r>
            <a:r>
              <a:rPr lang="fr-FR" sz="3200" dirty="0" smtClean="0">
                <a:solidFill>
                  <a:schemeClr val="accent4"/>
                </a:solidFill>
              </a:rPr>
              <a:t>k2</a:t>
            </a:r>
            <a:r>
              <a:rPr lang="fr-FR" sz="3200" dirty="0" smtClean="0"/>
              <a:t> + 1 </a:t>
            </a:r>
          </a:p>
          <a:p>
            <a:pPr algn="ctr"/>
            <a:endParaRPr lang="fr-FR" sz="2400" dirty="0" smtClean="0"/>
          </a:p>
          <a:p>
            <a:pPr algn="ctr"/>
            <a:r>
              <a:rPr lang="fr-FR" sz="2400" dirty="0" err="1" smtClean="0"/>
              <a:t>SIRETs</a:t>
            </a:r>
            <a:r>
              <a:rPr lang="fr-FR" sz="2400" dirty="0" smtClean="0"/>
              <a:t> possibles </a:t>
            </a:r>
          </a:p>
          <a:p>
            <a:pPr algn="ctr"/>
            <a:r>
              <a:rPr lang="fr-FR" sz="2400" dirty="0"/>
              <a:t>p</a:t>
            </a:r>
            <a:r>
              <a:rPr lang="fr-FR" sz="2400" dirty="0" smtClean="0"/>
              <a:t>ar</a:t>
            </a:r>
          </a:p>
          <a:p>
            <a:pPr algn="ctr"/>
            <a:r>
              <a:rPr lang="fr-FR" sz="2400" dirty="0" smtClean="0"/>
              <a:t> code </a:t>
            </a:r>
            <a:r>
              <a:rPr lang="fr-FR" sz="2400" dirty="0" err="1" smtClean="0"/>
              <a:t>Cabbi</a:t>
            </a:r>
            <a:endParaRPr lang="fr-FR" sz="2400" dirty="0"/>
          </a:p>
        </p:txBody>
      </p:sp>
      <p:sp>
        <p:nvSpPr>
          <p:cNvPr id="55" name="ZoneTexte 54"/>
          <p:cNvSpPr txBox="1"/>
          <p:nvPr/>
        </p:nvSpPr>
        <p:spPr>
          <a:xfrm>
            <a:off x="138023" y="1919231"/>
            <a:ext cx="147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Code </a:t>
            </a:r>
            <a:r>
              <a:rPr lang="fr-FR" i="1" dirty="0" err="1" smtClean="0"/>
              <a:t>Cabbi</a:t>
            </a:r>
            <a:endParaRPr lang="fr-FR" i="1" dirty="0"/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6744620" y="5629367"/>
            <a:ext cx="10127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6742940" y="5099444"/>
            <a:ext cx="10127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6744620" y="5271940"/>
            <a:ext cx="10127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>
            <a:off x="6738059" y="5822189"/>
            <a:ext cx="10127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/>
          <p:cNvSpPr/>
          <p:nvPr/>
        </p:nvSpPr>
        <p:spPr>
          <a:xfrm>
            <a:off x="1944337" y="749056"/>
            <a:ext cx="1853940" cy="524054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/>
          <p:cNvSpPr txBox="1"/>
          <p:nvPr/>
        </p:nvSpPr>
        <p:spPr>
          <a:xfrm>
            <a:off x="105329" y="49780"/>
            <a:ext cx="242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/>
              <a:t>BLOC 1</a:t>
            </a:r>
          </a:p>
          <a:p>
            <a:r>
              <a:rPr lang="fr-FR" sz="4000" b="1" dirty="0" err="1" smtClean="0"/>
              <a:t>Scraping</a:t>
            </a:r>
            <a:endParaRPr lang="fr-FR" sz="4000" b="1" dirty="0"/>
          </a:p>
        </p:txBody>
      </p:sp>
      <p:sp>
        <p:nvSpPr>
          <p:cNvPr id="67" name="ZoneTexte 66"/>
          <p:cNvSpPr txBox="1"/>
          <p:nvPr/>
        </p:nvSpPr>
        <p:spPr>
          <a:xfrm>
            <a:off x="1333909" y="5826085"/>
            <a:ext cx="3074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 smtClean="0">
                <a:solidFill>
                  <a:schemeClr val="accent2">
                    <a:lumMod val="75000"/>
                  </a:schemeClr>
                </a:solidFill>
              </a:rPr>
              <a:t>Scraping</a:t>
            </a:r>
            <a:endParaRPr lang="fr-FR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6842387" y="310741"/>
            <a:ext cx="147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Code SIRET</a:t>
            </a:r>
            <a:endParaRPr lang="fr-FR" i="1" dirty="0"/>
          </a:p>
        </p:txBody>
      </p:sp>
      <p:sp>
        <p:nvSpPr>
          <p:cNvPr id="70" name="ZoneTexte 69"/>
          <p:cNvSpPr txBox="1"/>
          <p:nvPr/>
        </p:nvSpPr>
        <p:spPr>
          <a:xfrm>
            <a:off x="6842386" y="2761684"/>
            <a:ext cx="147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Code SIRET</a:t>
            </a:r>
            <a:endParaRPr lang="fr-FR" i="1" dirty="0"/>
          </a:p>
        </p:txBody>
      </p:sp>
      <p:sp>
        <p:nvSpPr>
          <p:cNvPr id="71" name="ZoneTexte 70"/>
          <p:cNvSpPr txBox="1"/>
          <p:nvPr/>
        </p:nvSpPr>
        <p:spPr>
          <a:xfrm>
            <a:off x="10532146" y="4662550"/>
            <a:ext cx="147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Code SIRET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01662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329" y="49780"/>
            <a:ext cx="42355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 smtClean="0"/>
              <a:t>BLOC 2 </a:t>
            </a:r>
            <a:r>
              <a:rPr lang="fr-FR" sz="4400" b="1" dirty="0" err="1" smtClean="0"/>
              <a:t>Scorring</a:t>
            </a:r>
            <a:endParaRPr lang="fr-FR"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105329" y="1547446"/>
            <a:ext cx="2135453" cy="542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Code </a:t>
            </a:r>
            <a:r>
              <a:rPr lang="fr-FR" sz="2800" b="1" dirty="0" err="1" smtClean="0"/>
              <a:t>Cabbi</a:t>
            </a:r>
            <a:endParaRPr lang="fr-FR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2327689" y="1547445"/>
            <a:ext cx="2135453" cy="54261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SIRET </a:t>
            </a:r>
            <a:r>
              <a:rPr lang="fr-FR" b="1" dirty="0" smtClean="0"/>
              <a:t>1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2327688" y="2180492"/>
            <a:ext cx="2135453" cy="54261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SIRET </a:t>
            </a:r>
            <a:r>
              <a:rPr lang="fr-FR" b="1" dirty="0" smtClean="0"/>
              <a:t>2</a:t>
            </a:r>
            <a:endParaRPr lang="fr-FR" b="1" dirty="0"/>
          </a:p>
        </p:txBody>
      </p:sp>
      <p:sp>
        <p:nvSpPr>
          <p:cNvPr id="8" name="Rectangle 7"/>
          <p:cNvSpPr/>
          <p:nvPr/>
        </p:nvSpPr>
        <p:spPr>
          <a:xfrm>
            <a:off x="2327688" y="2818280"/>
            <a:ext cx="2135453" cy="54261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SIRET </a:t>
            </a:r>
            <a:r>
              <a:rPr lang="fr-FR" b="1" dirty="0" smtClean="0"/>
              <a:t>3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2327688" y="3451327"/>
            <a:ext cx="2135453" cy="54261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…</a:t>
            </a:r>
            <a:endParaRPr lang="fr-FR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2327689" y="4084374"/>
            <a:ext cx="2135453" cy="54261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SIRET </a:t>
            </a:r>
            <a:r>
              <a:rPr lang="fr-FR" sz="2000" b="1" dirty="0" smtClean="0"/>
              <a:t>k1+k2+1</a:t>
            </a:r>
            <a:endParaRPr lang="fr-FR" sz="2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4772967" y="144626"/>
            <a:ext cx="7194619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/>
          </a:p>
          <a:p>
            <a:r>
              <a:rPr lang="fr-FR" sz="2800" dirty="0" smtClean="0"/>
              <a:t>Le score dépend de :</a:t>
            </a:r>
          </a:p>
          <a:p>
            <a:endParaRPr lang="fr-FR" sz="2800" dirty="0" smtClean="0"/>
          </a:p>
          <a:p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La </a:t>
            </a:r>
            <a:r>
              <a:rPr lang="fr-FR" sz="2800" b="1" dirty="0" smtClean="0"/>
              <a:t>distance euclidienne </a:t>
            </a:r>
            <a:r>
              <a:rPr lang="fr-FR" sz="2800" dirty="0" smtClean="0"/>
              <a:t>entre les positions X,Y des adresses (</a:t>
            </a:r>
            <a:r>
              <a:rPr lang="fr-FR" sz="2800" dirty="0" err="1" smtClean="0"/>
              <a:t>Sirus</a:t>
            </a:r>
            <a:r>
              <a:rPr lang="fr-FR" sz="2800" dirty="0" smtClean="0"/>
              <a:t> vs RP)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La </a:t>
            </a:r>
            <a:r>
              <a:rPr lang="fr-FR" sz="2800" b="1" dirty="0" smtClean="0"/>
              <a:t>concordance 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la </a:t>
            </a:r>
            <a:r>
              <a:rPr lang="fr-FR" sz="2800" b="1" dirty="0" smtClean="0"/>
              <a:t>raison sociale </a:t>
            </a:r>
            <a:r>
              <a:rPr lang="fr-FR" sz="2800" dirty="0" smtClean="0"/>
              <a:t>déclarée dans le RP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la </a:t>
            </a:r>
            <a:r>
              <a:rPr lang="fr-FR" sz="2800" b="1" dirty="0" smtClean="0"/>
              <a:t>raison sociale </a:t>
            </a:r>
            <a:r>
              <a:rPr lang="fr-FR" sz="2800" dirty="0" smtClean="0"/>
              <a:t>OU l’</a:t>
            </a:r>
            <a:r>
              <a:rPr lang="fr-FR" sz="2800" b="1" dirty="0" smtClean="0"/>
              <a:t>enseigne</a:t>
            </a:r>
            <a:r>
              <a:rPr lang="fr-FR" sz="2800" dirty="0" smtClean="0"/>
              <a:t> OU le </a:t>
            </a:r>
            <a:r>
              <a:rPr lang="fr-FR" sz="2800" b="1" dirty="0" smtClean="0"/>
              <a:t>sigle</a:t>
            </a:r>
            <a:r>
              <a:rPr lang="fr-FR" sz="2800" dirty="0" smtClean="0"/>
              <a:t> de </a:t>
            </a:r>
            <a:r>
              <a:rPr lang="fr-FR" sz="2800" dirty="0" err="1" smtClean="0"/>
              <a:t>Sirus</a:t>
            </a:r>
            <a:endParaRPr lang="fr-FR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La </a:t>
            </a:r>
            <a:r>
              <a:rPr lang="fr-FR" sz="2800" b="1" dirty="0" smtClean="0"/>
              <a:t>concordance sur le code NAF</a:t>
            </a:r>
            <a:r>
              <a:rPr lang="fr-FR" sz="2800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APET_C_C dans RP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NAF1---NAF5 PCT1---PCT5 dans </a:t>
            </a:r>
            <a:r>
              <a:rPr lang="fr-FR" sz="2800" dirty="0" err="1" smtClean="0"/>
              <a:t>Sirus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4462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Principaux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98515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156</Words>
  <Application>Microsoft Office PowerPoint</Application>
  <PresentationFormat>Grand écran</PresentationFormat>
  <Paragraphs>63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Hackathon le champ des sirens</vt:lpstr>
      <vt:lpstr>Introduction</vt:lpstr>
      <vt:lpstr>Plan du Projet</vt:lpstr>
      <vt:lpstr>Présentation PowerPoint</vt:lpstr>
      <vt:lpstr>Présentation PowerPoint</vt:lpstr>
      <vt:lpstr>Principaux résultats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le champ des sirens</dc:title>
  <dc:creator>Hadrien</dc:creator>
  <cp:lastModifiedBy>Hadrien</cp:lastModifiedBy>
  <cp:revision>7</cp:revision>
  <dcterms:created xsi:type="dcterms:W3CDTF">2018-01-19T11:08:55Z</dcterms:created>
  <dcterms:modified xsi:type="dcterms:W3CDTF">2018-01-19T12:15:54Z</dcterms:modified>
</cp:coreProperties>
</file>