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21"/>
  </p:notesMasterIdLst>
  <p:sldIdLst>
    <p:sldId id="256" r:id="rId2"/>
    <p:sldId id="279" r:id="rId3"/>
    <p:sldId id="280" r:id="rId4"/>
    <p:sldId id="282" r:id="rId5"/>
    <p:sldId id="296" r:id="rId6"/>
    <p:sldId id="297" r:id="rId7"/>
    <p:sldId id="283" r:id="rId8"/>
    <p:sldId id="284" r:id="rId9"/>
    <p:sldId id="281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5"/>
    <p:restoredTop sz="70755"/>
  </p:normalViewPr>
  <p:slideViewPr>
    <p:cSldViewPr snapToGrid="0" snapToObjects="1">
      <p:cViewPr varScale="1">
        <p:scale>
          <a:sx n="78" d="100"/>
          <a:sy n="78" d="100"/>
        </p:scale>
        <p:origin x="31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illis" userId="80a8a442-5dc9-4a07-9c25-279961a1a7ee" providerId="ADAL" clId="{43071AD5-6FCC-E04E-854E-8CF270FC3757}"/>
    <pc:docChg chg="custSel modSld">
      <pc:chgData name="David Lillis" userId="80a8a442-5dc9-4a07-9c25-279961a1a7ee" providerId="ADAL" clId="{43071AD5-6FCC-E04E-854E-8CF270FC3757}" dt="2023-05-16T00:07:43.535" v="2" actId="27636"/>
      <pc:docMkLst>
        <pc:docMk/>
      </pc:docMkLst>
      <pc:sldChg chg="modSp mod">
        <pc:chgData name="David Lillis" userId="80a8a442-5dc9-4a07-9c25-279961a1a7ee" providerId="ADAL" clId="{43071AD5-6FCC-E04E-854E-8CF270FC3757}" dt="2023-05-16T00:07:43.535" v="2" actId="27636"/>
        <pc:sldMkLst>
          <pc:docMk/>
          <pc:sldMk cId="4092598354" sldId="279"/>
        </pc:sldMkLst>
        <pc:spChg chg="mod">
          <ac:chgData name="David Lillis" userId="80a8a442-5dc9-4a07-9c25-279961a1a7ee" providerId="ADAL" clId="{43071AD5-6FCC-E04E-854E-8CF270FC3757}" dt="2023-05-16T00:07:43.535" v="2" actId="27636"/>
          <ac:spMkLst>
            <pc:docMk/>
            <pc:sldMk cId="4092598354" sldId="279"/>
            <ac:spMk id="3" creationId="{00000000-0000-0000-0000-000000000000}"/>
          </ac:spMkLst>
        </pc:spChg>
      </pc:sldChg>
      <pc:sldChg chg="modSp mod">
        <pc:chgData name="David Lillis" userId="80a8a442-5dc9-4a07-9c25-279961a1a7ee" providerId="ADAL" clId="{43071AD5-6FCC-E04E-854E-8CF270FC3757}" dt="2023-05-15T12:09:10.320" v="0" actId="20577"/>
        <pc:sldMkLst>
          <pc:docMk/>
          <pc:sldMk cId="1645958155" sldId="294"/>
        </pc:sldMkLst>
        <pc:spChg chg="mod">
          <ac:chgData name="David Lillis" userId="80a8a442-5dc9-4a07-9c25-279961a1a7ee" providerId="ADAL" clId="{43071AD5-6FCC-E04E-854E-8CF270FC3757}" dt="2023-05-15T12:09:10.320" v="0" actId="20577"/>
          <ac:spMkLst>
            <pc:docMk/>
            <pc:sldMk cId="1645958155" sldId="294"/>
            <ac:spMk id="3" creationId="{047A0C03-6638-2A4A-95D3-19EBDF8A45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AA4CE-2466-2844-84E6-9B4737B4727D}" type="datetimeFigureOut">
              <a:rPr lang="en-US" smtClean="0"/>
              <a:t>5/11/25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60AFA-ABCB-3943-842E-49BE1B22539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73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0AFA-ABCB-3943-842E-49BE1B22539A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30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0AFA-ABCB-3943-842E-49BE1B22539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239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Surely this is a direction of travel not the location of the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0AFA-ABCB-3943-842E-49BE1B22539A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709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0ABD08-8E67-754A-A0A4-06E81257CCFC}" type="datetimeFigureOut">
              <a:rPr lang="en-US" smtClean="0"/>
              <a:t>5/11/25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04C9C81-35C1-334B-842F-3174E9FE94E3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1463891.146392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36914"/>
            <a:ext cx="8915400" cy="1598229"/>
          </a:xfrm>
        </p:spPr>
        <p:txBody>
          <a:bodyPr>
            <a:normAutofit/>
          </a:bodyPr>
          <a:lstStyle/>
          <a:p>
            <a:r>
              <a:rPr lang="en-IE" dirty="0"/>
              <a:t>Relevance Feedback (and Pseudo Relevance Feedback)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5143"/>
            <a:ext cx="8001000" cy="3823447"/>
          </a:xfrm>
        </p:spPr>
        <p:txBody>
          <a:bodyPr/>
          <a:lstStyle/>
          <a:p>
            <a:r>
              <a:rPr lang="en-IE" sz="2400" b="1" dirty="0"/>
              <a:t>COMP3009J: Information Retrieval</a:t>
            </a:r>
          </a:p>
          <a:p>
            <a:r>
              <a:rPr lang="en-IE" dirty="0" err="1"/>
              <a:t>Dr.</a:t>
            </a:r>
            <a:r>
              <a:rPr lang="en-IE" dirty="0"/>
              <a:t> David Lillis (</a:t>
            </a:r>
            <a:r>
              <a:rPr lang="en-IE" dirty="0" err="1"/>
              <a:t>david.lillis@ucd.ie</a:t>
            </a:r>
            <a:r>
              <a:rPr lang="en-IE" dirty="0"/>
              <a:t>)</a:t>
            </a:r>
          </a:p>
          <a:p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UCD School of Computer Science</a:t>
            </a:r>
            <a:b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I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Beijing Dublin International College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2CCBA-53A4-214D-9A14-F007B6AE1251}"/>
              </a:ext>
            </a:extLst>
          </p:cNvPr>
          <p:cNvSpPr/>
          <p:nvPr/>
        </p:nvSpPr>
        <p:spPr>
          <a:xfrm>
            <a:off x="1694985" y="6484035"/>
            <a:ext cx="7614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00" b="1" dirty="0"/>
              <a:t>Reference:</a:t>
            </a:r>
            <a:r>
              <a:rPr lang="en-IE" sz="1200" dirty="0"/>
              <a:t> Section 9.1, </a:t>
            </a:r>
            <a:r>
              <a:rPr lang="en-IE" sz="1200" i="1" dirty="0"/>
              <a:t>An Introduction to Information Retrieval</a:t>
            </a:r>
            <a:r>
              <a:rPr lang="en-IE" sz="1200" dirty="0"/>
              <a:t>, Manning, Raghavan &amp; </a:t>
            </a:r>
            <a:r>
              <a:rPr lang="en-IE" sz="1200" dirty="0" err="1"/>
              <a:t>Schütze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68595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867-09F2-5C40-8476-75349E61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4276"/>
            <a:ext cx="8913813" cy="1333980"/>
          </a:xfrm>
        </p:spPr>
        <p:txBody>
          <a:bodyPr>
            <a:normAutofit/>
          </a:bodyPr>
          <a:lstStyle/>
          <a:p>
            <a:r>
              <a:rPr lang="en-IE" dirty="0" err="1"/>
              <a:t>Rocchio</a:t>
            </a:r>
            <a:r>
              <a:rPr lang="en-IE" dirty="0"/>
              <a:t> Algorithm: Theory</a:t>
            </a:r>
            <a:br>
              <a:rPr lang="en-IE" dirty="0"/>
            </a:br>
            <a:r>
              <a:rPr lang="en-IE" dirty="0"/>
              <a:t>With complete knowledge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41231-A874-5347-8852-68651DFF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Using cosine similarity, the formula for calculating the optimal query vector is: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Informally, this is the vector that is obtained by subtracting the centroid of the nonrelevant set from the centroid of the relevant set.</a:t>
            </a:r>
          </a:p>
          <a:p>
            <a:r>
              <a:rPr lang="en-IE" b="1" dirty="0"/>
              <a:t>But: </a:t>
            </a:r>
            <a:r>
              <a:rPr lang="en-IE" dirty="0"/>
              <a:t>In practice we don’t yet know the relevant and nonrelevant sets!</a:t>
            </a:r>
            <a:endParaRPr lang="en-IE" b="1" dirty="0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C7B374-D644-FA41-B0B9-6D443257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30" y="3429000"/>
            <a:ext cx="4656015" cy="9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757C-24B6-F14F-A721-070EBE47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 in practice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B9AF56-5D9C-3847-8BD4-B65DE869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In practice, in relevance feedback situations, we have access to a subset of the relevant and nonrelevant sets, which have been identified by the user.</a:t>
            </a:r>
          </a:p>
          <a:p>
            <a:r>
              <a:rPr lang="en-IE" dirty="0"/>
              <a:t>The Rocchio algorithm takes this information and computes a </a:t>
            </a:r>
            <a:r>
              <a:rPr lang="en-IE" b="1" dirty="0"/>
              <a:t>modified query vector</a:t>
            </a:r>
            <a:r>
              <a:rPr lang="en-IE" dirty="0"/>
              <a:t> (or “revised query vector”), which is probably not the optimal query vector, and re-runs retrieval.</a:t>
            </a:r>
          </a:p>
          <a:p>
            <a:endParaRPr lang="en-IE" dirty="0"/>
          </a:p>
        </p:txBody>
      </p:sp>
      <p:pic>
        <p:nvPicPr>
          <p:cNvPr id="3073" name="Picture 1" descr="page219image39800688">
            <a:extLst>
              <a:ext uri="{FF2B5EF4-FFF2-40B4-BE49-F238E27FC236}">
                <a16:creationId xmlns:a16="http://schemas.microsoft.com/office/drawing/2014/main" id="{709F1E28-F19B-B042-837B-4BEF9B36C5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847" y="2997305"/>
            <a:ext cx="3565525" cy="215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5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B5E0-4BC8-CE49-83A4-18339CA2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4ACEF-19FC-AE4F-BFF4-6BA82640A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E" dirty="0"/>
                  <a:t>The formula to calculate the</a:t>
                </a:r>
                <a:r>
                  <a:rPr lang="en-IE" b="1" dirty="0"/>
                  <a:t> modified query vector</a:t>
                </a:r>
                <a:r>
                  <a:rPr lang="en-I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E" dirty="0"/>
                  <a:t>) is as follows:</a:t>
                </a:r>
              </a:p>
              <a:p>
                <a:endParaRPr lang="en-IE" dirty="0"/>
              </a:p>
              <a:p>
                <a:r>
                  <a:rPr lang="en-IE" dirty="0"/>
                  <a:t>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dirty="0"/>
                  <a:t> is the original query provided by the user.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</m:oMath>
                </a14:m>
                <a:r>
                  <a:rPr lang="en-IE" dirty="0"/>
                  <a:t> are the documents that have been identified by the user as being relevant and nonrelevant respectively.</a:t>
                </a:r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E" dirty="0"/>
                  <a:t> are weights that can affect the behaviour of the formula.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B4ACEF-19FC-AE4F-BFF4-6BA82640A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3448" r="-50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270F253F-A3C0-E54A-8A51-5FA7D7D2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09" y="3265494"/>
            <a:ext cx="3565525" cy="6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E3D-B020-0944-BBA1-53099505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F6DCF-D72F-EE41-9928-631CBAF98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4424" y="2937417"/>
                <a:ext cx="7610476" cy="3328912"/>
              </a:xfrm>
            </p:spPr>
            <p:txBody>
              <a:bodyPr>
                <a:normAutofit/>
              </a:bodyPr>
              <a:lstStyle/>
              <a:p>
                <a:r>
                  <a:rPr lang="en-IE" dirty="0"/>
                  <a:t>From this formula, what is the effect of changing the weights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E" dirty="0"/>
                  <a:t>?</a:t>
                </a:r>
              </a:p>
              <a:p>
                <a:pPr lvl="1"/>
                <a:r>
                  <a:rPr lang="en-IE" dirty="0"/>
                  <a:t>They control the balance between trusting the judged sets of relevant and nonrelevant documents and trusting the original query.</a:t>
                </a:r>
              </a:p>
              <a:p>
                <a:pPr lvl="1"/>
                <a:r>
                  <a:rPr lang="en-IE" dirty="0"/>
                  <a:t>With many judged documents,</a:t>
                </a:r>
                <a:r>
                  <a:rPr lang="en-I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E" dirty="0"/>
                  <a:t> might be high.</a:t>
                </a:r>
              </a:p>
              <a:p>
                <a:pPr lvl="1"/>
                <a:r>
                  <a:rPr lang="en-IE" dirty="0"/>
                  <a:t>The modified query moves the original query some distance away from the centroid of the nonrelevant documents (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E" dirty="0"/>
                  <a:t>) and some distance towards the centroid of the relevant documents (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E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F6DCF-D72F-EE41-9928-631CBAF98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4424" y="2937417"/>
                <a:ext cx="7610476" cy="3328912"/>
              </a:xfrm>
              <a:blipFill>
                <a:blip r:embed="rId2"/>
                <a:stretch>
                  <a:fillRect l="-500" t="-11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62140B9-1083-4C4B-9B1F-0BF95E00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8" y="2253706"/>
            <a:ext cx="3565525" cy="6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4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D7BD-E06A-8747-95A5-FBE4377B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B55A0-FB41-954D-92AE-7E124D6A8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In practice, relevance feedback is very helpful to increase recall in situations where that is important.</a:t>
                </a:r>
              </a:p>
              <a:p>
                <a:pPr lvl="1"/>
                <a:r>
                  <a:rPr lang="en-IE" dirty="0"/>
                  <a:t>This is also the most likely situation where a user is happy to provide feedback.</a:t>
                </a:r>
              </a:p>
              <a:p>
                <a:pPr lvl="1"/>
                <a:r>
                  <a:rPr lang="en-IE" dirty="0"/>
                  <a:t>Positive feedback (i.e. identifying relevant documents) is more useful than negative feedback (i.e. identifying non-relevant documents), so in most systems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I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E" dirty="0"/>
                  <a:t>.</a:t>
                </a:r>
              </a:p>
              <a:p>
                <a:pPr lvl="1"/>
                <a:r>
                  <a:rPr lang="en-IE" dirty="0"/>
                  <a:t>Reasonable values might be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IE" dirty="0"/>
                  <a:t> and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IE" dirty="0"/>
                  <a:t>.</a:t>
                </a:r>
              </a:p>
              <a:p>
                <a:pPr lvl="2"/>
                <a:r>
                  <a:rPr lang="en-IE" dirty="0"/>
                  <a:t>Some systems only support positive feedback, which is effectively setting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E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B55A0-FB41-954D-92AE-7E124D6A8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103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7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797E-3153-E547-A34E-C99F503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Relevance Feedback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5CCE-ECA5-8B41-91D2-1C6DB56D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user must have enough knowledge to make an </a:t>
            </a:r>
            <a:r>
              <a:rPr lang="en-IE" b="1" dirty="0"/>
              <a:t>initial query that is close</a:t>
            </a:r>
            <a:r>
              <a:rPr lang="en-IE" dirty="0"/>
              <a:t> to the relevant documents.</a:t>
            </a:r>
          </a:p>
          <a:p>
            <a:pPr lvl="1"/>
            <a:r>
              <a:rPr lang="en-IE" dirty="0"/>
              <a:t>Without this, they will not be shown any relevant documents that they can give feedback on.</a:t>
            </a:r>
          </a:p>
          <a:p>
            <a:r>
              <a:rPr lang="en-IE" dirty="0"/>
              <a:t>Some problems that relevance feedback cannot solve by itself:</a:t>
            </a:r>
          </a:p>
          <a:p>
            <a:pPr lvl="1"/>
            <a:r>
              <a:rPr lang="en-IE" b="1" dirty="0"/>
              <a:t>Misspellings</a:t>
            </a:r>
            <a:r>
              <a:rPr lang="en-IE" dirty="0"/>
              <a:t>: if the user’s query does not spell terms correctly.</a:t>
            </a:r>
          </a:p>
          <a:p>
            <a:pPr lvl="1"/>
            <a:r>
              <a:rPr lang="en-IE" b="1" dirty="0"/>
              <a:t>Cross-language IR</a:t>
            </a:r>
            <a:r>
              <a:rPr lang="en-IE" dirty="0"/>
              <a:t>: where documents in different languages will not be close in the vector space (although this depends on the vector representation).</a:t>
            </a:r>
          </a:p>
          <a:p>
            <a:pPr lvl="1"/>
            <a:r>
              <a:rPr lang="en-IE" b="1" dirty="0"/>
              <a:t>Vocabulary Mismatch</a:t>
            </a:r>
            <a:r>
              <a:rPr lang="en-IE" dirty="0"/>
              <a:t>: where the user uses a different word/phrase to describe something (e.g. “laptop” versus “notebook computer”).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417806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9741-C701-0149-9C65-2AF68E3C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Relevance Feedback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8F2E-0C50-1640-BC15-8D783068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Relevant documents are assumed to be </a:t>
            </a:r>
            <a:r>
              <a:rPr lang="en-IE" b="1" dirty="0"/>
              <a:t>close to each other </a:t>
            </a:r>
            <a:r>
              <a:rPr lang="en-IE" dirty="0"/>
              <a:t>in a cluster.</a:t>
            </a:r>
          </a:p>
          <a:p>
            <a:r>
              <a:rPr lang="en-IE" b="1" dirty="0"/>
              <a:t>But</a:t>
            </a:r>
            <a:r>
              <a:rPr lang="en-IE" dirty="0"/>
              <a:t> sometimes relevant documents can be in several clusters:</a:t>
            </a:r>
          </a:p>
          <a:p>
            <a:pPr lvl="1"/>
            <a:r>
              <a:rPr lang="en-IE" dirty="0"/>
              <a:t>Documents might use different vocabulary (e.g. astronaut vs. cosmonaut).</a:t>
            </a:r>
          </a:p>
          <a:p>
            <a:pPr lvl="1"/>
            <a:r>
              <a:rPr lang="en-IE" dirty="0"/>
              <a:t>A query that combines two very different things (e.g. Football players who studied at UCD).</a:t>
            </a:r>
          </a:p>
          <a:p>
            <a:pPr lvl="1"/>
            <a:r>
              <a:rPr lang="en-IE" dirty="0"/>
              <a:t>General concepts that combine many more specific subjects (e.g. ”felines” includes both wild animals and domestic pets).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746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92EFB-D906-0444-B8CD-7A11BB85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Pseudo Relevance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E8DAF-C8AB-DD4E-8100-62C9396D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practice, users generally do not wish to provide feedback (known as </a:t>
            </a:r>
            <a:r>
              <a:rPr lang="en-IE" b="1" dirty="0"/>
              <a:t>explicit</a:t>
            </a:r>
            <a:r>
              <a:rPr lang="en-IE" dirty="0"/>
              <a:t> feedback).</a:t>
            </a:r>
          </a:p>
          <a:p>
            <a:r>
              <a:rPr lang="en-IE" dirty="0"/>
              <a:t>Instead, </a:t>
            </a:r>
            <a:r>
              <a:rPr lang="en-IE" b="1" dirty="0"/>
              <a:t>pseudo relevance feedback</a:t>
            </a:r>
            <a:r>
              <a:rPr lang="en-IE" dirty="0"/>
              <a:t> (also called </a:t>
            </a:r>
            <a:r>
              <a:rPr lang="en-IE" b="1" dirty="0"/>
              <a:t>blind relevance feedback</a:t>
            </a:r>
            <a:r>
              <a:rPr lang="en-IE" dirty="0"/>
              <a:t>) can be used: assume the top </a:t>
            </a:r>
            <a:r>
              <a:rPr lang="en-IE" i="1" dirty="0"/>
              <a:t>k</a:t>
            </a:r>
            <a:r>
              <a:rPr lang="en-IE" dirty="0"/>
              <a:t> ranked documents are relevant and then apply a relevance feedback algorithm.</a:t>
            </a:r>
          </a:p>
          <a:p>
            <a:pPr lvl="1"/>
            <a:r>
              <a:rPr lang="en-IE" dirty="0"/>
              <a:t>Quite successful in practice, although it can have problems in some situations.</a:t>
            </a:r>
          </a:p>
        </p:txBody>
      </p:sp>
    </p:spTree>
    <p:extLst>
      <p:ext uri="{BB962C8B-B14F-4D97-AF65-F5344CB8AC3E}">
        <p14:creationId xmlns:p14="http://schemas.microsoft.com/office/powerpoint/2010/main" val="346452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5D09-CA89-1040-92F5-83D47035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Indirect 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0C03-6638-2A4A-95D3-19EBDF8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If users </a:t>
            </a:r>
            <a:r>
              <a:rPr lang="en-IE" dirty="0"/>
              <a:t>do not provide explicit feedback by actively marking documents as relevant or nonrelevant, other sources of evidence can be gathered to get </a:t>
            </a:r>
            <a:r>
              <a:rPr lang="en-IE" b="1" dirty="0"/>
              <a:t>implicit</a:t>
            </a:r>
            <a:r>
              <a:rPr lang="en-IE" dirty="0"/>
              <a:t> feedback. For example:</a:t>
            </a:r>
          </a:p>
          <a:p>
            <a:pPr lvl="1"/>
            <a:r>
              <a:rPr lang="en-IE" dirty="0"/>
              <a:t>Which documents does the user choose to click on?</a:t>
            </a:r>
          </a:p>
          <a:p>
            <a:pPr lvl="1"/>
            <a:r>
              <a:rPr lang="en-IE" dirty="0"/>
              <a:t>How long did the user spend viewing a document?</a:t>
            </a:r>
          </a:p>
          <a:p>
            <a:pPr lvl="1"/>
            <a:r>
              <a:rPr lang="en-IE" dirty="0"/>
              <a:t>How long did the user spend browsing the results?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595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A42-E254-984A-89DA-3C0543B4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DF4D-FA1D-C145-9DC5-A8AE23D8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b="1" dirty="0"/>
              <a:t>Relevance feedback</a:t>
            </a:r>
            <a:r>
              <a:rPr lang="en-IE" dirty="0"/>
              <a:t> allows the user to participate in retrieval by informing the system of results that are relevant and/or ones that are non-relevant.</a:t>
            </a:r>
          </a:p>
          <a:p>
            <a:pPr lvl="1"/>
            <a:r>
              <a:rPr lang="en-IE" b="1" dirty="0"/>
              <a:t>Example:</a:t>
            </a:r>
            <a:r>
              <a:rPr lang="en-IE" dirty="0"/>
              <a:t> </a:t>
            </a:r>
            <a:r>
              <a:rPr lang="en-IE" dirty="0" err="1"/>
              <a:t>Rocchio</a:t>
            </a:r>
            <a:r>
              <a:rPr lang="en-IE" dirty="0"/>
              <a:t> algorithm based on vector representation.</a:t>
            </a:r>
          </a:p>
          <a:p>
            <a:r>
              <a:rPr lang="en-IE" dirty="0"/>
              <a:t>However, this is </a:t>
            </a:r>
            <a:r>
              <a:rPr lang="en-IE" b="1" dirty="0"/>
              <a:t>not popular in practice</a:t>
            </a:r>
            <a:r>
              <a:rPr lang="en-IE" dirty="0"/>
              <a:t>, so other ways are used to simulate feedback or get some feedback from other sources:</a:t>
            </a:r>
          </a:p>
          <a:p>
            <a:pPr lvl="1"/>
            <a:r>
              <a:rPr lang="en-IE" b="1" dirty="0"/>
              <a:t>Pseudo Relevance Feedback</a:t>
            </a:r>
            <a:r>
              <a:rPr lang="en-IE" dirty="0"/>
              <a:t> (or “blind relevance feedback”: assume top </a:t>
            </a:r>
            <a:r>
              <a:rPr lang="en-IE" i="1" dirty="0"/>
              <a:t>k</a:t>
            </a:r>
            <a:r>
              <a:rPr lang="en-IE" dirty="0"/>
              <a:t> documents are relevant).</a:t>
            </a:r>
          </a:p>
          <a:p>
            <a:pPr lvl="1"/>
            <a:r>
              <a:rPr lang="en-IE" b="1" dirty="0"/>
              <a:t>Implicit Relevance Feedback </a:t>
            </a:r>
            <a:r>
              <a:rPr lang="en-IE" dirty="0"/>
              <a:t>(evidence from other sources: clicks and </a:t>
            </a:r>
            <a:r>
              <a:rPr lang="en-IE"/>
              <a:t>user behaviour).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826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Relevance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Relevance Feedback</a:t>
            </a:r>
            <a:r>
              <a:rPr lang="en-IE" dirty="0"/>
              <a:t> is when the user is involved in the retrieval process to improve the final result set.</a:t>
            </a:r>
          </a:p>
          <a:p>
            <a:r>
              <a:rPr lang="en-IE" dirty="0"/>
              <a:t>Specifically the user gives feedback on the </a:t>
            </a:r>
            <a:r>
              <a:rPr lang="en-IE" b="1" dirty="0"/>
              <a:t>relevance</a:t>
            </a:r>
            <a:r>
              <a:rPr lang="en-IE" dirty="0"/>
              <a:t> of documents in the initial set of results, and this is used to re-process their query and provide an updated set of results.</a:t>
            </a:r>
          </a:p>
          <a:p>
            <a:r>
              <a:rPr lang="en-IE" dirty="0"/>
              <a:t>Although this is not typically used in most modern IR systems, the process is important because </a:t>
            </a:r>
            <a:r>
              <a:rPr lang="en-IE" b="1" dirty="0"/>
              <a:t>pseudo relevance feedback</a:t>
            </a:r>
            <a:r>
              <a:rPr lang="en-IE" dirty="0"/>
              <a:t> is common, which is a simulation of relevance feedback without the user being directly involved.</a:t>
            </a:r>
          </a:p>
        </p:txBody>
      </p:sp>
    </p:spTree>
    <p:extLst>
      <p:ext uri="{BB962C8B-B14F-4D97-AF65-F5344CB8AC3E}">
        <p14:creationId xmlns:p14="http://schemas.microsoft.com/office/powerpoint/2010/main" val="409259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706B-65BD-684F-BF3D-3D3E0ECA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Relevance Feedback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AEA9-5816-624E-AF35-697C4C8B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Typical process: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User </a:t>
            </a:r>
            <a:r>
              <a:rPr lang="en-IE" b="1" dirty="0"/>
              <a:t>provides a query</a:t>
            </a:r>
            <a:r>
              <a:rPr lang="en-IE" dirty="0"/>
              <a:t> (usually short and simple)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The system returns an </a:t>
            </a:r>
            <a:r>
              <a:rPr lang="en-IE" b="1" dirty="0"/>
              <a:t>initial set of results</a:t>
            </a:r>
            <a:r>
              <a:rPr lang="en-IE" dirty="0"/>
              <a:t>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The user marks some </a:t>
            </a:r>
            <a:r>
              <a:rPr lang="en-IE" b="1" dirty="0"/>
              <a:t>relevant</a:t>
            </a:r>
            <a:r>
              <a:rPr lang="en-IE" dirty="0"/>
              <a:t> and </a:t>
            </a:r>
            <a:r>
              <a:rPr lang="en-IE" b="1" dirty="0"/>
              <a:t>nonrelevant</a:t>
            </a:r>
            <a:r>
              <a:rPr lang="en-IE" dirty="0"/>
              <a:t> documents (in some situations the user only marks relevant results).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The system computes a </a:t>
            </a:r>
            <a:r>
              <a:rPr lang="en-IE" b="1" dirty="0"/>
              <a:t>better representation of the information need</a:t>
            </a:r>
            <a:r>
              <a:rPr lang="en-IE" dirty="0"/>
              <a:t> based on this feedback.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The system returns a </a:t>
            </a:r>
            <a:r>
              <a:rPr lang="en-IE" b="1" dirty="0"/>
              <a:t>revised set of results</a:t>
            </a:r>
            <a:r>
              <a:rPr lang="en-IE" dirty="0"/>
              <a:t>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IE" dirty="0"/>
              <a:t>Possibly the above process is repeated.</a:t>
            </a:r>
          </a:p>
        </p:txBody>
      </p:sp>
    </p:spTree>
    <p:extLst>
      <p:ext uri="{BB962C8B-B14F-4D97-AF65-F5344CB8AC3E}">
        <p14:creationId xmlns:p14="http://schemas.microsoft.com/office/powerpoint/2010/main" val="382055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95D1-815E-F241-B5C8-0E07249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FB53-B5F7-D14E-B4E0-6271A2D8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Probably the best-known algorithm for relevance feedback is the </a:t>
            </a:r>
            <a:r>
              <a:rPr lang="en-IE" b="1" dirty="0" err="1"/>
              <a:t>Rocchio</a:t>
            </a:r>
            <a:r>
              <a:rPr lang="en-IE" b="1" dirty="0"/>
              <a:t> Algorithm</a:t>
            </a:r>
            <a:r>
              <a:rPr lang="en-IE" dirty="0"/>
              <a:t>.</a:t>
            </a:r>
          </a:p>
          <a:p>
            <a:r>
              <a:rPr lang="en-IE" dirty="0"/>
              <a:t>Basic Idea:</a:t>
            </a:r>
          </a:p>
          <a:p>
            <a:pPr lvl="1"/>
            <a:r>
              <a:rPr lang="en-IE" dirty="0"/>
              <a:t>Based on the idea that documents and queries are </a:t>
            </a:r>
            <a:r>
              <a:rPr lang="en-IE" b="1" dirty="0"/>
              <a:t>represented as vectors</a:t>
            </a:r>
            <a:r>
              <a:rPr lang="en-IE" dirty="0"/>
              <a:t> (e.g. using TF-IDF, although any vector representation will work).</a:t>
            </a:r>
          </a:p>
          <a:p>
            <a:pPr lvl="1"/>
            <a:r>
              <a:rPr lang="en-IE" dirty="0"/>
              <a:t>Wants to </a:t>
            </a:r>
            <a:r>
              <a:rPr lang="en-IE" b="1" dirty="0"/>
              <a:t>find a query vector</a:t>
            </a:r>
            <a:r>
              <a:rPr lang="en-IE" dirty="0"/>
              <a:t> that maximises similarity with relevant documents and minimises similarity with nonrelevant documents.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930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EB955-1F59-D34B-2A33-81EFD9CC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3C13-72A4-CBC4-E1F8-3749D399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E1B1-BE12-7549-8E37-0A863FB2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Probably the best-known algorithm for relevance feedback is the </a:t>
            </a:r>
            <a:r>
              <a:rPr lang="en-IE" b="1" dirty="0" err="1"/>
              <a:t>Rocchio</a:t>
            </a:r>
            <a:r>
              <a:rPr lang="en-IE" b="1" dirty="0"/>
              <a:t> Algorithm</a:t>
            </a:r>
            <a:r>
              <a:rPr lang="en-IE" dirty="0"/>
              <a:t>.</a:t>
            </a:r>
          </a:p>
          <a:p>
            <a:r>
              <a:rPr lang="en-IE" dirty="0"/>
              <a:t>Basic Idea:</a:t>
            </a:r>
          </a:p>
          <a:p>
            <a:pPr lvl="1"/>
            <a:r>
              <a:rPr lang="en-IE" dirty="0"/>
              <a:t>Based on the idea that documents and queries are </a:t>
            </a:r>
            <a:r>
              <a:rPr lang="en-IE" b="1" dirty="0"/>
              <a:t>represented as vectors</a:t>
            </a:r>
            <a:r>
              <a:rPr lang="en-IE" dirty="0"/>
              <a:t> (e.g. using TF-IDF, although any vector representation will work).</a:t>
            </a:r>
          </a:p>
          <a:p>
            <a:pPr lvl="1"/>
            <a:r>
              <a:rPr lang="en-IE" dirty="0"/>
              <a:t>Wants to </a:t>
            </a:r>
            <a:r>
              <a:rPr lang="en-IE" b="1" dirty="0"/>
              <a:t>find a query vector</a:t>
            </a:r>
            <a:r>
              <a:rPr lang="en-IE" dirty="0"/>
              <a:t> that maximises similarity with relevant documents and minimises similarity with nonrelevant documents.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965564-8887-7413-459B-AFFB453ACAEF}"/>
              </a:ext>
            </a:extLst>
          </p:cNvPr>
          <p:cNvSpPr/>
          <p:nvPr/>
        </p:nvSpPr>
        <p:spPr>
          <a:xfrm>
            <a:off x="800100" y="2675965"/>
            <a:ext cx="7530353" cy="3590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Part of the SMART Information Retrieval System</a:t>
            </a:r>
          </a:p>
          <a:p>
            <a:pPr algn="ctr"/>
            <a:r>
              <a:rPr lang="en-IE" sz="1600" i="1" dirty="0"/>
              <a:t>Developed @ Cornell University, 1965-</a:t>
            </a:r>
          </a:p>
          <a:p>
            <a:pPr algn="ctr"/>
            <a:endParaRPr lang="en-IE" b="1" i="1" dirty="0"/>
          </a:p>
          <a:p>
            <a:pPr algn="ctr"/>
            <a:r>
              <a:rPr lang="en-IE" sz="1400" b="1" i="1" dirty="0"/>
              <a:t>Rocchio, J. J., &amp; Salton, G. (1965, November). Information search optimization and interactive retrieval techniques. In Proceedings of the November 30--December 1, 1965, fall joint computer conference, part I (pp. 293-305).</a:t>
            </a:r>
            <a:endParaRPr lang="en-IE" sz="1400" i="1" dirty="0"/>
          </a:p>
        </p:txBody>
      </p:sp>
    </p:spTree>
    <p:extLst>
      <p:ext uri="{BB962C8B-B14F-4D97-AF65-F5344CB8AC3E}">
        <p14:creationId xmlns:p14="http://schemas.microsoft.com/office/powerpoint/2010/main" val="152256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79B1-B043-E008-3B67-D434EDC6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3E89-2F70-8E55-DD81-52D6FC03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EA56-F1C8-FFDF-4D16-D5B6E357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Probably the best-known algorithm for relevance feedback is the </a:t>
            </a:r>
            <a:r>
              <a:rPr lang="en-IE" b="1" dirty="0" err="1"/>
              <a:t>Rocchio</a:t>
            </a:r>
            <a:r>
              <a:rPr lang="en-IE" b="1" dirty="0"/>
              <a:t> Algorithm</a:t>
            </a:r>
            <a:r>
              <a:rPr lang="en-IE" dirty="0"/>
              <a:t>.</a:t>
            </a:r>
          </a:p>
          <a:p>
            <a:r>
              <a:rPr lang="en-IE" dirty="0"/>
              <a:t>Basic Idea:</a:t>
            </a:r>
          </a:p>
          <a:p>
            <a:pPr lvl="1"/>
            <a:r>
              <a:rPr lang="en-IE" dirty="0"/>
              <a:t>Based on the idea that documents and queries are </a:t>
            </a:r>
            <a:r>
              <a:rPr lang="en-IE" b="1" dirty="0"/>
              <a:t>represented as vectors</a:t>
            </a:r>
            <a:r>
              <a:rPr lang="en-IE" dirty="0"/>
              <a:t> (e.g. using TF-IDF, although any vector representation will work).</a:t>
            </a:r>
          </a:p>
          <a:p>
            <a:pPr lvl="1"/>
            <a:r>
              <a:rPr lang="en-IE" dirty="0"/>
              <a:t>Wants to </a:t>
            </a:r>
            <a:r>
              <a:rPr lang="en-IE" b="1" dirty="0"/>
              <a:t>find a query vector</a:t>
            </a:r>
            <a:r>
              <a:rPr lang="en-IE" dirty="0"/>
              <a:t> that maximises similarity with relevant documents and minimises similarity with nonrelevant documents.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056E41-BD22-F6A0-F27B-70ECDC41E9B3}"/>
              </a:ext>
            </a:extLst>
          </p:cNvPr>
          <p:cNvSpPr/>
          <p:nvPr/>
        </p:nvSpPr>
        <p:spPr>
          <a:xfrm>
            <a:off x="800100" y="2675965"/>
            <a:ext cx="7530353" cy="3590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Part of the SMART Information Retrieval System</a:t>
            </a:r>
          </a:p>
          <a:p>
            <a:pPr algn="ctr"/>
            <a:r>
              <a:rPr lang="en-IE" sz="1600" i="1" dirty="0"/>
              <a:t>Developed @ Cornell University, 1960s</a:t>
            </a:r>
          </a:p>
          <a:p>
            <a:pPr algn="ctr"/>
            <a:endParaRPr lang="en-IE" b="1" i="1" dirty="0"/>
          </a:p>
          <a:p>
            <a:pPr algn="ctr"/>
            <a:r>
              <a:rPr lang="en-IE" sz="1400" b="1" i="1" dirty="0"/>
              <a:t>Rocchio, J. J., &amp; Salton, G. (1965, November). Information search optimization and interactive retrieval techniques. In Proceedings of the November 30--December 1, 1965, fall joint computer conference, part I (pp. 293-305).</a:t>
            </a:r>
            <a:endParaRPr lang="en-IE" sz="1400" i="1" dirty="0"/>
          </a:p>
        </p:txBody>
      </p:sp>
      <p:pic>
        <p:nvPicPr>
          <p:cNvPr id="6" name="Picture 5" descr="A document with text on it&#10;&#10;AI-generated content may be incorrect.">
            <a:extLst>
              <a:ext uri="{FF2B5EF4-FFF2-40B4-BE49-F238E27FC236}">
                <a16:creationId xmlns:a16="http://schemas.microsoft.com/office/drawing/2014/main" id="{E43155FB-91E1-7450-3A04-13AD2CA6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87" y="2333064"/>
            <a:ext cx="3330626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C9D80-33B1-5757-BC74-421773B637B7}"/>
              </a:ext>
            </a:extLst>
          </p:cNvPr>
          <p:cNvSpPr txBox="1"/>
          <p:nvPr/>
        </p:nvSpPr>
        <p:spPr>
          <a:xfrm>
            <a:off x="5486400" y="6627039"/>
            <a:ext cx="35433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dirty="0">
                <a:hlinkClick r:id="rId3"/>
              </a:rPr>
              <a:t>https://dl.acm.org/doi/pdf/10.1145/1463891.1463926</a:t>
            </a:r>
            <a:r>
              <a:rPr lang="en-IE" sz="1000" dirty="0"/>
              <a:t> </a:t>
            </a:r>
          </a:p>
        </p:txBody>
      </p:sp>
      <p:pic>
        <p:nvPicPr>
          <p:cNvPr id="1026" name="Picture 2" descr="Gerard Salton Award | SIGIR">
            <a:extLst>
              <a:ext uri="{FF2B5EF4-FFF2-40B4-BE49-F238E27FC236}">
                <a16:creationId xmlns:a16="http://schemas.microsoft.com/office/drawing/2014/main" id="{E7C8D0F8-4B23-0FAE-7868-E125FD82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84" y="2991970"/>
            <a:ext cx="2005159" cy="2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2EC80-5B79-0F12-DF17-175779BBA8B4}"/>
              </a:ext>
            </a:extLst>
          </p:cNvPr>
          <p:cNvSpPr txBox="1"/>
          <p:nvPr/>
        </p:nvSpPr>
        <p:spPr>
          <a:xfrm>
            <a:off x="1247769" y="5218751"/>
            <a:ext cx="188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dirty="0"/>
              <a:t>Gerard Salton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F9009-C0B3-40FB-9249-EBA7F22B825A}"/>
              </a:ext>
            </a:extLst>
          </p:cNvPr>
          <p:cNvSpPr txBox="1"/>
          <p:nvPr/>
        </p:nvSpPr>
        <p:spPr>
          <a:xfrm>
            <a:off x="1115365" y="5676105"/>
            <a:ext cx="3916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Key Inventions: Vector Space Model, TF-IDF</a:t>
            </a:r>
          </a:p>
        </p:txBody>
      </p:sp>
    </p:spTree>
    <p:extLst>
      <p:ext uri="{BB962C8B-B14F-4D97-AF65-F5344CB8AC3E}">
        <p14:creationId xmlns:p14="http://schemas.microsoft.com/office/powerpoint/2010/main" val="85136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F571-6CBB-374F-8381-81C96F1A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5A86A-6F9A-7B4E-B6F0-4729B46A3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Formally the aim is to find an optimal query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E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dirty="0"/>
              </a:p>
              <a:p>
                <a:r>
                  <a:rPr lang="en-IE" dirty="0"/>
                  <a:t>The optimal query vector is the query vector with the largest difference between its similarity with the set of relevant documents and its similarity with the set of nonrelevant documents.</a:t>
                </a:r>
              </a:p>
              <a:p>
                <a:endParaRPr lang="en-IE" dirty="0"/>
              </a:p>
              <a:p>
                <a:r>
                  <a:rPr lang="en-IE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en-IE" dirty="0"/>
                  <a:t> is a measure of similarity (e.g. cosine similarity)</a:t>
                </a:r>
              </a:p>
              <a:p>
                <a:pPr lvl="1"/>
                <a:r>
                  <a:rPr lang="en-I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E" dirty="0"/>
                  <a:t> is the set of relevant documents</a:t>
                </a:r>
              </a:p>
              <a:p>
                <a:pPr lvl="1"/>
                <a:r>
                  <a:rPr lang="en-I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E" dirty="0"/>
                  <a:t> is the set of nonrelevant documents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5A86A-6F9A-7B4E-B6F0-4729B46A3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2759" r="-667" b="-137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FD7AFC-EE27-1647-8689-9517AB81E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7" y="4233093"/>
            <a:ext cx="6016138" cy="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5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3364-B2C7-B644-8420-6D39F7C8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Rocchio</a:t>
            </a:r>
            <a:r>
              <a:rPr lang="en-IE" dirty="0"/>
              <a:t> Algorithm: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1A7F4-0F94-2446-A569-94B88CEA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708400" cy="4224528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IE" dirty="0"/>
          </a:p>
        </p:txBody>
      </p:sp>
      <p:pic>
        <p:nvPicPr>
          <p:cNvPr id="2049" name="Picture 1" descr="page6image39136640">
            <a:extLst>
              <a:ext uri="{FF2B5EF4-FFF2-40B4-BE49-F238E27FC236}">
                <a16:creationId xmlns:a16="http://schemas.microsoft.com/office/drawing/2014/main" id="{2119752B-514F-3E43-93FE-6F702B305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2" y="3110157"/>
            <a:ext cx="37084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C91DC4-E92B-8D4B-B5A4-15B4D71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057" y="2182324"/>
            <a:ext cx="3994638" cy="3670767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This illustrates the ideal situation.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Of course, the real vector space has far more than 2 dimensions: this is only an illustration.</a:t>
            </a:r>
          </a:p>
        </p:txBody>
      </p:sp>
    </p:spTree>
    <p:extLst>
      <p:ext uri="{BB962C8B-B14F-4D97-AF65-F5344CB8AC3E}">
        <p14:creationId xmlns:p14="http://schemas.microsoft.com/office/powerpoint/2010/main" val="93168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277C-1196-B24A-9351-EF400F20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7" y="408491"/>
            <a:ext cx="8915400" cy="914400"/>
          </a:xfrm>
        </p:spPr>
        <p:txBody>
          <a:bodyPr/>
          <a:lstStyle/>
          <a:p>
            <a:r>
              <a:rPr lang="en-IE" dirty="0"/>
              <a:t>Centroids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5E9159-D9A5-1849-B83C-5522A177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952" y="1322891"/>
            <a:ext cx="3566160" cy="4940748"/>
          </a:xfrm>
        </p:spPr>
        <p:txBody>
          <a:bodyPr/>
          <a:lstStyle/>
          <a:p>
            <a:r>
              <a:rPr lang="en-IE" dirty="0"/>
              <a:t>To further examine how the similarity between a query vector and a set of documents can be calculated, we need to consider the idea of a </a:t>
            </a:r>
            <a:r>
              <a:rPr lang="en-IE" b="1" dirty="0"/>
              <a:t>centroid</a:t>
            </a:r>
            <a:r>
              <a:rPr lang="en-IE" dirty="0"/>
              <a:t> of a set of vectors.</a:t>
            </a:r>
          </a:p>
          <a:p>
            <a:r>
              <a:rPr lang="en-IE" dirty="0"/>
              <a:t>The centroid is the centre point of a set of vectors. It is itself a vector.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05D12-C363-8745-A974-0DB6D087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95" y="2391508"/>
            <a:ext cx="4343818" cy="2919046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516711F-A88D-B54A-8655-4DCB1F00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2" y="5090746"/>
            <a:ext cx="3571596" cy="1172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79929-C44D-DE27-C6A3-2AF48D015B22}"/>
              </a:ext>
            </a:extLst>
          </p:cNvPr>
          <p:cNvSpPr txBox="1"/>
          <p:nvPr/>
        </p:nvSpPr>
        <p:spPr>
          <a:xfrm>
            <a:off x="7029450" y="1457325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Green cluster</a:t>
            </a:r>
            <a:br>
              <a:rPr lang="en-IE" dirty="0"/>
            </a:br>
            <a:r>
              <a:rPr lang="en-IE" dirty="0"/>
              <a:t>centroid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D0932-67FD-8F88-DA45-BC52370DE324}"/>
              </a:ext>
            </a:extLst>
          </p:cNvPr>
          <p:cNvSpPr txBox="1"/>
          <p:nvPr/>
        </p:nvSpPr>
        <p:spPr>
          <a:xfrm>
            <a:off x="6464677" y="5598406"/>
            <a:ext cx="1444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Blue cluster</a:t>
            </a:r>
            <a:br>
              <a:rPr lang="en-IE" dirty="0"/>
            </a:br>
            <a:r>
              <a:rPr lang="en-IE" dirty="0"/>
              <a:t>centroid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6C838-8EAA-94CD-1654-D94196360CC2}"/>
              </a:ext>
            </a:extLst>
          </p:cNvPr>
          <p:cNvCxnSpPr>
            <a:cxnSpLocks/>
          </p:cNvCxnSpPr>
          <p:nvPr/>
        </p:nvCxnSpPr>
        <p:spPr>
          <a:xfrm flipH="1">
            <a:off x="7477125" y="2103656"/>
            <a:ext cx="257175" cy="82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641B70-8449-8EF4-9262-B065AA77C68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48375" y="4333875"/>
            <a:ext cx="1138616" cy="1264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9676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7184</TotalTime>
  <Words>1551</Words>
  <Application>Microsoft Macintosh PowerPoint</Application>
  <PresentationFormat>On-screen Show (4:3)</PresentationFormat>
  <Paragraphs>119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Wingdings 2</vt:lpstr>
      <vt:lpstr>Perception</vt:lpstr>
      <vt:lpstr>Relevance Feedback (and Pseudo Relevance Feedback)</vt:lpstr>
      <vt:lpstr>Relevance Feedback</vt:lpstr>
      <vt:lpstr>Relevance Feedback Process</vt:lpstr>
      <vt:lpstr>Rocchio Algorithm: Background</vt:lpstr>
      <vt:lpstr>Rocchio Algorithm: Background</vt:lpstr>
      <vt:lpstr>Rocchio Algorithm: Background</vt:lpstr>
      <vt:lpstr>Rocchio Algorithm: Background</vt:lpstr>
      <vt:lpstr>Rocchio Algorithm: Background</vt:lpstr>
      <vt:lpstr>Centroids</vt:lpstr>
      <vt:lpstr>Rocchio Algorithm: Theory With complete knowledge</vt:lpstr>
      <vt:lpstr>Rocchio Algorithm in practice</vt:lpstr>
      <vt:lpstr>Rocchio Algorithm: Formula</vt:lpstr>
      <vt:lpstr>Rocchio Algorithm: Weights</vt:lpstr>
      <vt:lpstr>Rocchio Algorithm in Practice</vt:lpstr>
      <vt:lpstr>Relevance Feedback Assumptions</vt:lpstr>
      <vt:lpstr>Relevance Feedback Assumptions</vt:lpstr>
      <vt:lpstr>Pseudo Relevance Feedback</vt:lpstr>
      <vt:lpstr>Indirect Relevance Feedback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Topic: Fusion for IR</dc:title>
  <dc:creator>David Lillis</dc:creator>
  <cp:lastModifiedBy>rem collier</cp:lastModifiedBy>
  <cp:revision>86</cp:revision>
  <cp:lastPrinted>2018-05-22T03:46:43Z</cp:lastPrinted>
  <dcterms:created xsi:type="dcterms:W3CDTF">2013-11-16T15:06:10Z</dcterms:created>
  <dcterms:modified xsi:type="dcterms:W3CDTF">2025-05-12T00:20:59Z</dcterms:modified>
</cp:coreProperties>
</file>