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6"/>
  </p:notesMasterIdLst>
  <p:sldIdLst>
    <p:sldId id="370" r:id="rId2"/>
    <p:sldId id="385" r:id="rId3"/>
    <p:sldId id="372" r:id="rId4"/>
    <p:sldId id="381" r:id="rId5"/>
    <p:sldId id="386" r:id="rId6"/>
    <p:sldId id="395" r:id="rId7"/>
    <p:sldId id="398" r:id="rId8"/>
    <p:sldId id="399" r:id="rId9"/>
    <p:sldId id="376" r:id="rId10"/>
    <p:sldId id="383" r:id="rId11"/>
    <p:sldId id="384" r:id="rId12"/>
    <p:sldId id="375" r:id="rId13"/>
    <p:sldId id="374" r:id="rId14"/>
    <p:sldId id="396" r:id="rId15"/>
    <p:sldId id="378" r:id="rId16"/>
    <p:sldId id="400" r:id="rId17"/>
    <p:sldId id="403" r:id="rId18"/>
    <p:sldId id="404" r:id="rId19"/>
    <p:sldId id="405" r:id="rId20"/>
    <p:sldId id="377" r:id="rId21"/>
    <p:sldId id="391" r:id="rId22"/>
    <p:sldId id="388" r:id="rId23"/>
    <p:sldId id="382" r:id="rId24"/>
    <p:sldId id="392" r:id="rId25"/>
    <p:sldId id="389" r:id="rId26"/>
    <p:sldId id="379" r:id="rId27"/>
    <p:sldId id="407" r:id="rId28"/>
    <p:sldId id="408" r:id="rId29"/>
    <p:sldId id="409" r:id="rId30"/>
    <p:sldId id="406" r:id="rId31"/>
    <p:sldId id="393" r:id="rId32"/>
    <p:sldId id="397" r:id="rId33"/>
    <p:sldId id="394" r:id="rId34"/>
    <p:sldId id="387"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6F04BA-FC28-E142-93F3-B96276D4D787}" v="4" dt="2023-04-17T12:57:55.7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6"/>
    <p:restoredTop sz="86164"/>
  </p:normalViewPr>
  <p:slideViewPr>
    <p:cSldViewPr snapToGrid="0" snapToObjects="1">
      <p:cViewPr varScale="1">
        <p:scale>
          <a:sx n="104" d="100"/>
          <a:sy n="104" d="100"/>
        </p:scale>
        <p:origin x="2360"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Lillis" userId="80a8a442-5dc9-4a07-9c25-279961a1a7ee" providerId="ADAL" clId="{F36F04BA-FC28-E142-93F3-B96276D4D787}"/>
    <pc:docChg chg="undo custSel addSld modSld">
      <pc:chgData name="David Lillis" userId="80a8a442-5dc9-4a07-9c25-279961a1a7ee" providerId="ADAL" clId="{F36F04BA-FC28-E142-93F3-B96276D4D787}" dt="2023-04-18T01:18:46.364" v="1584" actId="20577"/>
      <pc:docMkLst>
        <pc:docMk/>
      </pc:docMkLst>
      <pc:sldChg chg="modSp mod">
        <pc:chgData name="David Lillis" userId="80a8a442-5dc9-4a07-9c25-279961a1a7ee" providerId="ADAL" clId="{F36F04BA-FC28-E142-93F3-B96276D4D787}" dt="2023-04-17T12:12:38.034" v="16" actId="27636"/>
        <pc:sldMkLst>
          <pc:docMk/>
          <pc:sldMk cId="3231648324" sldId="376"/>
        </pc:sldMkLst>
        <pc:spChg chg="mod">
          <ac:chgData name="David Lillis" userId="80a8a442-5dc9-4a07-9c25-279961a1a7ee" providerId="ADAL" clId="{F36F04BA-FC28-E142-93F3-B96276D4D787}" dt="2023-04-17T12:12:38.034" v="16" actId="27636"/>
          <ac:spMkLst>
            <pc:docMk/>
            <pc:sldMk cId="3231648324" sldId="376"/>
            <ac:spMk id="2" creationId="{A32F3B72-35F1-8746-9458-A6AA917E888D}"/>
          </ac:spMkLst>
        </pc:spChg>
      </pc:sldChg>
      <pc:sldChg chg="modSp mod">
        <pc:chgData name="David Lillis" userId="80a8a442-5dc9-4a07-9c25-279961a1a7ee" providerId="ADAL" clId="{F36F04BA-FC28-E142-93F3-B96276D4D787}" dt="2023-04-17T12:36:27.182" v="113" actId="20577"/>
        <pc:sldMkLst>
          <pc:docMk/>
          <pc:sldMk cId="4247318190" sldId="379"/>
        </pc:sldMkLst>
        <pc:spChg chg="mod">
          <ac:chgData name="David Lillis" userId="80a8a442-5dc9-4a07-9c25-279961a1a7ee" providerId="ADAL" clId="{F36F04BA-FC28-E142-93F3-B96276D4D787}" dt="2023-04-17T12:36:27.182" v="113" actId="20577"/>
          <ac:spMkLst>
            <pc:docMk/>
            <pc:sldMk cId="4247318190" sldId="379"/>
            <ac:spMk id="3" creationId="{CD8CF8E0-6106-D645-A92D-D9E77889C363}"/>
          </ac:spMkLst>
        </pc:spChg>
      </pc:sldChg>
      <pc:sldChg chg="modSp mod">
        <pc:chgData name="David Lillis" userId="80a8a442-5dc9-4a07-9c25-279961a1a7ee" providerId="ADAL" clId="{F36F04BA-FC28-E142-93F3-B96276D4D787}" dt="2023-04-18T01:18:46.364" v="1584" actId="20577"/>
        <pc:sldMkLst>
          <pc:docMk/>
          <pc:sldMk cId="3690967833" sldId="382"/>
        </pc:sldMkLst>
        <pc:spChg chg="mod">
          <ac:chgData name="David Lillis" userId="80a8a442-5dc9-4a07-9c25-279961a1a7ee" providerId="ADAL" clId="{F36F04BA-FC28-E142-93F3-B96276D4D787}" dt="2023-04-18T01:18:46.364" v="1584" actId="20577"/>
          <ac:spMkLst>
            <pc:docMk/>
            <pc:sldMk cId="3690967833" sldId="382"/>
            <ac:spMk id="3" creationId="{147CC8D2-7B13-0B49-BE77-02990B68678D}"/>
          </ac:spMkLst>
        </pc:spChg>
      </pc:sldChg>
      <pc:sldChg chg="modSp mod">
        <pc:chgData name="David Lillis" userId="80a8a442-5dc9-4a07-9c25-279961a1a7ee" providerId="ADAL" clId="{F36F04BA-FC28-E142-93F3-B96276D4D787}" dt="2023-04-17T12:12:48.841" v="29" actId="27636"/>
        <pc:sldMkLst>
          <pc:docMk/>
          <pc:sldMk cId="1621572381" sldId="383"/>
        </pc:sldMkLst>
        <pc:spChg chg="mod">
          <ac:chgData name="David Lillis" userId="80a8a442-5dc9-4a07-9c25-279961a1a7ee" providerId="ADAL" clId="{F36F04BA-FC28-E142-93F3-B96276D4D787}" dt="2023-04-17T12:12:48.841" v="29" actId="27636"/>
          <ac:spMkLst>
            <pc:docMk/>
            <pc:sldMk cId="1621572381" sldId="383"/>
            <ac:spMk id="2" creationId="{666A79A8-6C68-8046-9155-7B079B704933}"/>
          </ac:spMkLst>
        </pc:spChg>
      </pc:sldChg>
      <pc:sldChg chg="modSp mod">
        <pc:chgData name="David Lillis" userId="80a8a442-5dc9-4a07-9c25-279961a1a7ee" providerId="ADAL" clId="{F36F04BA-FC28-E142-93F3-B96276D4D787}" dt="2023-04-17T12:16:57.446" v="45" actId="20577"/>
        <pc:sldMkLst>
          <pc:docMk/>
          <pc:sldMk cId="2140061543" sldId="384"/>
        </pc:sldMkLst>
        <pc:spChg chg="mod">
          <ac:chgData name="David Lillis" userId="80a8a442-5dc9-4a07-9c25-279961a1a7ee" providerId="ADAL" clId="{F36F04BA-FC28-E142-93F3-B96276D4D787}" dt="2023-04-17T12:16:57.446" v="45" actId="20577"/>
          <ac:spMkLst>
            <pc:docMk/>
            <pc:sldMk cId="2140061543" sldId="384"/>
            <ac:spMk id="3" creationId="{B5CBE0F2-B31B-6C4E-987F-BE8B585F86D7}"/>
          </ac:spMkLst>
        </pc:spChg>
      </pc:sldChg>
      <pc:sldChg chg="addSp modSp new mod">
        <pc:chgData name="David Lillis" userId="80a8a442-5dc9-4a07-9c25-279961a1a7ee" providerId="ADAL" clId="{F36F04BA-FC28-E142-93F3-B96276D4D787}" dt="2023-04-17T12:55:45.506" v="870" actId="20577"/>
        <pc:sldMkLst>
          <pc:docMk/>
          <pc:sldMk cId="4117304107" sldId="393"/>
        </pc:sldMkLst>
        <pc:spChg chg="mod">
          <ac:chgData name="David Lillis" userId="80a8a442-5dc9-4a07-9c25-279961a1a7ee" providerId="ADAL" clId="{F36F04BA-FC28-E142-93F3-B96276D4D787}" dt="2023-04-17T12:34:54.130" v="66" actId="1076"/>
          <ac:spMkLst>
            <pc:docMk/>
            <pc:sldMk cId="4117304107" sldId="393"/>
            <ac:spMk id="2" creationId="{2FD99D82-1A8E-E39A-5E36-F909339C07AF}"/>
          </ac:spMkLst>
        </pc:spChg>
        <pc:spChg chg="mod">
          <ac:chgData name="David Lillis" userId="80a8a442-5dc9-4a07-9c25-279961a1a7ee" providerId="ADAL" clId="{F36F04BA-FC28-E142-93F3-B96276D4D787}" dt="2023-04-17T12:55:45.506" v="870" actId="20577"/>
          <ac:spMkLst>
            <pc:docMk/>
            <pc:sldMk cId="4117304107" sldId="393"/>
            <ac:spMk id="3" creationId="{B523F9A4-6076-4EB4-0416-26F3BA780108}"/>
          </ac:spMkLst>
        </pc:spChg>
        <pc:spChg chg="add mod">
          <ac:chgData name="David Lillis" userId="80a8a442-5dc9-4a07-9c25-279961a1a7ee" providerId="ADAL" clId="{F36F04BA-FC28-E142-93F3-B96276D4D787}" dt="2023-04-17T12:54:56.675" v="835" actId="20577"/>
          <ac:spMkLst>
            <pc:docMk/>
            <pc:sldMk cId="4117304107" sldId="393"/>
            <ac:spMk id="4" creationId="{F5110D88-0DE1-9405-113E-180EBAEC3CC7}"/>
          </ac:spMkLst>
        </pc:spChg>
      </pc:sldChg>
      <pc:sldChg chg="addSp modSp new mod">
        <pc:chgData name="David Lillis" userId="80a8a442-5dc9-4a07-9c25-279961a1a7ee" providerId="ADAL" clId="{F36F04BA-FC28-E142-93F3-B96276D4D787}" dt="2023-04-17T13:04:32.205" v="1582" actId="113"/>
        <pc:sldMkLst>
          <pc:docMk/>
          <pc:sldMk cId="4146923068" sldId="394"/>
        </pc:sldMkLst>
        <pc:spChg chg="mod">
          <ac:chgData name="David Lillis" userId="80a8a442-5dc9-4a07-9c25-279961a1a7ee" providerId="ADAL" clId="{F36F04BA-FC28-E142-93F3-B96276D4D787}" dt="2023-04-17T12:55:36.136" v="862" actId="1036"/>
          <ac:spMkLst>
            <pc:docMk/>
            <pc:sldMk cId="4146923068" sldId="394"/>
            <ac:spMk id="2" creationId="{4F5DC154-F1A4-6895-D0C3-80FA56C2B7F6}"/>
          </ac:spMkLst>
        </pc:spChg>
        <pc:spChg chg="mod">
          <ac:chgData name="David Lillis" userId="80a8a442-5dc9-4a07-9c25-279961a1a7ee" providerId="ADAL" clId="{F36F04BA-FC28-E142-93F3-B96276D4D787}" dt="2023-04-17T13:04:32.205" v="1582" actId="113"/>
          <ac:spMkLst>
            <pc:docMk/>
            <pc:sldMk cId="4146923068" sldId="394"/>
            <ac:spMk id="3" creationId="{C9B8CBD5-DED7-CA1B-3089-1D494277A2D9}"/>
          </ac:spMkLst>
        </pc:spChg>
        <pc:spChg chg="add mod">
          <ac:chgData name="David Lillis" userId="80a8a442-5dc9-4a07-9c25-279961a1a7ee" providerId="ADAL" clId="{F36F04BA-FC28-E142-93F3-B96276D4D787}" dt="2023-04-17T12:58:03.455" v="1007" actId="20577"/>
          <ac:spMkLst>
            <pc:docMk/>
            <pc:sldMk cId="4146923068" sldId="394"/>
            <ac:spMk id="4" creationId="{A7DE8656-A178-D3CF-7549-4AAE90F452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91FA-3386-AB4C-BBAC-31BB03CF2223}" type="datetimeFigureOut">
              <a:rPr lang="en-IE" smtClean="0"/>
              <a:t>07/04/2025</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BB162-46A8-A941-9731-47DF15AEB73B}" type="slidenum">
              <a:rPr lang="en-IE" smtClean="0"/>
              <a:t>‹#›</a:t>
            </a:fld>
            <a:endParaRPr lang="en-IE"/>
          </a:p>
        </p:txBody>
      </p:sp>
    </p:spTree>
    <p:extLst>
      <p:ext uri="{BB962C8B-B14F-4D97-AF65-F5344CB8AC3E}">
        <p14:creationId xmlns:p14="http://schemas.microsoft.com/office/powerpoint/2010/main" val="315043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QL: Query Likelihood</a:t>
            </a:r>
          </a:p>
          <a:p>
            <a:r>
              <a:rPr lang="en-IE" dirty="0"/>
              <a:t>RF: Random Forest</a:t>
            </a:r>
          </a:p>
          <a:p>
            <a:r>
              <a:rPr lang="en-IE" dirty="0"/>
              <a:t>CEDR: Contextualized Embeddings for Document Ranking: (obsidian://</a:t>
            </a:r>
            <a:r>
              <a:rPr lang="en-IE" dirty="0" err="1"/>
              <a:t>open?vault</a:t>
            </a:r>
            <a:r>
              <a:rPr lang="en-IE" dirty="0"/>
              <a:t>=</a:t>
            </a:r>
            <a:r>
              <a:rPr lang="en-IE" dirty="0" err="1"/>
              <a:t>obsidian_notes&amp;file</a:t>
            </a:r>
            <a:r>
              <a:rPr lang="en-IE" dirty="0"/>
              <a:t>=McAvaney2019)</a:t>
            </a:r>
          </a:p>
          <a:p>
            <a:endParaRPr lang="en-IE" dirty="0"/>
          </a:p>
        </p:txBody>
      </p:sp>
      <p:sp>
        <p:nvSpPr>
          <p:cNvPr id="4" name="Slide Number Placeholder 3"/>
          <p:cNvSpPr>
            <a:spLocks noGrp="1"/>
          </p:cNvSpPr>
          <p:nvPr>
            <p:ph type="sldNum" sz="quarter" idx="5"/>
          </p:nvPr>
        </p:nvSpPr>
        <p:spPr/>
        <p:txBody>
          <a:bodyPr/>
          <a:lstStyle/>
          <a:p>
            <a:fld id="{AFFBB162-46A8-A941-9731-47DF15AEB73B}" type="slidenum">
              <a:rPr lang="en-IE" smtClean="0"/>
              <a:t>13</a:t>
            </a:fld>
            <a:endParaRPr lang="en-IE"/>
          </a:p>
        </p:txBody>
      </p:sp>
    </p:spTree>
    <p:extLst>
      <p:ext uri="{BB962C8B-B14F-4D97-AF65-F5344CB8AC3E}">
        <p14:creationId xmlns:p14="http://schemas.microsoft.com/office/powerpoint/2010/main" val="4166123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A9239-3827-CE37-66C1-4A0E3C3D0B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E950FD-B139-30FC-80E1-87A380DE22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2B35A-31B9-C926-478D-26C7662B379C}"/>
              </a:ext>
            </a:extLst>
          </p:cNvPr>
          <p:cNvSpPr>
            <a:spLocks noGrp="1"/>
          </p:cNvSpPr>
          <p:nvPr>
            <p:ph type="body" idx="1"/>
          </p:nvPr>
        </p:nvSpPr>
        <p:spPr/>
        <p:txBody>
          <a:bodyPr/>
          <a:lstStyle/>
          <a:p>
            <a:r>
              <a:rPr lang="en-IE" dirty="0"/>
              <a:t>BERT NLP Tasks include Question Answering, Named Entity Recognition, Text </a:t>
            </a:r>
            <a:r>
              <a:rPr lang="en-IE" dirty="0" err="1"/>
              <a:t>Classfication</a:t>
            </a:r>
            <a:endParaRPr lang="en-IE" dirty="0"/>
          </a:p>
          <a:p>
            <a:endParaRPr lang="en-IE" dirty="0"/>
          </a:p>
          <a:p>
            <a:r>
              <a:rPr lang="en-IE" dirty="0"/>
              <a:t>Decent summary: https://</a:t>
            </a:r>
            <a:r>
              <a:rPr lang="en-IE" dirty="0" err="1"/>
              <a:t>towardsdatascience.com</a:t>
            </a:r>
            <a:r>
              <a:rPr lang="en-IE" dirty="0"/>
              <a:t>/bert-explained-state-of-the-art-language-model-for-nlp-f8b21a9b6270</a:t>
            </a:r>
          </a:p>
          <a:p>
            <a:endParaRPr lang="en-IE" dirty="0"/>
          </a:p>
          <a:p>
            <a:r>
              <a:rPr lang="en-IE" dirty="0"/>
              <a:t>https://</a:t>
            </a:r>
            <a:r>
              <a:rPr lang="en-IE" dirty="0" err="1"/>
              <a:t>medium.com</a:t>
            </a:r>
            <a:r>
              <a:rPr lang="en-IE" dirty="0"/>
              <a:t>/@</a:t>
            </a:r>
            <a:r>
              <a:rPr lang="en-IE" dirty="0" err="1"/>
              <a:t>anmolkohli</a:t>
            </a:r>
            <a:r>
              <a:rPr lang="en-IE" dirty="0"/>
              <a:t>/my-notes-on-bert-tokenizer-and-model-98dc22d0b64</a:t>
            </a:r>
          </a:p>
          <a:p>
            <a:endParaRPr lang="en-IE" dirty="0"/>
          </a:p>
          <a:p>
            <a:r>
              <a:rPr lang="en-IE" dirty="0"/>
              <a:t>https://</a:t>
            </a:r>
            <a:r>
              <a:rPr lang="en-IE" dirty="0" err="1"/>
              <a:t>www.webfx.com</a:t>
            </a:r>
            <a:r>
              <a:rPr lang="en-IE" dirty="0"/>
              <a:t>/blog/internet/google-</a:t>
            </a:r>
            <a:r>
              <a:rPr lang="en-IE" dirty="0" err="1"/>
              <a:t>bert</a:t>
            </a:r>
            <a:r>
              <a:rPr lang="en-IE" dirty="0"/>
              <a:t>/#:~:text=With%20BERT%2C%20algorithms%20that%20affect,the%20content%20as%20featured%20snippets.</a:t>
            </a:r>
          </a:p>
        </p:txBody>
      </p:sp>
      <p:sp>
        <p:nvSpPr>
          <p:cNvPr id="4" name="Slide Number Placeholder 3">
            <a:extLst>
              <a:ext uri="{FF2B5EF4-FFF2-40B4-BE49-F238E27FC236}">
                <a16:creationId xmlns:a16="http://schemas.microsoft.com/office/drawing/2014/main" id="{4DFE8AB9-E3C1-4C46-8465-D7AFCDC9F95D}"/>
              </a:ext>
            </a:extLst>
          </p:cNvPr>
          <p:cNvSpPr>
            <a:spLocks noGrp="1"/>
          </p:cNvSpPr>
          <p:nvPr>
            <p:ph type="sldNum" sz="quarter" idx="5"/>
          </p:nvPr>
        </p:nvSpPr>
        <p:spPr/>
        <p:txBody>
          <a:bodyPr/>
          <a:lstStyle/>
          <a:p>
            <a:fld id="{AFFBB162-46A8-A941-9731-47DF15AEB73B}" type="slidenum">
              <a:rPr lang="en-IE" smtClean="0"/>
              <a:t>29</a:t>
            </a:fld>
            <a:endParaRPr lang="en-IE"/>
          </a:p>
        </p:txBody>
      </p:sp>
    </p:spTree>
    <p:extLst>
      <p:ext uri="{BB962C8B-B14F-4D97-AF65-F5344CB8AC3E}">
        <p14:creationId xmlns:p14="http://schemas.microsoft.com/office/powerpoint/2010/main" val="3585237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3099A-903D-33F5-09CC-EC6B04E2A9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D7730-5831-5C00-FAE5-5A15E74AD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D990E5-66BA-1C25-B852-401C36CB50DB}"/>
              </a:ext>
            </a:extLst>
          </p:cNvPr>
          <p:cNvSpPr>
            <a:spLocks noGrp="1"/>
          </p:cNvSpPr>
          <p:nvPr>
            <p:ph type="body" idx="1"/>
          </p:nvPr>
        </p:nvSpPr>
        <p:spPr/>
        <p:txBody>
          <a:bodyPr/>
          <a:lstStyle/>
          <a:p>
            <a:r>
              <a:rPr lang="en-IE" dirty="0"/>
              <a:t>BERT NLP Tasks include Question Answering, Named Entity Recognition, Text </a:t>
            </a:r>
            <a:r>
              <a:rPr lang="en-IE" dirty="0" err="1"/>
              <a:t>Classfication</a:t>
            </a:r>
            <a:endParaRPr lang="en-IE" dirty="0"/>
          </a:p>
          <a:p>
            <a:endParaRPr lang="en-IE" dirty="0"/>
          </a:p>
          <a:p>
            <a:r>
              <a:rPr lang="en-IE" dirty="0"/>
              <a:t>Decent summary: https://</a:t>
            </a:r>
            <a:r>
              <a:rPr lang="en-IE" dirty="0" err="1"/>
              <a:t>towardsdatascience.com</a:t>
            </a:r>
            <a:r>
              <a:rPr lang="en-IE" dirty="0"/>
              <a:t>/bert-explained-state-of-the-art-language-model-for-nlp-f8b21a9b6270</a:t>
            </a:r>
          </a:p>
          <a:p>
            <a:endParaRPr lang="en-IE" dirty="0"/>
          </a:p>
          <a:p>
            <a:r>
              <a:rPr lang="en-IE" dirty="0"/>
              <a:t>https://</a:t>
            </a:r>
            <a:r>
              <a:rPr lang="en-IE" dirty="0" err="1"/>
              <a:t>medium.com</a:t>
            </a:r>
            <a:r>
              <a:rPr lang="en-IE" dirty="0"/>
              <a:t>/@</a:t>
            </a:r>
            <a:r>
              <a:rPr lang="en-IE" dirty="0" err="1"/>
              <a:t>anmolkohli</a:t>
            </a:r>
            <a:r>
              <a:rPr lang="en-IE" dirty="0"/>
              <a:t>/my-notes-on-bert-tokenizer-and-model-98dc22d0b64</a:t>
            </a:r>
          </a:p>
          <a:p>
            <a:endParaRPr lang="en-IE" dirty="0"/>
          </a:p>
          <a:p>
            <a:r>
              <a:rPr lang="en-IE" dirty="0"/>
              <a:t>https://</a:t>
            </a:r>
            <a:r>
              <a:rPr lang="en-IE" dirty="0" err="1"/>
              <a:t>www.webfx.com</a:t>
            </a:r>
            <a:r>
              <a:rPr lang="en-IE" dirty="0"/>
              <a:t>/blog/internet/google-</a:t>
            </a:r>
            <a:r>
              <a:rPr lang="en-IE" dirty="0" err="1"/>
              <a:t>bert</a:t>
            </a:r>
            <a:r>
              <a:rPr lang="en-IE" dirty="0"/>
              <a:t>/#:~:text=With%20BERT%2C%20algorithms%20that%20affect,the%20content%20as%20featured%20snippets.</a:t>
            </a:r>
          </a:p>
        </p:txBody>
      </p:sp>
      <p:sp>
        <p:nvSpPr>
          <p:cNvPr id="4" name="Slide Number Placeholder 3">
            <a:extLst>
              <a:ext uri="{FF2B5EF4-FFF2-40B4-BE49-F238E27FC236}">
                <a16:creationId xmlns:a16="http://schemas.microsoft.com/office/drawing/2014/main" id="{C3FEFA3B-929F-411E-ACEC-6C490356E1BF}"/>
              </a:ext>
            </a:extLst>
          </p:cNvPr>
          <p:cNvSpPr>
            <a:spLocks noGrp="1"/>
          </p:cNvSpPr>
          <p:nvPr>
            <p:ph type="sldNum" sz="quarter" idx="5"/>
          </p:nvPr>
        </p:nvSpPr>
        <p:spPr/>
        <p:txBody>
          <a:bodyPr/>
          <a:lstStyle/>
          <a:p>
            <a:fld id="{AFFBB162-46A8-A941-9731-47DF15AEB73B}" type="slidenum">
              <a:rPr lang="en-IE" smtClean="0"/>
              <a:t>30</a:t>
            </a:fld>
            <a:endParaRPr lang="en-IE"/>
          </a:p>
        </p:txBody>
      </p:sp>
    </p:spTree>
    <p:extLst>
      <p:ext uri="{BB962C8B-B14F-4D97-AF65-F5344CB8AC3E}">
        <p14:creationId xmlns:p14="http://schemas.microsoft.com/office/powerpoint/2010/main" val="968148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FFBB162-46A8-A941-9731-47DF15AEB73B}" type="slidenum">
              <a:rPr lang="en-IE" smtClean="0"/>
              <a:t>31</a:t>
            </a:fld>
            <a:endParaRPr lang="en-IE"/>
          </a:p>
        </p:txBody>
      </p:sp>
    </p:spTree>
    <p:extLst>
      <p:ext uri="{BB962C8B-B14F-4D97-AF65-F5344CB8AC3E}">
        <p14:creationId xmlns:p14="http://schemas.microsoft.com/office/powerpoint/2010/main" val="3355504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56CED-D870-8C4E-B1BD-783F58328A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973912-DDDD-64B1-0131-6FAC1021A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5779FA-DA41-3522-6D16-19BA2FF46A88}"/>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3ABAAEE2-F0DB-6DE9-56AF-82ACD10E1538}"/>
              </a:ext>
            </a:extLst>
          </p:cNvPr>
          <p:cNvSpPr>
            <a:spLocks noGrp="1"/>
          </p:cNvSpPr>
          <p:nvPr>
            <p:ph type="sldNum" sz="quarter" idx="5"/>
          </p:nvPr>
        </p:nvSpPr>
        <p:spPr/>
        <p:txBody>
          <a:bodyPr/>
          <a:lstStyle/>
          <a:p>
            <a:fld id="{AFFBB162-46A8-A941-9731-47DF15AEB73B}" type="slidenum">
              <a:rPr lang="en-IE" smtClean="0"/>
              <a:t>32</a:t>
            </a:fld>
            <a:endParaRPr lang="en-IE"/>
          </a:p>
        </p:txBody>
      </p:sp>
    </p:spTree>
    <p:extLst>
      <p:ext uri="{BB962C8B-B14F-4D97-AF65-F5344CB8AC3E}">
        <p14:creationId xmlns:p14="http://schemas.microsoft.com/office/powerpoint/2010/main" val="10861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problem here is: pseudo relevance depends on an assumption that the top X documents are relevant…</a:t>
            </a:r>
          </a:p>
        </p:txBody>
      </p:sp>
      <p:sp>
        <p:nvSpPr>
          <p:cNvPr id="4" name="Slide Number Placeholder 3"/>
          <p:cNvSpPr>
            <a:spLocks noGrp="1"/>
          </p:cNvSpPr>
          <p:nvPr>
            <p:ph type="sldNum" sz="quarter" idx="5"/>
          </p:nvPr>
        </p:nvSpPr>
        <p:spPr/>
        <p:txBody>
          <a:bodyPr/>
          <a:lstStyle/>
          <a:p>
            <a:fld id="{AFFBB162-46A8-A941-9731-47DF15AEB73B}" type="slidenum">
              <a:rPr lang="en-IE" smtClean="0"/>
              <a:t>17</a:t>
            </a:fld>
            <a:endParaRPr lang="en-IE"/>
          </a:p>
        </p:txBody>
      </p:sp>
    </p:spTree>
    <p:extLst>
      <p:ext uri="{BB962C8B-B14F-4D97-AF65-F5344CB8AC3E}">
        <p14:creationId xmlns:p14="http://schemas.microsoft.com/office/powerpoint/2010/main" val="210709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Note I get different results if I search for jaguar vs jaguars…</a:t>
            </a:r>
          </a:p>
        </p:txBody>
      </p:sp>
      <p:sp>
        <p:nvSpPr>
          <p:cNvPr id="4" name="Slide Number Placeholder 3"/>
          <p:cNvSpPr>
            <a:spLocks noGrp="1"/>
          </p:cNvSpPr>
          <p:nvPr>
            <p:ph type="sldNum" sz="quarter" idx="5"/>
          </p:nvPr>
        </p:nvSpPr>
        <p:spPr/>
        <p:txBody>
          <a:bodyPr/>
          <a:lstStyle/>
          <a:p>
            <a:fld id="{AFFBB162-46A8-A941-9731-47DF15AEB73B}" type="slidenum">
              <a:rPr lang="en-IE" smtClean="0"/>
              <a:t>18</a:t>
            </a:fld>
            <a:endParaRPr lang="en-IE"/>
          </a:p>
        </p:txBody>
      </p:sp>
    </p:spTree>
    <p:extLst>
      <p:ext uri="{BB962C8B-B14F-4D97-AF65-F5344CB8AC3E}">
        <p14:creationId xmlns:p14="http://schemas.microsoft.com/office/powerpoint/2010/main" val="2011526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A65EC-F20D-BC69-C253-6BCBC5F587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C1AD8-65C1-D212-F890-88003A20D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FFC189-D2F4-DF2D-4EB7-E146DA14C1C3}"/>
              </a:ext>
            </a:extLst>
          </p:cNvPr>
          <p:cNvSpPr>
            <a:spLocks noGrp="1"/>
          </p:cNvSpPr>
          <p:nvPr>
            <p:ph type="body" idx="1"/>
          </p:nvPr>
        </p:nvSpPr>
        <p:spPr/>
        <p:txBody>
          <a:bodyPr/>
          <a:lstStyle/>
          <a:p>
            <a:r>
              <a:rPr lang="en-IE" dirty="0"/>
              <a:t>Note I get different results if I search for jaguar vs jaguars…</a:t>
            </a:r>
          </a:p>
        </p:txBody>
      </p:sp>
      <p:sp>
        <p:nvSpPr>
          <p:cNvPr id="4" name="Slide Number Placeholder 3">
            <a:extLst>
              <a:ext uri="{FF2B5EF4-FFF2-40B4-BE49-F238E27FC236}">
                <a16:creationId xmlns:a16="http://schemas.microsoft.com/office/drawing/2014/main" id="{8E4E861D-AFEA-5049-97F3-59ADBC016ADB}"/>
              </a:ext>
            </a:extLst>
          </p:cNvPr>
          <p:cNvSpPr>
            <a:spLocks noGrp="1"/>
          </p:cNvSpPr>
          <p:nvPr>
            <p:ph type="sldNum" sz="quarter" idx="5"/>
          </p:nvPr>
        </p:nvSpPr>
        <p:spPr/>
        <p:txBody>
          <a:bodyPr/>
          <a:lstStyle/>
          <a:p>
            <a:fld id="{AFFBB162-46A8-A941-9731-47DF15AEB73B}" type="slidenum">
              <a:rPr lang="en-IE" smtClean="0"/>
              <a:t>19</a:t>
            </a:fld>
            <a:endParaRPr lang="en-IE"/>
          </a:p>
        </p:txBody>
      </p:sp>
    </p:spTree>
    <p:extLst>
      <p:ext uri="{BB962C8B-B14F-4D97-AF65-F5344CB8AC3E}">
        <p14:creationId xmlns:p14="http://schemas.microsoft.com/office/powerpoint/2010/main" val="410838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QL: Query Likelihood – language model that assesses the likelihood that a query can be generated by a given document.</a:t>
            </a:r>
          </a:p>
        </p:txBody>
      </p:sp>
      <p:sp>
        <p:nvSpPr>
          <p:cNvPr id="4" name="Slide Number Placeholder 3"/>
          <p:cNvSpPr>
            <a:spLocks noGrp="1"/>
          </p:cNvSpPr>
          <p:nvPr>
            <p:ph type="sldNum" sz="quarter" idx="5"/>
          </p:nvPr>
        </p:nvSpPr>
        <p:spPr/>
        <p:txBody>
          <a:bodyPr/>
          <a:lstStyle/>
          <a:p>
            <a:fld id="{AFFBB162-46A8-A941-9731-47DF15AEB73B}" type="slidenum">
              <a:rPr lang="en-IE" smtClean="0"/>
              <a:t>22</a:t>
            </a:fld>
            <a:endParaRPr lang="en-IE"/>
          </a:p>
        </p:txBody>
      </p:sp>
    </p:spTree>
    <p:extLst>
      <p:ext uri="{BB962C8B-B14F-4D97-AF65-F5344CB8AC3E}">
        <p14:creationId xmlns:p14="http://schemas.microsoft.com/office/powerpoint/2010/main" val="239023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URL depth = how far from the start page? Like TTL in packet routing. Lower URL depth == more important</a:t>
            </a:r>
          </a:p>
        </p:txBody>
      </p:sp>
      <p:sp>
        <p:nvSpPr>
          <p:cNvPr id="4" name="Slide Number Placeholder 3"/>
          <p:cNvSpPr>
            <a:spLocks noGrp="1"/>
          </p:cNvSpPr>
          <p:nvPr>
            <p:ph type="sldNum" sz="quarter" idx="5"/>
          </p:nvPr>
        </p:nvSpPr>
        <p:spPr/>
        <p:txBody>
          <a:bodyPr/>
          <a:lstStyle/>
          <a:p>
            <a:fld id="{AFFBB162-46A8-A941-9731-47DF15AEB73B}" type="slidenum">
              <a:rPr lang="en-IE" smtClean="0"/>
              <a:t>25</a:t>
            </a:fld>
            <a:endParaRPr lang="en-IE"/>
          </a:p>
        </p:txBody>
      </p:sp>
    </p:spTree>
    <p:extLst>
      <p:ext uri="{BB962C8B-B14F-4D97-AF65-F5344CB8AC3E}">
        <p14:creationId xmlns:p14="http://schemas.microsoft.com/office/powerpoint/2010/main" val="391369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BERT NLP Tasks include Question Answering, Named Entity Recognition, Text </a:t>
            </a:r>
            <a:r>
              <a:rPr lang="en-IE" dirty="0" err="1"/>
              <a:t>Classfication</a:t>
            </a:r>
            <a:endParaRPr lang="en-IE" dirty="0"/>
          </a:p>
          <a:p>
            <a:endParaRPr lang="en-IE" dirty="0"/>
          </a:p>
          <a:p>
            <a:r>
              <a:rPr lang="en-IE" dirty="0"/>
              <a:t>Decent summary: https://</a:t>
            </a:r>
            <a:r>
              <a:rPr lang="en-IE" dirty="0" err="1"/>
              <a:t>towardsdatascience.com</a:t>
            </a:r>
            <a:r>
              <a:rPr lang="en-IE" dirty="0"/>
              <a:t>/bert-explained-state-of-the-art-language-model-for-nlp-f8b21a9b6270</a:t>
            </a:r>
          </a:p>
          <a:p>
            <a:endParaRPr lang="en-IE" dirty="0"/>
          </a:p>
          <a:p>
            <a:r>
              <a:rPr lang="en-IE" dirty="0"/>
              <a:t>https://</a:t>
            </a:r>
            <a:r>
              <a:rPr lang="en-IE" dirty="0" err="1"/>
              <a:t>medium.com</a:t>
            </a:r>
            <a:r>
              <a:rPr lang="en-IE" dirty="0"/>
              <a:t>/@</a:t>
            </a:r>
            <a:r>
              <a:rPr lang="en-IE" dirty="0" err="1"/>
              <a:t>anmolkohli</a:t>
            </a:r>
            <a:r>
              <a:rPr lang="en-IE" dirty="0"/>
              <a:t>/my-notes-on-bert-tokenizer-and-model-98dc22d0b64</a:t>
            </a:r>
          </a:p>
          <a:p>
            <a:endParaRPr lang="en-IE" dirty="0"/>
          </a:p>
          <a:p>
            <a:r>
              <a:rPr lang="en-IE" dirty="0"/>
              <a:t>https://</a:t>
            </a:r>
            <a:r>
              <a:rPr lang="en-IE" dirty="0" err="1"/>
              <a:t>www.webfx.com</a:t>
            </a:r>
            <a:r>
              <a:rPr lang="en-IE" dirty="0"/>
              <a:t>/blog/internet/google-</a:t>
            </a:r>
            <a:r>
              <a:rPr lang="en-IE" dirty="0" err="1"/>
              <a:t>bert</a:t>
            </a:r>
            <a:r>
              <a:rPr lang="en-IE" dirty="0"/>
              <a:t>/#:~:text=With%20BERT%2C%20algorithms%20that%20affect,the%20content%20as%20featured%20snippets.</a:t>
            </a:r>
          </a:p>
        </p:txBody>
      </p:sp>
      <p:sp>
        <p:nvSpPr>
          <p:cNvPr id="4" name="Slide Number Placeholder 3"/>
          <p:cNvSpPr>
            <a:spLocks noGrp="1"/>
          </p:cNvSpPr>
          <p:nvPr>
            <p:ph type="sldNum" sz="quarter" idx="5"/>
          </p:nvPr>
        </p:nvSpPr>
        <p:spPr/>
        <p:txBody>
          <a:bodyPr/>
          <a:lstStyle/>
          <a:p>
            <a:fld id="{AFFBB162-46A8-A941-9731-47DF15AEB73B}" type="slidenum">
              <a:rPr lang="en-IE" smtClean="0"/>
              <a:t>26</a:t>
            </a:fld>
            <a:endParaRPr lang="en-IE"/>
          </a:p>
        </p:txBody>
      </p:sp>
    </p:spTree>
    <p:extLst>
      <p:ext uri="{BB962C8B-B14F-4D97-AF65-F5344CB8AC3E}">
        <p14:creationId xmlns:p14="http://schemas.microsoft.com/office/powerpoint/2010/main" val="1169111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8C420-CFB4-D46A-4350-A59D46687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24F62F-CD08-430B-C20F-786F83CE80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099F1E-9A6C-EE4A-5A0D-6E471509B71E}"/>
              </a:ext>
            </a:extLst>
          </p:cNvPr>
          <p:cNvSpPr>
            <a:spLocks noGrp="1"/>
          </p:cNvSpPr>
          <p:nvPr>
            <p:ph type="body" idx="1"/>
          </p:nvPr>
        </p:nvSpPr>
        <p:spPr/>
        <p:txBody>
          <a:bodyPr/>
          <a:lstStyle/>
          <a:p>
            <a:r>
              <a:rPr lang="en-IE" dirty="0"/>
              <a:t>BERT NLP Tasks include Question Answering, Named Entity Recognition, Text </a:t>
            </a:r>
            <a:r>
              <a:rPr lang="en-IE" dirty="0" err="1"/>
              <a:t>Classfication</a:t>
            </a:r>
            <a:endParaRPr lang="en-IE" dirty="0"/>
          </a:p>
          <a:p>
            <a:endParaRPr lang="en-IE" dirty="0"/>
          </a:p>
          <a:p>
            <a:r>
              <a:rPr lang="en-IE" dirty="0"/>
              <a:t>Decent summary: https://</a:t>
            </a:r>
            <a:r>
              <a:rPr lang="en-IE" dirty="0" err="1"/>
              <a:t>towardsdatascience.com</a:t>
            </a:r>
            <a:r>
              <a:rPr lang="en-IE" dirty="0"/>
              <a:t>/bert-explained-state-of-the-art-language-model-for-nlp-f8b21a9b6270</a:t>
            </a:r>
          </a:p>
          <a:p>
            <a:endParaRPr lang="en-IE" dirty="0"/>
          </a:p>
          <a:p>
            <a:r>
              <a:rPr lang="en-IE" dirty="0"/>
              <a:t>https://</a:t>
            </a:r>
            <a:r>
              <a:rPr lang="en-IE" dirty="0" err="1"/>
              <a:t>medium.com</a:t>
            </a:r>
            <a:r>
              <a:rPr lang="en-IE" dirty="0"/>
              <a:t>/@</a:t>
            </a:r>
            <a:r>
              <a:rPr lang="en-IE" dirty="0" err="1"/>
              <a:t>anmolkohli</a:t>
            </a:r>
            <a:r>
              <a:rPr lang="en-IE" dirty="0"/>
              <a:t>/my-notes-on-bert-tokenizer-and-model-98dc22d0b64</a:t>
            </a:r>
          </a:p>
          <a:p>
            <a:endParaRPr lang="en-IE" dirty="0"/>
          </a:p>
          <a:p>
            <a:r>
              <a:rPr lang="en-IE" dirty="0"/>
              <a:t>https://</a:t>
            </a:r>
            <a:r>
              <a:rPr lang="en-IE" dirty="0" err="1"/>
              <a:t>www.webfx.com</a:t>
            </a:r>
            <a:r>
              <a:rPr lang="en-IE" dirty="0"/>
              <a:t>/blog/internet/google-</a:t>
            </a:r>
            <a:r>
              <a:rPr lang="en-IE" dirty="0" err="1"/>
              <a:t>bert</a:t>
            </a:r>
            <a:r>
              <a:rPr lang="en-IE" dirty="0"/>
              <a:t>/#:~:text=With%20BERT%2C%20algorithms%20that%20affect,the%20content%20as%20featured%20snippets.</a:t>
            </a:r>
          </a:p>
        </p:txBody>
      </p:sp>
      <p:sp>
        <p:nvSpPr>
          <p:cNvPr id="4" name="Slide Number Placeholder 3">
            <a:extLst>
              <a:ext uri="{FF2B5EF4-FFF2-40B4-BE49-F238E27FC236}">
                <a16:creationId xmlns:a16="http://schemas.microsoft.com/office/drawing/2014/main" id="{EDCB5E99-53F2-D6D5-85B0-79EE565290B8}"/>
              </a:ext>
            </a:extLst>
          </p:cNvPr>
          <p:cNvSpPr>
            <a:spLocks noGrp="1"/>
          </p:cNvSpPr>
          <p:nvPr>
            <p:ph type="sldNum" sz="quarter" idx="5"/>
          </p:nvPr>
        </p:nvSpPr>
        <p:spPr/>
        <p:txBody>
          <a:bodyPr/>
          <a:lstStyle/>
          <a:p>
            <a:fld id="{AFFBB162-46A8-A941-9731-47DF15AEB73B}" type="slidenum">
              <a:rPr lang="en-IE" smtClean="0"/>
              <a:t>27</a:t>
            </a:fld>
            <a:endParaRPr lang="en-IE"/>
          </a:p>
        </p:txBody>
      </p:sp>
    </p:spTree>
    <p:extLst>
      <p:ext uri="{BB962C8B-B14F-4D97-AF65-F5344CB8AC3E}">
        <p14:creationId xmlns:p14="http://schemas.microsoft.com/office/powerpoint/2010/main" val="401337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DFEC5-5906-6D89-A28E-C16D9832E7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84C692-029C-DDE6-84E6-57E7FD563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60BA49-C3D5-88D6-93A9-A45EDCEF720D}"/>
              </a:ext>
            </a:extLst>
          </p:cNvPr>
          <p:cNvSpPr>
            <a:spLocks noGrp="1"/>
          </p:cNvSpPr>
          <p:nvPr>
            <p:ph type="body" idx="1"/>
          </p:nvPr>
        </p:nvSpPr>
        <p:spPr/>
        <p:txBody>
          <a:bodyPr/>
          <a:lstStyle/>
          <a:p>
            <a:r>
              <a:rPr lang="en-IE" dirty="0"/>
              <a:t>BERT NLP Tasks include Question Answering, Named Entity Recognition, Text </a:t>
            </a:r>
            <a:r>
              <a:rPr lang="en-IE" dirty="0" err="1"/>
              <a:t>Classfication</a:t>
            </a:r>
            <a:endParaRPr lang="en-IE" dirty="0"/>
          </a:p>
          <a:p>
            <a:endParaRPr lang="en-IE" dirty="0"/>
          </a:p>
          <a:p>
            <a:r>
              <a:rPr lang="en-IE" dirty="0"/>
              <a:t>Decent summary: https://</a:t>
            </a:r>
            <a:r>
              <a:rPr lang="en-IE" dirty="0" err="1"/>
              <a:t>towardsdatascience.com</a:t>
            </a:r>
            <a:r>
              <a:rPr lang="en-IE" dirty="0"/>
              <a:t>/bert-explained-state-of-the-art-language-model-for-nlp-f8b21a9b6270</a:t>
            </a:r>
          </a:p>
          <a:p>
            <a:endParaRPr lang="en-IE" dirty="0"/>
          </a:p>
          <a:p>
            <a:r>
              <a:rPr lang="en-IE" dirty="0"/>
              <a:t>https://</a:t>
            </a:r>
            <a:r>
              <a:rPr lang="en-IE" dirty="0" err="1"/>
              <a:t>medium.com</a:t>
            </a:r>
            <a:r>
              <a:rPr lang="en-IE" dirty="0"/>
              <a:t>/@</a:t>
            </a:r>
            <a:r>
              <a:rPr lang="en-IE" dirty="0" err="1"/>
              <a:t>anmolkohli</a:t>
            </a:r>
            <a:r>
              <a:rPr lang="en-IE" dirty="0"/>
              <a:t>/my-notes-on-bert-tokenizer-and-model-98dc22d0b64</a:t>
            </a:r>
          </a:p>
          <a:p>
            <a:endParaRPr lang="en-IE" dirty="0"/>
          </a:p>
          <a:p>
            <a:r>
              <a:rPr lang="en-IE" dirty="0"/>
              <a:t>https://</a:t>
            </a:r>
            <a:r>
              <a:rPr lang="en-IE" dirty="0" err="1"/>
              <a:t>www.webfx.com</a:t>
            </a:r>
            <a:r>
              <a:rPr lang="en-IE" dirty="0"/>
              <a:t>/blog/internet/google-</a:t>
            </a:r>
            <a:r>
              <a:rPr lang="en-IE" dirty="0" err="1"/>
              <a:t>bert</a:t>
            </a:r>
            <a:r>
              <a:rPr lang="en-IE" dirty="0"/>
              <a:t>/#:~:text=With%20BERT%2C%20algorithms%20that%20affect,the%20content%20as%20featured%20snippets.</a:t>
            </a:r>
          </a:p>
        </p:txBody>
      </p:sp>
      <p:sp>
        <p:nvSpPr>
          <p:cNvPr id="4" name="Slide Number Placeholder 3">
            <a:extLst>
              <a:ext uri="{FF2B5EF4-FFF2-40B4-BE49-F238E27FC236}">
                <a16:creationId xmlns:a16="http://schemas.microsoft.com/office/drawing/2014/main" id="{9F60EB78-8802-C7F5-3EA4-57A95A48B8E6}"/>
              </a:ext>
            </a:extLst>
          </p:cNvPr>
          <p:cNvSpPr>
            <a:spLocks noGrp="1"/>
          </p:cNvSpPr>
          <p:nvPr>
            <p:ph type="sldNum" sz="quarter" idx="5"/>
          </p:nvPr>
        </p:nvSpPr>
        <p:spPr/>
        <p:txBody>
          <a:bodyPr/>
          <a:lstStyle/>
          <a:p>
            <a:fld id="{AFFBB162-46A8-A941-9731-47DF15AEB73B}" type="slidenum">
              <a:rPr lang="en-IE" smtClean="0"/>
              <a:t>28</a:t>
            </a:fld>
            <a:endParaRPr lang="en-IE"/>
          </a:p>
        </p:txBody>
      </p:sp>
    </p:spTree>
    <p:extLst>
      <p:ext uri="{BB962C8B-B14F-4D97-AF65-F5344CB8AC3E}">
        <p14:creationId xmlns:p14="http://schemas.microsoft.com/office/powerpoint/2010/main" val="118040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202897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2D40A8DE-6812-F94F-939A-F2F0AB11A877}"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33987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a:t>Drag picture to placeholder or click icon to add</a:t>
            </a:r>
            <a:endParaRPr/>
          </a:p>
        </p:txBody>
      </p:sp>
    </p:spTree>
    <p:extLst>
      <p:ext uri="{BB962C8B-B14F-4D97-AF65-F5344CB8AC3E}">
        <p14:creationId xmlns:p14="http://schemas.microsoft.com/office/powerpoint/2010/main" val="2115502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a:t>Drag picture to placeholder or click icon to add</a:t>
            </a:r>
            <a:endParaRPr/>
          </a:p>
        </p:txBody>
      </p:sp>
    </p:spTree>
    <p:extLst>
      <p:ext uri="{BB962C8B-B14F-4D97-AF65-F5344CB8AC3E}">
        <p14:creationId xmlns:p14="http://schemas.microsoft.com/office/powerpoint/2010/main" val="1511409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a:t>Drag picture to placeholder or click icon to add</a:t>
            </a:r>
            <a:endParaRPr/>
          </a:p>
        </p:txBody>
      </p:sp>
    </p:spTree>
    <p:extLst>
      <p:ext uri="{BB962C8B-B14F-4D97-AF65-F5344CB8AC3E}">
        <p14:creationId xmlns:p14="http://schemas.microsoft.com/office/powerpoint/2010/main" val="1815007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1969985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1797954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5800" y="3505200"/>
            <a:ext cx="7431174" cy="1752600"/>
          </a:xfrm>
        </p:spPr>
        <p:txBody>
          <a:bodyPr/>
          <a:lstStyle>
            <a:lvl1pPr marL="0" indent="0" algn="l">
              <a:buNone/>
              <a:defRPr baseline="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solidFill>
                  <a:schemeClr val="bg1">
                    <a:lumMod val="50000"/>
                  </a:schemeClr>
                </a:solidFill>
                <a:latin typeface="Gill Sans"/>
                <a:cs typeface="Gill Sans"/>
              </a:rPr>
              <a:t>Click to enter text</a:t>
            </a:r>
            <a:endParaRPr lang="en-US" dirty="0">
              <a:latin typeface="Gill Sans"/>
              <a:cs typeface="Gill Sans"/>
            </a:endParaRPr>
          </a:p>
        </p:txBody>
      </p:sp>
      <p:sp>
        <p:nvSpPr>
          <p:cNvPr id="4" name="Date Placeholder 3"/>
          <p:cNvSpPr>
            <a:spLocks noGrp="1"/>
          </p:cNvSpPr>
          <p:nvPr>
            <p:ph type="dt" sz="half" idx="10"/>
          </p:nvPr>
        </p:nvSpPr>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ctrTitle"/>
          </p:nvPr>
        </p:nvSpPr>
        <p:spPr>
          <a:xfrm>
            <a:off x="685800" y="1371600"/>
            <a:ext cx="7848600" cy="1927225"/>
          </a:xfrm>
        </p:spPr>
        <p:txBody>
          <a:bodyPr/>
          <a:lstStyle/>
          <a:p>
            <a:r>
              <a:rPr lang="en-US" sz="4000"/>
              <a:t>Click to edit Master title style</a:t>
            </a:r>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111278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a:t>Drag picture to placeholder or click icon to add</a:t>
            </a:r>
            <a:endParaRPr/>
          </a:p>
        </p:txBody>
      </p:sp>
    </p:spTree>
    <p:extLst>
      <p:ext uri="{BB962C8B-B14F-4D97-AF65-F5344CB8AC3E}">
        <p14:creationId xmlns:p14="http://schemas.microsoft.com/office/powerpoint/2010/main" val="13533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40A8DE-6812-F94F-939A-F2F0AB11A877}" type="datetimeFigureOut">
              <a:rPr lang="en-US" smtClean="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43268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2D40A8DE-6812-F94F-939A-F2F0AB11A877}"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74938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2D40A8DE-6812-F94F-939A-F2F0AB11A877}" type="datetimeFigureOut">
              <a:rPr lang="en-US" smtClean="0"/>
              <a:t>4/7/25</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30DAD22-2256-CA42-B6D4-1F27E6A299A6}"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15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40A8DE-6812-F94F-939A-F2F0AB11A877}" type="datetimeFigureOut">
              <a:rPr lang="en-US" smtClean="0"/>
              <a:t>4/7/25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212320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0A8DE-6812-F94F-939A-F2F0AB11A877}" type="datetimeFigureOut">
              <a:rPr lang="en-US" smtClean="0"/>
              <a:t>4/7/25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209655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2D40A8DE-6812-F94F-939A-F2F0AB11A877}" type="datetimeFigureOut">
              <a:rPr lang="en-US" smtClean="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DAD22-2256-CA42-B6D4-1F27E6A299A6}" type="slidenum">
              <a:rPr lang="en-US" smtClean="0"/>
              <a:t>‹#›</a:t>
            </a:fld>
            <a:endParaRPr lang="en-US"/>
          </a:p>
        </p:txBody>
      </p:sp>
    </p:spTree>
    <p:extLst>
      <p:ext uri="{BB962C8B-B14F-4D97-AF65-F5344CB8AC3E}">
        <p14:creationId xmlns:p14="http://schemas.microsoft.com/office/powerpoint/2010/main" val="96304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2D40A8DE-6812-F94F-939A-F2F0AB11A877}" type="datetimeFigureOut">
              <a:rPr lang="en-US" smtClean="0"/>
              <a:t>4/7/25</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30DAD22-2256-CA42-B6D4-1F27E6A299A6}"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221083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661" r:id="rId16"/>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i.org/10.1145/3209978.321012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145/1871437.187147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145/1871437.187147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45/1871437.187147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5/1871437.187147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i.org/10.1145/1871437.1871474" TargetMode="External"/><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i.org/10.1145/1871437.1871474" TargetMode="Externa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ordnet.princeton.edu/"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wiki.dbpedia.or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r>
              <a:rPr lang="en-IE" dirty="0"/>
              <a:t>IR Pipelines and Modern IR</a:t>
            </a:r>
          </a:p>
        </p:txBody>
      </p:sp>
      <p:sp>
        <p:nvSpPr>
          <p:cNvPr id="9" name="Text Placeholder 8"/>
          <p:cNvSpPr>
            <a:spLocks noGrp="1"/>
          </p:cNvSpPr>
          <p:nvPr>
            <p:ph type="subTitle" idx="1"/>
          </p:nvPr>
        </p:nvSpPr>
        <p:spPr/>
        <p:txBody>
          <a:bodyPr>
            <a:noAutofit/>
          </a:bodyPr>
          <a:lstStyle/>
          <a:p>
            <a:r>
              <a:rPr lang="en-IE" sz="1600" b="1" dirty="0"/>
              <a:t>COMP3009J: Information Retrieval</a:t>
            </a:r>
          </a:p>
          <a:p>
            <a:r>
              <a:rPr lang="en-IE" sz="1600" dirty="0" err="1"/>
              <a:t>Dr.</a:t>
            </a:r>
            <a:r>
              <a:rPr lang="en-IE" sz="1600" dirty="0"/>
              <a:t> David Lillis (</a:t>
            </a:r>
            <a:r>
              <a:rPr lang="en-IE" sz="1600" dirty="0" err="1"/>
              <a:t>david.lillis@ucd.ie</a:t>
            </a:r>
            <a:r>
              <a:rPr lang="en-IE" sz="1600" dirty="0"/>
              <a:t>)</a:t>
            </a:r>
          </a:p>
          <a:p>
            <a:r>
              <a:rPr lang="en-IE" sz="1600" dirty="0">
                <a:solidFill>
                  <a:schemeClr val="tx1">
                    <a:lumMod val="50000"/>
                    <a:lumOff val="50000"/>
                  </a:schemeClr>
                </a:solidFill>
              </a:rPr>
              <a:t>UCD School of Computer Science</a:t>
            </a:r>
            <a:br>
              <a:rPr lang="en-IE" sz="1600" dirty="0">
                <a:solidFill>
                  <a:schemeClr val="tx1">
                    <a:lumMod val="50000"/>
                    <a:lumOff val="50000"/>
                  </a:schemeClr>
                </a:solidFill>
              </a:rPr>
            </a:br>
            <a:r>
              <a:rPr lang="en-IE" sz="1600" dirty="0">
                <a:solidFill>
                  <a:schemeClr val="tx1">
                    <a:lumMod val="50000"/>
                    <a:lumOff val="50000"/>
                  </a:schemeClr>
                </a:solidFill>
              </a:rPr>
              <a:t>Beijing Dublin International College</a:t>
            </a:r>
          </a:p>
          <a:p>
            <a:endParaRPr lang="en-IE" sz="1600" dirty="0"/>
          </a:p>
          <a:p>
            <a:endParaRPr lang="en-IE" sz="1500" dirty="0"/>
          </a:p>
        </p:txBody>
      </p:sp>
    </p:spTree>
    <p:extLst>
      <p:ext uri="{BB962C8B-B14F-4D97-AF65-F5344CB8AC3E}">
        <p14:creationId xmlns:p14="http://schemas.microsoft.com/office/powerpoint/2010/main" val="2075722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79A8-6C68-8046-9155-7B079B704933}"/>
              </a:ext>
            </a:extLst>
          </p:cNvPr>
          <p:cNvSpPr>
            <a:spLocks noGrp="1"/>
          </p:cNvSpPr>
          <p:nvPr>
            <p:ph type="title"/>
          </p:nvPr>
        </p:nvSpPr>
        <p:spPr/>
        <p:txBody>
          <a:bodyPr>
            <a:normAutofit/>
          </a:bodyPr>
          <a:lstStyle/>
          <a:p>
            <a:r>
              <a:rPr lang="en-IE" dirty="0"/>
              <a:t>Issues with Classical Pipeline</a:t>
            </a:r>
            <a:r>
              <a:rPr lang="en-IE" sz="2700" dirty="0"/>
              <a:t> (so far)</a:t>
            </a:r>
            <a:endParaRPr lang="en-IE" dirty="0"/>
          </a:p>
        </p:txBody>
      </p:sp>
      <p:sp>
        <p:nvSpPr>
          <p:cNvPr id="3" name="Content Placeholder 2">
            <a:extLst>
              <a:ext uri="{FF2B5EF4-FFF2-40B4-BE49-F238E27FC236}">
                <a16:creationId xmlns:a16="http://schemas.microsoft.com/office/drawing/2014/main" id="{B5CBE0F2-B31B-6C4E-987F-BE8B585F86D7}"/>
              </a:ext>
            </a:extLst>
          </p:cNvPr>
          <p:cNvSpPr>
            <a:spLocks noGrp="1"/>
          </p:cNvSpPr>
          <p:nvPr>
            <p:ph idx="1"/>
          </p:nvPr>
        </p:nvSpPr>
        <p:spPr/>
        <p:txBody>
          <a:bodyPr>
            <a:normAutofit fontScale="92500" lnSpcReduction="10000"/>
          </a:bodyPr>
          <a:lstStyle/>
          <a:p>
            <a:r>
              <a:rPr lang="en-IE" dirty="0"/>
              <a:t>Only the </a:t>
            </a:r>
            <a:r>
              <a:rPr lang="en-IE" b="1" dirty="0"/>
              <a:t>document contents</a:t>
            </a:r>
            <a:r>
              <a:rPr lang="en-IE" dirty="0"/>
              <a:t> are taken into account.</a:t>
            </a:r>
          </a:p>
          <a:p>
            <a:pPr lvl="1"/>
            <a:r>
              <a:rPr lang="en-IE" dirty="0"/>
              <a:t>Particularly on the web, there is a lot more information available.</a:t>
            </a:r>
          </a:p>
          <a:p>
            <a:pPr lvl="2"/>
            <a:r>
              <a:rPr lang="en-IE" dirty="0"/>
              <a:t>The </a:t>
            </a:r>
            <a:r>
              <a:rPr lang="en-IE" b="1" dirty="0"/>
              <a:t>link structure</a:t>
            </a:r>
            <a:r>
              <a:rPr lang="en-IE" dirty="0"/>
              <a:t> of the web:</a:t>
            </a:r>
          </a:p>
          <a:p>
            <a:pPr lvl="3"/>
            <a:r>
              <a:rPr lang="en-IE" dirty="0"/>
              <a:t>Where does this page link to?</a:t>
            </a:r>
          </a:p>
          <a:p>
            <a:pPr lvl="3"/>
            <a:r>
              <a:rPr lang="en-IE" dirty="0"/>
              <a:t>What other pages link to this page?</a:t>
            </a:r>
          </a:p>
          <a:p>
            <a:pPr lvl="3"/>
            <a:r>
              <a:rPr lang="en-IE" dirty="0"/>
              <a:t>What text do other pages use in their links to this page (in their </a:t>
            </a:r>
            <a:r>
              <a:rPr lang="en-IE" b="1" dirty="0"/>
              <a:t>anchor text</a:t>
            </a:r>
            <a:r>
              <a:rPr lang="en-IE" dirty="0"/>
              <a:t>)?</a:t>
            </a:r>
          </a:p>
          <a:p>
            <a:pPr lvl="2"/>
            <a:r>
              <a:rPr lang="en-IE" dirty="0"/>
              <a:t>The </a:t>
            </a:r>
            <a:r>
              <a:rPr lang="en-IE" b="1" dirty="0"/>
              <a:t>URL</a:t>
            </a:r>
            <a:r>
              <a:rPr lang="en-IE" dirty="0"/>
              <a:t> may contain useful information?</a:t>
            </a:r>
          </a:p>
          <a:p>
            <a:pPr lvl="2"/>
            <a:r>
              <a:rPr lang="en-IE" dirty="0"/>
              <a:t>For a large search engines, they have </a:t>
            </a:r>
            <a:r>
              <a:rPr lang="en-IE" b="1" dirty="0"/>
              <a:t>query logs</a:t>
            </a:r>
            <a:r>
              <a:rPr lang="en-IE" dirty="0"/>
              <a:t> to record previous user’s behaviour when they give the same query.</a:t>
            </a:r>
          </a:p>
          <a:p>
            <a:pPr marL="1371600" lvl="4" indent="0">
              <a:buNone/>
            </a:pPr>
            <a:r>
              <a:rPr lang="en-IE" dirty="0"/>
              <a:t>	</a:t>
            </a:r>
          </a:p>
        </p:txBody>
      </p:sp>
    </p:spTree>
    <p:extLst>
      <p:ext uri="{BB962C8B-B14F-4D97-AF65-F5344CB8AC3E}">
        <p14:creationId xmlns:p14="http://schemas.microsoft.com/office/powerpoint/2010/main" val="162157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79A8-6C68-8046-9155-7B079B704933}"/>
              </a:ext>
            </a:extLst>
          </p:cNvPr>
          <p:cNvSpPr>
            <a:spLocks noGrp="1"/>
          </p:cNvSpPr>
          <p:nvPr>
            <p:ph type="title"/>
          </p:nvPr>
        </p:nvSpPr>
        <p:spPr/>
        <p:txBody>
          <a:bodyPr/>
          <a:lstStyle/>
          <a:p>
            <a:r>
              <a:rPr lang="en-IE" dirty="0"/>
              <a:t>Issues with Classical Pipeline</a:t>
            </a:r>
          </a:p>
        </p:txBody>
      </p:sp>
      <p:sp>
        <p:nvSpPr>
          <p:cNvPr id="3" name="Content Placeholder 2">
            <a:extLst>
              <a:ext uri="{FF2B5EF4-FFF2-40B4-BE49-F238E27FC236}">
                <a16:creationId xmlns:a16="http://schemas.microsoft.com/office/drawing/2014/main" id="{B5CBE0F2-B31B-6C4E-987F-BE8B585F86D7}"/>
              </a:ext>
            </a:extLst>
          </p:cNvPr>
          <p:cNvSpPr>
            <a:spLocks noGrp="1"/>
          </p:cNvSpPr>
          <p:nvPr>
            <p:ph idx="1"/>
          </p:nvPr>
        </p:nvSpPr>
        <p:spPr/>
        <p:txBody>
          <a:bodyPr>
            <a:normAutofit/>
          </a:bodyPr>
          <a:lstStyle/>
          <a:p>
            <a:r>
              <a:rPr lang="en-IE" dirty="0"/>
              <a:t>Doesn’t make use of recent advances in </a:t>
            </a:r>
            <a:r>
              <a:rPr lang="en-IE" b="1" dirty="0"/>
              <a:t>machine learning</a:t>
            </a:r>
            <a:r>
              <a:rPr lang="en-IE" dirty="0"/>
              <a:t> (especially </a:t>
            </a:r>
            <a:r>
              <a:rPr lang="en-IE" b="1" dirty="0"/>
              <a:t>deep learning</a:t>
            </a:r>
            <a:r>
              <a:rPr lang="en-IE" dirty="0"/>
              <a:t>) and </a:t>
            </a:r>
            <a:r>
              <a:rPr lang="en-IE" b="1" dirty="0"/>
              <a:t>Natural Language Processing </a:t>
            </a:r>
            <a:r>
              <a:rPr lang="en-IE" dirty="0"/>
              <a:t>(NLP) and </a:t>
            </a:r>
            <a:r>
              <a:rPr lang="en-IE" b="1" dirty="0"/>
              <a:t>Natural Language Understanding</a:t>
            </a:r>
            <a:r>
              <a:rPr lang="en-IE" dirty="0"/>
              <a:t> (NLU).</a:t>
            </a:r>
          </a:p>
          <a:p>
            <a:pPr lvl="1"/>
            <a:r>
              <a:rPr lang="en-IE" dirty="0"/>
              <a:t>Machine Learning has transformed most data-processing and data-analysis tasks.</a:t>
            </a:r>
          </a:p>
          <a:p>
            <a:pPr lvl="1"/>
            <a:r>
              <a:rPr lang="en-IE" dirty="0"/>
              <a:t>Large Language Models (LLMs) such as </a:t>
            </a:r>
            <a:r>
              <a:rPr lang="en-IE" b="1" dirty="0"/>
              <a:t>BERT </a:t>
            </a:r>
            <a:r>
              <a:rPr lang="en-IE" dirty="0"/>
              <a:t>(Google, 2018), </a:t>
            </a:r>
            <a:r>
              <a:rPr lang="en-IE" b="1" dirty="0"/>
              <a:t>T5 </a:t>
            </a:r>
            <a:r>
              <a:rPr lang="en-IE" dirty="0"/>
              <a:t>(Google, 2020), </a:t>
            </a:r>
            <a:r>
              <a:rPr lang="en-IE" b="1" dirty="0"/>
              <a:t>GPT-4</a:t>
            </a:r>
            <a:r>
              <a:rPr lang="en-IE" dirty="0"/>
              <a:t> (</a:t>
            </a:r>
            <a:r>
              <a:rPr lang="en-IE" dirty="0" err="1"/>
              <a:t>OpenAI</a:t>
            </a:r>
            <a:r>
              <a:rPr lang="en-IE" dirty="0"/>
              <a:t>, 2023) have made huge progress in a variety of NLP, NLU and Machine Translation tasks.</a:t>
            </a:r>
          </a:p>
          <a:p>
            <a:pPr lvl="1"/>
            <a:r>
              <a:rPr lang="en-IE" b="1" dirty="0"/>
              <a:t>BUT…</a:t>
            </a:r>
            <a:r>
              <a:rPr lang="en-IE" dirty="0"/>
              <a:t> Language models are </a:t>
            </a:r>
            <a:r>
              <a:rPr lang="en-IE" i="1" dirty="0" err="1"/>
              <a:t>slooooooow</a:t>
            </a:r>
            <a:r>
              <a:rPr lang="en-IE" dirty="0"/>
              <a:t>…</a:t>
            </a:r>
            <a:endParaRPr lang="en-IE" b="1" dirty="0"/>
          </a:p>
          <a:p>
            <a:pPr lvl="1"/>
            <a:endParaRPr lang="en-IE" b="1" dirty="0"/>
          </a:p>
          <a:p>
            <a:pPr lvl="1"/>
            <a:endParaRPr lang="en-IE" dirty="0"/>
          </a:p>
        </p:txBody>
      </p:sp>
    </p:spTree>
    <p:extLst>
      <p:ext uri="{BB962C8B-B14F-4D97-AF65-F5344CB8AC3E}">
        <p14:creationId xmlns:p14="http://schemas.microsoft.com/office/powerpoint/2010/main" val="214006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23FB-E42C-1C43-8168-C5133D6635A0}"/>
              </a:ext>
            </a:extLst>
          </p:cNvPr>
          <p:cNvSpPr>
            <a:spLocks noGrp="1"/>
          </p:cNvSpPr>
          <p:nvPr>
            <p:ph type="title"/>
          </p:nvPr>
        </p:nvSpPr>
        <p:spPr>
          <a:xfrm>
            <a:off x="0" y="403207"/>
            <a:ext cx="8913813" cy="914400"/>
          </a:xfrm>
        </p:spPr>
        <p:txBody>
          <a:bodyPr/>
          <a:lstStyle/>
          <a:p>
            <a:r>
              <a:rPr lang="en-IE" dirty="0"/>
              <a:t>Speed is of the essence…</a:t>
            </a:r>
          </a:p>
        </p:txBody>
      </p:sp>
      <p:sp>
        <p:nvSpPr>
          <p:cNvPr id="3" name="Content Placeholder 2">
            <a:extLst>
              <a:ext uri="{FF2B5EF4-FFF2-40B4-BE49-F238E27FC236}">
                <a16:creationId xmlns:a16="http://schemas.microsoft.com/office/drawing/2014/main" id="{5937E251-95E7-2241-8B93-59C4A2620598}"/>
              </a:ext>
            </a:extLst>
          </p:cNvPr>
          <p:cNvSpPr>
            <a:spLocks noGrp="1"/>
          </p:cNvSpPr>
          <p:nvPr>
            <p:ph idx="1"/>
          </p:nvPr>
        </p:nvSpPr>
        <p:spPr>
          <a:xfrm>
            <a:off x="1113582" y="1356893"/>
            <a:ext cx="7610476" cy="3670767"/>
          </a:xfrm>
        </p:spPr>
        <p:txBody>
          <a:bodyPr/>
          <a:lstStyle/>
          <a:p>
            <a:r>
              <a:rPr lang="en-IE" b="1" dirty="0"/>
              <a:t>Speed is essential. </a:t>
            </a:r>
            <a:r>
              <a:rPr lang="en-IE" dirty="0"/>
              <a:t>According to Microsoft:</a:t>
            </a:r>
          </a:p>
          <a:p>
            <a:pPr lvl="1"/>
            <a:r>
              <a:rPr lang="en-IE" dirty="0"/>
              <a:t>“</a:t>
            </a:r>
            <a:r>
              <a:rPr lang="en-IE" i="1" dirty="0"/>
              <a:t>Even a </a:t>
            </a:r>
            <a:r>
              <a:rPr lang="en-IE" b="1" i="1" dirty="0"/>
              <a:t>100ms</a:t>
            </a:r>
            <a:r>
              <a:rPr lang="en-IE" i="1" dirty="0"/>
              <a:t> latency has been shown to invoke negative user reactions</a:t>
            </a:r>
            <a:r>
              <a:rPr lang="en-IE" dirty="0"/>
              <a:t>”</a:t>
            </a:r>
            <a:r>
              <a:rPr lang="en-IE" baseline="30000" dirty="0"/>
              <a:t>1</a:t>
            </a:r>
          </a:p>
        </p:txBody>
      </p:sp>
      <p:sp>
        <p:nvSpPr>
          <p:cNvPr id="4" name="TextBox 3">
            <a:extLst>
              <a:ext uri="{FF2B5EF4-FFF2-40B4-BE49-F238E27FC236}">
                <a16:creationId xmlns:a16="http://schemas.microsoft.com/office/drawing/2014/main" id="{90A4B039-B03B-5E49-AA6E-3D105653E17C}"/>
              </a:ext>
            </a:extLst>
          </p:cNvPr>
          <p:cNvSpPr txBox="1"/>
          <p:nvPr/>
        </p:nvSpPr>
        <p:spPr>
          <a:xfrm>
            <a:off x="923827" y="6028005"/>
            <a:ext cx="7989986" cy="646331"/>
          </a:xfrm>
          <a:prstGeom prst="rect">
            <a:avLst/>
          </a:prstGeom>
          <a:noFill/>
        </p:spPr>
        <p:txBody>
          <a:bodyPr wrap="square" rtlCol="0">
            <a:spAutoFit/>
          </a:bodyPr>
          <a:lstStyle/>
          <a:p>
            <a:r>
              <a:rPr lang="en-IE" sz="1200" baseline="30000" dirty="0"/>
              <a:t>1</a:t>
            </a:r>
            <a:r>
              <a:rPr lang="en-IE" sz="1200" dirty="0"/>
              <a:t> Rosset, C., Jose, D., Ghosh, G., Mitra, B., &amp; </a:t>
            </a:r>
            <a:r>
              <a:rPr lang="en-IE" sz="1200" dirty="0" err="1"/>
              <a:t>Tiwary</a:t>
            </a:r>
            <a:r>
              <a:rPr lang="en-IE" sz="1200" dirty="0"/>
              <a:t>, S. (2018). Optimizing Query Evaluations Using Reinforcement Learning for Web Search. </a:t>
            </a:r>
            <a:r>
              <a:rPr lang="en-IE" sz="1200" i="1" dirty="0"/>
              <a:t>SIGIR 2018</a:t>
            </a:r>
            <a:r>
              <a:rPr lang="en-IE" sz="1200" dirty="0"/>
              <a:t>. </a:t>
            </a:r>
            <a:r>
              <a:rPr lang="en-IE" sz="1200" dirty="0">
                <a:hlinkClick r:id="rId2"/>
              </a:rPr>
              <a:t>https://doi.org/10.1145/3209978.3210127</a:t>
            </a:r>
            <a:endParaRPr lang="en-IE" sz="1200" dirty="0"/>
          </a:p>
          <a:p>
            <a:endParaRPr lang="en-IE" sz="1200" dirty="0"/>
          </a:p>
        </p:txBody>
      </p:sp>
      <p:pic>
        <p:nvPicPr>
          <p:cNvPr id="5" name="Picture 4">
            <a:extLst>
              <a:ext uri="{FF2B5EF4-FFF2-40B4-BE49-F238E27FC236}">
                <a16:creationId xmlns:a16="http://schemas.microsoft.com/office/drawing/2014/main" id="{4AF18344-6E88-D645-92A9-07292901B5B7}"/>
              </a:ext>
            </a:extLst>
          </p:cNvPr>
          <p:cNvPicPr>
            <a:picLocks noChangeAspect="1"/>
          </p:cNvPicPr>
          <p:nvPr/>
        </p:nvPicPr>
        <p:blipFill>
          <a:blip r:embed="rId3"/>
          <a:stretch>
            <a:fillRect/>
          </a:stretch>
        </p:blipFill>
        <p:spPr>
          <a:xfrm>
            <a:off x="551110" y="2420360"/>
            <a:ext cx="8251373" cy="3537380"/>
          </a:xfrm>
          <a:prstGeom prst="rect">
            <a:avLst/>
          </a:prstGeom>
        </p:spPr>
      </p:pic>
      <p:sp>
        <p:nvSpPr>
          <p:cNvPr id="6" name="Rectangle 5">
            <a:extLst>
              <a:ext uri="{FF2B5EF4-FFF2-40B4-BE49-F238E27FC236}">
                <a16:creationId xmlns:a16="http://schemas.microsoft.com/office/drawing/2014/main" id="{B8FD43B1-2E1A-AD4B-A795-0E80F29D4CBA}"/>
              </a:ext>
            </a:extLst>
          </p:cNvPr>
          <p:cNvSpPr/>
          <p:nvPr/>
        </p:nvSpPr>
        <p:spPr>
          <a:xfrm>
            <a:off x="5948313" y="2564091"/>
            <a:ext cx="772998" cy="52790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sp>
        <p:nvSpPr>
          <p:cNvPr id="7" name="Rectangle 6">
            <a:extLst>
              <a:ext uri="{FF2B5EF4-FFF2-40B4-BE49-F238E27FC236}">
                <a16:creationId xmlns:a16="http://schemas.microsoft.com/office/drawing/2014/main" id="{E467E3F3-627E-0C43-884C-DE311491F371}"/>
              </a:ext>
            </a:extLst>
          </p:cNvPr>
          <p:cNvSpPr/>
          <p:nvPr/>
        </p:nvSpPr>
        <p:spPr>
          <a:xfrm>
            <a:off x="8220173" y="5563226"/>
            <a:ext cx="772998" cy="52790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sp>
        <p:nvSpPr>
          <p:cNvPr id="8" name="Rectangle 7">
            <a:extLst>
              <a:ext uri="{FF2B5EF4-FFF2-40B4-BE49-F238E27FC236}">
                <a16:creationId xmlns:a16="http://schemas.microsoft.com/office/drawing/2014/main" id="{9ABC93C4-503A-664F-92B5-70E19A1895C8}"/>
              </a:ext>
            </a:extLst>
          </p:cNvPr>
          <p:cNvSpPr/>
          <p:nvPr/>
        </p:nvSpPr>
        <p:spPr>
          <a:xfrm>
            <a:off x="62044" y="5838182"/>
            <a:ext cx="772998" cy="52790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spTree>
    <p:extLst>
      <p:ext uri="{BB962C8B-B14F-4D97-AF65-F5344CB8AC3E}">
        <p14:creationId xmlns:p14="http://schemas.microsoft.com/office/powerpoint/2010/main" val="176181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3192-3EDF-0340-A58E-7DB185C7CB34}"/>
              </a:ext>
            </a:extLst>
          </p:cNvPr>
          <p:cNvSpPr>
            <a:spLocks noGrp="1"/>
          </p:cNvSpPr>
          <p:nvPr>
            <p:ph type="title"/>
          </p:nvPr>
        </p:nvSpPr>
        <p:spPr/>
        <p:txBody>
          <a:bodyPr/>
          <a:lstStyle/>
          <a:p>
            <a:r>
              <a:rPr lang="en-IE" dirty="0"/>
              <a:t>A More Complex IR Pipeline</a:t>
            </a:r>
          </a:p>
        </p:txBody>
      </p:sp>
      <p:pic>
        <p:nvPicPr>
          <p:cNvPr id="4" name="Picture 3">
            <a:extLst>
              <a:ext uri="{FF2B5EF4-FFF2-40B4-BE49-F238E27FC236}">
                <a16:creationId xmlns:a16="http://schemas.microsoft.com/office/drawing/2014/main" id="{E47DB64C-7AF2-904A-834A-1257731DBA9F}"/>
              </a:ext>
            </a:extLst>
          </p:cNvPr>
          <p:cNvPicPr>
            <a:picLocks noChangeAspect="1"/>
          </p:cNvPicPr>
          <p:nvPr/>
        </p:nvPicPr>
        <p:blipFill>
          <a:blip r:embed="rId3"/>
          <a:stretch>
            <a:fillRect/>
          </a:stretch>
        </p:blipFill>
        <p:spPr>
          <a:xfrm>
            <a:off x="0" y="2038256"/>
            <a:ext cx="9144000" cy="3778713"/>
          </a:xfrm>
          <a:prstGeom prst="rect">
            <a:avLst/>
          </a:prstGeom>
        </p:spPr>
      </p:pic>
      <p:sp>
        <p:nvSpPr>
          <p:cNvPr id="7" name="TextBox 6">
            <a:extLst>
              <a:ext uri="{FF2B5EF4-FFF2-40B4-BE49-F238E27FC236}">
                <a16:creationId xmlns:a16="http://schemas.microsoft.com/office/drawing/2014/main" id="{33F6616A-29BA-7B4E-944B-E38EDE12FB1A}"/>
              </a:ext>
            </a:extLst>
          </p:cNvPr>
          <p:cNvSpPr txBox="1"/>
          <p:nvPr/>
        </p:nvSpPr>
        <p:spPr>
          <a:xfrm>
            <a:off x="848411" y="6193410"/>
            <a:ext cx="8065402" cy="461665"/>
          </a:xfrm>
          <a:prstGeom prst="rect">
            <a:avLst/>
          </a:prstGeom>
          <a:noFill/>
        </p:spPr>
        <p:txBody>
          <a:bodyPr wrap="square" rtlCol="0">
            <a:spAutoFit/>
          </a:bodyPr>
          <a:lstStyle/>
          <a:p>
            <a:r>
              <a:rPr lang="en-IE" sz="1200" b="1" dirty="0"/>
              <a:t>Source: </a:t>
            </a:r>
            <a:r>
              <a:rPr lang="en-IE" sz="1200" dirty="0" err="1"/>
              <a:t>MacAvaney</a:t>
            </a:r>
            <a:r>
              <a:rPr lang="en-IE" sz="1200" dirty="0"/>
              <a:t>, S., McDonald, C.,  and </a:t>
            </a:r>
            <a:r>
              <a:rPr lang="en-IE" sz="1200" dirty="0" err="1"/>
              <a:t>Tonollotto</a:t>
            </a:r>
            <a:r>
              <a:rPr lang="en-IE" sz="1200" dirty="0"/>
              <a:t>, N., IR From Bag-of-words to BERT and Beyond through Practical Experiments, ECIR 2021.</a:t>
            </a:r>
          </a:p>
        </p:txBody>
      </p:sp>
    </p:spTree>
    <p:extLst>
      <p:ext uri="{BB962C8B-B14F-4D97-AF65-F5344CB8AC3E}">
        <p14:creationId xmlns:p14="http://schemas.microsoft.com/office/powerpoint/2010/main" val="2124659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68260-83D1-FADB-51F6-363EE6283F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B3042-7715-D4FC-4CD2-55C7ADBCA43B}"/>
              </a:ext>
            </a:extLst>
          </p:cNvPr>
          <p:cNvSpPr>
            <a:spLocks noGrp="1"/>
          </p:cNvSpPr>
          <p:nvPr>
            <p:ph type="title"/>
          </p:nvPr>
        </p:nvSpPr>
        <p:spPr>
          <a:xfrm>
            <a:off x="0" y="454553"/>
            <a:ext cx="8913813" cy="914400"/>
          </a:xfrm>
        </p:spPr>
        <p:txBody>
          <a:bodyPr/>
          <a:lstStyle/>
          <a:p>
            <a:r>
              <a:rPr lang="en-IE" dirty="0"/>
              <a:t>Pseudo-Relevance Feedback</a:t>
            </a:r>
          </a:p>
        </p:txBody>
      </p:sp>
      <p:sp>
        <p:nvSpPr>
          <p:cNvPr id="3" name="Content Placeholder 2">
            <a:extLst>
              <a:ext uri="{FF2B5EF4-FFF2-40B4-BE49-F238E27FC236}">
                <a16:creationId xmlns:a16="http://schemas.microsoft.com/office/drawing/2014/main" id="{17F70B08-467A-4BE0-752B-E58EED984AA5}"/>
              </a:ext>
            </a:extLst>
          </p:cNvPr>
          <p:cNvSpPr>
            <a:spLocks noGrp="1"/>
          </p:cNvSpPr>
          <p:nvPr>
            <p:ph idx="1"/>
          </p:nvPr>
        </p:nvSpPr>
        <p:spPr>
          <a:xfrm>
            <a:off x="1114424" y="1564850"/>
            <a:ext cx="7610476" cy="4701480"/>
          </a:xfrm>
        </p:spPr>
        <p:txBody>
          <a:bodyPr>
            <a:normAutofit fontScale="92500" lnSpcReduction="10000"/>
          </a:bodyPr>
          <a:lstStyle/>
          <a:p>
            <a:r>
              <a:rPr lang="en-IE" b="1" dirty="0"/>
              <a:t>Relevance Feedback </a:t>
            </a:r>
            <a:r>
              <a:rPr lang="en-IE" dirty="0"/>
              <a:t>is when users are shown a set of documents in response to a query, and tell the system which ones are relevant.</a:t>
            </a:r>
          </a:p>
          <a:p>
            <a:pPr lvl="1"/>
            <a:r>
              <a:rPr lang="en-IE" dirty="0"/>
              <a:t>The system can then use this information to re-run the search(with different term weights) and hopefully find more relevant documents that are similar to the ones the user has said are relevant.</a:t>
            </a:r>
          </a:p>
          <a:p>
            <a:pPr lvl="1"/>
            <a:r>
              <a:rPr lang="en-IE" b="1" dirty="0"/>
              <a:t>However</a:t>
            </a:r>
            <a:r>
              <a:rPr lang="en-IE" dirty="0"/>
              <a:t>, users don’t like giving relevance feedback!</a:t>
            </a:r>
          </a:p>
          <a:p>
            <a:r>
              <a:rPr lang="en-IE" b="1" dirty="0"/>
              <a:t>Pseudo-Relevance Feedback</a:t>
            </a:r>
            <a:r>
              <a:rPr lang="en-IE" dirty="0"/>
              <a:t> simulates relevance feedback by </a:t>
            </a:r>
            <a:r>
              <a:rPr lang="en-IE" i="1" dirty="0"/>
              <a:t>assuming</a:t>
            </a:r>
            <a:r>
              <a:rPr lang="en-IE" dirty="0"/>
              <a:t> that the top </a:t>
            </a:r>
            <a:r>
              <a:rPr lang="en-IE" i="1" dirty="0"/>
              <a:t>k</a:t>
            </a:r>
            <a:r>
              <a:rPr lang="en-IE" dirty="0"/>
              <a:t> ranked documents are relevant, and then re-running the search in the same way.</a:t>
            </a:r>
            <a:endParaRPr lang="en-IE" b="1" dirty="0"/>
          </a:p>
          <a:p>
            <a:pPr lvl="1"/>
            <a:r>
              <a:rPr lang="en-IE" b="1" dirty="0"/>
              <a:t>Why does this work?</a:t>
            </a:r>
            <a:r>
              <a:rPr lang="en-IE" i="1" dirty="0"/>
              <a:t> “[T]</a:t>
            </a:r>
            <a:r>
              <a:rPr lang="en-IE" i="1" dirty="0" err="1"/>
              <a:t>erms</a:t>
            </a:r>
            <a:r>
              <a:rPr lang="en-IE" i="1" dirty="0"/>
              <a:t> that occur consistently in relevant documents also tend to appear consistently in top ranked documents.”</a:t>
            </a:r>
            <a:r>
              <a:rPr lang="en-IE" i="1" baseline="30000" dirty="0"/>
              <a:t>1</a:t>
            </a:r>
          </a:p>
          <a:p>
            <a:pPr lvl="1"/>
            <a:r>
              <a:rPr lang="en-IE" b="1" dirty="0"/>
              <a:t>But</a:t>
            </a:r>
            <a:r>
              <a:rPr lang="en-IE" dirty="0"/>
              <a:t> it’s not perfect: danger of </a:t>
            </a:r>
            <a:r>
              <a:rPr lang="en-IE" b="1" dirty="0"/>
              <a:t>query drift</a:t>
            </a:r>
            <a:r>
              <a:rPr lang="en-IE" dirty="0"/>
              <a:t> towards the topic of the top-ranked documents.</a:t>
            </a:r>
            <a:endParaRPr lang="en-IE" b="1" baseline="30000" dirty="0"/>
          </a:p>
        </p:txBody>
      </p:sp>
      <p:sp>
        <p:nvSpPr>
          <p:cNvPr id="5" name="TextBox 4">
            <a:extLst>
              <a:ext uri="{FF2B5EF4-FFF2-40B4-BE49-F238E27FC236}">
                <a16:creationId xmlns:a16="http://schemas.microsoft.com/office/drawing/2014/main" id="{37A83C39-5868-58AE-71F8-9CEBEFAE8510}"/>
              </a:ext>
            </a:extLst>
          </p:cNvPr>
          <p:cNvSpPr txBox="1"/>
          <p:nvPr/>
        </p:nvSpPr>
        <p:spPr>
          <a:xfrm>
            <a:off x="971803" y="6391373"/>
            <a:ext cx="7895718" cy="276999"/>
          </a:xfrm>
          <a:prstGeom prst="rect">
            <a:avLst/>
          </a:prstGeom>
          <a:noFill/>
        </p:spPr>
        <p:txBody>
          <a:bodyPr wrap="square" rtlCol="0">
            <a:spAutoFit/>
          </a:bodyPr>
          <a:lstStyle/>
          <a:p>
            <a:r>
              <a:rPr lang="en-IE" sz="1200" baseline="30000" dirty="0"/>
              <a:t>1</a:t>
            </a:r>
            <a:r>
              <a:rPr lang="en-IE" sz="1200" dirty="0"/>
              <a:t> Zhao, L., and Callan, J., Term Necessity Prediction, CIKM 2010. </a:t>
            </a:r>
            <a:r>
              <a:rPr lang="en-IE" sz="1200" dirty="0">
                <a:hlinkClick r:id="rId2"/>
              </a:rPr>
              <a:t>https://doi.org/10.1145/1871437.1871474</a:t>
            </a:r>
            <a:endParaRPr lang="en-IE" sz="1200" dirty="0"/>
          </a:p>
        </p:txBody>
      </p:sp>
      <p:sp>
        <p:nvSpPr>
          <p:cNvPr id="4" name="Rectangle 3">
            <a:extLst>
              <a:ext uri="{FF2B5EF4-FFF2-40B4-BE49-F238E27FC236}">
                <a16:creationId xmlns:a16="http://schemas.microsoft.com/office/drawing/2014/main" id="{71CF04C4-229C-1E54-FBAA-855E6E12A8E3}"/>
              </a:ext>
            </a:extLst>
          </p:cNvPr>
          <p:cNvSpPr/>
          <p:nvPr/>
        </p:nvSpPr>
        <p:spPr>
          <a:xfrm>
            <a:off x="1094815" y="3429000"/>
            <a:ext cx="7630085" cy="28373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Information Retrieval of involves a ”conversation” where you align your model of what you are searching for with the machines model of what it thinks is relevant to your query….</a:t>
            </a:r>
          </a:p>
        </p:txBody>
      </p:sp>
    </p:spTree>
    <p:extLst>
      <p:ext uri="{BB962C8B-B14F-4D97-AF65-F5344CB8AC3E}">
        <p14:creationId xmlns:p14="http://schemas.microsoft.com/office/powerpoint/2010/main" val="332356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6C6E-F91E-CE46-B3AD-4771FF1BB576}"/>
              </a:ext>
            </a:extLst>
          </p:cNvPr>
          <p:cNvSpPr>
            <a:spLocks noGrp="1"/>
          </p:cNvSpPr>
          <p:nvPr>
            <p:ph type="title"/>
          </p:nvPr>
        </p:nvSpPr>
        <p:spPr>
          <a:xfrm>
            <a:off x="0" y="454553"/>
            <a:ext cx="8913813" cy="914400"/>
          </a:xfrm>
        </p:spPr>
        <p:txBody>
          <a:bodyPr/>
          <a:lstStyle/>
          <a:p>
            <a:r>
              <a:rPr lang="en-IE" dirty="0"/>
              <a:t>Pseudo-Relevance Feedback</a:t>
            </a:r>
          </a:p>
        </p:txBody>
      </p:sp>
      <p:sp>
        <p:nvSpPr>
          <p:cNvPr id="3" name="Content Placeholder 2">
            <a:extLst>
              <a:ext uri="{FF2B5EF4-FFF2-40B4-BE49-F238E27FC236}">
                <a16:creationId xmlns:a16="http://schemas.microsoft.com/office/drawing/2014/main" id="{055D9313-0C0B-FB43-A8F2-EAB71697B073}"/>
              </a:ext>
            </a:extLst>
          </p:cNvPr>
          <p:cNvSpPr>
            <a:spLocks noGrp="1"/>
          </p:cNvSpPr>
          <p:nvPr>
            <p:ph idx="1"/>
          </p:nvPr>
        </p:nvSpPr>
        <p:spPr>
          <a:xfrm>
            <a:off x="1114424" y="1564850"/>
            <a:ext cx="7610476" cy="4701480"/>
          </a:xfrm>
        </p:spPr>
        <p:txBody>
          <a:bodyPr>
            <a:normAutofit fontScale="92500" lnSpcReduction="10000"/>
          </a:bodyPr>
          <a:lstStyle/>
          <a:p>
            <a:r>
              <a:rPr lang="en-IE" b="1" dirty="0"/>
              <a:t>Relevance Feedback </a:t>
            </a:r>
            <a:r>
              <a:rPr lang="en-IE" dirty="0"/>
              <a:t>is when users are shown a set of documents in response to a query, and tell the system which ones are relevant.</a:t>
            </a:r>
          </a:p>
          <a:p>
            <a:pPr lvl="1"/>
            <a:r>
              <a:rPr lang="en-IE" dirty="0"/>
              <a:t>The system can then use this information to re-run the search(with different term weights) and hopefully find more relevant documents that are similar to the ones the user has said are relevant.</a:t>
            </a:r>
          </a:p>
          <a:p>
            <a:pPr lvl="1"/>
            <a:r>
              <a:rPr lang="en-IE" b="1" dirty="0"/>
              <a:t>However</a:t>
            </a:r>
            <a:r>
              <a:rPr lang="en-IE" dirty="0"/>
              <a:t>, users don’t like giving relevance feedback!</a:t>
            </a:r>
          </a:p>
          <a:p>
            <a:r>
              <a:rPr lang="en-IE" b="1" dirty="0"/>
              <a:t>Pseudo-Relevance Feedback</a:t>
            </a:r>
            <a:r>
              <a:rPr lang="en-IE" dirty="0"/>
              <a:t> simulates relevance feedback by </a:t>
            </a:r>
            <a:r>
              <a:rPr lang="en-IE" i="1" dirty="0"/>
              <a:t>assuming</a:t>
            </a:r>
            <a:r>
              <a:rPr lang="en-IE" dirty="0"/>
              <a:t> that the top </a:t>
            </a:r>
            <a:r>
              <a:rPr lang="en-IE" i="1" dirty="0"/>
              <a:t>k</a:t>
            </a:r>
            <a:r>
              <a:rPr lang="en-IE" dirty="0"/>
              <a:t> ranked documents are relevant, and then re-running the search in the same way.</a:t>
            </a:r>
            <a:endParaRPr lang="en-IE" b="1" dirty="0"/>
          </a:p>
          <a:p>
            <a:pPr lvl="1"/>
            <a:r>
              <a:rPr lang="en-IE" b="1" dirty="0"/>
              <a:t>Why does this work?</a:t>
            </a:r>
            <a:r>
              <a:rPr lang="en-IE" i="1" dirty="0"/>
              <a:t> “[T]</a:t>
            </a:r>
            <a:r>
              <a:rPr lang="en-IE" i="1" dirty="0" err="1"/>
              <a:t>erms</a:t>
            </a:r>
            <a:r>
              <a:rPr lang="en-IE" i="1" dirty="0"/>
              <a:t> that occur consistently in relevant documents also tend to appear consistently in top ranked documents.”</a:t>
            </a:r>
            <a:r>
              <a:rPr lang="en-IE" i="1" baseline="30000" dirty="0"/>
              <a:t>1</a:t>
            </a:r>
          </a:p>
          <a:p>
            <a:pPr lvl="1"/>
            <a:r>
              <a:rPr lang="en-IE" b="1" dirty="0"/>
              <a:t>But</a:t>
            </a:r>
            <a:r>
              <a:rPr lang="en-IE" dirty="0"/>
              <a:t> it’s not perfect: danger of </a:t>
            </a:r>
            <a:r>
              <a:rPr lang="en-IE" b="1" dirty="0"/>
              <a:t>query drift</a:t>
            </a:r>
            <a:r>
              <a:rPr lang="en-IE" dirty="0"/>
              <a:t> towards the topic of the top-ranked documents.</a:t>
            </a:r>
            <a:endParaRPr lang="en-IE" b="1" baseline="30000" dirty="0"/>
          </a:p>
        </p:txBody>
      </p:sp>
      <p:sp>
        <p:nvSpPr>
          <p:cNvPr id="5" name="TextBox 4">
            <a:extLst>
              <a:ext uri="{FF2B5EF4-FFF2-40B4-BE49-F238E27FC236}">
                <a16:creationId xmlns:a16="http://schemas.microsoft.com/office/drawing/2014/main" id="{6827BEBC-D4DF-0D46-BF81-52510DC11A33}"/>
              </a:ext>
            </a:extLst>
          </p:cNvPr>
          <p:cNvSpPr txBox="1"/>
          <p:nvPr/>
        </p:nvSpPr>
        <p:spPr>
          <a:xfrm>
            <a:off x="971803" y="6391373"/>
            <a:ext cx="7895718" cy="276999"/>
          </a:xfrm>
          <a:prstGeom prst="rect">
            <a:avLst/>
          </a:prstGeom>
          <a:noFill/>
        </p:spPr>
        <p:txBody>
          <a:bodyPr wrap="square" rtlCol="0">
            <a:spAutoFit/>
          </a:bodyPr>
          <a:lstStyle/>
          <a:p>
            <a:r>
              <a:rPr lang="en-IE" sz="1200" baseline="30000" dirty="0"/>
              <a:t>1</a:t>
            </a:r>
            <a:r>
              <a:rPr lang="en-IE" sz="1200" dirty="0"/>
              <a:t> Zhao, L., and Callan, J., Term Necessity Prediction, CIKM 2010. </a:t>
            </a:r>
            <a:r>
              <a:rPr lang="en-IE" sz="1200" dirty="0">
                <a:hlinkClick r:id="rId2"/>
              </a:rPr>
              <a:t>https://doi.org/10.1145/1871437.1871474</a:t>
            </a:r>
            <a:endParaRPr lang="en-IE" sz="1200" dirty="0"/>
          </a:p>
        </p:txBody>
      </p:sp>
    </p:spTree>
    <p:extLst>
      <p:ext uri="{BB962C8B-B14F-4D97-AF65-F5344CB8AC3E}">
        <p14:creationId xmlns:p14="http://schemas.microsoft.com/office/powerpoint/2010/main" val="2771990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7A62E-E5A6-C20E-E446-ECDC3D8779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ADF5C0-1809-BFEC-C3F2-E3F044391558}"/>
              </a:ext>
            </a:extLst>
          </p:cNvPr>
          <p:cNvSpPr>
            <a:spLocks noGrp="1"/>
          </p:cNvSpPr>
          <p:nvPr>
            <p:ph type="title"/>
          </p:nvPr>
        </p:nvSpPr>
        <p:spPr>
          <a:xfrm>
            <a:off x="0" y="454553"/>
            <a:ext cx="8913813" cy="914400"/>
          </a:xfrm>
        </p:spPr>
        <p:txBody>
          <a:bodyPr/>
          <a:lstStyle/>
          <a:p>
            <a:r>
              <a:rPr lang="en-IE" dirty="0"/>
              <a:t>Pseudo-Relevance Feedback</a:t>
            </a:r>
          </a:p>
        </p:txBody>
      </p:sp>
      <p:sp>
        <p:nvSpPr>
          <p:cNvPr id="3" name="Content Placeholder 2">
            <a:extLst>
              <a:ext uri="{FF2B5EF4-FFF2-40B4-BE49-F238E27FC236}">
                <a16:creationId xmlns:a16="http://schemas.microsoft.com/office/drawing/2014/main" id="{D7AFE9F2-50FA-E94A-77F2-8F906FA760DF}"/>
              </a:ext>
            </a:extLst>
          </p:cNvPr>
          <p:cNvSpPr>
            <a:spLocks noGrp="1"/>
          </p:cNvSpPr>
          <p:nvPr>
            <p:ph idx="1"/>
          </p:nvPr>
        </p:nvSpPr>
        <p:spPr>
          <a:xfrm>
            <a:off x="1114424" y="1564850"/>
            <a:ext cx="7610476" cy="4701480"/>
          </a:xfrm>
        </p:spPr>
        <p:txBody>
          <a:bodyPr>
            <a:normAutofit fontScale="92500" lnSpcReduction="10000"/>
          </a:bodyPr>
          <a:lstStyle/>
          <a:p>
            <a:r>
              <a:rPr lang="en-IE" b="1" dirty="0"/>
              <a:t>Relevance Feedback </a:t>
            </a:r>
            <a:r>
              <a:rPr lang="en-IE" dirty="0"/>
              <a:t>is when users are shown a set of documents in response to a query, and tell the system which ones are relevant.</a:t>
            </a:r>
          </a:p>
          <a:p>
            <a:pPr lvl="1"/>
            <a:r>
              <a:rPr lang="en-IE" dirty="0"/>
              <a:t>The system can then use this information to re-run the search(with different term weights) and hopefully find more relevant documents that are similar to the ones the user has said are relevant.</a:t>
            </a:r>
          </a:p>
          <a:p>
            <a:pPr lvl="1"/>
            <a:r>
              <a:rPr lang="en-IE" b="1" dirty="0"/>
              <a:t>However</a:t>
            </a:r>
            <a:r>
              <a:rPr lang="en-IE" dirty="0"/>
              <a:t>, users don’t like giving relevance feedback!</a:t>
            </a:r>
          </a:p>
          <a:p>
            <a:r>
              <a:rPr lang="en-IE" b="1" dirty="0"/>
              <a:t>Pseudo-Relevance Feedback</a:t>
            </a:r>
            <a:r>
              <a:rPr lang="en-IE" dirty="0"/>
              <a:t> simulates relevance feedback by </a:t>
            </a:r>
            <a:r>
              <a:rPr lang="en-IE" i="1" dirty="0"/>
              <a:t>assuming</a:t>
            </a:r>
            <a:r>
              <a:rPr lang="en-IE" dirty="0"/>
              <a:t> that the top </a:t>
            </a:r>
            <a:r>
              <a:rPr lang="en-IE" i="1" dirty="0"/>
              <a:t>k</a:t>
            </a:r>
            <a:r>
              <a:rPr lang="en-IE" dirty="0"/>
              <a:t> ranked documents are relevant, and then re-running the search in the same way.</a:t>
            </a:r>
            <a:endParaRPr lang="en-IE" b="1" dirty="0"/>
          </a:p>
          <a:p>
            <a:pPr lvl="1"/>
            <a:r>
              <a:rPr lang="en-IE" b="1" dirty="0"/>
              <a:t>Why does this work?</a:t>
            </a:r>
            <a:r>
              <a:rPr lang="en-IE" i="1" dirty="0"/>
              <a:t> “[T]</a:t>
            </a:r>
            <a:r>
              <a:rPr lang="en-IE" i="1" dirty="0" err="1"/>
              <a:t>erms</a:t>
            </a:r>
            <a:r>
              <a:rPr lang="en-IE" i="1" dirty="0"/>
              <a:t> that occur consistently in relevant documents also tend to appear consistently in top ranked documents.”</a:t>
            </a:r>
            <a:r>
              <a:rPr lang="en-IE" i="1" baseline="30000" dirty="0"/>
              <a:t>1</a:t>
            </a:r>
          </a:p>
          <a:p>
            <a:pPr lvl="1"/>
            <a:r>
              <a:rPr lang="en-IE" b="1" dirty="0"/>
              <a:t>But</a:t>
            </a:r>
            <a:r>
              <a:rPr lang="en-IE" dirty="0"/>
              <a:t> it’s not perfect: danger of </a:t>
            </a:r>
            <a:r>
              <a:rPr lang="en-IE" b="1" dirty="0"/>
              <a:t>query drift</a:t>
            </a:r>
            <a:r>
              <a:rPr lang="en-IE" dirty="0"/>
              <a:t> towards the topic of the top-ranked documents.</a:t>
            </a:r>
            <a:endParaRPr lang="en-IE" b="1" baseline="30000" dirty="0"/>
          </a:p>
        </p:txBody>
      </p:sp>
      <p:sp>
        <p:nvSpPr>
          <p:cNvPr id="5" name="TextBox 4">
            <a:extLst>
              <a:ext uri="{FF2B5EF4-FFF2-40B4-BE49-F238E27FC236}">
                <a16:creationId xmlns:a16="http://schemas.microsoft.com/office/drawing/2014/main" id="{0AA7FB94-7E7E-D244-B7AC-01DE43B0E4E9}"/>
              </a:ext>
            </a:extLst>
          </p:cNvPr>
          <p:cNvSpPr txBox="1"/>
          <p:nvPr/>
        </p:nvSpPr>
        <p:spPr>
          <a:xfrm>
            <a:off x="971803" y="6391373"/>
            <a:ext cx="7895718" cy="276999"/>
          </a:xfrm>
          <a:prstGeom prst="rect">
            <a:avLst/>
          </a:prstGeom>
          <a:noFill/>
        </p:spPr>
        <p:txBody>
          <a:bodyPr wrap="square" rtlCol="0">
            <a:spAutoFit/>
          </a:bodyPr>
          <a:lstStyle/>
          <a:p>
            <a:r>
              <a:rPr lang="en-IE" sz="1200" baseline="30000" dirty="0"/>
              <a:t>1</a:t>
            </a:r>
            <a:r>
              <a:rPr lang="en-IE" sz="1200" dirty="0"/>
              <a:t> Zhao, L., and Callan, J., Term Necessity Prediction, CIKM 2010. </a:t>
            </a:r>
            <a:r>
              <a:rPr lang="en-IE" sz="1200" dirty="0">
                <a:hlinkClick r:id="rId2"/>
              </a:rPr>
              <a:t>https://doi.org/10.1145/1871437.1871474</a:t>
            </a:r>
            <a:endParaRPr lang="en-IE" sz="1200" dirty="0"/>
          </a:p>
        </p:txBody>
      </p:sp>
      <p:sp>
        <p:nvSpPr>
          <p:cNvPr id="4" name="Rectangle 3">
            <a:extLst>
              <a:ext uri="{FF2B5EF4-FFF2-40B4-BE49-F238E27FC236}">
                <a16:creationId xmlns:a16="http://schemas.microsoft.com/office/drawing/2014/main" id="{64AFD2B8-9F45-60B7-CE2C-7627036E4AE3}"/>
              </a:ext>
            </a:extLst>
          </p:cNvPr>
          <p:cNvSpPr/>
          <p:nvPr/>
        </p:nvSpPr>
        <p:spPr>
          <a:xfrm>
            <a:off x="1114424" y="1564850"/>
            <a:ext cx="7630085" cy="599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What if I am interested in </a:t>
            </a:r>
            <a:r>
              <a:rPr lang="en-IE" b="1" dirty="0"/>
              <a:t>Jaguars</a:t>
            </a:r>
            <a:r>
              <a:rPr lang="en-IE" dirty="0"/>
              <a:t>?</a:t>
            </a:r>
          </a:p>
        </p:txBody>
      </p:sp>
    </p:spTree>
    <p:extLst>
      <p:ext uri="{BB962C8B-B14F-4D97-AF65-F5344CB8AC3E}">
        <p14:creationId xmlns:p14="http://schemas.microsoft.com/office/powerpoint/2010/main" val="39482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FB9EC-7A6C-F4E1-FE33-5B9A2DDF9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5B28C-C27C-9AE2-0EAD-1EA4F4693CE3}"/>
              </a:ext>
            </a:extLst>
          </p:cNvPr>
          <p:cNvSpPr>
            <a:spLocks noGrp="1"/>
          </p:cNvSpPr>
          <p:nvPr>
            <p:ph type="title"/>
          </p:nvPr>
        </p:nvSpPr>
        <p:spPr>
          <a:xfrm>
            <a:off x="0" y="454553"/>
            <a:ext cx="8913813" cy="914400"/>
          </a:xfrm>
        </p:spPr>
        <p:txBody>
          <a:bodyPr/>
          <a:lstStyle/>
          <a:p>
            <a:r>
              <a:rPr lang="en-IE" dirty="0"/>
              <a:t>Pseudo-Relevance Feedback</a:t>
            </a:r>
          </a:p>
        </p:txBody>
      </p:sp>
      <p:sp>
        <p:nvSpPr>
          <p:cNvPr id="3" name="Content Placeholder 2">
            <a:extLst>
              <a:ext uri="{FF2B5EF4-FFF2-40B4-BE49-F238E27FC236}">
                <a16:creationId xmlns:a16="http://schemas.microsoft.com/office/drawing/2014/main" id="{61EA4930-FFC7-49A5-BC00-61E18A8AC24E}"/>
              </a:ext>
            </a:extLst>
          </p:cNvPr>
          <p:cNvSpPr>
            <a:spLocks noGrp="1"/>
          </p:cNvSpPr>
          <p:nvPr>
            <p:ph idx="1"/>
          </p:nvPr>
        </p:nvSpPr>
        <p:spPr>
          <a:xfrm>
            <a:off x="1114424" y="1564850"/>
            <a:ext cx="7610476" cy="4701480"/>
          </a:xfrm>
        </p:spPr>
        <p:txBody>
          <a:bodyPr>
            <a:normAutofit fontScale="92500" lnSpcReduction="10000"/>
          </a:bodyPr>
          <a:lstStyle/>
          <a:p>
            <a:r>
              <a:rPr lang="en-IE" b="1" dirty="0"/>
              <a:t>Relevance Feedback </a:t>
            </a:r>
            <a:r>
              <a:rPr lang="en-IE" dirty="0"/>
              <a:t>is when users are shown a set of documents in response to a query, and tell the system which ones are relevant.</a:t>
            </a:r>
          </a:p>
          <a:p>
            <a:pPr lvl="1"/>
            <a:r>
              <a:rPr lang="en-IE" dirty="0"/>
              <a:t>The system can then use this information to re-run the search(with different term weights) and hopefully find more relevant documents that are similar to the ones the user has said are relevant.</a:t>
            </a:r>
          </a:p>
          <a:p>
            <a:pPr lvl="1"/>
            <a:r>
              <a:rPr lang="en-IE" b="1" dirty="0"/>
              <a:t>However</a:t>
            </a:r>
            <a:r>
              <a:rPr lang="en-IE" dirty="0"/>
              <a:t>, users don’t like giving relevance feedback!</a:t>
            </a:r>
          </a:p>
          <a:p>
            <a:r>
              <a:rPr lang="en-IE" b="1" dirty="0"/>
              <a:t>Pseudo-Relevance Feedback</a:t>
            </a:r>
            <a:r>
              <a:rPr lang="en-IE" dirty="0"/>
              <a:t> simulates relevance feedback by </a:t>
            </a:r>
            <a:r>
              <a:rPr lang="en-IE" i="1" dirty="0"/>
              <a:t>assuming</a:t>
            </a:r>
            <a:r>
              <a:rPr lang="en-IE" dirty="0"/>
              <a:t> that the top </a:t>
            </a:r>
            <a:r>
              <a:rPr lang="en-IE" i="1" dirty="0"/>
              <a:t>k</a:t>
            </a:r>
            <a:r>
              <a:rPr lang="en-IE" dirty="0"/>
              <a:t> ranked documents are relevant, and then re-running the search in the same way.</a:t>
            </a:r>
            <a:endParaRPr lang="en-IE" b="1" dirty="0"/>
          </a:p>
          <a:p>
            <a:pPr lvl="1"/>
            <a:r>
              <a:rPr lang="en-IE" b="1" dirty="0"/>
              <a:t>Why does this work?</a:t>
            </a:r>
            <a:r>
              <a:rPr lang="en-IE" i="1" dirty="0"/>
              <a:t> “[T]</a:t>
            </a:r>
            <a:r>
              <a:rPr lang="en-IE" i="1" dirty="0" err="1"/>
              <a:t>erms</a:t>
            </a:r>
            <a:r>
              <a:rPr lang="en-IE" i="1" dirty="0"/>
              <a:t> that occur consistently in relevant documents also tend to appear consistently in top ranked documents.”</a:t>
            </a:r>
            <a:r>
              <a:rPr lang="en-IE" i="1" baseline="30000" dirty="0"/>
              <a:t>1</a:t>
            </a:r>
          </a:p>
          <a:p>
            <a:pPr lvl="1"/>
            <a:r>
              <a:rPr lang="en-IE" b="1" dirty="0"/>
              <a:t>But</a:t>
            </a:r>
            <a:r>
              <a:rPr lang="en-IE" dirty="0"/>
              <a:t> it’s not perfect: danger of </a:t>
            </a:r>
            <a:r>
              <a:rPr lang="en-IE" b="1" dirty="0"/>
              <a:t>query drift</a:t>
            </a:r>
            <a:r>
              <a:rPr lang="en-IE" dirty="0"/>
              <a:t> towards the topic of the top-ranked documents.</a:t>
            </a:r>
            <a:endParaRPr lang="en-IE" b="1" baseline="30000" dirty="0"/>
          </a:p>
        </p:txBody>
      </p:sp>
      <p:sp>
        <p:nvSpPr>
          <p:cNvPr id="5" name="TextBox 4">
            <a:extLst>
              <a:ext uri="{FF2B5EF4-FFF2-40B4-BE49-F238E27FC236}">
                <a16:creationId xmlns:a16="http://schemas.microsoft.com/office/drawing/2014/main" id="{31972BC9-7ACF-A47C-EC8E-21609D890FCF}"/>
              </a:ext>
            </a:extLst>
          </p:cNvPr>
          <p:cNvSpPr txBox="1"/>
          <p:nvPr/>
        </p:nvSpPr>
        <p:spPr>
          <a:xfrm>
            <a:off x="971803" y="6391373"/>
            <a:ext cx="7895718" cy="276999"/>
          </a:xfrm>
          <a:prstGeom prst="rect">
            <a:avLst/>
          </a:prstGeom>
          <a:noFill/>
        </p:spPr>
        <p:txBody>
          <a:bodyPr wrap="square" rtlCol="0">
            <a:spAutoFit/>
          </a:bodyPr>
          <a:lstStyle/>
          <a:p>
            <a:r>
              <a:rPr lang="en-IE" sz="1200" baseline="30000" dirty="0"/>
              <a:t>1</a:t>
            </a:r>
            <a:r>
              <a:rPr lang="en-IE" sz="1200" dirty="0"/>
              <a:t> Zhao, L., and Callan, J., Term Necessity Prediction, CIKM 2010. </a:t>
            </a:r>
            <a:r>
              <a:rPr lang="en-IE" sz="1200" dirty="0">
                <a:hlinkClick r:id="rId3"/>
              </a:rPr>
              <a:t>https://doi.org/10.1145/1871437.1871474</a:t>
            </a:r>
            <a:endParaRPr lang="en-IE" sz="1200" dirty="0"/>
          </a:p>
        </p:txBody>
      </p:sp>
      <p:sp>
        <p:nvSpPr>
          <p:cNvPr id="4" name="Rectangle 3">
            <a:extLst>
              <a:ext uri="{FF2B5EF4-FFF2-40B4-BE49-F238E27FC236}">
                <a16:creationId xmlns:a16="http://schemas.microsoft.com/office/drawing/2014/main" id="{B3C24D1C-43FB-0D5C-C552-D7C4B1714726}"/>
              </a:ext>
            </a:extLst>
          </p:cNvPr>
          <p:cNvSpPr/>
          <p:nvPr/>
        </p:nvSpPr>
        <p:spPr>
          <a:xfrm>
            <a:off x="1114424" y="1564850"/>
            <a:ext cx="7630085" cy="599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What if I am interested in </a:t>
            </a:r>
            <a:r>
              <a:rPr lang="en-IE" b="1" dirty="0"/>
              <a:t>Jaguars</a:t>
            </a:r>
            <a:r>
              <a:rPr lang="en-IE" dirty="0"/>
              <a:t>?</a:t>
            </a:r>
          </a:p>
        </p:txBody>
      </p:sp>
      <p:sp>
        <p:nvSpPr>
          <p:cNvPr id="6" name="Rectangle 5">
            <a:extLst>
              <a:ext uri="{FF2B5EF4-FFF2-40B4-BE49-F238E27FC236}">
                <a16:creationId xmlns:a16="http://schemas.microsoft.com/office/drawing/2014/main" id="{20D462F3-D7A5-70DC-53A1-05797DE100E9}"/>
              </a:ext>
            </a:extLst>
          </p:cNvPr>
          <p:cNvSpPr/>
          <p:nvPr/>
        </p:nvSpPr>
        <p:spPr>
          <a:xfrm>
            <a:off x="1094815" y="2387959"/>
            <a:ext cx="7630085" cy="2715381"/>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IE" dirty="0"/>
              <a:t>A search could return documents related to:</a:t>
            </a:r>
          </a:p>
        </p:txBody>
      </p:sp>
      <p:pic>
        <p:nvPicPr>
          <p:cNvPr id="1026" name="Picture 2">
            <a:extLst>
              <a:ext uri="{FF2B5EF4-FFF2-40B4-BE49-F238E27FC236}">
                <a16:creationId xmlns:a16="http://schemas.microsoft.com/office/drawing/2014/main" id="{8DC72148-8963-955F-6C41-FAD1FA903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135" y="2935012"/>
            <a:ext cx="25400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guar rebrand and new logo sparks ire ...">
            <a:extLst>
              <a:ext uri="{FF2B5EF4-FFF2-40B4-BE49-F238E27FC236}">
                <a16:creationId xmlns:a16="http://schemas.microsoft.com/office/drawing/2014/main" id="{4E8936BF-3B2A-D785-5530-33948ED7FE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1846" y="2939868"/>
            <a:ext cx="2153482" cy="14461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orgeous' Rare Black Jaguar Born at ...">
            <a:extLst>
              <a:ext uri="{FF2B5EF4-FFF2-40B4-BE49-F238E27FC236}">
                <a16:creationId xmlns:a16="http://schemas.microsoft.com/office/drawing/2014/main" id="{969EEA13-B228-A053-91F4-58903AB5D0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4039" y="2956018"/>
            <a:ext cx="2153482" cy="14461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2F581B-0498-CB9B-BCA4-B546632418B5}"/>
              </a:ext>
            </a:extLst>
          </p:cNvPr>
          <p:cNvSpPr txBox="1"/>
          <p:nvPr/>
        </p:nvSpPr>
        <p:spPr>
          <a:xfrm>
            <a:off x="1302670" y="4370112"/>
            <a:ext cx="2460931" cy="646331"/>
          </a:xfrm>
          <a:prstGeom prst="rect">
            <a:avLst/>
          </a:prstGeom>
          <a:noFill/>
        </p:spPr>
        <p:txBody>
          <a:bodyPr wrap="none" rtlCol="0">
            <a:spAutoFit/>
          </a:bodyPr>
          <a:lstStyle/>
          <a:p>
            <a:pPr algn="ctr"/>
            <a:r>
              <a:rPr lang="en-IE" dirty="0"/>
              <a:t>Jacksonville Jaguars</a:t>
            </a:r>
            <a:br>
              <a:rPr lang="en-IE" dirty="0"/>
            </a:br>
            <a:r>
              <a:rPr lang="en-IE" dirty="0"/>
              <a:t>NFL Team</a:t>
            </a:r>
          </a:p>
        </p:txBody>
      </p:sp>
      <p:sp>
        <p:nvSpPr>
          <p:cNvPr id="8" name="TextBox 7">
            <a:extLst>
              <a:ext uri="{FF2B5EF4-FFF2-40B4-BE49-F238E27FC236}">
                <a16:creationId xmlns:a16="http://schemas.microsoft.com/office/drawing/2014/main" id="{FF3EAF86-ED06-054B-0D9D-41AF06EABAB2}"/>
              </a:ext>
            </a:extLst>
          </p:cNvPr>
          <p:cNvSpPr txBox="1"/>
          <p:nvPr/>
        </p:nvSpPr>
        <p:spPr>
          <a:xfrm>
            <a:off x="4541114" y="4370112"/>
            <a:ext cx="974946" cy="646331"/>
          </a:xfrm>
          <a:prstGeom prst="rect">
            <a:avLst/>
          </a:prstGeom>
          <a:noFill/>
        </p:spPr>
        <p:txBody>
          <a:bodyPr wrap="none" rtlCol="0">
            <a:spAutoFit/>
          </a:bodyPr>
          <a:lstStyle/>
          <a:p>
            <a:pPr algn="ctr"/>
            <a:r>
              <a:rPr lang="en-IE" dirty="0"/>
              <a:t>Jaguar</a:t>
            </a:r>
            <a:br>
              <a:rPr lang="en-IE" dirty="0"/>
            </a:br>
            <a:r>
              <a:rPr lang="en-IE" dirty="0"/>
              <a:t>Cars</a:t>
            </a:r>
          </a:p>
        </p:txBody>
      </p:sp>
      <p:sp>
        <p:nvSpPr>
          <p:cNvPr id="9" name="TextBox 8">
            <a:extLst>
              <a:ext uri="{FF2B5EF4-FFF2-40B4-BE49-F238E27FC236}">
                <a16:creationId xmlns:a16="http://schemas.microsoft.com/office/drawing/2014/main" id="{AD7A53D2-45C7-0758-62CB-1B6B18008C96}"/>
              </a:ext>
            </a:extLst>
          </p:cNvPr>
          <p:cNvSpPr txBox="1"/>
          <p:nvPr/>
        </p:nvSpPr>
        <p:spPr>
          <a:xfrm>
            <a:off x="6843308" y="4370112"/>
            <a:ext cx="974946" cy="646331"/>
          </a:xfrm>
          <a:prstGeom prst="rect">
            <a:avLst/>
          </a:prstGeom>
          <a:noFill/>
        </p:spPr>
        <p:txBody>
          <a:bodyPr wrap="none" rtlCol="0">
            <a:spAutoFit/>
          </a:bodyPr>
          <a:lstStyle/>
          <a:p>
            <a:pPr algn="ctr"/>
            <a:r>
              <a:rPr lang="en-IE" dirty="0"/>
              <a:t>Jaguar</a:t>
            </a:r>
            <a:br>
              <a:rPr lang="en-IE" dirty="0"/>
            </a:br>
            <a:r>
              <a:rPr lang="en-IE" dirty="0"/>
              <a:t>Cats</a:t>
            </a:r>
          </a:p>
        </p:txBody>
      </p:sp>
      <p:sp>
        <p:nvSpPr>
          <p:cNvPr id="10" name="Rectangle 9">
            <a:extLst>
              <a:ext uri="{FF2B5EF4-FFF2-40B4-BE49-F238E27FC236}">
                <a16:creationId xmlns:a16="http://schemas.microsoft.com/office/drawing/2014/main" id="{4F65BEB7-A6BA-4016-B723-9417F0CE2C6E}"/>
              </a:ext>
            </a:extLst>
          </p:cNvPr>
          <p:cNvSpPr/>
          <p:nvPr/>
        </p:nvSpPr>
        <p:spPr>
          <a:xfrm>
            <a:off x="1094814" y="5327146"/>
            <a:ext cx="7630085" cy="599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Which type of Jaguar could I be interested in?</a:t>
            </a:r>
          </a:p>
        </p:txBody>
      </p:sp>
    </p:spTree>
    <p:extLst>
      <p:ext uri="{BB962C8B-B14F-4D97-AF65-F5344CB8AC3E}">
        <p14:creationId xmlns:p14="http://schemas.microsoft.com/office/powerpoint/2010/main" val="292699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FA690-5EC4-5F7F-71D5-A5BC3A9A5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2BBB99-5EF4-C74A-4104-F680BD5FCF01}"/>
              </a:ext>
            </a:extLst>
          </p:cNvPr>
          <p:cNvSpPr>
            <a:spLocks noGrp="1"/>
          </p:cNvSpPr>
          <p:nvPr>
            <p:ph type="title"/>
          </p:nvPr>
        </p:nvSpPr>
        <p:spPr>
          <a:xfrm>
            <a:off x="0" y="454553"/>
            <a:ext cx="8913813" cy="914400"/>
          </a:xfrm>
        </p:spPr>
        <p:txBody>
          <a:bodyPr/>
          <a:lstStyle/>
          <a:p>
            <a:r>
              <a:rPr lang="en-IE" dirty="0"/>
              <a:t>Pseudo-Relevance Feedback</a:t>
            </a:r>
          </a:p>
        </p:txBody>
      </p:sp>
      <p:sp>
        <p:nvSpPr>
          <p:cNvPr id="3" name="Content Placeholder 2">
            <a:extLst>
              <a:ext uri="{FF2B5EF4-FFF2-40B4-BE49-F238E27FC236}">
                <a16:creationId xmlns:a16="http://schemas.microsoft.com/office/drawing/2014/main" id="{73B4C16A-0684-9152-DCAD-A40DEFA18CC0}"/>
              </a:ext>
            </a:extLst>
          </p:cNvPr>
          <p:cNvSpPr>
            <a:spLocks noGrp="1"/>
          </p:cNvSpPr>
          <p:nvPr>
            <p:ph idx="1"/>
          </p:nvPr>
        </p:nvSpPr>
        <p:spPr>
          <a:xfrm>
            <a:off x="1114424" y="1564850"/>
            <a:ext cx="7610476" cy="4701480"/>
          </a:xfrm>
        </p:spPr>
        <p:txBody>
          <a:bodyPr>
            <a:normAutofit fontScale="92500" lnSpcReduction="10000"/>
          </a:bodyPr>
          <a:lstStyle/>
          <a:p>
            <a:r>
              <a:rPr lang="en-IE" b="1" dirty="0"/>
              <a:t>Relevance Feedback </a:t>
            </a:r>
            <a:r>
              <a:rPr lang="en-IE" dirty="0"/>
              <a:t>is when users are shown a set of documents in response to a query, and tell the system which ones are relevant.</a:t>
            </a:r>
          </a:p>
          <a:p>
            <a:pPr lvl="1"/>
            <a:r>
              <a:rPr lang="en-IE" dirty="0"/>
              <a:t>The system can then use this information to re-run the search(with different term weights) and hopefully find more relevant documents that are similar to the ones the user has said are relevant.</a:t>
            </a:r>
          </a:p>
          <a:p>
            <a:pPr lvl="1"/>
            <a:r>
              <a:rPr lang="en-IE" b="1" dirty="0"/>
              <a:t>However</a:t>
            </a:r>
            <a:r>
              <a:rPr lang="en-IE" dirty="0"/>
              <a:t>, users don’t like giving relevance feedback!</a:t>
            </a:r>
          </a:p>
          <a:p>
            <a:r>
              <a:rPr lang="en-IE" b="1" dirty="0"/>
              <a:t>Pseudo-Relevance Feedback</a:t>
            </a:r>
            <a:r>
              <a:rPr lang="en-IE" dirty="0"/>
              <a:t> simulates relevance feedback by </a:t>
            </a:r>
            <a:r>
              <a:rPr lang="en-IE" i="1" dirty="0"/>
              <a:t>assuming</a:t>
            </a:r>
            <a:r>
              <a:rPr lang="en-IE" dirty="0"/>
              <a:t> that the top </a:t>
            </a:r>
            <a:r>
              <a:rPr lang="en-IE" i="1" dirty="0"/>
              <a:t>k</a:t>
            </a:r>
            <a:r>
              <a:rPr lang="en-IE" dirty="0"/>
              <a:t> ranked documents are relevant, and then re-running the search in the same way.</a:t>
            </a:r>
            <a:endParaRPr lang="en-IE" b="1" dirty="0"/>
          </a:p>
          <a:p>
            <a:pPr lvl="1"/>
            <a:r>
              <a:rPr lang="en-IE" b="1" dirty="0"/>
              <a:t>Why does this work?</a:t>
            </a:r>
            <a:r>
              <a:rPr lang="en-IE" i="1" dirty="0"/>
              <a:t> “[T]</a:t>
            </a:r>
            <a:r>
              <a:rPr lang="en-IE" i="1" dirty="0" err="1"/>
              <a:t>erms</a:t>
            </a:r>
            <a:r>
              <a:rPr lang="en-IE" i="1" dirty="0"/>
              <a:t> that occur consistently in relevant documents also tend to appear consistently in top ranked documents.”</a:t>
            </a:r>
            <a:r>
              <a:rPr lang="en-IE" i="1" baseline="30000" dirty="0"/>
              <a:t>1</a:t>
            </a:r>
          </a:p>
          <a:p>
            <a:pPr lvl="1"/>
            <a:r>
              <a:rPr lang="en-IE" b="1" dirty="0"/>
              <a:t>But</a:t>
            </a:r>
            <a:r>
              <a:rPr lang="en-IE" dirty="0"/>
              <a:t> it’s not perfect: danger of </a:t>
            </a:r>
            <a:r>
              <a:rPr lang="en-IE" b="1" dirty="0"/>
              <a:t>query drift</a:t>
            </a:r>
            <a:r>
              <a:rPr lang="en-IE" dirty="0"/>
              <a:t> towards the topic of the top-ranked documents.</a:t>
            </a:r>
            <a:endParaRPr lang="en-IE" b="1" baseline="30000" dirty="0"/>
          </a:p>
        </p:txBody>
      </p:sp>
      <p:sp>
        <p:nvSpPr>
          <p:cNvPr id="5" name="TextBox 4">
            <a:extLst>
              <a:ext uri="{FF2B5EF4-FFF2-40B4-BE49-F238E27FC236}">
                <a16:creationId xmlns:a16="http://schemas.microsoft.com/office/drawing/2014/main" id="{2CF2FCBB-C526-E793-02CB-5250F4F0701B}"/>
              </a:ext>
            </a:extLst>
          </p:cNvPr>
          <p:cNvSpPr txBox="1"/>
          <p:nvPr/>
        </p:nvSpPr>
        <p:spPr>
          <a:xfrm>
            <a:off x="971803" y="6391373"/>
            <a:ext cx="7895718" cy="276999"/>
          </a:xfrm>
          <a:prstGeom prst="rect">
            <a:avLst/>
          </a:prstGeom>
          <a:noFill/>
        </p:spPr>
        <p:txBody>
          <a:bodyPr wrap="square" rtlCol="0">
            <a:spAutoFit/>
          </a:bodyPr>
          <a:lstStyle/>
          <a:p>
            <a:r>
              <a:rPr lang="en-IE" sz="1200" baseline="30000" dirty="0"/>
              <a:t>1</a:t>
            </a:r>
            <a:r>
              <a:rPr lang="en-IE" sz="1200" dirty="0"/>
              <a:t> Zhao, L., and Callan, J., Term Necessity Prediction, CIKM 2010. </a:t>
            </a:r>
            <a:r>
              <a:rPr lang="en-IE" sz="1200" dirty="0">
                <a:hlinkClick r:id="rId3"/>
              </a:rPr>
              <a:t>https://doi.org/10.1145/1871437.1871474</a:t>
            </a:r>
            <a:endParaRPr lang="en-IE" sz="1200" dirty="0"/>
          </a:p>
        </p:txBody>
      </p:sp>
      <p:sp>
        <p:nvSpPr>
          <p:cNvPr id="4" name="Rectangle 3">
            <a:extLst>
              <a:ext uri="{FF2B5EF4-FFF2-40B4-BE49-F238E27FC236}">
                <a16:creationId xmlns:a16="http://schemas.microsoft.com/office/drawing/2014/main" id="{0AA80D68-EA8F-E113-1B55-C8B541BDA54B}"/>
              </a:ext>
            </a:extLst>
          </p:cNvPr>
          <p:cNvSpPr/>
          <p:nvPr/>
        </p:nvSpPr>
        <p:spPr>
          <a:xfrm>
            <a:off x="1114424" y="1564850"/>
            <a:ext cx="7630085" cy="599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What if I am interested in </a:t>
            </a:r>
            <a:r>
              <a:rPr lang="en-IE" b="1" dirty="0"/>
              <a:t>Jaguars</a:t>
            </a:r>
            <a:r>
              <a:rPr lang="en-IE" dirty="0"/>
              <a:t>?</a:t>
            </a:r>
          </a:p>
        </p:txBody>
      </p:sp>
      <p:sp>
        <p:nvSpPr>
          <p:cNvPr id="6" name="Rectangle 5">
            <a:extLst>
              <a:ext uri="{FF2B5EF4-FFF2-40B4-BE49-F238E27FC236}">
                <a16:creationId xmlns:a16="http://schemas.microsoft.com/office/drawing/2014/main" id="{2425C3F9-5077-F77F-709B-C94D49964779}"/>
              </a:ext>
            </a:extLst>
          </p:cNvPr>
          <p:cNvSpPr/>
          <p:nvPr/>
        </p:nvSpPr>
        <p:spPr>
          <a:xfrm>
            <a:off x="1094815" y="2387959"/>
            <a:ext cx="7630085" cy="2715381"/>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IE" dirty="0"/>
              <a:t>A search could return documents related to:</a:t>
            </a:r>
          </a:p>
        </p:txBody>
      </p:sp>
      <p:pic>
        <p:nvPicPr>
          <p:cNvPr id="1026" name="Picture 2">
            <a:extLst>
              <a:ext uri="{FF2B5EF4-FFF2-40B4-BE49-F238E27FC236}">
                <a16:creationId xmlns:a16="http://schemas.microsoft.com/office/drawing/2014/main" id="{FDF266F3-46AA-084C-DE8A-4A54D53EC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135" y="2935012"/>
            <a:ext cx="25400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guar rebrand and new logo sparks ire ...">
            <a:extLst>
              <a:ext uri="{FF2B5EF4-FFF2-40B4-BE49-F238E27FC236}">
                <a16:creationId xmlns:a16="http://schemas.microsoft.com/office/drawing/2014/main" id="{82B66C4C-B1E2-2895-7647-5B2066896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1846" y="2939868"/>
            <a:ext cx="2153482" cy="14461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orgeous' Rare Black Jaguar Born at ...">
            <a:extLst>
              <a:ext uri="{FF2B5EF4-FFF2-40B4-BE49-F238E27FC236}">
                <a16:creationId xmlns:a16="http://schemas.microsoft.com/office/drawing/2014/main" id="{02C2CDEB-F188-9073-0550-331970929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4039" y="2956018"/>
            <a:ext cx="2153482" cy="14461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F72614-1AAE-AF71-2EB7-6D7AE4E5356C}"/>
              </a:ext>
            </a:extLst>
          </p:cNvPr>
          <p:cNvSpPr txBox="1"/>
          <p:nvPr/>
        </p:nvSpPr>
        <p:spPr>
          <a:xfrm>
            <a:off x="1347554" y="4370112"/>
            <a:ext cx="2371162" cy="646331"/>
          </a:xfrm>
          <a:prstGeom prst="rect">
            <a:avLst/>
          </a:prstGeom>
          <a:noFill/>
        </p:spPr>
        <p:txBody>
          <a:bodyPr wrap="none" rtlCol="0">
            <a:spAutoFit/>
          </a:bodyPr>
          <a:lstStyle/>
          <a:p>
            <a:pPr algn="ctr"/>
            <a:r>
              <a:rPr lang="en-IE" dirty="0"/>
              <a:t>Jacksonville Jaguar</a:t>
            </a:r>
            <a:br>
              <a:rPr lang="en-IE" dirty="0"/>
            </a:br>
            <a:r>
              <a:rPr lang="en-IE" dirty="0"/>
              <a:t>NFL Team</a:t>
            </a:r>
          </a:p>
        </p:txBody>
      </p:sp>
      <p:sp>
        <p:nvSpPr>
          <p:cNvPr id="8" name="TextBox 7">
            <a:extLst>
              <a:ext uri="{FF2B5EF4-FFF2-40B4-BE49-F238E27FC236}">
                <a16:creationId xmlns:a16="http://schemas.microsoft.com/office/drawing/2014/main" id="{407D3E21-0333-3790-6C04-047C8FBD4B60}"/>
              </a:ext>
            </a:extLst>
          </p:cNvPr>
          <p:cNvSpPr txBox="1"/>
          <p:nvPr/>
        </p:nvSpPr>
        <p:spPr>
          <a:xfrm>
            <a:off x="4541114" y="4370112"/>
            <a:ext cx="974946" cy="646331"/>
          </a:xfrm>
          <a:prstGeom prst="rect">
            <a:avLst/>
          </a:prstGeom>
          <a:noFill/>
        </p:spPr>
        <p:txBody>
          <a:bodyPr wrap="none" rtlCol="0">
            <a:spAutoFit/>
          </a:bodyPr>
          <a:lstStyle/>
          <a:p>
            <a:pPr algn="ctr"/>
            <a:r>
              <a:rPr lang="en-IE" dirty="0"/>
              <a:t>Jaguar</a:t>
            </a:r>
            <a:br>
              <a:rPr lang="en-IE" dirty="0"/>
            </a:br>
            <a:r>
              <a:rPr lang="en-IE" dirty="0"/>
              <a:t>Cars</a:t>
            </a:r>
          </a:p>
        </p:txBody>
      </p:sp>
      <p:sp>
        <p:nvSpPr>
          <p:cNvPr id="9" name="TextBox 8">
            <a:extLst>
              <a:ext uri="{FF2B5EF4-FFF2-40B4-BE49-F238E27FC236}">
                <a16:creationId xmlns:a16="http://schemas.microsoft.com/office/drawing/2014/main" id="{44695DF4-8E4D-0625-0B28-3CAAF046C4DC}"/>
              </a:ext>
            </a:extLst>
          </p:cNvPr>
          <p:cNvSpPr txBox="1"/>
          <p:nvPr/>
        </p:nvSpPr>
        <p:spPr>
          <a:xfrm>
            <a:off x="6843308" y="4370112"/>
            <a:ext cx="974946" cy="646331"/>
          </a:xfrm>
          <a:prstGeom prst="rect">
            <a:avLst/>
          </a:prstGeom>
          <a:noFill/>
        </p:spPr>
        <p:txBody>
          <a:bodyPr wrap="none" rtlCol="0">
            <a:spAutoFit/>
          </a:bodyPr>
          <a:lstStyle/>
          <a:p>
            <a:pPr algn="ctr"/>
            <a:r>
              <a:rPr lang="en-IE" dirty="0"/>
              <a:t>Jaguar</a:t>
            </a:r>
            <a:br>
              <a:rPr lang="en-IE" dirty="0"/>
            </a:br>
            <a:r>
              <a:rPr lang="en-IE" dirty="0"/>
              <a:t>Cats</a:t>
            </a:r>
          </a:p>
        </p:txBody>
      </p:sp>
      <p:pic>
        <p:nvPicPr>
          <p:cNvPr id="11" name="Picture 10" descr="A screenshot of a search engine&#10;&#10;AI-generated content may be incorrect.">
            <a:extLst>
              <a:ext uri="{FF2B5EF4-FFF2-40B4-BE49-F238E27FC236}">
                <a16:creationId xmlns:a16="http://schemas.microsoft.com/office/drawing/2014/main" id="{D3370DBD-D6EA-7599-886D-F4CC18FE0F7F}"/>
              </a:ext>
            </a:extLst>
          </p:cNvPr>
          <p:cNvPicPr>
            <a:picLocks noChangeAspect="1"/>
          </p:cNvPicPr>
          <p:nvPr/>
        </p:nvPicPr>
        <p:blipFill>
          <a:blip r:embed="rId7"/>
          <a:stretch>
            <a:fillRect/>
          </a:stretch>
        </p:blipFill>
        <p:spPr>
          <a:xfrm>
            <a:off x="1096251" y="2780089"/>
            <a:ext cx="3444864" cy="2316721"/>
          </a:xfrm>
          <a:prstGeom prst="rect">
            <a:avLst/>
          </a:prstGeom>
        </p:spPr>
      </p:pic>
      <p:pic>
        <p:nvPicPr>
          <p:cNvPr id="13" name="Picture 12" descr="A screenshot of a black screen&#10;&#10;AI-generated content may be incorrect.">
            <a:extLst>
              <a:ext uri="{FF2B5EF4-FFF2-40B4-BE49-F238E27FC236}">
                <a16:creationId xmlns:a16="http://schemas.microsoft.com/office/drawing/2014/main" id="{F1E6CB9E-B9EA-6DC9-4BFF-06A9C64DE75E}"/>
              </a:ext>
            </a:extLst>
          </p:cNvPr>
          <p:cNvPicPr>
            <a:picLocks noChangeAspect="1"/>
          </p:cNvPicPr>
          <p:nvPr/>
        </p:nvPicPr>
        <p:blipFill>
          <a:blip r:embed="rId8"/>
          <a:stretch>
            <a:fillRect/>
          </a:stretch>
        </p:blipFill>
        <p:spPr>
          <a:xfrm>
            <a:off x="4695415" y="3248907"/>
            <a:ext cx="4047658" cy="1854433"/>
          </a:xfrm>
          <a:prstGeom prst="rect">
            <a:avLst/>
          </a:prstGeom>
        </p:spPr>
      </p:pic>
      <p:sp>
        <p:nvSpPr>
          <p:cNvPr id="14" name="Rectangle 13">
            <a:extLst>
              <a:ext uri="{FF2B5EF4-FFF2-40B4-BE49-F238E27FC236}">
                <a16:creationId xmlns:a16="http://schemas.microsoft.com/office/drawing/2014/main" id="{69E45E73-C35C-B509-A991-73A6DAF7091C}"/>
              </a:ext>
            </a:extLst>
          </p:cNvPr>
          <p:cNvSpPr/>
          <p:nvPr/>
        </p:nvSpPr>
        <p:spPr>
          <a:xfrm>
            <a:off x="1094814" y="5327146"/>
            <a:ext cx="7630085" cy="599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Which type of Jaguar could I be interested in?</a:t>
            </a:r>
          </a:p>
        </p:txBody>
      </p:sp>
      <p:sp>
        <p:nvSpPr>
          <p:cNvPr id="15" name="Rounded Rectangle 14">
            <a:extLst>
              <a:ext uri="{FF2B5EF4-FFF2-40B4-BE49-F238E27FC236}">
                <a16:creationId xmlns:a16="http://schemas.microsoft.com/office/drawing/2014/main" id="{C8392489-5C3F-DAA2-AFA9-DD594C2F646D}"/>
              </a:ext>
            </a:extLst>
          </p:cNvPr>
          <p:cNvSpPr/>
          <p:nvPr/>
        </p:nvSpPr>
        <p:spPr>
          <a:xfrm>
            <a:off x="1323515" y="5094188"/>
            <a:ext cx="2990335" cy="8231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E" dirty="0"/>
              <a:t>Search: Jaguar</a:t>
            </a:r>
          </a:p>
        </p:txBody>
      </p:sp>
      <p:sp>
        <p:nvSpPr>
          <p:cNvPr id="16" name="Rounded Rectangle 15">
            <a:extLst>
              <a:ext uri="{FF2B5EF4-FFF2-40B4-BE49-F238E27FC236}">
                <a16:creationId xmlns:a16="http://schemas.microsoft.com/office/drawing/2014/main" id="{E808297E-D74D-B46D-59AE-979626BEA72B}"/>
              </a:ext>
            </a:extLst>
          </p:cNvPr>
          <p:cNvSpPr/>
          <p:nvPr/>
        </p:nvSpPr>
        <p:spPr>
          <a:xfrm>
            <a:off x="5348140" y="5094188"/>
            <a:ext cx="2990335" cy="8231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E" dirty="0"/>
              <a:t>Search: Jaguars</a:t>
            </a:r>
          </a:p>
        </p:txBody>
      </p:sp>
    </p:spTree>
    <p:extLst>
      <p:ext uri="{BB962C8B-B14F-4D97-AF65-F5344CB8AC3E}">
        <p14:creationId xmlns:p14="http://schemas.microsoft.com/office/powerpoint/2010/main" val="418348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434F7-27BE-4074-E1BE-FA7D1E58F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971149-63F2-EBFD-C1BA-DEC875EC7088}"/>
              </a:ext>
            </a:extLst>
          </p:cNvPr>
          <p:cNvSpPr>
            <a:spLocks noGrp="1"/>
          </p:cNvSpPr>
          <p:nvPr>
            <p:ph type="title"/>
          </p:nvPr>
        </p:nvSpPr>
        <p:spPr>
          <a:xfrm>
            <a:off x="0" y="454553"/>
            <a:ext cx="8913813" cy="914400"/>
          </a:xfrm>
        </p:spPr>
        <p:txBody>
          <a:bodyPr/>
          <a:lstStyle/>
          <a:p>
            <a:r>
              <a:rPr lang="en-IE" dirty="0"/>
              <a:t>Pseudo-Relevance Feedback</a:t>
            </a:r>
          </a:p>
        </p:txBody>
      </p:sp>
      <p:sp>
        <p:nvSpPr>
          <p:cNvPr id="3" name="Content Placeholder 2">
            <a:extLst>
              <a:ext uri="{FF2B5EF4-FFF2-40B4-BE49-F238E27FC236}">
                <a16:creationId xmlns:a16="http://schemas.microsoft.com/office/drawing/2014/main" id="{7906CC23-4D5A-C268-B546-07DE193AB65B}"/>
              </a:ext>
            </a:extLst>
          </p:cNvPr>
          <p:cNvSpPr>
            <a:spLocks noGrp="1"/>
          </p:cNvSpPr>
          <p:nvPr>
            <p:ph idx="1"/>
          </p:nvPr>
        </p:nvSpPr>
        <p:spPr>
          <a:xfrm>
            <a:off x="1114424" y="1564850"/>
            <a:ext cx="7610476" cy="4701480"/>
          </a:xfrm>
        </p:spPr>
        <p:txBody>
          <a:bodyPr>
            <a:normAutofit fontScale="92500" lnSpcReduction="10000"/>
          </a:bodyPr>
          <a:lstStyle/>
          <a:p>
            <a:r>
              <a:rPr lang="en-IE" b="1" dirty="0"/>
              <a:t>Relevance Feedback </a:t>
            </a:r>
            <a:r>
              <a:rPr lang="en-IE" dirty="0"/>
              <a:t>is when users are shown a set of documents in response to a query, and tell the system which ones are relevant.</a:t>
            </a:r>
          </a:p>
          <a:p>
            <a:pPr lvl="1"/>
            <a:r>
              <a:rPr lang="en-IE" dirty="0"/>
              <a:t>The system can then use this information to re-run the search(with different term weights) and hopefully find more relevant documents that are similar to the ones the user has said are relevant.</a:t>
            </a:r>
          </a:p>
          <a:p>
            <a:pPr lvl="1"/>
            <a:r>
              <a:rPr lang="en-IE" b="1" dirty="0"/>
              <a:t>However</a:t>
            </a:r>
            <a:r>
              <a:rPr lang="en-IE" dirty="0"/>
              <a:t>, users don’t like giving relevance feedback!</a:t>
            </a:r>
          </a:p>
          <a:p>
            <a:r>
              <a:rPr lang="en-IE" b="1" dirty="0"/>
              <a:t>Pseudo-Relevance Feedback</a:t>
            </a:r>
            <a:r>
              <a:rPr lang="en-IE" dirty="0"/>
              <a:t> simulates relevance feedback by </a:t>
            </a:r>
            <a:r>
              <a:rPr lang="en-IE" i="1" dirty="0"/>
              <a:t>assuming</a:t>
            </a:r>
            <a:r>
              <a:rPr lang="en-IE" dirty="0"/>
              <a:t> that the top </a:t>
            </a:r>
            <a:r>
              <a:rPr lang="en-IE" i="1" dirty="0"/>
              <a:t>k</a:t>
            </a:r>
            <a:r>
              <a:rPr lang="en-IE" dirty="0"/>
              <a:t> ranked documents are relevant, and then re-running the search in the same way.</a:t>
            </a:r>
            <a:endParaRPr lang="en-IE" b="1" dirty="0"/>
          </a:p>
          <a:p>
            <a:pPr lvl="1"/>
            <a:r>
              <a:rPr lang="en-IE" b="1" dirty="0"/>
              <a:t>Why does this work?</a:t>
            </a:r>
            <a:r>
              <a:rPr lang="en-IE" i="1" dirty="0"/>
              <a:t> “[T]</a:t>
            </a:r>
            <a:r>
              <a:rPr lang="en-IE" i="1" dirty="0" err="1"/>
              <a:t>erms</a:t>
            </a:r>
            <a:r>
              <a:rPr lang="en-IE" i="1" dirty="0"/>
              <a:t> that occur consistently in relevant documents also tend to appear consistently in top ranked documents.”</a:t>
            </a:r>
            <a:r>
              <a:rPr lang="en-IE" i="1" baseline="30000" dirty="0"/>
              <a:t>1</a:t>
            </a:r>
          </a:p>
          <a:p>
            <a:pPr lvl="1"/>
            <a:r>
              <a:rPr lang="en-IE" b="1" dirty="0"/>
              <a:t>But</a:t>
            </a:r>
            <a:r>
              <a:rPr lang="en-IE" dirty="0"/>
              <a:t> it’s not perfect: danger of </a:t>
            </a:r>
            <a:r>
              <a:rPr lang="en-IE" b="1" dirty="0"/>
              <a:t>query drift</a:t>
            </a:r>
            <a:r>
              <a:rPr lang="en-IE" dirty="0"/>
              <a:t> towards the topic of the top-ranked documents.</a:t>
            </a:r>
            <a:endParaRPr lang="en-IE" b="1" baseline="30000" dirty="0"/>
          </a:p>
        </p:txBody>
      </p:sp>
      <p:sp>
        <p:nvSpPr>
          <p:cNvPr id="5" name="TextBox 4">
            <a:extLst>
              <a:ext uri="{FF2B5EF4-FFF2-40B4-BE49-F238E27FC236}">
                <a16:creationId xmlns:a16="http://schemas.microsoft.com/office/drawing/2014/main" id="{E05AFBE2-43B2-1A6D-A08E-C191505B3899}"/>
              </a:ext>
            </a:extLst>
          </p:cNvPr>
          <p:cNvSpPr txBox="1"/>
          <p:nvPr/>
        </p:nvSpPr>
        <p:spPr>
          <a:xfrm>
            <a:off x="971803" y="6391373"/>
            <a:ext cx="7895718" cy="276999"/>
          </a:xfrm>
          <a:prstGeom prst="rect">
            <a:avLst/>
          </a:prstGeom>
          <a:noFill/>
        </p:spPr>
        <p:txBody>
          <a:bodyPr wrap="square" rtlCol="0">
            <a:spAutoFit/>
          </a:bodyPr>
          <a:lstStyle/>
          <a:p>
            <a:r>
              <a:rPr lang="en-IE" sz="1200" baseline="30000" dirty="0"/>
              <a:t>1</a:t>
            </a:r>
            <a:r>
              <a:rPr lang="en-IE" sz="1200" dirty="0"/>
              <a:t> Zhao, L., and Callan, J., Term Necessity Prediction, CIKM 2010. </a:t>
            </a:r>
            <a:r>
              <a:rPr lang="en-IE" sz="1200" dirty="0">
                <a:hlinkClick r:id="rId3"/>
              </a:rPr>
              <a:t>https://doi.org/10.1145/1871437.1871474</a:t>
            </a:r>
            <a:endParaRPr lang="en-IE" sz="1200" dirty="0"/>
          </a:p>
        </p:txBody>
      </p:sp>
      <p:sp>
        <p:nvSpPr>
          <p:cNvPr id="4" name="Rectangle 3">
            <a:extLst>
              <a:ext uri="{FF2B5EF4-FFF2-40B4-BE49-F238E27FC236}">
                <a16:creationId xmlns:a16="http://schemas.microsoft.com/office/drawing/2014/main" id="{8D7DE1EF-51BD-41D2-2EED-468F2062AF67}"/>
              </a:ext>
            </a:extLst>
          </p:cNvPr>
          <p:cNvSpPr/>
          <p:nvPr/>
        </p:nvSpPr>
        <p:spPr>
          <a:xfrm>
            <a:off x="1114424" y="1564850"/>
            <a:ext cx="7630085" cy="599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What if I am interested in </a:t>
            </a:r>
            <a:r>
              <a:rPr lang="en-IE" b="1" dirty="0"/>
              <a:t>Jaguars</a:t>
            </a:r>
            <a:r>
              <a:rPr lang="en-IE" dirty="0"/>
              <a:t>?</a:t>
            </a:r>
          </a:p>
        </p:txBody>
      </p:sp>
      <p:sp>
        <p:nvSpPr>
          <p:cNvPr id="6" name="Rectangle 5">
            <a:extLst>
              <a:ext uri="{FF2B5EF4-FFF2-40B4-BE49-F238E27FC236}">
                <a16:creationId xmlns:a16="http://schemas.microsoft.com/office/drawing/2014/main" id="{79F5F604-599A-7928-C4FA-BA0CBA288994}"/>
              </a:ext>
            </a:extLst>
          </p:cNvPr>
          <p:cNvSpPr/>
          <p:nvPr/>
        </p:nvSpPr>
        <p:spPr>
          <a:xfrm>
            <a:off x="1094815" y="2387959"/>
            <a:ext cx="7630085" cy="2715381"/>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IE" dirty="0"/>
              <a:t>A search could return documents related to:</a:t>
            </a:r>
          </a:p>
        </p:txBody>
      </p:sp>
      <p:pic>
        <p:nvPicPr>
          <p:cNvPr id="1026" name="Picture 2">
            <a:extLst>
              <a:ext uri="{FF2B5EF4-FFF2-40B4-BE49-F238E27FC236}">
                <a16:creationId xmlns:a16="http://schemas.microsoft.com/office/drawing/2014/main" id="{2BDCAC24-AB58-8059-FB77-20D9DD201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135" y="2935012"/>
            <a:ext cx="2540000" cy="1435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guar rebrand and new logo sparks ire ...">
            <a:extLst>
              <a:ext uri="{FF2B5EF4-FFF2-40B4-BE49-F238E27FC236}">
                <a16:creationId xmlns:a16="http://schemas.microsoft.com/office/drawing/2014/main" id="{1A292788-B7BA-4FA7-75ED-91DC7922C9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1846" y="2939868"/>
            <a:ext cx="2153482" cy="14461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orgeous' Rare Black Jaguar Born at ...">
            <a:extLst>
              <a:ext uri="{FF2B5EF4-FFF2-40B4-BE49-F238E27FC236}">
                <a16:creationId xmlns:a16="http://schemas.microsoft.com/office/drawing/2014/main" id="{6DA565C2-3D41-3FAE-5EFB-6AFEAA143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54039" y="2956018"/>
            <a:ext cx="2153482" cy="14461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DAC209-E96E-E270-66F6-C2B74BDE3763}"/>
              </a:ext>
            </a:extLst>
          </p:cNvPr>
          <p:cNvSpPr txBox="1"/>
          <p:nvPr/>
        </p:nvSpPr>
        <p:spPr>
          <a:xfrm>
            <a:off x="1347554" y="4370112"/>
            <a:ext cx="2371162" cy="646331"/>
          </a:xfrm>
          <a:prstGeom prst="rect">
            <a:avLst/>
          </a:prstGeom>
          <a:noFill/>
        </p:spPr>
        <p:txBody>
          <a:bodyPr wrap="none" rtlCol="0">
            <a:spAutoFit/>
          </a:bodyPr>
          <a:lstStyle/>
          <a:p>
            <a:pPr algn="ctr"/>
            <a:r>
              <a:rPr lang="en-IE" dirty="0"/>
              <a:t>Jacksonville Jaguar</a:t>
            </a:r>
            <a:br>
              <a:rPr lang="en-IE" dirty="0"/>
            </a:br>
            <a:r>
              <a:rPr lang="en-IE" dirty="0"/>
              <a:t>NFL Team</a:t>
            </a:r>
          </a:p>
        </p:txBody>
      </p:sp>
      <p:sp>
        <p:nvSpPr>
          <p:cNvPr id="8" name="TextBox 7">
            <a:extLst>
              <a:ext uri="{FF2B5EF4-FFF2-40B4-BE49-F238E27FC236}">
                <a16:creationId xmlns:a16="http://schemas.microsoft.com/office/drawing/2014/main" id="{940932FC-165B-06AD-E0CC-1047CF74C26D}"/>
              </a:ext>
            </a:extLst>
          </p:cNvPr>
          <p:cNvSpPr txBox="1"/>
          <p:nvPr/>
        </p:nvSpPr>
        <p:spPr>
          <a:xfrm>
            <a:off x="4541114" y="4370112"/>
            <a:ext cx="974946" cy="646331"/>
          </a:xfrm>
          <a:prstGeom prst="rect">
            <a:avLst/>
          </a:prstGeom>
          <a:noFill/>
        </p:spPr>
        <p:txBody>
          <a:bodyPr wrap="none" rtlCol="0">
            <a:spAutoFit/>
          </a:bodyPr>
          <a:lstStyle/>
          <a:p>
            <a:pPr algn="ctr"/>
            <a:r>
              <a:rPr lang="en-IE" dirty="0"/>
              <a:t>Jaguar</a:t>
            </a:r>
            <a:br>
              <a:rPr lang="en-IE" dirty="0"/>
            </a:br>
            <a:r>
              <a:rPr lang="en-IE" dirty="0"/>
              <a:t>Cars</a:t>
            </a:r>
          </a:p>
        </p:txBody>
      </p:sp>
      <p:sp>
        <p:nvSpPr>
          <p:cNvPr id="9" name="TextBox 8">
            <a:extLst>
              <a:ext uri="{FF2B5EF4-FFF2-40B4-BE49-F238E27FC236}">
                <a16:creationId xmlns:a16="http://schemas.microsoft.com/office/drawing/2014/main" id="{240C864D-1405-3A8D-BC18-A17B30A375FD}"/>
              </a:ext>
            </a:extLst>
          </p:cNvPr>
          <p:cNvSpPr txBox="1"/>
          <p:nvPr/>
        </p:nvSpPr>
        <p:spPr>
          <a:xfrm>
            <a:off x="6843308" y="4370112"/>
            <a:ext cx="974946" cy="646331"/>
          </a:xfrm>
          <a:prstGeom prst="rect">
            <a:avLst/>
          </a:prstGeom>
          <a:noFill/>
        </p:spPr>
        <p:txBody>
          <a:bodyPr wrap="none" rtlCol="0">
            <a:spAutoFit/>
          </a:bodyPr>
          <a:lstStyle/>
          <a:p>
            <a:pPr algn="ctr"/>
            <a:r>
              <a:rPr lang="en-IE" dirty="0"/>
              <a:t>Jaguar</a:t>
            </a:r>
            <a:br>
              <a:rPr lang="en-IE" dirty="0"/>
            </a:br>
            <a:r>
              <a:rPr lang="en-IE" dirty="0"/>
              <a:t>Cats</a:t>
            </a:r>
          </a:p>
        </p:txBody>
      </p:sp>
      <p:pic>
        <p:nvPicPr>
          <p:cNvPr id="11" name="Picture 10" descr="A screenshot of a search engine&#10;&#10;AI-generated content may be incorrect.">
            <a:extLst>
              <a:ext uri="{FF2B5EF4-FFF2-40B4-BE49-F238E27FC236}">
                <a16:creationId xmlns:a16="http://schemas.microsoft.com/office/drawing/2014/main" id="{DA64993C-CD65-554E-47D3-B09CAF46AFEB}"/>
              </a:ext>
            </a:extLst>
          </p:cNvPr>
          <p:cNvPicPr>
            <a:picLocks noChangeAspect="1"/>
          </p:cNvPicPr>
          <p:nvPr/>
        </p:nvPicPr>
        <p:blipFill>
          <a:blip r:embed="rId7"/>
          <a:stretch>
            <a:fillRect/>
          </a:stretch>
        </p:blipFill>
        <p:spPr>
          <a:xfrm>
            <a:off x="1096251" y="2780089"/>
            <a:ext cx="3444864" cy="2316721"/>
          </a:xfrm>
          <a:prstGeom prst="rect">
            <a:avLst/>
          </a:prstGeom>
        </p:spPr>
      </p:pic>
      <p:pic>
        <p:nvPicPr>
          <p:cNvPr id="13" name="Picture 12" descr="A screenshot of a black screen&#10;&#10;AI-generated content may be incorrect.">
            <a:extLst>
              <a:ext uri="{FF2B5EF4-FFF2-40B4-BE49-F238E27FC236}">
                <a16:creationId xmlns:a16="http://schemas.microsoft.com/office/drawing/2014/main" id="{BC6474EC-7A3C-4AC6-E549-10BAA3BFA3D4}"/>
              </a:ext>
            </a:extLst>
          </p:cNvPr>
          <p:cNvPicPr>
            <a:picLocks noChangeAspect="1"/>
          </p:cNvPicPr>
          <p:nvPr/>
        </p:nvPicPr>
        <p:blipFill>
          <a:blip r:embed="rId8"/>
          <a:stretch>
            <a:fillRect/>
          </a:stretch>
        </p:blipFill>
        <p:spPr>
          <a:xfrm>
            <a:off x="4695415" y="3248907"/>
            <a:ext cx="4047658" cy="1854433"/>
          </a:xfrm>
          <a:prstGeom prst="rect">
            <a:avLst/>
          </a:prstGeom>
        </p:spPr>
      </p:pic>
      <p:sp>
        <p:nvSpPr>
          <p:cNvPr id="14" name="Rectangle 13">
            <a:extLst>
              <a:ext uri="{FF2B5EF4-FFF2-40B4-BE49-F238E27FC236}">
                <a16:creationId xmlns:a16="http://schemas.microsoft.com/office/drawing/2014/main" id="{F498E157-B18B-4EFF-B22B-9D5DC3A4D656}"/>
              </a:ext>
            </a:extLst>
          </p:cNvPr>
          <p:cNvSpPr/>
          <p:nvPr/>
        </p:nvSpPr>
        <p:spPr>
          <a:xfrm>
            <a:off x="1094814" y="5327146"/>
            <a:ext cx="7630085" cy="5993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Which type of Jaguar could I be interested in?</a:t>
            </a:r>
          </a:p>
        </p:txBody>
      </p:sp>
      <p:sp>
        <p:nvSpPr>
          <p:cNvPr id="15" name="Rounded Rectangle 14">
            <a:extLst>
              <a:ext uri="{FF2B5EF4-FFF2-40B4-BE49-F238E27FC236}">
                <a16:creationId xmlns:a16="http://schemas.microsoft.com/office/drawing/2014/main" id="{80E974C9-A3DE-441F-020F-7E052FA06DAC}"/>
              </a:ext>
            </a:extLst>
          </p:cNvPr>
          <p:cNvSpPr/>
          <p:nvPr/>
        </p:nvSpPr>
        <p:spPr>
          <a:xfrm>
            <a:off x="1323515" y="5094188"/>
            <a:ext cx="2990335" cy="8231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E" dirty="0"/>
              <a:t>Search: Jaguar</a:t>
            </a:r>
          </a:p>
        </p:txBody>
      </p:sp>
      <p:sp>
        <p:nvSpPr>
          <p:cNvPr id="16" name="Rounded Rectangle 15">
            <a:extLst>
              <a:ext uri="{FF2B5EF4-FFF2-40B4-BE49-F238E27FC236}">
                <a16:creationId xmlns:a16="http://schemas.microsoft.com/office/drawing/2014/main" id="{7E7F7BC2-238A-0EF7-7270-A49DD5F6F326}"/>
              </a:ext>
            </a:extLst>
          </p:cNvPr>
          <p:cNvSpPr/>
          <p:nvPr/>
        </p:nvSpPr>
        <p:spPr>
          <a:xfrm>
            <a:off x="5348140" y="5094188"/>
            <a:ext cx="2990335" cy="82310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E" dirty="0"/>
              <a:t>Search: Jaguars</a:t>
            </a:r>
          </a:p>
        </p:txBody>
      </p:sp>
      <p:sp>
        <p:nvSpPr>
          <p:cNvPr id="12" name="Rounded Rectangle 11">
            <a:extLst>
              <a:ext uri="{FF2B5EF4-FFF2-40B4-BE49-F238E27FC236}">
                <a16:creationId xmlns:a16="http://schemas.microsoft.com/office/drawing/2014/main" id="{A458FC18-7AD5-A52B-3C06-80F6C411ED67}"/>
              </a:ext>
            </a:extLst>
          </p:cNvPr>
          <p:cNvSpPr/>
          <p:nvPr/>
        </p:nvSpPr>
        <p:spPr>
          <a:xfrm>
            <a:off x="821189" y="1308453"/>
            <a:ext cx="8177334" cy="17940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E" b="1" dirty="0"/>
              <a:t>Key Point: Topic Drift</a:t>
            </a:r>
          </a:p>
          <a:p>
            <a:pPr algn="ctr"/>
            <a:endParaRPr lang="en-IE" dirty="0"/>
          </a:p>
          <a:p>
            <a:pPr algn="ctr"/>
            <a:r>
              <a:rPr lang="en-IE" dirty="0"/>
              <a:t>Depending on what I search for, pseudo-relevance feedback can make incorrect choices about the type of information I want…</a:t>
            </a:r>
          </a:p>
        </p:txBody>
      </p:sp>
    </p:spTree>
    <p:extLst>
      <p:ext uri="{BB962C8B-B14F-4D97-AF65-F5344CB8AC3E}">
        <p14:creationId xmlns:p14="http://schemas.microsoft.com/office/powerpoint/2010/main" val="288618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08A8-67F4-6D44-8E6E-1EF46D3B01C7}"/>
              </a:ext>
            </a:extLst>
          </p:cNvPr>
          <p:cNvSpPr>
            <a:spLocks noGrp="1"/>
          </p:cNvSpPr>
          <p:nvPr>
            <p:ph type="title"/>
          </p:nvPr>
        </p:nvSpPr>
        <p:spPr/>
        <p:txBody>
          <a:bodyPr/>
          <a:lstStyle/>
          <a:p>
            <a:r>
              <a:rPr lang="en-IE" dirty="0"/>
              <a:t>Recap: where are we now?</a:t>
            </a:r>
          </a:p>
        </p:txBody>
      </p:sp>
      <p:sp>
        <p:nvSpPr>
          <p:cNvPr id="3" name="Content Placeholder 2">
            <a:extLst>
              <a:ext uri="{FF2B5EF4-FFF2-40B4-BE49-F238E27FC236}">
                <a16:creationId xmlns:a16="http://schemas.microsoft.com/office/drawing/2014/main" id="{74D9E574-9A20-3A41-9D85-6544DEC48963}"/>
              </a:ext>
            </a:extLst>
          </p:cNvPr>
          <p:cNvSpPr>
            <a:spLocks noGrp="1"/>
          </p:cNvSpPr>
          <p:nvPr>
            <p:ph idx="1"/>
          </p:nvPr>
        </p:nvSpPr>
        <p:spPr/>
        <p:txBody>
          <a:bodyPr/>
          <a:lstStyle/>
          <a:p>
            <a:r>
              <a:rPr lang="en-IE" dirty="0"/>
              <a:t>So far we have looked at </a:t>
            </a:r>
            <a:r>
              <a:rPr lang="en-IE" b="1" dirty="0"/>
              <a:t>classic</a:t>
            </a:r>
            <a:r>
              <a:rPr lang="en-IE" dirty="0"/>
              <a:t> Information Retrieval, much of which is still relevant today. We know…</a:t>
            </a:r>
          </a:p>
          <a:p>
            <a:pPr lvl="1"/>
            <a:r>
              <a:rPr lang="en-IE" dirty="0"/>
              <a:t>What IR is.</a:t>
            </a:r>
          </a:p>
          <a:p>
            <a:pPr lvl="1"/>
            <a:r>
              <a:rPr lang="en-IE" dirty="0"/>
              <a:t>How an index can be built.</a:t>
            </a:r>
          </a:p>
          <a:p>
            <a:pPr lvl="1"/>
            <a:r>
              <a:rPr lang="en-IE" dirty="0"/>
              <a:t>How several models can perform retrieval.</a:t>
            </a:r>
          </a:p>
          <a:p>
            <a:pPr lvl="1"/>
            <a:r>
              <a:rPr lang="en-IE" dirty="0"/>
              <a:t>How evaluation can be done.</a:t>
            </a:r>
          </a:p>
          <a:p>
            <a:r>
              <a:rPr lang="en-IE" dirty="0"/>
              <a:t>Thus all the basic components are in place.</a:t>
            </a:r>
          </a:p>
          <a:p>
            <a:r>
              <a:rPr lang="en-IE" dirty="0"/>
              <a:t>Next we will look at how this process can be improved.</a:t>
            </a:r>
          </a:p>
          <a:p>
            <a:pPr marL="0" indent="0">
              <a:buNone/>
            </a:pPr>
            <a:endParaRPr lang="en-IE" dirty="0"/>
          </a:p>
        </p:txBody>
      </p:sp>
    </p:spTree>
    <p:extLst>
      <p:ext uri="{BB962C8B-B14F-4D97-AF65-F5344CB8AC3E}">
        <p14:creationId xmlns:p14="http://schemas.microsoft.com/office/powerpoint/2010/main" val="213208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8FF4-CD56-8B45-8D7A-7AD6FEB8AA30}"/>
              </a:ext>
            </a:extLst>
          </p:cNvPr>
          <p:cNvSpPr>
            <a:spLocks noGrp="1"/>
          </p:cNvSpPr>
          <p:nvPr>
            <p:ph type="title"/>
          </p:nvPr>
        </p:nvSpPr>
        <p:spPr>
          <a:xfrm>
            <a:off x="0" y="454553"/>
            <a:ext cx="8913813" cy="914400"/>
          </a:xfrm>
        </p:spPr>
        <p:txBody>
          <a:bodyPr/>
          <a:lstStyle/>
          <a:p>
            <a:r>
              <a:rPr lang="en-IE" dirty="0"/>
              <a:t>Query Expansion</a:t>
            </a:r>
          </a:p>
        </p:txBody>
      </p:sp>
      <p:grpSp>
        <p:nvGrpSpPr>
          <p:cNvPr id="6" name="Group 5">
            <a:extLst>
              <a:ext uri="{FF2B5EF4-FFF2-40B4-BE49-F238E27FC236}">
                <a16:creationId xmlns:a16="http://schemas.microsoft.com/office/drawing/2014/main" id="{C53EC58B-34AF-8B49-825E-C294DAB13762}"/>
              </a:ext>
            </a:extLst>
          </p:cNvPr>
          <p:cNvGrpSpPr>
            <a:grpSpLocks noChangeAspect="1"/>
          </p:cNvGrpSpPr>
          <p:nvPr/>
        </p:nvGrpSpPr>
        <p:grpSpPr>
          <a:xfrm>
            <a:off x="4561457" y="1527143"/>
            <a:ext cx="4352356" cy="4013323"/>
            <a:chOff x="4721615" y="2595562"/>
            <a:chExt cx="2825139" cy="2605071"/>
          </a:xfrm>
        </p:grpSpPr>
        <p:pic>
          <p:nvPicPr>
            <p:cNvPr id="4" name="Content Placeholder 4">
              <a:extLst>
                <a:ext uri="{FF2B5EF4-FFF2-40B4-BE49-F238E27FC236}">
                  <a16:creationId xmlns:a16="http://schemas.microsoft.com/office/drawing/2014/main" id="{E52D07B9-993B-744A-9306-2871BEED0CBE}"/>
                </a:ext>
              </a:extLst>
            </p:cNvPr>
            <p:cNvPicPr>
              <a:picLocks noChangeAspect="1"/>
            </p:cNvPicPr>
            <p:nvPr/>
          </p:nvPicPr>
          <p:blipFill rotWithShape="1">
            <a:blip r:embed="rId2"/>
            <a:srcRect b="64643"/>
            <a:stretch/>
          </p:blipFill>
          <p:spPr>
            <a:xfrm>
              <a:off x="4721615" y="2595562"/>
              <a:ext cx="2825139" cy="1297708"/>
            </a:xfrm>
            <a:prstGeom prst="rect">
              <a:avLst/>
            </a:prstGeom>
          </p:spPr>
        </p:pic>
        <p:pic>
          <p:nvPicPr>
            <p:cNvPr id="5" name="Content Placeholder 4">
              <a:extLst>
                <a:ext uri="{FF2B5EF4-FFF2-40B4-BE49-F238E27FC236}">
                  <a16:creationId xmlns:a16="http://schemas.microsoft.com/office/drawing/2014/main" id="{DCEA2DB7-F89F-CF41-9855-E466C7CA1FF0}"/>
                </a:ext>
              </a:extLst>
            </p:cNvPr>
            <p:cNvPicPr>
              <a:picLocks noChangeAspect="1"/>
            </p:cNvPicPr>
            <p:nvPr/>
          </p:nvPicPr>
          <p:blipFill rotWithShape="1">
            <a:blip r:embed="rId2"/>
            <a:srcRect t="64380"/>
            <a:stretch/>
          </p:blipFill>
          <p:spPr>
            <a:xfrm>
              <a:off x="4721615" y="3893270"/>
              <a:ext cx="2825139" cy="1307363"/>
            </a:xfrm>
            <a:prstGeom prst="rect">
              <a:avLst/>
            </a:prstGeom>
          </p:spPr>
        </p:pic>
      </p:grpSp>
      <p:sp>
        <p:nvSpPr>
          <p:cNvPr id="8" name="Rectangle 7">
            <a:extLst>
              <a:ext uri="{FF2B5EF4-FFF2-40B4-BE49-F238E27FC236}">
                <a16:creationId xmlns:a16="http://schemas.microsoft.com/office/drawing/2014/main" id="{00EAA834-E9FA-9640-A5C0-3C9550527662}"/>
              </a:ext>
            </a:extLst>
          </p:cNvPr>
          <p:cNvSpPr/>
          <p:nvPr/>
        </p:nvSpPr>
        <p:spPr>
          <a:xfrm>
            <a:off x="4431555" y="6172614"/>
            <a:ext cx="4583306" cy="461665"/>
          </a:xfrm>
          <a:prstGeom prst="rect">
            <a:avLst/>
          </a:prstGeom>
        </p:spPr>
        <p:txBody>
          <a:bodyPr wrap="none">
            <a:spAutoFit/>
          </a:bodyPr>
          <a:lstStyle/>
          <a:p>
            <a:r>
              <a:rPr lang="en-IE" sz="1200" baseline="30000" dirty="0"/>
              <a:t>1</a:t>
            </a:r>
            <a:r>
              <a:rPr lang="en-IE" sz="1200" dirty="0"/>
              <a:t> </a:t>
            </a:r>
            <a:r>
              <a:rPr lang="en-IE" sz="1200" dirty="0">
                <a:hlinkClick r:id="rId3"/>
              </a:rPr>
              <a:t>https://wordnet.princeton.edu/</a:t>
            </a:r>
            <a:endParaRPr lang="en-IE" sz="1200" dirty="0"/>
          </a:p>
          <a:p>
            <a:r>
              <a:rPr lang="en-IE" sz="1200" baseline="30000" dirty="0"/>
              <a:t>2</a:t>
            </a:r>
            <a:r>
              <a:rPr lang="en-IE" sz="1200" dirty="0"/>
              <a:t> For example, through </a:t>
            </a:r>
            <a:r>
              <a:rPr lang="en-IE" sz="1200" dirty="0" err="1"/>
              <a:t>DBPedia</a:t>
            </a:r>
            <a:r>
              <a:rPr lang="en-IE" sz="1200" dirty="0"/>
              <a:t> (</a:t>
            </a:r>
            <a:r>
              <a:rPr lang="en-IE" sz="1200" dirty="0">
                <a:hlinkClick r:id="rId4"/>
              </a:rPr>
              <a:t>https://wiki.dbpedia.org/</a:t>
            </a:r>
            <a:r>
              <a:rPr lang="en-IE" sz="1200" dirty="0"/>
              <a:t>)</a:t>
            </a:r>
          </a:p>
        </p:txBody>
      </p:sp>
      <p:sp>
        <p:nvSpPr>
          <p:cNvPr id="3" name="Content Placeholder 2">
            <a:extLst>
              <a:ext uri="{FF2B5EF4-FFF2-40B4-BE49-F238E27FC236}">
                <a16:creationId xmlns:a16="http://schemas.microsoft.com/office/drawing/2014/main" id="{CE620290-C6F8-9645-A0E8-6A12529D496A}"/>
              </a:ext>
            </a:extLst>
          </p:cNvPr>
          <p:cNvSpPr>
            <a:spLocks noGrp="1"/>
          </p:cNvSpPr>
          <p:nvPr>
            <p:ph idx="1"/>
          </p:nvPr>
        </p:nvSpPr>
        <p:spPr>
          <a:xfrm>
            <a:off x="230186" y="1527143"/>
            <a:ext cx="4483215" cy="4876304"/>
          </a:xfrm>
        </p:spPr>
        <p:txBody>
          <a:bodyPr/>
          <a:lstStyle/>
          <a:p>
            <a:r>
              <a:rPr lang="en-IE" dirty="0"/>
              <a:t>Related terms are </a:t>
            </a:r>
            <a:r>
              <a:rPr lang="en-IE" b="1" dirty="0"/>
              <a:t>added to the query</a:t>
            </a:r>
            <a:r>
              <a:rPr lang="en-IE" dirty="0"/>
              <a:t> to increase the chance of matching relevant documents.</a:t>
            </a:r>
          </a:p>
          <a:p>
            <a:r>
              <a:rPr lang="en-IE" dirty="0"/>
              <a:t>Many sources of related terms:</a:t>
            </a:r>
          </a:p>
          <a:p>
            <a:pPr lvl="1"/>
            <a:r>
              <a:rPr lang="en-IE" dirty="0"/>
              <a:t>A </a:t>
            </a:r>
            <a:r>
              <a:rPr lang="en-IE" b="1" dirty="0"/>
              <a:t>manually-created thesaurus</a:t>
            </a:r>
            <a:r>
              <a:rPr lang="en-IE" dirty="0"/>
              <a:t>, such as WordNet</a:t>
            </a:r>
            <a:r>
              <a:rPr lang="en-IE" baseline="30000" dirty="0"/>
              <a:t>1</a:t>
            </a:r>
            <a:r>
              <a:rPr lang="en-IE" dirty="0"/>
              <a:t>.</a:t>
            </a:r>
          </a:p>
          <a:p>
            <a:pPr lvl="1"/>
            <a:r>
              <a:rPr lang="en-IE" dirty="0"/>
              <a:t>An </a:t>
            </a:r>
            <a:r>
              <a:rPr lang="en-IE" b="1" dirty="0"/>
              <a:t>automatically-created thesaurus</a:t>
            </a:r>
            <a:r>
              <a:rPr lang="en-IE" dirty="0"/>
              <a:t> from some external corpus like a web crawl, or Wikipedia</a:t>
            </a:r>
            <a:r>
              <a:rPr lang="en-IE" baseline="30000" dirty="0"/>
              <a:t>2</a:t>
            </a:r>
            <a:r>
              <a:rPr lang="en-IE" dirty="0"/>
              <a:t>.</a:t>
            </a:r>
          </a:p>
          <a:p>
            <a:pPr lvl="1"/>
            <a:r>
              <a:rPr lang="en-IE" b="1" dirty="0"/>
              <a:t>Word embeddings</a:t>
            </a:r>
            <a:r>
              <a:rPr lang="en-IE" dirty="0"/>
              <a:t>, where words are represented by vectors (e.g. word2vec, </a:t>
            </a:r>
            <a:r>
              <a:rPr lang="en-IE" dirty="0" err="1"/>
              <a:t>GloVe</a:t>
            </a:r>
            <a:r>
              <a:rPr lang="en-IE" dirty="0"/>
              <a:t>, </a:t>
            </a:r>
            <a:r>
              <a:rPr lang="en-IE" dirty="0" err="1"/>
              <a:t>ELMo</a:t>
            </a:r>
            <a:r>
              <a:rPr lang="en-IE" dirty="0"/>
              <a:t> and BERT-based embeddings).</a:t>
            </a:r>
          </a:p>
        </p:txBody>
      </p:sp>
    </p:spTree>
    <p:extLst>
      <p:ext uri="{BB962C8B-B14F-4D97-AF65-F5344CB8AC3E}">
        <p14:creationId xmlns:p14="http://schemas.microsoft.com/office/powerpoint/2010/main" val="613133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8FF4-CD56-8B45-8D7A-7AD6FEB8AA30}"/>
              </a:ext>
            </a:extLst>
          </p:cNvPr>
          <p:cNvSpPr>
            <a:spLocks noGrp="1"/>
          </p:cNvSpPr>
          <p:nvPr>
            <p:ph type="title"/>
          </p:nvPr>
        </p:nvSpPr>
        <p:spPr>
          <a:xfrm>
            <a:off x="0" y="454553"/>
            <a:ext cx="8913813" cy="914400"/>
          </a:xfrm>
        </p:spPr>
        <p:txBody>
          <a:bodyPr/>
          <a:lstStyle/>
          <a:p>
            <a:r>
              <a:rPr lang="en-IE" dirty="0"/>
              <a:t>Query Expansion</a:t>
            </a:r>
          </a:p>
        </p:txBody>
      </p:sp>
      <p:grpSp>
        <p:nvGrpSpPr>
          <p:cNvPr id="6" name="Group 5">
            <a:extLst>
              <a:ext uri="{FF2B5EF4-FFF2-40B4-BE49-F238E27FC236}">
                <a16:creationId xmlns:a16="http://schemas.microsoft.com/office/drawing/2014/main" id="{C53EC58B-34AF-8B49-825E-C294DAB13762}"/>
              </a:ext>
            </a:extLst>
          </p:cNvPr>
          <p:cNvGrpSpPr>
            <a:grpSpLocks noChangeAspect="1"/>
          </p:cNvGrpSpPr>
          <p:nvPr/>
        </p:nvGrpSpPr>
        <p:grpSpPr>
          <a:xfrm>
            <a:off x="4561457" y="1527143"/>
            <a:ext cx="4352356" cy="4013323"/>
            <a:chOff x="4721615" y="2595562"/>
            <a:chExt cx="2825139" cy="2605071"/>
          </a:xfrm>
        </p:grpSpPr>
        <p:pic>
          <p:nvPicPr>
            <p:cNvPr id="4" name="Content Placeholder 4">
              <a:extLst>
                <a:ext uri="{FF2B5EF4-FFF2-40B4-BE49-F238E27FC236}">
                  <a16:creationId xmlns:a16="http://schemas.microsoft.com/office/drawing/2014/main" id="{E52D07B9-993B-744A-9306-2871BEED0CBE}"/>
                </a:ext>
              </a:extLst>
            </p:cNvPr>
            <p:cNvPicPr>
              <a:picLocks noChangeAspect="1"/>
            </p:cNvPicPr>
            <p:nvPr/>
          </p:nvPicPr>
          <p:blipFill rotWithShape="1">
            <a:blip r:embed="rId2"/>
            <a:srcRect b="64643"/>
            <a:stretch/>
          </p:blipFill>
          <p:spPr>
            <a:xfrm>
              <a:off x="4721615" y="2595562"/>
              <a:ext cx="2825139" cy="1297708"/>
            </a:xfrm>
            <a:prstGeom prst="rect">
              <a:avLst/>
            </a:prstGeom>
          </p:spPr>
        </p:pic>
        <p:pic>
          <p:nvPicPr>
            <p:cNvPr id="5" name="Content Placeholder 4">
              <a:extLst>
                <a:ext uri="{FF2B5EF4-FFF2-40B4-BE49-F238E27FC236}">
                  <a16:creationId xmlns:a16="http://schemas.microsoft.com/office/drawing/2014/main" id="{DCEA2DB7-F89F-CF41-9855-E466C7CA1FF0}"/>
                </a:ext>
              </a:extLst>
            </p:cNvPr>
            <p:cNvPicPr>
              <a:picLocks noChangeAspect="1"/>
            </p:cNvPicPr>
            <p:nvPr/>
          </p:nvPicPr>
          <p:blipFill rotWithShape="1">
            <a:blip r:embed="rId2"/>
            <a:srcRect t="64380"/>
            <a:stretch/>
          </p:blipFill>
          <p:spPr>
            <a:xfrm>
              <a:off x="4721615" y="3893270"/>
              <a:ext cx="2825139" cy="1307363"/>
            </a:xfrm>
            <a:prstGeom prst="rect">
              <a:avLst/>
            </a:prstGeom>
          </p:spPr>
        </p:pic>
      </p:grpSp>
      <p:sp>
        <p:nvSpPr>
          <p:cNvPr id="3" name="Content Placeholder 2">
            <a:extLst>
              <a:ext uri="{FF2B5EF4-FFF2-40B4-BE49-F238E27FC236}">
                <a16:creationId xmlns:a16="http://schemas.microsoft.com/office/drawing/2014/main" id="{CE620290-C6F8-9645-A0E8-6A12529D496A}"/>
              </a:ext>
            </a:extLst>
          </p:cNvPr>
          <p:cNvSpPr>
            <a:spLocks noGrp="1"/>
          </p:cNvSpPr>
          <p:nvPr>
            <p:ph idx="1"/>
          </p:nvPr>
        </p:nvSpPr>
        <p:spPr>
          <a:xfrm>
            <a:off x="230186" y="1527143"/>
            <a:ext cx="4483215" cy="4876304"/>
          </a:xfrm>
        </p:spPr>
        <p:txBody>
          <a:bodyPr>
            <a:normAutofit fontScale="92500" lnSpcReduction="10000"/>
          </a:bodyPr>
          <a:lstStyle/>
          <a:p>
            <a:r>
              <a:rPr lang="en-IE" dirty="0"/>
              <a:t>Many sources of related terms:</a:t>
            </a:r>
          </a:p>
          <a:p>
            <a:pPr lvl="1"/>
            <a:r>
              <a:rPr lang="en-IE" b="1" dirty="0"/>
              <a:t>Query Log </a:t>
            </a:r>
            <a:r>
              <a:rPr lang="en-IE" dirty="0"/>
              <a:t>mining, where a search engine looks at the behaviour of previous users who have given the same query.</a:t>
            </a:r>
          </a:p>
          <a:p>
            <a:pPr lvl="1"/>
            <a:r>
              <a:rPr lang="en-IE" b="1" dirty="0"/>
              <a:t>Target-corpus based techniques</a:t>
            </a:r>
            <a:r>
              <a:rPr lang="en-IE" dirty="0"/>
              <a:t>, based on the document collection being searched. Two categories:</a:t>
            </a:r>
          </a:p>
          <a:p>
            <a:pPr lvl="2"/>
            <a:r>
              <a:rPr lang="en-IE" i="1" dirty="0"/>
              <a:t>Distribution-based: </a:t>
            </a:r>
            <a:r>
              <a:rPr lang="en-IE" dirty="0"/>
              <a:t>compare the distribution (frequency) of terms in the (pseudo-) relevant documents compared to the whole corpus.</a:t>
            </a:r>
            <a:endParaRPr lang="en-IE" i="1" dirty="0"/>
          </a:p>
          <a:p>
            <a:pPr lvl="2"/>
            <a:r>
              <a:rPr lang="en-IE" i="1" dirty="0"/>
              <a:t>Association-based:</a:t>
            </a:r>
            <a:r>
              <a:rPr lang="en-IE" dirty="0"/>
              <a:t> select terms based on their association (co-occurrence) with the query terms.</a:t>
            </a:r>
          </a:p>
        </p:txBody>
      </p:sp>
    </p:spTree>
    <p:extLst>
      <p:ext uri="{BB962C8B-B14F-4D97-AF65-F5344CB8AC3E}">
        <p14:creationId xmlns:p14="http://schemas.microsoft.com/office/powerpoint/2010/main" val="951159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B011-7FB5-5D42-A482-2F0CF5B80CD2}"/>
              </a:ext>
            </a:extLst>
          </p:cNvPr>
          <p:cNvSpPr>
            <a:spLocks noGrp="1"/>
          </p:cNvSpPr>
          <p:nvPr>
            <p:ph type="title"/>
          </p:nvPr>
        </p:nvSpPr>
        <p:spPr/>
        <p:txBody>
          <a:bodyPr/>
          <a:lstStyle/>
          <a:p>
            <a:r>
              <a:rPr lang="en-IE" dirty="0"/>
              <a:t>Fusion</a:t>
            </a:r>
          </a:p>
        </p:txBody>
      </p:sp>
      <p:grpSp>
        <p:nvGrpSpPr>
          <p:cNvPr id="15" name="Group 14">
            <a:extLst>
              <a:ext uri="{FF2B5EF4-FFF2-40B4-BE49-F238E27FC236}">
                <a16:creationId xmlns:a16="http://schemas.microsoft.com/office/drawing/2014/main" id="{A4F08066-CCF2-FE40-813E-7C9F17CF84D4}"/>
              </a:ext>
            </a:extLst>
          </p:cNvPr>
          <p:cNvGrpSpPr/>
          <p:nvPr/>
        </p:nvGrpSpPr>
        <p:grpSpPr>
          <a:xfrm>
            <a:off x="4911366" y="2487616"/>
            <a:ext cx="3959258" cy="3778713"/>
            <a:chOff x="2271860" y="2038256"/>
            <a:chExt cx="3959258" cy="3778713"/>
          </a:xfrm>
        </p:grpSpPr>
        <p:grpSp>
          <p:nvGrpSpPr>
            <p:cNvPr id="13" name="Group 12">
              <a:extLst>
                <a:ext uri="{FF2B5EF4-FFF2-40B4-BE49-F238E27FC236}">
                  <a16:creationId xmlns:a16="http://schemas.microsoft.com/office/drawing/2014/main" id="{CAA9CB14-8E22-DE45-A19F-A50FC3C20B5C}"/>
                </a:ext>
              </a:extLst>
            </p:cNvPr>
            <p:cNvGrpSpPr/>
            <p:nvPr/>
          </p:nvGrpSpPr>
          <p:grpSpPr>
            <a:xfrm>
              <a:off x="2271860" y="2038256"/>
              <a:ext cx="3772280" cy="3778713"/>
              <a:chOff x="2271860" y="2038256"/>
              <a:chExt cx="3772280" cy="3778713"/>
            </a:xfrm>
          </p:grpSpPr>
          <p:pic>
            <p:nvPicPr>
              <p:cNvPr id="8" name="Picture 7">
                <a:extLst>
                  <a:ext uri="{FF2B5EF4-FFF2-40B4-BE49-F238E27FC236}">
                    <a16:creationId xmlns:a16="http://schemas.microsoft.com/office/drawing/2014/main" id="{E0E74D76-9973-0A47-A110-C11D9B9370EB}"/>
                  </a:ext>
                </a:extLst>
              </p:cNvPr>
              <p:cNvPicPr>
                <a:picLocks noChangeAspect="1"/>
              </p:cNvPicPr>
              <p:nvPr/>
            </p:nvPicPr>
            <p:blipFill rotWithShape="1">
              <a:blip r:embed="rId3"/>
              <a:srcRect r="66289"/>
              <a:stretch/>
            </p:blipFill>
            <p:spPr>
              <a:xfrm>
                <a:off x="2271860" y="2038256"/>
                <a:ext cx="3082565" cy="3778713"/>
              </a:xfrm>
              <a:prstGeom prst="rect">
                <a:avLst/>
              </a:prstGeom>
            </p:spPr>
          </p:pic>
          <p:cxnSp>
            <p:nvCxnSpPr>
              <p:cNvPr id="12" name="Straight Arrow Connector 11">
                <a:extLst>
                  <a:ext uri="{FF2B5EF4-FFF2-40B4-BE49-F238E27FC236}">
                    <a16:creationId xmlns:a16="http://schemas.microsoft.com/office/drawing/2014/main" id="{FBB6966A-A198-D842-9B25-C9BE2E1DACCF}"/>
                  </a:ext>
                </a:extLst>
              </p:cNvPr>
              <p:cNvCxnSpPr/>
              <p:nvPr/>
            </p:nvCxnSpPr>
            <p:spPr>
              <a:xfrm>
                <a:off x="5354425" y="3799003"/>
                <a:ext cx="6897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14" name="Group 13">
              <a:extLst>
                <a:ext uri="{FF2B5EF4-FFF2-40B4-BE49-F238E27FC236}">
                  <a16:creationId xmlns:a16="http://schemas.microsoft.com/office/drawing/2014/main" id="{B8B2F8BB-7385-5C42-BF6E-2D6B14BEFB0F}"/>
                </a:ext>
              </a:extLst>
            </p:cNvPr>
            <p:cNvGrpSpPr/>
            <p:nvPr/>
          </p:nvGrpSpPr>
          <p:grpSpPr>
            <a:xfrm>
              <a:off x="4125004" y="2720179"/>
              <a:ext cx="2106114" cy="2204784"/>
              <a:chOff x="4125004" y="2720179"/>
              <a:chExt cx="2106114" cy="2204784"/>
            </a:xfrm>
          </p:grpSpPr>
          <p:sp>
            <p:nvSpPr>
              <p:cNvPr id="10" name="Rectangle 9">
                <a:extLst>
                  <a:ext uri="{FF2B5EF4-FFF2-40B4-BE49-F238E27FC236}">
                    <a16:creationId xmlns:a16="http://schemas.microsoft.com/office/drawing/2014/main" id="{34CC525F-E213-634D-AEC3-BF3FA1E33BA7}"/>
                  </a:ext>
                </a:extLst>
              </p:cNvPr>
              <p:cNvSpPr/>
              <p:nvPr/>
            </p:nvSpPr>
            <p:spPr>
              <a:xfrm>
                <a:off x="4125004" y="4248590"/>
                <a:ext cx="1357460" cy="67637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sp>
            <p:nvSpPr>
              <p:cNvPr id="9" name="Rectangle 8">
                <a:extLst>
                  <a:ext uri="{FF2B5EF4-FFF2-40B4-BE49-F238E27FC236}">
                    <a16:creationId xmlns:a16="http://schemas.microsoft.com/office/drawing/2014/main" id="{38F2A7CD-E447-A143-B48A-0CCFE7D5FDD7}"/>
                  </a:ext>
                </a:extLst>
              </p:cNvPr>
              <p:cNvSpPr/>
              <p:nvPr/>
            </p:nvSpPr>
            <p:spPr>
              <a:xfrm>
                <a:off x="4873658" y="2720179"/>
                <a:ext cx="1357460" cy="67637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E"/>
              </a:p>
            </p:txBody>
          </p:sp>
        </p:grpSp>
      </p:grpSp>
      <p:sp>
        <p:nvSpPr>
          <p:cNvPr id="7" name="Content Placeholder 6">
            <a:extLst>
              <a:ext uri="{FF2B5EF4-FFF2-40B4-BE49-F238E27FC236}">
                <a16:creationId xmlns:a16="http://schemas.microsoft.com/office/drawing/2014/main" id="{8DA88E5D-3F32-7D43-A2D8-4BE91E16FCF7}"/>
              </a:ext>
            </a:extLst>
          </p:cNvPr>
          <p:cNvSpPr>
            <a:spLocks noGrp="1"/>
          </p:cNvSpPr>
          <p:nvPr>
            <p:ph idx="1"/>
          </p:nvPr>
        </p:nvSpPr>
        <p:spPr>
          <a:xfrm>
            <a:off x="914399" y="2139886"/>
            <a:ext cx="4411745" cy="4126444"/>
          </a:xfrm>
        </p:spPr>
        <p:txBody>
          <a:bodyPr>
            <a:normAutofit fontScale="92500" lnSpcReduction="20000"/>
          </a:bodyPr>
          <a:lstStyle/>
          <a:p>
            <a:r>
              <a:rPr lang="en-IE" b="1" dirty="0"/>
              <a:t>Input:</a:t>
            </a:r>
            <a:r>
              <a:rPr lang="en-IE" dirty="0"/>
              <a:t> a set of results (for one query) from several Ranked Retrieval systems.</a:t>
            </a:r>
          </a:p>
          <a:p>
            <a:r>
              <a:rPr lang="en-IE" b="1" dirty="0"/>
              <a:t>Output:</a:t>
            </a:r>
            <a:r>
              <a:rPr lang="en-IE" dirty="0"/>
              <a:t> a single, combined set of results that are (hopefully) better than the input results in isolation.</a:t>
            </a:r>
          </a:p>
          <a:p>
            <a:r>
              <a:rPr lang="en-IE" dirty="0"/>
              <a:t>Can be based on:</a:t>
            </a:r>
          </a:p>
          <a:p>
            <a:pPr lvl="1"/>
            <a:r>
              <a:rPr lang="en-IE" dirty="0"/>
              <a:t>the </a:t>
            </a:r>
            <a:r>
              <a:rPr lang="en-IE" b="1" dirty="0"/>
              <a:t>scores</a:t>
            </a:r>
            <a:r>
              <a:rPr lang="en-IE" dirty="0"/>
              <a:t> calculated by the Ranked Retrieval systems;</a:t>
            </a:r>
          </a:p>
          <a:p>
            <a:pPr lvl="1"/>
            <a:r>
              <a:rPr lang="en-IE" dirty="0"/>
              <a:t>the </a:t>
            </a:r>
            <a:r>
              <a:rPr lang="en-IE" b="1" dirty="0"/>
              <a:t>rank</a:t>
            </a:r>
            <a:r>
              <a:rPr lang="en-IE" dirty="0"/>
              <a:t> of the documents in each results list;</a:t>
            </a:r>
          </a:p>
          <a:p>
            <a:pPr lvl="1"/>
            <a:r>
              <a:rPr lang="en-IE" dirty="0"/>
              <a:t>the </a:t>
            </a:r>
            <a:r>
              <a:rPr lang="en-IE" b="1" dirty="0"/>
              <a:t>probability</a:t>
            </a:r>
            <a:r>
              <a:rPr lang="en-IE" dirty="0"/>
              <a:t> of a document being relevant, based on past performance.</a:t>
            </a:r>
          </a:p>
        </p:txBody>
      </p:sp>
    </p:spTree>
    <p:extLst>
      <p:ext uri="{BB962C8B-B14F-4D97-AF65-F5344CB8AC3E}">
        <p14:creationId xmlns:p14="http://schemas.microsoft.com/office/powerpoint/2010/main" val="4254985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4018-378A-2645-85B7-9CF1C07D0CFF}"/>
              </a:ext>
            </a:extLst>
          </p:cNvPr>
          <p:cNvSpPr>
            <a:spLocks noGrp="1"/>
          </p:cNvSpPr>
          <p:nvPr>
            <p:ph type="title"/>
          </p:nvPr>
        </p:nvSpPr>
        <p:spPr/>
        <p:txBody>
          <a:bodyPr/>
          <a:lstStyle/>
          <a:p>
            <a:r>
              <a:rPr lang="en-IE" dirty="0"/>
              <a:t>Learning to Rank</a:t>
            </a:r>
          </a:p>
        </p:txBody>
      </p:sp>
      <p:sp>
        <p:nvSpPr>
          <p:cNvPr id="3" name="Content Placeholder 2">
            <a:extLst>
              <a:ext uri="{FF2B5EF4-FFF2-40B4-BE49-F238E27FC236}">
                <a16:creationId xmlns:a16="http://schemas.microsoft.com/office/drawing/2014/main" id="{147CC8D2-7B13-0B49-BE77-02990B68678D}"/>
              </a:ext>
            </a:extLst>
          </p:cNvPr>
          <p:cNvSpPr>
            <a:spLocks noGrp="1"/>
          </p:cNvSpPr>
          <p:nvPr>
            <p:ph idx="1"/>
          </p:nvPr>
        </p:nvSpPr>
        <p:spPr/>
        <p:txBody>
          <a:bodyPr>
            <a:normAutofit lnSpcReduction="10000"/>
          </a:bodyPr>
          <a:lstStyle/>
          <a:p>
            <a:r>
              <a:rPr lang="en-IE" dirty="0"/>
              <a:t>After the initial search has been done by a classic ranked retrieval model (e.g. BM25, or a fused result from several rankers).</a:t>
            </a:r>
          </a:p>
          <a:p>
            <a:r>
              <a:rPr lang="en-IE" dirty="0"/>
              <a:t>Machine Learning used to re-rank the documents that have </a:t>
            </a:r>
            <a:r>
              <a:rPr lang="en-IE"/>
              <a:t>been retrieved</a:t>
            </a:r>
            <a:r>
              <a:rPr lang="en-IE" dirty="0"/>
              <a:t>.</a:t>
            </a:r>
          </a:p>
          <a:p>
            <a:pPr lvl="1"/>
            <a:r>
              <a:rPr lang="en-IE" b="1" dirty="0"/>
              <a:t>Aim</a:t>
            </a:r>
            <a:r>
              <a:rPr lang="en-IE" dirty="0"/>
              <a:t>: improve the result by putting the most-relevant documents at the top of the ranked list of results.</a:t>
            </a:r>
          </a:p>
          <a:p>
            <a:r>
              <a:rPr lang="en-IE" dirty="0"/>
              <a:t>Takes into account much more information than just the initial ranking score.</a:t>
            </a:r>
          </a:p>
          <a:p>
            <a:pPr lvl="1"/>
            <a:r>
              <a:rPr lang="en-IE" dirty="0"/>
              <a:t>Each piece of information used is known as a </a:t>
            </a:r>
            <a:r>
              <a:rPr lang="en-IE" b="1" dirty="0"/>
              <a:t>feature</a:t>
            </a:r>
            <a:r>
              <a:rPr lang="en-IE" dirty="0"/>
              <a:t> in Machine Learning.</a:t>
            </a:r>
          </a:p>
        </p:txBody>
      </p:sp>
    </p:spTree>
    <p:extLst>
      <p:ext uri="{BB962C8B-B14F-4D97-AF65-F5344CB8AC3E}">
        <p14:creationId xmlns:p14="http://schemas.microsoft.com/office/powerpoint/2010/main" val="369096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A6EF-25BD-0B44-845C-C7E8DB6C5838}"/>
              </a:ext>
            </a:extLst>
          </p:cNvPr>
          <p:cNvSpPr>
            <a:spLocks noGrp="1"/>
          </p:cNvSpPr>
          <p:nvPr>
            <p:ph type="title"/>
          </p:nvPr>
        </p:nvSpPr>
        <p:spPr>
          <a:xfrm>
            <a:off x="-8585" y="416845"/>
            <a:ext cx="8913813" cy="914400"/>
          </a:xfrm>
        </p:spPr>
        <p:txBody>
          <a:bodyPr>
            <a:normAutofit fontScale="90000"/>
          </a:bodyPr>
          <a:lstStyle/>
          <a:p>
            <a:r>
              <a:rPr lang="en-IE" dirty="0"/>
              <a:t>PageRank: Document Importance</a:t>
            </a:r>
          </a:p>
        </p:txBody>
      </p:sp>
      <p:sp>
        <p:nvSpPr>
          <p:cNvPr id="4" name="Rectangle 3">
            <a:extLst>
              <a:ext uri="{FF2B5EF4-FFF2-40B4-BE49-F238E27FC236}">
                <a16:creationId xmlns:a16="http://schemas.microsoft.com/office/drawing/2014/main" id="{65FE3B30-F1BF-3B44-A3AD-62FE7E2E32A6}"/>
              </a:ext>
            </a:extLst>
          </p:cNvPr>
          <p:cNvSpPr/>
          <p:nvPr/>
        </p:nvSpPr>
        <p:spPr>
          <a:xfrm>
            <a:off x="934095" y="6266329"/>
            <a:ext cx="7971133" cy="461665"/>
          </a:xfrm>
          <a:prstGeom prst="rect">
            <a:avLst/>
          </a:prstGeom>
        </p:spPr>
        <p:txBody>
          <a:bodyPr wrap="square">
            <a:spAutoFit/>
          </a:bodyPr>
          <a:lstStyle/>
          <a:p>
            <a:r>
              <a:rPr lang="en-IE" sz="1200" baseline="30000" dirty="0"/>
              <a:t>1</a:t>
            </a:r>
            <a:r>
              <a:rPr lang="en-IE" sz="1200" dirty="0"/>
              <a:t> Page, L., Brin, S., Motwani, R., and Winograd, T . </a:t>
            </a:r>
            <a:r>
              <a:rPr lang="en-IE" sz="1200" i="1" dirty="0"/>
              <a:t>The PageRank Citation Ranking: Bringing Order to the Web.</a:t>
            </a:r>
            <a:r>
              <a:rPr lang="en-IE" sz="1200" dirty="0"/>
              <a:t> Technical Report. Stanford </a:t>
            </a:r>
            <a:r>
              <a:rPr lang="en-IE" sz="1200" dirty="0" err="1"/>
              <a:t>InfoLab</a:t>
            </a:r>
            <a:r>
              <a:rPr lang="en-IE" sz="1200" dirty="0"/>
              <a:t>. 2009.</a:t>
            </a:r>
          </a:p>
        </p:txBody>
      </p:sp>
      <p:pic>
        <p:nvPicPr>
          <p:cNvPr id="2050" name="Picture 2">
            <a:extLst>
              <a:ext uri="{FF2B5EF4-FFF2-40B4-BE49-F238E27FC236}">
                <a16:creationId xmlns:a16="http://schemas.microsoft.com/office/drawing/2014/main" id="{06F8B318-128D-E649-A225-53C03D3E3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391" y="1476386"/>
            <a:ext cx="4292984" cy="355281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65760F8-B7D6-5B4E-9DAC-9C3DD74E62EE}"/>
              </a:ext>
            </a:extLst>
          </p:cNvPr>
          <p:cNvSpPr>
            <a:spLocks noGrp="1"/>
          </p:cNvSpPr>
          <p:nvPr>
            <p:ph idx="1"/>
          </p:nvPr>
        </p:nvSpPr>
        <p:spPr>
          <a:xfrm>
            <a:off x="1114424" y="1640264"/>
            <a:ext cx="3457576" cy="4626065"/>
          </a:xfrm>
        </p:spPr>
        <p:txBody>
          <a:bodyPr>
            <a:normAutofit fontScale="92500" lnSpcReduction="20000"/>
          </a:bodyPr>
          <a:lstStyle/>
          <a:p>
            <a:r>
              <a:rPr lang="en-IE" dirty="0"/>
              <a:t>One feature commonly used in Learning to Rank models is </a:t>
            </a:r>
            <a:r>
              <a:rPr lang="en-IE" b="1" dirty="0"/>
              <a:t>PageRank</a:t>
            </a:r>
            <a:r>
              <a:rPr lang="en-IE" baseline="30000" dirty="0"/>
              <a:t>1</a:t>
            </a:r>
            <a:r>
              <a:rPr lang="en-IE" b="1" dirty="0"/>
              <a:t>.</a:t>
            </a:r>
          </a:p>
          <a:p>
            <a:pPr lvl="1"/>
            <a:r>
              <a:rPr lang="en-IE" dirty="0"/>
              <a:t>Developed by the founders of Google, and was a key part of Google’s success.</a:t>
            </a:r>
          </a:p>
          <a:p>
            <a:r>
              <a:rPr lang="en-IE" dirty="0"/>
              <a:t>Measures the </a:t>
            </a:r>
            <a:r>
              <a:rPr lang="en-IE" b="1" dirty="0"/>
              <a:t>importance</a:t>
            </a:r>
            <a:r>
              <a:rPr lang="en-IE" dirty="0"/>
              <a:t> of a document based on the </a:t>
            </a:r>
            <a:r>
              <a:rPr lang="en-IE" b="1" dirty="0"/>
              <a:t>link structure of the web</a:t>
            </a:r>
            <a:r>
              <a:rPr lang="en-IE" dirty="0"/>
              <a:t>.</a:t>
            </a:r>
          </a:p>
          <a:p>
            <a:r>
              <a:rPr lang="en-IE" dirty="0"/>
              <a:t>A document is considered to be </a:t>
            </a:r>
            <a:r>
              <a:rPr lang="en-IE" b="1" dirty="0"/>
              <a:t>important</a:t>
            </a:r>
            <a:r>
              <a:rPr lang="en-IE" dirty="0"/>
              <a:t> if:</a:t>
            </a:r>
          </a:p>
          <a:p>
            <a:pPr lvl="1"/>
            <a:r>
              <a:rPr lang="en-IE" dirty="0"/>
              <a:t>Many pages link to it; or</a:t>
            </a:r>
          </a:p>
          <a:p>
            <a:pPr lvl="1"/>
            <a:r>
              <a:rPr lang="en-IE" dirty="0"/>
              <a:t>Other important pages link to it.</a:t>
            </a:r>
          </a:p>
        </p:txBody>
      </p:sp>
    </p:spTree>
    <p:extLst>
      <p:ext uri="{BB962C8B-B14F-4D97-AF65-F5344CB8AC3E}">
        <p14:creationId xmlns:p14="http://schemas.microsoft.com/office/powerpoint/2010/main" val="3068379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A507-CC1C-5F4D-90B3-306FAE10AA81}"/>
              </a:ext>
            </a:extLst>
          </p:cNvPr>
          <p:cNvSpPr>
            <a:spLocks noGrp="1"/>
          </p:cNvSpPr>
          <p:nvPr>
            <p:ph type="title"/>
          </p:nvPr>
        </p:nvSpPr>
        <p:spPr>
          <a:xfrm>
            <a:off x="-8584" y="414218"/>
            <a:ext cx="8913813" cy="914400"/>
          </a:xfrm>
        </p:spPr>
        <p:txBody>
          <a:bodyPr/>
          <a:lstStyle/>
          <a:p>
            <a:r>
              <a:rPr lang="en-IE" dirty="0"/>
              <a:t>Learning to Rank: Features</a:t>
            </a:r>
          </a:p>
        </p:txBody>
      </p:sp>
      <p:sp>
        <p:nvSpPr>
          <p:cNvPr id="3" name="Content Placeholder 2">
            <a:extLst>
              <a:ext uri="{FF2B5EF4-FFF2-40B4-BE49-F238E27FC236}">
                <a16:creationId xmlns:a16="http://schemas.microsoft.com/office/drawing/2014/main" id="{9374BB46-5E25-D540-B5F1-7B8E237E9C9F}"/>
              </a:ext>
            </a:extLst>
          </p:cNvPr>
          <p:cNvSpPr>
            <a:spLocks noGrp="1"/>
          </p:cNvSpPr>
          <p:nvPr>
            <p:ph idx="1"/>
          </p:nvPr>
        </p:nvSpPr>
        <p:spPr>
          <a:xfrm>
            <a:off x="1114424" y="1442301"/>
            <a:ext cx="7610476" cy="4494089"/>
          </a:xfrm>
        </p:spPr>
        <p:txBody>
          <a:bodyPr>
            <a:normAutofit fontScale="85000" lnSpcReduction="20000"/>
          </a:bodyPr>
          <a:lstStyle/>
          <a:p>
            <a:r>
              <a:rPr lang="en-IE" dirty="0"/>
              <a:t>Some examples of features that can be used by Learning to Rank models</a:t>
            </a:r>
            <a:r>
              <a:rPr lang="en-IE" baseline="30000" dirty="0"/>
              <a:t>1</a:t>
            </a:r>
          </a:p>
          <a:p>
            <a:r>
              <a:rPr lang="en-IE" b="1" dirty="0"/>
              <a:t>Textual Features:</a:t>
            </a:r>
          </a:p>
          <a:p>
            <a:pPr lvl="1"/>
            <a:r>
              <a:rPr lang="en-IE" dirty="0"/>
              <a:t>Term occurrence/non-occurrence</a:t>
            </a:r>
          </a:p>
          <a:p>
            <a:pPr lvl="1"/>
            <a:r>
              <a:rPr lang="en-IE" dirty="0"/>
              <a:t>Term frequency</a:t>
            </a:r>
          </a:p>
          <a:p>
            <a:pPr lvl="1"/>
            <a:r>
              <a:rPr lang="en-IE" dirty="0"/>
              <a:t>Inverse Document Frequency</a:t>
            </a:r>
          </a:p>
          <a:p>
            <a:pPr lvl="1"/>
            <a:r>
              <a:rPr lang="en-IE" dirty="0"/>
              <a:t>Document Length</a:t>
            </a:r>
          </a:p>
          <a:p>
            <a:pPr lvl="1"/>
            <a:r>
              <a:rPr lang="en-IE" dirty="0"/>
              <a:t>Term Proximity</a:t>
            </a:r>
          </a:p>
          <a:p>
            <a:r>
              <a:rPr lang="en-IE" b="1" dirty="0"/>
              <a:t>Non-Textual Features:</a:t>
            </a:r>
          </a:p>
          <a:p>
            <a:pPr lvl="1"/>
            <a:r>
              <a:rPr lang="en-IE" dirty="0"/>
              <a:t>PageRank</a:t>
            </a:r>
          </a:p>
          <a:p>
            <a:pPr lvl="1"/>
            <a:r>
              <a:rPr lang="en-IE" dirty="0"/>
              <a:t>URL Depth</a:t>
            </a:r>
          </a:p>
          <a:p>
            <a:pPr lvl="1"/>
            <a:r>
              <a:rPr lang="en-IE" dirty="0"/>
              <a:t>Document Quality</a:t>
            </a:r>
          </a:p>
          <a:p>
            <a:pPr lvl="1"/>
            <a:r>
              <a:rPr lang="en-IE" dirty="0"/>
              <a:t>Readability</a:t>
            </a:r>
          </a:p>
          <a:p>
            <a:pPr lvl="1"/>
            <a:r>
              <a:rPr lang="en-IE" dirty="0"/>
              <a:t>Sentiment</a:t>
            </a:r>
          </a:p>
          <a:p>
            <a:pPr lvl="1"/>
            <a:r>
              <a:rPr lang="en-IE" dirty="0"/>
              <a:t>Query Clarity</a:t>
            </a:r>
          </a:p>
        </p:txBody>
      </p:sp>
      <p:sp>
        <p:nvSpPr>
          <p:cNvPr id="4" name="TextBox 3">
            <a:extLst>
              <a:ext uri="{FF2B5EF4-FFF2-40B4-BE49-F238E27FC236}">
                <a16:creationId xmlns:a16="http://schemas.microsoft.com/office/drawing/2014/main" id="{6EEDA30D-2855-B44A-907C-6702194CECCD}"/>
              </a:ext>
            </a:extLst>
          </p:cNvPr>
          <p:cNvSpPr txBox="1"/>
          <p:nvPr/>
        </p:nvSpPr>
        <p:spPr>
          <a:xfrm>
            <a:off x="971803" y="6163757"/>
            <a:ext cx="7895718" cy="461665"/>
          </a:xfrm>
          <a:prstGeom prst="rect">
            <a:avLst/>
          </a:prstGeom>
          <a:noFill/>
        </p:spPr>
        <p:txBody>
          <a:bodyPr wrap="square" rtlCol="0">
            <a:spAutoFit/>
          </a:bodyPr>
          <a:lstStyle/>
          <a:p>
            <a:r>
              <a:rPr lang="en-IE" sz="1200" baseline="30000" dirty="0"/>
              <a:t>1</a:t>
            </a:r>
            <a:r>
              <a:rPr lang="en-IE" sz="1200" dirty="0"/>
              <a:t> Metzler, D. ,and Croft, W. B., Linear Feature-Based Models for Information Retrieval, 2007. https://</a:t>
            </a:r>
            <a:r>
              <a:rPr lang="en-IE" sz="1200" dirty="0" err="1"/>
              <a:t>doi.org</a:t>
            </a:r>
            <a:r>
              <a:rPr lang="en-IE" sz="1200" dirty="0"/>
              <a:t>/10.1007/s10791-006-9019-z</a:t>
            </a:r>
          </a:p>
        </p:txBody>
      </p:sp>
    </p:spTree>
    <p:extLst>
      <p:ext uri="{BB962C8B-B14F-4D97-AF65-F5344CB8AC3E}">
        <p14:creationId xmlns:p14="http://schemas.microsoft.com/office/powerpoint/2010/main" val="2899358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56CDB-973D-4146-ABAC-6148434FC134}"/>
              </a:ext>
            </a:extLst>
          </p:cNvPr>
          <p:cNvSpPr>
            <a:spLocks noGrp="1"/>
          </p:cNvSpPr>
          <p:nvPr>
            <p:ph type="title"/>
          </p:nvPr>
        </p:nvSpPr>
        <p:spPr/>
        <p:txBody>
          <a:bodyPr/>
          <a:lstStyle/>
          <a:p>
            <a:r>
              <a:rPr lang="en-IE" dirty="0"/>
              <a:t>Neural Language Models</a:t>
            </a:r>
          </a:p>
        </p:txBody>
      </p:sp>
      <p:sp>
        <p:nvSpPr>
          <p:cNvPr id="3" name="Content Placeholder 2">
            <a:extLst>
              <a:ext uri="{FF2B5EF4-FFF2-40B4-BE49-F238E27FC236}">
                <a16:creationId xmlns:a16="http://schemas.microsoft.com/office/drawing/2014/main" id="{CD8CF8E0-6106-D645-A92D-D9E77889C363}"/>
              </a:ext>
            </a:extLst>
          </p:cNvPr>
          <p:cNvSpPr>
            <a:spLocks noGrp="1"/>
          </p:cNvSpPr>
          <p:nvPr>
            <p:ph idx="1"/>
          </p:nvPr>
        </p:nvSpPr>
        <p:spPr>
          <a:xfrm>
            <a:off x="1114424" y="2595562"/>
            <a:ext cx="5899118" cy="3670767"/>
          </a:xfrm>
        </p:spPr>
        <p:txBody>
          <a:bodyPr>
            <a:normAutofit fontScale="92500"/>
          </a:bodyPr>
          <a:lstStyle/>
          <a:p>
            <a:r>
              <a:rPr lang="en-IE" dirty="0"/>
              <a:t>Bidirectional Encoder Representations from Transformers (BERT) is a deep-learning based Large Language Model (LLM) for Natural Language Processing.</a:t>
            </a:r>
          </a:p>
          <a:p>
            <a:pPr lvl="1"/>
            <a:r>
              <a:rPr lang="en-IE" dirty="0"/>
              <a:t>Developed by Google and released in 2018</a:t>
            </a:r>
            <a:r>
              <a:rPr lang="en-IE" baseline="30000" dirty="0"/>
              <a:t>1</a:t>
            </a:r>
            <a:r>
              <a:rPr lang="en-IE" dirty="0"/>
              <a:t>.</a:t>
            </a:r>
          </a:p>
          <a:p>
            <a:pPr lvl="1"/>
            <a:r>
              <a:rPr lang="en-IE" dirty="0"/>
              <a:t>In simple terms, it learns the relationships between words to aid document understanding</a:t>
            </a:r>
          </a:p>
          <a:p>
            <a:pPr lvl="1"/>
            <a:r>
              <a:rPr lang="en-IE" dirty="0"/>
              <a:t>It has revolutionised NLP, and has had great success on many NLP tasks.</a:t>
            </a:r>
          </a:p>
          <a:p>
            <a:pPr lvl="1"/>
            <a:r>
              <a:rPr lang="en-IE" dirty="0"/>
              <a:t>As at 2020, it is used for almost all English-language queries in Google’s search engine</a:t>
            </a:r>
            <a:r>
              <a:rPr lang="en-IE" baseline="30000" dirty="0"/>
              <a:t>2</a:t>
            </a:r>
            <a:r>
              <a:rPr lang="en-IE" dirty="0"/>
              <a:t>.</a:t>
            </a:r>
          </a:p>
          <a:p>
            <a:endParaRPr lang="en-IE" dirty="0"/>
          </a:p>
        </p:txBody>
      </p:sp>
      <p:sp>
        <p:nvSpPr>
          <p:cNvPr id="4" name="Rectangle 3">
            <a:extLst>
              <a:ext uri="{FF2B5EF4-FFF2-40B4-BE49-F238E27FC236}">
                <a16:creationId xmlns:a16="http://schemas.microsoft.com/office/drawing/2014/main" id="{242CD890-C847-1C41-85D6-8ADC6A444FBB}"/>
              </a:ext>
            </a:extLst>
          </p:cNvPr>
          <p:cNvSpPr/>
          <p:nvPr/>
        </p:nvSpPr>
        <p:spPr>
          <a:xfrm>
            <a:off x="923827" y="6266329"/>
            <a:ext cx="7989986" cy="461665"/>
          </a:xfrm>
          <a:prstGeom prst="rect">
            <a:avLst/>
          </a:prstGeom>
        </p:spPr>
        <p:txBody>
          <a:bodyPr wrap="square">
            <a:spAutoFit/>
          </a:bodyPr>
          <a:lstStyle/>
          <a:p>
            <a:r>
              <a:rPr lang="en-IE" sz="1200" baseline="30000" dirty="0"/>
              <a:t>1</a:t>
            </a:r>
            <a:r>
              <a:rPr lang="en-IE" sz="1200" dirty="0"/>
              <a:t> https://</a:t>
            </a:r>
            <a:r>
              <a:rPr lang="en-IE" sz="1200" dirty="0" err="1"/>
              <a:t>github.com</a:t>
            </a:r>
            <a:r>
              <a:rPr lang="en-IE" sz="1200" dirty="0"/>
              <a:t>/google-research/</a:t>
            </a:r>
            <a:r>
              <a:rPr lang="en-IE" sz="1200" dirty="0" err="1"/>
              <a:t>bert</a:t>
            </a:r>
            <a:endParaRPr lang="en-IE" sz="1200" dirty="0"/>
          </a:p>
          <a:p>
            <a:r>
              <a:rPr lang="en-IE" sz="1200" baseline="30000" dirty="0"/>
              <a:t>2</a:t>
            </a:r>
            <a:r>
              <a:rPr lang="en-IE" sz="1200" dirty="0"/>
              <a:t> https://</a:t>
            </a:r>
            <a:r>
              <a:rPr lang="en-IE" sz="1200" dirty="0" err="1"/>
              <a:t>searchengineland.com</a:t>
            </a:r>
            <a:r>
              <a:rPr lang="en-IE" sz="1200" dirty="0"/>
              <a:t>/google-bert-used-on-almost-every-english-query-342193</a:t>
            </a:r>
          </a:p>
        </p:txBody>
      </p:sp>
      <p:pic>
        <p:nvPicPr>
          <p:cNvPr id="1026" name="Picture 2" descr="Bert | Muppet Wiki | Fandom">
            <a:extLst>
              <a:ext uri="{FF2B5EF4-FFF2-40B4-BE49-F238E27FC236}">
                <a16:creationId xmlns:a16="http://schemas.microsoft.com/office/drawing/2014/main" id="{17F43317-BAC7-7944-AF15-7214522D7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833" y="2264715"/>
            <a:ext cx="2318980" cy="385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318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04DB1-38D6-A786-FDED-AD9FB4C8D4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5F3C2-244C-BCC6-B82D-1D5E056D2E27}"/>
              </a:ext>
            </a:extLst>
          </p:cNvPr>
          <p:cNvSpPr>
            <a:spLocks noGrp="1"/>
          </p:cNvSpPr>
          <p:nvPr>
            <p:ph type="title"/>
          </p:nvPr>
        </p:nvSpPr>
        <p:spPr/>
        <p:txBody>
          <a:bodyPr/>
          <a:lstStyle/>
          <a:p>
            <a:r>
              <a:rPr lang="en-IE" dirty="0"/>
              <a:t>Neural Language Models</a:t>
            </a:r>
          </a:p>
        </p:txBody>
      </p:sp>
      <p:sp>
        <p:nvSpPr>
          <p:cNvPr id="3" name="Content Placeholder 2">
            <a:extLst>
              <a:ext uri="{FF2B5EF4-FFF2-40B4-BE49-F238E27FC236}">
                <a16:creationId xmlns:a16="http://schemas.microsoft.com/office/drawing/2014/main" id="{F7B37490-D230-FB5C-B5D4-F17352EF8A59}"/>
              </a:ext>
            </a:extLst>
          </p:cNvPr>
          <p:cNvSpPr>
            <a:spLocks noGrp="1"/>
          </p:cNvSpPr>
          <p:nvPr>
            <p:ph idx="1"/>
          </p:nvPr>
        </p:nvSpPr>
        <p:spPr>
          <a:xfrm>
            <a:off x="1114424" y="2595562"/>
            <a:ext cx="5899118" cy="3670767"/>
          </a:xfrm>
        </p:spPr>
        <p:txBody>
          <a:bodyPr>
            <a:normAutofit fontScale="92500"/>
          </a:bodyPr>
          <a:lstStyle/>
          <a:p>
            <a:r>
              <a:rPr lang="en-IE" dirty="0"/>
              <a:t>Bidirectional Encoder Representations from Transformers (BERT) is a deep-learning based Large Language Model (LLM) for Natural Language Processing.</a:t>
            </a:r>
          </a:p>
          <a:p>
            <a:pPr lvl="1"/>
            <a:r>
              <a:rPr lang="en-IE" dirty="0"/>
              <a:t>Developed by Google and released in 2018</a:t>
            </a:r>
            <a:r>
              <a:rPr lang="en-IE" baseline="30000" dirty="0"/>
              <a:t>1</a:t>
            </a:r>
            <a:r>
              <a:rPr lang="en-IE" dirty="0"/>
              <a:t>.</a:t>
            </a:r>
          </a:p>
          <a:p>
            <a:pPr lvl="1"/>
            <a:r>
              <a:rPr lang="en-IE" dirty="0"/>
              <a:t>In simple terms, it learns the relationships between words to aid document understanding</a:t>
            </a:r>
          </a:p>
          <a:p>
            <a:pPr lvl="1"/>
            <a:r>
              <a:rPr lang="en-IE" dirty="0"/>
              <a:t>It has revolutionised NLP, and has had great success on many NLP tasks.</a:t>
            </a:r>
          </a:p>
          <a:p>
            <a:pPr lvl="1"/>
            <a:r>
              <a:rPr lang="en-IE" dirty="0"/>
              <a:t>As at 2020, it is used for almost all English-language queries in Google’s search engine</a:t>
            </a:r>
            <a:r>
              <a:rPr lang="en-IE" baseline="30000" dirty="0"/>
              <a:t>2</a:t>
            </a:r>
            <a:r>
              <a:rPr lang="en-IE" dirty="0"/>
              <a:t>.</a:t>
            </a:r>
          </a:p>
          <a:p>
            <a:endParaRPr lang="en-IE" dirty="0"/>
          </a:p>
        </p:txBody>
      </p:sp>
      <p:sp>
        <p:nvSpPr>
          <p:cNvPr id="4" name="Rectangle 3">
            <a:extLst>
              <a:ext uri="{FF2B5EF4-FFF2-40B4-BE49-F238E27FC236}">
                <a16:creationId xmlns:a16="http://schemas.microsoft.com/office/drawing/2014/main" id="{423F2509-B9C3-ACD4-D8EA-082D9A4DCAC6}"/>
              </a:ext>
            </a:extLst>
          </p:cNvPr>
          <p:cNvSpPr/>
          <p:nvPr/>
        </p:nvSpPr>
        <p:spPr>
          <a:xfrm>
            <a:off x="923827" y="6266329"/>
            <a:ext cx="7989986" cy="461665"/>
          </a:xfrm>
          <a:prstGeom prst="rect">
            <a:avLst/>
          </a:prstGeom>
        </p:spPr>
        <p:txBody>
          <a:bodyPr wrap="square">
            <a:spAutoFit/>
          </a:bodyPr>
          <a:lstStyle/>
          <a:p>
            <a:r>
              <a:rPr lang="en-IE" sz="1200" baseline="30000" dirty="0"/>
              <a:t>1</a:t>
            </a:r>
            <a:r>
              <a:rPr lang="en-IE" sz="1200" dirty="0"/>
              <a:t> https://</a:t>
            </a:r>
            <a:r>
              <a:rPr lang="en-IE" sz="1200" dirty="0" err="1"/>
              <a:t>github.com</a:t>
            </a:r>
            <a:r>
              <a:rPr lang="en-IE" sz="1200" dirty="0"/>
              <a:t>/google-research/</a:t>
            </a:r>
            <a:r>
              <a:rPr lang="en-IE" sz="1200" dirty="0" err="1"/>
              <a:t>bert</a:t>
            </a:r>
            <a:endParaRPr lang="en-IE" sz="1200" dirty="0"/>
          </a:p>
          <a:p>
            <a:r>
              <a:rPr lang="en-IE" sz="1200" baseline="30000" dirty="0"/>
              <a:t>2</a:t>
            </a:r>
            <a:r>
              <a:rPr lang="en-IE" sz="1200" dirty="0"/>
              <a:t> https://</a:t>
            </a:r>
            <a:r>
              <a:rPr lang="en-IE" sz="1200" dirty="0" err="1"/>
              <a:t>searchengineland.com</a:t>
            </a:r>
            <a:r>
              <a:rPr lang="en-IE" sz="1200" dirty="0"/>
              <a:t>/google-bert-used-on-almost-every-english-query-342193</a:t>
            </a:r>
          </a:p>
        </p:txBody>
      </p:sp>
      <p:pic>
        <p:nvPicPr>
          <p:cNvPr id="1026" name="Picture 2" descr="Bert | Muppet Wiki | Fandom">
            <a:extLst>
              <a:ext uri="{FF2B5EF4-FFF2-40B4-BE49-F238E27FC236}">
                <a16:creationId xmlns:a16="http://schemas.microsoft.com/office/drawing/2014/main" id="{2C0B684A-81D9-C3AF-A9E8-4F2F6612B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833" y="2264715"/>
            <a:ext cx="2318980" cy="38590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C16B8AC-BEDE-4820-A1B9-FFD4AFCCE865}"/>
              </a:ext>
            </a:extLst>
          </p:cNvPr>
          <p:cNvSpPr/>
          <p:nvPr/>
        </p:nvSpPr>
        <p:spPr>
          <a:xfrm>
            <a:off x="923827" y="2595561"/>
            <a:ext cx="7750616" cy="19270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BERT is concerned with </a:t>
            </a:r>
            <a:r>
              <a:rPr lang="en-IE" b="1" dirty="0"/>
              <a:t>Natural Language Understanding (NLU)</a:t>
            </a:r>
          </a:p>
          <a:p>
            <a:pPr algn="ctr"/>
            <a:endParaRPr lang="en-IE" b="1" dirty="0"/>
          </a:p>
          <a:p>
            <a:pPr algn="ctr"/>
            <a:r>
              <a:rPr lang="en-IE" dirty="0"/>
              <a:t>Its goal is to improve context better understanding the relationship between the tokens in a sentence.</a:t>
            </a:r>
          </a:p>
          <a:p>
            <a:pPr algn="ctr"/>
            <a:endParaRPr lang="en-IE" dirty="0"/>
          </a:p>
          <a:p>
            <a:pPr algn="ctr"/>
            <a:r>
              <a:rPr lang="en-IE" dirty="0"/>
              <a:t>“A man was </a:t>
            </a:r>
            <a:r>
              <a:rPr lang="en-IE" dirty="0">
                <a:solidFill>
                  <a:srgbClr val="C00000"/>
                </a:solidFill>
              </a:rPr>
              <a:t>[MASK]</a:t>
            </a:r>
            <a:r>
              <a:rPr lang="en-IE" dirty="0"/>
              <a:t> on a river bank.”</a:t>
            </a:r>
          </a:p>
        </p:txBody>
      </p:sp>
    </p:spTree>
    <p:extLst>
      <p:ext uri="{BB962C8B-B14F-4D97-AF65-F5344CB8AC3E}">
        <p14:creationId xmlns:p14="http://schemas.microsoft.com/office/powerpoint/2010/main" val="424586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3703E-0334-2BD5-508B-8E2BA49EA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6C1A63-4B8B-B6C4-8E9F-6D5EAB8187AE}"/>
              </a:ext>
            </a:extLst>
          </p:cNvPr>
          <p:cNvSpPr>
            <a:spLocks noGrp="1"/>
          </p:cNvSpPr>
          <p:nvPr>
            <p:ph type="title"/>
          </p:nvPr>
        </p:nvSpPr>
        <p:spPr/>
        <p:txBody>
          <a:bodyPr/>
          <a:lstStyle/>
          <a:p>
            <a:r>
              <a:rPr lang="en-IE" dirty="0"/>
              <a:t>Neural Language Models</a:t>
            </a:r>
          </a:p>
        </p:txBody>
      </p:sp>
      <p:sp>
        <p:nvSpPr>
          <p:cNvPr id="3" name="Content Placeholder 2">
            <a:extLst>
              <a:ext uri="{FF2B5EF4-FFF2-40B4-BE49-F238E27FC236}">
                <a16:creationId xmlns:a16="http://schemas.microsoft.com/office/drawing/2014/main" id="{70084481-8BA9-A26F-8CF1-7F9C5C7879DC}"/>
              </a:ext>
            </a:extLst>
          </p:cNvPr>
          <p:cNvSpPr>
            <a:spLocks noGrp="1"/>
          </p:cNvSpPr>
          <p:nvPr>
            <p:ph idx="1"/>
          </p:nvPr>
        </p:nvSpPr>
        <p:spPr>
          <a:xfrm>
            <a:off x="1114424" y="2595562"/>
            <a:ext cx="5899118" cy="3670767"/>
          </a:xfrm>
        </p:spPr>
        <p:txBody>
          <a:bodyPr>
            <a:normAutofit fontScale="92500"/>
          </a:bodyPr>
          <a:lstStyle/>
          <a:p>
            <a:r>
              <a:rPr lang="en-IE" dirty="0"/>
              <a:t>Bidirectional Encoder Representations from Transformers (BERT) is a deep-learning based Large Language Model (LLM) for Natural Language Processing.</a:t>
            </a:r>
          </a:p>
          <a:p>
            <a:pPr lvl="1"/>
            <a:r>
              <a:rPr lang="en-IE" dirty="0"/>
              <a:t>Developed by Google and released in 2018</a:t>
            </a:r>
            <a:r>
              <a:rPr lang="en-IE" baseline="30000" dirty="0"/>
              <a:t>1</a:t>
            </a:r>
            <a:r>
              <a:rPr lang="en-IE" dirty="0"/>
              <a:t>.</a:t>
            </a:r>
          </a:p>
          <a:p>
            <a:pPr lvl="1"/>
            <a:r>
              <a:rPr lang="en-IE" dirty="0"/>
              <a:t>In simple terms, it learns the relationships between words to aid document understanding</a:t>
            </a:r>
          </a:p>
          <a:p>
            <a:pPr lvl="1"/>
            <a:r>
              <a:rPr lang="en-IE" dirty="0"/>
              <a:t>It has revolutionised NLP, and has had great success on many NLP tasks.</a:t>
            </a:r>
          </a:p>
          <a:p>
            <a:pPr lvl="1"/>
            <a:r>
              <a:rPr lang="en-IE" dirty="0"/>
              <a:t>As at 2020, it is used for almost all English-language queries in Google’s search engine</a:t>
            </a:r>
            <a:r>
              <a:rPr lang="en-IE" baseline="30000" dirty="0"/>
              <a:t>2</a:t>
            </a:r>
            <a:r>
              <a:rPr lang="en-IE" dirty="0"/>
              <a:t>.</a:t>
            </a:r>
          </a:p>
          <a:p>
            <a:endParaRPr lang="en-IE" dirty="0"/>
          </a:p>
        </p:txBody>
      </p:sp>
      <p:sp>
        <p:nvSpPr>
          <p:cNvPr id="4" name="Rectangle 3">
            <a:extLst>
              <a:ext uri="{FF2B5EF4-FFF2-40B4-BE49-F238E27FC236}">
                <a16:creationId xmlns:a16="http://schemas.microsoft.com/office/drawing/2014/main" id="{18BE5134-5F30-72CC-C1F1-D22F7DB3C4FA}"/>
              </a:ext>
            </a:extLst>
          </p:cNvPr>
          <p:cNvSpPr/>
          <p:nvPr/>
        </p:nvSpPr>
        <p:spPr>
          <a:xfrm>
            <a:off x="923827" y="6266329"/>
            <a:ext cx="7989986" cy="461665"/>
          </a:xfrm>
          <a:prstGeom prst="rect">
            <a:avLst/>
          </a:prstGeom>
        </p:spPr>
        <p:txBody>
          <a:bodyPr wrap="square">
            <a:spAutoFit/>
          </a:bodyPr>
          <a:lstStyle/>
          <a:p>
            <a:r>
              <a:rPr lang="en-IE" sz="1200" baseline="30000" dirty="0"/>
              <a:t>1</a:t>
            </a:r>
            <a:r>
              <a:rPr lang="en-IE" sz="1200" dirty="0"/>
              <a:t> https://</a:t>
            </a:r>
            <a:r>
              <a:rPr lang="en-IE" sz="1200" dirty="0" err="1"/>
              <a:t>github.com</a:t>
            </a:r>
            <a:r>
              <a:rPr lang="en-IE" sz="1200" dirty="0"/>
              <a:t>/google-research/</a:t>
            </a:r>
            <a:r>
              <a:rPr lang="en-IE" sz="1200" dirty="0" err="1"/>
              <a:t>bert</a:t>
            </a:r>
            <a:endParaRPr lang="en-IE" sz="1200" dirty="0"/>
          </a:p>
          <a:p>
            <a:r>
              <a:rPr lang="en-IE" sz="1200" baseline="30000" dirty="0"/>
              <a:t>2</a:t>
            </a:r>
            <a:r>
              <a:rPr lang="en-IE" sz="1200" dirty="0"/>
              <a:t> https://</a:t>
            </a:r>
            <a:r>
              <a:rPr lang="en-IE" sz="1200" dirty="0" err="1"/>
              <a:t>searchengineland.com</a:t>
            </a:r>
            <a:r>
              <a:rPr lang="en-IE" sz="1200" dirty="0"/>
              <a:t>/google-bert-used-on-almost-every-english-query-342193</a:t>
            </a:r>
          </a:p>
        </p:txBody>
      </p:sp>
      <p:pic>
        <p:nvPicPr>
          <p:cNvPr id="1026" name="Picture 2" descr="Bert | Muppet Wiki | Fandom">
            <a:extLst>
              <a:ext uri="{FF2B5EF4-FFF2-40B4-BE49-F238E27FC236}">
                <a16:creationId xmlns:a16="http://schemas.microsoft.com/office/drawing/2014/main" id="{DF23FA5A-D4F0-74FA-857A-1BB3B365A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833" y="2264715"/>
            <a:ext cx="2318980" cy="38590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DA5592-2CF8-A578-2CCF-51336601C5FD}"/>
              </a:ext>
            </a:extLst>
          </p:cNvPr>
          <p:cNvSpPr/>
          <p:nvPr/>
        </p:nvSpPr>
        <p:spPr>
          <a:xfrm>
            <a:off x="923827" y="2595561"/>
            <a:ext cx="7750616" cy="19270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BERT is concerned with </a:t>
            </a:r>
            <a:r>
              <a:rPr lang="en-IE" b="1" dirty="0"/>
              <a:t>Natural Language Understanding (NLU)</a:t>
            </a:r>
          </a:p>
          <a:p>
            <a:pPr algn="ctr"/>
            <a:endParaRPr lang="en-IE" b="1" dirty="0"/>
          </a:p>
          <a:p>
            <a:pPr algn="ctr"/>
            <a:r>
              <a:rPr lang="en-IE" dirty="0"/>
              <a:t>Its goal is to improve context better understanding the relationship between the tokens in a sentence.</a:t>
            </a:r>
          </a:p>
          <a:p>
            <a:pPr algn="ctr"/>
            <a:endParaRPr lang="en-IE" dirty="0"/>
          </a:p>
          <a:p>
            <a:pPr algn="ctr"/>
            <a:r>
              <a:rPr lang="en-IE" dirty="0"/>
              <a:t>“A man was </a:t>
            </a:r>
            <a:r>
              <a:rPr lang="en-IE" dirty="0">
                <a:solidFill>
                  <a:srgbClr val="C00000"/>
                </a:solidFill>
              </a:rPr>
              <a:t>[MASK]</a:t>
            </a:r>
            <a:r>
              <a:rPr lang="en-IE" dirty="0"/>
              <a:t> on a river bank.”</a:t>
            </a:r>
          </a:p>
        </p:txBody>
      </p:sp>
      <p:sp>
        <p:nvSpPr>
          <p:cNvPr id="7" name="Rectangle 6">
            <a:extLst>
              <a:ext uri="{FF2B5EF4-FFF2-40B4-BE49-F238E27FC236}">
                <a16:creationId xmlns:a16="http://schemas.microsoft.com/office/drawing/2014/main" id="{E69F7681-64AB-3EC1-E27E-D5F927426451}"/>
              </a:ext>
            </a:extLst>
          </p:cNvPr>
          <p:cNvSpPr/>
          <p:nvPr/>
        </p:nvSpPr>
        <p:spPr>
          <a:xfrm>
            <a:off x="923827" y="4754021"/>
            <a:ext cx="7750616" cy="2103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ChatGPT is concerned with </a:t>
            </a:r>
            <a:r>
              <a:rPr lang="en-IE" b="1" dirty="0"/>
              <a:t>Natural Language Generation (NLG)</a:t>
            </a:r>
          </a:p>
          <a:p>
            <a:pPr algn="ctr"/>
            <a:endParaRPr lang="en-IE" b="1" dirty="0"/>
          </a:p>
          <a:p>
            <a:pPr algn="ctr"/>
            <a:r>
              <a:rPr lang="en-IE" dirty="0"/>
              <a:t>Its goal is to predict the </a:t>
            </a:r>
            <a:r>
              <a:rPr lang="en-IE" b="1" u="sng" dirty="0"/>
              <a:t>next word</a:t>
            </a:r>
            <a:r>
              <a:rPr lang="en-IE" dirty="0"/>
              <a:t> in the sentence.</a:t>
            </a:r>
          </a:p>
          <a:p>
            <a:pPr algn="ctr"/>
            <a:endParaRPr lang="en-IE" dirty="0"/>
          </a:p>
          <a:p>
            <a:pPr algn="ctr"/>
            <a:r>
              <a:rPr lang="en-IE" dirty="0"/>
              <a:t>“Write a poem about a man fishing on a river</a:t>
            </a:r>
          </a:p>
          <a:p>
            <a:pPr algn="ctr"/>
            <a:br>
              <a:rPr lang="en-IE" dirty="0"/>
            </a:br>
            <a:r>
              <a:rPr lang="en-IE" dirty="0"/>
              <a:t>bank. </a:t>
            </a:r>
            <a:r>
              <a:rPr lang="en-IE" dirty="0">
                <a:solidFill>
                  <a:srgbClr val="FFFF00"/>
                </a:solidFill>
              </a:rPr>
              <a:t>Upon a </a:t>
            </a:r>
            <a:r>
              <a:rPr lang="en-IE" dirty="0">
                <a:solidFill>
                  <a:srgbClr val="C00000"/>
                </a:solidFill>
              </a:rPr>
              <a:t>[NEXT TOKEN]</a:t>
            </a:r>
            <a:r>
              <a:rPr lang="en-IE" dirty="0"/>
              <a:t>”</a:t>
            </a:r>
          </a:p>
        </p:txBody>
      </p:sp>
    </p:spTree>
    <p:extLst>
      <p:ext uri="{BB962C8B-B14F-4D97-AF65-F5344CB8AC3E}">
        <p14:creationId xmlns:p14="http://schemas.microsoft.com/office/powerpoint/2010/main" val="229739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77734-6FAB-F283-ED99-4E0EE33284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4076A-3EAF-8DEB-05D8-736CD8D6317D}"/>
              </a:ext>
            </a:extLst>
          </p:cNvPr>
          <p:cNvSpPr>
            <a:spLocks noGrp="1"/>
          </p:cNvSpPr>
          <p:nvPr>
            <p:ph type="title"/>
          </p:nvPr>
        </p:nvSpPr>
        <p:spPr/>
        <p:txBody>
          <a:bodyPr/>
          <a:lstStyle/>
          <a:p>
            <a:r>
              <a:rPr lang="en-IE" dirty="0"/>
              <a:t>Neural Language Models</a:t>
            </a:r>
          </a:p>
        </p:txBody>
      </p:sp>
      <p:sp>
        <p:nvSpPr>
          <p:cNvPr id="3" name="Content Placeholder 2">
            <a:extLst>
              <a:ext uri="{FF2B5EF4-FFF2-40B4-BE49-F238E27FC236}">
                <a16:creationId xmlns:a16="http://schemas.microsoft.com/office/drawing/2014/main" id="{48D0D0A7-60DC-036B-788A-6005A227DBE2}"/>
              </a:ext>
            </a:extLst>
          </p:cNvPr>
          <p:cNvSpPr>
            <a:spLocks noGrp="1"/>
          </p:cNvSpPr>
          <p:nvPr>
            <p:ph idx="1"/>
          </p:nvPr>
        </p:nvSpPr>
        <p:spPr>
          <a:xfrm>
            <a:off x="1114424" y="2595562"/>
            <a:ext cx="5899118" cy="3670767"/>
          </a:xfrm>
        </p:spPr>
        <p:txBody>
          <a:bodyPr>
            <a:normAutofit fontScale="92500"/>
          </a:bodyPr>
          <a:lstStyle/>
          <a:p>
            <a:r>
              <a:rPr lang="en-IE" dirty="0"/>
              <a:t>Bidirectional Encoder Representations from Transformers (BERT) is a deep-learning based Large Language Model (LLM) for Natural Language Processing.</a:t>
            </a:r>
          </a:p>
          <a:p>
            <a:pPr lvl="1"/>
            <a:r>
              <a:rPr lang="en-IE" dirty="0"/>
              <a:t>Developed by Google and released in 2018</a:t>
            </a:r>
            <a:r>
              <a:rPr lang="en-IE" baseline="30000" dirty="0"/>
              <a:t>1</a:t>
            </a:r>
            <a:r>
              <a:rPr lang="en-IE" dirty="0"/>
              <a:t>.</a:t>
            </a:r>
          </a:p>
          <a:p>
            <a:pPr lvl="1"/>
            <a:r>
              <a:rPr lang="en-IE" dirty="0"/>
              <a:t>In simple terms, it learns the relationships between words to aid document understanding</a:t>
            </a:r>
          </a:p>
          <a:p>
            <a:pPr lvl="1"/>
            <a:r>
              <a:rPr lang="en-IE" dirty="0"/>
              <a:t>It has revolutionised NLP, and has had great success on many NLP tasks.</a:t>
            </a:r>
          </a:p>
          <a:p>
            <a:pPr lvl="1"/>
            <a:r>
              <a:rPr lang="en-IE" dirty="0"/>
              <a:t>As at 2020, it is used for almost all English-language queries in Google’s search engine</a:t>
            </a:r>
            <a:r>
              <a:rPr lang="en-IE" baseline="30000" dirty="0"/>
              <a:t>2</a:t>
            </a:r>
            <a:r>
              <a:rPr lang="en-IE" dirty="0"/>
              <a:t>.</a:t>
            </a:r>
          </a:p>
          <a:p>
            <a:endParaRPr lang="en-IE" dirty="0"/>
          </a:p>
        </p:txBody>
      </p:sp>
      <p:sp>
        <p:nvSpPr>
          <p:cNvPr id="4" name="Rectangle 3">
            <a:extLst>
              <a:ext uri="{FF2B5EF4-FFF2-40B4-BE49-F238E27FC236}">
                <a16:creationId xmlns:a16="http://schemas.microsoft.com/office/drawing/2014/main" id="{1E896737-092A-B43E-EAA8-9216EA0FEC91}"/>
              </a:ext>
            </a:extLst>
          </p:cNvPr>
          <p:cNvSpPr/>
          <p:nvPr/>
        </p:nvSpPr>
        <p:spPr>
          <a:xfrm>
            <a:off x="923827" y="6266329"/>
            <a:ext cx="7989986" cy="461665"/>
          </a:xfrm>
          <a:prstGeom prst="rect">
            <a:avLst/>
          </a:prstGeom>
        </p:spPr>
        <p:txBody>
          <a:bodyPr wrap="square">
            <a:spAutoFit/>
          </a:bodyPr>
          <a:lstStyle/>
          <a:p>
            <a:r>
              <a:rPr lang="en-IE" sz="1200" baseline="30000" dirty="0"/>
              <a:t>1</a:t>
            </a:r>
            <a:r>
              <a:rPr lang="en-IE" sz="1200" dirty="0"/>
              <a:t> https://</a:t>
            </a:r>
            <a:r>
              <a:rPr lang="en-IE" sz="1200" dirty="0" err="1"/>
              <a:t>github.com</a:t>
            </a:r>
            <a:r>
              <a:rPr lang="en-IE" sz="1200" dirty="0"/>
              <a:t>/google-research/</a:t>
            </a:r>
            <a:r>
              <a:rPr lang="en-IE" sz="1200" dirty="0" err="1"/>
              <a:t>bert</a:t>
            </a:r>
            <a:endParaRPr lang="en-IE" sz="1200" dirty="0"/>
          </a:p>
          <a:p>
            <a:r>
              <a:rPr lang="en-IE" sz="1200" baseline="30000" dirty="0"/>
              <a:t>2</a:t>
            </a:r>
            <a:r>
              <a:rPr lang="en-IE" sz="1200" dirty="0"/>
              <a:t> https://</a:t>
            </a:r>
            <a:r>
              <a:rPr lang="en-IE" sz="1200" dirty="0" err="1"/>
              <a:t>searchengineland.com</a:t>
            </a:r>
            <a:r>
              <a:rPr lang="en-IE" sz="1200" dirty="0"/>
              <a:t>/google-bert-used-on-almost-every-english-query-342193</a:t>
            </a:r>
          </a:p>
        </p:txBody>
      </p:sp>
      <p:pic>
        <p:nvPicPr>
          <p:cNvPr id="1026" name="Picture 2" descr="Bert | Muppet Wiki | Fandom">
            <a:extLst>
              <a:ext uri="{FF2B5EF4-FFF2-40B4-BE49-F238E27FC236}">
                <a16:creationId xmlns:a16="http://schemas.microsoft.com/office/drawing/2014/main" id="{33B7B4B5-E541-2518-00B7-87C76F0F3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833" y="2264715"/>
            <a:ext cx="2318980" cy="38590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6657B97-E3DB-05C8-B401-BA1DE9E212D5}"/>
              </a:ext>
            </a:extLst>
          </p:cNvPr>
          <p:cNvSpPr/>
          <p:nvPr/>
        </p:nvSpPr>
        <p:spPr>
          <a:xfrm>
            <a:off x="923827" y="2595561"/>
            <a:ext cx="7750616" cy="192701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BERT is concerned with </a:t>
            </a:r>
            <a:r>
              <a:rPr lang="en-IE" b="1" dirty="0"/>
              <a:t>Natural Language Understanding (NLU)</a:t>
            </a:r>
          </a:p>
          <a:p>
            <a:pPr algn="ctr"/>
            <a:endParaRPr lang="en-IE" b="1" dirty="0"/>
          </a:p>
          <a:p>
            <a:pPr algn="ctr"/>
            <a:r>
              <a:rPr lang="en-IE" dirty="0"/>
              <a:t>Its goal is to improve context better understanding the relationship between the tokens in a sentence.</a:t>
            </a:r>
          </a:p>
          <a:p>
            <a:pPr algn="ctr"/>
            <a:endParaRPr lang="en-IE" dirty="0"/>
          </a:p>
          <a:p>
            <a:pPr algn="ctr"/>
            <a:r>
              <a:rPr lang="en-IE" dirty="0"/>
              <a:t>“A man was </a:t>
            </a:r>
            <a:r>
              <a:rPr lang="en-IE" dirty="0">
                <a:solidFill>
                  <a:srgbClr val="C00000"/>
                </a:solidFill>
              </a:rPr>
              <a:t>[MASK]</a:t>
            </a:r>
            <a:r>
              <a:rPr lang="en-IE" dirty="0"/>
              <a:t> on a river bank.”</a:t>
            </a:r>
          </a:p>
        </p:txBody>
      </p:sp>
      <p:sp>
        <p:nvSpPr>
          <p:cNvPr id="6" name="Rectangle 5">
            <a:extLst>
              <a:ext uri="{FF2B5EF4-FFF2-40B4-BE49-F238E27FC236}">
                <a16:creationId xmlns:a16="http://schemas.microsoft.com/office/drawing/2014/main" id="{2263173C-7BEE-B026-7348-B535F6219182}"/>
              </a:ext>
            </a:extLst>
          </p:cNvPr>
          <p:cNvSpPr/>
          <p:nvPr/>
        </p:nvSpPr>
        <p:spPr>
          <a:xfrm>
            <a:off x="923827" y="4754021"/>
            <a:ext cx="7750616" cy="21039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ChatGPT is concerned with </a:t>
            </a:r>
            <a:r>
              <a:rPr lang="en-IE" b="1" dirty="0"/>
              <a:t>Natural Language Generation (NLG)</a:t>
            </a:r>
          </a:p>
          <a:p>
            <a:pPr algn="ctr"/>
            <a:endParaRPr lang="en-IE" b="1" dirty="0"/>
          </a:p>
          <a:p>
            <a:pPr algn="ctr"/>
            <a:r>
              <a:rPr lang="en-IE" dirty="0"/>
              <a:t>Its goal is to predict the </a:t>
            </a:r>
            <a:r>
              <a:rPr lang="en-IE" b="1" u="sng" dirty="0"/>
              <a:t>next word</a:t>
            </a:r>
            <a:r>
              <a:rPr lang="en-IE" dirty="0"/>
              <a:t> in the sentence.</a:t>
            </a:r>
          </a:p>
          <a:p>
            <a:pPr algn="ctr"/>
            <a:endParaRPr lang="en-IE" dirty="0"/>
          </a:p>
          <a:p>
            <a:pPr algn="ctr"/>
            <a:r>
              <a:rPr lang="en-IE" dirty="0"/>
              <a:t>“Write a poem about a man fishing on a river</a:t>
            </a:r>
          </a:p>
          <a:p>
            <a:pPr algn="ctr"/>
            <a:br>
              <a:rPr lang="en-IE" dirty="0"/>
            </a:br>
            <a:r>
              <a:rPr lang="en-IE" dirty="0"/>
              <a:t>bank. </a:t>
            </a:r>
            <a:r>
              <a:rPr lang="en-IE" dirty="0">
                <a:solidFill>
                  <a:srgbClr val="FFFF00"/>
                </a:solidFill>
              </a:rPr>
              <a:t>Upon a </a:t>
            </a:r>
            <a:r>
              <a:rPr lang="en-IE" dirty="0">
                <a:solidFill>
                  <a:srgbClr val="C00000"/>
                </a:solidFill>
              </a:rPr>
              <a:t>[NEXT TOKEN]</a:t>
            </a:r>
            <a:r>
              <a:rPr lang="en-IE" dirty="0"/>
              <a:t>”</a:t>
            </a:r>
          </a:p>
        </p:txBody>
      </p:sp>
      <p:cxnSp>
        <p:nvCxnSpPr>
          <p:cNvPr id="8" name="Straight Arrow Connector 7">
            <a:extLst>
              <a:ext uri="{FF2B5EF4-FFF2-40B4-BE49-F238E27FC236}">
                <a16:creationId xmlns:a16="http://schemas.microsoft.com/office/drawing/2014/main" id="{B09F5448-BD77-91B6-D4D7-C012C888AE61}"/>
              </a:ext>
            </a:extLst>
          </p:cNvPr>
          <p:cNvCxnSpPr/>
          <p:nvPr/>
        </p:nvCxnSpPr>
        <p:spPr>
          <a:xfrm flipH="1">
            <a:off x="2730843" y="4015946"/>
            <a:ext cx="1421027"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8CB5E5E-FD8E-B72A-6F1D-69694E5D06C7}"/>
              </a:ext>
            </a:extLst>
          </p:cNvPr>
          <p:cNvCxnSpPr>
            <a:cxnSpLocks/>
          </p:cNvCxnSpPr>
          <p:nvPr/>
        </p:nvCxnSpPr>
        <p:spPr>
          <a:xfrm>
            <a:off x="4992132" y="4015946"/>
            <a:ext cx="1878225"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4A0B7C2-544A-32F5-96D0-55F720686619}"/>
              </a:ext>
            </a:extLst>
          </p:cNvPr>
          <p:cNvCxnSpPr>
            <a:cxnSpLocks/>
          </p:cNvCxnSpPr>
          <p:nvPr/>
        </p:nvCxnSpPr>
        <p:spPr>
          <a:xfrm flipH="1">
            <a:off x="2314832" y="5898292"/>
            <a:ext cx="5086865"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D2D5263-95C1-B299-D576-06B63F3A246A}"/>
              </a:ext>
            </a:extLst>
          </p:cNvPr>
          <p:cNvCxnSpPr>
            <a:cxnSpLocks/>
          </p:cNvCxnSpPr>
          <p:nvPr/>
        </p:nvCxnSpPr>
        <p:spPr>
          <a:xfrm flipH="1">
            <a:off x="3220995" y="6433753"/>
            <a:ext cx="1610497" cy="0"/>
          </a:xfrm>
          <a:prstGeom prst="straightConnector1">
            <a:avLst/>
          </a:prstGeom>
          <a:ln>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F8C404F-FD34-4626-6F06-F62A126D80F9}"/>
              </a:ext>
            </a:extLst>
          </p:cNvPr>
          <p:cNvSpPr txBox="1"/>
          <p:nvPr/>
        </p:nvSpPr>
        <p:spPr>
          <a:xfrm rot="16200000">
            <a:off x="-508637" y="3414416"/>
            <a:ext cx="1846980" cy="369332"/>
          </a:xfrm>
          <a:prstGeom prst="rect">
            <a:avLst/>
          </a:prstGeom>
          <a:noFill/>
        </p:spPr>
        <p:txBody>
          <a:bodyPr wrap="none" rtlCol="0">
            <a:spAutoFit/>
          </a:bodyPr>
          <a:lstStyle/>
          <a:p>
            <a:r>
              <a:rPr lang="en-IE" dirty="0">
                <a:solidFill>
                  <a:srgbClr val="C00000"/>
                </a:solidFill>
              </a:rPr>
              <a:t>BIDIRECTIONAL</a:t>
            </a:r>
          </a:p>
        </p:txBody>
      </p:sp>
      <p:sp>
        <p:nvSpPr>
          <p:cNvPr id="17" name="TextBox 16">
            <a:extLst>
              <a:ext uri="{FF2B5EF4-FFF2-40B4-BE49-F238E27FC236}">
                <a16:creationId xmlns:a16="http://schemas.microsoft.com/office/drawing/2014/main" id="{13560B71-2BB5-7C1E-4EEF-CA3D3A6BAB07}"/>
              </a:ext>
            </a:extLst>
          </p:cNvPr>
          <p:cNvSpPr txBox="1"/>
          <p:nvPr/>
        </p:nvSpPr>
        <p:spPr>
          <a:xfrm rot="16200000">
            <a:off x="-603214" y="5525261"/>
            <a:ext cx="2036135" cy="369332"/>
          </a:xfrm>
          <a:prstGeom prst="rect">
            <a:avLst/>
          </a:prstGeom>
          <a:noFill/>
        </p:spPr>
        <p:txBody>
          <a:bodyPr wrap="none" rtlCol="0">
            <a:spAutoFit/>
          </a:bodyPr>
          <a:lstStyle/>
          <a:p>
            <a:r>
              <a:rPr lang="en-IE" dirty="0">
                <a:solidFill>
                  <a:srgbClr val="C00000"/>
                </a:solidFill>
              </a:rPr>
              <a:t>UNIDIRECTIONAL</a:t>
            </a:r>
          </a:p>
        </p:txBody>
      </p:sp>
    </p:spTree>
    <p:extLst>
      <p:ext uri="{BB962C8B-B14F-4D97-AF65-F5344CB8AC3E}">
        <p14:creationId xmlns:p14="http://schemas.microsoft.com/office/powerpoint/2010/main" val="80791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A380-653B-AD41-B4F1-329B8C7C6B43}"/>
              </a:ext>
            </a:extLst>
          </p:cNvPr>
          <p:cNvSpPr>
            <a:spLocks noGrp="1"/>
          </p:cNvSpPr>
          <p:nvPr>
            <p:ph type="title"/>
          </p:nvPr>
        </p:nvSpPr>
        <p:spPr>
          <a:xfrm>
            <a:off x="0" y="412656"/>
            <a:ext cx="8913813" cy="914400"/>
          </a:xfrm>
        </p:spPr>
        <p:txBody>
          <a:bodyPr/>
          <a:lstStyle/>
          <a:p>
            <a:r>
              <a:rPr lang="en-IE" dirty="0"/>
              <a:t>Classical IR Pipeline</a:t>
            </a:r>
          </a:p>
        </p:txBody>
      </p:sp>
      <p:sp>
        <p:nvSpPr>
          <p:cNvPr id="24" name="TextBox 23">
            <a:extLst>
              <a:ext uri="{FF2B5EF4-FFF2-40B4-BE49-F238E27FC236}">
                <a16:creationId xmlns:a16="http://schemas.microsoft.com/office/drawing/2014/main" id="{7E281650-299F-E747-971F-6B06963C823B}"/>
              </a:ext>
            </a:extLst>
          </p:cNvPr>
          <p:cNvSpPr txBox="1"/>
          <p:nvPr/>
        </p:nvSpPr>
        <p:spPr>
          <a:xfrm>
            <a:off x="3017519" y="2690336"/>
            <a:ext cx="1141659" cy="369332"/>
          </a:xfrm>
          <a:prstGeom prst="rect">
            <a:avLst/>
          </a:prstGeom>
          <a:noFill/>
          <a:ln>
            <a:solidFill>
              <a:schemeClr val="accent5"/>
            </a:solidFill>
          </a:ln>
        </p:spPr>
        <p:txBody>
          <a:bodyPr wrap="none" rtlCol="0">
            <a:spAutoFit/>
          </a:bodyPr>
          <a:lstStyle/>
          <a:p>
            <a:r>
              <a:rPr lang="en-IE" dirty="0"/>
              <a:t>Indexing</a:t>
            </a:r>
          </a:p>
        </p:txBody>
      </p:sp>
      <p:sp>
        <p:nvSpPr>
          <p:cNvPr id="25" name="TextBox 24">
            <a:extLst>
              <a:ext uri="{FF2B5EF4-FFF2-40B4-BE49-F238E27FC236}">
                <a16:creationId xmlns:a16="http://schemas.microsoft.com/office/drawing/2014/main" id="{AA7A003B-6C61-B243-B2C7-AEFFAD03593C}"/>
              </a:ext>
            </a:extLst>
          </p:cNvPr>
          <p:cNvSpPr txBox="1"/>
          <p:nvPr/>
        </p:nvSpPr>
        <p:spPr>
          <a:xfrm>
            <a:off x="531897" y="2690336"/>
            <a:ext cx="1739579" cy="738664"/>
          </a:xfrm>
          <a:prstGeom prst="rect">
            <a:avLst/>
          </a:prstGeom>
          <a:noFill/>
          <a:ln>
            <a:solidFill>
              <a:schemeClr val="accent5"/>
            </a:solidFill>
          </a:ln>
        </p:spPr>
        <p:txBody>
          <a:bodyPr wrap="none" rtlCol="0">
            <a:spAutoFit/>
          </a:bodyPr>
          <a:lstStyle/>
          <a:p>
            <a:pPr algn="ctr"/>
            <a:r>
              <a:rPr lang="en-IE" dirty="0"/>
              <a:t>Preprocessing</a:t>
            </a:r>
          </a:p>
          <a:p>
            <a:pPr algn="ctr"/>
            <a:r>
              <a:rPr lang="en-IE" sz="1200" dirty="0"/>
              <a:t>(e.g. Tokenisation,</a:t>
            </a:r>
          </a:p>
          <a:p>
            <a:pPr algn="ctr"/>
            <a:r>
              <a:rPr lang="en-IE" sz="1200" dirty="0"/>
              <a:t>Linguistic Processing)</a:t>
            </a:r>
          </a:p>
        </p:txBody>
      </p:sp>
      <p:sp>
        <p:nvSpPr>
          <p:cNvPr id="26" name="TextBox 25">
            <a:extLst>
              <a:ext uri="{FF2B5EF4-FFF2-40B4-BE49-F238E27FC236}">
                <a16:creationId xmlns:a16="http://schemas.microsoft.com/office/drawing/2014/main" id="{FE3EF6CA-D1C7-9B47-8304-B2CFE3D68024}"/>
              </a:ext>
            </a:extLst>
          </p:cNvPr>
          <p:cNvSpPr txBox="1"/>
          <p:nvPr/>
        </p:nvSpPr>
        <p:spPr>
          <a:xfrm>
            <a:off x="4905221" y="2690336"/>
            <a:ext cx="1080744" cy="553998"/>
          </a:xfrm>
          <a:prstGeom prst="rect">
            <a:avLst/>
          </a:prstGeom>
          <a:noFill/>
          <a:ln>
            <a:solidFill>
              <a:schemeClr val="accent5"/>
            </a:solidFill>
          </a:ln>
        </p:spPr>
        <p:txBody>
          <a:bodyPr wrap="none" rtlCol="0">
            <a:spAutoFit/>
          </a:bodyPr>
          <a:lstStyle/>
          <a:p>
            <a:pPr algn="ctr"/>
            <a:r>
              <a:rPr lang="en-IE" dirty="0"/>
              <a:t>Ranking</a:t>
            </a:r>
          </a:p>
          <a:p>
            <a:pPr algn="ctr"/>
            <a:r>
              <a:rPr lang="en-IE" sz="1200" i="1" dirty="0"/>
              <a:t>(e.g. BM25)</a:t>
            </a:r>
          </a:p>
        </p:txBody>
      </p:sp>
      <p:sp>
        <p:nvSpPr>
          <p:cNvPr id="27" name="Rectangle 26">
            <a:extLst>
              <a:ext uri="{FF2B5EF4-FFF2-40B4-BE49-F238E27FC236}">
                <a16:creationId xmlns:a16="http://schemas.microsoft.com/office/drawing/2014/main" id="{DD3DF561-EF17-C546-AF1A-9D8465428673}"/>
              </a:ext>
            </a:extLst>
          </p:cNvPr>
          <p:cNvSpPr/>
          <p:nvPr/>
        </p:nvSpPr>
        <p:spPr>
          <a:xfrm>
            <a:off x="531896" y="1940560"/>
            <a:ext cx="1739579" cy="36380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E" dirty="0"/>
              <a:t>Documents</a:t>
            </a:r>
          </a:p>
        </p:txBody>
      </p:sp>
      <p:sp>
        <p:nvSpPr>
          <p:cNvPr id="28" name="Rectangle 27">
            <a:extLst>
              <a:ext uri="{FF2B5EF4-FFF2-40B4-BE49-F238E27FC236}">
                <a16:creationId xmlns:a16="http://schemas.microsoft.com/office/drawing/2014/main" id="{F9C86435-288E-D546-B4C9-5D75CE014C91}"/>
              </a:ext>
            </a:extLst>
          </p:cNvPr>
          <p:cNvSpPr/>
          <p:nvPr/>
        </p:nvSpPr>
        <p:spPr>
          <a:xfrm>
            <a:off x="4905219" y="1940560"/>
            <a:ext cx="1080745" cy="36380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E" dirty="0"/>
              <a:t>Query</a:t>
            </a:r>
          </a:p>
        </p:txBody>
      </p:sp>
      <p:sp>
        <p:nvSpPr>
          <p:cNvPr id="29" name="Right Arrow 28">
            <a:extLst>
              <a:ext uri="{FF2B5EF4-FFF2-40B4-BE49-F238E27FC236}">
                <a16:creationId xmlns:a16="http://schemas.microsoft.com/office/drawing/2014/main" id="{5BE32896-B21C-764B-83BC-90EEBDB6B874}"/>
              </a:ext>
            </a:extLst>
          </p:cNvPr>
          <p:cNvSpPr/>
          <p:nvPr/>
        </p:nvSpPr>
        <p:spPr>
          <a:xfrm>
            <a:off x="2271475" y="2736502"/>
            <a:ext cx="746044"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30" name="Right Arrow 29">
            <a:extLst>
              <a:ext uri="{FF2B5EF4-FFF2-40B4-BE49-F238E27FC236}">
                <a16:creationId xmlns:a16="http://schemas.microsoft.com/office/drawing/2014/main" id="{469790CB-11AF-E94A-B268-3535ED52A6DD}"/>
              </a:ext>
            </a:extLst>
          </p:cNvPr>
          <p:cNvSpPr/>
          <p:nvPr/>
        </p:nvSpPr>
        <p:spPr>
          <a:xfrm>
            <a:off x="4159178" y="2736502"/>
            <a:ext cx="746044"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31" name="Right Arrow 30">
            <a:extLst>
              <a:ext uri="{FF2B5EF4-FFF2-40B4-BE49-F238E27FC236}">
                <a16:creationId xmlns:a16="http://schemas.microsoft.com/office/drawing/2014/main" id="{A61A2E87-9679-3049-845B-7F4E80476F12}"/>
              </a:ext>
            </a:extLst>
          </p:cNvPr>
          <p:cNvSpPr/>
          <p:nvPr/>
        </p:nvSpPr>
        <p:spPr>
          <a:xfrm rot="5400000">
            <a:off x="1208699" y="2358854"/>
            <a:ext cx="385969"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32" name="Right Arrow 31">
            <a:extLst>
              <a:ext uri="{FF2B5EF4-FFF2-40B4-BE49-F238E27FC236}">
                <a16:creationId xmlns:a16="http://schemas.microsoft.com/office/drawing/2014/main" id="{8B4B6F67-E4FB-9947-AF41-259C0DB32DCD}"/>
              </a:ext>
            </a:extLst>
          </p:cNvPr>
          <p:cNvSpPr/>
          <p:nvPr/>
        </p:nvSpPr>
        <p:spPr>
          <a:xfrm rot="5400000">
            <a:off x="5252606" y="2358852"/>
            <a:ext cx="385969"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33" name="Right Arrow 32">
            <a:extLst>
              <a:ext uri="{FF2B5EF4-FFF2-40B4-BE49-F238E27FC236}">
                <a16:creationId xmlns:a16="http://schemas.microsoft.com/office/drawing/2014/main" id="{5BD9AC6D-2AA8-7C4E-BABB-078B660E5222}"/>
              </a:ext>
            </a:extLst>
          </p:cNvPr>
          <p:cNvSpPr/>
          <p:nvPr/>
        </p:nvSpPr>
        <p:spPr>
          <a:xfrm>
            <a:off x="5985964" y="2736502"/>
            <a:ext cx="746044"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pic>
        <p:nvPicPr>
          <p:cNvPr id="34" name="Picture 33">
            <a:extLst>
              <a:ext uri="{FF2B5EF4-FFF2-40B4-BE49-F238E27FC236}">
                <a16:creationId xmlns:a16="http://schemas.microsoft.com/office/drawing/2014/main" id="{FF49F452-8254-3E4D-BA6B-6CC73469BCC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62363" y="2122464"/>
            <a:ext cx="1550687" cy="1550687"/>
          </a:xfrm>
          <a:prstGeom prst="rect">
            <a:avLst/>
          </a:prstGeom>
        </p:spPr>
      </p:pic>
      <p:sp>
        <p:nvSpPr>
          <p:cNvPr id="35" name="Content Placeholder 2">
            <a:extLst>
              <a:ext uri="{FF2B5EF4-FFF2-40B4-BE49-F238E27FC236}">
                <a16:creationId xmlns:a16="http://schemas.microsoft.com/office/drawing/2014/main" id="{E3F41621-4BE3-A744-B84A-5C5B151C0CEF}"/>
              </a:ext>
            </a:extLst>
          </p:cNvPr>
          <p:cNvSpPr>
            <a:spLocks noGrp="1"/>
          </p:cNvSpPr>
          <p:nvPr>
            <p:ph idx="1"/>
          </p:nvPr>
        </p:nvSpPr>
        <p:spPr>
          <a:xfrm>
            <a:off x="1114424" y="3667648"/>
            <a:ext cx="7610476" cy="2598681"/>
          </a:xfrm>
        </p:spPr>
        <p:txBody>
          <a:bodyPr>
            <a:normAutofit lnSpcReduction="10000"/>
          </a:bodyPr>
          <a:lstStyle/>
          <a:p>
            <a:pPr marL="457200" indent="-457200">
              <a:buFont typeface="+mj-lt"/>
              <a:buAutoNum type="arabicPeriod"/>
            </a:pPr>
            <a:r>
              <a:rPr lang="en-IE" dirty="0"/>
              <a:t>Documents are </a:t>
            </a:r>
            <a:r>
              <a:rPr lang="en-IE" b="1" dirty="0"/>
              <a:t>preprocessed</a:t>
            </a:r>
            <a:r>
              <a:rPr lang="en-IE" dirty="0"/>
              <a:t> to prepare them for use in the IR system.</a:t>
            </a:r>
          </a:p>
          <a:p>
            <a:pPr marL="457200" indent="-457200">
              <a:buFont typeface="+mj-lt"/>
              <a:buAutoNum type="arabicPeriod"/>
            </a:pPr>
            <a:r>
              <a:rPr lang="en-IE" dirty="0"/>
              <a:t>The </a:t>
            </a:r>
            <a:r>
              <a:rPr lang="en-IE" b="1" dirty="0"/>
              <a:t>indexer</a:t>
            </a:r>
            <a:r>
              <a:rPr lang="en-IE" dirty="0"/>
              <a:t> creates a suitable data structure so that retrieval can happen.</a:t>
            </a:r>
          </a:p>
          <a:p>
            <a:pPr marL="457200" indent="-457200">
              <a:buFont typeface="+mj-lt"/>
              <a:buAutoNum type="arabicPeriod"/>
            </a:pPr>
            <a:r>
              <a:rPr lang="en-IE" dirty="0"/>
              <a:t>A </a:t>
            </a:r>
            <a:r>
              <a:rPr lang="en-IE" b="1" dirty="0"/>
              <a:t>ranking </a:t>
            </a:r>
            <a:r>
              <a:rPr lang="en-IE" dirty="0"/>
              <a:t>method matches queries against the index to produce a </a:t>
            </a:r>
            <a:r>
              <a:rPr lang="en-IE" b="1" dirty="0"/>
              <a:t>ranked list of results</a:t>
            </a:r>
            <a:r>
              <a:rPr lang="en-IE" dirty="0"/>
              <a:t> for the user (or to an evaluation step).</a:t>
            </a:r>
          </a:p>
        </p:txBody>
      </p:sp>
    </p:spTree>
    <p:extLst>
      <p:ext uri="{BB962C8B-B14F-4D97-AF65-F5344CB8AC3E}">
        <p14:creationId xmlns:p14="http://schemas.microsoft.com/office/powerpoint/2010/main" val="1975047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96A9F-C03C-E9B0-8FE0-E362F9462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384E4-2125-FA5A-18B5-711A236AA39B}"/>
              </a:ext>
            </a:extLst>
          </p:cNvPr>
          <p:cNvSpPr>
            <a:spLocks noGrp="1"/>
          </p:cNvSpPr>
          <p:nvPr>
            <p:ph type="title"/>
          </p:nvPr>
        </p:nvSpPr>
        <p:spPr/>
        <p:txBody>
          <a:bodyPr/>
          <a:lstStyle/>
          <a:p>
            <a:r>
              <a:rPr lang="en-IE" dirty="0"/>
              <a:t>Neural Language Models</a:t>
            </a:r>
          </a:p>
        </p:txBody>
      </p:sp>
      <p:sp>
        <p:nvSpPr>
          <p:cNvPr id="3" name="Content Placeholder 2">
            <a:extLst>
              <a:ext uri="{FF2B5EF4-FFF2-40B4-BE49-F238E27FC236}">
                <a16:creationId xmlns:a16="http://schemas.microsoft.com/office/drawing/2014/main" id="{2BBC2588-28F4-4894-DA2A-2143A9CFEF90}"/>
              </a:ext>
            </a:extLst>
          </p:cNvPr>
          <p:cNvSpPr>
            <a:spLocks noGrp="1"/>
          </p:cNvSpPr>
          <p:nvPr>
            <p:ph idx="1"/>
          </p:nvPr>
        </p:nvSpPr>
        <p:spPr>
          <a:xfrm>
            <a:off x="1114424" y="2595562"/>
            <a:ext cx="5899118" cy="3670767"/>
          </a:xfrm>
        </p:spPr>
        <p:txBody>
          <a:bodyPr>
            <a:normAutofit fontScale="92500"/>
          </a:bodyPr>
          <a:lstStyle/>
          <a:p>
            <a:r>
              <a:rPr lang="en-IE" dirty="0"/>
              <a:t>Bidirectional Encoder Representations from Transformers (BERT) is a deep-learning based Large Language Model (LLM) for Natural Language Processing.</a:t>
            </a:r>
          </a:p>
          <a:p>
            <a:pPr lvl="1"/>
            <a:r>
              <a:rPr lang="en-IE" dirty="0"/>
              <a:t>Developed by Google and released in 2018</a:t>
            </a:r>
            <a:r>
              <a:rPr lang="en-IE" baseline="30000" dirty="0"/>
              <a:t>1</a:t>
            </a:r>
            <a:r>
              <a:rPr lang="en-IE" dirty="0"/>
              <a:t>.</a:t>
            </a:r>
          </a:p>
          <a:p>
            <a:pPr lvl="1"/>
            <a:r>
              <a:rPr lang="en-IE" dirty="0"/>
              <a:t>In simple terms, it learns the relationships between words to aid document understanding</a:t>
            </a:r>
          </a:p>
          <a:p>
            <a:pPr lvl="1"/>
            <a:r>
              <a:rPr lang="en-IE" dirty="0"/>
              <a:t>It has revolutionised NLP, and has had great success on many NLP tasks.</a:t>
            </a:r>
          </a:p>
          <a:p>
            <a:pPr lvl="1"/>
            <a:r>
              <a:rPr lang="en-IE" dirty="0"/>
              <a:t>As at 2020, it is used for almost all English-language queries in Google’s search engine</a:t>
            </a:r>
            <a:r>
              <a:rPr lang="en-IE" baseline="30000" dirty="0"/>
              <a:t>2</a:t>
            </a:r>
            <a:r>
              <a:rPr lang="en-IE" dirty="0"/>
              <a:t>.</a:t>
            </a:r>
          </a:p>
          <a:p>
            <a:endParaRPr lang="en-IE" dirty="0"/>
          </a:p>
        </p:txBody>
      </p:sp>
      <p:sp>
        <p:nvSpPr>
          <p:cNvPr id="4" name="Rectangle 3">
            <a:extLst>
              <a:ext uri="{FF2B5EF4-FFF2-40B4-BE49-F238E27FC236}">
                <a16:creationId xmlns:a16="http://schemas.microsoft.com/office/drawing/2014/main" id="{B2332CBB-69A8-8891-2077-0321438450C2}"/>
              </a:ext>
            </a:extLst>
          </p:cNvPr>
          <p:cNvSpPr/>
          <p:nvPr/>
        </p:nvSpPr>
        <p:spPr>
          <a:xfrm>
            <a:off x="923827" y="6266329"/>
            <a:ext cx="7989986" cy="276999"/>
          </a:xfrm>
          <a:prstGeom prst="rect">
            <a:avLst/>
          </a:prstGeom>
        </p:spPr>
        <p:txBody>
          <a:bodyPr wrap="square">
            <a:spAutoFit/>
          </a:bodyPr>
          <a:lstStyle/>
          <a:p>
            <a:r>
              <a:rPr lang="en-IE" sz="1200" baseline="30000" dirty="0"/>
              <a:t>https://</a:t>
            </a:r>
            <a:r>
              <a:rPr lang="en-IE" sz="1200" baseline="30000" dirty="0" err="1"/>
              <a:t>www.webfx.com</a:t>
            </a:r>
            <a:r>
              <a:rPr lang="en-IE" sz="1200" baseline="30000" dirty="0"/>
              <a:t>/blog/internet/google-</a:t>
            </a:r>
            <a:r>
              <a:rPr lang="en-IE" sz="1200" baseline="30000" dirty="0" err="1"/>
              <a:t>bert</a:t>
            </a:r>
            <a:r>
              <a:rPr lang="en-IE" sz="1200" baseline="30000" dirty="0"/>
              <a:t>/</a:t>
            </a:r>
            <a:endParaRPr lang="en-IE" sz="1200" dirty="0"/>
          </a:p>
        </p:txBody>
      </p:sp>
      <p:pic>
        <p:nvPicPr>
          <p:cNvPr id="1026" name="Picture 2" descr="Bert | Muppet Wiki | Fandom">
            <a:extLst>
              <a:ext uri="{FF2B5EF4-FFF2-40B4-BE49-F238E27FC236}">
                <a16:creationId xmlns:a16="http://schemas.microsoft.com/office/drawing/2014/main" id="{F07B3DAE-0C70-6E1B-FA79-052350075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833" y="2264715"/>
            <a:ext cx="2318980" cy="3859012"/>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an you get medicine for someone pharmacy before and after">
            <a:extLst>
              <a:ext uri="{FF2B5EF4-FFF2-40B4-BE49-F238E27FC236}">
                <a16:creationId xmlns:a16="http://schemas.microsoft.com/office/drawing/2014/main" id="{7172CCD2-7334-0DB7-A546-1CE682535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550" y="2180857"/>
            <a:ext cx="8095049" cy="408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01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9D82-1A8E-E39A-5E36-F909339C07AF}"/>
              </a:ext>
            </a:extLst>
          </p:cNvPr>
          <p:cNvSpPr>
            <a:spLocks noGrp="1"/>
          </p:cNvSpPr>
          <p:nvPr>
            <p:ph type="title"/>
          </p:nvPr>
        </p:nvSpPr>
        <p:spPr>
          <a:xfrm>
            <a:off x="0" y="428912"/>
            <a:ext cx="8913813" cy="914400"/>
          </a:xfrm>
        </p:spPr>
        <p:txBody>
          <a:bodyPr/>
          <a:lstStyle/>
          <a:p>
            <a:r>
              <a:rPr lang="en-IE" dirty="0"/>
              <a:t>What about </a:t>
            </a:r>
            <a:r>
              <a:rPr lang="en-IE" dirty="0" err="1"/>
              <a:t>ChatGPT</a:t>
            </a:r>
            <a:r>
              <a:rPr lang="en-IE" dirty="0"/>
              <a:t>?</a:t>
            </a:r>
          </a:p>
        </p:txBody>
      </p:sp>
      <p:sp>
        <p:nvSpPr>
          <p:cNvPr id="3" name="Content Placeholder 2">
            <a:extLst>
              <a:ext uri="{FF2B5EF4-FFF2-40B4-BE49-F238E27FC236}">
                <a16:creationId xmlns:a16="http://schemas.microsoft.com/office/drawing/2014/main" id="{B523F9A4-6076-4EB4-0416-26F3BA780108}"/>
              </a:ext>
            </a:extLst>
          </p:cNvPr>
          <p:cNvSpPr>
            <a:spLocks noGrp="1"/>
          </p:cNvSpPr>
          <p:nvPr>
            <p:ph idx="1"/>
          </p:nvPr>
        </p:nvSpPr>
        <p:spPr>
          <a:xfrm>
            <a:off x="1114424" y="1609344"/>
            <a:ext cx="7610476" cy="4656985"/>
          </a:xfrm>
        </p:spPr>
        <p:txBody>
          <a:bodyPr>
            <a:normAutofit/>
          </a:bodyPr>
          <a:lstStyle/>
          <a:p>
            <a:r>
              <a:rPr lang="en-IE" dirty="0"/>
              <a:t>Probably the most famous LLM is now </a:t>
            </a:r>
            <a:r>
              <a:rPr lang="en-IE" dirty="0" err="1"/>
              <a:t>ChatGPT</a:t>
            </a:r>
            <a:r>
              <a:rPr lang="en-IE" dirty="0"/>
              <a:t>, released in 2022 based on GPT-3.5 by </a:t>
            </a:r>
            <a:r>
              <a:rPr lang="en-IE" dirty="0" err="1"/>
              <a:t>OpenAI</a:t>
            </a:r>
            <a:r>
              <a:rPr lang="en-IE" dirty="0"/>
              <a:t>.</a:t>
            </a:r>
          </a:p>
          <a:p>
            <a:pPr lvl="1"/>
            <a:r>
              <a:rPr lang="en-IE" dirty="0"/>
              <a:t>Now </a:t>
            </a:r>
            <a:r>
              <a:rPr lang="en-IE" dirty="0" err="1"/>
              <a:t>ChatGPT</a:t>
            </a:r>
            <a:r>
              <a:rPr lang="en-IE" dirty="0"/>
              <a:t>-Plus is based on GPT-4, released in 2023.</a:t>
            </a:r>
          </a:p>
          <a:p>
            <a:pPr lvl="1"/>
            <a:r>
              <a:rPr lang="en-IE" dirty="0"/>
              <a:t>Microsoft have integrated </a:t>
            </a:r>
            <a:r>
              <a:rPr lang="en-IE" dirty="0" err="1"/>
              <a:t>ChatGPT</a:t>
            </a:r>
            <a:r>
              <a:rPr lang="en-IE" dirty="0"/>
              <a:t> into Bing search engine (announced February 2023).</a:t>
            </a:r>
          </a:p>
          <a:p>
            <a:pPr lvl="2"/>
            <a:r>
              <a:rPr lang="en-IE" dirty="0"/>
              <a:t>It will be interesting to see how users respond in the longer term, compared to traditional web search.	</a:t>
            </a:r>
          </a:p>
          <a:p>
            <a:r>
              <a:rPr lang="en-IE" dirty="0"/>
              <a:t>LLMs are made by learning patterns and relationships between words/phrases from </a:t>
            </a:r>
            <a:r>
              <a:rPr lang="en-IE" b="1" dirty="0"/>
              <a:t>enormous</a:t>
            </a:r>
            <a:r>
              <a:rPr lang="en-IE" dirty="0"/>
              <a:t> quantities of text.</a:t>
            </a:r>
          </a:p>
          <a:p>
            <a:pPr lvl="1"/>
            <a:r>
              <a:rPr lang="en-IE" dirty="0"/>
              <a:t>It is estimated to cost 27.5m RMB (4m USD) to train GPT-3, for example</a:t>
            </a:r>
            <a:r>
              <a:rPr lang="en-IE" baseline="30000" dirty="0"/>
              <a:t>1</a:t>
            </a:r>
            <a:r>
              <a:rPr lang="en-IE" dirty="0"/>
              <a:t>.</a:t>
            </a:r>
          </a:p>
          <a:p>
            <a:r>
              <a:rPr lang="en-IE" dirty="0"/>
              <a:t>How does ChatGPT work?</a:t>
            </a:r>
            <a:r>
              <a:rPr lang="en-IE" baseline="30000" dirty="0"/>
              <a:t>2</a:t>
            </a:r>
          </a:p>
        </p:txBody>
      </p:sp>
      <p:sp>
        <p:nvSpPr>
          <p:cNvPr id="4" name="Rectangle 3">
            <a:extLst>
              <a:ext uri="{FF2B5EF4-FFF2-40B4-BE49-F238E27FC236}">
                <a16:creationId xmlns:a16="http://schemas.microsoft.com/office/drawing/2014/main" id="{F5110D88-0DE1-9405-113E-180EBAEC3CC7}"/>
              </a:ext>
            </a:extLst>
          </p:cNvPr>
          <p:cNvSpPr/>
          <p:nvPr/>
        </p:nvSpPr>
        <p:spPr>
          <a:xfrm>
            <a:off x="173736" y="6266329"/>
            <a:ext cx="8740077" cy="461665"/>
          </a:xfrm>
          <a:prstGeom prst="rect">
            <a:avLst/>
          </a:prstGeom>
        </p:spPr>
        <p:txBody>
          <a:bodyPr wrap="square">
            <a:spAutoFit/>
          </a:bodyPr>
          <a:lstStyle/>
          <a:p>
            <a:r>
              <a:rPr lang="en-IE" sz="1200" baseline="30000" dirty="0"/>
              <a:t>1 </a:t>
            </a:r>
            <a:r>
              <a:rPr lang="en-IE" sz="1200" dirty="0"/>
              <a:t>https://</a:t>
            </a:r>
            <a:r>
              <a:rPr lang="en-IE" sz="1200" dirty="0" err="1"/>
              <a:t>www.cnbc.com</a:t>
            </a:r>
            <a:r>
              <a:rPr lang="en-IE" sz="1200" dirty="0"/>
              <a:t>/2023/03/13/chatgpt-and-generative-ai-are-booming-but-at-a-very-expensive-price.html</a:t>
            </a:r>
          </a:p>
          <a:p>
            <a:r>
              <a:rPr lang="en-IE" sz="1200" baseline="30000" dirty="0"/>
              <a:t>2</a:t>
            </a:r>
            <a:r>
              <a:rPr lang="en-IE" sz="1200" dirty="0"/>
              <a:t> https://</a:t>
            </a:r>
            <a:r>
              <a:rPr lang="en-IE" sz="1200" dirty="0" err="1"/>
              <a:t>www.zdnet.com</a:t>
            </a:r>
            <a:r>
              <a:rPr lang="en-IE" sz="1200" dirty="0"/>
              <a:t>/article/how-does-</a:t>
            </a:r>
            <a:r>
              <a:rPr lang="en-IE" sz="1200" dirty="0" err="1"/>
              <a:t>chatgpt</a:t>
            </a:r>
            <a:r>
              <a:rPr lang="en-IE" sz="1200" dirty="0"/>
              <a:t>-work/</a:t>
            </a:r>
          </a:p>
        </p:txBody>
      </p:sp>
    </p:spTree>
    <p:extLst>
      <p:ext uri="{BB962C8B-B14F-4D97-AF65-F5344CB8AC3E}">
        <p14:creationId xmlns:p14="http://schemas.microsoft.com/office/powerpoint/2010/main" val="4117304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6D2F6-847F-2440-1F7F-78D7000A2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9313FE-D5C5-CC65-EB1B-E87E3A27CB67}"/>
              </a:ext>
            </a:extLst>
          </p:cNvPr>
          <p:cNvSpPr>
            <a:spLocks noGrp="1"/>
          </p:cNvSpPr>
          <p:nvPr>
            <p:ph type="title"/>
          </p:nvPr>
        </p:nvSpPr>
        <p:spPr>
          <a:xfrm>
            <a:off x="0" y="428912"/>
            <a:ext cx="8913813" cy="914400"/>
          </a:xfrm>
        </p:spPr>
        <p:txBody>
          <a:bodyPr/>
          <a:lstStyle/>
          <a:p>
            <a:r>
              <a:rPr lang="en-IE" dirty="0"/>
              <a:t>What about </a:t>
            </a:r>
            <a:r>
              <a:rPr lang="en-IE" dirty="0" err="1"/>
              <a:t>ChatGPT</a:t>
            </a:r>
            <a:r>
              <a:rPr lang="en-IE" dirty="0"/>
              <a:t>?</a:t>
            </a:r>
          </a:p>
        </p:txBody>
      </p:sp>
      <p:sp>
        <p:nvSpPr>
          <p:cNvPr id="3" name="Content Placeholder 2">
            <a:extLst>
              <a:ext uri="{FF2B5EF4-FFF2-40B4-BE49-F238E27FC236}">
                <a16:creationId xmlns:a16="http://schemas.microsoft.com/office/drawing/2014/main" id="{6DA436EF-2AE7-147A-622C-9444677301D4}"/>
              </a:ext>
            </a:extLst>
          </p:cNvPr>
          <p:cNvSpPr>
            <a:spLocks noGrp="1"/>
          </p:cNvSpPr>
          <p:nvPr>
            <p:ph idx="1"/>
          </p:nvPr>
        </p:nvSpPr>
        <p:spPr>
          <a:xfrm>
            <a:off x="1114424" y="1609344"/>
            <a:ext cx="7610476" cy="4656985"/>
          </a:xfrm>
        </p:spPr>
        <p:txBody>
          <a:bodyPr>
            <a:normAutofit/>
          </a:bodyPr>
          <a:lstStyle/>
          <a:p>
            <a:r>
              <a:rPr lang="en-IE" dirty="0"/>
              <a:t>Probably the most famous LLM is now </a:t>
            </a:r>
            <a:r>
              <a:rPr lang="en-IE" dirty="0" err="1"/>
              <a:t>ChatGPT</a:t>
            </a:r>
            <a:r>
              <a:rPr lang="en-IE" dirty="0"/>
              <a:t>, released in 2022 based on GPT-3.5 by </a:t>
            </a:r>
            <a:r>
              <a:rPr lang="en-IE" dirty="0" err="1"/>
              <a:t>OpenAI</a:t>
            </a:r>
            <a:r>
              <a:rPr lang="en-IE" dirty="0"/>
              <a:t>.</a:t>
            </a:r>
          </a:p>
          <a:p>
            <a:pPr lvl="1"/>
            <a:r>
              <a:rPr lang="en-IE" dirty="0"/>
              <a:t>Now </a:t>
            </a:r>
            <a:r>
              <a:rPr lang="en-IE" dirty="0" err="1"/>
              <a:t>ChatGPT</a:t>
            </a:r>
            <a:r>
              <a:rPr lang="en-IE" dirty="0"/>
              <a:t>-Plus is based on GPT-4, released in 2023.</a:t>
            </a:r>
          </a:p>
          <a:p>
            <a:pPr lvl="1"/>
            <a:r>
              <a:rPr lang="en-IE" dirty="0"/>
              <a:t>Microsoft have integrated </a:t>
            </a:r>
            <a:r>
              <a:rPr lang="en-IE" dirty="0" err="1"/>
              <a:t>ChatGPT</a:t>
            </a:r>
            <a:r>
              <a:rPr lang="en-IE" dirty="0"/>
              <a:t> into Bing search engine (announced February 2023).</a:t>
            </a:r>
          </a:p>
          <a:p>
            <a:pPr lvl="2"/>
            <a:r>
              <a:rPr lang="en-IE" dirty="0"/>
              <a:t>It will be interesting to see how users respond in the longer term, compared to traditional web search.	</a:t>
            </a:r>
          </a:p>
          <a:p>
            <a:r>
              <a:rPr lang="en-IE" dirty="0"/>
              <a:t>LLMs are made by learning patterns and relationships between words/phrases from </a:t>
            </a:r>
            <a:r>
              <a:rPr lang="en-IE" b="1" dirty="0"/>
              <a:t>enormous</a:t>
            </a:r>
            <a:r>
              <a:rPr lang="en-IE" dirty="0"/>
              <a:t> quantities of text.</a:t>
            </a:r>
          </a:p>
          <a:p>
            <a:pPr lvl="1"/>
            <a:r>
              <a:rPr lang="en-IE" dirty="0"/>
              <a:t>It is estimated to cost 27.5m RMB (4m USD) to train GPT-3, for example</a:t>
            </a:r>
            <a:r>
              <a:rPr lang="en-IE" baseline="30000" dirty="0"/>
              <a:t>1</a:t>
            </a:r>
            <a:r>
              <a:rPr lang="en-IE" dirty="0"/>
              <a:t>.</a:t>
            </a:r>
          </a:p>
          <a:p>
            <a:r>
              <a:rPr lang="en-IE" dirty="0"/>
              <a:t>How does ChatGPT work?</a:t>
            </a:r>
            <a:r>
              <a:rPr lang="en-IE" baseline="30000" dirty="0"/>
              <a:t>2</a:t>
            </a:r>
          </a:p>
        </p:txBody>
      </p:sp>
      <p:sp>
        <p:nvSpPr>
          <p:cNvPr id="4" name="Rectangle 3">
            <a:extLst>
              <a:ext uri="{FF2B5EF4-FFF2-40B4-BE49-F238E27FC236}">
                <a16:creationId xmlns:a16="http://schemas.microsoft.com/office/drawing/2014/main" id="{B4DD85E0-1C26-5D88-6042-5BFC7017E1DA}"/>
              </a:ext>
            </a:extLst>
          </p:cNvPr>
          <p:cNvSpPr/>
          <p:nvPr/>
        </p:nvSpPr>
        <p:spPr>
          <a:xfrm>
            <a:off x="173736" y="6266329"/>
            <a:ext cx="8740077" cy="461665"/>
          </a:xfrm>
          <a:prstGeom prst="rect">
            <a:avLst/>
          </a:prstGeom>
        </p:spPr>
        <p:txBody>
          <a:bodyPr wrap="square">
            <a:spAutoFit/>
          </a:bodyPr>
          <a:lstStyle/>
          <a:p>
            <a:r>
              <a:rPr lang="en-IE" sz="1200" baseline="30000" dirty="0"/>
              <a:t>1 </a:t>
            </a:r>
            <a:r>
              <a:rPr lang="en-IE" sz="1200" dirty="0"/>
              <a:t>https://</a:t>
            </a:r>
            <a:r>
              <a:rPr lang="en-IE" sz="1200" dirty="0" err="1"/>
              <a:t>www.cnbc.com</a:t>
            </a:r>
            <a:r>
              <a:rPr lang="en-IE" sz="1200" dirty="0"/>
              <a:t>/2023/03/13/chatgpt-and-generative-ai-are-booming-but-at-a-very-expensive-price.html</a:t>
            </a:r>
          </a:p>
          <a:p>
            <a:r>
              <a:rPr lang="en-IE" sz="1200" baseline="30000" dirty="0"/>
              <a:t>2</a:t>
            </a:r>
            <a:r>
              <a:rPr lang="en-IE" sz="1200" dirty="0"/>
              <a:t> https://</a:t>
            </a:r>
            <a:r>
              <a:rPr lang="en-IE" sz="1200" dirty="0" err="1"/>
              <a:t>www.zdnet.com</a:t>
            </a:r>
            <a:r>
              <a:rPr lang="en-IE" sz="1200" dirty="0"/>
              <a:t>/article/how-does-</a:t>
            </a:r>
            <a:r>
              <a:rPr lang="en-IE" sz="1200" dirty="0" err="1"/>
              <a:t>chatgpt</a:t>
            </a:r>
            <a:r>
              <a:rPr lang="en-IE" sz="1200" dirty="0"/>
              <a:t>-work/</a:t>
            </a:r>
          </a:p>
        </p:txBody>
      </p:sp>
      <p:sp>
        <p:nvSpPr>
          <p:cNvPr id="5" name="Rectangle 4">
            <a:extLst>
              <a:ext uri="{FF2B5EF4-FFF2-40B4-BE49-F238E27FC236}">
                <a16:creationId xmlns:a16="http://schemas.microsoft.com/office/drawing/2014/main" id="{9F19D921-D4BF-A34D-6C84-237606265E92}"/>
              </a:ext>
            </a:extLst>
          </p:cNvPr>
          <p:cNvSpPr/>
          <p:nvPr/>
        </p:nvSpPr>
        <p:spPr>
          <a:xfrm>
            <a:off x="1114424" y="1609344"/>
            <a:ext cx="7630085" cy="31356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From a </a:t>
            </a:r>
            <a:r>
              <a:rPr lang="en-IE" b="1" dirty="0"/>
              <a:t>sustainability</a:t>
            </a:r>
            <a:r>
              <a:rPr lang="en-IE" dirty="0"/>
              <a:t> perspective Chat GPT is estimated to: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generates around </a:t>
            </a:r>
            <a:r>
              <a:rPr lang="en-IE" b="1" dirty="0"/>
              <a:t>16k tonnes of of CO2 annually </a:t>
            </a:r>
            <a:r>
              <a:rPr lang="en-IE" dirty="0"/>
              <a:t>(equivalent to around 400M cups of tea; 1 cup = 40g of CO2)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uses around </a:t>
            </a:r>
            <a:r>
              <a:rPr lang="en-IE" b="1" dirty="0"/>
              <a:t>1.7b gallons of water per year </a:t>
            </a:r>
            <a:r>
              <a:rPr lang="en-IE" dirty="0"/>
              <a:t>(would fill more than 2,500 Olympic size swimming pools)</a:t>
            </a:r>
            <a:r>
              <a:rPr lang="en-IE" b="1" dirty="0"/>
              <a:t>, </a:t>
            </a:r>
            <a:r>
              <a:rPr lang="en-IE" dirty="0"/>
              <a:t>and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uses around </a:t>
            </a:r>
            <a:r>
              <a:rPr lang="en-IE" b="1" dirty="0"/>
              <a:t>25MW of energy each time it is trained </a:t>
            </a:r>
            <a:r>
              <a:rPr lang="en-IE" dirty="0"/>
              <a:t>(that is enough to power around 20k homes)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Each ChatGPT query  uses 4.32g of CO2…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16 queries is the same as boiling a kettle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139 queries is like doing the laundry</a:t>
            </a:r>
          </a:p>
        </p:txBody>
      </p:sp>
    </p:spTree>
    <p:extLst>
      <p:ext uri="{BB962C8B-B14F-4D97-AF65-F5344CB8AC3E}">
        <p14:creationId xmlns:p14="http://schemas.microsoft.com/office/powerpoint/2010/main" val="4195880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C154-F1A4-6895-D0C3-80FA56C2B7F6}"/>
              </a:ext>
            </a:extLst>
          </p:cNvPr>
          <p:cNvSpPr>
            <a:spLocks noGrp="1"/>
          </p:cNvSpPr>
          <p:nvPr>
            <p:ph type="title"/>
          </p:nvPr>
        </p:nvSpPr>
        <p:spPr>
          <a:xfrm>
            <a:off x="0" y="428912"/>
            <a:ext cx="8913813" cy="914400"/>
          </a:xfrm>
        </p:spPr>
        <p:txBody>
          <a:bodyPr/>
          <a:lstStyle/>
          <a:p>
            <a:r>
              <a:rPr lang="en-IE" dirty="0"/>
              <a:t>What about </a:t>
            </a:r>
            <a:r>
              <a:rPr lang="en-IE" dirty="0" err="1"/>
              <a:t>ChatGPT</a:t>
            </a:r>
            <a:r>
              <a:rPr lang="en-IE" dirty="0"/>
              <a:t>?</a:t>
            </a:r>
          </a:p>
        </p:txBody>
      </p:sp>
      <p:sp>
        <p:nvSpPr>
          <p:cNvPr id="3" name="Content Placeholder 2">
            <a:extLst>
              <a:ext uri="{FF2B5EF4-FFF2-40B4-BE49-F238E27FC236}">
                <a16:creationId xmlns:a16="http://schemas.microsoft.com/office/drawing/2014/main" id="{C9B8CBD5-DED7-CA1B-3089-1D494277A2D9}"/>
              </a:ext>
            </a:extLst>
          </p:cNvPr>
          <p:cNvSpPr>
            <a:spLocks noGrp="1"/>
          </p:cNvSpPr>
          <p:nvPr>
            <p:ph idx="1"/>
          </p:nvPr>
        </p:nvSpPr>
        <p:spPr>
          <a:xfrm>
            <a:off x="1114424" y="1618488"/>
            <a:ext cx="7610476" cy="4647841"/>
          </a:xfrm>
        </p:spPr>
        <p:txBody>
          <a:bodyPr>
            <a:normAutofit lnSpcReduction="10000"/>
          </a:bodyPr>
          <a:lstStyle/>
          <a:p>
            <a:r>
              <a:rPr lang="en-IE" dirty="0"/>
              <a:t>In the context of IR, LLMs such as </a:t>
            </a:r>
            <a:r>
              <a:rPr lang="en-IE" dirty="0" err="1"/>
              <a:t>ChatGPT</a:t>
            </a:r>
            <a:r>
              <a:rPr lang="en-IE" dirty="0"/>
              <a:t> (and others: e.g. Bard by Google and </a:t>
            </a:r>
            <a:r>
              <a:rPr lang="en-IE" dirty="0" err="1"/>
              <a:t>LLaMa</a:t>
            </a:r>
            <a:r>
              <a:rPr lang="en-IE" dirty="0"/>
              <a:t> by Meta) have several serious problems.</a:t>
            </a:r>
          </a:p>
          <a:p>
            <a:pPr lvl="1"/>
            <a:r>
              <a:rPr lang="en-IE" dirty="0"/>
              <a:t>“In simple terms, these models figure out what word is likely to come next, given a set of words or a phrase. In doing so, they are able to generate sentences, paragraphs and even pages that correspond to a query from a user.”</a:t>
            </a:r>
            <a:r>
              <a:rPr lang="en-IE" baseline="30000" dirty="0"/>
              <a:t> 1</a:t>
            </a:r>
            <a:endParaRPr lang="en-IE" dirty="0"/>
          </a:p>
          <a:p>
            <a:pPr lvl="1"/>
            <a:r>
              <a:rPr lang="en-IE" dirty="0"/>
              <a:t>It is </a:t>
            </a:r>
            <a:r>
              <a:rPr lang="en-IE" b="1" dirty="0"/>
              <a:t>not designed to provide knowledge</a:t>
            </a:r>
            <a:r>
              <a:rPr lang="en-IE" dirty="0"/>
              <a:t> and so it is often </a:t>
            </a:r>
            <a:r>
              <a:rPr lang="en-IE" b="1" dirty="0"/>
              <a:t>confidently wrong</a:t>
            </a:r>
            <a:r>
              <a:rPr lang="en-IE" dirty="0"/>
              <a:t>. The output can be plausible and believable, but might still be incorrect.</a:t>
            </a:r>
          </a:p>
          <a:p>
            <a:pPr lvl="1"/>
            <a:r>
              <a:rPr lang="en-IE" dirty="0"/>
              <a:t>It cannot </a:t>
            </a:r>
            <a:r>
              <a:rPr lang="en-IE" b="1" dirty="0"/>
              <a:t>cite its sources</a:t>
            </a:r>
            <a:r>
              <a:rPr lang="en-IE" dirty="0"/>
              <a:t>, so you cannot find where it got its information from. If you ask it to provide citations, it will provide something that seems to be correct, but these will be artificial, because it is trained to know </a:t>
            </a:r>
            <a:r>
              <a:rPr lang="en-IE" b="1" dirty="0"/>
              <a:t>what a citation looks like</a:t>
            </a:r>
            <a:r>
              <a:rPr lang="en-IE" dirty="0"/>
              <a:t>, and not to understand any knowledge about a citation.</a:t>
            </a:r>
          </a:p>
        </p:txBody>
      </p:sp>
      <p:sp>
        <p:nvSpPr>
          <p:cNvPr id="4" name="Rectangle 3">
            <a:extLst>
              <a:ext uri="{FF2B5EF4-FFF2-40B4-BE49-F238E27FC236}">
                <a16:creationId xmlns:a16="http://schemas.microsoft.com/office/drawing/2014/main" id="{A7DE8656-A178-D3CF-7549-4AAE90F45297}"/>
              </a:ext>
            </a:extLst>
          </p:cNvPr>
          <p:cNvSpPr/>
          <p:nvPr/>
        </p:nvSpPr>
        <p:spPr>
          <a:xfrm>
            <a:off x="173736" y="6266329"/>
            <a:ext cx="8740077" cy="461665"/>
          </a:xfrm>
          <a:prstGeom prst="rect">
            <a:avLst/>
          </a:prstGeom>
        </p:spPr>
        <p:txBody>
          <a:bodyPr wrap="square">
            <a:spAutoFit/>
          </a:bodyPr>
          <a:lstStyle/>
          <a:p>
            <a:r>
              <a:rPr lang="en-IE" sz="1200" baseline="30000" dirty="0"/>
              <a:t>1 </a:t>
            </a:r>
            <a:r>
              <a:rPr lang="en-IE" sz="1200" dirty="0"/>
              <a:t>https://</a:t>
            </a:r>
            <a:r>
              <a:rPr lang="en-IE" sz="1200" dirty="0" err="1"/>
              <a:t>theconversation.com</a:t>
            </a:r>
            <a:r>
              <a:rPr lang="en-IE" sz="1200" dirty="0"/>
              <a:t>/ai-information-retrieval-a-search-engine-researcher-explains-the-promise-and-peril-of-letting-chatgpt-and-its-cousins-search-the-web-for-you-200875</a:t>
            </a:r>
          </a:p>
        </p:txBody>
      </p:sp>
    </p:spTree>
    <p:extLst>
      <p:ext uri="{BB962C8B-B14F-4D97-AF65-F5344CB8AC3E}">
        <p14:creationId xmlns:p14="http://schemas.microsoft.com/office/powerpoint/2010/main" val="4146923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5A2F-5F1C-B94A-B2D8-549DD0AB830D}"/>
              </a:ext>
            </a:extLst>
          </p:cNvPr>
          <p:cNvSpPr>
            <a:spLocks noGrp="1"/>
          </p:cNvSpPr>
          <p:nvPr>
            <p:ph type="title"/>
          </p:nvPr>
        </p:nvSpPr>
        <p:spPr/>
        <p:txBody>
          <a:bodyPr/>
          <a:lstStyle/>
          <a:p>
            <a:r>
              <a:rPr lang="en-IE" dirty="0"/>
              <a:t>Conclusion</a:t>
            </a:r>
          </a:p>
        </p:txBody>
      </p:sp>
      <p:sp>
        <p:nvSpPr>
          <p:cNvPr id="3" name="Content Placeholder 2">
            <a:extLst>
              <a:ext uri="{FF2B5EF4-FFF2-40B4-BE49-F238E27FC236}">
                <a16:creationId xmlns:a16="http://schemas.microsoft.com/office/drawing/2014/main" id="{6CA5AD2C-323E-C941-B440-D57604D216AD}"/>
              </a:ext>
            </a:extLst>
          </p:cNvPr>
          <p:cNvSpPr>
            <a:spLocks noGrp="1"/>
          </p:cNvSpPr>
          <p:nvPr>
            <p:ph idx="1"/>
          </p:nvPr>
        </p:nvSpPr>
        <p:spPr/>
        <p:txBody>
          <a:bodyPr/>
          <a:lstStyle/>
          <a:p>
            <a:r>
              <a:rPr lang="en-IE" dirty="0"/>
              <a:t>The Classical IR Pipeline has several limitations with regard to modern IR.</a:t>
            </a:r>
          </a:p>
          <a:p>
            <a:r>
              <a:rPr lang="en-IE" dirty="0"/>
              <a:t>Several techniques are available that can be used to help improve the quality of retrieval, but </a:t>
            </a:r>
            <a:r>
              <a:rPr lang="en-IE" b="1" dirty="0"/>
              <a:t>response time is key</a:t>
            </a:r>
            <a:r>
              <a:rPr lang="en-IE" dirty="0"/>
              <a:t> given the huge amounts of data involved.</a:t>
            </a:r>
          </a:p>
          <a:p>
            <a:r>
              <a:rPr lang="en-IE" dirty="0"/>
              <a:t>In the next few lectures, we will examine a few of these in more detail.</a:t>
            </a:r>
          </a:p>
        </p:txBody>
      </p:sp>
    </p:spTree>
    <p:extLst>
      <p:ext uri="{BB962C8B-B14F-4D97-AF65-F5344CB8AC3E}">
        <p14:creationId xmlns:p14="http://schemas.microsoft.com/office/powerpoint/2010/main" val="47830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A380-653B-AD41-B4F1-329B8C7C6B43}"/>
              </a:ext>
            </a:extLst>
          </p:cNvPr>
          <p:cNvSpPr>
            <a:spLocks noGrp="1"/>
          </p:cNvSpPr>
          <p:nvPr>
            <p:ph type="title"/>
          </p:nvPr>
        </p:nvSpPr>
        <p:spPr>
          <a:xfrm>
            <a:off x="0" y="412656"/>
            <a:ext cx="8913813" cy="914400"/>
          </a:xfrm>
        </p:spPr>
        <p:txBody>
          <a:bodyPr>
            <a:normAutofit fontScale="90000"/>
          </a:bodyPr>
          <a:lstStyle/>
          <a:p>
            <a:r>
              <a:rPr lang="en-IE" dirty="0"/>
              <a:t>Classical IR Pipeline (Experimental)</a:t>
            </a:r>
          </a:p>
        </p:txBody>
      </p:sp>
      <p:sp>
        <p:nvSpPr>
          <p:cNvPr id="24" name="TextBox 23">
            <a:extLst>
              <a:ext uri="{FF2B5EF4-FFF2-40B4-BE49-F238E27FC236}">
                <a16:creationId xmlns:a16="http://schemas.microsoft.com/office/drawing/2014/main" id="{7E281650-299F-E747-971F-6B06963C823B}"/>
              </a:ext>
            </a:extLst>
          </p:cNvPr>
          <p:cNvSpPr txBox="1"/>
          <p:nvPr/>
        </p:nvSpPr>
        <p:spPr>
          <a:xfrm>
            <a:off x="3017519" y="2690336"/>
            <a:ext cx="1141659" cy="369332"/>
          </a:xfrm>
          <a:prstGeom prst="rect">
            <a:avLst/>
          </a:prstGeom>
          <a:noFill/>
          <a:ln>
            <a:solidFill>
              <a:schemeClr val="accent5"/>
            </a:solidFill>
          </a:ln>
        </p:spPr>
        <p:txBody>
          <a:bodyPr wrap="none" rtlCol="0">
            <a:spAutoFit/>
          </a:bodyPr>
          <a:lstStyle/>
          <a:p>
            <a:r>
              <a:rPr lang="en-IE" dirty="0"/>
              <a:t>Indexing</a:t>
            </a:r>
          </a:p>
        </p:txBody>
      </p:sp>
      <p:sp>
        <p:nvSpPr>
          <p:cNvPr id="25" name="TextBox 24">
            <a:extLst>
              <a:ext uri="{FF2B5EF4-FFF2-40B4-BE49-F238E27FC236}">
                <a16:creationId xmlns:a16="http://schemas.microsoft.com/office/drawing/2014/main" id="{AA7A003B-6C61-B243-B2C7-AEFFAD03593C}"/>
              </a:ext>
            </a:extLst>
          </p:cNvPr>
          <p:cNvSpPr txBox="1"/>
          <p:nvPr/>
        </p:nvSpPr>
        <p:spPr>
          <a:xfrm>
            <a:off x="531897" y="2690336"/>
            <a:ext cx="1739579" cy="738664"/>
          </a:xfrm>
          <a:prstGeom prst="rect">
            <a:avLst/>
          </a:prstGeom>
          <a:noFill/>
          <a:ln>
            <a:solidFill>
              <a:schemeClr val="accent5"/>
            </a:solidFill>
          </a:ln>
        </p:spPr>
        <p:txBody>
          <a:bodyPr wrap="none" rtlCol="0">
            <a:spAutoFit/>
          </a:bodyPr>
          <a:lstStyle/>
          <a:p>
            <a:pPr algn="ctr"/>
            <a:r>
              <a:rPr lang="en-IE" dirty="0"/>
              <a:t>Preprocessing</a:t>
            </a:r>
          </a:p>
          <a:p>
            <a:pPr algn="ctr"/>
            <a:r>
              <a:rPr lang="en-IE" sz="1200" dirty="0"/>
              <a:t>(e.g. Tokenisation,</a:t>
            </a:r>
          </a:p>
          <a:p>
            <a:pPr algn="ctr"/>
            <a:r>
              <a:rPr lang="en-IE" sz="1200" dirty="0"/>
              <a:t>Linguistic Processing)</a:t>
            </a:r>
          </a:p>
        </p:txBody>
      </p:sp>
      <p:sp>
        <p:nvSpPr>
          <p:cNvPr id="26" name="TextBox 25">
            <a:extLst>
              <a:ext uri="{FF2B5EF4-FFF2-40B4-BE49-F238E27FC236}">
                <a16:creationId xmlns:a16="http://schemas.microsoft.com/office/drawing/2014/main" id="{FE3EF6CA-D1C7-9B47-8304-B2CFE3D68024}"/>
              </a:ext>
            </a:extLst>
          </p:cNvPr>
          <p:cNvSpPr txBox="1"/>
          <p:nvPr/>
        </p:nvSpPr>
        <p:spPr>
          <a:xfrm>
            <a:off x="4905221" y="2690336"/>
            <a:ext cx="1080744" cy="553998"/>
          </a:xfrm>
          <a:prstGeom prst="rect">
            <a:avLst/>
          </a:prstGeom>
          <a:noFill/>
          <a:ln>
            <a:solidFill>
              <a:schemeClr val="accent5"/>
            </a:solidFill>
          </a:ln>
        </p:spPr>
        <p:txBody>
          <a:bodyPr wrap="none" rtlCol="0">
            <a:spAutoFit/>
          </a:bodyPr>
          <a:lstStyle/>
          <a:p>
            <a:pPr algn="ctr"/>
            <a:r>
              <a:rPr lang="en-IE" dirty="0"/>
              <a:t>Ranking</a:t>
            </a:r>
          </a:p>
          <a:p>
            <a:pPr algn="ctr"/>
            <a:r>
              <a:rPr lang="en-IE" sz="1200" i="1" dirty="0"/>
              <a:t>(e.g. BM25)</a:t>
            </a:r>
          </a:p>
        </p:txBody>
      </p:sp>
      <p:sp>
        <p:nvSpPr>
          <p:cNvPr id="27" name="Rectangle 26">
            <a:extLst>
              <a:ext uri="{FF2B5EF4-FFF2-40B4-BE49-F238E27FC236}">
                <a16:creationId xmlns:a16="http://schemas.microsoft.com/office/drawing/2014/main" id="{DD3DF561-EF17-C546-AF1A-9D8465428673}"/>
              </a:ext>
            </a:extLst>
          </p:cNvPr>
          <p:cNvSpPr/>
          <p:nvPr/>
        </p:nvSpPr>
        <p:spPr>
          <a:xfrm>
            <a:off x="531896" y="1940560"/>
            <a:ext cx="1739579" cy="36380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E" dirty="0"/>
              <a:t>Documents</a:t>
            </a:r>
          </a:p>
        </p:txBody>
      </p:sp>
      <p:sp>
        <p:nvSpPr>
          <p:cNvPr id="28" name="Rectangle 27">
            <a:extLst>
              <a:ext uri="{FF2B5EF4-FFF2-40B4-BE49-F238E27FC236}">
                <a16:creationId xmlns:a16="http://schemas.microsoft.com/office/drawing/2014/main" id="{F9C86435-288E-D546-B4C9-5D75CE014C91}"/>
              </a:ext>
            </a:extLst>
          </p:cNvPr>
          <p:cNvSpPr/>
          <p:nvPr/>
        </p:nvSpPr>
        <p:spPr>
          <a:xfrm>
            <a:off x="4905219" y="1940560"/>
            <a:ext cx="1080745" cy="36380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E" dirty="0"/>
              <a:t>Query</a:t>
            </a:r>
          </a:p>
        </p:txBody>
      </p:sp>
      <p:sp>
        <p:nvSpPr>
          <p:cNvPr id="29" name="Right Arrow 28">
            <a:extLst>
              <a:ext uri="{FF2B5EF4-FFF2-40B4-BE49-F238E27FC236}">
                <a16:creationId xmlns:a16="http://schemas.microsoft.com/office/drawing/2014/main" id="{5BE32896-B21C-764B-83BC-90EEBDB6B874}"/>
              </a:ext>
            </a:extLst>
          </p:cNvPr>
          <p:cNvSpPr/>
          <p:nvPr/>
        </p:nvSpPr>
        <p:spPr>
          <a:xfrm>
            <a:off x="2271475" y="2736502"/>
            <a:ext cx="746044"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30" name="Right Arrow 29">
            <a:extLst>
              <a:ext uri="{FF2B5EF4-FFF2-40B4-BE49-F238E27FC236}">
                <a16:creationId xmlns:a16="http://schemas.microsoft.com/office/drawing/2014/main" id="{469790CB-11AF-E94A-B268-3535ED52A6DD}"/>
              </a:ext>
            </a:extLst>
          </p:cNvPr>
          <p:cNvSpPr/>
          <p:nvPr/>
        </p:nvSpPr>
        <p:spPr>
          <a:xfrm>
            <a:off x="4159178" y="2736502"/>
            <a:ext cx="746044"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31" name="Right Arrow 30">
            <a:extLst>
              <a:ext uri="{FF2B5EF4-FFF2-40B4-BE49-F238E27FC236}">
                <a16:creationId xmlns:a16="http://schemas.microsoft.com/office/drawing/2014/main" id="{A61A2E87-9679-3049-845B-7F4E80476F12}"/>
              </a:ext>
            </a:extLst>
          </p:cNvPr>
          <p:cNvSpPr/>
          <p:nvPr/>
        </p:nvSpPr>
        <p:spPr>
          <a:xfrm rot="5400000">
            <a:off x="1208699" y="2358854"/>
            <a:ext cx="385969"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32" name="Right Arrow 31">
            <a:extLst>
              <a:ext uri="{FF2B5EF4-FFF2-40B4-BE49-F238E27FC236}">
                <a16:creationId xmlns:a16="http://schemas.microsoft.com/office/drawing/2014/main" id="{8B4B6F67-E4FB-9947-AF41-259C0DB32DCD}"/>
              </a:ext>
            </a:extLst>
          </p:cNvPr>
          <p:cNvSpPr/>
          <p:nvPr/>
        </p:nvSpPr>
        <p:spPr>
          <a:xfrm rot="5400000">
            <a:off x="5252606" y="2358852"/>
            <a:ext cx="385969"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33" name="Right Arrow 32">
            <a:extLst>
              <a:ext uri="{FF2B5EF4-FFF2-40B4-BE49-F238E27FC236}">
                <a16:creationId xmlns:a16="http://schemas.microsoft.com/office/drawing/2014/main" id="{5BD9AC6D-2AA8-7C4E-BABB-078B660E5222}"/>
              </a:ext>
            </a:extLst>
          </p:cNvPr>
          <p:cNvSpPr/>
          <p:nvPr/>
        </p:nvSpPr>
        <p:spPr>
          <a:xfrm>
            <a:off x="5985964" y="2736502"/>
            <a:ext cx="746044"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35" name="Content Placeholder 2">
            <a:extLst>
              <a:ext uri="{FF2B5EF4-FFF2-40B4-BE49-F238E27FC236}">
                <a16:creationId xmlns:a16="http://schemas.microsoft.com/office/drawing/2014/main" id="{E3F41621-4BE3-A744-B84A-5C5B151C0CEF}"/>
              </a:ext>
            </a:extLst>
          </p:cNvPr>
          <p:cNvSpPr>
            <a:spLocks noGrp="1"/>
          </p:cNvSpPr>
          <p:nvPr>
            <p:ph idx="1"/>
          </p:nvPr>
        </p:nvSpPr>
        <p:spPr>
          <a:xfrm>
            <a:off x="1114424" y="3667648"/>
            <a:ext cx="7610476" cy="2598681"/>
          </a:xfrm>
        </p:spPr>
        <p:txBody>
          <a:bodyPr>
            <a:normAutofit/>
          </a:bodyPr>
          <a:lstStyle/>
          <a:p>
            <a:r>
              <a:rPr lang="en-IE" dirty="0"/>
              <a:t>Alternative pipeline with Evaluation component.</a:t>
            </a:r>
          </a:p>
          <a:p>
            <a:pPr lvl="1"/>
            <a:r>
              <a:rPr lang="en-IE" dirty="0"/>
              <a:t>Used in experimentation – to evaluate the performance of the system that has been designed.</a:t>
            </a:r>
          </a:p>
          <a:p>
            <a:pPr lvl="2"/>
            <a:r>
              <a:rPr lang="en-IE" dirty="0"/>
              <a:t>(this is evaluation in terms of the system’s </a:t>
            </a:r>
            <a:r>
              <a:rPr lang="en-IE" b="1" dirty="0"/>
              <a:t>effectiveness</a:t>
            </a:r>
            <a:r>
              <a:rPr lang="en-IE" dirty="0"/>
              <a:t>)</a:t>
            </a:r>
          </a:p>
        </p:txBody>
      </p:sp>
      <p:sp>
        <p:nvSpPr>
          <p:cNvPr id="16" name="Rectangle 15">
            <a:extLst>
              <a:ext uri="{FF2B5EF4-FFF2-40B4-BE49-F238E27FC236}">
                <a16:creationId xmlns:a16="http://schemas.microsoft.com/office/drawing/2014/main" id="{81A3664F-C533-294E-B684-F7DC3628655B}"/>
              </a:ext>
            </a:extLst>
          </p:cNvPr>
          <p:cNvSpPr/>
          <p:nvPr/>
        </p:nvSpPr>
        <p:spPr>
          <a:xfrm>
            <a:off x="6608757" y="1650219"/>
            <a:ext cx="1601349" cy="65414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E" dirty="0"/>
              <a:t>Relevance Judgments</a:t>
            </a:r>
          </a:p>
        </p:txBody>
      </p:sp>
      <p:sp>
        <p:nvSpPr>
          <p:cNvPr id="17" name="Right Arrow 16">
            <a:extLst>
              <a:ext uri="{FF2B5EF4-FFF2-40B4-BE49-F238E27FC236}">
                <a16:creationId xmlns:a16="http://schemas.microsoft.com/office/drawing/2014/main" id="{98140FF1-AC6F-1C4C-BB55-19AA13E0FCAC}"/>
              </a:ext>
            </a:extLst>
          </p:cNvPr>
          <p:cNvSpPr/>
          <p:nvPr/>
        </p:nvSpPr>
        <p:spPr>
          <a:xfrm rot="5400000">
            <a:off x="7224763" y="2361683"/>
            <a:ext cx="369333" cy="27699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E"/>
          </a:p>
        </p:txBody>
      </p:sp>
      <p:sp>
        <p:nvSpPr>
          <p:cNvPr id="18" name="TextBox 17">
            <a:extLst>
              <a:ext uri="{FF2B5EF4-FFF2-40B4-BE49-F238E27FC236}">
                <a16:creationId xmlns:a16="http://schemas.microsoft.com/office/drawing/2014/main" id="{A0A8D460-BE42-7949-84B2-F2BFE0E403B5}"/>
              </a:ext>
            </a:extLst>
          </p:cNvPr>
          <p:cNvSpPr txBox="1"/>
          <p:nvPr/>
        </p:nvSpPr>
        <p:spPr>
          <a:xfrm>
            <a:off x="6732003" y="2690336"/>
            <a:ext cx="1354858" cy="369332"/>
          </a:xfrm>
          <a:prstGeom prst="rect">
            <a:avLst/>
          </a:prstGeom>
          <a:noFill/>
          <a:ln>
            <a:solidFill>
              <a:schemeClr val="accent5"/>
            </a:solidFill>
          </a:ln>
        </p:spPr>
        <p:txBody>
          <a:bodyPr wrap="none" rtlCol="0">
            <a:spAutoFit/>
          </a:bodyPr>
          <a:lstStyle/>
          <a:p>
            <a:pPr algn="ctr"/>
            <a:r>
              <a:rPr lang="en-IE" dirty="0"/>
              <a:t>Evaluation</a:t>
            </a:r>
            <a:endParaRPr lang="en-IE" sz="1200" i="1" dirty="0"/>
          </a:p>
        </p:txBody>
      </p:sp>
    </p:spTree>
    <p:extLst>
      <p:ext uri="{BB962C8B-B14F-4D97-AF65-F5344CB8AC3E}">
        <p14:creationId xmlns:p14="http://schemas.microsoft.com/office/powerpoint/2010/main" val="116621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77D1-B08F-EE42-B402-642FC65EA4DB}"/>
              </a:ext>
            </a:extLst>
          </p:cNvPr>
          <p:cNvSpPr>
            <a:spLocks noGrp="1"/>
          </p:cNvSpPr>
          <p:nvPr>
            <p:ph type="title"/>
          </p:nvPr>
        </p:nvSpPr>
        <p:spPr>
          <a:xfrm>
            <a:off x="-28770" y="382757"/>
            <a:ext cx="8913813" cy="914400"/>
          </a:xfrm>
        </p:spPr>
        <p:txBody>
          <a:bodyPr/>
          <a:lstStyle/>
          <a:p>
            <a:r>
              <a:rPr lang="en-IE" dirty="0"/>
              <a:t>Aside: Pipeline Design Pattern</a:t>
            </a:r>
          </a:p>
        </p:txBody>
      </p:sp>
      <p:sp>
        <p:nvSpPr>
          <p:cNvPr id="3" name="Content Placeholder 2">
            <a:extLst>
              <a:ext uri="{FF2B5EF4-FFF2-40B4-BE49-F238E27FC236}">
                <a16:creationId xmlns:a16="http://schemas.microsoft.com/office/drawing/2014/main" id="{5E5347C1-5FDF-5F48-B931-D1B6E6705120}"/>
              </a:ext>
            </a:extLst>
          </p:cNvPr>
          <p:cNvSpPr>
            <a:spLocks noGrp="1"/>
          </p:cNvSpPr>
          <p:nvPr>
            <p:ph idx="1"/>
          </p:nvPr>
        </p:nvSpPr>
        <p:spPr>
          <a:xfrm>
            <a:off x="1114424" y="1395168"/>
            <a:ext cx="7610476" cy="4871162"/>
          </a:xfrm>
        </p:spPr>
        <p:txBody>
          <a:bodyPr/>
          <a:lstStyle/>
          <a:p>
            <a:r>
              <a:rPr lang="en-IE" dirty="0"/>
              <a:t>We call this design pattern a </a:t>
            </a:r>
            <a:r>
              <a:rPr lang="en-IE" b="1" dirty="0"/>
              <a:t>pipeline</a:t>
            </a:r>
            <a:r>
              <a:rPr lang="en-IE" dirty="0"/>
              <a:t> because the output of one process becomes the input of the next stage in the process.</a:t>
            </a:r>
          </a:p>
          <a:p>
            <a:r>
              <a:rPr lang="en-IE" dirty="0"/>
              <a:t>This is similar to a </a:t>
            </a:r>
            <a:r>
              <a:rPr lang="en-IE" b="1" dirty="0"/>
              <a:t>linear pipeline</a:t>
            </a:r>
            <a:r>
              <a:rPr lang="en-IE" dirty="0"/>
              <a:t>, where each stage happens sequentially.</a:t>
            </a:r>
          </a:p>
          <a:p>
            <a:endParaRPr lang="en-IE" dirty="0"/>
          </a:p>
          <a:p>
            <a:r>
              <a:rPr lang="en-IE" dirty="0"/>
              <a:t>An alternative is a </a:t>
            </a:r>
            <a:r>
              <a:rPr lang="en-IE" b="1" dirty="0"/>
              <a:t>non-linear</a:t>
            </a:r>
            <a:r>
              <a:rPr lang="en-IE" dirty="0"/>
              <a:t> pipeline, where some stages can happen in parallel.</a:t>
            </a:r>
          </a:p>
          <a:p>
            <a:endParaRPr lang="en-IE" dirty="0"/>
          </a:p>
          <a:p>
            <a:endParaRPr lang="en-IE" dirty="0"/>
          </a:p>
        </p:txBody>
      </p:sp>
      <p:sp>
        <p:nvSpPr>
          <p:cNvPr id="4" name="Rectangle 3">
            <a:extLst>
              <a:ext uri="{FF2B5EF4-FFF2-40B4-BE49-F238E27FC236}">
                <a16:creationId xmlns:a16="http://schemas.microsoft.com/office/drawing/2014/main" id="{0255B3EF-11C9-E344-9768-2F2761885624}"/>
              </a:ext>
            </a:extLst>
          </p:cNvPr>
          <p:cNvSpPr/>
          <p:nvPr/>
        </p:nvSpPr>
        <p:spPr>
          <a:xfrm>
            <a:off x="2036190"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1</a:t>
            </a:r>
          </a:p>
        </p:txBody>
      </p:sp>
      <p:sp>
        <p:nvSpPr>
          <p:cNvPr id="5" name="Rectangle 4">
            <a:extLst>
              <a:ext uri="{FF2B5EF4-FFF2-40B4-BE49-F238E27FC236}">
                <a16:creationId xmlns:a16="http://schemas.microsoft.com/office/drawing/2014/main" id="{529F9DE9-B3B7-CF48-9304-7E0C5D1C3253}"/>
              </a:ext>
            </a:extLst>
          </p:cNvPr>
          <p:cNvSpPr/>
          <p:nvPr/>
        </p:nvSpPr>
        <p:spPr>
          <a:xfrm>
            <a:off x="3534463"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2</a:t>
            </a:r>
          </a:p>
        </p:txBody>
      </p:sp>
      <p:sp>
        <p:nvSpPr>
          <p:cNvPr id="6" name="Rectangle 5">
            <a:extLst>
              <a:ext uri="{FF2B5EF4-FFF2-40B4-BE49-F238E27FC236}">
                <a16:creationId xmlns:a16="http://schemas.microsoft.com/office/drawing/2014/main" id="{9F40E35A-8B44-C34C-AA92-E8C4F38F65B0}"/>
              </a:ext>
            </a:extLst>
          </p:cNvPr>
          <p:cNvSpPr/>
          <p:nvPr/>
        </p:nvSpPr>
        <p:spPr>
          <a:xfrm>
            <a:off x="5032736"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3</a:t>
            </a:r>
          </a:p>
        </p:txBody>
      </p:sp>
      <p:sp>
        <p:nvSpPr>
          <p:cNvPr id="7" name="Rectangle 6">
            <a:extLst>
              <a:ext uri="{FF2B5EF4-FFF2-40B4-BE49-F238E27FC236}">
                <a16:creationId xmlns:a16="http://schemas.microsoft.com/office/drawing/2014/main" id="{AD9644FE-153D-9A40-9B75-26F509C5B1F3}"/>
              </a:ext>
            </a:extLst>
          </p:cNvPr>
          <p:cNvSpPr/>
          <p:nvPr/>
        </p:nvSpPr>
        <p:spPr>
          <a:xfrm>
            <a:off x="6531009"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4</a:t>
            </a:r>
          </a:p>
        </p:txBody>
      </p:sp>
      <p:sp>
        <p:nvSpPr>
          <p:cNvPr id="13" name="Rectangle 12">
            <a:extLst>
              <a:ext uri="{FF2B5EF4-FFF2-40B4-BE49-F238E27FC236}">
                <a16:creationId xmlns:a16="http://schemas.microsoft.com/office/drawing/2014/main" id="{FCB0D9A0-22EE-E547-8D05-DEE03A63CAD1}"/>
              </a:ext>
            </a:extLst>
          </p:cNvPr>
          <p:cNvSpPr/>
          <p:nvPr/>
        </p:nvSpPr>
        <p:spPr>
          <a:xfrm>
            <a:off x="2050724" y="5613987"/>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1</a:t>
            </a:r>
          </a:p>
        </p:txBody>
      </p:sp>
      <p:sp>
        <p:nvSpPr>
          <p:cNvPr id="14" name="Rectangle 13">
            <a:extLst>
              <a:ext uri="{FF2B5EF4-FFF2-40B4-BE49-F238E27FC236}">
                <a16:creationId xmlns:a16="http://schemas.microsoft.com/office/drawing/2014/main" id="{FDA0B1B7-D19A-3E40-B726-415AF9D283DD}"/>
              </a:ext>
            </a:extLst>
          </p:cNvPr>
          <p:cNvSpPr/>
          <p:nvPr/>
        </p:nvSpPr>
        <p:spPr>
          <a:xfrm>
            <a:off x="3548997" y="5613987"/>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2</a:t>
            </a:r>
          </a:p>
        </p:txBody>
      </p:sp>
      <p:sp>
        <p:nvSpPr>
          <p:cNvPr id="16" name="Rectangle 15">
            <a:extLst>
              <a:ext uri="{FF2B5EF4-FFF2-40B4-BE49-F238E27FC236}">
                <a16:creationId xmlns:a16="http://schemas.microsoft.com/office/drawing/2014/main" id="{DB0305E3-F937-2240-A28A-DD1F741A7A36}"/>
              </a:ext>
            </a:extLst>
          </p:cNvPr>
          <p:cNvSpPr/>
          <p:nvPr/>
        </p:nvSpPr>
        <p:spPr>
          <a:xfrm>
            <a:off x="6545543" y="5613987"/>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4</a:t>
            </a:r>
          </a:p>
        </p:txBody>
      </p:sp>
      <p:grpSp>
        <p:nvGrpSpPr>
          <p:cNvPr id="21" name="Group 20">
            <a:extLst>
              <a:ext uri="{FF2B5EF4-FFF2-40B4-BE49-F238E27FC236}">
                <a16:creationId xmlns:a16="http://schemas.microsoft.com/office/drawing/2014/main" id="{4C190DF2-BD36-0949-9038-0694F317AA12}"/>
              </a:ext>
            </a:extLst>
          </p:cNvPr>
          <p:cNvGrpSpPr/>
          <p:nvPr/>
        </p:nvGrpSpPr>
        <p:grpSpPr>
          <a:xfrm>
            <a:off x="5047270" y="4986806"/>
            <a:ext cx="923827" cy="1546592"/>
            <a:chOff x="5047270" y="4961644"/>
            <a:chExt cx="923827" cy="1546592"/>
          </a:xfrm>
        </p:grpSpPr>
        <p:sp>
          <p:nvSpPr>
            <p:cNvPr id="15" name="Rectangle 14">
              <a:extLst>
                <a:ext uri="{FF2B5EF4-FFF2-40B4-BE49-F238E27FC236}">
                  <a16:creationId xmlns:a16="http://schemas.microsoft.com/office/drawing/2014/main" id="{B75E57B9-9DA7-D045-AB34-F6C8B0562BDB}"/>
                </a:ext>
              </a:extLst>
            </p:cNvPr>
            <p:cNvSpPr/>
            <p:nvPr/>
          </p:nvSpPr>
          <p:spPr>
            <a:xfrm>
              <a:off x="5047270" y="4961644"/>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3</a:t>
              </a:r>
            </a:p>
          </p:txBody>
        </p:sp>
        <p:sp>
          <p:nvSpPr>
            <p:cNvPr id="20" name="Rectangle 19">
              <a:extLst>
                <a:ext uri="{FF2B5EF4-FFF2-40B4-BE49-F238E27FC236}">
                  <a16:creationId xmlns:a16="http://schemas.microsoft.com/office/drawing/2014/main" id="{46113A2D-0C71-2B47-92E7-387085A32A82}"/>
                </a:ext>
              </a:extLst>
            </p:cNvPr>
            <p:cNvSpPr/>
            <p:nvPr/>
          </p:nvSpPr>
          <p:spPr>
            <a:xfrm>
              <a:off x="5047270" y="6216006"/>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3</a:t>
              </a:r>
            </a:p>
          </p:txBody>
        </p:sp>
      </p:grpSp>
      <p:cxnSp>
        <p:nvCxnSpPr>
          <p:cNvPr id="25" name="Straight Arrow Connector 24">
            <a:extLst>
              <a:ext uri="{FF2B5EF4-FFF2-40B4-BE49-F238E27FC236}">
                <a16:creationId xmlns:a16="http://schemas.microsoft.com/office/drawing/2014/main" id="{84384D49-CEE9-054F-A087-0D7CD947490A}"/>
              </a:ext>
            </a:extLst>
          </p:cNvPr>
          <p:cNvCxnSpPr>
            <a:cxnSpLocks/>
            <a:stCxn id="15" idx="3"/>
            <a:endCxn id="16" idx="1"/>
          </p:cNvCxnSpPr>
          <p:nvPr/>
        </p:nvCxnSpPr>
        <p:spPr>
          <a:xfrm>
            <a:off x="5971097" y="5132921"/>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3CBBFDA-7D09-1C40-8EA8-351F26397342}"/>
              </a:ext>
            </a:extLst>
          </p:cNvPr>
          <p:cNvCxnSpPr>
            <a:cxnSpLocks/>
            <a:stCxn id="20" idx="3"/>
            <a:endCxn id="16" idx="1"/>
          </p:cNvCxnSpPr>
          <p:nvPr/>
        </p:nvCxnSpPr>
        <p:spPr>
          <a:xfrm flipV="1">
            <a:off x="5971097" y="5760102"/>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708F2C8-1B05-5749-A8F9-88F64183068D}"/>
              </a:ext>
            </a:extLst>
          </p:cNvPr>
          <p:cNvCxnSpPr>
            <a:cxnSpLocks/>
            <a:stCxn id="14" idx="3"/>
            <a:endCxn id="15" idx="1"/>
          </p:cNvCxnSpPr>
          <p:nvPr/>
        </p:nvCxnSpPr>
        <p:spPr>
          <a:xfrm flipV="1">
            <a:off x="4472824" y="5132921"/>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03F2AE9-FA6D-6442-B3E0-84F25D716EF0}"/>
              </a:ext>
            </a:extLst>
          </p:cNvPr>
          <p:cNvCxnSpPr>
            <a:cxnSpLocks/>
            <a:stCxn id="14" idx="3"/>
            <a:endCxn id="20" idx="1"/>
          </p:cNvCxnSpPr>
          <p:nvPr/>
        </p:nvCxnSpPr>
        <p:spPr>
          <a:xfrm>
            <a:off x="4472824" y="5760102"/>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05BD4DD-9146-9946-A720-EC7D1FECE067}"/>
              </a:ext>
            </a:extLst>
          </p:cNvPr>
          <p:cNvCxnSpPr>
            <a:cxnSpLocks/>
            <a:stCxn id="13" idx="3"/>
            <a:endCxn id="14" idx="1"/>
          </p:cNvCxnSpPr>
          <p:nvPr/>
        </p:nvCxnSpPr>
        <p:spPr>
          <a:xfrm>
            <a:off x="2974551" y="5760102"/>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A9A96B43-818F-DE49-833D-EE2ED21013A2}"/>
              </a:ext>
            </a:extLst>
          </p:cNvPr>
          <p:cNvCxnSpPr>
            <a:cxnSpLocks/>
            <a:stCxn id="4" idx="3"/>
            <a:endCxn id="5" idx="1"/>
          </p:cNvCxnSpPr>
          <p:nvPr/>
        </p:nvCxnSpPr>
        <p:spPr>
          <a:xfrm>
            <a:off x="2960017" y="3684634"/>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B6A1E8C-3A5E-B042-8A71-0F61E67C0EC2}"/>
              </a:ext>
            </a:extLst>
          </p:cNvPr>
          <p:cNvCxnSpPr>
            <a:cxnSpLocks/>
            <a:stCxn id="5" idx="3"/>
          </p:cNvCxnSpPr>
          <p:nvPr/>
        </p:nvCxnSpPr>
        <p:spPr>
          <a:xfrm>
            <a:off x="4458290" y="3684634"/>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AC92ACB1-B6B1-734F-A1AD-A47502B8879C}"/>
              </a:ext>
            </a:extLst>
          </p:cNvPr>
          <p:cNvCxnSpPr>
            <a:cxnSpLocks/>
            <a:stCxn id="6" idx="3"/>
            <a:endCxn id="7" idx="1"/>
          </p:cNvCxnSpPr>
          <p:nvPr/>
        </p:nvCxnSpPr>
        <p:spPr>
          <a:xfrm>
            <a:off x="5956563" y="3684634"/>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09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4925C-068E-250B-C699-5AB87AB00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FD284-3757-2736-BFC9-BDAC95E01074}"/>
              </a:ext>
            </a:extLst>
          </p:cNvPr>
          <p:cNvSpPr>
            <a:spLocks noGrp="1"/>
          </p:cNvSpPr>
          <p:nvPr>
            <p:ph type="title"/>
          </p:nvPr>
        </p:nvSpPr>
        <p:spPr>
          <a:xfrm>
            <a:off x="-28770" y="382757"/>
            <a:ext cx="8913813" cy="914400"/>
          </a:xfrm>
        </p:spPr>
        <p:txBody>
          <a:bodyPr/>
          <a:lstStyle/>
          <a:p>
            <a:r>
              <a:rPr lang="en-IE" dirty="0"/>
              <a:t>Aside: Pipeline Design Pattern</a:t>
            </a:r>
          </a:p>
        </p:txBody>
      </p:sp>
      <p:sp>
        <p:nvSpPr>
          <p:cNvPr id="3" name="Content Placeholder 2">
            <a:extLst>
              <a:ext uri="{FF2B5EF4-FFF2-40B4-BE49-F238E27FC236}">
                <a16:creationId xmlns:a16="http://schemas.microsoft.com/office/drawing/2014/main" id="{4A270838-3628-AE0B-FF25-B82D4CF86D0D}"/>
              </a:ext>
            </a:extLst>
          </p:cNvPr>
          <p:cNvSpPr>
            <a:spLocks noGrp="1"/>
          </p:cNvSpPr>
          <p:nvPr>
            <p:ph idx="1"/>
          </p:nvPr>
        </p:nvSpPr>
        <p:spPr>
          <a:xfrm>
            <a:off x="1114424" y="1395168"/>
            <a:ext cx="7610476" cy="4871162"/>
          </a:xfrm>
        </p:spPr>
        <p:txBody>
          <a:bodyPr/>
          <a:lstStyle/>
          <a:p>
            <a:r>
              <a:rPr lang="en-IE" dirty="0"/>
              <a:t>We call this design pattern a </a:t>
            </a:r>
            <a:r>
              <a:rPr lang="en-IE" b="1" dirty="0"/>
              <a:t>pipeline</a:t>
            </a:r>
            <a:r>
              <a:rPr lang="en-IE" dirty="0"/>
              <a:t> because the output of one process becomes the input of the next stage in the process.</a:t>
            </a:r>
          </a:p>
          <a:p>
            <a:r>
              <a:rPr lang="en-IE" dirty="0"/>
              <a:t>This is similar to a </a:t>
            </a:r>
            <a:r>
              <a:rPr lang="en-IE" b="1" dirty="0"/>
              <a:t>linear pipeline</a:t>
            </a:r>
            <a:r>
              <a:rPr lang="en-IE" dirty="0"/>
              <a:t>, where each stage happens sequentially.</a:t>
            </a:r>
          </a:p>
          <a:p>
            <a:endParaRPr lang="en-IE" dirty="0"/>
          </a:p>
          <a:p>
            <a:r>
              <a:rPr lang="en-IE" dirty="0"/>
              <a:t>An alternative is a </a:t>
            </a:r>
            <a:r>
              <a:rPr lang="en-IE" b="1" dirty="0"/>
              <a:t>non-linear</a:t>
            </a:r>
            <a:r>
              <a:rPr lang="en-IE" dirty="0"/>
              <a:t> pipeline, where some stages can happen in parallel.</a:t>
            </a:r>
          </a:p>
          <a:p>
            <a:endParaRPr lang="en-IE" dirty="0"/>
          </a:p>
          <a:p>
            <a:endParaRPr lang="en-IE" dirty="0"/>
          </a:p>
        </p:txBody>
      </p:sp>
      <p:sp>
        <p:nvSpPr>
          <p:cNvPr id="4" name="Rectangle 3">
            <a:extLst>
              <a:ext uri="{FF2B5EF4-FFF2-40B4-BE49-F238E27FC236}">
                <a16:creationId xmlns:a16="http://schemas.microsoft.com/office/drawing/2014/main" id="{C77F0A19-AC35-9CB3-3239-BA6D2A98E7B2}"/>
              </a:ext>
            </a:extLst>
          </p:cNvPr>
          <p:cNvSpPr/>
          <p:nvPr/>
        </p:nvSpPr>
        <p:spPr>
          <a:xfrm>
            <a:off x="2036190"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1</a:t>
            </a:r>
          </a:p>
        </p:txBody>
      </p:sp>
      <p:sp>
        <p:nvSpPr>
          <p:cNvPr id="5" name="Rectangle 4">
            <a:extLst>
              <a:ext uri="{FF2B5EF4-FFF2-40B4-BE49-F238E27FC236}">
                <a16:creationId xmlns:a16="http://schemas.microsoft.com/office/drawing/2014/main" id="{33C0643C-84D5-99FF-7BF3-1000F73D3710}"/>
              </a:ext>
            </a:extLst>
          </p:cNvPr>
          <p:cNvSpPr/>
          <p:nvPr/>
        </p:nvSpPr>
        <p:spPr>
          <a:xfrm>
            <a:off x="3534463"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2</a:t>
            </a:r>
          </a:p>
        </p:txBody>
      </p:sp>
      <p:sp>
        <p:nvSpPr>
          <p:cNvPr id="6" name="Rectangle 5">
            <a:extLst>
              <a:ext uri="{FF2B5EF4-FFF2-40B4-BE49-F238E27FC236}">
                <a16:creationId xmlns:a16="http://schemas.microsoft.com/office/drawing/2014/main" id="{67713956-37CF-49D9-66ED-29478BE70943}"/>
              </a:ext>
            </a:extLst>
          </p:cNvPr>
          <p:cNvSpPr/>
          <p:nvPr/>
        </p:nvSpPr>
        <p:spPr>
          <a:xfrm>
            <a:off x="5032736"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3</a:t>
            </a:r>
          </a:p>
        </p:txBody>
      </p:sp>
      <p:sp>
        <p:nvSpPr>
          <p:cNvPr id="7" name="Rectangle 6">
            <a:extLst>
              <a:ext uri="{FF2B5EF4-FFF2-40B4-BE49-F238E27FC236}">
                <a16:creationId xmlns:a16="http://schemas.microsoft.com/office/drawing/2014/main" id="{DD262C4F-93BA-FA03-1D2E-5B9B585E52CA}"/>
              </a:ext>
            </a:extLst>
          </p:cNvPr>
          <p:cNvSpPr/>
          <p:nvPr/>
        </p:nvSpPr>
        <p:spPr>
          <a:xfrm>
            <a:off x="6531009"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4</a:t>
            </a:r>
          </a:p>
        </p:txBody>
      </p:sp>
      <p:sp>
        <p:nvSpPr>
          <p:cNvPr id="13" name="Rectangle 12">
            <a:extLst>
              <a:ext uri="{FF2B5EF4-FFF2-40B4-BE49-F238E27FC236}">
                <a16:creationId xmlns:a16="http://schemas.microsoft.com/office/drawing/2014/main" id="{BF360E45-D914-B1EA-8A08-3CCB9C433C50}"/>
              </a:ext>
            </a:extLst>
          </p:cNvPr>
          <p:cNvSpPr/>
          <p:nvPr/>
        </p:nvSpPr>
        <p:spPr>
          <a:xfrm>
            <a:off x="2050724" y="5613987"/>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1</a:t>
            </a:r>
          </a:p>
        </p:txBody>
      </p:sp>
      <p:sp>
        <p:nvSpPr>
          <p:cNvPr id="14" name="Rectangle 13">
            <a:extLst>
              <a:ext uri="{FF2B5EF4-FFF2-40B4-BE49-F238E27FC236}">
                <a16:creationId xmlns:a16="http://schemas.microsoft.com/office/drawing/2014/main" id="{DEA421F7-BD3D-D062-6E35-1ED5BA40A723}"/>
              </a:ext>
            </a:extLst>
          </p:cNvPr>
          <p:cNvSpPr/>
          <p:nvPr/>
        </p:nvSpPr>
        <p:spPr>
          <a:xfrm>
            <a:off x="3548997" y="5613987"/>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2</a:t>
            </a:r>
          </a:p>
        </p:txBody>
      </p:sp>
      <p:sp>
        <p:nvSpPr>
          <p:cNvPr id="16" name="Rectangle 15">
            <a:extLst>
              <a:ext uri="{FF2B5EF4-FFF2-40B4-BE49-F238E27FC236}">
                <a16:creationId xmlns:a16="http://schemas.microsoft.com/office/drawing/2014/main" id="{ED14E96A-0D33-4644-EC8E-0DCDCE215FD7}"/>
              </a:ext>
            </a:extLst>
          </p:cNvPr>
          <p:cNvSpPr/>
          <p:nvPr/>
        </p:nvSpPr>
        <p:spPr>
          <a:xfrm>
            <a:off x="6545543" y="5613987"/>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4</a:t>
            </a:r>
          </a:p>
        </p:txBody>
      </p:sp>
      <p:grpSp>
        <p:nvGrpSpPr>
          <p:cNvPr id="21" name="Group 20">
            <a:extLst>
              <a:ext uri="{FF2B5EF4-FFF2-40B4-BE49-F238E27FC236}">
                <a16:creationId xmlns:a16="http://schemas.microsoft.com/office/drawing/2014/main" id="{948B8A25-886E-04F2-9FDF-663BCD6397E1}"/>
              </a:ext>
            </a:extLst>
          </p:cNvPr>
          <p:cNvGrpSpPr/>
          <p:nvPr/>
        </p:nvGrpSpPr>
        <p:grpSpPr>
          <a:xfrm>
            <a:off x="5047270" y="4986806"/>
            <a:ext cx="923827" cy="1546592"/>
            <a:chOff x="5047270" y="4961644"/>
            <a:chExt cx="923827" cy="1546592"/>
          </a:xfrm>
        </p:grpSpPr>
        <p:sp>
          <p:nvSpPr>
            <p:cNvPr id="15" name="Rectangle 14">
              <a:extLst>
                <a:ext uri="{FF2B5EF4-FFF2-40B4-BE49-F238E27FC236}">
                  <a16:creationId xmlns:a16="http://schemas.microsoft.com/office/drawing/2014/main" id="{A1E7DA60-54C4-9AC0-095D-D4BB3F264ED2}"/>
                </a:ext>
              </a:extLst>
            </p:cNvPr>
            <p:cNvSpPr/>
            <p:nvPr/>
          </p:nvSpPr>
          <p:spPr>
            <a:xfrm>
              <a:off x="5047270" y="4961644"/>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3</a:t>
              </a:r>
            </a:p>
          </p:txBody>
        </p:sp>
        <p:sp>
          <p:nvSpPr>
            <p:cNvPr id="20" name="Rectangle 19">
              <a:extLst>
                <a:ext uri="{FF2B5EF4-FFF2-40B4-BE49-F238E27FC236}">
                  <a16:creationId xmlns:a16="http://schemas.microsoft.com/office/drawing/2014/main" id="{551EFDB6-543B-7A21-BEAD-E769BADD4DA0}"/>
                </a:ext>
              </a:extLst>
            </p:cNvPr>
            <p:cNvSpPr/>
            <p:nvPr/>
          </p:nvSpPr>
          <p:spPr>
            <a:xfrm>
              <a:off x="5047270" y="6216006"/>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3</a:t>
              </a:r>
            </a:p>
          </p:txBody>
        </p:sp>
      </p:grpSp>
      <p:cxnSp>
        <p:nvCxnSpPr>
          <p:cNvPr id="25" name="Straight Arrow Connector 24">
            <a:extLst>
              <a:ext uri="{FF2B5EF4-FFF2-40B4-BE49-F238E27FC236}">
                <a16:creationId xmlns:a16="http://schemas.microsoft.com/office/drawing/2014/main" id="{C5DBB087-6D2C-9FB7-7DEA-121AE89FD54C}"/>
              </a:ext>
            </a:extLst>
          </p:cNvPr>
          <p:cNvCxnSpPr>
            <a:cxnSpLocks/>
            <a:stCxn id="15" idx="3"/>
            <a:endCxn id="16" idx="1"/>
          </p:cNvCxnSpPr>
          <p:nvPr/>
        </p:nvCxnSpPr>
        <p:spPr>
          <a:xfrm>
            <a:off x="5971097" y="5132921"/>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FB208B3-B119-F6E8-0C2A-0B31F48CC675}"/>
              </a:ext>
            </a:extLst>
          </p:cNvPr>
          <p:cNvCxnSpPr>
            <a:cxnSpLocks/>
            <a:stCxn id="20" idx="3"/>
            <a:endCxn id="16" idx="1"/>
          </p:cNvCxnSpPr>
          <p:nvPr/>
        </p:nvCxnSpPr>
        <p:spPr>
          <a:xfrm flipV="1">
            <a:off x="5971097" y="5760102"/>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042D2BB-6FD3-4682-E114-C812B7FE68B5}"/>
              </a:ext>
            </a:extLst>
          </p:cNvPr>
          <p:cNvCxnSpPr>
            <a:cxnSpLocks/>
            <a:stCxn id="14" idx="3"/>
            <a:endCxn id="15" idx="1"/>
          </p:cNvCxnSpPr>
          <p:nvPr/>
        </p:nvCxnSpPr>
        <p:spPr>
          <a:xfrm flipV="1">
            <a:off x="4472824" y="5132921"/>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FA93448-1B51-6B60-5F0E-F2258E9B23B1}"/>
              </a:ext>
            </a:extLst>
          </p:cNvPr>
          <p:cNvCxnSpPr>
            <a:cxnSpLocks/>
            <a:stCxn id="14" idx="3"/>
            <a:endCxn id="20" idx="1"/>
          </p:cNvCxnSpPr>
          <p:nvPr/>
        </p:nvCxnSpPr>
        <p:spPr>
          <a:xfrm>
            <a:off x="4472824" y="5760102"/>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7A71B660-180B-E168-DD9D-C51AFD0808A4}"/>
              </a:ext>
            </a:extLst>
          </p:cNvPr>
          <p:cNvCxnSpPr>
            <a:cxnSpLocks/>
            <a:stCxn id="13" idx="3"/>
            <a:endCxn id="14" idx="1"/>
          </p:cNvCxnSpPr>
          <p:nvPr/>
        </p:nvCxnSpPr>
        <p:spPr>
          <a:xfrm>
            <a:off x="2974551" y="5760102"/>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601CA153-1F84-5543-826E-3D06FBF3FAD3}"/>
              </a:ext>
            </a:extLst>
          </p:cNvPr>
          <p:cNvCxnSpPr>
            <a:cxnSpLocks/>
            <a:stCxn id="4" idx="3"/>
            <a:endCxn id="5" idx="1"/>
          </p:cNvCxnSpPr>
          <p:nvPr/>
        </p:nvCxnSpPr>
        <p:spPr>
          <a:xfrm>
            <a:off x="2960017" y="3684634"/>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952254A-FAA6-9D1A-8BBB-E52DBECA1933}"/>
              </a:ext>
            </a:extLst>
          </p:cNvPr>
          <p:cNvCxnSpPr>
            <a:cxnSpLocks/>
            <a:stCxn id="5" idx="3"/>
          </p:cNvCxnSpPr>
          <p:nvPr/>
        </p:nvCxnSpPr>
        <p:spPr>
          <a:xfrm>
            <a:off x="4458290" y="3684634"/>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64CA7B54-4364-4E4B-C3F3-9A405A7DD629}"/>
              </a:ext>
            </a:extLst>
          </p:cNvPr>
          <p:cNvCxnSpPr>
            <a:cxnSpLocks/>
            <a:stCxn id="6" idx="3"/>
            <a:endCxn id="7" idx="1"/>
          </p:cNvCxnSpPr>
          <p:nvPr/>
        </p:nvCxnSpPr>
        <p:spPr>
          <a:xfrm>
            <a:off x="5956563" y="3684634"/>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92492653-BA06-74F8-A463-BDEDC9C4632E}"/>
              </a:ext>
            </a:extLst>
          </p:cNvPr>
          <p:cNvSpPr/>
          <p:nvPr/>
        </p:nvSpPr>
        <p:spPr>
          <a:xfrm>
            <a:off x="1175930" y="2686136"/>
            <a:ext cx="7487464" cy="12792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Pipelines are basically </a:t>
            </a:r>
            <a:r>
              <a:rPr lang="en-IE" b="1" dirty="0"/>
              <a:t>Directed Acyclic Graphs (DAGs) </a:t>
            </a:r>
            <a:r>
              <a:rPr lang="en-IE" dirty="0"/>
              <a:t>where nodes are steps and edges are dependencies.</a:t>
            </a:r>
          </a:p>
        </p:txBody>
      </p:sp>
    </p:spTree>
    <p:extLst>
      <p:ext uri="{BB962C8B-B14F-4D97-AF65-F5344CB8AC3E}">
        <p14:creationId xmlns:p14="http://schemas.microsoft.com/office/powerpoint/2010/main" val="303306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758B6-8DE8-58F3-1C41-D247B2A7C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0A949-824C-EA3D-D7AF-D4E17DC4881B}"/>
              </a:ext>
            </a:extLst>
          </p:cNvPr>
          <p:cNvSpPr>
            <a:spLocks noGrp="1"/>
          </p:cNvSpPr>
          <p:nvPr>
            <p:ph type="title"/>
          </p:nvPr>
        </p:nvSpPr>
        <p:spPr>
          <a:xfrm>
            <a:off x="-28770" y="382757"/>
            <a:ext cx="8913813" cy="914400"/>
          </a:xfrm>
        </p:spPr>
        <p:txBody>
          <a:bodyPr/>
          <a:lstStyle/>
          <a:p>
            <a:r>
              <a:rPr lang="en-IE" dirty="0"/>
              <a:t>Aside: Pipeline Design Pattern</a:t>
            </a:r>
          </a:p>
        </p:txBody>
      </p:sp>
      <p:sp>
        <p:nvSpPr>
          <p:cNvPr id="3" name="Content Placeholder 2">
            <a:extLst>
              <a:ext uri="{FF2B5EF4-FFF2-40B4-BE49-F238E27FC236}">
                <a16:creationId xmlns:a16="http://schemas.microsoft.com/office/drawing/2014/main" id="{FA50CFE9-C7D2-7964-DF7F-87702B0FA7FB}"/>
              </a:ext>
            </a:extLst>
          </p:cNvPr>
          <p:cNvSpPr>
            <a:spLocks noGrp="1"/>
          </p:cNvSpPr>
          <p:nvPr>
            <p:ph idx="1"/>
          </p:nvPr>
        </p:nvSpPr>
        <p:spPr>
          <a:xfrm>
            <a:off x="1114424" y="1395168"/>
            <a:ext cx="7610476" cy="4871162"/>
          </a:xfrm>
        </p:spPr>
        <p:txBody>
          <a:bodyPr/>
          <a:lstStyle/>
          <a:p>
            <a:r>
              <a:rPr lang="en-IE" dirty="0"/>
              <a:t>We call this design pattern a </a:t>
            </a:r>
            <a:r>
              <a:rPr lang="en-IE" b="1" dirty="0"/>
              <a:t>pipeline</a:t>
            </a:r>
            <a:r>
              <a:rPr lang="en-IE" dirty="0"/>
              <a:t> because the output of one process becomes the input of the next stage in the process.</a:t>
            </a:r>
          </a:p>
          <a:p>
            <a:r>
              <a:rPr lang="en-IE" dirty="0"/>
              <a:t>This is similar to a </a:t>
            </a:r>
            <a:r>
              <a:rPr lang="en-IE" b="1" dirty="0"/>
              <a:t>linear pipeline</a:t>
            </a:r>
            <a:r>
              <a:rPr lang="en-IE" dirty="0"/>
              <a:t>, where each stage happens sequentially.</a:t>
            </a:r>
          </a:p>
          <a:p>
            <a:endParaRPr lang="en-IE" dirty="0"/>
          </a:p>
          <a:p>
            <a:r>
              <a:rPr lang="en-IE" dirty="0"/>
              <a:t>An alternative is a </a:t>
            </a:r>
            <a:r>
              <a:rPr lang="en-IE" b="1" dirty="0"/>
              <a:t>non-linear</a:t>
            </a:r>
            <a:r>
              <a:rPr lang="en-IE" dirty="0"/>
              <a:t> pipeline, where some stages can happen in parallel.</a:t>
            </a:r>
          </a:p>
          <a:p>
            <a:endParaRPr lang="en-IE" dirty="0"/>
          </a:p>
          <a:p>
            <a:endParaRPr lang="en-IE" dirty="0"/>
          </a:p>
        </p:txBody>
      </p:sp>
      <p:sp>
        <p:nvSpPr>
          <p:cNvPr id="4" name="Rectangle 3">
            <a:extLst>
              <a:ext uri="{FF2B5EF4-FFF2-40B4-BE49-F238E27FC236}">
                <a16:creationId xmlns:a16="http://schemas.microsoft.com/office/drawing/2014/main" id="{F525D875-3A13-123E-11A3-E14EF5616176}"/>
              </a:ext>
            </a:extLst>
          </p:cNvPr>
          <p:cNvSpPr/>
          <p:nvPr/>
        </p:nvSpPr>
        <p:spPr>
          <a:xfrm>
            <a:off x="2036190"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1</a:t>
            </a:r>
          </a:p>
        </p:txBody>
      </p:sp>
      <p:sp>
        <p:nvSpPr>
          <p:cNvPr id="5" name="Rectangle 4">
            <a:extLst>
              <a:ext uri="{FF2B5EF4-FFF2-40B4-BE49-F238E27FC236}">
                <a16:creationId xmlns:a16="http://schemas.microsoft.com/office/drawing/2014/main" id="{8CFD822B-8A73-2F03-2F6B-14DDC407F59E}"/>
              </a:ext>
            </a:extLst>
          </p:cNvPr>
          <p:cNvSpPr/>
          <p:nvPr/>
        </p:nvSpPr>
        <p:spPr>
          <a:xfrm>
            <a:off x="3534463"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2</a:t>
            </a:r>
          </a:p>
        </p:txBody>
      </p:sp>
      <p:sp>
        <p:nvSpPr>
          <p:cNvPr id="6" name="Rectangle 5">
            <a:extLst>
              <a:ext uri="{FF2B5EF4-FFF2-40B4-BE49-F238E27FC236}">
                <a16:creationId xmlns:a16="http://schemas.microsoft.com/office/drawing/2014/main" id="{892C19E6-1D79-16C5-AF8A-F23E0C89B09B}"/>
              </a:ext>
            </a:extLst>
          </p:cNvPr>
          <p:cNvSpPr/>
          <p:nvPr/>
        </p:nvSpPr>
        <p:spPr>
          <a:xfrm>
            <a:off x="5032736"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3</a:t>
            </a:r>
          </a:p>
        </p:txBody>
      </p:sp>
      <p:sp>
        <p:nvSpPr>
          <p:cNvPr id="7" name="Rectangle 6">
            <a:extLst>
              <a:ext uri="{FF2B5EF4-FFF2-40B4-BE49-F238E27FC236}">
                <a16:creationId xmlns:a16="http://schemas.microsoft.com/office/drawing/2014/main" id="{D5F7BA42-3C5A-5076-BC33-46EB669AF124}"/>
              </a:ext>
            </a:extLst>
          </p:cNvPr>
          <p:cNvSpPr/>
          <p:nvPr/>
        </p:nvSpPr>
        <p:spPr>
          <a:xfrm>
            <a:off x="6531009" y="3538519"/>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4</a:t>
            </a:r>
          </a:p>
        </p:txBody>
      </p:sp>
      <p:sp>
        <p:nvSpPr>
          <p:cNvPr id="13" name="Rectangle 12">
            <a:extLst>
              <a:ext uri="{FF2B5EF4-FFF2-40B4-BE49-F238E27FC236}">
                <a16:creationId xmlns:a16="http://schemas.microsoft.com/office/drawing/2014/main" id="{E4A2BB7C-22C6-8207-02A5-C548F557CD3B}"/>
              </a:ext>
            </a:extLst>
          </p:cNvPr>
          <p:cNvSpPr/>
          <p:nvPr/>
        </p:nvSpPr>
        <p:spPr>
          <a:xfrm>
            <a:off x="2050724" y="5613987"/>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1</a:t>
            </a:r>
          </a:p>
        </p:txBody>
      </p:sp>
      <p:sp>
        <p:nvSpPr>
          <p:cNvPr id="14" name="Rectangle 13">
            <a:extLst>
              <a:ext uri="{FF2B5EF4-FFF2-40B4-BE49-F238E27FC236}">
                <a16:creationId xmlns:a16="http://schemas.microsoft.com/office/drawing/2014/main" id="{6131FE20-CAD5-1C5B-ABEF-009EFB826008}"/>
              </a:ext>
            </a:extLst>
          </p:cNvPr>
          <p:cNvSpPr/>
          <p:nvPr/>
        </p:nvSpPr>
        <p:spPr>
          <a:xfrm>
            <a:off x="3548997" y="5613987"/>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2</a:t>
            </a:r>
          </a:p>
        </p:txBody>
      </p:sp>
      <p:sp>
        <p:nvSpPr>
          <p:cNvPr id="16" name="Rectangle 15">
            <a:extLst>
              <a:ext uri="{FF2B5EF4-FFF2-40B4-BE49-F238E27FC236}">
                <a16:creationId xmlns:a16="http://schemas.microsoft.com/office/drawing/2014/main" id="{CE4A0541-4FC3-E46E-8E5D-E2E2986FD6A6}"/>
              </a:ext>
            </a:extLst>
          </p:cNvPr>
          <p:cNvSpPr/>
          <p:nvPr/>
        </p:nvSpPr>
        <p:spPr>
          <a:xfrm>
            <a:off x="6545543" y="5613987"/>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4</a:t>
            </a:r>
          </a:p>
        </p:txBody>
      </p:sp>
      <p:grpSp>
        <p:nvGrpSpPr>
          <p:cNvPr id="21" name="Group 20">
            <a:extLst>
              <a:ext uri="{FF2B5EF4-FFF2-40B4-BE49-F238E27FC236}">
                <a16:creationId xmlns:a16="http://schemas.microsoft.com/office/drawing/2014/main" id="{911A0FFC-623B-A5BF-0A5C-EAE6920E4E93}"/>
              </a:ext>
            </a:extLst>
          </p:cNvPr>
          <p:cNvGrpSpPr/>
          <p:nvPr/>
        </p:nvGrpSpPr>
        <p:grpSpPr>
          <a:xfrm>
            <a:off x="5047270" y="4986806"/>
            <a:ext cx="923827" cy="1546592"/>
            <a:chOff x="5047270" y="4961644"/>
            <a:chExt cx="923827" cy="1546592"/>
          </a:xfrm>
        </p:grpSpPr>
        <p:sp>
          <p:nvSpPr>
            <p:cNvPr id="15" name="Rectangle 14">
              <a:extLst>
                <a:ext uri="{FF2B5EF4-FFF2-40B4-BE49-F238E27FC236}">
                  <a16:creationId xmlns:a16="http://schemas.microsoft.com/office/drawing/2014/main" id="{2EFEE764-2210-4FDD-E45A-257B65E36F2B}"/>
                </a:ext>
              </a:extLst>
            </p:cNvPr>
            <p:cNvSpPr/>
            <p:nvPr/>
          </p:nvSpPr>
          <p:spPr>
            <a:xfrm>
              <a:off x="5047270" y="4961644"/>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3</a:t>
              </a:r>
            </a:p>
          </p:txBody>
        </p:sp>
        <p:sp>
          <p:nvSpPr>
            <p:cNvPr id="20" name="Rectangle 19">
              <a:extLst>
                <a:ext uri="{FF2B5EF4-FFF2-40B4-BE49-F238E27FC236}">
                  <a16:creationId xmlns:a16="http://schemas.microsoft.com/office/drawing/2014/main" id="{4F79480E-E5DD-3C99-6F96-0797AEF64D90}"/>
                </a:ext>
              </a:extLst>
            </p:cNvPr>
            <p:cNvSpPr/>
            <p:nvPr/>
          </p:nvSpPr>
          <p:spPr>
            <a:xfrm>
              <a:off x="5047270" y="6216006"/>
              <a:ext cx="923827" cy="29223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E" sz="1400" dirty="0"/>
                <a:t>Stage 3</a:t>
              </a:r>
            </a:p>
          </p:txBody>
        </p:sp>
      </p:grpSp>
      <p:cxnSp>
        <p:nvCxnSpPr>
          <p:cNvPr id="25" name="Straight Arrow Connector 24">
            <a:extLst>
              <a:ext uri="{FF2B5EF4-FFF2-40B4-BE49-F238E27FC236}">
                <a16:creationId xmlns:a16="http://schemas.microsoft.com/office/drawing/2014/main" id="{84796BE9-D73B-BB5C-4933-A69CDA5396A7}"/>
              </a:ext>
            </a:extLst>
          </p:cNvPr>
          <p:cNvCxnSpPr>
            <a:cxnSpLocks/>
            <a:stCxn id="15" idx="3"/>
            <a:endCxn id="16" idx="1"/>
          </p:cNvCxnSpPr>
          <p:nvPr/>
        </p:nvCxnSpPr>
        <p:spPr>
          <a:xfrm>
            <a:off x="5971097" y="5132921"/>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66AF166-2D11-9C58-886C-52C3723B8FD0}"/>
              </a:ext>
            </a:extLst>
          </p:cNvPr>
          <p:cNvCxnSpPr>
            <a:cxnSpLocks/>
            <a:stCxn id="20" idx="3"/>
            <a:endCxn id="16" idx="1"/>
          </p:cNvCxnSpPr>
          <p:nvPr/>
        </p:nvCxnSpPr>
        <p:spPr>
          <a:xfrm flipV="1">
            <a:off x="5971097" y="5760102"/>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736780D-BA1F-461E-5E81-F3408F038E87}"/>
              </a:ext>
            </a:extLst>
          </p:cNvPr>
          <p:cNvCxnSpPr>
            <a:cxnSpLocks/>
            <a:stCxn id="14" idx="3"/>
            <a:endCxn id="15" idx="1"/>
          </p:cNvCxnSpPr>
          <p:nvPr/>
        </p:nvCxnSpPr>
        <p:spPr>
          <a:xfrm flipV="1">
            <a:off x="4472824" y="5132921"/>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82ACE30-BA3B-F9F1-5EEE-C92EE649DB32}"/>
              </a:ext>
            </a:extLst>
          </p:cNvPr>
          <p:cNvCxnSpPr>
            <a:cxnSpLocks/>
            <a:stCxn id="14" idx="3"/>
            <a:endCxn id="20" idx="1"/>
          </p:cNvCxnSpPr>
          <p:nvPr/>
        </p:nvCxnSpPr>
        <p:spPr>
          <a:xfrm>
            <a:off x="4472824" y="5760102"/>
            <a:ext cx="574446" cy="62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48011E15-AFFD-5F9C-693C-1009AE9D7A25}"/>
              </a:ext>
            </a:extLst>
          </p:cNvPr>
          <p:cNvCxnSpPr>
            <a:cxnSpLocks/>
            <a:stCxn id="13" idx="3"/>
            <a:endCxn id="14" idx="1"/>
          </p:cNvCxnSpPr>
          <p:nvPr/>
        </p:nvCxnSpPr>
        <p:spPr>
          <a:xfrm>
            <a:off x="2974551" y="5760102"/>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5F9649C-7552-A37B-F794-6225D3401A90}"/>
              </a:ext>
            </a:extLst>
          </p:cNvPr>
          <p:cNvCxnSpPr>
            <a:cxnSpLocks/>
            <a:stCxn id="4" idx="3"/>
            <a:endCxn id="5" idx="1"/>
          </p:cNvCxnSpPr>
          <p:nvPr/>
        </p:nvCxnSpPr>
        <p:spPr>
          <a:xfrm>
            <a:off x="2960017" y="3684634"/>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3BE679B-A295-F656-5B76-5600615AE3C4}"/>
              </a:ext>
            </a:extLst>
          </p:cNvPr>
          <p:cNvCxnSpPr>
            <a:cxnSpLocks/>
            <a:stCxn id="5" idx="3"/>
          </p:cNvCxnSpPr>
          <p:nvPr/>
        </p:nvCxnSpPr>
        <p:spPr>
          <a:xfrm>
            <a:off x="4458290" y="3684634"/>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79B987D-6B37-0830-28BF-45D7F1524176}"/>
              </a:ext>
            </a:extLst>
          </p:cNvPr>
          <p:cNvCxnSpPr>
            <a:cxnSpLocks/>
            <a:stCxn id="6" idx="3"/>
            <a:endCxn id="7" idx="1"/>
          </p:cNvCxnSpPr>
          <p:nvPr/>
        </p:nvCxnSpPr>
        <p:spPr>
          <a:xfrm>
            <a:off x="5956563" y="3684634"/>
            <a:ext cx="5744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AB3E8794-CCE8-3A6B-1448-1DDD59DA11AD}"/>
              </a:ext>
            </a:extLst>
          </p:cNvPr>
          <p:cNvSpPr/>
          <p:nvPr/>
        </p:nvSpPr>
        <p:spPr>
          <a:xfrm>
            <a:off x="1175930" y="2686136"/>
            <a:ext cx="7487464" cy="12792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Pipelines are basically </a:t>
            </a:r>
            <a:r>
              <a:rPr lang="en-IE" b="1" dirty="0"/>
              <a:t>Directed Acyclic Graphs (DAGs) </a:t>
            </a:r>
            <a:r>
              <a:rPr lang="en-IE" dirty="0"/>
              <a:t>where nodes are steps and edges are dependencies.</a:t>
            </a:r>
          </a:p>
        </p:txBody>
      </p:sp>
      <p:sp>
        <p:nvSpPr>
          <p:cNvPr id="9" name="Rectangle 8">
            <a:extLst>
              <a:ext uri="{FF2B5EF4-FFF2-40B4-BE49-F238E27FC236}">
                <a16:creationId xmlns:a16="http://schemas.microsoft.com/office/drawing/2014/main" id="{B962EA68-E855-9EC3-2FE3-86726C34C88F}"/>
              </a:ext>
            </a:extLst>
          </p:cNvPr>
          <p:cNvSpPr/>
          <p:nvPr/>
        </p:nvSpPr>
        <p:spPr>
          <a:xfrm>
            <a:off x="1175930" y="4748086"/>
            <a:ext cx="7487464" cy="18874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Pipelines are widely used in software practice:</a:t>
            </a:r>
          </a:p>
          <a:p>
            <a:pPr algn="ctr"/>
            <a:endParaRPr lang="en-IE" dirty="0"/>
          </a:p>
          <a:p>
            <a:pPr algn="ctr"/>
            <a:r>
              <a:rPr lang="en-IE" b="1" dirty="0"/>
              <a:t>CI/CD </a:t>
            </a:r>
            <a:r>
              <a:rPr lang="en-IE" dirty="0"/>
              <a:t>uses pipelines to compile, test, package and deploy code; </a:t>
            </a:r>
            <a:r>
              <a:rPr lang="en-IE" b="1" dirty="0"/>
              <a:t>ML Ops</a:t>
            </a:r>
            <a:r>
              <a:rPr lang="en-IE" dirty="0"/>
              <a:t> applies the same principles to machine learning;</a:t>
            </a:r>
          </a:p>
          <a:p>
            <a:pPr algn="ctr"/>
            <a:r>
              <a:rPr lang="en-IE" b="1" i="1" dirty="0"/>
              <a:t>Agentic Workflows </a:t>
            </a:r>
            <a:r>
              <a:rPr lang="en-IE" i="1" dirty="0"/>
              <a:t>are communication pipelines for LLM agents</a:t>
            </a:r>
          </a:p>
        </p:txBody>
      </p:sp>
    </p:spTree>
    <p:extLst>
      <p:ext uri="{BB962C8B-B14F-4D97-AF65-F5344CB8AC3E}">
        <p14:creationId xmlns:p14="http://schemas.microsoft.com/office/powerpoint/2010/main" val="652060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7E55F-7CF9-CE91-C6C5-10E12E5F32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D1A67E-05A2-7EE7-D6E2-CC85A90215AB}"/>
              </a:ext>
            </a:extLst>
          </p:cNvPr>
          <p:cNvSpPr>
            <a:spLocks noGrp="1"/>
          </p:cNvSpPr>
          <p:nvPr>
            <p:ph type="title"/>
          </p:nvPr>
        </p:nvSpPr>
        <p:spPr>
          <a:xfrm>
            <a:off x="-28770" y="382757"/>
            <a:ext cx="8913813" cy="914400"/>
          </a:xfrm>
        </p:spPr>
        <p:txBody>
          <a:bodyPr/>
          <a:lstStyle/>
          <a:p>
            <a:r>
              <a:rPr lang="en-IE" dirty="0"/>
              <a:t>Aside: Pipeline Design Pattern</a:t>
            </a:r>
          </a:p>
        </p:txBody>
      </p:sp>
      <p:pic>
        <p:nvPicPr>
          <p:cNvPr id="12" name="Picture 11">
            <a:extLst>
              <a:ext uri="{FF2B5EF4-FFF2-40B4-BE49-F238E27FC236}">
                <a16:creationId xmlns:a16="http://schemas.microsoft.com/office/drawing/2014/main" id="{5880B86D-E3CB-E980-10FA-AA004976FB47}"/>
              </a:ext>
            </a:extLst>
          </p:cNvPr>
          <p:cNvPicPr>
            <a:picLocks noChangeAspect="1"/>
          </p:cNvPicPr>
          <p:nvPr/>
        </p:nvPicPr>
        <p:blipFill>
          <a:blip r:embed="rId2"/>
          <a:stretch>
            <a:fillRect/>
          </a:stretch>
        </p:blipFill>
        <p:spPr>
          <a:xfrm>
            <a:off x="113518" y="5758249"/>
            <a:ext cx="2057040" cy="803190"/>
          </a:xfrm>
          <a:prstGeom prst="rect">
            <a:avLst/>
          </a:prstGeom>
        </p:spPr>
      </p:pic>
      <p:pic>
        <p:nvPicPr>
          <p:cNvPr id="17" name="Content Placeholder 16">
            <a:extLst>
              <a:ext uri="{FF2B5EF4-FFF2-40B4-BE49-F238E27FC236}">
                <a16:creationId xmlns:a16="http://schemas.microsoft.com/office/drawing/2014/main" id="{BC454AD6-E42E-5F79-49C4-ADE037C6B16B}"/>
              </a:ext>
            </a:extLst>
          </p:cNvPr>
          <p:cNvPicPr>
            <a:picLocks noGrp="1" noChangeAspect="1"/>
          </p:cNvPicPr>
          <p:nvPr>
            <p:ph idx="1"/>
          </p:nvPr>
        </p:nvPicPr>
        <p:blipFill>
          <a:blip r:embed="rId3"/>
          <a:stretch>
            <a:fillRect/>
          </a:stretch>
        </p:blipFill>
        <p:spPr>
          <a:xfrm>
            <a:off x="113518" y="1421670"/>
            <a:ext cx="8771525" cy="4262437"/>
          </a:xfrm>
          <a:prstGeom prst="rect">
            <a:avLst/>
          </a:prstGeom>
        </p:spPr>
      </p:pic>
      <p:sp>
        <p:nvSpPr>
          <p:cNvPr id="18" name="TextBox 17">
            <a:extLst>
              <a:ext uri="{FF2B5EF4-FFF2-40B4-BE49-F238E27FC236}">
                <a16:creationId xmlns:a16="http://schemas.microsoft.com/office/drawing/2014/main" id="{F2850BCE-6174-8998-25DC-2FDC3506B99F}"/>
              </a:ext>
            </a:extLst>
          </p:cNvPr>
          <p:cNvSpPr txBox="1"/>
          <p:nvPr/>
        </p:nvSpPr>
        <p:spPr>
          <a:xfrm>
            <a:off x="2294777" y="5903769"/>
            <a:ext cx="6590266" cy="584775"/>
          </a:xfrm>
          <a:prstGeom prst="rect">
            <a:avLst/>
          </a:prstGeom>
          <a:noFill/>
        </p:spPr>
        <p:txBody>
          <a:bodyPr wrap="none" rtlCol="0">
            <a:spAutoFit/>
          </a:bodyPr>
          <a:lstStyle/>
          <a:p>
            <a:r>
              <a:rPr lang="en-IE" i="1" dirty="0"/>
              <a:t>DAG Maker: EO Machine Learning Pipeline No Code Tool</a:t>
            </a:r>
          </a:p>
          <a:p>
            <a:r>
              <a:rPr lang="en-IE" sz="1400" i="1" dirty="0"/>
              <a:t>Ex: Flood Detection Pipeline</a:t>
            </a:r>
          </a:p>
        </p:txBody>
      </p:sp>
    </p:spTree>
    <p:extLst>
      <p:ext uri="{BB962C8B-B14F-4D97-AF65-F5344CB8AC3E}">
        <p14:creationId xmlns:p14="http://schemas.microsoft.com/office/powerpoint/2010/main" val="2677036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3B72-35F1-8746-9458-A6AA917E888D}"/>
              </a:ext>
            </a:extLst>
          </p:cNvPr>
          <p:cNvSpPr>
            <a:spLocks noGrp="1"/>
          </p:cNvSpPr>
          <p:nvPr>
            <p:ph type="title"/>
          </p:nvPr>
        </p:nvSpPr>
        <p:spPr/>
        <p:txBody>
          <a:bodyPr>
            <a:normAutofit/>
          </a:bodyPr>
          <a:lstStyle/>
          <a:p>
            <a:r>
              <a:rPr lang="en-IE" dirty="0"/>
              <a:t>Issues with Classical Pipeline</a:t>
            </a:r>
            <a:r>
              <a:rPr lang="en-IE" sz="2700" dirty="0"/>
              <a:t> (so far)</a:t>
            </a:r>
            <a:endParaRPr lang="en-IE" dirty="0"/>
          </a:p>
        </p:txBody>
      </p:sp>
      <p:sp>
        <p:nvSpPr>
          <p:cNvPr id="3" name="Content Placeholder 2">
            <a:extLst>
              <a:ext uri="{FF2B5EF4-FFF2-40B4-BE49-F238E27FC236}">
                <a16:creationId xmlns:a16="http://schemas.microsoft.com/office/drawing/2014/main" id="{F04F10F6-FD73-364E-B684-239A2B456757}"/>
              </a:ext>
            </a:extLst>
          </p:cNvPr>
          <p:cNvSpPr>
            <a:spLocks noGrp="1"/>
          </p:cNvSpPr>
          <p:nvPr>
            <p:ph idx="1"/>
          </p:nvPr>
        </p:nvSpPr>
        <p:spPr/>
        <p:txBody>
          <a:bodyPr>
            <a:normAutofit lnSpcReduction="10000"/>
          </a:bodyPr>
          <a:lstStyle/>
          <a:p>
            <a:r>
              <a:rPr lang="en-IE" b="1" dirty="0"/>
              <a:t>Vocabulary mismatch</a:t>
            </a:r>
            <a:r>
              <a:rPr lang="en-IE" dirty="0"/>
              <a:t> is a problem.</a:t>
            </a:r>
            <a:r>
              <a:rPr lang="en-IE" b="1" dirty="0"/>
              <a:t> </a:t>
            </a:r>
            <a:r>
              <a:rPr lang="en-IE" dirty="0"/>
              <a:t>The words chosen by the user may not match the words used in a relevant document.</a:t>
            </a:r>
          </a:p>
          <a:p>
            <a:pPr lvl="1"/>
            <a:r>
              <a:rPr lang="en-IE" b="1" i="1" dirty="0"/>
              <a:t>polysemy</a:t>
            </a:r>
            <a:r>
              <a:rPr lang="en-IE" i="1" dirty="0"/>
              <a:t>: </a:t>
            </a:r>
            <a:r>
              <a:rPr lang="en-IE" dirty="0"/>
              <a:t>the same word can have different meanings (e.g. “bank”).</a:t>
            </a:r>
          </a:p>
          <a:p>
            <a:pPr lvl="1"/>
            <a:r>
              <a:rPr lang="en-IE" b="1" i="1" dirty="0"/>
              <a:t>synonymy</a:t>
            </a:r>
            <a:r>
              <a:rPr lang="en-IE" i="1" dirty="0"/>
              <a:t>: </a:t>
            </a:r>
            <a:r>
              <a:rPr lang="en-IE" dirty="0"/>
              <a:t>two different words can have the same meaning (e.g. plane/airplane/aeroplane/aircraft).</a:t>
            </a:r>
          </a:p>
          <a:p>
            <a:r>
              <a:rPr lang="en-IE" dirty="0"/>
              <a:t>How can we be confident that our choice of </a:t>
            </a:r>
            <a:r>
              <a:rPr lang="en-IE" b="1" dirty="0"/>
              <a:t>retrieval model</a:t>
            </a:r>
            <a:r>
              <a:rPr lang="en-IE" dirty="0"/>
              <a:t> is the best for each query?</a:t>
            </a:r>
          </a:p>
          <a:p>
            <a:pPr lvl="1"/>
            <a:r>
              <a:rPr lang="en-IE" dirty="0"/>
              <a:t>Could we use a combination of ranking models instead of just one?</a:t>
            </a:r>
          </a:p>
        </p:txBody>
      </p:sp>
    </p:spTree>
    <p:extLst>
      <p:ext uri="{BB962C8B-B14F-4D97-AF65-F5344CB8AC3E}">
        <p14:creationId xmlns:p14="http://schemas.microsoft.com/office/powerpoint/2010/main" val="3231648324"/>
      </p:ext>
    </p:extLst>
  </p:cSld>
  <p:clrMapOvr>
    <a:masterClrMapping/>
  </p:clrMapOvr>
</p:sld>
</file>

<file path=ppt/theme/theme1.xml><?xml version="1.0" encoding="utf-8"?>
<a:theme xmlns:a="http://schemas.openxmlformats.org/drawingml/2006/main" name="IRTheme">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RTheme" id="{8F7E272C-80CC-0446-AF5C-CF71DA71F3A4}" vid="{4221E113-4D38-E842-937E-3139EE8173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IRTheme</Template>
  <TotalTime>8202</TotalTime>
  <Words>4474</Words>
  <Application>Microsoft Macintosh PowerPoint</Application>
  <PresentationFormat>On-screen Show (4:3)</PresentationFormat>
  <Paragraphs>404</Paragraphs>
  <Slides>34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Gill Sans</vt:lpstr>
      <vt:lpstr>Wingdings 2</vt:lpstr>
      <vt:lpstr>IRTheme</vt:lpstr>
      <vt:lpstr>IR Pipelines and Modern IR</vt:lpstr>
      <vt:lpstr>Recap: where are we now?</vt:lpstr>
      <vt:lpstr>Classical IR Pipeline</vt:lpstr>
      <vt:lpstr>Classical IR Pipeline (Experimental)</vt:lpstr>
      <vt:lpstr>Aside: Pipeline Design Pattern</vt:lpstr>
      <vt:lpstr>Aside: Pipeline Design Pattern</vt:lpstr>
      <vt:lpstr>Aside: Pipeline Design Pattern</vt:lpstr>
      <vt:lpstr>Aside: Pipeline Design Pattern</vt:lpstr>
      <vt:lpstr>Issues with Classical Pipeline (so far)</vt:lpstr>
      <vt:lpstr>Issues with Classical Pipeline (so far)</vt:lpstr>
      <vt:lpstr>Issues with Classical Pipeline</vt:lpstr>
      <vt:lpstr>Speed is of the essence…</vt:lpstr>
      <vt:lpstr>A More Complex IR Pipeline</vt:lpstr>
      <vt:lpstr>Pseudo-Relevance Feedback</vt:lpstr>
      <vt:lpstr>Pseudo-Relevance Feedback</vt:lpstr>
      <vt:lpstr>Pseudo-Relevance Feedback</vt:lpstr>
      <vt:lpstr>Pseudo-Relevance Feedback</vt:lpstr>
      <vt:lpstr>Pseudo-Relevance Feedback</vt:lpstr>
      <vt:lpstr>Pseudo-Relevance Feedback</vt:lpstr>
      <vt:lpstr>Query Expansion</vt:lpstr>
      <vt:lpstr>Query Expansion</vt:lpstr>
      <vt:lpstr>Fusion</vt:lpstr>
      <vt:lpstr>Learning to Rank</vt:lpstr>
      <vt:lpstr>PageRank: Document Importance</vt:lpstr>
      <vt:lpstr>Learning to Rank: Features</vt:lpstr>
      <vt:lpstr>Neural Language Models</vt:lpstr>
      <vt:lpstr>Neural Language Models</vt:lpstr>
      <vt:lpstr>Neural Language Models</vt:lpstr>
      <vt:lpstr>Neural Language Models</vt:lpstr>
      <vt:lpstr>Neural Language Models</vt:lpstr>
      <vt:lpstr>What about ChatGPT?</vt:lpstr>
      <vt:lpstr>What about ChatGPT?</vt:lpstr>
      <vt:lpstr>What about ChatGPT?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Introduction</dc:title>
  <dc:creator>David Lillis</dc:creator>
  <cp:lastModifiedBy>rem collier</cp:lastModifiedBy>
  <cp:revision>163</cp:revision>
  <cp:lastPrinted>2018-04-17T07:28:29Z</cp:lastPrinted>
  <dcterms:created xsi:type="dcterms:W3CDTF">2016-04-13T06:57:10Z</dcterms:created>
  <dcterms:modified xsi:type="dcterms:W3CDTF">2025-04-07T03:42:47Z</dcterms:modified>
</cp:coreProperties>
</file>