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B6F"/>
    <a:srgbClr val="F9F9C1"/>
    <a:srgbClr val="5F5F5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take_home\Frank%20RG.%20&#1063;&#1080;&#1089;&#1083;&#1086;%20&#1088;&#1077;&#1075;&#1080;&#1089;&#1090;&#1088;&#1072;&#1094;&#1080;&#1081;%20&#1072;&#1074;&#1090;&#1086;&#1084;&#1086;&#1073;&#1080;&#1083;&#1077;&#1081;%20&#1074;%20&#1084;&#1077;&#1089;&#1103;&#1094;%20(01.02.2025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take_home\Frank%20RG.%20&#1063;&#1080;&#1089;&#1083;&#1086;%20&#1074;&#1099;&#1076;&#1072;&#1085;&#1085;&#1099;&#1093;%20&#1072;&#1074;&#1090;&#1086;&#1082;&#1088;&#1077;&#1076;&#1080;&#1090;&#1086;&#1074;%20&#1096;&#1090;&#1091;&#1082;%20(01.02.2025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take_home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take_home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take_home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[Frank RG. Число регистраций автомобилей в месяц (01.02.2025).xlsx]Лист1!Сводная таблица2</c:name>
    <c:fmtId val="2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7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</c:pivotFmt>
      <c:pivotFmt>
        <c:idx val="10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11"/>
        <c:spPr>
          <a:solidFill>
            <a:srgbClr val="F9F3C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rgbClr val="F9F3C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16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rgbClr val="F9F3C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122408611966983E-2"/>
          <c:y val="3.2023289665211063E-2"/>
          <c:w val="0.82281771843736928"/>
          <c:h val="0.52215744702102518"/>
        </c:manualLayout>
      </c:layout>
      <c:areaChart>
        <c:grouping val="percentStacked"/>
        <c:varyColors val="0"/>
        <c:ser>
          <c:idx val="1"/>
          <c:order val="1"/>
          <c:tx>
            <c:strRef>
              <c:f>Лист1!$D$3</c:f>
              <c:strCache>
                <c:ptCount val="1"/>
                <c:pt idx="0">
                  <c:v>Доля регистраций новых автомобилей (правая ось)</c:v>
                </c:pt>
              </c:strCache>
            </c:strRef>
          </c:tx>
          <c:spPr>
            <a:solidFill>
              <a:srgbClr val="C1FFC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Лист1!$D$4:$D$51</c:f>
              <c:numCache>
                <c:formatCode>_(* #,##0.00_);_(* \(#,##0.00\);_(* "-"??_);_(@_)</c:formatCode>
                <c:ptCount val="48"/>
                <c:pt idx="0">
                  <c:v>97.983000000000004</c:v>
                </c:pt>
                <c:pt idx="1">
                  <c:v>112.56100000000001</c:v>
                </c:pt>
                <c:pt idx="2">
                  <c:v>139.226</c:v>
                </c:pt>
                <c:pt idx="3">
                  <c:v>171.47800000000001</c:v>
                </c:pt>
                <c:pt idx="4">
                  <c:v>127.235</c:v>
                </c:pt>
                <c:pt idx="5">
                  <c:v>145.14599999999999</c:v>
                </c:pt>
                <c:pt idx="6">
                  <c:v>141.48599999999999</c:v>
                </c:pt>
                <c:pt idx="7">
                  <c:v>117.06399999999999</c:v>
                </c:pt>
                <c:pt idx="8">
                  <c:v>112.255</c:v>
                </c:pt>
                <c:pt idx="9">
                  <c:v>117.47</c:v>
                </c:pt>
                <c:pt idx="10">
                  <c:v>100.626</c:v>
                </c:pt>
                <c:pt idx="11">
                  <c:v>133.56200000000001</c:v>
                </c:pt>
                <c:pt idx="12">
                  <c:v>85.93</c:v>
                </c:pt>
                <c:pt idx="13">
                  <c:v>99.108000000000004</c:v>
                </c:pt>
                <c:pt idx="14">
                  <c:v>78.909000000000006</c:v>
                </c:pt>
                <c:pt idx="15">
                  <c:v>27.96</c:v>
                </c:pt>
                <c:pt idx="16">
                  <c:v>27.456</c:v>
                </c:pt>
                <c:pt idx="17">
                  <c:v>32.728999999999999</c:v>
                </c:pt>
                <c:pt idx="18">
                  <c:v>35.58</c:v>
                </c:pt>
                <c:pt idx="19">
                  <c:v>42.59</c:v>
                </c:pt>
                <c:pt idx="20">
                  <c:v>44.398000000000003</c:v>
                </c:pt>
                <c:pt idx="21">
                  <c:v>43.304000000000002</c:v>
                </c:pt>
                <c:pt idx="22">
                  <c:v>51.517000000000003</c:v>
                </c:pt>
                <c:pt idx="23">
                  <c:v>56.750999999999998</c:v>
                </c:pt>
                <c:pt idx="24">
                  <c:v>45.249000000000002</c:v>
                </c:pt>
                <c:pt idx="25">
                  <c:v>56.177</c:v>
                </c:pt>
                <c:pt idx="26">
                  <c:v>70.012</c:v>
                </c:pt>
                <c:pt idx="27">
                  <c:v>75.679000000000002</c:v>
                </c:pt>
                <c:pt idx="28">
                  <c:v>72.203999999999994</c:v>
                </c:pt>
                <c:pt idx="29">
                  <c:v>82.427999999999997</c:v>
                </c:pt>
                <c:pt idx="30">
                  <c:v>95.69</c:v>
                </c:pt>
                <c:pt idx="31">
                  <c:v>109.77200000000001</c:v>
                </c:pt>
                <c:pt idx="32">
                  <c:v>110.404</c:v>
                </c:pt>
                <c:pt idx="33">
                  <c:v>112.295</c:v>
                </c:pt>
                <c:pt idx="34">
                  <c:v>109.749</c:v>
                </c:pt>
                <c:pt idx="35">
                  <c:v>119.474</c:v>
                </c:pt>
                <c:pt idx="36">
                  <c:v>80.239000000000004</c:v>
                </c:pt>
                <c:pt idx="37">
                  <c:v>103.953</c:v>
                </c:pt>
                <c:pt idx="38">
                  <c:v>146.52699999999999</c:v>
                </c:pt>
                <c:pt idx="39">
                  <c:v>137.04900000000001</c:v>
                </c:pt>
                <c:pt idx="40">
                  <c:v>127.178</c:v>
                </c:pt>
                <c:pt idx="41">
                  <c:v>124.39400000000001</c:v>
                </c:pt>
                <c:pt idx="42">
                  <c:v>136.221</c:v>
                </c:pt>
                <c:pt idx="43">
                  <c:v>148.33799999999999</c:v>
                </c:pt>
                <c:pt idx="44">
                  <c:v>150.87899999999999</c:v>
                </c:pt>
                <c:pt idx="45">
                  <c:v>171.179</c:v>
                </c:pt>
                <c:pt idx="46">
                  <c:v>121.884</c:v>
                </c:pt>
                <c:pt idx="47">
                  <c:v>123.431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2-431D-94D4-CED9CC6364EA}"/>
            </c:ext>
          </c:extLst>
        </c:ser>
        <c:ser>
          <c:idx val="2"/>
          <c:order val="2"/>
          <c:tx>
            <c:strRef>
              <c:f>Лист1!$E$3</c:f>
              <c:strCache>
                <c:ptCount val="1"/>
                <c:pt idx="0">
                  <c:v>Доля регистраций автомобилей с пробегом (правая ось)</c:v>
                </c:pt>
              </c:strCache>
            </c:strRef>
          </c:tx>
          <c:spPr>
            <a:solidFill>
              <a:srgbClr val="F9F3C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Лист1!$E$4:$E$51</c:f>
              <c:numCache>
                <c:formatCode>_(* #,##0.00_);_(* \(#,##0.00\);_(* "-"??_);_(@_)</c:formatCode>
                <c:ptCount val="48"/>
                <c:pt idx="0">
                  <c:v>365.428</c:v>
                </c:pt>
                <c:pt idx="1">
                  <c:v>403.67899999999997</c:v>
                </c:pt>
                <c:pt idx="2">
                  <c:v>476.298</c:v>
                </c:pt>
                <c:pt idx="3">
                  <c:v>551.45899999999995</c:v>
                </c:pt>
                <c:pt idx="4">
                  <c:v>465.60599999999999</c:v>
                </c:pt>
                <c:pt idx="5">
                  <c:v>520.23400000000004</c:v>
                </c:pt>
                <c:pt idx="6">
                  <c:v>530.303</c:v>
                </c:pt>
                <c:pt idx="7">
                  <c:v>524.32799999999997</c:v>
                </c:pt>
                <c:pt idx="8">
                  <c:v>576.202</c:v>
                </c:pt>
                <c:pt idx="9">
                  <c:v>573.78099999999995</c:v>
                </c:pt>
                <c:pt idx="10">
                  <c:v>491.68400000000003</c:v>
                </c:pt>
                <c:pt idx="11">
                  <c:v>513.33500000000004</c:v>
                </c:pt>
                <c:pt idx="12">
                  <c:v>337.791</c:v>
                </c:pt>
                <c:pt idx="13">
                  <c:v>377.28699999999998</c:v>
                </c:pt>
                <c:pt idx="14">
                  <c:v>424.22399999999999</c:v>
                </c:pt>
                <c:pt idx="15">
                  <c:v>352.34699999999998</c:v>
                </c:pt>
                <c:pt idx="16">
                  <c:v>326.80900000000003</c:v>
                </c:pt>
                <c:pt idx="17">
                  <c:v>398.536</c:v>
                </c:pt>
                <c:pt idx="18">
                  <c:v>430.46800000000002</c:v>
                </c:pt>
                <c:pt idx="19">
                  <c:v>438.89600000000002</c:v>
                </c:pt>
                <c:pt idx="20">
                  <c:v>459.58100000000002</c:v>
                </c:pt>
                <c:pt idx="21">
                  <c:v>437.16500000000002</c:v>
                </c:pt>
                <c:pt idx="22">
                  <c:v>460.30599999999998</c:v>
                </c:pt>
                <c:pt idx="23">
                  <c:v>468.87299999999999</c:v>
                </c:pt>
                <c:pt idx="24">
                  <c:v>361.30200000000002</c:v>
                </c:pt>
                <c:pt idx="25">
                  <c:v>394.51100000000002</c:v>
                </c:pt>
                <c:pt idx="26">
                  <c:v>497.80700000000002</c:v>
                </c:pt>
                <c:pt idx="27">
                  <c:v>495.678</c:v>
                </c:pt>
                <c:pt idx="28">
                  <c:v>502.14299999999997</c:v>
                </c:pt>
                <c:pt idx="29">
                  <c:v>502.09</c:v>
                </c:pt>
                <c:pt idx="30">
                  <c:v>511.78300000000002</c:v>
                </c:pt>
                <c:pt idx="31">
                  <c:v>551.27099999999996</c:v>
                </c:pt>
                <c:pt idx="32">
                  <c:v>509.471</c:v>
                </c:pt>
                <c:pt idx="33">
                  <c:v>489.10599999999999</c:v>
                </c:pt>
                <c:pt idx="34">
                  <c:v>458.07900000000001</c:v>
                </c:pt>
                <c:pt idx="35">
                  <c:v>419.67399999999998</c:v>
                </c:pt>
                <c:pt idx="36">
                  <c:v>324.71600000000001</c:v>
                </c:pt>
                <c:pt idx="37">
                  <c:v>399.41399999999999</c:v>
                </c:pt>
                <c:pt idx="38">
                  <c:v>502.10300000000001</c:v>
                </c:pt>
                <c:pt idx="39">
                  <c:v>509.529</c:v>
                </c:pt>
                <c:pt idx="40">
                  <c:v>512.87900000000002</c:v>
                </c:pt>
                <c:pt idx="41">
                  <c:v>499.61799999999999</c:v>
                </c:pt>
                <c:pt idx="42">
                  <c:v>546.23900000000003</c:v>
                </c:pt>
                <c:pt idx="43">
                  <c:v>560.03300000000002</c:v>
                </c:pt>
                <c:pt idx="44">
                  <c:v>529.44000000000005</c:v>
                </c:pt>
                <c:pt idx="45">
                  <c:v>605.32100000000003</c:v>
                </c:pt>
                <c:pt idx="46">
                  <c:v>524.45399999999995</c:v>
                </c:pt>
                <c:pt idx="47">
                  <c:v>522.89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2-431D-94D4-CED9CC636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924847"/>
        <c:axId val="1615914447"/>
      </c:areaChart>
      <c:lineChart>
        <c:grouping val="standard"/>
        <c:varyColors val="0"/>
        <c:ser>
          <c:idx val="0"/>
          <c:order val="0"/>
          <c:tx>
            <c:strRef>
              <c:f>Лист1!$C$3</c:f>
              <c:strCache>
                <c:ptCount val="1"/>
                <c:pt idx="0">
                  <c:v>Число регистраций автомобилей (левая ось)</c:v>
                </c:pt>
              </c:strCache>
            </c:strRef>
          </c:tx>
          <c:spPr>
            <a:ln w="31750" cap="rnd">
              <a:solidFill>
                <a:srgbClr val="5F5F5F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Лист1!$C$4:$C$51</c:f>
              <c:numCache>
                <c:formatCode>_(* #,##0.00_);_(* \(#,##0.00\);_(* "-"??_);_(@_)</c:formatCode>
                <c:ptCount val="48"/>
                <c:pt idx="0">
                  <c:v>463.411</c:v>
                </c:pt>
                <c:pt idx="1">
                  <c:v>516.24</c:v>
                </c:pt>
                <c:pt idx="2">
                  <c:v>615.524</c:v>
                </c:pt>
                <c:pt idx="3">
                  <c:v>722.93700000000001</c:v>
                </c:pt>
                <c:pt idx="4">
                  <c:v>592.84100000000001</c:v>
                </c:pt>
                <c:pt idx="5">
                  <c:v>665.38</c:v>
                </c:pt>
                <c:pt idx="6">
                  <c:v>671.78899999999999</c:v>
                </c:pt>
                <c:pt idx="7">
                  <c:v>641.39200000000005</c:v>
                </c:pt>
                <c:pt idx="8">
                  <c:v>688.45699999999999</c:v>
                </c:pt>
                <c:pt idx="9">
                  <c:v>691.25099999999998</c:v>
                </c:pt>
                <c:pt idx="10">
                  <c:v>592.30999999999995</c:v>
                </c:pt>
                <c:pt idx="11">
                  <c:v>646.89700000000005</c:v>
                </c:pt>
                <c:pt idx="12">
                  <c:v>423.721</c:v>
                </c:pt>
                <c:pt idx="13">
                  <c:v>476.39499999999998</c:v>
                </c:pt>
                <c:pt idx="14">
                  <c:v>503.13299999999998</c:v>
                </c:pt>
                <c:pt idx="15">
                  <c:v>380.30700000000002</c:v>
                </c:pt>
                <c:pt idx="16">
                  <c:v>354.26499999999999</c:v>
                </c:pt>
                <c:pt idx="17">
                  <c:v>431.26499999999999</c:v>
                </c:pt>
                <c:pt idx="18">
                  <c:v>466.048</c:v>
                </c:pt>
                <c:pt idx="19">
                  <c:v>481.48599999999999</c:v>
                </c:pt>
                <c:pt idx="20">
                  <c:v>503.97899999999998</c:v>
                </c:pt>
                <c:pt idx="21">
                  <c:v>480.46899999999999</c:v>
                </c:pt>
                <c:pt idx="22">
                  <c:v>511.82299999999998</c:v>
                </c:pt>
                <c:pt idx="23">
                  <c:v>525.62400000000002</c:v>
                </c:pt>
                <c:pt idx="24">
                  <c:v>406.55099999999999</c:v>
                </c:pt>
                <c:pt idx="25">
                  <c:v>450.68799999999999</c:v>
                </c:pt>
                <c:pt idx="26">
                  <c:v>567.81899999999996</c:v>
                </c:pt>
                <c:pt idx="27">
                  <c:v>571.35699999999997</c:v>
                </c:pt>
                <c:pt idx="28">
                  <c:v>574.34699999999998</c:v>
                </c:pt>
                <c:pt idx="29">
                  <c:v>584.51800000000003</c:v>
                </c:pt>
                <c:pt idx="30">
                  <c:v>607.47299999999996</c:v>
                </c:pt>
                <c:pt idx="31">
                  <c:v>661.04300000000001</c:v>
                </c:pt>
                <c:pt idx="32">
                  <c:v>619.875</c:v>
                </c:pt>
                <c:pt idx="33">
                  <c:v>601.40099999999995</c:v>
                </c:pt>
                <c:pt idx="34">
                  <c:v>567.82799999999997</c:v>
                </c:pt>
                <c:pt idx="35">
                  <c:v>539.14800000000002</c:v>
                </c:pt>
                <c:pt idx="36">
                  <c:v>404.95499999999998</c:v>
                </c:pt>
                <c:pt idx="37">
                  <c:v>503.36700000000002</c:v>
                </c:pt>
                <c:pt idx="38">
                  <c:v>648.63</c:v>
                </c:pt>
                <c:pt idx="39">
                  <c:v>646.57799999999997</c:v>
                </c:pt>
                <c:pt idx="40">
                  <c:v>640.05700000000002</c:v>
                </c:pt>
                <c:pt idx="41">
                  <c:v>624.01199999999994</c:v>
                </c:pt>
                <c:pt idx="42">
                  <c:v>682.46</c:v>
                </c:pt>
                <c:pt idx="43">
                  <c:v>708.37099999999998</c:v>
                </c:pt>
                <c:pt idx="44">
                  <c:v>680.31899999999996</c:v>
                </c:pt>
                <c:pt idx="45">
                  <c:v>776.5</c:v>
                </c:pt>
                <c:pt idx="46">
                  <c:v>646.33799999999997</c:v>
                </c:pt>
                <c:pt idx="47">
                  <c:v>646.32100000000003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82-431D-94D4-CED9CC636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9356639"/>
        <c:axId val="1609361215"/>
      </c:lineChart>
      <c:catAx>
        <c:axId val="160935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9361215"/>
        <c:crosses val="autoZero"/>
        <c:auto val="1"/>
        <c:lblAlgn val="ctr"/>
        <c:lblOffset val="100"/>
        <c:noMultiLvlLbl val="0"/>
      </c:catAx>
      <c:valAx>
        <c:axId val="160936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Регистраций легковых авто, тыс. штук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9356639"/>
        <c:crosses val="autoZero"/>
        <c:crossBetween val="between"/>
      </c:valAx>
      <c:valAx>
        <c:axId val="161591444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Доли регистраций автомобилей,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15924847"/>
        <c:crosses val="max"/>
        <c:crossBetween val="between"/>
      </c:valAx>
      <c:catAx>
        <c:axId val="161592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59144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03299859256724"/>
          <c:y val="0.78876485048248468"/>
          <c:w val="0.5797033930541291"/>
          <c:h val="0.21058458601765689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>
          <a:solidFill>
            <a:schemeClr val="tx1"/>
          </a:solidFill>
        </a:defRPr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[Frank RG. Число выданных автокредитов штук (01.02.2025).xlsx]Лист1!Сводная таблица1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4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F9F9C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F9F9C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9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rgbClr val="F9F9C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8045555555555557E-2"/>
          <c:y val="3.3836575875486379E-2"/>
          <c:w val="0.79382870370370373"/>
          <c:h val="0.55586900129701688"/>
        </c:manualLayout>
      </c:layout>
      <c:areaChart>
        <c:grouping val="percentStacked"/>
        <c:varyColors val="0"/>
        <c:ser>
          <c:idx val="1"/>
          <c:order val="1"/>
          <c:tx>
            <c:strRef>
              <c:f>Лист1!$D$3</c:f>
              <c:strCache>
                <c:ptCount val="1"/>
                <c:pt idx="0">
                  <c:v>Количество выданных автокредитов на новые автомобили (правая ось)</c:v>
                </c:pt>
              </c:strCache>
            </c:strRef>
          </c:tx>
          <c:spPr>
            <a:solidFill>
              <a:srgbClr val="F9F9C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Лист1!$D$4:$D$51</c:f>
              <c:numCache>
                <c:formatCode>General</c:formatCode>
                <c:ptCount val="48"/>
                <c:pt idx="0">
                  <c:v>47.74</c:v>
                </c:pt>
                <c:pt idx="1">
                  <c:v>54.845999999999997</c:v>
                </c:pt>
                <c:pt idx="2">
                  <c:v>62.253999999999998</c:v>
                </c:pt>
                <c:pt idx="3">
                  <c:v>70.248000000000005</c:v>
                </c:pt>
                <c:pt idx="4">
                  <c:v>57.463000000000001</c:v>
                </c:pt>
                <c:pt idx="5">
                  <c:v>56.893000000000001</c:v>
                </c:pt>
                <c:pt idx="6">
                  <c:v>54.084000000000003</c:v>
                </c:pt>
                <c:pt idx="7">
                  <c:v>54.137999999999998</c:v>
                </c:pt>
                <c:pt idx="8">
                  <c:v>49.408999999999999</c:v>
                </c:pt>
                <c:pt idx="9">
                  <c:v>47.140999999999998</c:v>
                </c:pt>
                <c:pt idx="10">
                  <c:v>46.706000000000003</c:v>
                </c:pt>
                <c:pt idx="11">
                  <c:v>51.457999999999998</c:v>
                </c:pt>
                <c:pt idx="12">
                  <c:v>40.292000000000002</c:v>
                </c:pt>
                <c:pt idx="13">
                  <c:v>47.796999999999997</c:v>
                </c:pt>
                <c:pt idx="14">
                  <c:v>6.1079999999999997</c:v>
                </c:pt>
                <c:pt idx="15">
                  <c:v>5.7409999999999997</c:v>
                </c:pt>
                <c:pt idx="16">
                  <c:v>9.8640000000000008</c:v>
                </c:pt>
                <c:pt idx="17">
                  <c:v>12.16</c:v>
                </c:pt>
                <c:pt idx="18">
                  <c:v>14.778</c:v>
                </c:pt>
                <c:pt idx="19">
                  <c:v>21.754999999999999</c:v>
                </c:pt>
                <c:pt idx="20">
                  <c:v>19.948</c:v>
                </c:pt>
                <c:pt idx="21">
                  <c:v>20.390999999999998</c:v>
                </c:pt>
                <c:pt idx="22">
                  <c:v>23.303000000000001</c:v>
                </c:pt>
                <c:pt idx="23">
                  <c:v>20.657</c:v>
                </c:pt>
                <c:pt idx="24">
                  <c:v>24.786999999999999</c:v>
                </c:pt>
                <c:pt idx="25">
                  <c:v>26.646000000000001</c:v>
                </c:pt>
                <c:pt idx="26">
                  <c:v>26.408000000000001</c:v>
                </c:pt>
                <c:pt idx="27">
                  <c:v>29.204000000000001</c:v>
                </c:pt>
                <c:pt idx="28">
                  <c:v>29.239000000000001</c:v>
                </c:pt>
                <c:pt idx="29">
                  <c:v>31.812999999999999</c:v>
                </c:pt>
                <c:pt idx="30">
                  <c:v>44.024000000000001</c:v>
                </c:pt>
                <c:pt idx="31">
                  <c:v>40.496000000000002</c:v>
                </c:pt>
                <c:pt idx="32">
                  <c:v>31.782</c:v>
                </c:pt>
                <c:pt idx="33">
                  <c:v>38.295999999999999</c:v>
                </c:pt>
                <c:pt idx="34">
                  <c:v>35.164999999999999</c:v>
                </c:pt>
                <c:pt idx="35">
                  <c:v>38.784999999999997</c:v>
                </c:pt>
                <c:pt idx="36">
                  <c:v>37.036999999999999</c:v>
                </c:pt>
                <c:pt idx="37">
                  <c:v>48.215000000000003</c:v>
                </c:pt>
                <c:pt idx="38">
                  <c:v>62.698999999999998</c:v>
                </c:pt>
                <c:pt idx="39">
                  <c:v>58.357999999999997</c:v>
                </c:pt>
                <c:pt idx="40">
                  <c:v>65.274000000000001</c:v>
                </c:pt>
                <c:pt idx="41">
                  <c:v>53.945</c:v>
                </c:pt>
                <c:pt idx="42">
                  <c:v>63.750999999999998</c:v>
                </c:pt>
                <c:pt idx="43">
                  <c:v>69.691999999999993</c:v>
                </c:pt>
                <c:pt idx="44">
                  <c:v>91.281000000000006</c:v>
                </c:pt>
                <c:pt idx="45">
                  <c:v>69.174000000000007</c:v>
                </c:pt>
                <c:pt idx="46">
                  <c:v>52.223999999999997</c:v>
                </c:pt>
                <c:pt idx="47">
                  <c:v>55.744999999999997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7-4E72-B368-172073742FFA}"/>
            </c:ext>
          </c:extLst>
        </c:ser>
        <c:ser>
          <c:idx val="2"/>
          <c:order val="2"/>
          <c:tx>
            <c:strRef>
              <c:f>Лист1!$E$3</c:f>
              <c:strCache>
                <c:ptCount val="1"/>
                <c:pt idx="0">
                  <c:v>Количество выданных автокредитов на автомобили с пробегом (правая ось)</c:v>
                </c:pt>
              </c:strCache>
            </c:strRef>
          </c:tx>
          <c:spPr>
            <a:solidFill>
              <a:srgbClr val="C1FFC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Лист1!$E$4:$E$51</c:f>
              <c:numCache>
                <c:formatCode>General</c:formatCode>
                <c:ptCount val="48"/>
                <c:pt idx="0">
                  <c:v>18.283000000000001</c:v>
                </c:pt>
                <c:pt idx="1">
                  <c:v>19.321000000000002</c:v>
                </c:pt>
                <c:pt idx="2">
                  <c:v>26.276</c:v>
                </c:pt>
                <c:pt idx="3">
                  <c:v>29.571000000000002</c:v>
                </c:pt>
                <c:pt idx="4">
                  <c:v>32.109000000000002</c:v>
                </c:pt>
                <c:pt idx="5">
                  <c:v>30.292999999999999</c:v>
                </c:pt>
                <c:pt idx="6">
                  <c:v>34.648000000000003</c:v>
                </c:pt>
                <c:pt idx="7">
                  <c:v>37.369</c:v>
                </c:pt>
                <c:pt idx="8">
                  <c:v>35.234000000000002</c:v>
                </c:pt>
                <c:pt idx="9">
                  <c:v>33.692</c:v>
                </c:pt>
                <c:pt idx="10">
                  <c:v>29.731999999999999</c:v>
                </c:pt>
                <c:pt idx="11">
                  <c:v>29.082999999999998</c:v>
                </c:pt>
                <c:pt idx="12">
                  <c:v>24.195</c:v>
                </c:pt>
                <c:pt idx="13">
                  <c:v>29.02</c:v>
                </c:pt>
                <c:pt idx="14">
                  <c:v>10.885999999999999</c:v>
                </c:pt>
                <c:pt idx="15">
                  <c:v>13.978</c:v>
                </c:pt>
                <c:pt idx="16">
                  <c:v>22.254000000000001</c:v>
                </c:pt>
                <c:pt idx="17">
                  <c:v>30.577000000000002</c:v>
                </c:pt>
                <c:pt idx="18">
                  <c:v>34.003999999999998</c:v>
                </c:pt>
                <c:pt idx="19">
                  <c:v>37.603000000000002</c:v>
                </c:pt>
                <c:pt idx="20">
                  <c:v>34.299999999999997</c:v>
                </c:pt>
                <c:pt idx="21">
                  <c:v>36.737000000000002</c:v>
                </c:pt>
                <c:pt idx="22">
                  <c:v>38.368000000000002</c:v>
                </c:pt>
                <c:pt idx="23">
                  <c:v>37.194000000000003</c:v>
                </c:pt>
                <c:pt idx="24">
                  <c:v>38.377000000000002</c:v>
                </c:pt>
                <c:pt idx="25">
                  <c:v>37.619999999999997</c:v>
                </c:pt>
                <c:pt idx="26">
                  <c:v>47.438000000000002</c:v>
                </c:pt>
                <c:pt idx="27">
                  <c:v>52.344000000000001</c:v>
                </c:pt>
                <c:pt idx="28">
                  <c:v>56.326000000000001</c:v>
                </c:pt>
                <c:pt idx="29">
                  <c:v>57.973999999999997</c:v>
                </c:pt>
                <c:pt idx="30">
                  <c:v>69.552000000000007</c:v>
                </c:pt>
                <c:pt idx="31">
                  <c:v>65.435000000000002</c:v>
                </c:pt>
                <c:pt idx="32">
                  <c:v>65.367999999999995</c:v>
                </c:pt>
                <c:pt idx="33">
                  <c:v>72.941000000000003</c:v>
                </c:pt>
                <c:pt idx="34">
                  <c:v>66.540999999999997</c:v>
                </c:pt>
                <c:pt idx="35">
                  <c:v>69.415000000000006</c:v>
                </c:pt>
                <c:pt idx="36">
                  <c:v>57.558</c:v>
                </c:pt>
                <c:pt idx="37">
                  <c:v>72.759</c:v>
                </c:pt>
                <c:pt idx="38">
                  <c:v>96.762</c:v>
                </c:pt>
                <c:pt idx="39">
                  <c:v>91.221999999999994</c:v>
                </c:pt>
                <c:pt idx="40">
                  <c:v>98.385999999999996</c:v>
                </c:pt>
                <c:pt idx="41">
                  <c:v>96.56</c:v>
                </c:pt>
                <c:pt idx="42">
                  <c:v>99.06</c:v>
                </c:pt>
                <c:pt idx="43">
                  <c:v>82.673000000000002</c:v>
                </c:pt>
                <c:pt idx="44">
                  <c:v>80.962000000000003</c:v>
                </c:pt>
                <c:pt idx="45">
                  <c:v>53.408999999999999</c:v>
                </c:pt>
                <c:pt idx="46">
                  <c:v>37.694000000000003</c:v>
                </c:pt>
                <c:pt idx="47">
                  <c:v>36.159999999999997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37-4E72-B368-172073742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271632"/>
        <c:axId val="465267472"/>
      </c:areaChart>
      <c:lineChart>
        <c:grouping val="standard"/>
        <c:varyColors val="0"/>
        <c:ser>
          <c:idx val="0"/>
          <c:order val="0"/>
          <c:tx>
            <c:strRef>
              <c:f>Лист1!$C$3</c:f>
              <c:strCache>
                <c:ptCount val="1"/>
                <c:pt idx="0">
                  <c:v>Количество выданных автокредитов (левая ось)</c:v>
                </c:pt>
              </c:strCache>
            </c:strRef>
          </c:tx>
          <c:spPr>
            <a:ln w="31750" cap="rnd">
              <a:solidFill>
                <a:srgbClr val="5F5F5F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Лист1!$C$4:$C$51</c:f>
              <c:numCache>
                <c:formatCode>General</c:formatCode>
                <c:ptCount val="48"/>
                <c:pt idx="0">
                  <c:v>66.022000000000006</c:v>
                </c:pt>
                <c:pt idx="1">
                  <c:v>74.167000000000002</c:v>
                </c:pt>
                <c:pt idx="2">
                  <c:v>88.53</c:v>
                </c:pt>
                <c:pt idx="3">
                  <c:v>99.819000000000003</c:v>
                </c:pt>
                <c:pt idx="4">
                  <c:v>89.572000000000003</c:v>
                </c:pt>
                <c:pt idx="5">
                  <c:v>87.186999999999998</c:v>
                </c:pt>
                <c:pt idx="6">
                  <c:v>88.733000000000004</c:v>
                </c:pt>
                <c:pt idx="7">
                  <c:v>91.507000000000005</c:v>
                </c:pt>
                <c:pt idx="8">
                  <c:v>84.641999999999996</c:v>
                </c:pt>
                <c:pt idx="9">
                  <c:v>80.832999999999998</c:v>
                </c:pt>
                <c:pt idx="10">
                  <c:v>76.438000000000002</c:v>
                </c:pt>
                <c:pt idx="11">
                  <c:v>80.540999999999997</c:v>
                </c:pt>
                <c:pt idx="12">
                  <c:v>64.486999999999995</c:v>
                </c:pt>
                <c:pt idx="13">
                  <c:v>76.816999999999993</c:v>
                </c:pt>
                <c:pt idx="14">
                  <c:v>16.995000000000001</c:v>
                </c:pt>
                <c:pt idx="15">
                  <c:v>19.719000000000001</c:v>
                </c:pt>
                <c:pt idx="16">
                  <c:v>32.118000000000002</c:v>
                </c:pt>
                <c:pt idx="17">
                  <c:v>42.737000000000002</c:v>
                </c:pt>
                <c:pt idx="18">
                  <c:v>48.781999999999996</c:v>
                </c:pt>
                <c:pt idx="19">
                  <c:v>59.357999999999997</c:v>
                </c:pt>
                <c:pt idx="20">
                  <c:v>54.247999999999998</c:v>
                </c:pt>
                <c:pt idx="21">
                  <c:v>57.128</c:v>
                </c:pt>
                <c:pt idx="22">
                  <c:v>61.670999999999999</c:v>
                </c:pt>
                <c:pt idx="23">
                  <c:v>57.85</c:v>
                </c:pt>
                <c:pt idx="24">
                  <c:v>63.164999999999999</c:v>
                </c:pt>
                <c:pt idx="25">
                  <c:v>64.266999999999996</c:v>
                </c:pt>
                <c:pt idx="26">
                  <c:v>73.846000000000004</c:v>
                </c:pt>
                <c:pt idx="27">
                  <c:v>81.548000000000002</c:v>
                </c:pt>
                <c:pt idx="28">
                  <c:v>85.564999999999998</c:v>
                </c:pt>
                <c:pt idx="29">
                  <c:v>89.787000000000006</c:v>
                </c:pt>
                <c:pt idx="30">
                  <c:v>113.57599999999999</c:v>
                </c:pt>
                <c:pt idx="31">
                  <c:v>105.93</c:v>
                </c:pt>
                <c:pt idx="32">
                  <c:v>97.15</c:v>
                </c:pt>
                <c:pt idx="33">
                  <c:v>111.23699999999999</c:v>
                </c:pt>
                <c:pt idx="34">
                  <c:v>101.70699999999999</c:v>
                </c:pt>
                <c:pt idx="35">
                  <c:v>108.2</c:v>
                </c:pt>
                <c:pt idx="36">
                  <c:v>94.594999999999999</c:v>
                </c:pt>
                <c:pt idx="37">
                  <c:v>120.974</c:v>
                </c:pt>
                <c:pt idx="38">
                  <c:v>159.46100000000001</c:v>
                </c:pt>
                <c:pt idx="39">
                  <c:v>149.58000000000001</c:v>
                </c:pt>
                <c:pt idx="40">
                  <c:v>163.66</c:v>
                </c:pt>
                <c:pt idx="41">
                  <c:v>150.505</c:v>
                </c:pt>
                <c:pt idx="42">
                  <c:v>162.81100000000001</c:v>
                </c:pt>
                <c:pt idx="43">
                  <c:v>152.36500000000001</c:v>
                </c:pt>
                <c:pt idx="44">
                  <c:v>172.24299999999999</c:v>
                </c:pt>
                <c:pt idx="45">
                  <c:v>122.583</c:v>
                </c:pt>
                <c:pt idx="46">
                  <c:v>89.918000000000006</c:v>
                </c:pt>
                <c:pt idx="47">
                  <c:v>91.905000000000001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37-4E72-B368-172073742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274128"/>
        <c:axId val="465269136"/>
      </c:lineChart>
      <c:catAx>
        <c:axId val="46527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69136"/>
        <c:crosses val="autoZero"/>
        <c:auto val="1"/>
        <c:lblAlgn val="ctr"/>
        <c:lblOffset val="100"/>
        <c:noMultiLvlLbl val="0"/>
      </c:catAx>
      <c:valAx>
        <c:axId val="46526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Выдано автокредитов  тыс. штук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74128"/>
        <c:crosses val="autoZero"/>
        <c:crossBetween val="between"/>
      </c:valAx>
      <c:valAx>
        <c:axId val="4652674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Доли кредитов по виду автомобилей,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71632"/>
        <c:crosses val="max"/>
        <c:crossBetween val="between"/>
      </c:valAx>
      <c:catAx>
        <c:axId val="465271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526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30870370370371"/>
          <c:y val="0.80643320363164728"/>
          <c:w val="0.72220666666666655"/>
          <c:h val="0.19356679636835278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[analysis.xlsx]forecast both!Сводная таблица1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7257685185185188E-2"/>
          <c:y val="4.0535235624729792E-2"/>
          <c:w val="0.89980712962962961"/>
          <c:h val="0.49665953307392996"/>
        </c:manualLayout>
      </c:layout>
      <c:lineChart>
        <c:grouping val="standard"/>
        <c:varyColors val="0"/>
        <c:ser>
          <c:idx val="0"/>
          <c:order val="0"/>
          <c:tx>
            <c:strRef>
              <c:f>'forecast both'!$I$2</c:f>
              <c:strCache>
                <c:ptCount val="1"/>
                <c:pt idx="0">
                  <c:v>Кол-во регистраций автомобилей (факт)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both'!$I$3:$I$68</c:f>
              <c:numCache>
                <c:formatCode>General</c:formatCode>
                <c:ptCount val="60"/>
                <c:pt idx="0">
                  <c:v>463.411</c:v>
                </c:pt>
                <c:pt idx="1">
                  <c:v>516.24</c:v>
                </c:pt>
                <c:pt idx="2">
                  <c:v>615.524</c:v>
                </c:pt>
                <c:pt idx="3">
                  <c:v>722.93700000000001</c:v>
                </c:pt>
                <c:pt idx="4">
                  <c:v>592.84100000000001</c:v>
                </c:pt>
                <c:pt idx="5">
                  <c:v>665.38</c:v>
                </c:pt>
                <c:pt idx="6">
                  <c:v>671.78899999999999</c:v>
                </c:pt>
                <c:pt idx="7">
                  <c:v>641.39200000000005</c:v>
                </c:pt>
                <c:pt idx="8">
                  <c:v>688.45699999999999</c:v>
                </c:pt>
                <c:pt idx="9">
                  <c:v>691.25099999999998</c:v>
                </c:pt>
                <c:pt idx="10">
                  <c:v>592.30999999999995</c:v>
                </c:pt>
                <c:pt idx="11">
                  <c:v>646.89700000000005</c:v>
                </c:pt>
                <c:pt idx="12">
                  <c:v>423.721</c:v>
                </c:pt>
                <c:pt idx="13">
                  <c:v>476.39499999999998</c:v>
                </c:pt>
                <c:pt idx="14">
                  <c:v>503.13299999999998</c:v>
                </c:pt>
                <c:pt idx="15">
                  <c:v>380.30700000000002</c:v>
                </c:pt>
                <c:pt idx="16">
                  <c:v>354.26499999999999</c:v>
                </c:pt>
                <c:pt idx="17">
                  <c:v>431.26499999999999</c:v>
                </c:pt>
                <c:pt idx="18">
                  <c:v>466.048</c:v>
                </c:pt>
                <c:pt idx="19">
                  <c:v>481.48599999999999</c:v>
                </c:pt>
                <c:pt idx="20">
                  <c:v>503.97899999999998</c:v>
                </c:pt>
                <c:pt idx="21">
                  <c:v>480.46899999999999</c:v>
                </c:pt>
                <c:pt idx="22">
                  <c:v>511.82299999999998</c:v>
                </c:pt>
                <c:pt idx="23">
                  <c:v>525.62400000000002</c:v>
                </c:pt>
                <c:pt idx="24">
                  <c:v>406.55099999999999</c:v>
                </c:pt>
                <c:pt idx="25">
                  <c:v>450.68799999999999</c:v>
                </c:pt>
                <c:pt idx="26">
                  <c:v>567.81899999999996</c:v>
                </c:pt>
                <c:pt idx="27">
                  <c:v>571.35699999999997</c:v>
                </c:pt>
                <c:pt idx="28">
                  <c:v>574.34699999999998</c:v>
                </c:pt>
                <c:pt idx="29">
                  <c:v>584.51800000000003</c:v>
                </c:pt>
                <c:pt idx="30">
                  <c:v>607.47299999999996</c:v>
                </c:pt>
                <c:pt idx="31">
                  <c:v>661.04300000000001</c:v>
                </c:pt>
                <c:pt idx="32">
                  <c:v>619.875</c:v>
                </c:pt>
                <c:pt idx="33">
                  <c:v>601.40099999999995</c:v>
                </c:pt>
                <c:pt idx="34">
                  <c:v>567.82799999999997</c:v>
                </c:pt>
                <c:pt idx="35">
                  <c:v>539.14800000000002</c:v>
                </c:pt>
                <c:pt idx="36">
                  <c:v>404.95499999999998</c:v>
                </c:pt>
                <c:pt idx="37">
                  <c:v>503.36700000000002</c:v>
                </c:pt>
                <c:pt idx="38">
                  <c:v>648.63</c:v>
                </c:pt>
                <c:pt idx="39">
                  <c:v>646.57799999999997</c:v>
                </c:pt>
                <c:pt idx="40">
                  <c:v>640.05700000000002</c:v>
                </c:pt>
                <c:pt idx="41">
                  <c:v>624.01199999999994</c:v>
                </c:pt>
                <c:pt idx="42">
                  <c:v>682.46</c:v>
                </c:pt>
                <c:pt idx="43">
                  <c:v>708.37099999999998</c:v>
                </c:pt>
                <c:pt idx="44">
                  <c:v>680.31899999999996</c:v>
                </c:pt>
                <c:pt idx="45">
                  <c:v>776.5</c:v>
                </c:pt>
                <c:pt idx="46">
                  <c:v>646.33799999999997</c:v>
                </c:pt>
                <c:pt idx="47">
                  <c:v>646.32100000000003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A0-4497-A160-CC227BE42EFC}"/>
            </c:ext>
          </c:extLst>
        </c:ser>
        <c:ser>
          <c:idx val="1"/>
          <c:order val="1"/>
          <c:tx>
            <c:strRef>
              <c:f>'forecast both'!$J$2</c:f>
              <c:strCache>
                <c:ptCount val="1"/>
                <c:pt idx="0">
                  <c:v>Кол-во регистраций автомобилей (прогноз)</c:v>
                </c:pt>
              </c:strCache>
            </c:strRef>
          </c:tx>
          <c:spPr>
            <a:ln w="25400" cap="rnd" cmpd="sng">
              <a:solidFill>
                <a:schemeClr val="tx1"/>
              </a:solidFill>
              <a:prstDash val="dash"/>
              <a:round/>
            </a:ln>
            <a:effectLst>
              <a:glow rad="63500">
                <a:schemeClr val="tx1">
                  <a:alpha val="40000"/>
                </a:schemeClr>
              </a:glow>
            </a:effectLst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both'!$J$3:$J$68</c:f>
              <c:numCache>
                <c:formatCode>General</c:formatCode>
                <c:ptCount val="60"/>
                <c:pt idx="47">
                  <c:v>646.32100000000003</c:v>
                </c:pt>
                <c:pt idx="48">
                  <c:v>524.72907989859652</c:v>
                </c:pt>
                <c:pt idx="49">
                  <c:v>518.87806516460773</c:v>
                </c:pt>
                <c:pt idx="50">
                  <c:v>593.66148249296134</c:v>
                </c:pt>
                <c:pt idx="51">
                  <c:v>666.93181745745528</c:v>
                </c:pt>
                <c:pt idx="52">
                  <c:v>531.25451218957357</c:v>
                </c:pt>
                <c:pt idx="53">
                  <c:v>581.96282997283129</c:v>
                </c:pt>
                <c:pt idx="54">
                  <c:v>657.33420100988576</c:v>
                </c:pt>
                <c:pt idx="55">
                  <c:v>625.39191166229978</c:v>
                </c:pt>
                <c:pt idx="56">
                  <c:v>590.03145863542818</c:v>
                </c:pt>
                <c:pt idx="57">
                  <c:v>594.7200583023</c:v>
                </c:pt>
                <c:pt idx="58">
                  <c:v>441.77852961577412</c:v>
                </c:pt>
                <c:pt idx="59">
                  <c:v>529.9189837019062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A0-4497-A160-CC227BE42EFC}"/>
            </c:ext>
          </c:extLst>
        </c:ser>
        <c:ser>
          <c:idx val="2"/>
          <c:order val="2"/>
          <c:tx>
            <c:strRef>
              <c:f>'forecast both'!$K$2</c:f>
              <c:strCache>
                <c:ptCount val="1"/>
                <c:pt idx="0">
                  <c:v>Нижний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both'!$K$3:$K$68</c:f>
              <c:numCache>
                <c:formatCode>General</c:formatCode>
                <c:ptCount val="60"/>
                <c:pt idx="47">
                  <c:v>646.32100000000003</c:v>
                </c:pt>
                <c:pt idx="48">
                  <c:v>451.5567536092442</c:v>
                </c:pt>
                <c:pt idx="49">
                  <c:v>432.31510757635868</c:v>
                </c:pt>
                <c:pt idx="50">
                  <c:v>479.0891738624988</c:v>
                </c:pt>
                <c:pt idx="51">
                  <c:v>535.1735082596789</c:v>
                </c:pt>
                <c:pt idx="52">
                  <c:v>388.45199961800063</c:v>
                </c:pt>
                <c:pt idx="53">
                  <c:v>431.9227873912659</c:v>
                </c:pt>
                <c:pt idx="54">
                  <c:v>494.04860964647742</c:v>
                </c:pt>
                <c:pt idx="55">
                  <c:v>460.40913102727148</c:v>
                </c:pt>
                <c:pt idx="56">
                  <c:v>415.67841200408202</c:v>
                </c:pt>
                <c:pt idx="57">
                  <c:v>415.3554904547052</c:v>
                </c:pt>
                <c:pt idx="58">
                  <c:v>259.74306101911287</c:v>
                </c:pt>
                <c:pt idx="59">
                  <c:v>345.6913019219495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A0-4497-A160-CC227BE42EFC}"/>
            </c:ext>
          </c:extLst>
        </c:ser>
        <c:ser>
          <c:idx val="3"/>
          <c:order val="3"/>
          <c:tx>
            <c:strRef>
              <c:f>'forecast both'!$L$2</c:f>
              <c:strCache>
                <c:ptCount val="1"/>
                <c:pt idx="0">
                  <c:v>Верхний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both'!$L$3:$L$68</c:f>
              <c:numCache>
                <c:formatCode>General</c:formatCode>
                <c:ptCount val="60"/>
                <c:pt idx="47">
                  <c:v>646.32100000000003</c:v>
                </c:pt>
                <c:pt idx="48">
                  <c:v>597.90140618794885</c:v>
                </c:pt>
                <c:pt idx="49">
                  <c:v>605.44102275285684</c:v>
                </c:pt>
                <c:pt idx="50">
                  <c:v>708.23379112342388</c:v>
                </c:pt>
                <c:pt idx="51">
                  <c:v>798.69012665523167</c:v>
                </c:pt>
                <c:pt idx="52">
                  <c:v>674.05702476114652</c:v>
                </c:pt>
                <c:pt idx="53">
                  <c:v>732.00287255439662</c:v>
                </c:pt>
                <c:pt idx="54">
                  <c:v>820.6197923732941</c:v>
                </c:pt>
                <c:pt idx="55">
                  <c:v>790.37469229732801</c:v>
                </c:pt>
                <c:pt idx="56">
                  <c:v>764.38450526677434</c:v>
                </c:pt>
                <c:pt idx="57">
                  <c:v>774.0846261498948</c:v>
                </c:pt>
                <c:pt idx="58">
                  <c:v>623.81399821243531</c:v>
                </c:pt>
                <c:pt idx="59">
                  <c:v>714.1466654818629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A0-4497-A160-CC227BE42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90463"/>
        <c:axId val="611395871"/>
      </c:lineChart>
      <c:catAx>
        <c:axId val="61139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5871"/>
        <c:crosses val="autoZero"/>
        <c:auto val="1"/>
        <c:lblAlgn val="ctr"/>
        <c:lblOffset val="100"/>
        <c:noMultiLvlLbl val="0"/>
      </c:catAx>
      <c:valAx>
        <c:axId val="61139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Выдано автокредитов  тыс. штук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0463"/>
        <c:crosses val="autoZero"/>
        <c:crossBetween val="between"/>
      </c:valAx>
      <c:spPr>
        <a:solidFill>
          <a:schemeClr val="accent2">
            <a:lumMod val="75000"/>
            <a:alpha val="5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61314814814817"/>
          <c:y val="0.75519887591872026"/>
          <c:w val="0.50641259259259264"/>
          <c:h val="0.23107436230004325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[analysis.xlsx]forecast new!Сводная таблица1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4802037037037037E-2"/>
          <c:y val="4.2209900562040638E-2"/>
          <c:w val="0.90226277777777775"/>
          <c:h val="0.48494444444444446"/>
        </c:manualLayout>
      </c:layout>
      <c:lineChart>
        <c:grouping val="standard"/>
        <c:varyColors val="0"/>
        <c:ser>
          <c:idx val="0"/>
          <c:order val="0"/>
          <c:tx>
            <c:strRef>
              <c:f>'forecast new'!$I$2</c:f>
              <c:strCache>
                <c:ptCount val="1"/>
                <c:pt idx="0">
                  <c:v>Кол-во регистраций автомобилей (факт)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new'!$I$3:$I$68</c:f>
              <c:numCache>
                <c:formatCode>General</c:formatCode>
                <c:ptCount val="60"/>
                <c:pt idx="0">
                  <c:v>97.983000000000004</c:v>
                </c:pt>
                <c:pt idx="1">
                  <c:v>112.56100000000001</c:v>
                </c:pt>
                <c:pt idx="2">
                  <c:v>139.226</c:v>
                </c:pt>
                <c:pt idx="3">
                  <c:v>171.47800000000001</c:v>
                </c:pt>
                <c:pt idx="4">
                  <c:v>127.235</c:v>
                </c:pt>
                <c:pt idx="5">
                  <c:v>145.14599999999999</c:v>
                </c:pt>
                <c:pt idx="6">
                  <c:v>141.48599999999999</c:v>
                </c:pt>
                <c:pt idx="7">
                  <c:v>117.06399999999999</c:v>
                </c:pt>
                <c:pt idx="8">
                  <c:v>112.255</c:v>
                </c:pt>
                <c:pt idx="9">
                  <c:v>117.47</c:v>
                </c:pt>
                <c:pt idx="10">
                  <c:v>100.626</c:v>
                </c:pt>
                <c:pt idx="11">
                  <c:v>133.56200000000001</c:v>
                </c:pt>
                <c:pt idx="12">
                  <c:v>85.93</c:v>
                </c:pt>
                <c:pt idx="13">
                  <c:v>99.108000000000004</c:v>
                </c:pt>
                <c:pt idx="14">
                  <c:v>78.909000000000006</c:v>
                </c:pt>
                <c:pt idx="15">
                  <c:v>27.96</c:v>
                </c:pt>
                <c:pt idx="16">
                  <c:v>27.456</c:v>
                </c:pt>
                <c:pt idx="17">
                  <c:v>32.728999999999999</c:v>
                </c:pt>
                <c:pt idx="18">
                  <c:v>35.58</c:v>
                </c:pt>
                <c:pt idx="19">
                  <c:v>42.59</c:v>
                </c:pt>
                <c:pt idx="20">
                  <c:v>44.398000000000003</c:v>
                </c:pt>
                <c:pt idx="21">
                  <c:v>43.304000000000002</c:v>
                </c:pt>
                <c:pt idx="22">
                  <c:v>51.517000000000003</c:v>
                </c:pt>
                <c:pt idx="23">
                  <c:v>56.750999999999998</c:v>
                </c:pt>
                <c:pt idx="24">
                  <c:v>45.249000000000002</c:v>
                </c:pt>
                <c:pt idx="25">
                  <c:v>56.177</c:v>
                </c:pt>
                <c:pt idx="26">
                  <c:v>70.012</c:v>
                </c:pt>
                <c:pt idx="27">
                  <c:v>75.679000000000002</c:v>
                </c:pt>
                <c:pt idx="28">
                  <c:v>72.203999999999994</c:v>
                </c:pt>
                <c:pt idx="29">
                  <c:v>82.427999999999997</c:v>
                </c:pt>
                <c:pt idx="30">
                  <c:v>95.69</c:v>
                </c:pt>
                <c:pt idx="31">
                  <c:v>109.77200000000001</c:v>
                </c:pt>
                <c:pt idx="32">
                  <c:v>110.404</c:v>
                </c:pt>
                <c:pt idx="33">
                  <c:v>112.295</c:v>
                </c:pt>
                <c:pt idx="34">
                  <c:v>109.749</c:v>
                </c:pt>
                <c:pt idx="35">
                  <c:v>119.474</c:v>
                </c:pt>
                <c:pt idx="36">
                  <c:v>80.239000000000004</c:v>
                </c:pt>
                <c:pt idx="37">
                  <c:v>103.953</c:v>
                </c:pt>
                <c:pt idx="38">
                  <c:v>146.52699999999999</c:v>
                </c:pt>
                <c:pt idx="39">
                  <c:v>137.04900000000001</c:v>
                </c:pt>
                <c:pt idx="40">
                  <c:v>127.178</c:v>
                </c:pt>
                <c:pt idx="41">
                  <c:v>124.39400000000001</c:v>
                </c:pt>
                <c:pt idx="42">
                  <c:v>136.221</c:v>
                </c:pt>
                <c:pt idx="43">
                  <c:v>148.33799999999999</c:v>
                </c:pt>
                <c:pt idx="44">
                  <c:v>150.87899999999999</c:v>
                </c:pt>
                <c:pt idx="45">
                  <c:v>171.179</c:v>
                </c:pt>
                <c:pt idx="46">
                  <c:v>121.884</c:v>
                </c:pt>
                <c:pt idx="47">
                  <c:v>123.431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25-4810-A582-3726094F9826}"/>
            </c:ext>
          </c:extLst>
        </c:ser>
        <c:ser>
          <c:idx val="1"/>
          <c:order val="1"/>
          <c:tx>
            <c:strRef>
              <c:f>'forecast new'!$J$2</c:f>
              <c:strCache>
                <c:ptCount val="1"/>
                <c:pt idx="0">
                  <c:v>Кол-во регистраций автомобилей (прогноз)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>
              <a:glow rad="63500">
                <a:schemeClr val="tx1">
                  <a:alpha val="40000"/>
                </a:schemeClr>
              </a:glow>
            </a:effectLst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new'!$J$3:$J$68</c:f>
              <c:numCache>
                <c:formatCode>General</c:formatCode>
                <c:ptCount val="60"/>
                <c:pt idx="47">
                  <c:v>123.431</c:v>
                </c:pt>
                <c:pt idx="48">
                  <c:v>110.51680697779889</c:v>
                </c:pt>
                <c:pt idx="49">
                  <c:v>126.6017014647971</c:v>
                </c:pt>
                <c:pt idx="50">
                  <c:v>136.51264011355931</c:v>
                </c:pt>
                <c:pt idx="51">
                  <c:v>135.90997650294611</c:v>
                </c:pt>
                <c:pt idx="52">
                  <c:v>113.8697996977773</c:v>
                </c:pt>
                <c:pt idx="53">
                  <c:v>129.95500880533439</c:v>
                </c:pt>
                <c:pt idx="54">
                  <c:v>145.57790087251431</c:v>
                </c:pt>
                <c:pt idx="55">
                  <c:v>132.28951575801011</c:v>
                </c:pt>
                <c:pt idx="56">
                  <c:v>140.44028666149291</c:v>
                </c:pt>
                <c:pt idx="57">
                  <c:v>144.26861030763919</c:v>
                </c:pt>
                <c:pt idx="58">
                  <c:v>128.30700846742201</c:v>
                </c:pt>
                <c:pt idx="59">
                  <c:v>141.39437400518401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25-4810-A582-3726094F9826}"/>
            </c:ext>
          </c:extLst>
        </c:ser>
        <c:ser>
          <c:idx val="2"/>
          <c:order val="2"/>
          <c:tx>
            <c:strRef>
              <c:f>'forecast new'!$K$2</c:f>
              <c:strCache>
                <c:ptCount val="1"/>
                <c:pt idx="0">
                  <c:v>Нижний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new'!$K$3:$K$68</c:f>
              <c:numCache>
                <c:formatCode>General</c:formatCode>
                <c:ptCount val="60"/>
                <c:pt idx="47">
                  <c:v>123.431</c:v>
                </c:pt>
                <c:pt idx="48">
                  <c:v>88.633811068786741</c:v>
                </c:pt>
                <c:pt idx="49">
                  <c:v>104.8684902611118</c:v>
                </c:pt>
                <c:pt idx="50">
                  <c:v>111.1658452712217</c:v>
                </c:pt>
                <c:pt idx="51">
                  <c:v>106.6040344108162</c:v>
                </c:pt>
                <c:pt idx="52">
                  <c:v>82.65532016997939</c:v>
                </c:pt>
                <c:pt idx="53">
                  <c:v>96.719091664975934</c:v>
                </c:pt>
                <c:pt idx="54">
                  <c:v>107.1411470393716</c:v>
                </c:pt>
                <c:pt idx="55">
                  <c:v>91.036881368422897</c:v>
                </c:pt>
                <c:pt idx="56">
                  <c:v>94.635766243869739</c:v>
                </c:pt>
                <c:pt idx="57">
                  <c:v>95.848738757544865</c:v>
                </c:pt>
                <c:pt idx="58">
                  <c:v>78.464114867009357</c:v>
                </c:pt>
                <c:pt idx="59">
                  <c:v>89.166584323674698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25-4810-A582-3726094F9826}"/>
            </c:ext>
          </c:extLst>
        </c:ser>
        <c:ser>
          <c:idx val="3"/>
          <c:order val="3"/>
          <c:tx>
            <c:strRef>
              <c:f>'forecast new'!$L$2</c:f>
              <c:strCache>
                <c:ptCount val="1"/>
                <c:pt idx="0">
                  <c:v>Верхний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new'!$L$3:$L$68</c:f>
              <c:numCache>
                <c:formatCode>General</c:formatCode>
                <c:ptCount val="60"/>
                <c:pt idx="47">
                  <c:v>123.431</c:v>
                </c:pt>
                <c:pt idx="48">
                  <c:v>132.3998028868111</c:v>
                </c:pt>
                <c:pt idx="49">
                  <c:v>148.3349126684823</c:v>
                </c:pt>
                <c:pt idx="50">
                  <c:v>161.85943495589689</c:v>
                </c:pt>
                <c:pt idx="51">
                  <c:v>165.215918595076</c:v>
                </c:pt>
                <c:pt idx="52">
                  <c:v>145.08427922557519</c:v>
                </c:pt>
                <c:pt idx="53">
                  <c:v>163.19092594569281</c:v>
                </c:pt>
                <c:pt idx="54">
                  <c:v>184.01465470565699</c:v>
                </c:pt>
                <c:pt idx="55">
                  <c:v>173.5421501475972</c:v>
                </c:pt>
                <c:pt idx="56">
                  <c:v>186.2448070791161</c:v>
                </c:pt>
                <c:pt idx="57">
                  <c:v>192.68848185773359</c:v>
                </c:pt>
                <c:pt idx="58">
                  <c:v>178.14990206783449</c:v>
                </c:pt>
                <c:pt idx="59">
                  <c:v>193.62216368669331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25-4810-A582-3726094F9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90463"/>
        <c:axId val="611395871"/>
      </c:lineChart>
      <c:catAx>
        <c:axId val="61139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5871"/>
        <c:crosses val="autoZero"/>
        <c:auto val="1"/>
        <c:lblAlgn val="ctr"/>
        <c:lblOffset val="100"/>
        <c:noMultiLvlLbl val="0"/>
      </c:catAx>
      <c:valAx>
        <c:axId val="61139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0" i="0" baseline="0" dirty="0" smtClean="0">
                    <a:effectLst/>
                  </a:rPr>
                  <a:t>Выдано автокредитов  тыс. штук</a:t>
                </a:r>
                <a:endParaRPr lang="ru-RU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0463"/>
        <c:crosses val="autoZero"/>
        <c:crossBetween val="between"/>
      </c:valAx>
      <c:spPr>
        <a:solidFill>
          <a:schemeClr val="accent2">
            <a:lumMod val="75000"/>
            <a:alpha val="5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494379629629626"/>
          <c:y val="0.73758538694336373"/>
          <c:w val="0.5677605555555556"/>
          <c:h val="0.24045179420665802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[analysis.xlsx]forecast old!Сводная таблица1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2450185185185182E-2"/>
          <c:y val="4.2209900562040638E-2"/>
          <c:w val="0.90461462962962957"/>
          <c:h val="0.50141655858192824"/>
        </c:manualLayout>
      </c:layout>
      <c:lineChart>
        <c:grouping val="standard"/>
        <c:varyColors val="0"/>
        <c:ser>
          <c:idx val="0"/>
          <c:order val="0"/>
          <c:tx>
            <c:strRef>
              <c:f>'forecast old'!$I$2</c:f>
              <c:strCache>
                <c:ptCount val="1"/>
                <c:pt idx="0">
                  <c:v>Кол-во регистраций автомобилей (факт)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old'!$I$3:$I$68</c:f>
              <c:numCache>
                <c:formatCode>General</c:formatCode>
                <c:ptCount val="60"/>
                <c:pt idx="0">
                  <c:v>365.428</c:v>
                </c:pt>
                <c:pt idx="1">
                  <c:v>403.67899999999997</c:v>
                </c:pt>
                <c:pt idx="2">
                  <c:v>476.298</c:v>
                </c:pt>
                <c:pt idx="3">
                  <c:v>551.45899999999995</c:v>
                </c:pt>
                <c:pt idx="4">
                  <c:v>465.60599999999999</c:v>
                </c:pt>
                <c:pt idx="5">
                  <c:v>520.23400000000004</c:v>
                </c:pt>
                <c:pt idx="6">
                  <c:v>530.303</c:v>
                </c:pt>
                <c:pt idx="7">
                  <c:v>524.32799999999997</c:v>
                </c:pt>
                <c:pt idx="8">
                  <c:v>576.202</c:v>
                </c:pt>
                <c:pt idx="9">
                  <c:v>573.78099999999995</c:v>
                </c:pt>
                <c:pt idx="10">
                  <c:v>491.68400000000003</c:v>
                </c:pt>
                <c:pt idx="11">
                  <c:v>513.33500000000004</c:v>
                </c:pt>
                <c:pt idx="12">
                  <c:v>337.791</c:v>
                </c:pt>
                <c:pt idx="13">
                  <c:v>377.28699999999998</c:v>
                </c:pt>
                <c:pt idx="14">
                  <c:v>424.22399999999999</c:v>
                </c:pt>
                <c:pt idx="15">
                  <c:v>352.34699999999998</c:v>
                </c:pt>
                <c:pt idx="16">
                  <c:v>326.80900000000003</c:v>
                </c:pt>
                <c:pt idx="17">
                  <c:v>398.536</c:v>
                </c:pt>
                <c:pt idx="18">
                  <c:v>430.46800000000002</c:v>
                </c:pt>
                <c:pt idx="19">
                  <c:v>438.89600000000002</c:v>
                </c:pt>
                <c:pt idx="20">
                  <c:v>459.58100000000002</c:v>
                </c:pt>
                <c:pt idx="21">
                  <c:v>437.16500000000002</c:v>
                </c:pt>
                <c:pt idx="22">
                  <c:v>460.30599999999998</c:v>
                </c:pt>
                <c:pt idx="23">
                  <c:v>468.87299999999999</c:v>
                </c:pt>
                <c:pt idx="24">
                  <c:v>361.30200000000002</c:v>
                </c:pt>
                <c:pt idx="25">
                  <c:v>394.51100000000002</c:v>
                </c:pt>
                <c:pt idx="26">
                  <c:v>497.80700000000002</c:v>
                </c:pt>
                <c:pt idx="27">
                  <c:v>495.678</c:v>
                </c:pt>
                <c:pt idx="28">
                  <c:v>502.14299999999997</c:v>
                </c:pt>
                <c:pt idx="29">
                  <c:v>502.09</c:v>
                </c:pt>
                <c:pt idx="30">
                  <c:v>511.78300000000002</c:v>
                </c:pt>
                <c:pt idx="31">
                  <c:v>551.27099999999996</c:v>
                </c:pt>
                <c:pt idx="32">
                  <c:v>509.471</c:v>
                </c:pt>
                <c:pt idx="33">
                  <c:v>489.10599999999999</c:v>
                </c:pt>
                <c:pt idx="34">
                  <c:v>458.07900000000001</c:v>
                </c:pt>
                <c:pt idx="35">
                  <c:v>419.67399999999998</c:v>
                </c:pt>
                <c:pt idx="36">
                  <c:v>324.71600000000001</c:v>
                </c:pt>
                <c:pt idx="37">
                  <c:v>399.41399999999999</c:v>
                </c:pt>
                <c:pt idx="38">
                  <c:v>502.10300000000001</c:v>
                </c:pt>
                <c:pt idx="39">
                  <c:v>509.529</c:v>
                </c:pt>
                <c:pt idx="40">
                  <c:v>512.87900000000002</c:v>
                </c:pt>
                <c:pt idx="41">
                  <c:v>499.61799999999999</c:v>
                </c:pt>
                <c:pt idx="42">
                  <c:v>546.23900000000003</c:v>
                </c:pt>
                <c:pt idx="43">
                  <c:v>560.03300000000002</c:v>
                </c:pt>
                <c:pt idx="44">
                  <c:v>529.44000000000005</c:v>
                </c:pt>
                <c:pt idx="45">
                  <c:v>605.32100000000003</c:v>
                </c:pt>
                <c:pt idx="46">
                  <c:v>524.45399999999995</c:v>
                </c:pt>
                <c:pt idx="47">
                  <c:v>522.89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68-4A37-86DC-BFEE00BADAEF}"/>
            </c:ext>
          </c:extLst>
        </c:ser>
        <c:ser>
          <c:idx val="1"/>
          <c:order val="1"/>
          <c:tx>
            <c:strRef>
              <c:f>'forecast old'!$J$2</c:f>
              <c:strCache>
                <c:ptCount val="1"/>
                <c:pt idx="0">
                  <c:v>Кол-во регистраций автомобилей (прогноз)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>
              <a:glow rad="63500">
                <a:schemeClr val="tx1">
                  <a:alpha val="40000"/>
                </a:schemeClr>
              </a:glow>
            </a:effectLst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old'!$J$3:$J$68</c:f>
              <c:numCache>
                <c:formatCode>General</c:formatCode>
                <c:ptCount val="60"/>
                <c:pt idx="47">
                  <c:v>522.89</c:v>
                </c:pt>
                <c:pt idx="48">
                  <c:v>377.09589091772227</c:v>
                </c:pt>
                <c:pt idx="49">
                  <c:v>381.69706912032558</c:v>
                </c:pt>
                <c:pt idx="50">
                  <c:v>437.97087596932391</c:v>
                </c:pt>
                <c:pt idx="51">
                  <c:v>488.84127803327908</c:v>
                </c:pt>
                <c:pt idx="52">
                  <c:v>442.28396988695039</c:v>
                </c:pt>
                <c:pt idx="53">
                  <c:v>486.68146897061888</c:v>
                </c:pt>
                <c:pt idx="54">
                  <c:v>551.75903823134979</c:v>
                </c:pt>
                <c:pt idx="55">
                  <c:v>522.73962781487535</c:v>
                </c:pt>
                <c:pt idx="56">
                  <c:v>483.35450212713152</c:v>
                </c:pt>
                <c:pt idx="57">
                  <c:v>490.7247302929751</c:v>
                </c:pt>
                <c:pt idx="58">
                  <c:v>371.29893367433459</c:v>
                </c:pt>
                <c:pt idx="59">
                  <c:v>401.36433756375948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68-4A37-86DC-BFEE00BADAEF}"/>
            </c:ext>
          </c:extLst>
        </c:ser>
        <c:ser>
          <c:idx val="2"/>
          <c:order val="2"/>
          <c:tx>
            <c:strRef>
              <c:f>'forecast old'!$K$2</c:f>
              <c:strCache>
                <c:ptCount val="1"/>
                <c:pt idx="0">
                  <c:v>Нижний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old'!$K$3:$K$68</c:f>
              <c:numCache>
                <c:formatCode>General</c:formatCode>
                <c:ptCount val="60"/>
                <c:pt idx="47">
                  <c:v>522.89</c:v>
                </c:pt>
                <c:pt idx="48">
                  <c:v>329.67960519751921</c:v>
                </c:pt>
                <c:pt idx="49">
                  <c:v>322.95855066915573</c:v>
                </c:pt>
                <c:pt idx="50">
                  <c:v>349.00010586853881</c:v>
                </c:pt>
                <c:pt idx="51">
                  <c:v>388.79164823720492</c:v>
                </c:pt>
                <c:pt idx="52">
                  <c:v>331.59325563971879</c:v>
                </c:pt>
                <c:pt idx="53">
                  <c:v>370.02335950673108</c:v>
                </c:pt>
                <c:pt idx="54">
                  <c:v>428.13482619300362</c:v>
                </c:pt>
                <c:pt idx="55">
                  <c:v>397.98653838989702</c:v>
                </c:pt>
                <c:pt idx="56">
                  <c:v>354.97405306291728</c:v>
                </c:pt>
                <c:pt idx="57">
                  <c:v>360.39336592191478</c:v>
                </c:pt>
                <c:pt idx="58">
                  <c:v>238.7938601072068</c:v>
                </c:pt>
                <c:pt idx="59">
                  <c:v>266.9747573085657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68-4A37-86DC-BFEE00BADAEF}"/>
            </c:ext>
          </c:extLst>
        </c:ser>
        <c:ser>
          <c:idx val="3"/>
          <c:order val="3"/>
          <c:tx>
            <c:strRef>
              <c:f>'forecast old'!$L$2</c:f>
              <c:strCache>
                <c:ptCount val="1"/>
                <c:pt idx="0">
                  <c:v>Верхний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old'!$L$3:$L$68</c:f>
              <c:numCache>
                <c:formatCode>General</c:formatCode>
                <c:ptCount val="60"/>
                <c:pt idx="47">
                  <c:v>522.89</c:v>
                </c:pt>
                <c:pt idx="48">
                  <c:v>424.51217663792528</c:v>
                </c:pt>
                <c:pt idx="49">
                  <c:v>440.43558757149549</c:v>
                </c:pt>
                <c:pt idx="50">
                  <c:v>526.94164607010896</c:v>
                </c:pt>
                <c:pt idx="51">
                  <c:v>588.89090782935341</c:v>
                </c:pt>
                <c:pt idx="52">
                  <c:v>552.97468413418187</c:v>
                </c:pt>
                <c:pt idx="53">
                  <c:v>603.33957843450673</c:v>
                </c:pt>
                <c:pt idx="54">
                  <c:v>675.38325026969596</c:v>
                </c:pt>
                <c:pt idx="55">
                  <c:v>647.49271723985373</c:v>
                </c:pt>
                <c:pt idx="56">
                  <c:v>611.73495119134577</c:v>
                </c:pt>
                <c:pt idx="57">
                  <c:v>621.0560946640353</c:v>
                </c:pt>
                <c:pt idx="58">
                  <c:v>503.80400724146239</c:v>
                </c:pt>
                <c:pt idx="59">
                  <c:v>535.75391781895325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468-4A37-86DC-BFEE00BA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90463"/>
        <c:axId val="611395871"/>
      </c:lineChart>
      <c:catAx>
        <c:axId val="61139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5871"/>
        <c:crosses val="autoZero"/>
        <c:auto val="1"/>
        <c:lblAlgn val="ctr"/>
        <c:lblOffset val="100"/>
        <c:noMultiLvlLbl val="0"/>
      </c:catAx>
      <c:valAx>
        <c:axId val="61139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0" i="0" baseline="0" dirty="0" smtClean="0">
                    <a:effectLst/>
                  </a:rPr>
                  <a:t>Выдано автокредитов  тыс. штук</a:t>
                </a:r>
                <a:endParaRPr lang="ru-RU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0463"/>
        <c:crosses val="autoZero"/>
        <c:crossBetween val="between"/>
      </c:valAx>
      <c:spPr>
        <a:solidFill>
          <a:schemeClr val="accent2">
            <a:lumMod val="75000"/>
            <a:alpha val="5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21694444444443"/>
          <c:y val="0.75131214872460006"/>
          <c:w val="0.47603833333333334"/>
          <c:h val="0.22947038478166884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1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06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121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1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04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71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3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1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08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5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7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1AEF46-2B91-4E7E-9B71-97758AC10481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2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59117" y="1964267"/>
            <a:ext cx="8501008" cy="2421464"/>
          </a:xfrm>
        </p:spPr>
        <p:txBody>
          <a:bodyPr>
            <a:noAutofit/>
          </a:bodyPr>
          <a:lstStyle/>
          <a:p>
            <a:r>
              <a:rPr lang="ru-RU" sz="5400" b="1" dirty="0" smtClean="0"/>
              <a:t>Анализ Рынка </a:t>
            </a:r>
            <a:br>
              <a:rPr lang="ru-RU" sz="5400" b="1" dirty="0" smtClean="0"/>
            </a:br>
            <a:r>
              <a:rPr lang="ru-RU" sz="5400" b="1" dirty="0" smtClean="0"/>
              <a:t>легковых автомобилей: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итоги 2024 г. и прогноз на 2025 г.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6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+mn-lt"/>
              </a:rPr>
              <a:t>Рынок </a:t>
            </a:r>
            <a:r>
              <a:rPr lang="ru-RU" sz="4400" b="1" dirty="0" smtClean="0">
                <a:latin typeface="+mn-lt"/>
              </a:rPr>
              <a:t>легковых </a:t>
            </a:r>
            <a:r>
              <a:rPr lang="ru-RU" sz="4400" b="1" dirty="0">
                <a:latin typeface="+mn-lt"/>
              </a:rPr>
              <a:t>автомобилей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В 2024 г. количество зарегистрированных автомобилей восстановилось до уровня 2021 г.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Значительно увеличился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спрос на новые автомобили (+48% г/г),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за счет чего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структура рынка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также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вернулась к состоянию 2021 г.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, когда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20%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всех регистрируемых машин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были новыми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203898"/>
              </p:ext>
            </p:extLst>
          </p:nvPr>
        </p:nvGraphicFramePr>
        <p:xfrm>
          <a:off x="835607" y="1050268"/>
          <a:ext cx="10515600" cy="450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0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b="1" cap="none" dirty="0" smtClean="0">
                <a:latin typeface="+mn-lt"/>
              </a:rPr>
              <a:t>АВТОКРЕДИТОВАНИЕ</a:t>
            </a:r>
            <a:endParaRPr lang="ru-RU" sz="4400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В 2024 г. вырос рынок автокредитования на 58% г/г, это привело к тому, что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в 2024 г. 22% всех новых авто приобреталась при помощи автокредита.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Это указывает на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возрастающую роль заемных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средств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на данном рынке и как следствие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влияние ключевой ставки на спрос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886930"/>
              </p:ext>
            </p:extLst>
          </p:nvPr>
        </p:nvGraphicFramePr>
        <p:xfrm>
          <a:off x="693407" y="938978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92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1101553" cy="1325563"/>
          </a:xfrm>
        </p:spPr>
        <p:txBody>
          <a:bodyPr>
            <a:noAutofit/>
          </a:bodyPr>
          <a:lstStyle/>
          <a:p>
            <a:r>
              <a:rPr lang="ru-RU" sz="4400" b="1" cap="none" dirty="0" smtClean="0">
                <a:latin typeface="+mn-lt"/>
              </a:rPr>
              <a:t>ПРОГНОЗ</a:t>
            </a:r>
            <a:r>
              <a:rPr lang="en-US" sz="4400" b="1" cap="none" dirty="0" smtClean="0">
                <a:latin typeface="+mn-lt"/>
              </a:rPr>
              <a:t> </a:t>
            </a:r>
            <a:r>
              <a:rPr lang="ru-RU" sz="4400" b="1" cap="none" dirty="0" smtClean="0">
                <a:latin typeface="+mn-lt"/>
              </a:rPr>
              <a:t>РЫНКА ЛЕГКОВЫХ АВТОМОБИЛЕЙ</a:t>
            </a:r>
            <a:endParaRPr lang="ru-RU" sz="4400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В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202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5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г.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594504"/>
              </p:ext>
            </p:extLst>
          </p:nvPr>
        </p:nvGraphicFramePr>
        <p:xfrm>
          <a:off x="587957" y="959877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2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u="sng" cap="none" dirty="0" smtClean="0"/>
              <a:t>ПРИЛОЖЕНИЕ</a:t>
            </a:r>
            <a:r>
              <a:rPr lang="ru-RU" b="1" cap="none" dirty="0" smtClean="0"/>
              <a:t/>
            </a:r>
            <a:br>
              <a:rPr lang="ru-RU" b="1" cap="none" dirty="0" smtClean="0"/>
            </a:br>
            <a:r>
              <a:rPr lang="ru-RU" b="1" cap="none" dirty="0" smtClean="0"/>
              <a:t>ПРОГНОЗ</a:t>
            </a:r>
            <a:r>
              <a:rPr lang="en-US" b="1" cap="none" dirty="0" smtClean="0"/>
              <a:t> </a:t>
            </a:r>
            <a:r>
              <a:rPr lang="ru-RU" b="1" cap="none" dirty="0"/>
              <a:t>РЫНКА ЛЕГКОВЫХ </a:t>
            </a:r>
            <a:r>
              <a:rPr lang="ru-RU" b="1" cap="none" dirty="0" smtClean="0"/>
              <a:t>АВТОМОБИЛЕЙ: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cap="none" dirty="0" smtClean="0"/>
              <a:t>НОВЫХ И С ПРОБЕГОМ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08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1101553" cy="1325563"/>
          </a:xfrm>
        </p:spPr>
        <p:txBody>
          <a:bodyPr>
            <a:noAutofit/>
          </a:bodyPr>
          <a:lstStyle/>
          <a:p>
            <a:r>
              <a:rPr lang="ru-RU" b="1" cap="none" dirty="0" smtClean="0">
                <a:latin typeface="+mn-lt"/>
              </a:rPr>
              <a:t>ПРОГНОЗ</a:t>
            </a:r>
            <a:r>
              <a:rPr lang="en-US" b="1" cap="none" dirty="0" smtClean="0">
                <a:latin typeface="+mn-lt"/>
              </a:rPr>
              <a:t> </a:t>
            </a:r>
            <a:r>
              <a:rPr lang="ru-RU" b="1" cap="none" dirty="0" smtClean="0">
                <a:latin typeface="+mn-lt"/>
              </a:rPr>
              <a:t>РЫНКА НОВЫХ ЛЕГКОВЫХ АВТОМОБИЛЕЙ</a:t>
            </a:r>
            <a:endParaRPr lang="ru-RU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В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202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5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г.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931163"/>
              </p:ext>
            </p:extLst>
          </p:nvPr>
        </p:nvGraphicFramePr>
        <p:xfrm>
          <a:off x="988975" y="848545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94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1437884" cy="1325563"/>
          </a:xfrm>
        </p:spPr>
        <p:txBody>
          <a:bodyPr>
            <a:noAutofit/>
          </a:bodyPr>
          <a:lstStyle/>
          <a:p>
            <a:r>
              <a:rPr lang="ru-RU" sz="3400" b="1" cap="none" dirty="0" smtClean="0">
                <a:latin typeface="+mn-lt"/>
              </a:rPr>
              <a:t>ПРОГНОЗ</a:t>
            </a:r>
            <a:r>
              <a:rPr lang="en-US" sz="3400" b="1" cap="none" dirty="0" smtClean="0">
                <a:latin typeface="+mn-lt"/>
              </a:rPr>
              <a:t> </a:t>
            </a:r>
            <a:r>
              <a:rPr lang="ru-RU" sz="3400" b="1" cap="none" dirty="0" smtClean="0">
                <a:latin typeface="+mn-lt"/>
              </a:rPr>
              <a:t>РЫНКА ЛЕГКОВЫХ АВТОМОБИЛЕЙ С ПРОБЕГОМ</a:t>
            </a:r>
            <a:endParaRPr lang="ru-RU" sz="3400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В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202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5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г.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603116"/>
              </p:ext>
            </p:extLst>
          </p:nvPr>
        </p:nvGraphicFramePr>
        <p:xfrm>
          <a:off x="693407" y="890587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6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307</TotalTime>
  <Words>196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Небеса</vt:lpstr>
      <vt:lpstr>Анализ Рынка  легковых автомобилей:</vt:lpstr>
      <vt:lpstr>Рынок легковых автомобилей</vt:lpstr>
      <vt:lpstr>АВТОКРЕДИТОВАНИЕ</vt:lpstr>
      <vt:lpstr>ПРОГНОЗ РЫНКА ЛЕГКОВЫХ АВТОМОБИЛЕЙ</vt:lpstr>
      <vt:lpstr>ПРИЛОЖЕНИЕ ПРОГНОЗ РЫНКА ЛЕГКОВЫХ АВТОМОБИЛЕЙ:</vt:lpstr>
      <vt:lpstr>ПРОГНОЗ РЫНКА НОВЫХ ЛЕГКОВЫХ АВТОМОБИЛЕЙ</vt:lpstr>
      <vt:lpstr>ПРОГНОЗ РЫНКА ЛЕГКОВЫХ АВТОМОБИЛЕЙ С ПРОБЕГОМ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Клюкин Борис Денисович</dc:creator>
  <cp:lastModifiedBy>Клюкин Борис Денисович</cp:lastModifiedBy>
  <cp:revision>22</cp:revision>
  <dcterms:created xsi:type="dcterms:W3CDTF">2025-03-06T12:20:45Z</dcterms:created>
  <dcterms:modified xsi:type="dcterms:W3CDTF">2025-03-06T17:27:59Z</dcterms:modified>
</cp:coreProperties>
</file>