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66" r:id="rId2"/>
    <p:sldId id="271" r:id="rId3"/>
    <p:sldId id="279" r:id="rId4"/>
    <p:sldId id="268" r:id="rId5"/>
    <p:sldId id="276" r:id="rId6"/>
    <p:sldId id="320" r:id="rId7"/>
    <p:sldId id="336" r:id="rId8"/>
    <p:sldId id="333" r:id="rId9"/>
    <p:sldId id="348" r:id="rId10"/>
    <p:sldId id="351" r:id="rId11"/>
    <p:sldId id="350" r:id="rId12"/>
    <p:sldId id="347" r:id="rId13"/>
    <p:sldId id="321" r:id="rId14"/>
    <p:sldId id="337" r:id="rId15"/>
    <p:sldId id="322" r:id="rId16"/>
    <p:sldId id="338" r:id="rId17"/>
    <p:sldId id="323" r:id="rId18"/>
    <p:sldId id="339" r:id="rId19"/>
    <p:sldId id="324" r:id="rId20"/>
    <p:sldId id="340" r:id="rId21"/>
    <p:sldId id="325" r:id="rId22"/>
    <p:sldId id="341" r:id="rId23"/>
    <p:sldId id="326" r:id="rId24"/>
    <p:sldId id="342" r:id="rId25"/>
    <p:sldId id="327" r:id="rId26"/>
    <p:sldId id="343" r:id="rId27"/>
    <p:sldId id="328" r:id="rId28"/>
    <p:sldId id="345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6E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18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47A8DE-5297-404B-880A-6BCA566EDF89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59651-124F-483A-A77E-D46A6C73D7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609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AE97E73-8DF6-4909-BB80-510B4EF84BB2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05EA567-E8CB-471A-A3F5-5E00C8B3A6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4638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7E73-8DF6-4909-BB80-510B4EF84BB2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EA567-E8CB-471A-A3F5-5E00C8B3A6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27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7E73-8DF6-4909-BB80-510B4EF84BB2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EA567-E8CB-471A-A3F5-5E00C8B3A6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857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7E73-8DF6-4909-BB80-510B4EF84BB2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EA567-E8CB-471A-A3F5-5E00C8B3A6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1316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7E73-8DF6-4909-BB80-510B4EF84BB2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EA567-E8CB-471A-A3F5-5E00C8B3A6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7317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7E73-8DF6-4909-BB80-510B4EF84BB2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EA567-E8CB-471A-A3F5-5E00C8B3A6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6817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7E73-8DF6-4909-BB80-510B4EF84BB2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EA567-E8CB-471A-A3F5-5E00C8B3A6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369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7E73-8DF6-4909-BB80-510B4EF84BB2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EA567-E8CB-471A-A3F5-5E00C8B3A6C8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8969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7E73-8DF6-4909-BB80-510B4EF84BB2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EA567-E8CB-471A-A3F5-5E00C8B3A6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438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7E73-8DF6-4909-BB80-510B4EF84BB2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EA567-E8CB-471A-A3F5-5E00C8B3A6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418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7E73-8DF6-4909-BB80-510B4EF84BB2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EA567-E8CB-471A-A3F5-5E00C8B3A6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7742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7E73-8DF6-4909-BB80-510B4EF84BB2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EA567-E8CB-471A-A3F5-5E00C8B3A6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1151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7E73-8DF6-4909-BB80-510B4EF84BB2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EA567-E8CB-471A-A3F5-5E00C8B3A6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93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7E73-8DF6-4909-BB80-510B4EF84BB2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EA567-E8CB-471A-A3F5-5E00C8B3A6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6761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7E73-8DF6-4909-BB80-510B4EF84BB2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EA567-E8CB-471A-A3F5-5E00C8B3A6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6754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7E73-8DF6-4909-BB80-510B4EF84BB2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EA567-E8CB-471A-A3F5-5E00C8B3A6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8790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7E73-8DF6-4909-BB80-510B4EF84BB2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EA567-E8CB-471A-A3F5-5E00C8B3A6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66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E97E73-8DF6-4909-BB80-510B4EF84BB2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05EA567-E8CB-471A-A3F5-5E00C8B3A6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6096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366655" y="1964267"/>
            <a:ext cx="7793470" cy="2421464"/>
          </a:xfrm>
        </p:spPr>
        <p:txBody>
          <a:bodyPr>
            <a:noAutofit/>
          </a:bodyPr>
          <a:lstStyle/>
          <a:p>
            <a:r>
              <a:rPr lang="ru-RU" sz="4400" dirty="0">
                <a:latin typeface="Linux Libertine"/>
              </a:rPr>
              <a:t>Сравнительный анализ финансовых систем Китая, Индии с 15 другими странами БРИКС, АСЕАН и Запада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715810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Linux Libertine"/>
              </a:rPr>
              <a:t>Доклад подготовил:</a:t>
            </a:r>
          </a:p>
          <a:p>
            <a:r>
              <a:rPr lang="ru-RU" dirty="0">
                <a:latin typeface="Linux Libertine"/>
              </a:rPr>
              <a:t>Б.Д. </a:t>
            </a:r>
            <a:r>
              <a:rPr lang="ru-RU" dirty="0" smtClean="0">
                <a:latin typeface="Linux Libertine"/>
              </a:rPr>
              <a:t>Клюкин</a:t>
            </a:r>
            <a:endParaRPr lang="en-US" dirty="0" smtClean="0">
              <a:latin typeface="Linux Libertine"/>
            </a:endParaRPr>
          </a:p>
          <a:p>
            <a:r>
              <a:rPr lang="ru-RU" dirty="0">
                <a:latin typeface="Linux Libertine"/>
              </a:rPr>
              <a:t>аспирант</a:t>
            </a:r>
            <a:endParaRPr lang="en-US" dirty="0" smtClean="0">
              <a:latin typeface="Linux Libertine"/>
            </a:endParaRPr>
          </a:p>
          <a:p>
            <a:r>
              <a:rPr lang="ru-RU" dirty="0" smtClean="0">
                <a:latin typeface="Linux Libertine"/>
              </a:rPr>
              <a:t>ИСАА МГУ</a:t>
            </a:r>
            <a:endParaRPr lang="en-US" dirty="0" smtClean="0">
              <a:latin typeface="Linux Libertine"/>
            </a:endParaRPr>
          </a:p>
          <a:p>
            <a:endParaRPr lang="ru-RU" dirty="0" smtClean="0">
              <a:latin typeface="Linux Libertine"/>
            </a:endParaRPr>
          </a:p>
        </p:txBody>
      </p:sp>
    </p:spTree>
    <p:extLst>
      <p:ext uri="{BB962C8B-B14F-4D97-AF65-F5344CB8AC3E}">
        <p14:creationId xmlns:p14="http://schemas.microsoft.com/office/powerpoint/2010/main" val="265843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501"/>
              </p:ext>
            </p:extLst>
          </p:nvPr>
        </p:nvGraphicFramePr>
        <p:xfrm>
          <a:off x="587828" y="1084149"/>
          <a:ext cx="10744200" cy="5349240"/>
        </p:xfrm>
        <a:graphic>
          <a:graphicData uri="http://schemas.openxmlformats.org/drawingml/2006/table">
            <a:tbl>
              <a:tblPr/>
              <a:tblGrid>
                <a:gridCol w="1527048"/>
                <a:gridCol w="576072"/>
                <a:gridCol w="576072"/>
                <a:gridCol w="576072"/>
                <a:gridCol w="576072"/>
                <a:gridCol w="576072"/>
                <a:gridCol w="576072"/>
                <a:gridCol w="576072"/>
                <a:gridCol w="576072"/>
                <a:gridCol w="576072"/>
                <a:gridCol w="576072"/>
                <a:gridCol w="576072"/>
                <a:gridCol w="576072"/>
                <a:gridCol w="576072"/>
                <a:gridCol w="576072"/>
                <a:gridCol w="576072"/>
                <a:gridCol w="576072"/>
              </a:tblGrid>
              <a:tr h="841248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Brazil</a:t>
                      </a:r>
                    </a:p>
                  </a:txBody>
                  <a:tcPr marL="8654" marR="8654" marT="8654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China</a:t>
                      </a:r>
                    </a:p>
                  </a:txBody>
                  <a:tcPr marL="8654" marR="8654" marT="8654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Germany</a:t>
                      </a:r>
                    </a:p>
                  </a:txBody>
                  <a:tcPr marL="8654" marR="8654" marT="8654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Hong Kong SAR, China</a:t>
                      </a:r>
                    </a:p>
                  </a:txBody>
                  <a:tcPr marL="8654" marR="8654" marT="8654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India</a:t>
                      </a:r>
                    </a:p>
                  </a:txBody>
                  <a:tcPr marL="8654" marR="8654" marT="8654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Indonesia</a:t>
                      </a:r>
                    </a:p>
                  </a:txBody>
                  <a:tcPr marL="8654" marR="8654" marT="8654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Israel</a:t>
                      </a:r>
                    </a:p>
                  </a:txBody>
                  <a:tcPr marL="8654" marR="8654" marT="8654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Japan</a:t>
                      </a:r>
                    </a:p>
                  </a:txBody>
                  <a:tcPr marL="8654" marR="8654" marT="8654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Korea, Rep.</a:t>
                      </a:r>
                    </a:p>
                  </a:txBody>
                  <a:tcPr marL="8654" marR="8654" marT="8654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Malaysia</a:t>
                      </a:r>
                    </a:p>
                  </a:txBody>
                  <a:tcPr marL="8654" marR="8654" marT="8654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Philippines</a:t>
                      </a:r>
                    </a:p>
                  </a:txBody>
                  <a:tcPr marL="8654" marR="8654" marT="8654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Russian Federation</a:t>
                      </a:r>
                    </a:p>
                  </a:txBody>
                  <a:tcPr marL="8654" marR="8654" marT="8654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Singapore</a:t>
                      </a:r>
                    </a:p>
                  </a:txBody>
                  <a:tcPr marL="8654" marR="8654" marT="8654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South Africa</a:t>
                      </a:r>
                    </a:p>
                  </a:txBody>
                  <a:tcPr marL="8654" marR="8654" marT="8654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Thailand</a:t>
                      </a:r>
                    </a:p>
                  </a:txBody>
                  <a:tcPr marL="8654" marR="8654" marT="8654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Turkiye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65176"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Ср. по </a:t>
                      </a:r>
                      <a:r>
                        <a:rPr lang="ru-RU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</a:t>
                      </a:r>
                      <a:r>
                        <a:rPr lang="ru-RU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показателям </a:t>
                      </a:r>
                      <a:endParaRPr lang="en-US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6517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China</a:t>
                      </a:r>
                    </a:p>
                  </a:txBody>
                  <a:tcPr marL="77652" marR="8628" marT="86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6517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77652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0,187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0,016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C87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6517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Hong Kong SAR, China</a:t>
                      </a:r>
                    </a:p>
                  </a:txBody>
                  <a:tcPr marL="77652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-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0,001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AC0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-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6517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India</a:t>
                      </a:r>
                    </a:p>
                  </a:txBody>
                  <a:tcPr marL="77652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0,703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0,069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0,234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-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6517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Indonesia</a:t>
                      </a:r>
                    </a:p>
                  </a:txBody>
                  <a:tcPr marL="77652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4C77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0,227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-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-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0,299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6517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Israel</a:t>
                      </a:r>
                    </a:p>
                  </a:txBody>
                  <a:tcPr marL="77652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0,015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CE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0,143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0,505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-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0,038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-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6517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Japan</a:t>
                      </a:r>
                    </a:p>
                  </a:txBody>
                  <a:tcPr marL="77652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0,244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0,001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EC1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-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0,251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-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-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-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6517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Korea, Rep.</a:t>
                      </a:r>
                    </a:p>
                  </a:txBody>
                  <a:tcPr marL="77652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-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0,273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0,512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-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0,013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-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0,505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-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6517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Malaysia</a:t>
                      </a:r>
                    </a:p>
                  </a:txBody>
                  <a:tcPr marL="77652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-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0,264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0,180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0,000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4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-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-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0,248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0,000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5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0,507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6517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Philippines</a:t>
                      </a:r>
                    </a:p>
                  </a:txBody>
                  <a:tcPr marL="77652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0,596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0,317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0,016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C87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-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0,991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0,485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0,001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AC0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-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0,000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-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6517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Russian Federation</a:t>
                      </a:r>
                    </a:p>
                  </a:txBody>
                  <a:tcPr marL="77652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0,088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0,010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E3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-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0,014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F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0,445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0,250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-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0,250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0,250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0,199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6517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Singapore</a:t>
                      </a:r>
                    </a:p>
                  </a:txBody>
                  <a:tcPr marL="77652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-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0,211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0,248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0,250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-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-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0,000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-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0,480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0,720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-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-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6517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 Africa</a:t>
                      </a:r>
                    </a:p>
                  </a:txBody>
                  <a:tcPr marL="77652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0,498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0,430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0,156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0,000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0,465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0,001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DC0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0,250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0,000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0,500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0,500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0,500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0,250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0,248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6517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Thailand</a:t>
                      </a:r>
                    </a:p>
                  </a:txBody>
                  <a:tcPr marL="77652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-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0,500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0,023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37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0,000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7BF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0,040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0,004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CB7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0,186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0,001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9BF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0,539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0,632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0,183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0,130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0,725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0,276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6517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Turkiye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52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0,043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0,462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0,001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CC0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-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0,170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0,750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0,250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-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0,250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0,230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0,259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0,640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-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0,267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0,235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6517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States</a:t>
                      </a:r>
                    </a:p>
                  </a:txBody>
                  <a:tcPr marL="77652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0,073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0,000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7BF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0,500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0,250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0,284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0,249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0,500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0,250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0,251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0,000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0,044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-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-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0,000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7BF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0,000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5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- 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654" marR="8654" marT="865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0" y="130042"/>
            <a:ext cx="1219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latin typeface="Linux Libertine"/>
              </a:rPr>
              <a:t>Тест </a:t>
            </a:r>
            <a:r>
              <a:rPr lang="ru-RU" sz="3200" b="1" dirty="0" err="1" smtClean="0">
                <a:latin typeface="Linux Libertine"/>
              </a:rPr>
              <a:t>Тьюки</a:t>
            </a:r>
            <a:endParaRPr lang="ru-RU" sz="3200" b="1" dirty="0" smtClean="0">
              <a:latin typeface="Linux Libertine"/>
            </a:endParaRPr>
          </a:p>
          <a:p>
            <a:pPr algn="ctr"/>
            <a:r>
              <a:rPr lang="ru-RU" sz="2400" b="1" dirty="0" smtClean="0">
                <a:latin typeface="Linux Libertine"/>
              </a:rPr>
              <a:t>Усредненное </a:t>
            </a:r>
            <a:r>
              <a:rPr lang="en-US" sz="2400" b="1" dirty="0" smtClean="0">
                <a:latin typeface="Linux Libertine"/>
              </a:rPr>
              <a:t>P</a:t>
            </a:r>
            <a:r>
              <a:rPr lang="ru-RU" sz="2400" b="1" dirty="0" smtClean="0">
                <a:latin typeface="Linux Libertine"/>
              </a:rPr>
              <a:t>–значение по </a:t>
            </a:r>
            <a:r>
              <a:rPr lang="en-US" sz="2400" b="1" dirty="0" smtClean="0">
                <a:latin typeface="Linux Libertine"/>
              </a:rPr>
              <a:t>4</a:t>
            </a:r>
            <a:r>
              <a:rPr lang="ru-RU" sz="2400" b="1" dirty="0" smtClean="0">
                <a:latin typeface="Linux Libertine"/>
              </a:rPr>
              <a:t> </a:t>
            </a:r>
            <a:r>
              <a:rPr lang="ru-RU" sz="2400" b="1" dirty="0" smtClean="0">
                <a:latin typeface="Linux Libertine"/>
              </a:rPr>
              <a:t>показателям </a:t>
            </a:r>
            <a:r>
              <a:rPr lang="ru-RU" sz="2400" b="1" u="sng" dirty="0" smtClean="0">
                <a:latin typeface="Linux Libertine"/>
              </a:rPr>
              <a:t>банковского сектора</a:t>
            </a:r>
            <a:endParaRPr lang="en-US" sz="2400" b="1" u="sng" dirty="0" smtClean="0">
              <a:latin typeface="Linux Libertine"/>
            </a:endParaRPr>
          </a:p>
        </p:txBody>
      </p:sp>
    </p:spTree>
    <p:extLst>
      <p:ext uri="{BB962C8B-B14F-4D97-AF65-F5344CB8AC3E}">
        <p14:creationId xmlns:p14="http://schemas.microsoft.com/office/powerpoint/2010/main" val="369719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145323"/>
              </p:ext>
            </p:extLst>
          </p:nvPr>
        </p:nvGraphicFramePr>
        <p:xfrm>
          <a:off x="604158" y="1084149"/>
          <a:ext cx="10768699" cy="5327616"/>
        </p:xfrm>
        <a:graphic>
          <a:graphicData uri="http://schemas.openxmlformats.org/drawingml/2006/table">
            <a:tbl>
              <a:tblPr/>
              <a:tblGrid>
                <a:gridCol w="1522635"/>
                <a:gridCol w="577879"/>
                <a:gridCol w="577879"/>
                <a:gridCol w="577879"/>
                <a:gridCol w="577879"/>
                <a:gridCol w="577879"/>
                <a:gridCol w="577879"/>
                <a:gridCol w="577879"/>
                <a:gridCol w="577879"/>
                <a:gridCol w="577879"/>
                <a:gridCol w="577879"/>
                <a:gridCol w="577879"/>
                <a:gridCol w="577879"/>
                <a:gridCol w="577879"/>
                <a:gridCol w="577879"/>
                <a:gridCol w="577879"/>
                <a:gridCol w="577879"/>
              </a:tblGrid>
              <a:tr h="841248"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Brazil</a:t>
                      </a:r>
                    </a:p>
                  </a:txBody>
                  <a:tcPr marL="8557" marR="8557" marT="855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China</a:t>
                      </a:r>
                    </a:p>
                  </a:txBody>
                  <a:tcPr marL="8557" marR="8557" marT="855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Germany</a:t>
                      </a:r>
                    </a:p>
                  </a:txBody>
                  <a:tcPr marL="8557" marR="8557" marT="855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Hong Kong SAR, China</a:t>
                      </a:r>
                    </a:p>
                  </a:txBody>
                  <a:tcPr marL="8557" marR="8557" marT="855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India</a:t>
                      </a:r>
                    </a:p>
                  </a:txBody>
                  <a:tcPr marL="8557" marR="8557" marT="855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Indonesia</a:t>
                      </a:r>
                    </a:p>
                  </a:txBody>
                  <a:tcPr marL="8557" marR="8557" marT="855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Israel</a:t>
                      </a:r>
                    </a:p>
                  </a:txBody>
                  <a:tcPr marL="8557" marR="8557" marT="855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Japan</a:t>
                      </a:r>
                    </a:p>
                  </a:txBody>
                  <a:tcPr marL="8557" marR="8557" marT="855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Korea, Rep.</a:t>
                      </a:r>
                    </a:p>
                  </a:txBody>
                  <a:tcPr marL="8557" marR="8557" marT="855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Malaysia</a:t>
                      </a:r>
                    </a:p>
                  </a:txBody>
                  <a:tcPr marL="8557" marR="8557" marT="855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Philippines</a:t>
                      </a:r>
                    </a:p>
                  </a:txBody>
                  <a:tcPr marL="8557" marR="8557" marT="855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Russian Federation</a:t>
                      </a:r>
                    </a:p>
                  </a:txBody>
                  <a:tcPr marL="8557" marR="8557" marT="855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Singapore</a:t>
                      </a:r>
                    </a:p>
                  </a:txBody>
                  <a:tcPr marL="8557" marR="8557" marT="855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South Africa</a:t>
                      </a:r>
                    </a:p>
                  </a:txBody>
                  <a:tcPr marL="8557" marR="8557" marT="855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Thailand</a:t>
                      </a:r>
                    </a:p>
                  </a:txBody>
                  <a:tcPr marL="8557" marR="8557" marT="855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Turkiye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63904"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Ср. по 4 показателям </a:t>
                      </a:r>
                      <a:endParaRPr lang="en-US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6390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China</a:t>
                      </a:r>
                    </a:p>
                  </a:txBody>
                  <a:tcPr marL="77652" marR="8628" marT="86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0,476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6390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77652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0,279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0,578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6390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Hong Kong SAR, China</a:t>
                      </a:r>
                    </a:p>
                  </a:txBody>
                  <a:tcPr marL="77652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0,296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6390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India</a:t>
                      </a:r>
                    </a:p>
                  </a:txBody>
                  <a:tcPr marL="77652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0,233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0,421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0,817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0,265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6390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Indonesia</a:t>
                      </a:r>
                    </a:p>
                  </a:txBody>
                  <a:tcPr marL="77652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0,214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0,460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0,357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6390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Israel</a:t>
                      </a:r>
                    </a:p>
                  </a:txBody>
                  <a:tcPr marL="77652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0,346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0,099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0,436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0,193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0,476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6390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Japan</a:t>
                      </a:r>
                    </a:p>
                  </a:txBody>
                  <a:tcPr marL="77652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4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0,473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0,590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0,948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0,451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6390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Korea, Rep.</a:t>
                      </a:r>
                    </a:p>
                  </a:txBody>
                  <a:tcPr marL="77652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0,539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0,420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0,227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0,245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0,660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6390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Malaysia</a:t>
                      </a:r>
                    </a:p>
                  </a:txBody>
                  <a:tcPr marL="77652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0,114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0,020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B7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0,254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9BF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0,259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0,251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0,397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0,019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A77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0,083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6390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Philippines</a:t>
                      </a:r>
                    </a:p>
                  </a:txBody>
                  <a:tcPr marL="77652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0,252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0,475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0,496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0,505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0,491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0,292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0,499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7C87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6390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Russian Federation</a:t>
                      </a:r>
                    </a:p>
                  </a:txBody>
                  <a:tcPr marL="77652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0,431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0,499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0,467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0,259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0,227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0,333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0,244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0,096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0,536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6390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Singapore</a:t>
                      </a:r>
                    </a:p>
                  </a:txBody>
                  <a:tcPr marL="77652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0,188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0,236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0,356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0,269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0,480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0,327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0,204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0,098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6390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 Africa</a:t>
                      </a:r>
                    </a:p>
                  </a:txBody>
                  <a:tcPr marL="77652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BC57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0,260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0,484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0,480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0,464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0,251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0,530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6390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Thailand</a:t>
                      </a:r>
                    </a:p>
                  </a:txBody>
                  <a:tcPr marL="77652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0,375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0,343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0,704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0,395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0,488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0,693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0,499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0,251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0,220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0,496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6390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Turkiye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52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0,417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0,357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0,261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DCE7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0,242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0,167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AC97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1D9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AC0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0,099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0,238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0,251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26390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States</a:t>
                      </a:r>
                    </a:p>
                  </a:txBody>
                  <a:tcPr marL="77652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0,253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0,238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0,097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0,240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0,134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0,220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0,478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0,182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1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0,289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0,170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8557" marR="8557" marT="85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0" y="130042"/>
            <a:ext cx="1219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latin typeface="Linux Libertine"/>
              </a:rPr>
              <a:t>Тест </a:t>
            </a:r>
            <a:r>
              <a:rPr lang="ru-RU" sz="3200" b="1" dirty="0" err="1" smtClean="0">
                <a:latin typeface="Linux Libertine"/>
              </a:rPr>
              <a:t>Тьюки</a:t>
            </a:r>
            <a:endParaRPr lang="ru-RU" sz="3200" b="1" dirty="0" smtClean="0">
              <a:latin typeface="Linux Libertine"/>
            </a:endParaRPr>
          </a:p>
          <a:p>
            <a:pPr algn="ctr"/>
            <a:r>
              <a:rPr lang="ru-RU" sz="2400" b="1" dirty="0" smtClean="0">
                <a:latin typeface="Linux Libertine"/>
              </a:rPr>
              <a:t>Усредненное </a:t>
            </a:r>
            <a:r>
              <a:rPr lang="en-US" sz="2400" b="1" dirty="0" smtClean="0">
                <a:latin typeface="Linux Libertine"/>
              </a:rPr>
              <a:t>P</a:t>
            </a:r>
            <a:r>
              <a:rPr lang="ru-RU" sz="2400" b="1" dirty="0" smtClean="0">
                <a:latin typeface="Linux Libertine"/>
              </a:rPr>
              <a:t>–значение по </a:t>
            </a:r>
            <a:r>
              <a:rPr lang="en-US" sz="2400" b="1" dirty="0" smtClean="0">
                <a:latin typeface="Linux Libertine"/>
              </a:rPr>
              <a:t>4</a:t>
            </a:r>
            <a:r>
              <a:rPr lang="ru-RU" sz="2400" b="1" dirty="0" smtClean="0">
                <a:latin typeface="Linux Libertine"/>
              </a:rPr>
              <a:t> </a:t>
            </a:r>
            <a:r>
              <a:rPr lang="ru-RU" sz="2400" b="1" dirty="0" smtClean="0">
                <a:latin typeface="Linux Libertine"/>
              </a:rPr>
              <a:t>показателям </a:t>
            </a:r>
            <a:r>
              <a:rPr lang="ru-RU" sz="2400" b="1" u="sng" dirty="0" smtClean="0">
                <a:latin typeface="Linux Libertine"/>
              </a:rPr>
              <a:t>фондового рынка</a:t>
            </a:r>
            <a:endParaRPr lang="en-US" sz="2400" b="1" u="sng" dirty="0" smtClean="0">
              <a:latin typeface="Linux Libertine"/>
            </a:endParaRPr>
          </a:p>
        </p:txBody>
      </p:sp>
    </p:spTree>
    <p:extLst>
      <p:ext uri="{BB962C8B-B14F-4D97-AF65-F5344CB8AC3E}">
        <p14:creationId xmlns:p14="http://schemas.microsoft.com/office/powerpoint/2010/main" val="360724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Приложение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 </a:t>
            </a:r>
            <a:r>
              <a:rPr lang="ru-RU" dirty="0" smtClean="0"/>
              <a:t>Сравнительному анализу </a:t>
            </a:r>
            <a:r>
              <a:rPr lang="ru-RU" dirty="0"/>
              <a:t>финансовых систем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Китая</a:t>
            </a:r>
            <a:r>
              <a:rPr lang="ru-RU" dirty="0"/>
              <a:t>, Индии с 15 другими странами БРИКС, АСЕАН и Запада</a:t>
            </a:r>
          </a:p>
        </p:txBody>
      </p:sp>
    </p:spTree>
    <p:extLst>
      <p:ext uri="{BB962C8B-B14F-4D97-AF65-F5344CB8AC3E}">
        <p14:creationId xmlns:p14="http://schemas.microsoft.com/office/powerpoint/2010/main" val="377653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3365" y="130042"/>
            <a:ext cx="117943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smtClean="0">
                <a:latin typeface="Linux Libertine"/>
              </a:rPr>
              <a:t>Волатильность, 1996-2020 гг.</a:t>
            </a:r>
            <a:endParaRPr lang="en-US" sz="2800" b="1" dirty="0" smtClean="0">
              <a:latin typeface="Linux Libertine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07" y="653262"/>
            <a:ext cx="10835661" cy="571501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7082444" y="6488668"/>
            <a:ext cx="51095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b="0" i="1" dirty="0" smtClean="0">
                <a:effectLst/>
                <a:latin typeface="Linux Libertine"/>
              </a:rPr>
              <a:t>Прологарифмированные по основанию 2</a:t>
            </a:r>
          </a:p>
        </p:txBody>
      </p:sp>
    </p:spTree>
    <p:extLst>
      <p:ext uri="{BB962C8B-B14F-4D97-AF65-F5344CB8AC3E}">
        <p14:creationId xmlns:p14="http://schemas.microsoft.com/office/powerpoint/2010/main" val="218400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0353539" y="5934670"/>
            <a:ext cx="18384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1" dirty="0" err="1" smtClean="0">
                <a:effectLst/>
                <a:latin typeface="Linux Libertine"/>
              </a:rPr>
              <a:t>Прологариф-мированные</a:t>
            </a:r>
            <a:r>
              <a:rPr lang="ru-RU" b="0" i="1" dirty="0" smtClean="0">
                <a:effectLst/>
                <a:latin typeface="Linux Libertine"/>
              </a:rPr>
              <a:t> по основанию 2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3365" y="130042"/>
            <a:ext cx="117943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latin typeface="Linux Libertine"/>
              </a:rPr>
              <a:t>Тест </a:t>
            </a:r>
            <a:r>
              <a:rPr lang="ru-RU" sz="2800" b="1" dirty="0" err="1">
                <a:latin typeface="Linux Libertine"/>
              </a:rPr>
              <a:t>Тьюки</a:t>
            </a:r>
            <a:endParaRPr lang="ru-RU" sz="2800" b="1" dirty="0">
              <a:latin typeface="Linux Libertine"/>
            </a:endParaRPr>
          </a:p>
          <a:p>
            <a:pPr algn="ctr"/>
            <a:r>
              <a:rPr lang="ru-RU" sz="2800" b="1" dirty="0" smtClean="0">
                <a:latin typeface="Linux Libertine"/>
              </a:rPr>
              <a:t>Волатильность</a:t>
            </a:r>
            <a:endParaRPr lang="en-US" sz="2800" b="1" dirty="0" smtClean="0">
              <a:latin typeface="Linux Libertine"/>
            </a:endParaRPr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425489"/>
              </p:ext>
            </p:extLst>
          </p:nvPr>
        </p:nvGraphicFramePr>
        <p:xfrm>
          <a:off x="600540" y="1084149"/>
          <a:ext cx="10799995" cy="4680007"/>
        </p:xfrm>
        <a:graphic>
          <a:graphicData uri="http://schemas.openxmlformats.org/drawingml/2006/table">
            <a:tbl>
              <a:tblPr/>
              <a:tblGrid>
                <a:gridCol w="1582283">
                  <a:extLst>
                    <a:ext uri="{9D8B030D-6E8A-4147-A177-3AD203B41FA5}">
                      <a16:colId xmlns:a16="http://schemas.microsoft.com/office/drawing/2014/main" xmlns="" val="1870477957"/>
                    </a:ext>
                  </a:extLst>
                </a:gridCol>
                <a:gridCol w="576107">
                  <a:extLst>
                    <a:ext uri="{9D8B030D-6E8A-4147-A177-3AD203B41FA5}">
                      <a16:colId xmlns:a16="http://schemas.microsoft.com/office/drawing/2014/main" xmlns="" val="2397440232"/>
                    </a:ext>
                  </a:extLst>
                </a:gridCol>
                <a:gridCol w="576107">
                  <a:extLst>
                    <a:ext uri="{9D8B030D-6E8A-4147-A177-3AD203B41FA5}">
                      <a16:colId xmlns:a16="http://schemas.microsoft.com/office/drawing/2014/main" xmlns="" val="1229354198"/>
                    </a:ext>
                  </a:extLst>
                </a:gridCol>
                <a:gridCol w="576107">
                  <a:extLst>
                    <a:ext uri="{9D8B030D-6E8A-4147-A177-3AD203B41FA5}">
                      <a16:colId xmlns:a16="http://schemas.microsoft.com/office/drawing/2014/main" xmlns="" val="3150498914"/>
                    </a:ext>
                  </a:extLst>
                </a:gridCol>
                <a:gridCol w="576107">
                  <a:extLst>
                    <a:ext uri="{9D8B030D-6E8A-4147-A177-3AD203B41FA5}">
                      <a16:colId xmlns:a16="http://schemas.microsoft.com/office/drawing/2014/main" xmlns="" val="3814978600"/>
                    </a:ext>
                  </a:extLst>
                </a:gridCol>
                <a:gridCol w="576107">
                  <a:extLst>
                    <a:ext uri="{9D8B030D-6E8A-4147-A177-3AD203B41FA5}">
                      <a16:colId xmlns:a16="http://schemas.microsoft.com/office/drawing/2014/main" xmlns="" val="724167253"/>
                    </a:ext>
                  </a:extLst>
                </a:gridCol>
                <a:gridCol w="576107">
                  <a:extLst>
                    <a:ext uri="{9D8B030D-6E8A-4147-A177-3AD203B41FA5}">
                      <a16:colId xmlns:a16="http://schemas.microsoft.com/office/drawing/2014/main" xmlns="" val="1851239674"/>
                    </a:ext>
                  </a:extLst>
                </a:gridCol>
                <a:gridCol w="576107">
                  <a:extLst>
                    <a:ext uri="{9D8B030D-6E8A-4147-A177-3AD203B41FA5}">
                      <a16:colId xmlns:a16="http://schemas.microsoft.com/office/drawing/2014/main" xmlns="" val="339465947"/>
                    </a:ext>
                  </a:extLst>
                </a:gridCol>
                <a:gridCol w="576107">
                  <a:extLst>
                    <a:ext uri="{9D8B030D-6E8A-4147-A177-3AD203B41FA5}">
                      <a16:colId xmlns:a16="http://schemas.microsoft.com/office/drawing/2014/main" xmlns="" val="5051650"/>
                    </a:ext>
                  </a:extLst>
                </a:gridCol>
                <a:gridCol w="576107">
                  <a:extLst>
                    <a:ext uri="{9D8B030D-6E8A-4147-A177-3AD203B41FA5}">
                      <a16:colId xmlns:a16="http://schemas.microsoft.com/office/drawing/2014/main" xmlns="" val="1471200812"/>
                    </a:ext>
                  </a:extLst>
                </a:gridCol>
                <a:gridCol w="576107">
                  <a:extLst>
                    <a:ext uri="{9D8B030D-6E8A-4147-A177-3AD203B41FA5}">
                      <a16:colId xmlns:a16="http://schemas.microsoft.com/office/drawing/2014/main" xmlns="" val="3884351899"/>
                    </a:ext>
                  </a:extLst>
                </a:gridCol>
                <a:gridCol w="576107">
                  <a:extLst>
                    <a:ext uri="{9D8B030D-6E8A-4147-A177-3AD203B41FA5}">
                      <a16:colId xmlns:a16="http://schemas.microsoft.com/office/drawing/2014/main" xmlns="" val="4262024301"/>
                    </a:ext>
                  </a:extLst>
                </a:gridCol>
                <a:gridCol w="576107">
                  <a:extLst>
                    <a:ext uri="{9D8B030D-6E8A-4147-A177-3AD203B41FA5}">
                      <a16:colId xmlns:a16="http://schemas.microsoft.com/office/drawing/2014/main" xmlns="" val="1471191295"/>
                    </a:ext>
                  </a:extLst>
                </a:gridCol>
                <a:gridCol w="576107">
                  <a:extLst>
                    <a:ext uri="{9D8B030D-6E8A-4147-A177-3AD203B41FA5}">
                      <a16:colId xmlns:a16="http://schemas.microsoft.com/office/drawing/2014/main" xmlns="" val="4209370005"/>
                    </a:ext>
                  </a:extLst>
                </a:gridCol>
                <a:gridCol w="576107">
                  <a:extLst>
                    <a:ext uri="{9D8B030D-6E8A-4147-A177-3AD203B41FA5}">
                      <a16:colId xmlns:a16="http://schemas.microsoft.com/office/drawing/2014/main" xmlns="" val="2691870021"/>
                    </a:ext>
                  </a:extLst>
                </a:gridCol>
                <a:gridCol w="576107">
                  <a:extLst>
                    <a:ext uri="{9D8B030D-6E8A-4147-A177-3AD203B41FA5}">
                      <a16:colId xmlns:a16="http://schemas.microsoft.com/office/drawing/2014/main" xmlns="" val="1257413454"/>
                    </a:ext>
                  </a:extLst>
                </a:gridCol>
                <a:gridCol w="576107">
                  <a:extLst>
                    <a:ext uri="{9D8B030D-6E8A-4147-A177-3AD203B41FA5}">
                      <a16:colId xmlns:a16="http://schemas.microsoft.com/office/drawing/2014/main" xmlns="" val="2447028745"/>
                    </a:ext>
                  </a:extLst>
                </a:gridCol>
              </a:tblGrid>
              <a:tr h="903678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Названия строк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Brazil</a:t>
                      </a:r>
                    </a:p>
                  </a:txBody>
                  <a:tcPr marL="6562" marR="6562" marT="656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China</a:t>
                      </a:r>
                    </a:p>
                  </a:txBody>
                  <a:tcPr marL="6562" marR="6562" marT="656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6562" marR="6562" marT="656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Hong Kong SAR, China</a:t>
                      </a:r>
                    </a:p>
                  </a:txBody>
                  <a:tcPr marL="6562" marR="6562" marT="656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India</a:t>
                      </a:r>
                    </a:p>
                  </a:txBody>
                  <a:tcPr marL="6562" marR="6562" marT="656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Indonesia</a:t>
                      </a:r>
                    </a:p>
                  </a:txBody>
                  <a:tcPr marL="6562" marR="6562" marT="656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Israel</a:t>
                      </a:r>
                    </a:p>
                  </a:txBody>
                  <a:tcPr marL="6562" marR="6562" marT="656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Japan</a:t>
                      </a:r>
                    </a:p>
                  </a:txBody>
                  <a:tcPr marL="6562" marR="6562" marT="656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Korea, Rep.</a:t>
                      </a:r>
                    </a:p>
                  </a:txBody>
                  <a:tcPr marL="6562" marR="6562" marT="656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Malaysia</a:t>
                      </a:r>
                    </a:p>
                  </a:txBody>
                  <a:tcPr marL="6562" marR="6562" marT="656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Philippines</a:t>
                      </a:r>
                    </a:p>
                  </a:txBody>
                  <a:tcPr marL="6562" marR="6562" marT="656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Russian Federation</a:t>
                      </a:r>
                    </a:p>
                  </a:txBody>
                  <a:tcPr marL="6562" marR="6562" marT="656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Singapore</a:t>
                      </a:r>
                    </a:p>
                  </a:txBody>
                  <a:tcPr marL="6562" marR="6562" marT="656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 Africa</a:t>
                      </a:r>
                    </a:p>
                  </a:txBody>
                  <a:tcPr marL="6562" marR="6562" marT="656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Thailand</a:t>
                      </a:r>
                    </a:p>
                  </a:txBody>
                  <a:tcPr marL="6562" marR="6562" marT="656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Turkiye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34020654"/>
                  </a:ext>
                </a:extLst>
              </a:tr>
              <a:tr h="2221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volatility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56417741"/>
                  </a:ext>
                </a:extLst>
              </a:tr>
              <a:tr h="2221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China</a:t>
                      </a:r>
                    </a:p>
                  </a:txBody>
                  <a:tcPr marL="59056" marR="6562" marT="656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0,903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8037180"/>
                  </a:ext>
                </a:extLst>
              </a:tr>
              <a:tr h="2221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59056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0,017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6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0,880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13571032"/>
                  </a:ext>
                </a:extLst>
              </a:tr>
              <a:tr h="2221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Hong Kong SAR, China</a:t>
                      </a:r>
                    </a:p>
                  </a:txBody>
                  <a:tcPr marL="59056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0,189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50414124"/>
                  </a:ext>
                </a:extLst>
              </a:tr>
              <a:tr h="2221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India</a:t>
                      </a:r>
                    </a:p>
                  </a:txBody>
                  <a:tcPr marL="59056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0,007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3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0,737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02944083"/>
                  </a:ext>
                </a:extLst>
              </a:tr>
              <a:tr h="2221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Indonesia</a:t>
                      </a:r>
                    </a:p>
                  </a:txBody>
                  <a:tcPr marL="59056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0,088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96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0,993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97387419"/>
                  </a:ext>
                </a:extLst>
              </a:tr>
              <a:tr h="2221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Israel</a:t>
                      </a:r>
                    </a:p>
                  </a:txBody>
                  <a:tcPr marL="59056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0,078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6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0,994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0,719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0,999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0,885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03225772"/>
                  </a:ext>
                </a:extLst>
              </a:tr>
              <a:tr h="2221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Japan</a:t>
                      </a:r>
                    </a:p>
                  </a:txBody>
                  <a:tcPr marL="59056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0,018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4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0,891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0,992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66466783"/>
                  </a:ext>
                </a:extLst>
              </a:tr>
              <a:tr h="2221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Korea, Rep.</a:t>
                      </a:r>
                    </a:p>
                  </a:txBody>
                  <a:tcPr marL="59056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0,197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0,910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0,979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22853396"/>
                  </a:ext>
                </a:extLst>
              </a:tr>
              <a:tr h="2221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Malaysia</a:t>
                      </a:r>
                    </a:p>
                  </a:txBody>
                  <a:tcPr marL="59056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0,018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5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0,001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0,041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B6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0,002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8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0,586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0,016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78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0,331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38311119"/>
                  </a:ext>
                </a:extLst>
              </a:tr>
              <a:tr h="2221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Philippines</a:t>
                      </a:r>
                    </a:p>
                  </a:txBody>
                  <a:tcPr marL="59056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0,040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B7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0,963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0,964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0,997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0,007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3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74659858"/>
                  </a:ext>
                </a:extLst>
              </a:tr>
              <a:tr h="2221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Russian Federation</a:t>
                      </a:r>
                    </a:p>
                  </a:txBody>
                  <a:tcPr marL="59056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0,732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0,972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0,906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0,180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0,976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0,380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0,995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91326599"/>
                  </a:ext>
                </a:extLst>
              </a:tr>
              <a:tr h="2221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Singapore</a:t>
                      </a:r>
                    </a:p>
                  </a:txBody>
                  <a:tcPr marL="59056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0,022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CF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0,931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0,425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0,982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0,642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0,923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0,849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0,815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0,061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C7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77638614"/>
                  </a:ext>
                </a:extLst>
              </a:tr>
              <a:tr h="2221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 Africa</a:t>
                      </a:r>
                    </a:p>
                  </a:txBody>
                  <a:tcPr marL="59056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0,135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0,999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0,842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0,952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0,999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0,435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0,990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0,283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30142774"/>
                  </a:ext>
                </a:extLst>
              </a:tr>
              <a:tr h="2221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Thailand</a:t>
                      </a:r>
                    </a:p>
                  </a:txBody>
                  <a:tcPr marL="59056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0,049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AB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0,974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0,951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0,995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0,005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5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0,997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0,777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0,984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77185448"/>
                  </a:ext>
                </a:extLst>
              </a:tr>
              <a:tr h="2221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Turkiye</a:t>
                      </a:r>
                    </a:p>
                  </a:txBody>
                  <a:tcPr marL="59056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0,391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0,001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0,019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3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0,006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3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0,001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0,002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0,204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0,003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8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71983517"/>
                  </a:ext>
                </a:extLst>
              </a:tr>
              <a:tr h="22213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States</a:t>
                      </a:r>
                    </a:p>
                  </a:txBody>
                  <a:tcPr marL="59056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0,013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A8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0,878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0,329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0,960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0,536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0,866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0,911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0,727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0,039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B8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0,682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2" marR="6562" marT="656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83026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025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03365" y="130042"/>
            <a:ext cx="117943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latin typeface="Linux Libertine"/>
              </a:rPr>
              <a:t>Относительный размер объема торгов акций, 1996-2020 гг.</a:t>
            </a:r>
            <a:endParaRPr lang="en-US" sz="2800" b="1" dirty="0">
              <a:latin typeface="Linux Libertine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67" y="653262"/>
            <a:ext cx="10789941" cy="5715011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7082444" y="6488668"/>
            <a:ext cx="51095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b="0" i="1" dirty="0" smtClean="0">
                <a:effectLst/>
                <a:latin typeface="Linux Libertine"/>
              </a:rPr>
              <a:t>Прологарифмированные по основанию 2</a:t>
            </a:r>
          </a:p>
        </p:txBody>
      </p:sp>
    </p:spTree>
    <p:extLst>
      <p:ext uri="{BB962C8B-B14F-4D97-AF65-F5344CB8AC3E}">
        <p14:creationId xmlns:p14="http://schemas.microsoft.com/office/powerpoint/2010/main" val="410951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032829"/>
              </p:ext>
            </p:extLst>
          </p:nvPr>
        </p:nvGraphicFramePr>
        <p:xfrm>
          <a:off x="600536" y="1084149"/>
          <a:ext cx="10800008" cy="4680000"/>
        </p:xfrm>
        <a:graphic>
          <a:graphicData uri="http://schemas.openxmlformats.org/drawingml/2006/table">
            <a:tbl>
              <a:tblPr/>
              <a:tblGrid>
                <a:gridCol w="1506248">
                  <a:extLst>
                    <a:ext uri="{9D8B030D-6E8A-4147-A177-3AD203B41FA5}">
                      <a16:colId xmlns:a16="http://schemas.microsoft.com/office/drawing/2014/main" xmlns="" val="1073581170"/>
                    </a:ext>
                  </a:extLst>
                </a:gridCol>
                <a:gridCol w="580860">
                  <a:extLst>
                    <a:ext uri="{9D8B030D-6E8A-4147-A177-3AD203B41FA5}">
                      <a16:colId xmlns:a16="http://schemas.microsoft.com/office/drawing/2014/main" xmlns="" val="3310249637"/>
                    </a:ext>
                  </a:extLst>
                </a:gridCol>
                <a:gridCol w="580860">
                  <a:extLst>
                    <a:ext uri="{9D8B030D-6E8A-4147-A177-3AD203B41FA5}">
                      <a16:colId xmlns:a16="http://schemas.microsoft.com/office/drawing/2014/main" xmlns="" val="1877912585"/>
                    </a:ext>
                  </a:extLst>
                </a:gridCol>
                <a:gridCol w="580860">
                  <a:extLst>
                    <a:ext uri="{9D8B030D-6E8A-4147-A177-3AD203B41FA5}">
                      <a16:colId xmlns:a16="http://schemas.microsoft.com/office/drawing/2014/main" xmlns="" val="2734592866"/>
                    </a:ext>
                  </a:extLst>
                </a:gridCol>
                <a:gridCol w="580860">
                  <a:extLst>
                    <a:ext uri="{9D8B030D-6E8A-4147-A177-3AD203B41FA5}">
                      <a16:colId xmlns:a16="http://schemas.microsoft.com/office/drawing/2014/main" xmlns="" val="3432767893"/>
                    </a:ext>
                  </a:extLst>
                </a:gridCol>
                <a:gridCol w="580860">
                  <a:extLst>
                    <a:ext uri="{9D8B030D-6E8A-4147-A177-3AD203B41FA5}">
                      <a16:colId xmlns:a16="http://schemas.microsoft.com/office/drawing/2014/main" xmlns="" val="477739163"/>
                    </a:ext>
                  </a:extLst>
                </a:gridCol>
                <a:gridCol w="580860">
                  <a:extLst>
                    <a:ext uri="{9D8B030D-6E8A-4147-A177-3AD203B41FA5}">
                      <a16:colId xmlns:a16="http://schemas.microsoft.com/office/drawing/2014/main" xmlns="" val="2507211677"/>
                    </a:ext>
                  </a:extLst>
                </a:gridCol>
                <a:gridCol w="580860">
                  <a:extLst>
                    <a:ext uri="{9D8B030D-6E8A-4147-A177-3AD203B41FA5}">
                      <a16:colId xmlns:a16="http://schemas.microsoft.com/office/drawing/2014/main" xmlns="" val="1953663496"/>
                    </a:ext>
                  </a:extLst>
                </a:gridCol>
                <a:gridCol w="580860">
                  <a:extLst>
                    <a:ext uri="{9D8B030D-6E8A-4147-A177-3AD203B41FA5}">
                      <a16:colId xmlns:a16="http://schemas.microsoft.com/office/drawing/2014/main" xmlns="" val="310887696"/>
                    </a:ext>
                  </a:extLst>
                </a:gridCol>
                <a:gridCol w="580860">
                  <a:extLst>
                    <a:ext uri="{9D8B030D-6E8A-4147-A177-3AD203B41FA5}">
                      <a16:colId xmlns:a16="http://schemas.microsoft.com/office/drawing/2014/main" xmlns="" val="3440716253"/>
                    </a:ext>
                  </a:extLst>
                </a:gridCol>
                <a:gridCol w="580860">
                  <a:extLst>
                    <a:ext uri="{9D8B030D-6E8A-4147-A177-3AD203B41FA5}">
                      <a16:colId xmlns:a16="http://schemas.microsoft.com/office/drawing/2014/main" xmlns="" val="2845220208"/>
                    </a:ext>
                  </a:extLst>
                </a:gridCol>
                <a:gridCol w="580860">
                  <a:extLst>
                    <a:ext uri="{9D8B030D-6E8A-4147-A177-3AD203B41FA5}">
                      <a16:colId xmlns:a16="http://schemas.microsoft.com/office/drawing/2014/main" xmlns="" val="2074456537"/>
                    </a:ext>
                  </a:extLst>
                </a:gridCol>
                <a:gridCol w="580860">
                  <a:extLst>
                    <a:ext uri="{9D8B030D-6E8A-4147-A177-3AD203B41FA5}">
                      <a16:colId xmlns:a16="http://schemas.microsoft.com/office/drawing/2014/main" xmlns="" val="118477169"/>
                    </a:ext>
                  </a:extLst>
                </a:gridCol>
                <a:gridCol w="580860">
                  <a:extLst>
                    <a:ext uri="{9D8B030D-6E8A-4147-A177-3AD203B41FA5}">
                      <a16:colId xmlns:a16="http://schemas.microsoft.com/office/drawing/2014/main" xmlns="" val="3195304527"/>
                    </a:ext>
                  </a:extLst>
                </a:gridCol>
                <a:gridCol w="580860">
                  <a:extLst>
                    <a:ext uri="{9D8B030D-6E8A-4147-A177-3AD203B41FA5}">
                      <a16:colId xmlns:a16="http://schemas.microsoft.com/office/drawing/2014/main" xmlns="" val="1978420455"/>
                    </a:ext>
                  </a:extLst>
                </a:gridCol>
                <a:gridCol w="580860">
                  <a:extLst>
                    <a:ext uri="{9D8B030D-6E8A-4147-A177-3AD203B41FA5}">
                      <a16:colId xmlns:a16="http://schemas.microsoft.com/office/drawing/2014/main" xmlns="" val="2287336912"/>
                    </a:ext>
                  </a:extLst>
                </a:gridCol>
                <a:gridCol w="580860">
                  <a:extLst>
                    <a:ext uri="{9D8B030D-6E8A-4147-A177-3AD203B41FA5}">
                      <a16:colId xmlns:a16="http://schemas.microsoft.com/office/drawing/2014/main" xmlns="" val="3418477228"/>
                    </a:ext>
                  </a:extLst>
                </a:gridCol>
              </a:tblGrid>
              <a:tr h="897925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Названия строк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Brazil</a:t>
                      </a:r>
                    </a:p>
                  </a:txBody>
                  <a:tcPr marL="6642" marR="6642" marT="664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China</a:t>
                      </a:r>
                    </a:p>
                  </a:txBody>
                  <a:tcPr marL="6642" marR="6642" marT="664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6642" marR="6642" marT="664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Hong Kong SAR, China</a:t>
                      </a:r>
                    </a:p>
                  </a:txBody>
                  <a:tcPr marL="6642" marR="6642" marT="664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India</a:t>
                      </a:r>
                    </a:p>
                  </a:txBody>
                  <a:tcPr marL="6642" marR="6642" marT="664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Indonesia</a:t>
                      </a:r>
                    </a:p>
                  </a:txBody>
                  <a:tcPr marL="6642" marR="6642" marT="664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Israel</a:t>
                      </a:r>
                    </a:p>
                  </a:txBody>
                  <a:tcPr marL="6642" marR="6642" marT="664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Japan</a:t>
                      </a:r>
                    </a:p>
                  </a:txBody>
                  <a:tcPr marL="6642" marR="6642" marT="664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Korea, Rep.</a:t>
                      </a:r>
                    </a:p>
                  </a:txBody>
                  <a:tcPr marL="6642" marR="6642" marT="664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Malaysia</a:t>
                      </a:r>
                    </a:p>
                  </a:txBody>
                  <a:tcPr marL="6642" marR="6642" marT="664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Philippines</a:t>
                      </a:r>
                    </a:p>
                  </a:txBody>
                  <a:tcPr marL="6642" marR="6642" marT="664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Russian Federation</a:t>
                      </a:r>
                    </a:p>
                  </a:txBody>
                  <a:tcPr marL="6642" marR="6642" marT="664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Singapore</a:t>
                      </a:r>
                    </a:p>
                  </a:txBody>
                  <a:tcPr marL="6642" marR="6642" marT="664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 Africa</a:t>
                      </a:r>
                    </a:p>
                  </a:txBody>
                  <a:tcPr marL="6642" marR="6642" marT="664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Thailand</a:t>
                      </a:r>
                    </a:p>
                  </a:txBody>
                  <a:tcPr marL="6642" marR="6642" marT="664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Turkiye</a:t>
                      </a:r>
                    </a:p>
                  </a:txBody>
                  <a:tcPr marL="6642" marR="6642" marT="664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32582330"/>
                  </a:ext>
                </a:extLst>
              </a:tr>
              <a:tr h="2224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value_traded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55801804"/>
                  </a:ext>
                </a:extLst>
              </a:tr>
              <a:tr h="2224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China</a:t>
                      </a:r>
                    </a:p>
                  </a:txBody>
                  <a:tcPr marL="59779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6476919"/>
                  </a:ext>
                </a:extLst>
              </a:tr>
              <a:tr h="2224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59779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0,090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66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0,428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18618310"/>
                  </a:ext>
                </a:extLst>
              </a:tr>
              <a:tr h="2224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Hong Kong SAR, China</a:t>
                      </a:r>
                    </a:p>
                  </a:txBody>
                  <a:tcPr marL="59779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76517508"/>
                  </a:ext>
                </a:extLst>
              </a:tr>
              <a:tr h="2224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India</a:t>
                      </a:r>
                    </a:p>
                  </a:txBody>
                  <a:tcPr marL="59779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D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0,863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99390276"/>
                  </a:ext>
                </a:extLst>
              </a:tr>
              <a:tr h="2224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Indonesia</a:t>
                      </a:r>
                    </a:p>
                  </a:txBody>
                  <a:tcPr marL="59779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96802508"/>
                  </a:ext>
                </a:extLst>
              </a:tr>
              <a:tr h="2224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Israel</a:t>
                      </a:r>
                    </a:p>
                  </a:txBody>
                  <a:tcPr marL="59779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0,975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0,019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3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18997766"/>
                  </a:ext>
                </a:extLst>
              </a:tr>
              <a:tr h="2224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Japan</a:t>
                      </a:r>
                    </a:p>
                  </a:txBody>
                  <a:tcPr marL="59779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0,356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0,808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38124705"/>
                  </a:ext>
                </a:extLst>
              </a:tr>
              <a:tr h="2224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Korea, Rep.</a:t>
                      </a:r>
                    </a:p>
                  </a:txBody>
                  <a:tcPr marL="59779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0,702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0,004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0,772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23164870"/>
                  </a:ext>
                </a:extLst>
              </a:tr>
              <a:tr h="2224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Malaysia</a:t>
                      </a:r>
                    </a:p>
                  </a:txBody>
                  <a:tcPr marL="59779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0,455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0,081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27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0,996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0,004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0,060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E7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32215839"/>
                  </a:ext>
                </a:extLst>
              </a:tr>
              <a:tr h="2224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Philippines</a:t>
                      </a:r>
                    </a:p>
                  </a:txBody>
                  <a:tcPr marL="59779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0,001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8443707"/>
                  </a:ext>
                </a:extLst>
              </a:tr>
              <a:tr h="2224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Russian Federation</a:t>
                      </a:r>
                    </a:p>
                  </a:txBody>
                  <a:tcPr marL="59779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0,144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0,990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83242473"/>
                  </a:ext>
                </a:extLst>
              </a:tr>
              <a:tr h="2224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Singapore</a:t>
                      </a:r>
                    </a:p>
                  </a:txBody>
                  <a:tcPr marL="59779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0,997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0,012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D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0,092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46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0,999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0,001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32532405"/>
                  </a:ext>
                </a:extLst>
              </a:tr>
              <a:tr h="2224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 Africa</a:t>
                      </a:r>
                    </a:p>
                  </a:txBody>
                  <a:tcPr marL="59779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0,008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1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0,904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0,859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0,005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4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0,991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0,119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47197170"/>
                  </a:ext>
                </a:extLst>
              </a:tr>
              <a:tr h="2224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Thailand</a:t>
                      </a:r>
                    </a:p>
                  </a:txBody>
                  <a:tcPr marL="59779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0,211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0,222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0,001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0,174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0,003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99729055"/>
                  </a:ext>
                </a:extLst>
              </a:tr>
              <a:tr h="2224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Turkiye</a:t>
                      </a:r>
                    </a:p>
                  </a:txBody>
                  <a:tcPr marL="59779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0,668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0,034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07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0,970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0,013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B8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0,024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CC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0,950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74078521"/>
                  </a:ext>
                </a:extLst>
              </a:tr>
              <a:tr h="2224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States</a:t>
                      </a:r>
                    </a:p>
                  </a:txBody>
                  <a:tcPr marL="59779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0,057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A17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0,010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F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80130683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10353539" y="5934670"/>
            <a:ext cx="18384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1" dirty="0" err="1" smtClean="0">
                <a:effectLst/>
                <a:latin typeface="Linux Libertine"/>
              </a:rPr>
              <a:t>Прологариф-мированные</a:t>
            </a:r>
            <a:r>
              <a:rPr lang="ru-RU" b="0" i="1" dirty="0" smtClean="0">
                <a:effectLst/>
                <a:latin typeface="Linux Libertine"/>
              </a:rPr>
              <a:t> по основанию 2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3365" y="130042"/>
            <a:ext cx="117943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latin typeface="Linux Libertine"/>
              </a:rPr>
              <a:t>Тест </a:t>
            </a:r>
            <a:r>
              <a:rPr lang="ru-RU" sz="2800" b="1" dirty="0" err="1">
                <a:latin typeface="Linux Libertine"/>
              </a:rPr>
              <a:t>Тьюки</a:t>
            </a:r>
            <a:endParaRPr lang="ru-RU" sz="2800" b="1" dirty="0">
              <a:latin typeface="Linux Libertine"/>
            </a:endParaRPr>
          </a:p>
          <a:p>
            <a:pPr algn="ctr"/>
            <a:r>
              <a:rPr lang="ru-RU" sz="2800" b="1" dirty="0">
                <a:latin typeface="Linux Libertine"/>
              </a:rPr>
              <a:t>Относительный размер объема торгов акций</a:t>
            </a:r>
            <a:endParaRPr lang="en-US" sz="2800" b="1" dirty="0" smtClean="0">
              <a:latin typeface="Linux Libertine"/>
            </a:endParaRPr>
          </a:p>
        </p:txBody>
      </p:sp>
    </p:spTree>
    <p:extLst>
      <p:ext uri="{BB962C8B-B14F-4D97-AF65-F5344CB8AC3E}">
        <p14:creationId xmlns:p14="http://schemas.microsoft.com/office/powerpoint/2010/main" val="378016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082444" y="6488668"/>
            <a:ext cx="51095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b="0" i="1" dirty="0" smtClean="0">
                <a:effectLst/>
                <a:latin typeface="Linux Libertine"/>
              </a:rPr>
              <a:t>Прологарифмированные по основанию 2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03365" y="130042"/>
            <a:ext cx="117943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latin typeface="Linux Libertine"/>
              </a:rPr>
              <a:t>Оборачиваемость фондового </a:t>
            </a:r>
            <a:r>
              <a:rPr lang="ru-RU" sz="2800" b="1" dirty="0" smtClean="0">
                <a:latin typeface="Linux Libertine"/>
              </a:rPr>
              <a:t>рынка, 1996-2020 гг.</a:t>
            </a:r>
            <a:endParaRPr lang="en-US" sz="2800" b="1" dirty="0" smtClean="0">
              <a:latin typeface="Linux Libertine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87" y="653262"/>
            <a:ext cx="10698501" cy="57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40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0353539" y="5934670"/>
            <a:ext cx="18384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1" dirty="0" err="1" smtClean="0">
                <a:effectLst/>
                <a:latin typeface="Linux Libertine"/>
              </a:rPr>
              <a:t>Прологариф-мированные</a:t>
            </a:r>
            <a:r>
              <a:rPr lang="ru-RU" b="0" i="1" dirty="0" smtClean="0">
                <a:effectLst/>
                <a:latin typeface="Linux Libertine"/>
              </a:rPr>
              <a:t> по основанию 2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3365" y="130042"/>
            <a:ext cx="117943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latin typeface="Linux Libertine"/>
              </a:rPr>
              <a:t>Тест </a:t>
            </a:r>
            <a:r>
              <a:rPr lang="ru-RU" sz="2800" b="1" dirty="0" err="1">
                <a:latin typeface="Linux Libertine"/>
              </a:rPr>
              <a:t>Тьюки</a:t>
            </a:r>
            <a:endParaRPr lang="ru-RU" sz="2800" b="1" dirty="0">
              <a:latin typeface="Linux Libertine"/>
            </a:endParaRPr>
          </a:p>
          <a:p>
            <a:pPr algn="ctr"/>
            <a:r>
              <a:rPr lang="ru-RU" sz="2800" b="1" dirty="0">
                <a:latin typeface="Linux Libertine"/>
              </a:rPr>
              <a:t>Оборачиваемость фондового рынка</a:t>
            </a:r>
            <a:endParaRPr lang="en-US" sz="2800" b="1" dirty="0" smtClean="0">
              <a:latin typeface="Linux Libertine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206495"/>
              </p:ext>
            </p:extLst>
          </p:nvPr>
        </p:nvGraphicFramePr>
        <p:xfrm>
          <a:off x="600534" y="1084149"/>
          <a:ext cx="10800008" cy="4634297"/>
        </p:xfrm>
        <a:graphic>
          <a:graphicData uri="http://schemas.openxmlformats.org/drawingml/2006/table">
            <a:tbl>
              <a:tblPr/>
              <a:tblGrid>
                <a:gridCol w="1506248">
                  <a:extLst>
                    <a:ext uri="{9D8B030D-6E8A-4147-A177-3AD203B41FA5}">
                      <a16:colId xmlns:a16="http://schemas.microsoft.com/office/drawing/2014/main" xmlns="" val="1525307221"/>
                    </a:ext>
                  </a:extLst>
                </a:gridCol>
                <a:gridCol w="580860">
                  <a:extLst>
                    <a:ext uri="{9D8B030D-6E8A-4147-A177-3AD203B41FA5}">
                      <a16:colId xmlns:a16="http://schemas.microsoft.com/office/drawing/2014/main" xmlns="" val="486119050"/>
                    </a:ext>
                  </a:extLst>
                </a:gridCol>
                <a:gridCol w="580860">
                  <a:extLst>
                    <a:ext uri="{9D8B030D-6E8A-4147-A177-3AD203B41FA5}">
                      <a16:colId xmlns:a16="http://schemas.microsoft.com/office/drawing/2014/main" xmlns="" val="1868400743"/>
                    </a:ext>
                  </a:extLst>
                </a:gridCol>
                <a:gridCol w="580860">
                  <a:extLst>
                    <a:ext uri="{9D8B030D-6E8A-4147-A177-3AD203B41FA5}">
                      <a16:colId xmlns:a16="http://schemas.microsoft.com/office/drawing/2014/main" xmlns="" val="457546234"/>
                    </a:ext>
                  </a:extLst>
                </a:gridCol>
                <a:gridCol w="580860">
                  <a:extLst>
                    <a:ext uri="{9D8B030D-6E8A-4147-A177-3AD203B41FA5}">
                      <a16:colId xmlns:a16="http://schemas.microsoft.com/office/drawing/2014/main" xmlns="" val="1908170310"/>
                    </a:ext>
                  </a:extLst>
                </a:gridCol>
                <a:gridCol w="580860">
                  <a:extLst>
                    <a:ext uri="{9D8B030D-6E8A-4147-A177-3AD203B41FA5}">
                      <a16:colId xmlns:a16="http://schemas.microsoft.com/office/drawing/2014/main" xmlns="" val="1046834425"/>
                    </a:ext>
                  </a:extLst>
                </a:gridCol>
                <a:gridCol w="580860">
                  <a:extLst>
                    <a:ext uri="{9D8B030D-6E8A-4147-A177-3AD203B41FA5}">
                      <a16:colId xmlns:a16="http://schemas.microsoft.com/office/drawing/2014/main" xmlns="" val="4117961289"/>
                    </a:ext>
                  </a:extLst>
                </a:gridCol>
                <a:gridCol w="580860">
                  <a:extLst>
                    <a:ext uri="{9D8B030D-6E8A-4147-A177-3AD203B41FA5}">
                      <a16:colId xmlns:a16="http://schemas.microsoft.com/office/drawing/2014/main" xmlns="" val="3060384664"/>
                    </a:ext>
                  </a:extLst>
                </a:gridCol>
                <a:gridCol w="580860">
                  <a:extLst>
                    <a:ext uri="{9D8B030D-6E8A-4147-A177-3AD203B41FA5}">
                      <a16:colId xmlns:a16="http://schemas.microsoft.com/office/drawing/2014/main" xmlns="" val="1245913753"/>
                    </a:ext>
                  </a:extLst>
                </a:gridCol>
                <a:gridCol w="580860">
                  <a:extLst>
                    <a:ext uri="{9D8B030D-6E8A-4147-A177-3AD203B41FA5}">
                      <a16:colId xmlns:a16="http://schemas.microsoft.com/office/drawing/2014/main" xmlns="" val="485354970"/>
                    </a:ext>
                  </a:extLst>
                </a:gridCol>
                <a:gridCol w="580860">
                  <a:extLst>
                    <a:ext uri="{9D8B030D-6E8A-4147-A177-3AD203B41FA5}">
                      <a16:colId xmlns:a16="http://schemas.microsoft.com/office/drawing/2014/main" xmlns="" val="749064201"/>
                    </a:ext>
                  </a:extLst>
                </a:gridCol>
                <a:gridCol w="580860">
                  <a:extLst>
                    <a:ext uri="{9D8B030D-6E8A-4147-A177-3AD203B41FA5}">
                      <a16:colId xmlns:a16="http://schemas.microsoft.com/office/drawing/2014/main" xmlns="" val="2401959936"/>
                    </a:ext>
                  </a:extLst>
                </a:gridCol>
                <a:gridCol w="580860">
                  <a:extLst>
                    <a:ext uri="{9D8B030D-6E8A-4147-A177-3AD203B41FA5}">
                      <a16:colId xmlns:a16="http://schemas.microsoft.com/office/drawing/2014/main" xmlns="" val="2487528883"/>
                    </a:ext>
                  </a:extLst>
                </a:gridCol>
                <a:gridCol w="580860">
                  <a:extLst>
                    <a:ext uri="{9D8B030D-6E8A-4147-A177-3AD203B41FA5}">
                      <a16:colId xmlns:a16="http://schemas.microsoft.com/office/drawing/2014/main" xmlns="" val="3323079564"/>
                    </a:ext>
                  </a:extLst>
                </a:gridCol>
                <a:gridCol w="580860">
                  <a:extLst>
                    <a:ext uri="{9D8B030D-6E8A-4147-A177-3AD203B41FA5}">
                      <a16:colId xmlns:a16="http://schemas.microsoft.com/office/drawing/2014/main" xmlns="" val="2414328969"/>
                    </a:ext>
                  </a:extLst>
                </a:gridCol>
                <a:gridCol w="580860">
                  <a:extLst>
                    <a:ext uri="{9D8B030D-6E8A-4147-A177-3AD203B41FA5}">
                      <a16:colId xmlns:a16="http://schemas.microsoft.com/office/drawing/2014/main" xmlns="" val="1593798679"/>
                    </a:ext>
                  </a:extLst>
                </a:gridCol>
                <a:gridCol w="580860">
                  <a:extLst>
                    <a:ext uri="{9D8B030D-6E8A-4147-A177-3AD203B41FA5}">
                      <a16:colId xmlns:a16="http://schemas.microsoft.com/office/drawing/2014/main" xmlns="" val="1667888192"/>
                    </a:ext>
                  </a:extLst>
                </a:gridCol>
              </a:tblGrid>
              <a:tr h="902593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Названия строк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Brazil</a:t>
                      </a:r>
                    </a:p>
                  </a:txBody>
                  <a:tcPr marL="6642" marR="6642" marT="664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China</a:t>
                      </a:r>
                    </a:p>
                  </a:txBody>
                  <a:tcPr marL="6642" marR="6642" marT="664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6642" marR="6642" marT="664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Hong Kong SAR, China</a:t>
                      </a:r>
                    </a:p>
                  </a:txBody>
                  <a:tcPr marL="6642" marR="6642" marT="664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India</a:t>
                      </a:r>
                    </a:p>
                  </a:txBody>
                  <a:tcPr marL="6642" marR="6642" marT="664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Indonesia</a:t>
                      </a:r>
                    </a:p>
                  </a:txBody>
                  <a:tcPr marL="6642" marR="6642" marT="664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Israel</a:t>
                      </a:r>
                    </a:p>
                  </a:txBody>
                  <a:tcPr marL="6642" marR="6642" marT="664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Japan</a:t>
                      </a:r>
                    </a:p>
                  </a:txBody>
                  <a:tcPr marL="6642" marR="6642" marT="664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Korea, Rep.</a:t>
                      </a:r>
                    </a:p>
                  </a:txBody>
                  <a:tcPr marL="6642" marR="6642" marT="664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Malaysia</a:t>
                      </a:r>
                    </a:p>
                  </a:txBody>
                  <a:tcPr marL="6642" marR="6642" marT="664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Philippines</a:t>
                      </a:r>
                    </a:p>
                  </a:txBody>
                  <a:tcPr marL="6642" marR="6642" marT="664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Russian Federation</a:t>
                      </a:r>
                    </a:p>
                  </a:txBody>
                  <a:tcPr marL="6642" marR="6642" marT="664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Singapore</a:t>
                      </a:r>
                    </a:p>
                  </a:txBody>
                  <a:tcPr marL="6642" marR="6642" marT="664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 Africa</a:t>
                      </a:r>
                    </a:p>
                  </a:txBody>
                  <a:tcPr marL="6642" marR="6642" marT="664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Thailand</a:t>
                      </a:r>
                    </a:p>
                  </a:txBody>
                  <a:tcPr marL="6642" marR="6642" marT="664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Turkiye</a:t>
                      </a:r>
                    </a:p>
                  </a:txBody>
                  <a:tcPr marL="6642" marR="6642" marT="664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13694415"/>
                  </a:ext>
                </a:extLst>
              </a:tr>
              <a:tr h="2195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turnover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42197818"/>
                  </a:ext>
                </a:extLst>
              </a:tr>
              <a:tr h="2195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China</a:t>
                      </a:r>
                    </a:p>
                  </a:txBody>
                  <a:tcPr marL="59779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19502859"/>
                  </a:ext>
                </a:extLst>
              </a:tr>
              <a:tr h="2195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59779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0,010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E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0,006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4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98539673"/>
                  </a:ext>
                </a:extLst>
              </a:tr>
              <a:tr h="2195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Hong Kong SAR, China</a:t>
                      </a:r>
                    </a:p>
                  </a:txBody>
                  <a:tcPr marL="59779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0,997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368719"/>
                  </a:ext>
                </a:extLst>
              </a:tr>
              <a:tr h="2195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India</a:t>
                      </a:r>
                    </a:p>
                  </a:txBody>
                  <a:tcPr marL="59779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0,794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0,914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0,062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B7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78392683"/>
                  </a:ext>
                </a:extLst>
              </a:tr>
              <a:tr h="2195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Indonesia</a:t>
                      </a:r>
                    </a:p>
                  </a:txBody>
                  <a:tcPr marL="59779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0,019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3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4843723"/>
                  </a:ext>
                </a:extLst>
              </a:tr>
              <a:tr h="2195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Israel</a:t>
                      </a:r>
                    </a:p>
                  </a:txBody>
                  <a:tcPr marL="59779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0,055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A57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17096037"/>
                  </a:ext>
                </a:extLst>
              </a:tr>
              <a:tr h="2195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Japan</a:t>
                      </a:r>
                    </a:p>
                  </a:txBody>
                  <a:tcPr marL="59779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0,071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8F7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0,001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0,001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0,998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9393164"/>
                  </a:ext>
                </a:extLst>
              </a:tr>
              <a:tr h="2195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Korea, Rep.</a:t>
                      </a:r>
                    </a:p>
                  </a:txBody>
                  <a:tcPr marL="59779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0,003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91316391"/>
                  </a:ext>
                </a:extLst>
              </a:tr>
              <a:tr h="2195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Malaysia</a:t>
                      </a:r>
                    </a:p>
                  </a:txBody>
                  <a:tcPr marL="59779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0,001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87019147"/>
                  </a:ext>
                </a:extLst>
              </a:tr>
              <a:tr h="2195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Philippines</a:t>
                      </a:r>
                    </a:p>
                  </a:txBody>
                  <a:tcPr marL="59779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0,005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5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21609775"/>
                  </a:ext>
                </a:extLst>
              </a:tr>
              <a:tr h="2195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Russian Federation</a:t>
                      </a:r>
                    </a:p>
                  </a:txBody>
                  <a:tcPr marL="59779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0,036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BD7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01644362"/>
                  </a:ext>
                </a:extLst>
              </a:tr>
              <a:tr h="2195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Singapore</a:t>
                      </a:r>
                    </a:p>
                  </a:txBody>
                  <a:tcPr marL="59779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0,753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0,003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8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0,221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0,422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0,032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27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0,332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36694076"/>
                  </a:ext>
                </a:extLst>
              </a:tr>
              <a:tr h="2195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 Africa</a:t>
                      </a:r>
                    </a:p>
                  </a:txBody>
                  <a:tcPr marL="59779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0,986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0,919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0,084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7E7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0,956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0,001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12677637"/>
                  </a:ext>
                </a:extLst>
              </a:tr>
              <a:tr h="2195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Thailand</a:t>
                      </a:r>
                    </a:p>
                  </a:txBody>
                  <a:tcPr marL="59779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0,259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0,581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0,666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0,102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97945574"/>
                  </a:ext>
                </a:extLst>
              </a:tr>
              <a:tr h="2195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Turkiye</a:t>
                      </a:r>
                    </a:p>
                  </a:txBody>
                  <a:tcPr marL="59779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0,043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B3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0,006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4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45725626"/>
                  </a:ext>
                </a:extLst>
              </a:tr>
              <a:tr h="2195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States</a:t>
                      </a:r>
                    </a:p>
                  </a:txBody>
                  <a:tcPr marL="59779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0,076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97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0,011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D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17638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151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3365" y="130042"/>
            <a:ext cx="117943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latin typeface="Linux Libertine"/>
              </a:rPr>
              <a:t>Относительный размер </a:t>
            </a:r>
            <a:r>
              <a:rPr lang="ru-RU" sz="2800" b="1" dirty="0" smtClean="0">
                <a:latin typeface="Linux Libertine"/>
              </a:rPr>
              <a:t>фондового рынка, </a:t>
            </a:r>
            <a:r>
              <a:rPr lang="ru-RU" sz="2800" b="1" dirty="0">
                <a:latin typeface="Linux Libertine"/>
              </a:rPr>
              <a:t>1996-2020 гг.</a:t>
            </a:r>
            <a:endParaRPr lang="en-US" sz="2800" b="1" dirty="0">
              <a:latin typeface="Linux Libertine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67" y="653262"/>
            <a:ext cx="10789941" cy="571501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7082444" y="6488668"/>
            <a:ext cx="51095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b="0" i="1" dirty="0" smtClean="0">
                <a:effectLst/>
                <a:latin typeface="Linux Libertine"/>
              </a:rPr>
              <a:t>Прологарифмированные по основанию 2</a:t>
            </a:r>
          </a:p>
        </p:txBody>
      </p:sp>
    </p:spTree>
    <p:extLst>
      <p:ext uri="{BB962C8B-B14F-4D97-AF65-F5344CB8AC3E}">
        <p14:creationId xmlns:p14="http://schemas.microsoft.com/office/powerpoint/2010/main" val="254703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b="1" dirty="0" smtClean="0">
                <a:latin typeface="Linux Libertine"/>
              </a:rPr>
              <a:t>Цель, гипотеза, задача</a:t>
            </a:r>
            <a:endParaRPr lang="ru-RU" b="1" dirty="0">
              <a:latin typeface="Linux Libertine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1" y="2142067"/>
            <a:ext cx="11126584" cy="4316922"/>
          </a:xfrm>
        </p:spPr>
        <p:txBody>
          <a:bodyPr>
            <a:noAutofit/>
          </a:bodyPr>
          <a:lstStyle/>
          <a:p>
            <a:r>
              <a:rPr lang="ru-RU" sz="2800" b="1" u="sng" dirty="0" smtClean="0"/>
              <a:t>Цель</a:t>
            </a:r>
            <a:r>
              <a:rPr lang="ru-RU" sz="2800" dirty="0" smtClean="0"/>
              <a:t> </a:t>
            </a:r>
            <a:r>
              <a:rPr lang="ru-RU" sz="2800" dirty="0"/>
              <a:t>– выяснить, отличаются ли страны друг от друга по структуре своих финансовых систем</a:t>
            </a:r>
            <a:endParaRPr lang="ru-RU" sz="2800" dirty="0" smtClean="0"/>
          </a:p>
          <a:p>
            <a:endParaRPr lang="ru-RU" sz="2800" dirty="0" smtClean="0"/>
          </a:p>
          <a:p>
            <a:r>
              <a:rPr lang="ru-RU" sz="2800" b="1" u="sng" dirty="0" smtClean="0"/>
              <a:t>Гипотеза</a:t>
            </a:r>
            <a:r>
              <a:rPr lang="ru-RU" sz="2800" dirty="0" smtClean="0"/>
              <a:t> </a:t>
            </a:r>
            <a:r>
              <a:rPr lang="ru-RU" sz="2800" dirty="0"/>
              <a:t>– страны можно разделить на группы, где преобладают фондовые рынки и где преобладает банковский сектор, внутри которых они будут похожи друг </a:t>
            </a:r>
            <a:r>
              <a:rPr lang="ru-RU" sz="2800"/>
              <a:t>на </a:t>
            </a:r>
            <a:r>
              <a:rPr lang="ru-RU" sz="2800" smtClean="0"/>
              <a:t>друга</a:t>
            </a:r>
            <a:endParaRPr lang="ru-RU" sz="2800" dirty="0" smtClean="0"/>
          </a:p>
          <a:p>
            <a:endParaRPr lang="ru-RU" sz="2800" dirty="0" smtClean="0"/>
          </a:p>
          <a:p>
            <a:r>
              <a:rPr lang="ru-RU" sz="2800" b="1" u="sng" dirty="0" smtClean="0"/>
              <a:t>Задача</a:t>
            </a:r>
            <a:r>
              <a:rPr lang="ru-RU" sz="2800" dirty="0" smtClean="0"/>
              <a:t> </a:t>
            </a:r>
            <a:r>
              <a:rPr lang="ru-RU" sz="2800" dirty="0"/>
              <a:t>- сравнить финансовые системы разных стран, используя дисперсионный анализ и апостериорный тест </a:t>
            </a:r>
            <a:r>
              <a:rPr lang="ru-RU" sz="2800" dirty="0" err="1"/>
              <a:t>Тьюки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31823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0353539" y="5934670"/>
            <a:ext cx="18384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1" dirty="0" err="1" smtClean="0">
                <a:effectLst/>
                <a:latin typeface="Linux Libertine"/>
              </a:rPr>
              <a:t>Прологариф-мированные</a:t>
            </a:r>
            <a:r>
              <a:rPr lang="ru-RU" b="0" i="1" dirty="0" smtClean="0">
                <a:effectLst/>
                <a:latin typeface="Linux Libertine"/>
              </a:rPr>
              <a:t> по основанию 2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3365" y="130042"/>
            <a:ext cx="117943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latin typeface="Linux Libertine"/>
              </a:rPr>
              <a:t>Тест </a:t>
            </a:r>
            <a:r>
              <a:rPr lang="ru-RU" sz="2800" b="1" dirty="0" err="1">
                <a:latin typeface="Linux Libertine"/>
              </a:rPr>
              <a:t>Тьюки</a:t>
            </a:r>
            <a:endParaRPr lang="ru-RU" sz="2800" b="1" dirty="0">
              <a:latin typeface="Linux Libertine"/>
            </a:endParaRPr>
          </a:p>
          <a:p>
            <a:pPr algn="ctr"/>
            <a:r>
              <a:rPr lang="ru-RU" sz="2800" b="1" dirty="0">
                <a:latin typeface="Linux Libertine"/>
              </a:rPr>
              <a:t>Относительный размер фондового рынка</a:t>
            </a:r>
            <a:endParaRPr lang="en-US" sz="2800" b="1" dirty="0" smtClean="0">
              <a:latin typeface="Linux Libertine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566877"/>
              </p:ext>
            </p:extLst>
          </p:nvPr>
        </p:nvGraphicFramePr>
        <p:xfrm>
          <a:off x="638235" y="1084149"/>
          <a:ext cx="10799997" cy="4679996"/>
        </p:xfrm>
        <a:graphic>
          <a:graphicData uri="http://schemas.openxmlformats.org/drawingml/2006/table">
            <a:tbl>
              <a:tblPr/>
              <a:tblGrid>
                <a:gridCol w="1440605">
                  <a:extLst>
                    <a:ext uri="{9D8B030D-6E8A-4147-A177-3AD203B41FA5}">
                      <a16:colId xmlns:a16="http://schemas.microsoft.com/office/drawing/2014/main" xmlns="" val="209835416"/>
                    </a:ext>
                  </a:extLst>
                </a:gridCol>
                <a:gridCol w="584962">
                  <a:extLst>
                    <a:ext uri="{9D8B030D-6E8A-4147-A177-3AD203B41FA5}">
                      <a16:colId xmlns:a16="http://schemas.microsoft.com/office/drawing/2014/main" xmlns="" val="1343859845"/>
                    </a:ext>
                  </a:extLst>
                </a:gridCol>
                <a:gridCol w="584962">
                  <a:extLst>
                    <a:ext uri="{9D8B030D-6E8A-4147-A177-3AD203B41FA5}">
                      <a16:colId xmlns:a16="http://schemas.microsoft.com/office/drawing/2014/main" xmlns="" val="3001046173"/>
                    </a:ext>
                  </a:extLst>
                </a:gridCol>
                <a:gridCol w="584962">
                  <a:extLst>
                    <a:ext uri="{9D8B030D-6E8A-4147-A177-3AD203B41FA5}">
                      <a16:colId xmlns:a16="http://schemas.microsoft.com/office/drawing/2014/main" xmlns="" val="3888767291"/>
                    </a:ext>
                  </a:extLst>
                </a:gridCol>
                <a:gridCol w="584962">
                  <a:extLst>
                    <a:ext uri="{9D8B030D-6E8A-4147-A177-3AD203B41FA5}">
                      <a16:colId xmlns:a16="http://schemas.microsoft.com/office/drawing/2014/main" xmlns="" val="2274765949"/>
                    </a:ext>
                  </a:extLst>
                </a:gridCol>
                <a:gridCol w="584962">
                  <a:extLst>
                    <a:ext uri="{9D8B030D-6E8A-4147-A177-3AD203B41FA5}">
                      <a16:colId xmlns:a16="http://schemas.microsoft.com/office/drawing/2014/main" xmlns="" val="2120945666"/>
                    </a:ext>
                  </a:extLst>
                </a:gridCol>
                <a:gridCol w="584962">
                  <a:extLst>
                    <a:ext uri="{9D8B030D-6E8A-4147-A177-3AD203B41FA5}">
                      <a16:colId xmlns:a16="http://schemas.microsoft.com/office/drawing/2014/main" xmlns="" val="4090193412"/>
                    </a:ext>
                  </a:extLst>
                </a:gridCol>
                <a:gridCol w="584962">
                  <a:extLst>
                    <a:ext uri="{9D8B030D-6E8A-4147-A177-3AD203B41FA5}">
                      <a16:colId xmlns:a16="http://schemas.microsoft.com/office/drawing/2014/main" xmlns="" val="16290229"/>
                    </a:ext>
                  </a:extLst>
                </a:gridCol>
                <a:gridCol w="584962">
                  <a:extLst>
                    <a:ext uri="{9D8B030D-6E8A-4147-A177-3AD203B41FA5}">
                      <a16:colId xmlns:a16="http://schemas.microsoft.com/office/drawing/2014/main" xmlns="" val="3465662931"/>
                    </a:ext>
                  </a:extLst>
                </a:gridCol>
                <a:gridCol w="584962">
                  <a:extLst>
                    <a:ext uri="{9D8B030D-6E8A-4147-A177-3AD203B41FA5}">
                      <a16:colId xmlns:a16="http://schemas.microsoft.com/office/drawing/2014/main" xmlns="" val="3668354973"/>
                    </a:ext>
                  </a:extLst>
                </a:gridCol>
                <a:gridCol w="584962">
                  <a:extLst>
                    <a:ext uri="{9D8B030D-6E8A-4147-A177-3AD203B41FA5}">
                      <a16:colId xmlns:a16="http://schemas.microsoft.com/office/drawing/2014/main" xmlns="" val="465131203"/>
                    </a:ext>
                  </a:extLst>
                </a:gridCol>
                <a:gridCol w="584962">
                  <a:extLst>
                    <a:ext uri="{9D8B030D-6E8A-4147-A177-3AD203B41FA5}">
                      <a16:colId xmlns:a16="http://schemas.microsoft.com/office/drawing/2014/main" xmlns="" val="3902344031"/>
                    </a:ext>
                  </a:extLst>
                </a:gridCol>
                <a:gridCol w="584962">
                  <a:extLst>
                    <a:ext uri="{9D8B030D-6E8A-4147-A177-3AD203B41FA5}">
                      <a16:colId xmlns:a16="http://schemas.microsoft.com/office/drawing/2014/main" xmlns="" val="2326412476"/>
                    </a:ext>
                  </a:extLst>
                </a:gridCol>
                <a:gridCol w="584962">
                  <a:extLst>
                    <a:ext uri="{9D8B030D-6E8A-4147-A177-3AD203B41FA5}">
                      <a16:colId xmlns:a16="http://schemas.microsoft.com/office/drawing/2014/main" xmlns="" val="3170403372"/>
                    </a:ext>
                  </a:extLst>
                </a:gridCol>
                <a:gridCol w="584962">
                  <a:extLst>
                    <a:ext uri="{9D8B030D-6E8A-4147-A177-3AD203B41FA5}">
                      <a16:colId xmlns:a16="http://schemas.microsoft.com/office/drawing/2014/main" xmlns="" val="713101640"/>
                    </a:ext>
                  </a:extLst>
                </a:gridCol>
                <a:gridCol w="584962">
                  <a:extLst>
                    <a:ext uri="{9D8B030D-6E8A-4147-A177-3AD203B41FA5}">
                      <a16:colId xmlns:a16="http://schemas.microsoft.com/office/drawing/2014/main" xmlns="" val="2788318503"/>
                    </a:ext>
                  </a:extLst>
                </a:gridCol>
                <a:gridCol w="584962">
                  <a:extLst>
                    <a:ext uri="{9D8B030D-6E8A-4147-A177-3AD203B41FA5}">
                      <a16:colId xmlns:a16="http://schemas.microsoft.com/office/drawing/2014/main" xmlns="" val="2809890733"/>
                    </a:ext>
                  </a:extLst>
                </a:gridCol>
              </a:tblGrid>
              <a:tr h="920973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Названия строк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Brazil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China</a:t>
                      </a:r>
                    </a:p>
                  </a:txBody>
                  <a:tcPr marL="6724" marR="6724" marT="6724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6724" marR="6724" marT="6724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Hong Kong SAR, China</a:t>
                      </a:r>
                    </a:p>
                  </a:txBody>
                  <a:tcPr marL="6724" marR="6724" marT="6724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India</a:t>
                      </a:r>
                    </a:p>
                  </a:txBody>
                  <a:tcPr marL="6724" marR="6724" marT="6724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Indonesia</a:t>
                      </a:r>
                    </a:p>
                  </a:txBody>
                  <a:tcPr marL="6724" marR="6724" marT="6724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Israel</a:t>
                      </a:r>
                    </a:p>
                  </a:txBody>
                  <a:tcPr marL="6724" marR="6724" marT="6724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Japan</a:t>
                      </a:r>
                    </a:p>
                  </a:txBody>
                  <a:tcPr marL="6724" marR="6724" marT="6724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Korea, Rep.</a:t>
                      </a:r>
                    </a:p>
                  </a:txBody>
                  <a:tcPr marL="6724" marR="6724" marT="6724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Malaysia</a:t>
                      </a:r>
                    </a:p>
                  </a:txBody>
                  <a:tcPr marL="6724" marR="6724" marT="6724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Philippines</a:t>
                      </a:r>
                    </a:p>
                  </a:txBody>
                  <a:tcPr marL="6724" marR="6724" marT="6724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Russian Federation</a:t>
                      </a:r>
                    </a:p>
                  </a:txBody>
                  <a:tcPr marL="6724" marR="6724" marT="6724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Singapore</a:t>
                      </a:r>
                    </a:p>
                  </a:txBody>
                  <a:tcPr marL="6724" marR="6724" marT="6724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 Africa</a:t>
                      </a:r>
                    </a:p>
                  </a:txBody>
                  <a:tcPr marL="6724" marR="6724" marT="6724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Thailand</a:t>
                      </a:r>
                    </a:p>
                  </a:txBody>
                  <a:tcPr marL="6724" marR="6724" marT="6724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Turkiye</a:t>
                      </a:r>
                    </a:p>
                  </a:txBody>
                  <a:tcPr marL="6724" marR="6724" marT="6724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48492432"/>
                  </a:ext>
                </a:extLst>
              </a:tr>
              <a:tr h="22111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marcap_to_gdp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84575820"/>
                  </a:ext>
                </a:extLst>
              </a:tr>
              <a:tr h="22111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China</a:t>
                      </a:r>
                    </a:p>
                  </a:txBody>
                  <a:tcPr marL="60520" marR="6724" marT="67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94719412"/>
                  </a:ext>
                </a:extLst>
              </a:tr>
              <a:tr h="22111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60520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13008397"/>
                  </a:ext>
                </a:extLst>
              </a:tr>
              <a:tr h="22111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Hong Kong SAR, China</a:t>
                      </a:r>
                    </a:p>
                  </a:txBody>
                  <a:tcPr marL="60520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2388305"/>
                  </a:ext>
                </a:extLst>
              </a:tr>
              <a:tr h="22111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India</a:t>
                      </a:r>
                    </a:p>
                  </a:txBody>
                  <a:tcPr marL="60520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0,121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0,084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7F7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0,353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36250218"/>
                  </a:ext>
                </a:extLst>
              </a:tr>
              <a:tr h="22111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Indonesia</a:t>
                      </a:r>
                    </a:p>
                  </a:txBody>
                  <a:tcPr marL="60520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0,768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0,846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0,427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65524759"/>
                  </a:ext>
                </a:extLst>
              </a:tr>
              <a:tr h="22111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Israel</a:t>
                      </a:r>
                    </a:p>
                  </a:txBody>
                  <a:tcPr marL="60520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0,409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0,319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0,751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0420503"/>
                  </a:ext>
                </a:extLst>
              </a:tr>
              <a:tr h="22111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Japan</a:t>
                      </a:r>
                    </a:p>
                  </a:txBody>
                  <a:tcPr marL="60520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0,003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0,985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0,813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59376828"/>
                  </a:ext>
                </a:extLst>
              </a:tr>
              <a:tr h="22111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Korea, Rep.</a:t>
                      </a:r>
                    </a:p>
                  </a:txBody>
                  <a:tcPr marL="60520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0,336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0,256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0,677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0,869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89058539"/>
                  </a:ext>
                </a:extLst>
              </a:tr>
              <a:tr h="22111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Malaysia</a:t>
                      </a:r>
                    </a:p>
                  </a:txBody>
                  <a:tcPr marL="60520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0,001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19668031"/>
                  </a:ext>
                </a:extLst>
              </a:tr>
              <a:tr h="22111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Philippines</a:t>
                      </a:r>
                    </a:p>
                  </a:txBody>
                  <a:tcPr marL="60520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0,968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0,938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0,999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0,984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0,019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3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0,168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62218142"/>
                  </a:ext>
                </a:extLst>
              </a:tr>
              <a:tr h="22111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Russian Federation</a:t>
                      </a:r>
                    </a:p>
                  </a:txBody>
                  <a:tcPr marL="60520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0,992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0,997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0,896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0,001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0,007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3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0,004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6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0,158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54897791"/>
                  </a:ext>
                </a:extLst>
              </a:tr>
              <a:tr h="22111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Singapore</a:t>
                      </a:r>
                    </a:p>
                  </a:txBody>
                  <a:tcPr marL="60520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0,427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75780079"/>
                  </a:ext>
                </a:extLst>
              </a:tr>
              <a:tr h="22111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 Africa</a:t>
                      </a:r>
                    </a:p>
                  </a:txBody>
                  <a:tcPr marL="60520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0,310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42384914"/>
                  </a:ext>
                </a:extLst>
              </a:tr>
              <a:tr h="22111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Thailand</a:t>
                      </a:r>
                    </a:p>
                  </a:txBody>
                  <a:tcPr marL="60520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0,240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0,176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0,556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0,932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0,998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0,002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65134201"/>
                  </a:ext>
                </a:extLst>
              </a:tr>
              <a:tr h="22111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Turkiye</a:t>
                      </a:r>
                    </a:p>
                  </a:txBody>
                  <a:tcPr marL="60520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0,002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0,003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8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0,663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0,192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41118730"/>
                  </a:ext>
                </a:extLst>
              </a:tr>
              <a:tr h="22111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States</a:t>
                      </a:r>
                    </a:p>
                  </a:txBody>
                  <a:tcPr marL="60520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0,003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8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0,234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0,155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80981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150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3365" y="130042"/>
            <a:ext cx="117943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latin typeface="Linux Libertine"/>
              </a:rPr>
              <a:t>Относительный размер банковских депозитов, 1996-2020 гг.</a:t>
            </a:r>
            <a:endParaRPr lang="en-US" sz="2800" b="1" dirty="0">
              <a:latin typeface="Linux Libertine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87" y="653262"/>
            <a:ext cx="10698501" cy="571501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7082444" y="6488668"/>
            <a:ext cx="51095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b="0" i="1" dirty="0" smtClean="0">
                <a:effectLst/>
                <a:latin typeface="Linux Libertine"/>
              </a:rPr>
              <a:t>Прологарифмированные по основанию 2</a:t>
            </a:r>
          </a:p>
        </p:txBody>
      </p:sp>
    </p:spTree>
    <p:extLst>
      <p:ext uri="{BB962C8B-B14F-4D97-AF65-F5344CB8AC3E}">
        <p14:creationId xmlns:p14="http://schemas.microsoft.com/office/powerpoint/2010/main" val="311380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0353539" y="5934670"/>
            <a:ext cx="18384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1" dirty="0" err="1" smtClean="0">
                <a:effectLst/>
                <a:latin typeface="Linux Libertine"/>
              </a:rPr>
              <a:t>Прологариф-мированные</a:t>
            </a:r>
            <a:r>
              <a:rPr lang="ru-RU" b="0" i="1" dirty="0" smtClean="0">
                <a:effectLst/>
                <a:latin typeface="Linux Libertine"/>
              </a:rPr>
              <a:t> по основанию 2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3365" y="130042"/>
            <a:ext cx="117943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latin typeface="Linux Libertine"/>
              </a:rPr>
              <a:t>Тест </a:t>
            </a:r>
            <a:r>
              <a:rPr lang="ru-RU" sz="2800" b="1" dirty="0" err="1">
                <a:latin typeface="Linux Libertine"/>
              </a:rPr>
              <a:t>Тьюки</a:t>
            </a:r>
            <a:endParaRPr lang="ru-RU" sz="2800" b="1" dirty="0">
              <a:latin typeface="Linux Libertine"/>
            </a:endParaRPr>
          </a:p>
          <a:p>
            <a:pPr algn="ctr"/>
            <a:r>
              <a:rPr lang="ru-RU" sz="2800" b="1" dirty="0">
                <a:latin typeface="Linux Libertine"/>
              </a:rPr>
              <a:t>Относительный размер банковских депозитов</a:t>
            </a:r>
            <a:endParaRPr lang="en-US" sz="2800" b="1" dirty="0" smtClean="0">
              <a:latin typeface="Linux Libertine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771080"/>
              </p:ext>
            </p:extLst>
          </p:nvPr>
        </p:nvGraphicFramePr>
        <p:xfrm>
          <a:off x="743987" y="1084149"/>
          <a:ext cx="10584000" cy="4490574"/>
        </p:xfrm>
        <a:graphic>
          <a:graphicData uri="http://schemas.openxmlformats.org/drawingml/2006/table">
            <a:tbl>
              <a:tblPr/>
              <a:tblGrid>
                <a:gridCol w="1368000">
                  <a:extLst>
                    <a:ext uri="{9D8B030D-6E8A-4147-A177-3AD203B41FA5}">
                      <a16:colId xmlns:a16="http://schemas.microsoft.com/office/drawing/2014/main" xmlns="" val="179359037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xmlns="" val="2726324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xmlns="" val="397607264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xmlns="" val="402399428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xmlns="" val="86790586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xmlns="" val="303440397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xmlns="" val="140569249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xmlns="" val="329021793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xmlns="" val="255741297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xmlns="" val="41582786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xmlns="" val="316436049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xmlns="" val="218761035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xmlns="" val="421753685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xmlns="" val="141604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xmlns="" val="54639885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xmlns="" val="9426248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xmlns="" val="3166452069"/>
                    </a:ext>
                  </a:extLst>
                </a:gridCol>
              </a:tblGrid>
              <a:tr h="736338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Названия строк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Brazil</a:t>
                      </a:r>
                    </a:p>
                  </a:txBody>
                  <a:tcPr marL="6724" marR="6724" marT="6724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China</a:t>
                      </a:r>
                    </a:p>
                  </a:txBody>
                  <a:tcPr marL="6724" marR="6724" marT="6724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6724" marR="6724" marT="6724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Hong Kong SAR, China</a:t>
                      </a:r>
                    </a:p>
                  </a:txBody>
                  <a:tcPr marL="6724" marR="6724" marT="6724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India</a:t>
                      </a:r>
                    </a:p>
                  </a:txBody>
                  <a:tcPr marL="6724" marR="6724" marT="6724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Indonesia</a:t>
                      </a:r>
                    </a:p>
                  </a:txBody>
                  <a:tcPr marL="6724" marR="6724" marT="6724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Israel</a:t>
                      </a:r>
                    </a:p>
                  </a:txBody>
                  <a:tcPr marL="6724" marR="6724" marT="6724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Japan</a:t>
                      </a:r>
                    </a:p>
                  </a:txBody>
                  <a:tcPr marL="6724" marR="6724" marT="6724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Korea, Rep.</a:t>
                      </a:r>
                    </a:p>
                  </a:txBody>
                  <a:tcPr marL="6724" marR="6724" marT="6724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Malaysia</a:t>
                      </a:r>
                    </a:p>
                  </a:txBody>
                  <a:tcPr marL="6724" marR="6724" marT="6724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Philippines</a:t>
                      </a:r>
                    </a:p>
                  </a:txBody>
                  <a:tcPr marL="6724" marR="6724" marT="6724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Russian Federation</a:t>
                      </a:r>
                    </a:p>
                  </a:txBody>
                  <a:tcPr marL="6724" marR="6724" marT="6724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Singapore</a:t>
                      </a:r>
                    </a:p>
                  </a:txBody>
                  <a:tcPr marL="6724" marR="6724" marT="6724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 Africa</a:t>
                      </a:r>
                    </a:p>
                  </a:txBody>
                  <a:tcPr marL="6724" marR="6724" marT="6724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Thailand</a:t>
                      </a:r>
                    </a:p>
                  </a:txBody>
                  <a:tcPr marL="6724" marR="6724" marT="6724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Turkiye</a:t>
                      </a:r>
                    </a:p>
                  </a:txBody>
                  <a:tcPr marL="6724" marR="6724" marT="6724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16877480"/>
                  </a:ext>
                </a:extLst>
              </a:tr>
              <a:tr h="29823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deposits_to_gdp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4503130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China</a:t>
                      </a:r>
                    </a:p>
                  </a:txBody>
                  <a:tcPr marL="60520" marR="6724" marT="67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0,802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7462424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60520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8418159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Hong Kong SAR, China</a:t>
                      </a:r>
                    </a:p>
                  </a:txBody>
                  <a:tcPr marL="60520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1847244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India</a:t>
                      </a:r>
                    </a:p>
                  </a:txBody>
                  <a:tcPr marL="60520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0,816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0,005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5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0,024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CC7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7115725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Indonesia</a:t>
                      </a:r>
                    </a:p>
                  </a:txBody>
                  <a:tcPr marL="60520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0,007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2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0,872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9210865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Israel</a:t>
                      </a:r>
                    </a:p>
                  </a:txBody>
                  <a:tcPr marL="60520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0,001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1005567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Japan</a:t>
                      </a:r>
                    </a:p>
                  </a:txBody>
                  <a:tcPr marL="60520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9440153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Korea, Rep.</a:t>
                      </a:r>
                    </a:p>
                  </a:txBody>
                  <a:tcPr marL="60520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0,050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AA7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6874628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Malaysia</a:t>
                      </a:r>
                    </a:p>
                  </a:txBody>
                  <a:tcPr marL="60520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415721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Philippines</a:t>
                      </a:r>
                    </a:p>
                  </a:txBody>
                  <a:tcPr marL="60520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0,399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0,987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0,001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5612878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Russian Federation</a:t>
                      </a:r>
                    </a:p>
                  </a:txBody>
                  <a:tcPr marL="60520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786714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Singapore</a:t>
                      </a:r>
                    </a:p>
                  </a:txBody>
                  <a:tcPr marL="60520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0,996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0818722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 Africa</a:t>
                      </a:r>
                    </a:p>
                  </a:txBody>
                  <a:tcPr marL="60520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0,668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0,911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0,003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7673659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Thailand</a:t>
                      </a:r>
                    </a:p>
                  </a:txBody>
                  <a:tcPr marL="60520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0,003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8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0,690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9852461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Turkiye</a:t>
                      </a:r>
                    </a:p>
                  </a:txBody>
                  <a:tcPr marL="60520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0,136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0,025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CB7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0,078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86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8591279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States</a:t>
                      </a:r>
                    </a:p>
                  </a:txBody>
                  <a:tcPr marL="60520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0,030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57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0,000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32530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159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3365" y="130042"/>
            <a:ext cx="117943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latin typeface="Linux Libertine"/>
              </a:rPr>
              <a:t>Относительный размер широкой денежной массы, 1996-2020 гг.</a:t>
            </a:r>
            <a:endParaRPr lang="en-US" sz="2800" b="1" dirty="0">
              <a:latin typeface="Linux Libertine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87" y="653262"/>
            <a:ext cx="10698501" cy="5733299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7082444" y="6488668"/>
            <a:ext cx="51095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b="0" i="1" dirty="0" smtClean="0">
                <a:effectLst/>
                <a:latin typeface="Linux Libertine"/>
              </a:rPr>
              <a:t>Прологарифмированные по основанию 2</a:t>
            </a:r>
          </a:p>
        </p:txBody>
      </p:sp>
    </p:spTree>
    <p:extLst>
      <p:ext uri="{BB962C8B-B14F-4D97-AF65-F5344CB8AC3E}">
        <p14:creationId xmlns:p14="http://schemas.microsoft.com/office/powerpoint/2010/main" val="164345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0353539" y="5934670"/>
            <a:ext cx="18384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1" dirty="0" err="1" smtClean="0">
                <a:effectLst/>
                <a:latin typeface="Linux Libertine"/>
              </a:rPr>
              <a:t>Прологариф-мированные</a:t>
            </a:r>
            <a:r>
              <a:rPr lang="ru-RU" b="0" i="1" dirty="0" smtClean="0">
                <a:effectLst/>
                <a:latin typeface="Linux Libertine"/>
              </a:rPr>
              <a:t> по основанию 2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3365" y="130042"/>
            <a:ext cx="117943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latin typeface="Linux Libertine"/>
              </a:rPr>
              <a:t>Тест </a:t>
            </a:r>
            <a:r>
              <a:rPr lang="ru-RU" sz="2800" b="1" dirty="0" err="1">
                <a:latin typeface="Linux Libertine"/>
              </a:rPr>
              <a:t>Тьюки</a:t>
            </a:r>
            <a:endParaRPr lang="ru-RU" sz="2800" b="1" dirty="0">
              <a:latin typeface="Linux Libertine"/>
            </a:endParaRPr>
          </a:p>
          <a:p>
            <a:pPr algn="ctr"/>
            <a:r>
              <a:rPr lang="ru-RU" sz="2800" b="1" dirty="0">
                <a:latin typeface="Linux Libertine"/>
              </a:rPr>
              <a:t>Относительный размер широкой денежной массы</a:t>
            </a:r>
            <a:endParaRPr lang="en-US" sz="2800" b="1" dirty="0" smtClean="0">
              <a:latin typeface="Linux Libertine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185194"/>
              </p:ext>
            </p:extLst>
          </p:nvPr>
        </p:nvGraphicFramePr>
        <p:xfrm>
          <a:off x="600540" y="1084149"/>
          <a:ext cx="10799996" cy="4398235"/>
        </p:xfrm>
        <a:graphic>
          <a:graphicData uri="http://schemas.openxmlformats.org/drawingml/2006/table">
            <a:tbl>
              <a:tblPr/>
              <a:tblGrid>
                <a:gridCol w="1440604">
                  <a:extLst>
                    <a:ext uri="{9D8B030D-6E8A-4147-A177-3AD203B41FA5}">
                      <a16:colId xmlns:a16="http://schemas.microsoft.com/office/drawing/2014/main" xmlns="" val="3625596022"/>
                    </a:ext>
                  </a:extLst>
                </a:gridCol>
                <a:gridCol w="584962">
                  <a:extLst>
                    <a:ext uri="{9D8B030D-6E8A-4147-A177-3AD203B41FA5}">
                      <a16:colId xmlns:a16="http://schemas.microsoft.com/office/drawing/2014/main" xmlns="" val="2760439593"/>
                    </a:ext>
                  </a:extLst>
                </a:gridCol>
                <a:gridCol w="584962">
                  <a:extLst>
                    <a:ext uri="{9D8B030D-6E8A-4147-A177-3AD203B41FA5}">
                      <a16:colId xmlns:a16="http://schemas.microsoft.com/office/drawing/2014/main" xmlns="" val="1155469593"/>
                    </a:ext>
                  </a:extLst>
                </a:gridCol>
                <a:gridCol w="584962">
                  <a:extLst>
                    <a:ext uri="{9D8B030D-6E8A-4147-A177-3AD203B41FA5}">
                      <a16:colId xmlns:a16="http://schemas.microsoft.com/office/drawing/2014/main" xmlns="" val="2184632604"/>
                    </a:ext>
                  </a:extLst>
                </a:gridCol>
                <a:gridCol w="584962">
                  <a:extLst>
                    <a:ext uri="{9D8B030D-6E8A-4147-A177-3AD203B41FA5}">
                      <a16:colId xmlns:a16="http://schemas.microsoft.com/office/drawing/2014/main" xmlns="" val="637879407"/>
                    </a:ext>
                  </a:extLst>
                </a:gridCol>
                <a:gridCol w="584962">
                  <a:extLst>
                    <a:ext uri="{9D8B030D-6E8A-4147-A177-3AD203B41FA5}">
                      <a16:colId xmlns:a16="http://schemas.microsoft.com/office/drawing/2014/main" xmlns="" val="3861314300"/>
                    </a:ext>
                  </a:extLst>
                </a:gridCol>
                <a:gridCol w="584962">
                  <a:extLst>
                    <a:ext uri="{9D8B030D-6E8A-4147-A177-3AD203B41FA5}">
                      <a16:colId xmlns:a16="http://schemas.microsoft.com/office/drawing/2014/main" xmlns="" val="4234158300"/>
                    </a:ext>
                  </a:extLst>
                </a:gridCol>
                <a:gridCol w="584962">
                  <a:extLst>
                    <a:ext uri="{9D8B030D-6E8A-4147-A177-3AD203B41FA5}">
                      <a16:colId xmlns:a16="http://schemas.microsoft.com/office/drawing/2014/main" xmlns="" val="3137450191"/>
                    </a:ext>
                  </a:extLst>
                </a:gridCol>
                <a:gridCol w="584962">
                  <a:extLst>
                    <a:ext uri="{9D8B030D-6E8A-4147-A177-3AD203B41FA5}">
                      <a16:colId xmlns:a16="http://schemas.microsoft.com/office/drawing/2014/main" xmlns="" val="543762259"/>
                    </a:ext>
                  </a:extLst>
                </a:gridCol>
                <a:gridCol w="584962">
                  <a:extLst>
                    <a:ext uri="{9D8B030D-6E8A-4147-A177-3AD203B41FA5}">
                      <a16:colId xmlns:a16="http://schemas.microsoft.com/office/drawing/2014/main" xmlns="" val="1102635564"/>
                    </a:ext>
                  </a:extLst>
                </a:gridCol>
                <a:gridCol w="584962">
                  <a:extLst>
                    <a:ext uri="{9D8B030D-6E8A-4147-A177-3AD203B41FA5}">
                      <a16:colId xmlns:a16="http://schemas.microsoft.com/office/drawing/2014/main" xmlns="" val="1595064118"/>
                    </a:ext>
                  </a:extLst>
                </a:gridCol>
                <a:gridCol w="584962">
                  <a:extLst>
                    <a:ext uri="{9D8B030D-6E8A-4147-A177-3AD203B41FA5}">
                      <a16:colId xmlns:a16="http://schemas.microsoft.com/office/drawing/2014/main" xmlns="" val="3268368423"/>
                    </a:ext>
                  </a:extLst>
                </a:gridCol>
                <a:gridCol w="584962">
                  <a:extLst>
                    <a:ext uri="{9D8B030D-6E8A-4147-A177-3AD203B41FA5}">
                      <a16:colId xmlns:a16="http://schemas.microsoft.com/office/drawing/2014/main" xmlns="" val="2033766231"/>
                    </a:ext>
                  </a:extLst>
                </a:gridCol>
                <a:gridCol w="584962">
                  <a:extLst>
                    <a:ext uri="{9D8B030D-6E8A-4147-A177-3AD203B41FA5}">
                      <a16:colId xmlns:a16="http://schemas.microsoft.com/office/drawing/2014/main" xmlns="" val="3210276248"/>
                    </a:ext>
                  </a:extLst>
                </a:gridCol>
                <a:gridCol w="584962">
                  <a:extLst>
                    <a:ext uri="{9D8B030D-6E8A-4147-A177-3AD203B41FA5}">
                      <a16:colId xmlns:a16="http://schemas.microsoft.com/office/drawing/2014/main" xmlns="" val="132682426"/>
                    </a:ext>
                  </a:extLst>
                </a:gridCol>
                <a:gridCol w="584962">
                  <a:extLst>
                    <a:ext uri="{9D8B030D-6E8A-4147-A177-3AD203B41FA5}">
                      <a16:colId xmlns:a16="http://schemas.microsoft.com/office/drawing/2014/main" xmlns="" val="283827036"/>
                    </a:ext>
                  </a:extLst>
                </a:gridCol>
                <a:gridCol w="584962">
                  <a:extLst>
                    <a:ext uri="{9D8B030D-6E8A-4147-A177-3AD203B41FA5}">
                      <a16:colId xmlns:a16="http://schemas.microsoft.com/office/drawing/2014/main" xmlns="" val="1775050891"/>
                    </a:ext>
                  </a:extLst>
                </a:gridCol>
              </a:tblGrid>
              <a:tr h="726235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Названия строк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Brazil</a:t>
                      </a:r>
                    </a:p>
                  </a:txBody>
                  <a:tcPr marL="6724" marR="6724" marT="6724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China</a:t>
                      </a:r>
                    </a:p>
                  </a:txBody>
                  <a:tcPr marL="6724" marR="6724" marT="6724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6724" marR="6724" marT="6724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Hong Kong SAR, China</a:t>
                      </a:r>
                    </a:p>
                  </a:txBody>
                  <a:tcPr marL="6724" marR="6724" marT="6724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India</a:t>
                      </a:r>
                    </a:p>
                  </a:txBody>
                  <a:tcPr marL="6724" marR="6724" marT="6724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Indonesia</a:t>
                      </a:r>
                    </a:p>
                  </a:txBody>
                  <a:tcPr marL="6724" marR="6724" marT="6724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Israel</a:t>
                      </a:r>
                    </a:p>
                  </a:txBody>
                  <a:tcPr marL="6724" marR="6724" marT="6724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Japan</a:t>
                      </a:r>
                    </a:p>
                  </a:txBody>
                  <a:tcPr marL="6724" marR="6724" marT="6724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Korea, Rep.</a:t>
                      </a:r>
                    </a:p>
                  </a:txBody>
                  <a:tcPr marL="6724" marR="6724" marT="6724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Malaysia</a:t>
                      </a:r>
                    </a:p>
                  </a:txBody>
                  <a:tcPr marL="6724" marR="6724" marT="6724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Philippines</a:t>
                      </a:r>
                    </a:p>
                  </a:txBody>
                  <a:tcPr marL="6724" marR="6724" marT="6724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Russian Federation</a:t>
                      </a:r>
                    </a:p>
                  </a:txBody>
                  <a:tcPr marL="6724" marR="6724" marT="6724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Singapore</a:t>
                      </a:r>
                    </a:p>
                  </a:txBody>
                  <a:tcPr marL="6724" marR="6724" marT="6724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 Africa</a:t>
                      </a:r>
                    </a:p>
                  </a:txBody>
                  <a:tcPr marL="6724" marR="6724" marT="6724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Thailand</a:t>
                      </a:r>
                    </a:p>
                  </a:txBody>
                  <a:tcPr marL="6724" marR="6724" marT="6724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Turkiye</a:t>
                      </a:r>
                    </a:p>
                  </a:txBody>
                  <a:tcPr marL="6724" marR="6724" marT="6724" marB="0" vert="vert2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493271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broad_money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5605282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China</a:t>
                      </a:r>
                    </a:p>
                  </a:txBody>
                  <a:tcPr marL="60520" marR="6724" marT="67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995202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60520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0,747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1188843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Hong Kong SAR, China</a:t>
                      </a:r>
                    </a:p>
                  </a:txBody>
                  <a:tcPr marL="60520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599418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India</a:t>
                      </a:r>
                    </a:p>
                  </a:txBody>
                  <a:tcPr marL="60520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1,000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0,912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029005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Indonesia</a:t>
                      </a:r>
                    </a:p>
                  </a:txBody>
                  <a:tcPr marL="60520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2993616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Israel</a:t>
                      </a:r>
                    </a:p>
                  </a:txBody>
                  <a:tcPr marL="60520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0,062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C7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0,998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0,149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912841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Japan</a:t>
                      </a:r>
                    </a:p>
                  </a:txBody>
                  <a:tcPr marL="60520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0,002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79341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Korea, Rep.</a:t>
                      </a:r>
                    </a:p>
                  </a:txBody>
                  <a:tcPr marL="60520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0,020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2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8757633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Malaysia</a:t>
                      </a:r>
                    </a:p>
                  </a:txBody>
                  <a:tcPr marL="60520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0,042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B5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0,029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C67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9302803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Philippines</a:t>
                      </a:r>
                    </a:p>
                  </a:txBody>
                  <a:tcPr marL="60520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0,999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0,064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97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0,982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0,001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2522893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Russian Federation</a:t>
                      </a:r>
                    </a:p>
                  </a:txBody>
                  <a:tcPr marL="60520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0,782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1725467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Singapore</a:t>
                      </a:r>
                    </a:p>
                  </a:txBody>
                  <a:tcPr marL="60520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0,921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0,923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661070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 Africa</a:t>
                      </a:r>
                    </a:p>
                  </a:txBody>
                  <a:tcPr marL="60520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0,993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0,037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BC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0,951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1,000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1334409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Thailand</a:t>
                      </a:r>
                    </a:p>
                  </a:txBody>
                  <a:tcPr marL="60520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0,979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0,804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1,000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1037865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Turkiye</a:t>
                      </a:r>
                    </a:p>
                  </a:txBody>
                  <a:tcPr marL="60520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1,000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0,560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3642658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States</a:t>
                      </a:r>
                    </a:p>
                  </a:txBody>
                  <a:tcPr marL="60520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0,174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1,000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0,348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1,000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0,005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5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0,003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8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0,001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4" marR="6724" marT="672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37111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530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3365" y="130042"/>
            <a:ext cx="117943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latin typeface="Linux Libertine"/>
              </a:rPr>
              <a:t>Относительный размер активов ЦБ, 1996-2020 гг.</a:t>
            </a:r>
            <a:endParaRPr lang="en-US" sz="2800" b="1" dirty="0">
              <a:latin typeface="Linux Libertine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67" y="653262"/>
            <a:ext cx="10789941" cy="571501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7082444" y="6488668"/>
            <a:ext cx="51095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b="0" i="1" dirty="0" smtClean="0">
                <a:effectLst/>
                <a:latin typeface="Linux Libertine"/>
              </a:rPr>
              <a:t>Прологарифмированные по основанию 2</a:t>
            </a:r>
          </a:p>
        </p:txBody>
      </p:sp>
    </p:spTree>
    <p:extLst>
      <p:ext uri="{BB962C8B-B14F-4D97-AF65-F5344CB8AC3E}">
        <p14:creationId xmlns:p14="http://schemas.microsoft.com/office/powerpoint/2010/main" val="248924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0353539" y="5934670"/>
            <a:ext cx="18384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1" dirty="0" err="1" smtClean="0">
                <a:effectLst/>
                <a:latin typeface="Linux Libertine"/>
              </a:rPr>
              <a:t>Прологариф-мированные</a:t>
            </a:r>
            <a:r>
              <a:rPr lang="ru-RU" b="0" i="1" dirty="0" smtClean="0">
                <a:effectLst/>
                <a:latin typeface="Linux Libertine"/>
              </a:rPr>
              <a:t> по основанию 2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3365" y="130042"/>
            <a:ext cx="117943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latin typeface="Linux Libertine"/>
              </a:rPr>
              <a:t>Тест </a:t>
            </a:r>
            <a:r>
              <a:rPr lang="ru-RU" sz="2800" b="1" dirty="0" err="1">
                <a:latin typeface="Linux Libertine"/>
              </a:rPr>
              <a:t>Тьюки</a:t>
            </a:r>
            <a:endParaRPr lang="ru-RU" sz="2800" b="1" dirty="0">
              <a:latin typeface="Linux Libertine"/>
            </a:endParaRPr>
          </a:p>
          <a:p>
            <a:pPr algn="ctr"/>
            <a:r>
              <a:rPr lang="ru-RU" sz="2800" b="1" dirty="0">
                <a:latin typeface="Linux Libertine"/>
              </a:rPr>
              <a:t>Относительный размер активов ЦБ</a:t>
            </a:r>
            <a:endParaRPr lang="en-US" sz="2800" b="1" dirty="0" smtClean="0">
              <a:latin typeface="Linux Libertine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107353"/>
              </p:ext>
            </p:extLst>
          </p:nvPr>
        </p:nvGraphicFramePr>
        <p:xfrm>
          <a:off x="600541" y="1084149"/>
          <a:ext cx="10799994" cy="4680004"/>
        </p:xfrm>
        <a:graphic>
          <a:graphicData uri="http://schemas.openxmlformats.org/drawingml/2006/table">
            <a:tbl>
              <a:tblPr/>
              <a:tblGrid>
                <a:gridCol w="1425306">
                  <a:extLst>
                    <a:ext uri="{9D8B030D-6E8A-4147-A177-3AD203B41FA5}">
                      <a16:colId xmlns:a16="http://schemas.microsoft.com/office/drawing/2014/main" xmlns="" val="3980948082"/>
                    </a:ext>
                  </a:extLst>
                </a:gridCol>
                <a:gridCol w="585918">
                  <a:extLst>
                    <a:ext uri="{9D8B030D-6E8A-4147-A177-3AD203B41FA5}">
                      <a16:colId xmlns:a16="http://schemas.microsoft.com/office/drawing/2014/main" xmlns="" val="3501634856"/>
                    </a:ext>
                  </a:extLst>
                </a:gridCol>
                <a:gridCol w="585918">
                  <a:extLst>
                    <a:ext uri="{9D8B030D-6E8A-4147-A177-3AD203B41FA5}">
                      <a16:colId xmlns:a16="http://schemas.microsoft.com/office/drawing/2014/main" xmlns="" val="4194847691"/>
                    </a:ext>
                  </a:extLst>
                </a:gridCol>
                <a:gridCol w="585918">
                  <a:extLst>
                    <a:ext uri="{9D8B030D-6E8A-4147-A177-3AD203B41FA5}">
                      <a16:colId xmlns:a16="http://schemas.microsoft.com/office/drawing/2014/main" xmlns="" val="883660667"/>
                    </a:ext>
                  </a:extLst>
                </a:gridCol>
                <a:gridCol w="585918">
                  <a:extLst>
                    <a:ext uri="{9D8B030D-6E8A-4147-A177-3AD203B41FA5}">
                      <a16:colId xmlns:a16="http://schemas.microsoft.com/office/drawing/2014/main" xmlns="" val="1617629089"/>
                    </a:ext>
                  </a:extLst>
                </a:gridCol>
                <a:gridCol w="585918">
                  <a:extLst>
                    <a:ext uri="{9D8B030D-6E8A-4147-A177-3AD203B41FA5}">
                      <a16:colId xmlns:a16="http://schemas.microsoft.com/office/drawing/2014/main" xmlns="" val="852887572"/>
                    </a:ext>
                  </a:extLst>
                </a:gridCol>
                <a:gridCol w="585918">
                  <a:extLst>
                    <a:ext uri="{9D8B030D-6E8A-4147-A177-3AD203B41FA5}">
                      <a16:colId xmlns:a16="http://schemas.microsoft.com/office/drawing/2014/main" xmlns="" val="611139213"/>
                    </a:ext>
                  </a:extLst>
                </a:gridCol>
                <a:gridCol w="585918">
                  <a:extLst>
                    <a:ext uri="{9D8B030D-6E8A-4147-A177-3AD203B41FA5}">
                      <a16:colId xmlns:a16="http://schemas.microsoft.com/office/drawing/2014/main" xmlns="" val="2023288467"/>
                    </a:ext>
                  </a:extLst>
                </a:gridCol>
                <a:gridCol w="585918">
                  <a:extLst>
                    <a:ext uri="{9D8B030D-6E8A-4147-A177-3AD203B41FA5}">
                      <a16:colId xmlns:a16="http://schemas.microsoft.com/office/drawing/2014/main" xmlns="" val="677680038"/>
                    </a:ext>
                  </a:extLst>
                </a:gridCol>
                <a:gridCol w="585918">
                  <a:extLst>
                    <a:ext uri="{9D8B030D-6E8A-4147-A177-3AD203B41FA5}">
                      <a16:colId xmlns:a16="http://schemas.microsoft.com/office/drawing/2014/main" xmlns="" val="2838399188"/>
                    </a:ext>
                  </a:extLst>
                </a:gridCol>
                <a:gridCol w="585918">
                  <a:extLst>
                    <a:ext uri="{9D8B030D-6E8A-4147-A177-3AD203B41FA5}">
                      <a16:colId xmlns:a16="http://schemas.microsoft.com/office/drawing/2014/main" xmlns="" val="3408890857"/>
                    </a:ext>
                  </a:extLst>
                </a:gridCol>
                <a:gridCol w="585918">
                  <a:extLst>
                    <a:ext uri="{9D8B030D-6E8A-4147-A177-3AD203B41FA5}">
                      <a16:colId xmlns:a16="http://schemas.microsoft.com/office/drawing/2014/main" xmlns="" val="2609572971"/>
                    </a:ext>
                  </a:extLst>
                </a:gridCol>
                <a:gridCol w="585918">
                  <a:extLst>
                    <a:ext uri="{9D8B030D-6E8A-4147-A177-3AD203B41FA5}">
                      <a16:colId xmlns:a16="http://schemas.microsoft.com/office/drawing/2014/main" xmlns="" val="3442266259"/>
                    </a:ext>
                  </a:extLst>
                </a:gridCol>
                <a:gridCol w="585918">
                  <a:extLst>
                    <a:ext uri="{9D8B030D-6E8A-4147-A177-3AD203B41FA5}">
                      <a16:colId xmlns:a16="http://schemas.microsoft.com/office/drawing/2014/main" xmlns="" val="3181373054"/>
                    </a:ext>
                  </a:extLst>
                </a:gridCol>
                <a:gridCol w="585918">
                  <a:extLst>
                    <a:ext uri="{9D8B030D-6E8A-4147-A177-3AD203B41FA5}">
                      <a16:colId xmlns:a16="http://schemas.microsoft.com/office/drawing/2014/main" xmlns="" val="1002403143"/>
                    </a:ext>
                  </a:extLst>
                </a:gridCol>
                <a:gridCol w="585918">
                  <a:extLst>
                    <a:ext uri="{9D8B030D-6E8A-4147-A177-3AD203B41FA5}">
                      <a16:colId xmlns:a16="http://schemas.microsoft.com/office/drawing/2014/main" xmlns="" val="3026181443"/>
                    </a:ext>
                  </a:extLst>
                </a:gridCol>
                <a:gridCol w="585918">
                  <a:extLst>
                    <a:ext uri="{9D8B030D-6E8A-4147-A177-3AD203B41FA5}">
                      <a16:colId xmlns:a16="http://schemas.microsoft.com/office/drawing/2014/main" xmlns="" val="2042841211"/>
                    </a:ext>
                  </a:extLst>
                </a:gridCol>
              </a:tblGrid>
              <a:tr h="912243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Названия строк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Brazil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China</a:t>
                      </a:r>
                    </a:p>
                  </a:txBody>
                  <a:tcPr marL="6642" marR="6642" marT="664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6642" marR="6642" marT="664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Hong Kong SAR, China</a:t>
                      </a:r>
                    </a:p>
                  </a:txBody>
                  <a:tcPr marL="6642" marR="6642" marT="664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India</a:t>
                      </a:r>
                    </a:p>
                  </a:txBody>
                  <a:tcPr marL="6642" marR="6642" marT="664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Indonesia</a:t>
                      </a:r>
                    </a:p>
                  </a:txBody>
                  <a:tcPr marL="6642" marR="6642" marT="664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Israel</a:t>
                      </a:r>
                    </a:p>
                  </a:txBody>
                  <a:tcPr marL="6642" marR="6642" marT="664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Japan</a:t>
                      </a:r>
                    </a:p>
                  </a:txBody>
                  <a:tcPr marL="6642" marR="6642" marT="664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Korea, Rep.</a:t>
                      </a:r>
                    </a:p>
                  </a:txBody>
                  <a:tcPr marL="6642" marR="6642" marT="664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Malaysia</a:t>
                      </a:r>
                    </a:p>
                  </a:txBody>
                  <a:tcPr marL="6642" marR="6642" marT="664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Philippines</a:t>
                      </a:r>
                    </a:p>
                  </a:txBody>
                  <a:tcPr marL="6642" marR="6642" marT="664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Russian Federation</a:t>
                      </a:r>
                    </a:p>
                  </a:txBody>
                  <a:tcPr marL="6642" marR="6642" marT="664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Singapore</a:t>
                      </a:r>
                    </a:p>
                  </a:txBody>
                  <a:tcPr marL="6642" marR="6642" marT="664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 Africa</a:t>
                      </a:r>
                    </a:p>
                  </a:txBody>
                  <a:tcPr marL="6642" marR="6642" marT="664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Thailand</a:t>
                      </a:r>
                    </a:p>
                  </a:txBody>
                  <a:tcPr marL="6642" marR="6642" marT="664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Turkiye</a:t>
                      </a:r>
                    </a:p>
                  </a:txBody>
                  <a:tcPr marL="6642" marR="6642" marT="664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14330778"/>
                  </a:ext>
                </a:extLst>
              </a:tr>
              <a:tr h="2216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central_bank_assets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50092005"/>
                  </a:ext>
                </a:extLst>
              </a:tr>
              <a:tr h="2216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China</a:t>
                      </a:r>
                    </a:p>
                  </a:txBody>
                  <a:tcPr marL="59779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46332587"/>
                  </a:ext>
                </a:extLst>
              </a:tr>
              <a:tr h="2216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59779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50566008"/>
                  </a:ext>
                </a:extLst>
              </a:tr>
              <a:tr h="2216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Hong Kong SAR, China</a:t>
                      </a:r>
                    </a:p>
                  </a:txBody>
                  <a:tcPr marL="59779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67223565"/>
                  </a:ext>
                </a:extLst>
              </a:tr>
              <a:tr h="2216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India</a:t>
                      </a:r>
                    </a:p>
                  </a:txBody>
                  <a:tcPr marL="59779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0,271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43837652"/>
                  </a:ext>
                </a:extLst>
              </a:tr>
              <a:tr h="2216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Indonesia</a:t>
                      </a:r>
                    </a:p>
                  </a:txBody>
                  <a:tcPr marL="59779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0,001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0,034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BF7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1,000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04367063"/>
                  </a:ext>
                </a:extLst>
              </a:tr>
              <a:tr h="2216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Israel</a:t>
                      </a:r>
                    </a:p>
                  </a:txBody>
                  <a:tcPr marL="59779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0,570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0,015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88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63126291"/>
                  </a:ext>
                </a:extLst>
              </a:tr>
              <a:tr h="2216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Japan</a:t>
                      </a:r>
                    </a:p>
                  </a:txBody>
                  <a:tcPr marL="59779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0,978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539199"/>
                  </a:ext>
                </a:extLst>
              </a:tr>
              <a:tr h="2216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Korea, Rep.</a:t>
                      </a:r>
                    </a:p>
                  </a:txBody>
                  <a:tcPr marL="59779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0,099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6B6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0,187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1,000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52817980"/>
                  </a:ext>
                </a:extLst>
              </a:tr>
              <a:tr h="2216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Malaysia</a:t>
                      </a:r>
                    </a:p>
                  </a:txBody>
                  <a:tcPr marL="59779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0,016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78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0,560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0,993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1,000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22319677"/>
                  </a:ext>
                </a:extLst>
              </a:tr>
              <a:tr h="2216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Philippines</a:t>
                      </a:r>
                    </a:p>
                  </a:txBody>
                  <a:tcPr marL="59779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0,869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1,000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0,968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0,002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2017295"/>
                  </a:ext>
                </a:extLst>
              </a:tr>
              <a:tr h="2216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Russian Federation</a:t>
                      </a:r>
                    </a:p>
                  </a:txBody>
                  <a:tcPr marL="59779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0,350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0,041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B6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1,000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1,000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1,000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0,001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3572092"/>
                  </a:ext>
                </a:extLst>
              </a:tr>
              <a:tr h="2216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Singapore</a:t>
                      </a:r>
                    </a:p>
                  </a:txBody>
                  <a:tcPr marL="59779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1,000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61709720"/>
                  </a:ext>
                </a:extLst>
              </a:tr>
              <a:tr h="2216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 Africa</a:t>
                      </a:r>
                    </a:p>
                  </a:txBody>
                  <a:tcPr marL="59779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0,052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A87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0,303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1,000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1,000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1,000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1,000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49787558"/>
                  </a:ext>
                </a:extLst>
              </a:tr>
              <a:tr h="2216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Thailand</a:t>
                      </a:r>
                    </a:p>
                  </a:txBody>
                  <a:tcPr marL="59779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1,000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0,158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0,015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88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0,740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0,182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0,035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BF7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0,734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0,518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0,103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81389585"/>
                  </a:ext>
                </a:extLst>
              </a:tr>
              <a:tr h="2216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Turkiye</a:t>
                      </a:r>
                    </a:p>
                  </a:txBody>
                  <a:tcPr marL="59779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0,847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0,003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8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1,000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0,998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0,921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0,010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F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1,000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0,990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0,940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60017741"/>
                  </a:ext>
                </a:extLst>
              </a:tr>
              <a:tr h="2216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States</a:t>
                      </a:r>
                    </a:p>
                  </a:txBody>
                  <a:tcPr marL="59779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0,118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0,759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0,994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0,174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18786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1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03365" y="130042"/>
            <a:ext cx="117943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err="1">
                <a:latin typeface="Linux Libertine"/>
              </a:rPr>
              <a:t>Отн</a:t>
            </a:r>
            <a:r>
              <a:rPr lang="ru-RU" sz="2800" b="1" dirty="0">
                <a:latin typeface="Linux Libertine"/>
              </a:rPr>
              <a:t>. размер внутренних кредитов частному сектору, 1996-2020 гг.</a:t>
            </a:r>
            <a:endParaRPr lang="en-US" sz="2800" b="1" dirty="0">
              <a:latin typeface="Linux Libertine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87" y="653262"/>
            <a:ext cx="10698501" cy="5715011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7082444" y="6488668"/>
            <a:ext cx="51095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b="0" i="1" dirty="0" smtClean="0">
                <a:effectLst/>
                <a:latin typeface="Linux Libertine"/>
              </a:rPr>
              <a:t>Прологарифмированные по основанию 2</a:t>
            </a:r>
          </a:p>
        </p:txBody>
      </p:sp>
    </p:spTree>
    <p:extLst>
      <p:ext uri="{BB962C8B-B14F-4D97-AF65-F5344CB8AC3E}">
        <p14:creationId xmlns:p14="http://schemas.microsoft.com/office/powerpoint/2010/main" val="254402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0353539" y="5934670"/>
            <a:ext cx="18384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1" dirty="0" err="1" smtClean="0">
                <a:effectLst/>
                <a:latin typeface="Linux Libertine"/>
              </a:rPr>
              <a:t>Прологариф-мированные</a:t>
            </a:r>
            <a:r>
              <a:rPr lang="ru-RU" b="0" i="1" dirty="0" smtClean="0">
                <a:effectLst/>
                <a:latin typeface="Linux Libertine"/>
              </a:rPr>
              <a:t> по основанию 2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3365" y="130042"/>
            <a:ext cx="117943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latin typeface="Linux Libertine"/>
              </a:rPr>
              <a:t>Тест </a:t>
            </a:r>
            <a:r>
              <a:rPr lang="ru-RU" sz="2800" b="1" dirty="0" err="1">
                <a:latin typeface="Linux Libertine"/>
              </a:rPr>
              <a:t>Тьюки</a:t>
            </a:r>
            <a:endParaRPr lang="ru-RU" sz="2800" b="1" dirty="0">
              <a:latin typeface="Linux Libertine"/>
            </a:endParaRPr>
          </a:p>
          <a:p>
            <a:pPr algn="ctr"/>
            <a:r>
              <a:rPr lang="ru-RU" sz="2800" b="1" dirty="0">
                <a:latin typeface="Linux Libertine"/>
              </a:rPr>
              <a:t>Относительный размер внутренних кредитов частному сектору</a:t>
            </a:r>
            <a:endParaRPr lang="en-US" sz="2800" b="1" dirty="0" smtClean="0">
              <a:latin typeface="Linux Libertine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201173"/>
              </p:ext>
            </p:extLst>
          </p:nvPr>
        </p:nvGraphicFramePr>
        <p:xfrm>
          <a:off x="600541" y="1254666"/>
          <a:ext cx="10799994" cy="4680004"/>
        </p:xfrm>
        <a:graphic>
          <a:graphicData uri="http://schemas.openxmlformats.org/drawingml/2006/table">
            <a:tbl>
              <a:tblPr/>
              <a:tblGrid>
                <a:gridCol w="1425306">
                  <a:extLst>
                    <a:ext uri="{9D8B030D-6E8A-4147-A177-3AD203B41FA5}">
                      <a16:colId xmlns:a16="http://schemas.microsoft.com/office/drawing/2014/main" xmlns="" val="207065703"/>
                    </a:ext>
                  </a:extLst>
                </a:gridCol>
                <a:gridCol w="585918">
                  <a:extLst>
                    <a:ext uri="{9D8B030D-6E8A-4147-A177-3AD203B41FA5}">
                      <a16:colId xmlns:a16="http://schemas.microsoft.com/office/drawing/2014/main" xmlns="" val="3889719833"/>
                    </a:ext>
                  </a:extLst>
                </a:gridCol>
                <a:gridCol w="585918">
                  <a:extLst>
                    <a:ext uri="{9D8B030D-6E8A-4147-A177-3AD203B41FA5}">
                      <a16:colId xmlns:a16="http://schemas.microsoft.com/office/drawing/2014/main" xmlns="" val="2113824514"/>
                    </a:ext>
                  </a:extLst>
                </a:gridCol>
                <a:gridCol w="585918">
                  <a:extLst>
                    <a:ext uri="{9D8B030D-6E8A-4147-A177-3AD203B41FA5}">
                      <a16:colId xmlns:a16="http://schemas.microsoft.com/office/drawing/2014/main" xmlns="" val="806650636"/>
                    </a:ext>
                  </a:extLst>
                </a:gridCol>
                <a:gridCol w="585918">
                  <a:extLst>
                    <a:ext uri="{9D8B030D-6E8A-4147-A177-3AD203B41FA5}">
                      <a16:colId xmlns:a16="http://schemas.microsoft.com/office/drawing/2014/main" xmlns="" val="1107391134"/>
                    </a:ext>
                  </a:extLst>
                </a:gridCol>
                <a:gridCol w="585918">
                  <a:extLst>
                    <a:ext uri="{9D8B030D-6E8A-4147-A177-3AD203B41FA5}">
                      <a16:colId xmlns:a16="http://schemas.microsoft.com/office/drawing/2014/main" xmlns="" val="3711290071"/>
                    </a:ext>
                  </a:extLst>
                </a:gridCol>
                <a:gridCol w="585918">
                  <a:extLst>
                    <a:ext uri="{9D8B030D-6E8A-4147-A177-3AD203B41FA5}">
                      <a16:colId xmlns:a16="http://schemas.microsoft.com/office/drawing/2014/main" xmlns="" val="2135611731"/>
                    </a:ext>
                  </a:extLst>
                </a:gridCol>
                <a:gridCol w="585918">
                  <a:extLst>
                    <a:ext uri="{9D8B030D-6E8A-4147-A177-3AD203B41FA5}">
                      <a16:colId xmlns:a16="http://schemas.microsoft.com/office/drawing/2014/main" xmlns="" val="867831870"/>
                    </a:ext>
                  </a:extLst>
                </a:gridCol>
                <a:gridCol w="585918">
                  <a:extLst>
                    <a:ext uri="{9D8B030D-6E8A-4147-A177-3AD203B41FA5}">
                      <a16:colId xmlns:a16="http://schemas.microsoft.com/office/drawing/2014/main" xmlns="" val="766486888"/>
                    </a:ext>
                  </a:extLst>
                </a:gridCol>
                <a:gridCol w="585918">
                  <a:extLst>
                    <a:ext uri="{9D8B030D-6E8A-4147-A177-3AD203B41FA5}">
                      <a16:colId xmlns:a16="http://schemas.microsoft.com/office/drawing/2014/main" xmlns="" val="2094801437"/>
                    </a:ext>
                  </a:extLst>
                </a:gridCol>
                <a:gridCol w="585918">
                  <a:extLst>
                    <a:ext uri="{9D8B030D-6E8A-4147-A177-3AD203B41FA5}">
                      <a16:colId xmlns:a16="http://schemas.microsoft.com/office/drawing/2014/main" xmlns="" val="2063885386"/>
                    </a:ext>
                  </a:extLst>
                </a:gridCol>
                <a:gridCol w="585918">
                  <a:extLst>
                    <a:ext uri="{9D8B030D-6E8A-4147-A177-3AD203B41FA5}">
                      <a16:colId xmlns:a16="http://schemas.microsoft.com/office/drawing/2014/main" xmlns="" val="3676823621"/>
                    </a:ext>
                  </a:extLst>
                </a:gridCol>
                <a:gridCol w="585918">
                  <a:extLst>
                    <a:ext uri="{9D8B030D-6E8A-4147-A177-3AD203B41FA5}">
                      <a16:colId xmlns:a16="http://schemas.microsoft.com/office/drawing/2014/main" xmlns="" val="1025073717"/>
                    </a:ext>
                  </a:extLst>
                </a:gridCol>
                <a:gridCol w="585918">
                  <a:extLst>
                    <a:ext uri="{9D8B030D-6E8A-4147-A177-3AD203B41FA5}">
                      <a16:colId xmlns:a16="http://schemas.microsoft.com/office/drawing/2014/main" xmlns="" val="3097904075"/>
                    </a:ext>
                  </a:extLst>
                </a:gridCol>
                <a:gridCol w="585918">
                  <a:extLst>
                    <a:ext uri="{9D8B030D-6E8A-4147-A177-3AD203B41FA5}">
                      <a16:colId xmlns:a16="http://schemas.microsoft.com/office/drawing/2014/main" xmlns="" val="1010465559"/>
                    </a:ext>
                  </a:extLst>
                </a:gridCol>
                <a:gridCol w="585918">
                  <a:extLst>
                    <a:ext uri="{9D8B030D-6E8A-4147-A177-3AD203B41FA5}">
                      <a16:colId xmlns:a16="http://schemas.microsoft.com/office/drawing/2014/main" xmlns="" val="2972512902"/>
                    </a:ext>
                  </a:extLst>
                </a:gridCol>
                <a:gridCol w="585918">
                  <a:extLst>
                    <a:ext uri="{9D8B030D-6E8A-4147-A177-3AD203B41FA5}">
                      <a16:colId xmlns:a16="http://schemas.microsoft.com/office/drawing/2014/main" xmlns="" val="4014873048"/>
                    </a:ext>
                  </a:extLst>
                </a:gridCol>
              </a:tblGrid>
              <a:tr h="912243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Названия строк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Brazil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China</a:t>
                      </a:r>
                    </a:p>
                  </a:txBody>
                  <a:tcPr marL="6642" marR="6642" marT="664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6642" marR="6642" marT="664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Hong Kong SAR, China</a:t>
                      </a:r>
                    </a:p>
                  </a:txBody>
                  <a:tcPr marL="6642" marR="6642" marT="664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India</a:t>
                      </a:r>
                    </a:p>
                  </a:txBody>
                  <a:tcPr marL="6642" marR="6642" marT="664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Indonesia</a:t>
                      </a:r>
                    </a:p>
                  </a:txBody>
                  <a:tcPr marL="6642" marR="6642" marT="664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Israel</a:t>
                      </a:r>
                    </a:p>
                  </a:txBody>
                  <a:tcPr marL="6642" marR="6642" marT="664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Japan</a:t>
                      </a:r>
                    </a:p>
                  </a:txBody>
                  <a:tcPr marL="6642" marR="6642" marT="664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Korea, Rep.</a:t>
                      </a:r>
                    </a:p>
                  </a:txBody>
                  <a:tcPr marL="6642" marR="6642" marT="664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Malaysia</a:t>
                      </a:r>
                    </a:p>
                  </a:txBody>
                  <a:tcPr marL="6642" marR="6642" marT="664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Philippines</a:t>
                      </a:r>
                    </a:p>
                  </a:txBody>
                  <a:tcPr marL="6642" marR="6642" marT="664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Russian Federation</a:t>
                      </a:r>
                    </a:p>
                  </a:txBody>
                  <a:tcPr marL="6642" marR="6642" marT="664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Singapore</a:t>
                      </a:r>
                    </a:p>
                  </a:txBody>
                  <a:tcPr marL="6642" marR="6642" marT="664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 Africa</a:t>
                      </a:r>
                    </a:p>
                  </a:txBody>
                  <a:tcPr marL="6642" marR="6642" marT="664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Thailand</a:t>
                      </a:r>
                    </a:p>
                  </a:txBody>
                  <a:tcPr marL="6642" marR="6642" marT="664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Turkiye</a:t>
                      </a:r>
                    </a:p>
                  </a:txBody>
                  <a:tcPr marL="6642" marR="6642" marT="6642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153787"/>
                  </a:ext>
                </a:extLst>
              </a:tr>
              <a:tr h="2216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credit_to_private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18940451"/>
                  </a:ext>
                </a:extLst>
              </a:tr>
              <a:tr h="2216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China</a:t>
                      </a:r>
                    </a:p>
                  </a:txBody>
                  <a:tcPr marL="59779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01793865"/>
                  </a:ext>
                </a:extLst>
              </a:tr>
              <a:tr h="2216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59779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0,064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997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88160113"/>
                  </a:ext>
                </a:extLst>
              </a:tr>
              <a:tr h="2216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Hong Kong SAR, China</a:t>
                      </a:r>
                    </a:p>
                  </a:txBody>
                  <a:tcPr marL="59779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0,003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8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659904"/>
                  </a:ext>
                </a:extLst>
              </a:tr>
              <a:tr h="2216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India</a:t>
                      </a:r>
                    </a:p>
                  </a:txBody>
                  <a:tcPr marL="59779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0,997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76920788"/>
                  </a:ext>
                </a:extLst>
              </a:tr>
              <a:tr h="2216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Indonesia</a:t>
                      </a:r>
                    </a:p>
                  </a:txBody>
                  <a:tcPr marL="59779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0,003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8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0,195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0727761"/>
                  </a:ext>
                </a:extLst>
              </a:tr>
              <a:tr h="2216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Israel</a:t>
                      </a:r>
                    </a:p>
                  </a:txBody>
                  <a:tcPr marL="59779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0,005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5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78619455"/>
                  </a:ext>
                </a:extLst>
              </a:tr>
              <a:tr h="2216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Japan</a:t>
                      </a:r>
                    </a:p>
                  </a:txBody>
                  <a:tcPr marL="59779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0,004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7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1,000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51862299"/>
                  </a:ext>
                </a:extLst>
              </a:tr>
              <a:tr h="2216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Korea, Rep.</a:t>
                      </a:r>
                    </a:p>
                  </a:txBody>
                  <a:tcPr marL="59779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0,992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0,860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74357305"/>
                  </a:ext>
                </a:extLst>
              </a:tr>
              <a:tr h="2216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Malaysia</a:t>
                      </a:r>
                    </a:p>
                  </a:txBody>
                  <a:tcPr marL="59779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1,000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0,162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0,001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0,001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1,000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11104978"/>
                  </a:ext>
                </a:extLst>
              </a:tr>
              <a:tr h="2216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Philippines</a:t>
                      </a:r>
                    </a:p>
                  </a:txBody>
                  <a:tcPr marL="59779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0,386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0,995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0,971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27705908"/>
                  </a:ext>
                </a:extLst>
              </a:tr>
              <a:tr h="2216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Russian Federation</a:t>
                      </a:r>
                    </a:p>
                  </a:txBody>
                  <a:tcPr marL="59779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0,055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A47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1,000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0,795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16731676"/>
                  </a:ext>
                </a:extLst>
              </a:tr>
              <a:tr h="2216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Singapore</a:t>
                      </a:r>
                    </a:p>
                  </a:txBody>
                  <a:tcPr marL="59779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0,843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0,994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1,000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0,963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08933488"/>
                  </a:ext>
                </a:extLst>
              </a:tr>
              <a:tr h="2216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 Africa</a:t>
                      </a:r>
                    </a:p>
                  </a:txBody>
                  <a:tcPr marL="59779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1,000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0,287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1,000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1,000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0,993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33721731"/>
                  </a:ext>
                </a:extLst>
              </a:tr>
              <a:tr h="2216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Thailand</a:t>
                      </a:r>
                    </a:p>
                  </a:txBody>
                  <a:tcPr marL="59779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1,000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0,090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9766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0,002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0,002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0,997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1,000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0,899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1,000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91195623"/>
                  </a:ext>
                </a:extLst>
              </a:tr>
              <a:tr h="2216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Turkiye</a:t>
                      </a:r>
                    </a:p>
                  </a:txBody>
                  <a:tcPr marL="59779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0,038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BA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0,680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1,000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1,000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0,999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16764212"/>
                  </a:ext>
                </a:extLst>
              </a:tr>
              <a:tr h="2216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States</a:t>
                      </a:r>
                    </a:p>
                  </a:txBody>
                  <a:tcPr marL="59779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0,001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A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1,000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1,000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0,001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42" marR="6642" marT="664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46014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763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b="1" dirty="0" smtClean="0">
                <a:latin typeface="Linux Libertine"/>
              </a:rPr>
              <a:t>данные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1" y="2142067"/>
            <a:ext cx="11126584" cy="4316922"/>
          </a:xfrm>
        </p:spPr>
        <p:txBody>
          <a:bodyPr>
            <a:noAutofit/>
          </a:bodyPr>
          <a:lstStyle/>
          <a:p>
            <a:r>
              <a:rPr lang="ru-RU" sz="2800" dirty="0" smtClean="0"/>
              <a:t>База </a:t>
            </a:r>
            <a:r>
              <a:rPr lang="ru-RU" sz="2800" dirty="0"/>
              <a:t>про показатели мирового </a:t>
            </a:r>
            <a:r>
              <a:rPr lang="ru-RU" sz="2800" dirty="0" smtClean="0"/>
              <a:t>развития </a:t>
            </a:r>
            <a:br>
              <a:rPr lang="ru-RU" sz="2800" dirty="0" smtClean="0"/>
            </a:br>
            <a:r>
              <a:rPr lang="ru-RU" sz="2800" dirty="0" smtClean="0"/>
              <a:t>(</a:t>
            </a:r>
            <a:r>
              <a:rPr lang="en-US" sz="2800" b="1" u="sng" dirty="0"/>
              <a:t>World Development </a:t>
            </a:r>
            <a:r>
              <a:rPr lang="en-US" sz="2800" b="1" u="sng" dirty="0" smtClean="0"/>
              <a:t>Indicators</a:t>
            </a:r>
            <a:r>
              <a:rPr lang="ru-RU" sz="2800" dirty="0" smtClean="0"/>
              <a:t>)</a:t>
            </a:r>
            <a:endParaRPr lang="ru-RU" sz="2800" dirty="0"/>
          </a:p>
          <a:p>
            <a:pPr lvl="1"/>
            <a:r>
              <a:rPr lang="en-US" sz="2400" dirty="0"/>
              <a:t>World Bank, World Development Indicators. 28-03-2024. URL: https://datacatalog.worldbank.org/search/dataset/0037712/World-Development-Indicators</a:t>
            </a:r>
            <a:endParaRPr lang="ru-RU" sz="2400" dirty="0"/>
          </a:p>
          <a:p>
            <a:endParaRPr lang="ru-RU" sz="1100" dirty="0" smtClean="0"/>
          </a:p>
          <a:p>
            <a:r>
              <a:rPr lang="ru-RU" sz="2800" dirty="0" smtClean="0"/>
              <a:t>База про глобальное финансовое развитие </a:t>
            </a:r>
            <a:br>
              <a:rPr lang="ru-RU" sz="2800" dirty="0" smtClean="0"/>
            </a:br>
            <a:r>
              <a:rPr lang="ru-RU" sz="2800" dirty="0" smtClean="0"/>
              <a:t>(</a:t>
            </a:r>
            <a:r>
              <a:rPr lang="en-US" sz="2800" b="1" u="sng" dirty="0"/>
              <a:t>Global Financial Development </a:t>
            </a:r>
            <a:r>
              <a:rPr lang="en-US" sz="2800" b="1" u="sng" dirty="0" smtClean="0"/>
              <a:t>Database</a:t>
            </a:r>
            <a:r>
              <a:rPr lang="ru-RU" sz="2800" dirty="0" smtClean="0"/>
              <a:t>)</a:t>
            </a:r>
          </a:p>
          <a:p>
            <a:pPr lvl="1"/>
            <a:r>
              <a:rPr lang="en-US" sz="2400" dirty="0"/>
              <a:t>World Bank, Global Financial Development Database. September 2022. URL: https://</a:t>
            </a:r>
            <a:r>
              <a:rPr lang="en-US" sz="2400" dirty="0" smtClean="0"/>
              <a:t>www.worldbank.org/en/publication/gfdr/data/global-financial-development-database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6365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0257905" y="2307628"/>
            <a:ext cx="1647711" cy="3231654"/>
          </a:xfrm>
          <a:prstGeom prst="rect">
            <a:avLst/>
          </a:prstGeom>
          <a:ln w="38100">
            <a:solidFill>
              <a:srgbClr val="636EFA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1200" dirty="0" smtClean="0">
                <a:latin typeface="Times New Roman" panose="02020603050405020304" pitchFamily="18" charset="0"/>
                <a:ea typeface="DengXian"/>
              </a:rPr>
              <a:t>Бразилия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200" dirty="0" smtClean="0">
                <a:latin typeface="Times New Roman" panose="02020603050405020304" pitchFamily="18" charset="0"/>
                <a:ea typeface="DengXian"/>
              </a:rPr>
              <a:t>Германия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200" dirty="0" smtClean="0">
                <a:latin typeface="Times New Roman" panose="02020603050405020304" pitchFamily="18" charset="0"/>
                <a:ea typeface="DengXian"/>
              </a:rPr>
              <a:t>Гонконг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200" dirty="0" smtClean="0">
                <a:latin typeface="Times New Roman" panose="02020603050405020304" pitchFamily="18" charset="0"/>
                <a:ea typeface="DengXian"/>
              </a:rPr>
              <a:t>Израиль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200" dirty="0" smtClean="0">
                <a:latin typeface="Times New Roman" panose="02020603050405020304" pitchFamily="18" charset="0"/>
                <a:ea typeface="DengXian"/>
              </a:rPr>
              <a:t>Индия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200" dirty="0" smtClean="0">
                <a:latin typeface="Times New Roman" panose="02020603050405020304" pitchFamily="18" charset="0"/>
                <a:ea typeface="DengXian"/>
              </a:rPr>
              <a:t>Индонезия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200" dirty="0" smtClean="0">
                <a:latin typeface="Times New Roman" panose="02020603050405020304" pitchFamily="18" charset="0"/>
                <a:ea typeface="DengXian"/>
              </a:rPr>
              <a:t>Китай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200" dirty="0" smtClean="0">
                <a:latin typeface="Times New Roman" panose="02020603050405020304" pitchFamily="18" charset="0"/>
                <a:ea typeface="DengXian"/>
              </a:rPr>
              <a:t>Малайзия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200" dirty="0" smtClean="0">
                <a:latin typeface="Times New Roman" panose="02020603050405020304" pitchFamily="18" charset="0"/>
                <a:ea typeface="DengXian"/>
              </a:rPr>
              <a:t>Россия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200" dirty="0" smtClean="0">
                <a:latin typeface="Times New Roman" panose="02020603050405020304" pitchFamily="18" charset="0"/>
                <a:ea typeface="DengXian"/>
              </a:rPr>
              <a:t>Сингапур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200" dirty="0" smtClean="0">
                <a:latin typeface="Times New Roman" panose="02020603050405020304" pitchFamily="18" charset="0"/>
                <a:ea typeface="DengXian"/>
              </a:rPr>
              <a:t>США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200" dirty="0" smtClean="0">
                <a:latin typeface="Times New Roman" panose="02020603050405020304" pitchFamily="18" charset="0"/>
                <a:ea typeface="DengXian"/>
              </a:rPr>
              <a:t>Таиланд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200" dirty="0" smtClean="0">
                <a:latin typeface="Times New Roman" panose="02020603050405020304" pitchFamily="18" charset="0"/>
                <a:ea typeface="DengXian"/>
              </a:rPr>
              <a:t>Турция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200" dirty="0" smtClean="0">
                <a:latin typeface="Times New Roman" panose="02020603050405020304" pitchFamily="18" charset="0"/>
                <a:ea typeface="DengXian"/>
              </a:rPr>
              <a:t>Филиппины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200" dirty="0" smtClean="0">
                <a:latin typeface="Times New Roman" panose="02020603050405020304" pitchFamily="18" charset="0"/>
                <a:ea typeface="DengXian"/>
              </a:rPr>
              <a:t>Южная Африка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200" dirty="0" smtClean="0">
                <a:latin typeface="Times New Roman" panose="02020603050405020304" pitchFamily="18" charset="0"/>
                <a:ea typeface="DengXian"/>
              </a:rPr>
              <a:t>Южная Корея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200" dirty="0" smtClean="0">
                <a:latin typeface="Times New Roman" panose="02020603050405020304" pitchFamily="18" charset="0"/>
                <a:ea typeface="DengXian"/>
              </a:rPr>
              <a:t>Япония</a:t>
            </a:r>
            <a:endParaRPr lang="ru-RU" sz="1200" dirty="0">
              <a:latin typeface="Times New Roman" panose="02020603050405020304" pitchFamily="18" charset="0"/>
              <a:ea typeface="DengXian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85801" y="609600"/>
            <a:ext cx="10131425" cy="145626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b="1" dirty="0" smtClean="0">
                <a:latin typeface="Linux Libertine"/>
              </a:rPr>
              <a:t>данные</a:t>
            </a:r>
            <a:endParaRPr lang="ru-RU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903" y="1703804"/>
            <a:ext cx="8313220" cy="515419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Прямоугольник 7"/>
          <p:cNvSpPr/>
          <p:nvPr/>
        </p:nvSpPr>
        <p:spPr>
          <a:xfrm>
            <a:off x="10117483" y="1969074"/>
            <a:ext cx="1928554" cy="338554"/>
          </a:xfrm>
          <a:prstGeom prst="rect">
            <a:avLst/>
          </a:prstGeom>
          <a:ln w="76200">
            <a:solidFill>
              <a:srgbClr val="636EFA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latin typeface="Times New Roman" panose="02020603050405020304" pitchFamily="18" charset="0"/>
                <a:ea typeface="DengXian"/>
              </a:rPr>
              <a:t>C 1996 </a:t>
            </a:r>
            <a:r>
              <a:rPr lang="ru-RU" sz="1600" b="1" dirty="0" smtClean="0">
                <a:latin typeface="Times New Roman" panose="02020603050405020304" pitchFamily="18" charset="0"/>
                <a:ea typeface="DengXian"/>
              </a:rPr>
              <a:t>по </a:t>
            </a:r>
            <a:r>
              <a:rPr lang="ru-RU" sz="1600" b="1" dirty="0" smtClean="0">
                <a:latin typeface="Times New Roman" panose="02020603050405020304" pitchFamily="18" charset="0"/>
                <a:ea typeface="DengXian"/>
              </a:rPr>
              <a:t>2020 гг</a:t>
            </a:r>
            <a:r>
              <a:rPr lang="ru-RU" sz="1600" b="1" dirty="0" smtClean="0">
                <a:latin typeface="Times New Roman" panose="02020603050405020304" pitchFamily="18" charset="0"/>
                <a:ea typeface="DengXian"/>
              </a:rPr>
              <a:t>.</a:t>
            </a:r>
            <a:endParaRPr lang="ru-RU" sz="1600" b="1" dirty="0">
              <a:latin typeface="Times New Roman" panose="02020603050405020304" pitchFamily="18" charset="0"/>
              <a:ea typeface="DengXian"/>
            </a:endParaRPr>
          </a:p>
        </p:txBody>
      </p:sp>
    </p:spTree>
    <p:extLst>
      <p:ext uri="{BB962C8B-B14F-4D97-AF65-F5344CB8AC3E}">
        <p14:creationId xmlns:p14="http://schemas.microsoft.com/office/powerpoint/2010/main" val="171894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b="1" dirty="0" smtClean="0">
                <a:latin typeface="Linux Libertine"/>
              </a:rPr>
              <a:t>данные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5801" y="1991053"/>
            <a:ext cx="11118271" cy="4316922"/>
          </a:xfrm>
        </p:spPr>
        <p:txBody>
          <a:bodyPr>
            <a:noAutofit/>
          </a:bodyPr>
          <a:lstStyle/>
          <a:p>
            <a:r>
              <a:rPr lang="ru-RU" b="1" u="sng" dirty="0" smtClean="0"/>
              <a:t>Характеристика экономического роста:</a:t>
            </a:r>
          </a:p>
          <a:p>
            <a:pPr lvl="1"/>
            <a:r>
              <a:rPr lang="ru-RU" dirty="0" smtClean="0"/>
              <a:t>Годовой темп прироста ВВП на душу населения, ППС в постоянных международных долл. США 2021 года (далее на графиках – «</a:t>
            </a:r>
            <a:r>
              <a:rPr lang="ru-RU" dirty="0" err="1" smtClean="0"/>
              <a:t>Growth</a:t>
            </a:r>
            <a:r>
              <a:rPr lang="ru-RU" dirty="0" smtClean="0"/>
              <a:t> </a:t>
            </a:r>
            <a:r>
              <a:rPr lang="ru-RU" dirty="0" err="1" smtClean="0"/>
              <a:t>rate</a:t>
            </a:r>
            <a:r>
              <a:rPr lang="ru-RU" dirty="0" smtClean="0"/>
              <a:t>»).</a:t>
            </a:r>
          </a:p>
          <a:p>
            <a:r>
              <a:rPr lang="ru-RU" b="1" u="sng" dirty="0" smtClean="0"/>
              <a:t>Характеристики </a:t>
            </a:r>
            <a:r>
              <a:rPr lang="ru-RU" b="1" u="sng" dirty="0"/>
              <a:t>банковской </a:t>
            </a:r>
            <a:r>
              <a:rPr lang="ru-RU" b="1" u="sng" dirty="0" smtClean="0"/>
              <a:t>системы:</a:t>
            </a:r>
            <a:endParaRPr lang="ru-RU" b="1" u="sng" dirty="0"/>
          </a:p>
          <a:p>
            <a:pPr lvl="1"/>
            <a:r>
              <a:rPr lang="ru-RU" dirty="0"/>
              <a:t>1) </a:t>
            </a:r>
            <a:r>
              <a:rPr lang="ru-RU" dirty="0" smtClean="0"/>
              <a:t>Относительный размер </a:t>
            </a:r>
            <a:r>
              <a:rPr lang="ru-RU" dirty="0"/>
              <a:t>банковских депозитов </a:t>
            </a:r>
            <a:r>
              <a:rPr lang="ru-RU" dirty="0" smtClean="0"/>
              <a:t>(%) </a:t>
            </a:r>
            <a:r>
              <a:rPr lang="ru-RU" dirty="0"/>
              <a:t>(далее на графиках – «</a:t>
            </a:r>
            <a:r>
              <a:rPr lang="ru-RU" dirty="0" err="1"/>
              <a:t>Deposits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GDP»); </a:t>
            </a:r>
          </a:p>
          <a:p>
            <a:pPr lvl="1"/>
            <a:r>
              <a:rPr lang="ru-RU" dirty="0"/>
              <a:t>2) Относительный размер широкой денежной массы </a:t>
            </a:r>
            <a:r>
              <a:rPr lang="ru-RU" dirty="0" smtClean="0"/>
              <a:t>(%) </a:t>
            </a:r>
            <a:r>
              <a:rPr lang="ru-RU" dirty="0"/>
              <a:t>(далее на графиках – «</a:t>
            </a:r>
            <a:r>
              <a:rPr lang="ru-RU" dirty="0" err="1"/>
              <a:t>Broad</a:t>
            </a:r>
            <a:r>
              <a:rPr lang="ru-RU" dirty="0"/>
              <a:t> </a:t>
            </a:r>
            <a:r>
              <a:rPr lang="ru-RU" dirty="0" err="1"/>
              <a:t>money</a:t>
            </a:r>
            <a:r>
              <a:rPr lang="ru-RU" dirty="0"/>
              <a:t>»); </a:t>
            </a:r>
          </a:p>
          <a:p>
            <a:pPr lvl="1"/>
            <a:r>
              <a:rPr lang="ru-RU" dirty="0"/>
              <a:t>3) Относительный размер активов центрального банка </a:t>
            </a:r>
            <a:r>
              <a:rPr lang="ru-RU" dirty="0" smtClean="0"/>
              <a:t>(%) </a:t>
            </a:r>
            <a:r>
              <a:rPr lang="ru-RU" dirty="0"/>
              <a:t>(далее на графиках – «</a:t>
            </a:r>
            <a:r>
              <a:rPr lang="ru-RU" dirty="0" err="1"/>
              <a:t>Central</a:t>
            </a:r>
            <a:r>
              <a:rPr lang="ru-RU" dirty="0"/>
              <a:t> </a:t>
            </a:r>
            <a:r>
              <a:rPr lang="ru-RU" dirty="0" err="1"/>
              <a:t>bank</a:t>
            </a:r>
            <a:r>
              <a:rPr lang="ru-RU" dirty="0"/>
              <a:t> </a:t>
            </a:r>
            <a:r>
              <a:rPr lang="ru-RU" dirty="0" err="1"/>
              <a:t>assets</a:t>
            </a:r>
            <a:r>
              <a:rPr lang="ru-RU" dirty="0"/>
              <a:t>»); </a:t>
            </a:r>
          </a:p>
          <a:p>
            <a:pPr lvl="1"/>
            <a:r>
              <a:rPr lang="ru-RU" dirty="0"/>
              <a:t>4) Относительный размер внутренних кредитов частному сектору </a:t>
            </a:r>
            <a:r>
              <a:rPr lang="ru-RU" dirty="0" smtClean="0"/>
              <a:t>(%) </a:t>
            </a:r>
            <a:r>
              <a:rPr lang="ru-RU" dirty="0"/>
              <a:t>(далее на графиках – «</a:t>
            </a:r>
            <a:r>
              <a:rPr lang="ru-RU" dirty="0" err="1"/>
              <a:t>Credit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private</a:t>
            </a:r>
            <a:r>
              <a:rPr lang="ru-RU" dirty="0"/>
              <a:t>»).</a:t>
            </a:r>
          </a:p>
          <a:p>
            <a:r>
              <a:rPr lang="ru-RU" b="1" u="sng" dirty="0"/>
              <a:t>Характеристики </a:t>
            </a:r>
            <a:r>
              <a:rPr lang="ru-RU" b="1" u="sng" dirty="0" smtClean="0"/>
              <a:t>фондового рынка:</a:t>
            </a:r>
            <a:endParaRPr lang="ru-RU" b="1" u="sng" dirty="0"/>
          </a:p>
          <a:p>
            <a:pPr lvl="1"/>
            <a:r>
              <a:rPr lang="ru-RU" dirty="0" smtClean="0"/>
              <a:t>1</a:t>
            </a:r>
            <a:r>
              <a:rPr lang="ru-RU" dirty="0"/>
              <a:t>) Волатильность цен на акции (далее на графиках – «</a:t>
            </a:r>
            <a:r>
              <a:rPr lang="ru-RU" dirty="0" err="1"/>
              <a:t>Volatility</a:t>
            </a:r>
            <a:r>
              <a:rPr lang="ru-RU" dirty="0"/>
              <a:t>»); </a:t>
            </a:r>
          </a:p>
          <a:p>
            <a:pPr lvl="1"/>
            <a:r>
              <a:rPr lang="ru-RU" dirty="0"/>
              <a:t>2) Относительный размер объема торгов акций </a:t>
            </a:r>
            <a:r>
              <a:rPr lang="ru-RU" dirty="0" smtClean="0"/>
              <a:t>(%) </a:t>
            </a:r>
            <a:r>
              <a:rPr lang="ru-RU" dirty="0"/>
              <a:t>(далее на графиках – «</a:t>
            </a:r>
            <a:r>
              <a:rPr lang="ru-RU" dirty="0" err="1"/>
              <a:t>Value-traded</a:t>
            </a:r>
            <a:r>
              <a:rPr lang="ru-RU" dirty="0"/>
              <a:t>»); </a:t>
            </a:r>
          </a:p>
          <a:p>
            <a:pPr lvl="1"/>
            <a:r>
              <a:rPr lang="ru-RU" dirty="0"/>
              <a:t>3) Оборачиваемость фондового рынка (%) (далее на графиках – «</a:t>
            </a:r>
            <a:r>
              <a:rPr lang="ru-RU" dirty="0" err="1"/>
              <a:t>Turnover</a:t>
            </a:r>
            <a:r>
              <a:rPr lang="ru-RU" dirty="0"/>
              <a:t>»); </a:t>
            </a:r>
          </a:p>
          <a:p>
            <a:pPr lvl="1"/>
            <a:r>
              <a:rPr lang="ru-RU" dirty="0"/>
              <a:t>4) Относительный размер </a:t>
            </a:r>
            <a:r>
              <a:rPr lang="ru-RU" dirty="0" smtClean="0"/>
              <a:t>фондового рынка (%) </a:t>
            </a:r>
            <a:r>
              <a:rPr lang="ru-RU" dirty="0"/>
              <a:t>(далее на графиках – «</a:t>
            </a:r>
            <a:r>
              <a:rPr lang="ru-RU" dirty="0" err="1"/>
              <a:t>MarCap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GDP»).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94129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3365" y="130042"/>
            <a:ext cx="117943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 smtClean="0">
                <a:latin typeface="Linux Libertine"/>
              </a:rPr>
              <a:t>Темп </a:t>
            </a:r>
            <a:r>
              <a:rPr lang="ru-RU" sz="2800" b="1" dirty="0">
                <a:latin typeface="Linux Libertine"/>
              </a:rPr>
              <a:t>прироста ВВП/душа (ППС, 2021</a:t>
            </a:r>
            <a:r>
              <a:rPr lang="ru-RU" sz="2800" b="1" dirty="0" smtClean="0">
                <a:latin typeface="Linux Libertine"/>
              </a:rPr>
              <a:t>), 1996-2020 гг.</a:t>
            </a:r>
            <a:endParaRPr lang="en-US" sz="2800" b="1" dirty="0" smtClean="0">
              <a:latin typeface="Linux Libertine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911244" y="6350169"/>
            <a:ext cx="328075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700" b="0" i="1" dirty="0" smtClean="0">
                <a:effectLst/>
                <a:latin typeface="Linux Libertine"/>
              </a:rPr>
              <a:t>Исходные данные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59" y="653262"/>
            <a:ext cx="10917958" cy="576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64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1737" y="143782"/>
            <a:ext cx="340755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100" b="1" i="0" dirty="0" smtClean="0">
                <a:effectLst/>
                <a:latin typeface="Linux Libertine"/>
              </a:rPr>
              <a:t>Дисперсионный анализ</a:t>
            </a:r>
            <a:endParaRPr lang="ru-RU" sz="2700" b="0" i="1" dirty="0" smtClean="0">
              <a:effectLst/>
              <a:latin typeface="Linux Libertine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2383" y="5288340"/>
            <a:ext cx="18384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0" i="1" dirty="0" err="1" smtClean="0">
                <a:effectLst/>
                <a:latin typeface="Linux Libertine"/>
              </a:rPr>
              <a:t>Прологариф-мированные</a:t>
            </a:r>
            <a:r>
              <a:rPr lang="ru-RU" sz="1600" b="0" i="1" dirty="0" smtClean="0">
                <a:effectLst/>
                <a:latin typeface="Linux Libertine"/>
              </a:rPr>
              <a:t> по основанию 2</a:t>
            </a:r>
            <a:r>
              <a:rPr lang="en-US" sz="1600" b="0" i="1" dirty="0" smtClean="0">
                <a:effectLst/>
                <a:latin typeface="Linux Libertine"/>
              </a:rPr>
              <a:t> (</a:t>
            </a:r>
            <a:r>
              <a:rPr lang="ru-RU" sz="1600" b="0" i="1" dirty="0" smtClean="0">
                <a:effectLst/>
                <a:latin typeface="Linux Libertine"/>
              </a:rPr>
              <a:t>кроме экономического роста</a:t>
            </a:r>
            <a:r>
              <a:rPr lang="en-US" sz="1600" b="0" i="1" dirty="0" smtClean="0">
                <a:effectLst/>
                <a:latin typeface="Linux Libertine"/>
              </a:rPr>
              <a:t>)</a:t>
            </a:r>
            <a:endParaRPr lang="ru-RU" sz="1600" b="0" i="1" dirty="0" smtClean="0">
              <a:effectLst/>
              <a:latin typeface="Linux Libertine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267599"/>
              </p:ext>
            </p:extLst>
          </p:nvPr>
        </p:nvGraphicFramePr>
        <p:xfrm>
          <a:off x="2490949" y="832796"/>
          <a:ext cx="9338062" cy="5393055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1987812">
                  <a:extLst>
                    <a:ext uri="{9D8B030D-6E8A-4147-A177-3AD203B41FA5}">
                      <a16:colId xmlns:a16="http://schemas.microsoft.com/office/drawing/2014/main" xmlns="" val="1182665120"/>
                    </a:ext>
                  </a:extLst>
                </a:gridCol>
                <a:gridCol w="1165581">
                  <a:extLst>
                    <a:ext uri="{9D8B030D-6E8A-4147-A177-3AD203B41FA5}">
                      <a16:colId xmlns:a16="http://schemas.microsoft.com/office/drawing/2014/main" xmlns="" val="3505709437"/>
                    </a:ext>
                  </a:extLst>
                </a:gridCol>
                <a:gridCol w="980902">
                  <a:extLst>
                    <a:ext uri="{9D8B030D-6E8A-4147-A177-3AD203B41FA5}">
                      <a16:colId xmlns:a16="http://schemas.microsoft.com/office/drawing/2014/main" xmlns="" val="3621985946"/>
                    </a:ext>
                  </a:extLst>
                </a:gridCol>
                <a:gridCol w="881149">
                  <a:extLst>
                    <a:ext uri="{9D8B030D-6E8A-4147-A177-3AD203B41FA5}">
                      <a16:colId xmlns:a16="http://schemas.microsoft.com/office/drawing/2014/main" xmlns="" val="1354583518"/>
                    </a:ext>
                  </a:extLst>
                </a:gridCol>
                <a:gridCol w="1155469">
                  <a:extLst>
                    <a:ext uri="{9D8B030D-6E8A-4147-A177-3AD203B41FA5}">
                      <a16:colId xmlns:a16="http://schemas.microsoft.com/office/drawing/2014/main" xmlns="" val="3913751644"/>
                    </a:ext>
                  </a:extLst>
                </a:gridCol>
                <a:gridCol w="3167149">
                  <a:extLst>
                    <a:ext uri="{9D8B030D-6E8A-4147-A177-3AD203B41FA5}">
                      <a16:colId xmlns:a16="http://schemas.microsoft.com/office/drawing/2014/main" xmlns="" val="329286137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ru-RU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u="none" strike="noStrike" dirty="0" err="1">
                          <a:effectLst/>
                        </a:rPr>
                        <a:t>sum_sq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u="none" strike="noStrike" dirty="0" err="1">
                          <a:effectLst/>
                        </a:rPr>
                        <a:t>df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u="none" strike="noStrike">
                          <a:effectLst/>
                        </a:rPr>
                        <a:t>F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u="none" strike="noStrike" dirty="0">
                          <a:effectLst/>
                        </a:rPr>
                        <a:t>PR(&gt;F)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u="none" strike="noStrike" dirty="0">
                          <a:effectLst/>
                        </a:rPr>
                        <a:t>Factor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692639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u="none" strike="noStrike" dirty="0">
                          <a:effectLst/>
                        </a:rPr>
                        <a:t>C(</a:t>
                      </a:r>
                      <a:r>
                        <a:rPr lang="en-US" sz="1800" b="1" u="none" strike="noStrike" dirty="0" err="1">
                          <a:effectLst/>
                        </a:rPr>
                        <a:t>country_name</a:t>
                      </a:r>
                      <a:r>
                        <a:rPr lang="en-US" sz="1800" b="1" u="none" strike="noStrike" dirty="0">
                          <a:effectLst/>
                        </a:rPr>
                        <a:t>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 smtClean="0">
                          <a:effectLst/>
                        </a:rPr>
                        <a:t> </a:t>
                      </a:r>
                      <a:r>
                        <a:rPr lang="ru-RU" sz="1400" u="none" strike="noStrike" dirty="0">
                          <a:effectLst/>
                        </a:rPr>
                        <a:t>1 </a:t>
                      </a:r>
                      <a:r>
                        <a:rPr lang="ru-RU" sz="1400" u="none" strike="noStrike" dirty="0" smtClean="0">
                          <a:effectLst/>
                        </a:rPr>
                        <a:t>197,30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 smtClean="0">
                          <a:effectLst/>
                        </a:rPr>
                        <a:t> 16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 smtClean="0">
                          <a:effectLst/>
                        </a:rPr>
                        <a:t>6,86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0,00</a:t>
                      </a:r>
                      <a:endParaRPr lang="ru-RU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ru-RU" sz="1400" b="1" dirty="0" smtClean="0"/>
                        <a:t>Годовой темп прироста ВВП на душу населения, ППС в ценах</a:t>
                      </a:r>
                      <a:r>
                        <a:rPr lang="ru-RU" sz="1400" b="1" baseline="0" dirty="0" smtClean="0"/>
                        <a:t> </a:t>
                      </a:r>
                      <a:r>
                        <a:rPr lang="ru-RU" sz="1400" b="1" dirty="0" smtClean="0"/>
                        <a:t>2021 г. 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976714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u="none" strike="noStrike" dirty="0">
                          <a:effectLst/>
                        </a:rPr>
                        <a:t>Residual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 smtClean="0">
                          <a:effectLst/>
                        </a:rPr>
                        <a:t> </a:t>
                      </a:r>
                      <a:r>
                        <a:rPr lang="ru-RU" sz="1400" u="none" strike="noStrike" dirty="0">
                          <a:effectLst/>
                        </a:rPr>
                        <a:t>4 </a:t>
                      </a:r>
                      <a:r>
                        <a:rPr lang="ru-RU" sz="1400" u="none" strike="noStrike" dirty="0" smtClean="0">
                          <a:effectLst/>
                        </a:rPr>
                        <a:t>449,38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 smtClean="0">
                          <a:effectLst/>
                        </a:rPr>
                        <a:t> 408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 fontAlgn="b"/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603467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u="none" strike="noStrike" dirty="0">
                          <a:effectLst/>
                        </a:rPr>
                        <a:t>C(</a:t>
                      </a:r>
                      <a:r>
                        <a:rPr lang="en-US" sz="1800" b="1" u="none" strike="noStrike" dirty="0" err="1">
                          <a:effectLst/>
                        </a:rPr>
                        <a:t>country_name</a:t>
                      </a:r>
                      <a:r>
                        <a:rPr lang="en-US" sz="1800" b="1" u="none" strike="noStrike" dirty="0">
                          <a:effectLst/>
                        </a:rPr>
                        <a:t>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 smtClean="0">
                          <a:effectLst/>
                        </a:rPr>
                        <a:t> 36,50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 smtClean="0">
                          <a:effectLst/>
                        </a:rPr>
                        <a:t> 16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 smtClean="0">
                          <a:effectLst/>
                        </a:rPr>
                        <a:t>8,58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0,00</a:t>
                      </a:r>
                      <a:endParaRPr lang="ru-RU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ru-RU" sz="1400" b="1" dirty="0" smtClean="0"/>
                        <a:t>Волатильность цен на акции 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954224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u="none" strike="noStrike" dirty="0">
                          <a:effectLst/>
                        </a:rPr>
                        <a:t>Residual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 smtClean="0">
                          <a:effectLst/>
                        </a:rPr>
                        <a:t> 108,53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 smtClean="0">
                          <a:effectLst/>
                        </a:rPr>
                        <a:t> 408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 fontAlgn="b"/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57726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u="none" strike="noStrike" dirty="0">
                          <a:effectLst/>
                        </a:rPr>
                        <a:t>C(</a:t>
                      </a:r>
                      <a:r>
                        <a:rPr lang="en-US" sz="1800" b="1" u="none" strike="noStrike" dirty="0" err="1">
                          <a:effectLst/>
                        </a:rPr>
                        <a:t>country_name</a:t>
                      </a:r>
                      <a:r>
                        <a:rPr lang="en-US" sz="1800" b="1" u="none" strike="noStrike" dirty="0">
                          <a:effectLst/>
                        </a:rPr>
                        <a:t>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 smtClean="0">
                          <a:effectLst/>
                        </a:rPr>
                        <a:t> 794,35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 smtClean="0">
                          <a:effectLst/>
                        </a:rPr>
                        <a:t> 16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 smtClean="0">
                          <a:effectLst/>
                        </a:rPr>
                        <a:t> 68,14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0,00</a:t>
                      </a:r>
                      <a:endParaRPr lang="ru-RU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ru-RU" sz="1400" b="1" dirty="0" smtClean="0"/>
                        <a:t>Относительный размер объема торгов акций 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533631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u="none" strike="noStrike" dirty="0">
                          <a:effectLst/>
                        </a:rPr>
                        <a:t>Residual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 smtClean="0">
                          <a:effectLst/>
                        </a:rPr>
                        <a:t> 297,29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 smtClean="0">
                          <a:effectLst/>
                        </a:rPr>
                        <a:t> 408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 fontAlgn="b"/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084097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u="none" strike="noStrike" dirty="0">
                          <a:effectLst/>
                        </a:rPr>
                        <a:t>C(</a:t>
                      </a:r>
                      <a:r>
                        <a:rPr lang="en-US" sz="1800" b="1" u="none" strike="noStrike" dirty="0" err="1">
                          <a:effectLst/>
                        </a:rPr>
                        <a:t>country_name</a:t>
                      </a:r>
                      <a:r>
                        <a:rPr lang="en-US" sz="1800" b="1" u="none" strike="noStrike" dirty="0">
                          <a:effectLst/>
                        </a:rPr>
                        <a:t>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 smtClean="0">
                          <a:effectLst/>
                        </a:rPr>
                        <a:t> 426,30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 smtClean="0">
                          <a:effectLst/>
                        </a:rPr>
                        <a:t> 16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 smtClean="0">
                          <a:effectLst/>
                        </a:rPr>
                        <a:t> 65,88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0,00</a:t>
                      </a:r>
                      <a:endParaRPr lang="ru-RU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ru-RU" sz="1400" b="1" dirty="0" smtClean="0"/>
                        <a:t>Оборачиваемость фондового рынка 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968166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u="none" strike="noStrike" dirty="0">
                          <a:effectLst/>
                        </a:rPr>
                        <a:t>Residual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 smtClean="0">
                          <a:effectLst/>
                        </a:rPr>
                        <a:t> 165,00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 smtClean="0">
                          <a:effectLst/>
                        </a:rPr>
                        <a:t> 408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 fontAlgn="b"/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820124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u="none" strike="noStrike" dirty="0">
                          <a:effectLst/>
                        </a:rPr>
                        <a:t>C(</a:t>
                      </a:r>
                      <a:r>
                        <a:rPr lang="en-US" sz="1800" b="1" u="none" strike="noStrike" dirty="0" err="1">
                          <a:effectLst/>
                        </a:rPr>
                        <a:t>country_name</a:t>
                      </a:r>
                      <a:r>
                        <a:rPr lang="en-US" sz="1800" b="1" u="none" strike="noStrike" dirty="0">
                          <a:effectLst/>
                        </a:rPr>
                        <a:t>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 smtClean="0">
                          <a:effectLst/>
                        </a:rPr>
                        <a:t> 564,52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 smtClean="0">
                          <a:effectLst/>
                        </a:rPr>
                        <a:t> 16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 smtClean="0">
                          <a:effectLst/>
                        </a:rPr>
                        <a:t> 87,97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0,00</a:t>
                      </a:r>
                      <a:endParaRPr lang="ru-RU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ru-RU" sz="1400" b="1" dirty="0" smtClean="0"/>
                        <a:t>Относительный размер фондового рынка 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785900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u="none" strike="noStrike" dirty="0">
                          <a:effectLst/>
                        </a:rPr>
                        <a:t>Residual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 smtClean="0">
                          <a:effectLst/>
                        </a:rPr>
                        <a:t> 163,64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 smtClean="0">
                          <a:effectLst/>
                        </a:rPr>
                        <a:t> 408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 fontAlgn="b"/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658267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u="none" strike="noStrike" dirty="0">
                          <a:effectLst/>
                        </a:rPr>
                        <a:t>C(</a:t>
                      </a:r>
                      <a:r>
                        <a:rPr lang="en-US" sz="1800" b="1" u="none" strike="noStrike" dirty="0" err="1">
                          <a:effectLst/>
                        </a:rPr>
                        <a:t>country_name</a:t>
                      </a:r>
                      <a:r>
                        <a:rPr lang="en-US" sz="1800" b="1" u="none" strike="noStrike" dirty="0">
                          <a:effectLst/>
                        </a:rPr>
                        <a:t>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 smtClean="0">
                          <a:effectLst/>
                        </a:rPr>
                        <a:t> 292,92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 smtClean="0">
                          <a:effectLst/>
                        </a:rPr>
                        <a:t> 16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 smtClean="0">
                          <a:effectLst/>
                        </a:rPr>
                        <a:t> 166,70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0,00</a:t>
                      </a:r>
                      <a:endParaRPr lang="ru-RU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ru-RU" sz="1400" b="1" dirty="0" smtClean="0"/>
                        <a:t>Относительный размер банковских депозитов 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07441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u="none" strike="noStrike" dirty="0">
                          <a:effectLst/>
                        </a:rPr>
                        <a:t>Residual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 smtClean="0">
                          <a:effectLst/>
                        </a:rPr>
                        <a:t> 44,81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 smtClean="0">
                          <a:effectLst/>
                        </a:rPr>
                        <a:t> 408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 fontAlgn="b"/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364042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u="none" strike="noStrike" dirty="0">
                          <a:effectLst/>
                        </a:rPr>
                        <a:t>C(</a:t>
                      </a:r>
                      <a:r>
                        <a:rPr lang="en-US" sz="1800" b="1" u="none" strike="noStrike" dirty="0" err="1">
                          <a:effectLst/>
                        </a:rPr>
                        <a:t>country_name</a:t>
                      </a:r>
                      <a:r>
                        <a:rPr lang="en-US" sz="1800" b="1" u="none" strike="noStrike" dirty="0">
                          <a:effectLst/>
                        </a:rPr>
                        <a:t>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 smtClean="0">
                          <a:effectLst/>
                        </a:rPr>
                        <a:t> 261,33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 smtClean="0">
                          <a:effectLst/>
                        </a:rPr>
                        <a:t> 16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 smtClean="0">
                          <a:effectLst/>
                        </a:rPr>
                        <a:t> 162,01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0,00</a:t>
                      </a:r>
                      <a:endParaRPr lang="ru-RU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ru-RU" sz="1400" b="1" dirty="0" smtClean="0"/>
                        <a:t>Относительный размер широкой денежной массы 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395218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u="none" strike="noStrike" dirty="0">
                          <a:effectLst/>
                        </a:rPr>
                        <a:t>Residual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 smtClean="0">
                          <a:effectLst/>
                        </a:rPr>
                        <a:t> 41,13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 smtClean="0">
                          <a:effectLst/>
                        </a:rPr>
                        <a:t> 408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 fontAlgn="b"/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062824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u="none" strike="noStrike" dirty="0">
                          <a:effectLst/>
                        </a:rPr>
                        <a:t>C(</a:t>
                      </a:r>
                      <a:r>
                        <a:rPr lang="en-US" sz="1800" b="1" u="none" strike="noStrike" dirty="0" err="1">
                          <a:effectLst/>
                        </a:rPr>
                        <a:t>country_name</a:t>
                      </a:r>
                      <a:r>
                        <a:rPr lang="en-US" sz="1800" b="1" u="none" strike="noStrike" dirty="0">
                          <a:effectLst/>
                        </a:rPr>
                        <a:t>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 smtClean="0">
                          <a:effectLst/>
                        </a:rPr>
                        <a:t> </a:t>
                      </a:r>
                      <a:r>
                        <a:rPr lang="ru-RU" sz="1400" u="none" strike="noStrike" dirty="0">
                          <a:effectLst/>
                        </a:rPr>
                        <a:t>2 </a:t>
                      </a:r>
                      <a:r>
                        <a:rPr lang="ru-RU" sz="1400" u="none" strike="noStrike" dirty="0" smtClean="0">
                          <a:effectLst/>
                        </a:rPr>
                        <a:t>027,55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 smtClean="0">
                          <a:effectLst/>
                        </a:rPr>
                        <a:t> 16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 smtClean="0">
                          <a:effectLst/>
                        </a:rPr>
                        <a:t> 92,09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0,00</a:t>
                      </a:r>
                      <a:endParaRPr lang="ru-RU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ru-RU" sz="1400" b="1" dirty="0" smtClean="0"/>
                        <a:t>Относительный размер активов центрального банка 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350657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u="none" strike="noStrike" dirty="0">
                          <a:effectLst/>
                        </a:rPr>
                        <a:t>Residual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 smtClean="0">
                          <a:effectLst/>
                        </a:rPr>
                        <a:t> 561,44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 smtClean="0">
                          <a:effectLst/>
                        </a:rPr>
                        <a:t> 408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 fontAlgn="b"/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26123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u="none" strike="noStrike" dirty="0">
                          <a:effectLst/>
                        </a:rPr>
                        <a:t>C(</a:t>
                      </a:r>
                      <a:r>
                        <a:rPr lang="en-US" sz="1800" b="1" u="none" strike="noStrike" dirty="0" err="1">
                          <a:effectLst/>
                        </a:rPr>
                        <a:t>country_name</a:t>
                      </a:r>
                      <a:r>
                        <a:rPr lang="en-US" sz="1800" b="1" u="none" strike="noStrike" dirty="0">
                          <a:effectLst/>
                        </a:rPr>
                        <a:t>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 smtClean="0">
                          <a:effectLst/>
                        </a:rPr>
                        <a:t> 356,64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 smtClean="0">
                          <a:effectLst/>
                        </a:rPr>
                        <a:t> 16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 smtClean="0">
                          <a:effectLst/>
                        </a:rPr>
                        <a:t> 131,61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0,00</a:t>
                      </a:r>
                      <a:endParaRPr lang="ru-RU" sz="18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 smtClean="0"/>
                        <a:t>Относительный размер внутренних кредитов частному сектору</a:t>
                      </a:r>
                      <a:endParaRPr lang="en-US" sz="1400" b="1" i="1" u="none" strike="noStrike" dirty="0" err="1">
                        <a:effectLst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95655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u="none" strike="noStrike" dirty="0">
                          <a:effectLst/>
                        </a:rPr>
                        <a:t>Residual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 smtClean="0">
                          <a:effectLst/>
                        </a:rPr>
                        <a:t> 69,10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 smtClean="0">
                          <a:effectLst/>
                        </a:rPr>
                        <a:t> 408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r" fontAlgn="b"/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78282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348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130042"/>
            <a:ext cx="1219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latin typeface="Linux Libertine"/>
              </a:rPr>
              <a:t>Тест </a:t>
            </a:r>
            <a:r>
              <a:rPr lang="ru-RU" sz="3200" b="1" dirty="0" err="1" smtClean="0">
                <a:latin typeface="Linux Libertine"/>
              </a:rPr>
              <a:t>Тьюки</a:t>
            </a:r>
            <a:endParaRPr lang="ru-RU" sz="3200" b="1" dirty="0" smtClean="0">
              <a:latin typeface="Linux Libertine"/>
            </a:endParaRPr>
          </a:p>
          <a:p>
            <a:pPr algn="ctr"/>
            <a:r>
              <a:rPr lang="ru-RU" sz="2400" b="1" dirty="0" smtClean="0">
                <a:latin typeface="Linux Libertine"/>
              </a:rPr>
              <a:t>Темп </a:t>
            </a:r>
            <a:r>
              <a:rPr lang="ru-RU" sz="2400" b="1" dirty="0">
                <a:latin typeface="Linux Libertine"/>
              </a:rPr>
              <a:t>прироста ВВП/душа (ППС, 2021</a:t>
            </a:r>
            <a:r>
              <a:rPr lang="ru-RU" sz="2400" b="1" dirty="0" smtClean="0">
                <a:latin typeface="Linux Libertine"/>
              </a:rPr>
              <a:t>)</a:t>
            </a:r>
            <a:endParaRPr lang="en-US" sz="2400" b="1" dirty="0" smtClean="0">
              <a:latin typeface="Linux Libertine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179000"/>
              </p:ext>
            </p:extLst>
          </p:nvPr>
        </p:nvGraphicFramePr>
        <p:xfrm>
          <a:off x="600540" y="1087643"/>
          <a:ext cx="10817584" cy="5400000"/>
        </p:xfrm>
        <a:graphic>
          <a:graphicData uri="http://schemas.openxmlformats.org/drawingml/2006/table">
            <a:tbl>
              <a:tblPr/>
              <a:tblGrid>
                <a:gridCol w="1584000">
                  <a:extLst>
                    <a:ext uri="{9D8B030D-6E8A-4147-A177-3AD203B41FA5}">
                      <a16:colId xmlns:a16="http://schemas.microsoft.com/office/drawing/2014/main" xmlns="" val="1672591074"/>
                    </a:ext>
                  </a:extLst>
                </a:gridCol>
                <a:gridCol w="577099">
                  <a:extLst>
                    <a:ext uri="{9D8B030D-6E8A-4147-A177-3AD203B41FA5}">
                      <a16:colId xmlns:a16="http://schemas.microsoft.com/office/drawing/2014/main" xmlns="" val="2942543424"/>
                    </a:ext>
                  </a:extLst>
                </a:gridCol>
                <a:gridCol w="577099">
                  <a:extLst>
                    <a:ext uri="{9D8B030D-6E8A-4147-A177-3AD203B41FA5}">
                      <a16:colId xmlns:a16="http://schemas.microsoft.com/office/drawing/2014/main" xmlns="" val="3563848769"/>
                    </a:ext>
                  </a:extLst>
                </a:gridCol>
                <a:gridCol w="577099">
                  <a:extLst>
                    <a:ext uri="{9D8B030D-6E8A-4147-A177-3AD203B41FA5}">
                      <a16:colId xmlns:a16="http://schemas.microsoft.com/office/drawing/2014/main" xmlns="" val="889588082"/>
                    </a:ext>
                  </a:extLst>
                </a:gridCol>
                <a:gridCol w="577099">
                  <a:extLst>
                    <a:ext uri="{9D8B030D-6E8A-4147-A177-3AD203B41FA5}">
                      <a16:colId xmlns:a16="http://schemas.microsoft.com/office/drawing/2014/main" xmlns="" val="2082395659"/>
                    </a:ext>
                  </a:extLst>
                </a:gridCol>
                <a:gridCol w="577099">
                  <a:extLst>
                    <a:ext uri="{9D8B030D-6E8A-4147-A177-3AD203B41FA5}">
                      <a16:colId xmlns:a16="http://schemas.microsoft.com/office/drawing/2014/main" xmlns="" val="353885605"/>
                    </a:ext>
                  </a:extLst>
                </a:gridCol>
                <a:gridCol w="577099">
                  <a:extLst>
                    <a:ext uri="{9D8B030D-6E8A-4147-A177-3AD203B41FA5}">
                      <a16:colId xmlns:a16="http://schemas.microsoft.com/office/drawing/2014/main" xmlns="" val="526550816"/>
                    </a:ext>
                  </a:extLst>
                </a:gridCol>
                <a:gridCol w="577099">
                  <a:extLst>
                    <a:ext uri="{9D8B030D-6E8A-4147-A177-3AD203B41FA5}">
                      <a16:colId xmlns:a16="http://schemas.microsoft.com/office/drawing/2014/main" xmlns="" val="675544550"/>
                    </a:ext>
                  </a:extLst>
                </a:gridCol>
                <a:gridCol w="577099">
                  <a:extLst>
                    <a:ext uri="{9D8B030D-6E8A-4147-A177-3AD203B41FA5}">
                      <a16:colId xmlns:a16="http://schemas.microsoft.com/office/drawing/2014/main" xmlns="" val="1750092700"/>
                    </a:ext>
                  </a:extLst>
                </a:gridCol>
                <a:gridCol w="577099">
                  <a:extLst>
                    <a:ext uri="{9D8B030D-6E8A-4147-A177-3AD203B41FA5}">
                      <a16:colId xmlns:a16="http://schemas.microsoft.com/office/drawing/2014/main" xmlns="" val="3922991521"/>
                    </a:ext>
                  </a:extLst>
                </a:gridCol>
                <a:gridCol w="577099">
                  <a:extLst>
                    <a:ext uri="{9D8B030D-6E8A-4147-A177-3AD203B41FA5}">
                      <a16:colId xmlns:a16="http://schemas.microsoft.com/office/drawing/2014/main" xmlns="" val="1008637446"/>
                    </a:ext>
                  </a:extLst>
                </a:gridCol>
                <a:gridCol w="577099">
                  <a:extLst>
                    <a:ext uri="{9D8B030D-6E8A-4147-A177-3AD203B41FA5}">
                      <a16:colId xmlns:a16="http://schemas.microsoft.com/office/drawing/2014/main" xmlns="" val="2555799069"/>
                    </a:ext>
                  </a:extLst>
                </a:gridCol>
                <a:gridCol w="577099">
                  <a:extLst>
                    <a:ext uri="{9D8B030D-6E8A-4147-A177-3AD203B41FA5}">
                      <a16:colId xmlns:a16="http://schemas.microsoft.com/office/drawing/2014/main" xmlns="" val="4265717707"/>
                    </a:ext>
                  </a:extLst>
                </a:gridCol>
                <a:gridCol w="577099">
                  <a:extLst>
                    <a:ext uri="{9D8B030D-6E8A-4147-A177-3AD203B41FA5}">
                      <a16:colId xmlns:a16="http://schemas.microsoft.com/office/drawing/2014/main" xmlns="" val="1874551269"/>
                    </a:ext>
                  </a:extLst>
                </a:gridCol>
                <a:gridCol w="577099">
                  <a:extLst>
                    <a:ext uri="{9D8B030D-6E8A-4147-A177-3AD203B41FA5}">
                      <a16:colId xmlns:a16="http://schemas.microsoft.com/office/drawing/2014/main" xmlns="" val="2587968513"/>
                    </a:ext>
                  </a:extLst>
                </a:gridCol>
                <a:gridCol w="577099">
                  <a:extLst>
                    <a:ext uri="{9D8B030D-6E8A-4147-A177-3AD203B41FA5}">
                      <a16:colId xmlns:a16="http://schemas.microsoft.com/office/drawing/2014/main" xmlns="" val="2547512471"/>
                    </a:ext>
                  </a:extLst>
                </a:gridCol>
                <a:gridCol w="577099">
                  <a:extLst>
                    <a:ext uri="{9D8B030D-6E8A-4147-A177-3AD203B41FA5}">
                      <a16:colId xmlns:a16="http://schemas.microsoft.com/office/drawing/2014/main" xmlns="" val="14293846"/>
                    </a:ext>
                  </a:extLst>
                </a:gridCol>
              </a:tblGrid>
              <a:tr h="868038">
                <a:tc>
                  <a:txBody>
                    <a:bodyPr/>
                    <a:lstStyle/>
                    <a:p>
                      <a:pPr algn="l" fontAlgn="b"/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Brazil</a:t>
                      </a:r>
                    </a:p>
                  </a:txBody>
                  <a:tcPr marL="8628" marR="8628" marT="862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China</a:t>
                      </a:r>
                    </a:p>
                  </a:txBody>
                  <a:tcPr marL="8628" marR="8628" marT="862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8628" marR="8628" marT="862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Hong Kong SAR, China</a:t>
                      </a:r>
                    </a:p>
                  </a:txBody>
                  <a:tcPr marL="8628" marR="8628" marT="862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India</a:t>
                      </a:r>
                    </a:p>
                  </a:txBody>
                  <a:tcPr marL="8628" marR="8628" marT="862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Indonesia</a:t>
                      </a:r>
                    </a:p>
                  </a:txBody>
                  <a:tcPr marL="8628" marR="8628" marT="862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Israel</a:t>
                      </a:r>
                    </a:p>
                  </a:txBody>
                  <a:tcPr marL="8628" marR="8628" marT="862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Japan</a:t>
                      </a:r>
                    </a:p>
                  </a:txBody>
                  <a:tcPr marL="8628" marR="8628" marT="862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Korea, Rep.</a:t>
                      </a:r>
                    </a:p>
                  </a:txBody>
                  <a:tcPr marL="8628" marR="8628" marT="862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Malaysia</a:t>
                      </a:r>
                    </a:p>
                  </a:txBody>
                  <a:tcPr marL="8628" marR="8628" marT="862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Philippines</a:t>
                      </a:r>
                    </a:p>
                  </a:txBody>
                  <a:tcPr marL="8628" marR="8628" marT="862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Russian Federation</a:t>
                      </a:r>
                    </a:p>
                  </a:txBody>
                  <a:tcPr marL="8628" marR="8628" marT="862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Singapore</a:t>
                      </a:r>
                    </a:p>
                  </a:txBody>
                  <a:tcPr marL="8628" marR="8628" marT="862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 Africa</a:t>
                      </a:r>
                    </a:p>
                  </a:txBody>
                  <a:tcPr marL="8628" marR="8628" marT="862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Thailand</a:t>
                      </a:r>
                    </a:p>
                  </a:txBody>
                  <a:tcPr marL="8628" marR="8628" marT="862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Turkiye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48439178"/>
                  </a:ext>
                </a:extLst>
              </a:tr>
              <a:tr h="266586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Темп прироста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46168706"/>
                  </a:ext>
                </a:extLst>
              </a:tr>
              <a:tr h="26658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China</a:t>
                      </a:r>
                    </a:p>
                  </a:txBody>
                  <a:tcPr marL="77652" marR="8628" marT="86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99267175"/>
                  </a:ext>
                </a:extLst>
              </a:tr>
              <a:tr h="26658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77652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22354450"/>
                  </a:ext>
                </a:extLst>
              </a:tr>
              <a:tr h="26658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Hong Kong SAR, China</a:t>
                      </a:r>
                    </a:p>
                  </a:txBody>
                  <a:tcPr marL="77652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71049410"/>
                  </a:ext>
                </a:extLst>
              </a:tr>
              <a:tr h="26658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India</a:t>
                      </a:r>
                    </a:p>
                  </a:txBody>
                  <a:tcPr marL="77652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0,024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CC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0,017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D6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0,040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B7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0,427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56257935"/>
                  </a:ext>
                </a:extLst>
              </a:tr>
              <a:tr h="26658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Indonesia</a:t>
                      </a:r>
                    </a:p>
                  </a:txBody>
                  <a:tcPr marL="77652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0,860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0,925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0,950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14329108"/>
                  </a:ext>
                </a:extLst>
              </a:tr>
              <a:tr h="26658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Israel</a:t>
                      </a:r>
                    </a:p>
                  </a:txBody>
                  <a:tcPr marL="77652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0,167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0,997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67180055"/>
                  </a:ext>
                </a:extLst>
              </a:tr>
              <a:tr h="26658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Japan</a:t>
                      </a:r>
                    </a:p>
                  </a:txBody>
                  <a:tcPr marL="77652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0,983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0,005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58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0,573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97089030"/>
                  </a:ext>
                </a:extLst>
              </a:tr>
              <a:tr h="26658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Korea, Rep.</a:t>
                      </a:r>
                    </a:p>
                  </a:txBody>
                  <a:tcPr marL="77652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0,357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0,469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0,975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0,820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0,134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82085046"/>
                  </a:ext>
                </a:extLst>
              </a:tr>
              <a:tr h="26658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Malaysia</a:t>
                      </a:r>
                    </a:p>
                  </a:txBody>
                  <a:tcPr marL="77652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0,984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0,995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0,743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0,865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0,999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72846090"/>
                  </a:ext>
                </a:extLst>
              </a:tr>
              <a:tr h="26658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Philippines</a:t>
                      </a:r>
                    </a:p>
                  </a:txBody>
                  <a:tcPr marL="77652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0,960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0,984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0,837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0,779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21089763"/>
                  </a:ext>
                </a:extLst>
              </a:tr>
              <a:tr h="26658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Russian Federation</a:t>
                      </a:r>
                    </a:p>
                  </a:txBody>
                  <a:tcPr marL="77652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0,832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0,905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0,962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0,995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0,531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6158845"/>
                  </a:ext>
                </a:extLst>
              </a:tr>
              <a:tr h="26658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Singapore</a:t>
                      </a:r>
                    </a:p>
                  </a:txBody>
                  <a:tcPr marL="77652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0,882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0,939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0,937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0,998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0,608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42454642"/>
                  </a:ext>
                </a:extLst>
              </a:tr>
              <a:tr h="26658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 Africa</a:t>
                      </a:r>
                    </a:p>
                  </a:txBody>
                  <a:tcPr marL="77652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0,038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BA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0,919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0,457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0,994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0,982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0,899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0,934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28000389"/>
                  </a:ext>
                </a:extLst>
              </a:tr>
              <a:tr h="26658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Thailand</a:t>
                      </a:r>
                    </a:p>
                  </a:txBody>
                  <a:tcPr marL="77652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0,998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0,558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0,954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0,992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0,999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55938825"/>
                  </a:ext>
                </a:extLst>
              </a:tr>
              <a:tr h="26658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Turkiye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52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0,620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0,734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0,998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0,995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0,959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0,308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0,723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5616048"/>
                  </a:ext>
                </a:extLst>
              </a:tr>
              <a:tr h="26658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States</a:t>
                      </a:r>
                    </a:p>
                  </a:txBody>
                  <a:tcPr marL="77652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0,109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0,988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0,717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0,999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0,983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0,991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1,000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0,911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42166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926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754117"/>
              </p:ext>
            </p:extLst>
          </p:nvPr>
        </p:nvGraphicFramePr>
        <p:xfrm>
          <a:off x="600540" y="1084149"/>
          <a:ext cx="10764000" cy="5399995"/>
        </p:xfrm>
        <a:graphic>
          <a:graphicData uri="http://schemas.openxmlformats.org/drawingml/2006/table">
            <a:tbl>
              <a:tblPr/>
              <a:tblGrid>
                <a:gridCol w="1548000">
                  <a:extLst>
                    <a:ext uri="{9D8B030D-6E8A-4147-A177-3AD203B41FA5}">
                      <a16:colId xmlns:a16="http://schemas.microsoft.com/office/drawing/2014/main" xmlns="" val="179515025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xmlns="" val="343461365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xmlns="" val="26263195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xmlns="" val="184790643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xmlns="" val="167264863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xmlns="" val="303554771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xmlns="" val="94252098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xmlns="" val="201935111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xmlns="" val="253742458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xmlns="" val="153178024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xmlns="" val="355026006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xmlns="" val="110606597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xmlns="" val="141351798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xmlns="" val="294530762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xmlns="" val="381495423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xmlns="" val="219793756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xmlns="" val="3156037650"/>
                    </a:ext>
                  </a:extLst>
                </a:gridCol>
              </a:tblGrid>
              <a:tr h="838725">
                <a:tc>
                  <a:txBody>
                    <a:bodyPr/>
                    <a:lstStyle/>
                    <a:p>
                      <a:pPr algn="ctr" fontAlgn="b"/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Brazil</a:t>
                      </a:r>
                    </a:p>
                  </a:txBody>
                  <a:tcPr marL="7606" marR="7606" marT="76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China</a:t>
                      </a:r>
                    </a:p>
                  </a:txBody>
                  <a:tcPr marL="7606" marR="7606" marT="76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7606" marR="7606" marT="76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Hong Kong SAR, China</a:t>
                      </a:r>
                    </a:p>
                  </a:txBody>
                  <a:tcPr marL="7606" marR="7606" marT="76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India</a:t>
                      </a:r>
                    </a:p>
                  </a:txBody>
                  <a:tcPr marL="7606" marR="7606" marT="76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Indonesia</a:t>
                      </a:r>
                    </a:p>
                  </a:txBody>
                  <a:tcPr marL="7606" marR="7606" marT="76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Israel</a:t>
                      </a:r>
                    </a:p>
                  </a:txBody>
                  <a:tcPr marL="7606" marR="7606" marT="76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Japan</a:t>
                      </a:r>
                    </a:p>
                  </a:txBody>
                  <a:tcPr marL="7606" marR="7606" marT="76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Korea, Rep.</a:t>
                      </a:r>
                    </a:p>
                  </a:txBody>
                  <a:tcPr marL="7606" marR="7606" marT="76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Malaysia</a:t>
                      </a:r>
                    </a:p>
                  </a:txBody>
                  <a:tcPr marL="7606" marR="7606" marT="76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Philippines</a:t>
                      </a:r>
                    </a:p>
                  </a:txBody>
                  <a:tcPr marL="7606" marR="7606" marT="76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Russian Federation</a:t>
                      </a:r>
                    </a:p>
                  </a:txBody>
                  <a:tcPr marL="7606" marR="7606" marT="76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Singapore</a:t>
                      </a:r>
                    </a:p>
                  </a:txBody>
                  <a:tcPr marL="7606" marR="7606" marT="76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 Africa</a:t>
                      </a:r>
                    </a:p>
                  </a:txBody>
                  <a:tcPr marL="7606" marR="7606" marT="76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Thailand</a:t>
                      </a:r>
                    </a:p>
                  </a:txBody>
                  <a:tcPr marL="7606" marR="7606" marT="76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Turkiye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6540519"/>
                  </a:ext>
                </a:extLst>
              </a:tr>
              <a:tr h="268310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Ср. по 8 показателям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628" marR="8628" marT="86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33673905"/>
                  </a:ext>
                </a:extLst>
              </a:tr>
              <a:tr h="26831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China</a:t>
                      </a:r>
                    </a:p>
                  </a:txBody>
                  <a:tcPr marL="77652" marR="8628" marT="86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0,338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75359557"/>
                  </a:ext>
                </a:extLst>
              </a:tr>
              <a:tr h="26831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</a:p>
                  </a:txBody>
                  <a:tcPr marL="77652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0,233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0,297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64870372"/>
                  </a:ext>
                </a:extLst>
              </a:tr>
              <a:tr h="26831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Hong Kong SAR, China</a:t>
                      </a:r>
                    </a:p>
                  </a:txBody>
                  <a:tcPr marL="77652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0,148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0,125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0,125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53524145"/>
                  </a:ext>
                </a:extLst>
              </a:tr>
              <a:tr h="26831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India</a:t>
                      </a:r>
                    </a:p>
                  </a:txBody>
                  <a:tcPr marL="77652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0,468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ru-RU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0,245 </a:t>
                      </a:r>
                      <a:endParaRPr lang="ru-RU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0,525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0,133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84884969"/>
                  </a:ext>
                </a:extLst>
              </a:tr>
              <a:tr h="26831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Indonesia</a:t>
                      </a:r>
                    </a:p>
                  </a:txBody>
                  <a:tcPr marL="77652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0,108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0,343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0,178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0,127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0,274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13810763"/>
                  </a:ext>
                </a:extLst>
              </a:tr>
              <a:tr h="26831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Israel</a:t>
                      </a:r>
                    </a:p>
                  </a:txBody>
                  <a:tcPr marL="77652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0,181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0,121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0,470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0,097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0,269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0,238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80289586"/>
                  </a:ext>
                </a:extLst>
              </a:tr>
              <a:tr h="26831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Japan</a:t>
                      </a:r>
                    </a:p>
                  </a:txBody>
                  <a:tcPr marL="77652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0,133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0,237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0,295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0,250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0,474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0,125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0,226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3383857"/>
                  </a:ext>
                </a:extLst>
              </a:tr>
              <a:tr h="26831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Korea, Rep.</a:t>
                      </a:r>
                    </a:p>
                  </a:txBody>
                  <a:tcPr marL="77652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0,042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0,406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0,466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0,114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0,257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0,122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0,502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0,330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88353587"/>
                  </a:ext>
                </a:extLst>
              </a:tr>
              <a:tr h="26831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Malaysia</a:t>
                      </a:r>
                    </a:p>
                  </a:txBody>
                  <a:tcPr marL="77652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0,057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0,142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0,217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0,000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0,130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0,125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0,323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0,010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D5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0,295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21323536"/>
                  </a:ext>
                </a:extLst>
              </a:tr>
              <a:tr h="26831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Philippines</a:t>
                      </a:r>
                    </a:p>
                  </a:txBody>
                  <a:tcPr marL="77652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0,424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0,396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0,258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0,125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0,743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0,495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0,246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0,146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0,250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0,001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24837386"/>
                  </a:ext>
                </a:extLst>
              </a:tr>
              <a:tr h="26831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Russian Federation</a:t>
                      </a:r>
                    </a:p>
                  </a:txBody>
                  <a:tcPr marL="77652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0,216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0,293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0,239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0,129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0,120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0,723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0,291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0,122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0,173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0,250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0,367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9638972"/>
                  </a:ext>
                </a:extLst>
              </a:tr>
              <a:tr h="26831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Singapore</a:t>
                      </a:r>
                    </a:p>
                  </a:txBody>
                  <a:tcPr marL="77652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0,094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0,233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0,242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0,303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0,135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0,108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0,178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0,240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0,490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0,524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0,102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0,049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40872261"/>
                  </a:ext>
                </a:extLst>
              </a:tr>
              <a:tr h="26831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 Africa</a:t>
                      </a:r>
                    </a:p>
                  </a:txBody>
                  <a:tcPr marL="77652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0,250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0,345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0,328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0,105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0,483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0,243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0,365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0,232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0,376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0,592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0,384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0,280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0,389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67498199"/>
                  </a:ext>
                </a:extLst>
              </a:tr>
              <a:tr h="26831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Thailand</a:t>
                      </a:r>
                    </a:p>
                  </a:txBody>
                  <a:tcPr marL="77652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0,188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0,422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0,363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0,198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0,520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0,127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0,337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0,347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0,519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0,442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0,341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0,190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0,473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0,386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25935945"/>
                  </a:ext>
                </a:extLst>
              </a:tr>
              <a:tr h="26831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Turkiye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652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0,230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0,409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0,131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0,002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0,206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0,459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0,127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0,004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0,250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0,240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0,130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0,369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0,000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0,252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0,243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90013793"/>
                  </a:ext>
                </a:extLst>
              </a:tr>
              <a:tr h="26831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United States</a:t>
                      </a:r>
                    </a:p>
                  </a:txBody>
                  <a:tcPr marL="77652" marR="8628" marT="862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0,037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0,127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0,369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0,173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0,262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0,191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0,375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0,235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0,377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0,239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0,113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0,005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0,154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0,145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0,085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0,125 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06" marR="7606" marT="760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38035741"/>
                  </a:ext>
                </a:extLst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18675" y="130041"/>
            <a:ext cx="1217332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latin typeface="Linux Libertine"/>
              </a:rPr>
              <a:t>Тест </a:t>
            </a:r>
            <a:r>
              <a:rPr lang="ru-RU" sz="3200" b="1" dirty="0" err="1" smtClean="0">
                <a:latin typeface="Linux Libertine"/>
              </a:rPr>
              <a:t>Тьюки</a:t>
            </a:r>
            <a:endParaRPr lang="ru-RU" sz="3200" b="1" dirty="0" smtClean="0">
              <a:latin typeface="Linux Libertine"/>
            </a:endParaRPr>
          </a:p>
          <a:p>
            <a:pPr algn="ctr"/>
            <a:r>
              <a:rPr lang="ru-RU" sz="2400" b="1" dirty="0" smtClean="0">
                <a:latin typeface="Linux Libertine"/>
              </a:rPr>
              <a:t>Усредненное </a:t>
            </a:r>
            <a:r>
              <a:rPr lang="en-US" sz="2400" b="1" dirty="0" smtClean="0">
                <a:latin typeface="Linux Libertine"/>
              </a:rPr>
              <a:t>P</a:t>
            </a:r>
            <a:r>
              <a:rPr lang="ru-RU" sz="2400" b="1" dirty="0" smtClean="0">
                <a:latin typeface="Linux Libertine"/>
              </a:rPr>
              <a:t>–значение по 8 показателям </a:t>
            </a:r>
            <a:r>
              <a:rPr lang="ru-RU" sz="2400" b="1" u="sng" dirty="0" smtClean="0">
                <a:latin typeface="Linux Libertine"/>
              </a:rPr>
              <a:t>финансовой системы</a:t>
            </a:r>
            <a:endParaRPr lang="en-US" sz="2400" b="1" u="sng" dirty="0" smtClean="0">
              <a:latin typeface="Linux Libertine"/>
            </a:endParaRPr>
          </a:p>
        </p:txBody>
      </p:sp>
    </p:spTree>
    <p:extLst>
      <p:ext uri="{BB962C8B-B14F-4D97-AF65-F5344CB8AC3E}">
        <p14:creationId xmlns:p14="http://schemas.microsoft.com/office/powerpoint/2010/main" val="203293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Небеса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а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а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964</TotalTime>
  <Words>3912</Words>
  <Application>Microsoft Office PowerPoint</Application>
  <PresentationFormat>Custom</PresentationFormat>
  <Paragraphs>3825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Небеса</vt:lpstr>
      <vt:lpstr>Сравнительный анализ финансовых систем Китая, Индии с 15 другими странами БРИКС, АСЕАН и Запада</vt:lpstr>
      <vt:lpstr>Цель, гипотеза, задача</vt:lpstr>
      <vt:lpstr>данные</vt:lpstr>
      <vt:lpstr>PowerPoint Presentation</vt:lpstr>
      <vt:lpstr>данные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Приложение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Клюкин Борис Денисович</dc:creator>
  <cp:lastModifiedBy>Boris Klyukin</cp:lastModifiedBy>
  <cp:revision>68</cp:revision>
  <dcterms:created xsi:type="dcterms:W3CDTF">2024-11-27T13:47:10Z</dcterms:created>
  <dcterms:modified xsi:type="dcterms:W3CDTF">2025-04-22T15:10:32Z</dcterms:modified>
</cp:coreProperties>
</file>