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3" d="100"/>
          <a:sy n="73" d="100"/>
        </p:scale>
        <p:origin x="-936" y="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B8175-2C3E-49BC-90F0-9916AAF74A3E}" type="datetimeFigureOut">
              <a:rPr lang="en-US" smtClean="0"/>
              <a:t>6/27/2013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1EE17-8EE8-4E14-9EED-9B94DC662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003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B8175-2C3E-49BC-90F0-9916AAF74A3E}" type="datetimeFigureOut">
              <a:rPr lang="en-US" smtClean="0"/>
              <a:t>6/27/2013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1EE17-8EE8-4E14-9EED-9B94DC662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559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B8175-2C3E-49BC-90F0-9916AAF74A3E}" type="datetimeFigureOut">
              <a:rPr lang="en-US" smtClean="0"/>
              <a:t>6/27/2013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1EE17-8EE8-4E14-9EED-9B94DC662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428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B8175-2C3E-49BC-90F0-9916AAF74A3E}" type="datetimeFigureOut">
              <a:rPr lang="en-US" smtClean="0"/>
              <a:t>6/27/2013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1EE17-8EE8-4E14-9EED-9B94DC662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715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B8175-2C3E-49BC-90F0-9916AAF74A3E}" type="datetimeFigureOut">
              <a:rPr lang="en-US" smtClean="0"/>
              <a:t>6/27/2013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1EE17-8EE8-4E14-9EED-9B94DC662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408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B8175-2C3E-49BC-90F0-9916AAF74A3E}" type="datetimeFigureOut">
              <a:rPr lang="en-US" smtClean="0"/>
              <a:t>6/27/2013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1EE17-8EE8-4E14-9EED-9B94DC662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096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B8175-2C3E-49BC-90F0-9916AAF74A3E}" type="datetimeFigureOut">
              <a:rPr lang="en-US" smtClean="0"/>
              <a:t>6/27/2013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1EE17-8EE8-4E14-9EED-9B94DC662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921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B8175-2C3E-49BC-90F0-9916AAF74A3E}" type="datetimeFigureOut">
              <a:rPr lang="en-US" smtClean="0"/>
              <a:t>6/27/2013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1EE17-8EE8-4E14-9EED-9B94DC662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690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B8175-2C3E-49BC-90F0-9916AAF74A3E}" type="datetimeFigureOut">
              <a:rPr lang="en-US" smtClean="0"/>
              <a:t>6/27/2013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1EE17-8EE8-4E14-9EED-9B94DC662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850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B8175-2C3E-49BC-90F0-9916AAF74A3E}" type="datetimeFigureOut">
              <a:rPr lang="en-US" smtClean="0"/>
              <a:t>6/27/2013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1EE17-8EE8-4E14-9EED-9B94DC662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845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B8175-2C3E-49BC-90F0-9916AAF74A3E}" type="datetimeFigureOut">
              <a:rPr lang="en-US" smtClean="0"/>
              <a:t>6/27/2013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1EE17-8EE8-4E14-9EED-9B94DC662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74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4B8175-2C3E-49BC-90F0-9916AAF74A3E}" type="datetimeFigureOut">
              <a:rPr lang="en-US" smtClean="0"/>
              <a:t>6/27/2013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51EE17-8EE8-4E14-9EED-9B94DC662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585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go.microsoft.com/fwlink/p/?linkid=296623" TargetMode="External"/><Relationship Id="rId2" Type="http://schemas.openxmlformats.org/officeDocument/2006/relationships/hyperlink" Target="http://www.microsoft.com/Dynamics/AX/ERD/ax2012r2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logs.msdn.com/b/x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38200"/>
            <a:ext cx="7772400" cy="1470025"/>
          </a:xfrm>
        </p:spPr>
        <p:txBody>
          <a:bodyPr>
            <a:normAutofit/>
          </a:bodyPr>
          <a:lstStyle/>
          <a:p>
            <a:r>
              <a:rPr lang="en-US" sz="6000" dirty="0" smtClean="0"/>
              <a:t>"</a:t>
            </a:r>
            <a:r>
              <a:rPr lang="en-US" sz="6000" dirty="0" err="1" smtClean="0"/>
              <a:t>AxErd</a:t>
            </a:r>
            <a:r>
              <a:rPr lang="en-US" sz="6000" dirty="0" smtClean="0"/>
              <a:t>" Website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124200"/>
            <a:ext cx="6553200" cy="2057400"/>
          </a:xfrm>
        </p:spPr>
        <p:txBody>
          <a:bodyPr/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Application module documentation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or Developers, in</a:t>
            </a: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Microsoft Dynamics AX 2012 R2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105400" y="5562600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/>
              <a:t>GeneMi</a:t>
            </a:r>
            <a:endParaRPr lang="en-US" dirty="0" smtClean="0"/>
          </a:p>
          <a:p>
            <a:pPr algn="r"/>
            <a:r>
              <a:rPr lang="en-US" dirty="0" smtClean="0"/>
              <a:t>2013/April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5715000"/>
            <a:ext cx="510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AxErd-Website-AppMod-DevDocs-AX6-2013April-b2.pptx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3016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944562"/>
          </a:xfrm>
        </p:spPr>
        <p:txBody>
          <a:bodyPr/>
          <a:lstStyle/>
          <a:p>
            <a:r>
              <a:rPr lang="en-US" dirty="0" smtClean="0"/>
              <a:t>Http  URLs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8160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hlinkClick r:id="rId2"/>
              </a:rPr>
              <a:t>http://www.microsoft.com/Dynamics/AX/ERD/ax2012r2/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hlinkClick r:id="rId3"/>
              </a:rPr>
              <a:t>http://go.microsoft.com/fwlink/p/?linkid=296623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>
                <a:hlinkClick r:id="rId4"/>
              </a:rPr>
              <a:t>http://blogs.msdn.com/b/x/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AX6 </a:t>
            </a:r>
            <a:r>
              <a:rPr lang="en-US" dirty="0" err="1" smtClean="0"/>
              <a:t>DxStudio</a:t>
            </a:r>
            <a:r>
              <a:rPr lang="en-US" dirty="0" smtClean="0"/>
              <a:t> topic:</a:t>
            </a:r>
          </a:p>
          <a:p>
            <a:pPr lvl="1"/>
            <a:r>
              <a:rPr lang="en-US" dirty="0"/>
              <a:t>"Database ERDs on the </a:t>
            </a:r>
            <a:r>
              <a:rPr lang="en-US" dirty="0" err="1"/>
              <a:t>AxErd</a:t>
            </a:r>
            <a:r>
              <a:rPr lang="en-US" dirty="0"/>
              <a:t> Website"</a:t>
            </a:r>
          </a:p>
        </p:txBody>
      </p:sp>
    </p:spTree>
    <p:extLst>
      <p:ext uri="{BB962C8B-B14F-4D97-AF65-F5344CB8AC3E}">
        <p14:creationId xmlns:p14="http://schemas.microsoft.com/office/powerpoint/2010/main" val="864585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610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All Public Responses on </a:t>
            </a:r>
            <a:r>
              <a:rPr lang="en-US" dirty="0" err="1" smtClean="0"/>
              <a:t>AxErd</a:t>
            </a:r>
            <a:r>
              <a:rPr lang="en-US" dirty="0" smtClean="0"/>
              <a:t> Blogs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057400"/>
            <a:ext cx="8511647" cy="3429000"/>
          </a:xfrm>
        </p:spPr>
      </p:pic>
    </p:spTree>
    <p:extLst>
      <p:ext uri="{BB962C8B-B14F-4D97-AF65-F5344CB8AC3E}">
        <p14:creationId xmlns:p14="http://schemas.microsoft.com/office/powerpoint/2010/main" val="3355960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Audience – Help - Writers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55972"/>
              </p:ext>
            </p:extLst>
          </p:nvPr>
        </p:nvGraphicFramePr>
        <p:xfrm>
          <a:off x="533400" y="1828800"/>
          <a:ext cx="8229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Audience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Help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Writers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App users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App Docs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App writers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Developers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Dev</a:t>
                      </a:r>
                      <a:r>
                        <a:rPr lang="en-US" dirty="0" smtClean="0"/>
                        <a:t> Docs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Dev</a:t>
                      </a:r>
                      <a:r>
                        <a:rPr lang="en-US" dirty="0" smtClean="0"/>
                        <a:t> writers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System administrators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Sys Docs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Sys writers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04900" y="3810000"/>
            <a:ext cx="6934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Traditionally writers stay within their row, as shown above.</a:t>
            </a:r>
          </a:p>
          <a:p>
            <a:endParaRPr lang="en-US" dirty="0"/>
          </a:p>
          <a:p>
            <a:r>
              <a:rPr lang="en-US" dirty="0" smtClean="0"/>
              <a:t>But maybe </a:t>
            </a:r>
            <a:r>
              <a:rPr lang="en-US" dirty="0" err="1" smtClean="0"/>
              <a:t>Dev</a:t>
            </a:r>
            <a:r>
              <a:rPr lang="en-US" dirty="0" smtClean="0"/>
              <a:t> writers could produce a new kind of Help.</a:t>
            </a:r>
          </a:p>
          <a:p>
            <a:endParaRPr lang="en-US" dirty="0"/>
          </a:p>
          <a:p>
            <a:r>
              <a:rPr lang="en-US" dirty="0" smtClean="0"/>
              <a:t>Let’s produce Help that is a </a:t>
            </a:r>
            <a:r>
              <a:rPr lang="en-US" i="1" dirty="0" smtClean="0"/>
              <a:t>hybrid</a:t>
            </a:r>
            <a:r>
              <a:rPr lang="en-US" dirty="0" smtClean="0"/>
              <a:t> of </a:t>
            </a:r>
            <a:r>
              <a:rPr lang="en-US" dirty="0" err="1" smtClean="0"/>
              <a:t>Dev</a:t>
            </a:r>
            <a:r>
              <a:rPr lang="en-US" dirty="0" smtClean="0"/>
              <a:t> Docs &amp; App Docs.</a:t>
            </a:r>
          </a:p>
          <a:p>
            <a:endParaRPr lang="en-US" dirty="0"/>
          </a:p>
          <a:p>
            <a:r>
              <a:rPr lang="en-US" dirty="0" smtClean="0"/>
              <a:t>Let’s produce </a:t>
            </a:r>
            <a:r>
              <a:rPr lang="en-US" dirty="0" err="1" smtClean="0"/>
              <a:t>Dev</a:t>
            </a:r>
            <a:r>
              <a:rPr lang="en-US" dirty="0" smtClean="0"/>
              <a:t> Docs that are specific to one application module</a:t>
            </a:r>
            <a:br>
              <a:rPr lang="en-US" dirty="0" smtClean="0"/>
            </a:br>
            <a:r>
              <a:rPr lang="en-US" dirty="0" smtClean="0"/>
              <a:t>(one module at a time).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866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49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Foreign Key:</a:t>
            </a:r>
            <a:br>
              <a:rPr lang="en-US" dirty="0" smtClean="0"/>
            </a:br>
            <a:r>
              <a:rPr lang="en-US" dirty="0" smtClean="0"/>
              <a:t>Relationship between Two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724400"/>
          </a:xfrm>
        </p:spPr>
        <p:txBody>
          <a:bodyPr/>
          <a:lstStyle/>
          <a:p>
            <a:r>
              <a:rPr lang="en-US" dirty="0" smtClean="0"/>
              <a:t>Child table’s “foreign key” column points to the parent table’s “primary key”.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err="1" smtClean="0"/>
              <a:t>Pky</a:t>
            </a:r>
            <a:r>
              <a:rPr lang="en-US" dirty="0" smtClean="0"/>
              <a:t> column supplies the allowable values to the </a:t>
            </a:r>
            <a:r>
              <a:rPr lang="en-US" dirty="0" err="1" smtClean="0"/>
              <a:t>Fky</a:t>
            </a:r>
            <a:r>
              <a:rPr lang="en-US" dirty="0" smtClean="0"/>
              <a:t> column.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752600" y="5105400"/>
            <a:ext cx="2667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Arrow always points from child/</a:t>
            </a:r>
            <a:r>
              <a:rPr lang="en-US" dirty="0" err="1" smtClean="0"/>
              <a:t>Fky</a:t>
            </a:r>
            <a:r>
              <a:rPr lang="en-US" dirty="0" smtClean="0"/>
              <a:t> column, to the parent/</a:t>
            </a:r>
            <a:r>
              <a:rPr lang="en-US" dirty="0" err="1" smtClean="0"/>
              <a:t>Pky</a:t>
            </a:r>
            <a:r>
              <a:rPr lang="en-US" dirty="0" smtClean="0"/>
              <a:t> column.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3962400"/>
            <a:ext cx="3962400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244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AOT is only One-Way for </a:t>
            </a:r>
            <a:r>
              <a:rPr lang="en-US" dirty="0" err="1" smtClean="0"/>
              <a:t>Fkys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525963"/>
          </a:xfrm>
        </p:spPr>
        <p:txBody>
          <a:bodyPr/>
          <a:lstStyle/>
          <a:p>
            <a:r>
              <a:rPr lang="en-US" dirty="0" smtClean="0"/>
              <a:t>AOT shows only parent tables, not child tables.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Developers need quick and easy access to both parent and child information.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Cross-reference feature provides child info in theory, but in practice it is almost unusable.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506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10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Live Example:  Child Points to Parent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76" y="1600200"/>
            <a:ext cx="8539424" cy="4572000"/>
          </a:xfrm>
        </p:spPr>
      </p:pic>
    </p:spTree>
    <p:extLst>
      <p:ext uri="{BB962C8B-B14F-4D97-AF65-F5344CB8AC3E}">
        <p14:creationId xmlns:p14="http://schemas.microsoft.com/office/powerpoint/2010/main" val="4118963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305800" cy="868362"/>
          </a:xfrm>
        </p:spPr>
        <p:txBody>
          <a:bodyPr/>
          <a:lstStyle/>
          <a:p>
            <a:r>
              <a:rPr lang="en-US" dirty="0" smtClean="0"/>
              <a:t>ERD:    Built from Chains of Arrows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822" y="1020762"/>
            <a:ext cx="4253968" cy="5504752"/>
          </a:xfrm>
        </p:spPr>
      </p:pic>
    </p:spTree>
    <p:extLst>
      <p:ext uri="{BB962C8B-B14F-4D97-AF65-F5344CB8AC3E}">
        <p14:creationId xmlns:p14="http://schemas.microsoft.com/office/powerpoint/2010/main" val="460932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/>
          <a:lstStyle/>
          <a:p>
            <a:r>
              <a:rPr lang="en-US" dirty="0" smtClean="0"/>
              <a:t>6 File Types  (3 Pairs)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>
            <a:normAutofit fontScale="92500" lnSpcReduction="10000"/>
          </a:bodyPr>
          <a:lstStyle/>
          <a:p>
            <a:r>
              <a:rPr lang="en-US" b="1" i="1" dirty="0" smtClean="0">
                <a:solidFill>
                  <a:srgbClr val="0070C0"/>
                </a:solidFill>
              </a:rPr>
              <a:t>PC:</a:t>
            </a:r>
            <a:r>
              <a:rPr lang="en-US" dirty="0" smtClean="0"/>
              <a:t>    Parent  </a:t>
            </a:r>
            <a:r>
              <a:rPr lang="en-US" dirty="0" smtClean="0">
                <a:sym typeface="Wingdings" panose="05000000000000000000" pitchFamily="2" charset="2"/>
              </a:rPr>
              <a:t>&lt;---  Child</a:t>
            </a:r>
          </a:p>
          <a:p>
            <a:r>
              <a:rPr lang="en-US" b="1" i="1" dirty="0" smtClean="0">
                <a:solidFill>
                  <a:srgbClr val="0070C0"/>
                </a:solidFill>
                <a:sym typeface="Wingdings" panose="05000000000000000000" pitchFamily="2" charset="2"/>
              </a:rPr>
              <a:t>CP:</a:t>
            </a:r>
            <a:r>
              <a:rPr lang="en-US" dirty="0" smtClean="0">
                <a:sym typeface="Wingdings" panose="05000000000000000000" pitchFamily="2" charset="2"/>
              </a:rPr>
              <a:t>    Child  ---&gt;  Parent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b="1" i="1" dirty="0" smtClean="0">
                <a:solidFill>
                  <a:srgbClr val="00B050"/>
                </a:solidFill>
                <a:sym typeface="Wingdings" panose="05000000000000000000" pitchFamily="2" charset="2"/>
              </a:rPr>
              <a:t>MT:</a:t>
            </a:r>
            <a:r>
              <a:rPr lang="en-US" dirty="0" smtClean="0">
                <a:sym typeface="Wingdings" panose="05000000000000000000" pitchFamily="2" charset="2"/>
              </a:rPr>
              <a:t>    For each module, a list of all its tables.</a:t>
            </a:r>
          </a:p>
          <a:p>
            <a:r>
              <a:rPr lang="en-US" b="1" i="1" dirty="0" smtClean="0">
                <a:solidFill>
                  <a:srgbClr val="00B050"/>
                </a:solidFill>
                <a:sym typeface="Wingdings" panose="05000000000000000000" pitchFamily="2" charset="2"/>
              </a:rPr>
              <a:t>TM:</a:t>
            </a:r>
            <a:r>
              <a:rPr lang="en-US" dirty="0" smtClean="0">
                <a:sym typeface="Wingdings" panose="05000000000000000000" pitchFamily="2" charset="2"/>
              </a:rPr>
              <a:t>    An alphabetical list of all tables, each table tagged with its module name.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b="1" i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ERD Links:</a:t>
            </a:r>
            <a:r>
              <a:rPr lang="en-US" dirty="0" smtClean="0">
                <a:sym typeface="Wingdings" panose="05000000000000000000" pitchFamily="2" charset="2"/>
              </a:rPr>
              <a:t>    For each module, a page links to ERDs for that module.</a:t>
            </a:r>
          </a:p>
          <a:p>
            <a:r>
              <a:rPr lang="en-US" b="1" i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ERD:</a:t>
            </a:r>
            <a:r>
              <a:rPr lang="en-US" dirty="0" smtClean="0">
                <a:sym typeface="Wingdings" panose="05000000000000000000" pitchFamily="2" charset="2"/>
              </a:rPr>
              <a:t>    An ERD image, plus its table names listed as searchable plain text.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94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That Created </a:t>
            </a:r>
            <a:r>
              <a:rPr lang="en-US" dirty="0" err="1" smtClean="0"/>
              <a:t>AxErd</a:t>
            </a:r>
            <a:r>
              <a:rPr lang="en-US" dirty="0" smtClean="0"/>
              <a:t>: 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648200"/>
          </a:xfrm>
        </p:spPr>
        <p:txBody>
          <a:bodyPr>
            <a:normAutofit/>
          </a:bodyPr>
          <a:lstStyle/>
          <a:p>
            <a:r>
              <a:rPr lang="en-US" dirty="0" smtClean="0"/>
              <a:t>Write X++ to…</a:t>
            </a:r>
          </a:p>
          <a:p>
            <a:pPr lvl="1"/>
            <a:r>
              <a:rPr lang="en-US" dirty="0" smtClean="0"/>
              <a:t>Extract raw foreign key metadata from AX AOT, but only from child tables’ perspective.</a:t>
            </a:r>
          </a:p>
          <a:p>
            <a:pPr lvl="1"/>
            <a:r>
              <a:rPr lang="en-US" dirty="0" smtClean="0"/>
              <a:t>Extract module name for each table.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Write C# to...</a:t>
            </a:r>
          </a:p>
          <a:p>
            <a:pPr lvl="1"/>
            <a:r>
              <a:rPr lang="en-US" dirty="0" smtClean="0"/>
              <a:t>Organize the raw metadata.</a:t>
            </a:r>
          </a:p>
          <a:p>
            <a:pPr lvl="1"/>
            <a:r>
              <a:rPr lang="en-US" dirty="0" smtClean="0"/>
              <a:t>Output hundreds of HTML files, each laden with links.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263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That Created </a:t>
            </a:r>
            <a:r>
              <a:rPr lang="en-US" dirty="0" err="1" smtClean="0"/>
              <a:t>AxErd</a:t>
            </a:r>
            <a:r>
              <a:rPr lang="en-US" dirty="0" smtClean="0"/>
              <a:t>: 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534400" cy="51054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Use </a:t>
            </a:r>
            <a:r>
              <a:rPr lang="en-US" dirty="0" err="1" smtClean="0"/>
              <a:t>AxErd</a:t>
            </a:r>
            <a:r>
              <a:rPr lang="en-US" dirty="0" smtClean="0"/>
              <a:t> to create sensible lists of related tables as projects in AX, within each application module.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Export projects as .ERX files from AX (one .ERX per list).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Import .ERX into Visio 2010 (not 2013).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Manually uncross all relationship lines.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SiteMap.xml, waiting for Bing crawler.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619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D4D12FBA1B3DE458A4E4C4111FD1407" ma:contentTypeVersion="0" ma:contentTypeDescription="Create a new document." ma:contentTypeScope="" ma:versionID="c9193bf947de51f1d4c308d3697884c4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c0c1e83e5084d225a61c9ef70236fd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E668527-4717-41D2-9B7B-679AECDCEFC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F8A2154-20C5-49E5-9CFC-02889D18D786}">
  <ds:schemaRefs>
    <ds:schemaRef ds:uri="http://purl.org/dc/terms/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F58AFDEB-E5D7-4864-9099-557F889ED5B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325</Words>
  <Application>Microsoft Office PowerPoint</Application>
  <PresentationFormat>On-screen Show (4:3)</PresentationFormat>
  <Paragraphs>69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"AxErd" Website</vt:lpstr>
      <vt:lpstr>Audience – Help - Writers</vt:lpstr>
      <vt:lpstr>Foreign Key: Relationship between Two Tables</vt:lpstr>
      <vt:lpstr>AOT is only One-Way for Fkys</vt:lpstr>
      <vt:lpstr>Live Example:  Child Points to Parent</vt:lpstr>
      <vt:lpstr>ERD:    Built from Chains of Arrows</vt:lpstr>
      <vt:lpstr>6 File Types  (3 Pairs)</vt:lpstr>
      <vt:lpstr>Steps That Created AxErd:  1</vt:lpstr>
      <vt:lpstr>Steps That Created AxErd:  2</vt:lpstr>
      <vt:lpstr>Http  URLs</vt:lpstr>
      <vt:lpstr>All Public Responses on AxErd Blogs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"AxErd" Website</dc:title>
  <dc:creator>Gene Milener</dc:creator>
  <cp:lastModifiedBy>Gene Milener</cp:lastModifiedBy>
  <cp:revision>20</cp:revision>
  <dcterms:created xsi:type="dcterms:W3CDTF">2013-05-15T15:37:03Z</dcterms:created>
  <dcterms:modified xsi:type="dcterms:W3CDTF">2013-06-27T21:28:35Z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0x0101003D4D12FBA1B3DE458A4E4C4111FD1407</vt:lpwstr>
  </property>
  <property fmtid="{D5CDD505-2E9C-101B-9397-08002B2CF9AE}" pid="3" name="IsMyDocuments">
    <vt:bool>true</vt:bool>
  </property>
</Properties>
</file>