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5987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56" y="12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Reclamation logo with shield that shows a dam with water flowing over it.">
            <a:extLst>
              <a:ext uri="{FF2B5EF4-FFF2-40B4-BE49-F238E27FC236}">
                <a16:creationId xmlns:a16="http://schemas.microsoft.com/office/drawing/2014/main" id="{125A7439-D7F1-D4F4-C684-DB6CA17D3D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888" y="246888"/>
            <a:ext cx="3657600" cy="119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2859B0E5-BCEF-67A7-8250-A7DF30672D1F}"/>
              </a:ext>
            </a:extLst>
          </p:cNvPr>
          <p:cNvSpPr txBox="1">
            <a:spLocks/>
          </p:cNvSpPr>
          <p:nvPr userDrawn="1"/>
        </p:nvSpPr>
        <p:spPr>
          <a:xfrm>
            <a:off x="8107453" y="3980403"/>
            <a:ext cx="914400" cy="106070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D8B28375-0BE0-1290-7A4E-2D853A6D2DF8}"/>
              </a:ext>
            </a:extLst>
          </p:cNvPr>
          <p:cNvSpPr txBox="1">
            <a:spLocks/>
          </p:cNvSpPr>
          <p:nvPr userDrawn="1"/>
        </p:nvSpPr>
        <p:spPr>
          <a:xfrm>
            <a:off x="8107453" y="3980403"/>
            <a:ext cx="914400" cy="106070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9DF2E449-C9BA-EDE4-0BE5-C605E1C8D690}"/>
              </a:ext>
            </a:extLst>
          </p:cNvPr>
          <p:cNvSpPr txBox="1">
            <a:spLocks/>
          </p:cNvSpPr>
          <p:nvPr userDrawn="1"/>
        </p:nvSpPr>
        <p:spPr>
          <a:xfrm>
            <a:off x="8107453" y="3980403"/>
            <a:ext cx="914400" cy="106070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9EF14EC1-9A91-F2E0-2B5E-EC894D9CFA42}"/>
              </a:ext>
            </a:extLst>
          </p:cNvPr>
          <p:cNvSpPr txBox="1">
            <a:spLocks/>
          </p:cNvSpPr>
          <p:nvPr userDrawn="1"/>
        </p:nvSpPr>
        <p:spPr>
          <a:xfrm>
            <a:off x="8107453" y="3980403"/>
            <a:ext cx="914400" cy="106070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73E90EA4-D6B4-A8CA-13CC-000C193DEAE5}"/>
              </a:ext>
            </a:extLst>
          </p:cNvPr>
          <p:cNvSpPr txBox="1">
            <a:spLocks/>
          </p:cNvSpPr>
          <p:nvPr userDrawn="1"/>
        </p:nvSpPr>
        <p:spPr>
          <a:xfrm>
            <a:off x="8107453" y="3980403"/>
            <a:ext cx="914400" cy="106070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F601A54C-0BBE-DCD7-EDD7-2E6ABC83CF9B}"/>
              </a:ext>
            </a:extLst>
          </p:cNvPr>
          <p:cNvSpPr txBox="1">
            <a:spLocks/>
          </p:cNvSpPr>
          <p:nvPr userDrawn="1"/>
        </p:nvSpPr>
        <p:spPr>
          <a:xfrm>
            <a:off x="8107453" y="3980403"/>
            <a:ext cx="914400" cy="106070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4E3CC38-5F25-113D-E2F3-C3115BC4DA0F}"/>
              </a:ext>
            </a:extLst>
          </p:cNvPr>
          <p:cNvSpPr txBox="1">
            <a:spLocks/>
          </p:cNvSpPr>
          <p:nvPr userDrawn="1"/>
        </p:nvSpPr>
        <p:spPr>
          <a:xfrm>
            <a:off x="8107453" y="3980403"/>
            <a:ext cx="914400" cy="106070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E6F51C1B-2FAB-1FD3-BB61-E646B96771AB}"/>
              </a:ext>
            </a:extLst>
          </p:cNvPr>
          <p:cNvSpPr txBox="1">
            <a:spLocks/>
          </p:cNvSpPr>
          <p:nvPr userDrawn="1"/>
        </p:nvSpPr>
        <p:spPr>
          <a:xfrm>
            <a:off x="8107453" y="3980403"/>
            <a:ext cx="914400" cy="106070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Steelhead Juvenile Production Estimate (JPE) Using Spatial Stream Networks (SSN)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Estimating O. mykiss Abundance Across Central Valley Streams</a:t>
            </a:r>
            <a:br/>
            <a:br/>
            <a:r>
              <a:rPr/>
              <a:t>Alexander Vaisvil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2025-01-27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Leave-One-Out Cross Validation (LOOCV):</a:t>
            </a:r>
          </a:p>
          <a:p>
            <a:pPr lvl="0" indent="0">
              <a:buNone/>
            </a:pPr>
            <a:r>
              <a:rPr>
                <a:latin typeface="Courier"/>
              </a:rPr>
              <a:t>-   Evaluated model predictive accuracy.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Residual Analysis:</a:t>
            </a:r>
          </a:p>
          <a:p>
            <a:pPr lvl="0" indent="0">
              <a:buNone/>
            </a:pPr>
            <a:r>
              <a:rPr>
                <a:latin typeface="Courier"/>
              </a:rPr>
              <a:t>-   Residual histograms.
-   Residual vs. fitted values.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Prediction Maps:</a:t>
            </a:r>
          </a:p>
          <a:p>
            <a:pPr lvl="0" indent="0">
              <a:buNone/>
            </a:pPr>
            <a:r>
              <a:rPr>
                <a:latin typeface="Courier"/>
              </a:rPr>
              <a:t>-   Visualize predicted trout densities along the river network.
-   Highlight areas of high abundance.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Uncertainty:</a:t>
            </a:r>
          </a:p>
          <a:p>
            <a:pPr lvl="0" indent="0">
              <a:buNone/>
            </a:pPr>
            <a:r>
              <a:rPr>
                <a:latin typeface="Courier"/>
              </a:rPr>
              <a:t>-   Include confidence intervals in predictions.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Strengths:</a:t>
            </a:r>
          </a:p>
          <a:p>
            <a:pPr lvl="0" indent="0">
              <a:buNone/>
            </a:pPr>
            <a:r>
              <a:rPr>
                <a:latin typeface="Courier"/>
              </a:rPr>
              <a:t>-   Integrates spatial and environmental data.
-   Predicts abundance at unsampled locations.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Challenges:</a:t>
            </a:r>
          </a:p>
          <a:p>
            <a:pPr lvl="0" indent="0">
              <a:buNone/>
            </a:pPr>
            <a:r>
              <a:rPr>
                <a:latin typeface="Courier"/>
              </a:rPr>
              <a:t>-   Handling zero-inflation and spatial autocorrelation.
-   Aligning environmental covariates across sites.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Takeaways:</a:t>
            </a:r>
          </a:p>
          <a:p>
            <a:pPr lvl="0" indent="0">
              <a:buNone/>
            </a:pPr>
            <a:r>
              <a:rPr>
                <a:latin typeface="Courier"/>
              </a:rPr>
              <a:t>-   SSN models effectively estimate O. mykiss abundance.
-   Bayesian methods provide robust uncertainty estimates.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Future Directions:</a:t>
            </a:r>
          </a:p>
          <a:p>
            <a:pPr lvl="0" indent="0">
              <a:buNone/>
            </a:pPr>
            <a:r>
              <a:rPr>
                <a:latin typeface="Courier"/>
              </a:rPr>
              <a:t>-   Expand to other Central Valley streams.
-   Incorporate additional covariates (e.g., temperature).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Acknowledgments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Collaborators:</a:t>
            </a:r>
          </a:p>
          <a:p>
            <a:pPr lvl="0" indent="0">
              <a:buNone/>
            </a:pPr>
            <a:r>
              <a:rPr>
                <a:latin typeface="Courier"/>
              </a:rPr>
              <a:t>-   Fisheries and aquatic science teams.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Funding Agencies:</a:t>
            </a:r>
          </a:p>
          <a:p>
            <a:pPr lvl="0" indent="0">
              <a:buNone/>
            </a:pPr>
            <a:r>
              <a:rPr>
                <a:latin typeface="Courier"/>
              </a:rPr>
              <a:t>-   \[List relevant funding bodies\].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Special Thanks:</a:t>
            </a:r>
          </a:p>
          <a:p>
            <a:pPr lvl="0" indent="0">
              <a:buNone/>
            </a:pPr>
            <a:r>
              <a:rPr>
                <a:latin typeface="Courier"/>
              </a:rPr>
              <a:t>-   \[Individuals or organizations\].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Open floor for audience questions.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 me know if you’d like this content converted into Quarto syntax or need specific diagrams or tables prepared!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Goal: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- Aquire watershed scale O. mykiss abundance estimates to be used in JPE.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Objectives:</a:t>
            </a:r>
          </a:p>
          <a:p>
            <a:pPr lvl="0" indent="0">
              <a:buNone/>
            </a:pPr>
            <a:r>
              <a:rPr>
                <a:latin typeface="Courier"/>
              </a:rPr>
              <a:t>- To estimate steelhead abundance in unsampled locations of Central Valley streams containing O. mykiss using snorkel surveys and other fisheries sampling techniques.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Study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Focus River: Stanislaus River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Geographic Context:</a:t>
            </a:r>
          </a:p>
          <a:p>
            <a:pPr lvl="0" indent="0">
              <a:buNone/>
            </a:pPr>
            <a:r>
              <a:rPr>
                <a:latin typeface="Courier"/>
              </a:rPr>
              <a:t>-   Central Valley, California
-   Includes flowlines, prediction points, and sampled locations.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Spatial Data:</a:t>
            </a:r>
          </a:p>
          <a:p>
            <a:pPr lvl="0" indent="0">
              <a:buNone/>
            </a:pPr>
            <a:r>
              <a:rPr>
                <a:latin typeface="Courier"/>
              </a:rPr>
              <a:t>-   Flowlines (`Flowline_CA18_NSI.shp`)
-   Prediction Points (`PredictionPoints_CA18_NSI.shp`)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Field Data:</a:t>
            </a:r>
          </a:p>
          <a:p>
            <a:pPr lvl="0" indent="0">
              <a:buNone/>
            </a:pPr>
            <a:r>
              <a:rPr>
                <a:latin typeface="Courier"/>
              </a:rPr>
              <a:t>-   Snorkel survey data: Size classes, counts, and environmental covariates.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Variables:</a:t>
            </a:r>
          </a:p>
          <a:p>
            <a:pPr lvl="0" indent="0">
              <a:buNone/>
            </a:pPr>
            <a:r>
              <a:rPr>
                <a:latin typeface="Courier"/>
              </a:rPr>
              <a:t>-   Trout density (trout_100m)
-   Flow, slope, drainage area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Methods: 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Processing Snorkel Data:</a:t>
            </a:r>
          </a:p>
          <a:p>
            <a:pPr lvl="0" indent="0">
              <a:buNone/>
            </a:pPr>
            <a:r>
              <a:rPr>
                <a:latin typeface="Courier"/>
              </a:rPr>
              <a:t>-   Filter by size class: Small (\&lt;150 mm) and Medium (150--300 mm).
-   Calculate density: Counts per 100 meters.
-   Convert to spatial objects using lat/long.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Check for Missing Data:</a:t>
            </a:r>
          </a:p>
          <a:p>
            <a:pPr lvl="0" indent="0">
              <a:buNone/>
            </a:pPr>
            <a:r>
              <a:rPr>
                <a:latin typeface="Courier"/>
              </a:rPr>
              <a:t>-   Histograms, boxplots, and descriptive statistics.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Spatial Stream Network 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Steps:</a:t>
            </a:r>
          </a:p>
          <a:p>
            <a:pPr lvl="0" indent="0">
              <a:buNone/>
            </a:pPr>
            <a:r>
              <a:rPr>
                <a:latin typeface="Courier"/>
              </a:rPr>
              <a:t>-   Convert flowlines to Local Stream Network (LSN) using `lines_to_lsn`.
-   Snap snorkel points to river edges with a 100m tolerance.
-   Compute upstream distances and hydrological flow variance (AFV).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Visualization:</a:t>
            </a:r>
          </a:p>
          <a:p>
            <a:pPr lvl="0" indent="0">
              <a:buNone/>
            </a:pPr>
            <a:r>
              <a:rPr>
                <a:latin typeface="Courier"/>
              </a:rPr>
              <a:t>-   Example map with flowlines, observation points, and prediction points.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Model Types:</a:t>
            </a:r>
          </a:p>
          <a:p>
            <a:pPr lvl="0" indent="0">
              <a:buNone/>
            </a:pPr>
            <a:r>
              <a:rPr>
                <a:latin typeface="Courier"/>
              </a:rPr>
              <a:t>-   Generalized Linear Models (GLMs) for trout density.
-   Zero-Inflated Negative Binomial (ZINB) for improved fit.
-   Bayesian SSN model for spatial and temporal effects.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Covariates Used:</a:t>
            </a:r>
          </a:p>
          <a:p>
            <a:pPr lvl="0" indent="0">
              <a:buNone/>
            </a:pPr>
            <a:r>
              <a:rPr>
                <a:latin typeface="Courier"/>
              </a:rPr>
              <a:t>-   Slope, drainage area, seasonal flow (Sep).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Results: 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GLM Models:</a:t>
            </a:r>
          </a:p>
          <a:p>
            <a:pPr lvl="0" indent="0">
              <a:buNone/>
            </a:pPr>
            <a:r>
              <a:rPr>
                <a:latin typeface="Courier"/>
              </a:rPr>
              <a:t>-   Compared multiple covariance structures (e.g., exponential taildown).
-   AIC values and model selection.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ZINB Model:</a:t>
            </a:r>
          </a:p>
          <a:p>
            <a:pPr lvl="0" indent="0">
              <a:buNone/>
            </a:pPr>
            <a:r>
              <a:rPr>
                <a:latin typeface="Courier"/>
              </a:rPr>
              <a:t>-   Improved fit for overdispersed data.
-   Visualized observed vs. fitted values.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Bayesian Model:</a:t>
            </a:r>
          </a:p>
          <a:p>
            <a:pPr lvl="0" indent="0">
              <a:buNone/>
            </a:pPr>
            <a:r>
              <a:rPr>
                <a:latin typeface="Courier"/>
              </a:rPr>
              <a:t>-   Incorporates spatial and temporal dependence.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On-screen Show (16:9)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</vt:lpstr>
      <vt:lpstr>Office Theme</vt:lpstr>
      <vt:lpstr>Presentation</vt:lpstr>
      <vt:lpstr>Table of contents</vt:lpstr>
      <vt:lpstr>Introduction</vt:lpstr>
      <vt:lpstr>Code Example</vt:lpstr>
      <vt:lpstr>Figure Example</vt:lpstr>
      <vt:lpstr>Table Example</vt:lpstr>
      <vt:lpstr>Formatting Examples: Text Styles</vt:lpstr>
      <vt:lpstr>Formatting Examples: More Styles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Steelhead Juvenile Production Estimate (JPE) Using Spatial Stream Networks (SSN)</dc:title>
  <dc:creator>Alexander Vaisvil</dc:creator>
  <cp:keywords/>
  <dcterms:created xsi:type="dcterms:W3CDTF">2025-01-22T22:29:49Z</dcterms:created>
  <dcterms:modified xsi:type="dcterms:W3CDTF">2025-01-22T22:29:49Z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-ratio">
    <vt:lpwstr>16:9</vt:lpwstr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uthor">
    <vt:lpwstr/>
  </property>
  <property fmtid="{D5CDD505-2E9C-101B-9397-08002B2CF9AE}" pid="6" name="date">
    <vt:lpwstr>2025-01-27</vt:lpwstr>
  </property>
  <property fmtid="{D5CDD505-2E9C-101B-9397-08002B2CF9AE}" pid="7" name="department">
    <vt:lpwstr>Bureau of Reclamation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lide-number">
    <vt:lpwstr>True</vt:lpwstr>
  </property>
  <property fmtid="{D5CDD505-2E9C-101B-9397-08002B2CF9AE}" pid="13" name="subtitle">
    <vt:lpwstr>Estimating O. mykiss Abundance Across Central Valley Streams</vt:lpwstr>
  </property>
  <property fmtid="{D5CDD505-2E9C-101B-9397-08002B2CF9AE}" pid="14" name="toc-title">
    <vt:lpwstr>Table of contents</vt:lpwstr>
  </property>
</Properties>
</file>