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http://rstudio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4791672" y="330190"/>
            <a:ext cx="8915344" cy="10046436"/>
          </a:xfrm>
          <a:prstGeom prst="roundRect">
            <a:avLst>
              <a:gd name="adj" fmla="val 980"/>
            </a:avLst>
          </a:prstGeom>
          <a:solidFill>
            <a:srgbClr val="FFFB00">
              <a:alpha val="5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0" name="Rounded Rectangle"/>
          <p:cNvSpPr/>
          <p:nvPr/>
        </p:nvSpPr>
        <p:spPr>
          <a:xfrm>
            <a:off x="4886250" y="4124906"/>
            <a:ext cx="8763001" cy="1978912"/>
          </a:xfrm>
          <a:prstGeom prst="roundRect">
            <a:avLst>
              <a:gd name="adj" fmla="val 203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1" name="Rounded Rectangle"/>
          <p:cNvSpPr/>
          <p:nvPr/>
        </p:nvSpPr>
        <p:spPr>
          <a:xfrm>
            <a:off x="260259" y="259295"/>
            <a:ext cx="4422775" cy="10112026"/>
          </a:xfrm>
          <a:prstGeom prst="roundRect">
            <a:avLst>
              <a:gd name="adj" fmla="val 882"/>
            </a:avLst>
          </a:prstGeom>
          <a:solidFill>
            <a:srgbClr val="FFFB00">
              <a:alpha val="5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2" name="Rounded Rectangle"/>
          <p:cNvSpPr/>
          <p:nvPr/>
        </p:nvSpPr>
        <p:spPr>
          <a:xfrm>
            <a:off x="11080331" y="810178"/>
            <a:ext cx="2565720" cy="3220659"/>
          </a:xfrm>
          <a:prstGeom prst="roundRect">
            <a:avLst>
              <a:gd name="adj" fmla="val 15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23" name="Rounded Rectangle"/>
          <p:cNvSpPr/>
          <p:nvPr/>
        </p:nvSpPr>
        <p:spPr>
          <a:xfrm>
            <a:off x="8190228" y="810178"/>
            <a:ext cx="2781620" cy="3220659"/>
          </a:xfrm>
          <a:prstGeom prst="roundRect">
            <a:avLst>
              <a:gd name="adj" fmla="val 14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24" name="Rounded Rectangle"/>
          <p:cNvSpPr/>
          <p:nvPr/>
        </p:nvSpPr>
        <p:spPr>
          <a:xfrm>
            <a:off x="4879900" y="6183198"/>
            <a:ext cx="8763001" cy="2589721"/>
          </a:xfrm>
          <a:prstGeom prst="roundRect">
            <a:avLst>
              <a:gd name="adj" fmla="val 155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5" name="Learn more at browseVignettes(package = c(&quot;tidyr&quot;))  •  tidyr  0.6.0  •  Updated: 11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browseVignettes(package = c("tidyr"))  </a:t>
            </a:r>
            <a:r>
              <a:t>•  tidyr  0.6.0  •  Updated: 11/16</a:t>
            </a:r>
          </a:p>
        </p:txBody>
      </p:sp>
      <p:sp>
        <p:nvSpPr>
          <p:cNvPr id="126" name="List Column Workflow"/>
          <p:cNvSpPr/>
          <p:nvPr/>
        </p:nvSpPr>
        <p:spPr>
          <a:xfrm>
            <a:off x="4791672" y="272447"/>
            <a:ext cx="8928044" cy="320381"/>
          </a:xfrm>
          <a:prstGeom prst="roundRect">
            <a:avLst>
              <a:gd name="adj" fmla="val 20098"/>
            </a:avLst>
          </a:prstGeom>
          <a:solidFill>
            <a:srgbClr val="FFD4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List Column Workflow</a:t>
            </a:r>
          </a:p>
        </p:txBody>
      </p:sp>
      <p:sp>
        <p:nvSpPr>
          <p:cNvPr id="127" name="Rounded Rectangle"/>
          <p:cNvSpPr/>
          <p:nvPr/>
        </p:nvSpPr>
        <p:spPr>
          <a:xfrm>
            <a:off x="4874295" y="810568"/>
            <a:ext cx="3207451" cy="3225801"/>
          </a:xfrm>
          <a:prstGeom prst="roundRect">
            <a:avLst>
              <a:gd name="adj" fmla="val 125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28" name="Rounded Rectangle"/>
          <p:cNvSpPr/>
          <p:nvPr/>
        </p:nvSpPr>
        <p:spPr>
          <a:xfrm>
            <a:off x="4882905" y="8853503"/>
            <a:ext cx="8763001" cy="1422846"/>
          </a:xfrm>
          <a:prstGeom prst="roundRect">
            <a:avLst>
              <a:gd name="adj" fmla="val 282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9" name="Nested Data"/>
          <p:cNvSpPr/>
          <p:nvPr/>
        </p:nvSpPr>
        <p:spPr>
          <a:xfrm>
            <a:off x="256817" y="272447"/>
            <a:ext cx="4432301" cy="320381"/>
          </a:xfrm>
          <a:prstGeom prst="roundRect">
            <a:avLst>
              <a:gd name="adj" fmla="val 20098"/>
            </a:avLst>
          </a:prstGeom>
          <a:solidFill>
            <a:srgbClr val="FFD4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Nested Data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346146" y="660294"/>
            <a:ext cx="4238301" cy="9613150"/>
          </a:xfrm>
          <a:prstGeom prst="roundRect">
            <a:avLst>
              <a:gd name="adj" fmla="val 92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31" name="A nested data frame stores individual tables within the cells of a larger, organizing table."/>
          <p:cNvSpPr txBox="1"/>
          <p:nvPr/>
        </p:nvSpPr>
        <p:spPr>
          <a:xfrm>
            <a:off x="426373" y="676344"/>
            <a:ext cx="1852174" cy="8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 </a:t>
            </a:r>
            <a:r>
              <a:rPr b="1"/>
              <a:t>nested data frame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stores individual tables within the cells of a larger, organizing table. </a:t>
            </a:r>
          </a:p>
        </p:txBody>
      </p:sp>
      <p:sp>
        <p:nvSpPr>
          <p:cNvPr id="132" name="Use a nested data frame to:…"/>
          <p:cNvSpPr txBox="1"/>
          <p:nvPr/>
        </p:nvSpPr>
        <p:spPr>
          <a:xfrm>
            <a:off x="418216" y="3464318"/>
            <a:ext cx="4094162" cy="13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5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a nested data frame to:</a:t>
            </a:r>
          </a:p>
          <a:p>
            <a:pPr marL="114300" indent="-114300" algn="l">
              <a:lnSpc>
                <a:spcPct val="90000"/>
              </a:lnSpc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preserve relationships</a:t>
            </a:r>
          </a:p>
          <a:p>
            <a:pPr algn="l">
              <a:lnSpc>
                <a:spcPct val="90000"/>
              </a:lnSpc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between observations and 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subsets of data</a:t>
            </a:r>
          </a:p>
          <a:p>
            <a:pPr marL="114300" indent="-114300" algn="l">
              <a:lnSpc>
                <a:spcPct val="90000"/>
              </a:lnSpc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manipulate many sub-tables </a:t>
            </a:r>
          </a:p>
          <a:p>
            <a:pPr algn="l">
              <a:lnSpc>
                <a:spcPct val="90000"/>
              </a:lnSpc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at once with the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purrr</a:t>
            </a:r>
            <a:r>
              <a:t> functions 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map()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map2()</a:t>
            </a:r>
            <a:r>
              <a:t>, or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pmap()</a:t>
            </a:r>
            <a:r>
              <a:t>.</a:t>
            </a:r>
          </a:p>
        </p:txBody>
      </p:sp>
      <p:sp>
        <p:nvSpPr>
          <p:cNvPr id="133" name="Nested data frames use a list column, a list that is stored as a column vector of a data frame. A typical workflow for list columns:"/>
          <p:cNvSpPr txBox="1"/>
          <p:nvPr/>
        </p:nvSpPr>
        <p:spPr>
          <a:xfrm>
            <a:off x="4939727" y="605694"/>
            <a:ext cx="869414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Nested data frames use</a:t>
            </a:r>
            <a:r>
              <a:t>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 </a:t>
            </a:r>
            <a:r>
              <a:rPr b="1"/>
              <a:t>list column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a list that is stored as a column vector of a data frame. A typical </a:t>
            </a:r>
            <a:r>
              <a:rPr b="1"/>
              <a:t>workflow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list columns:</a:t>
            </a:r>
          </a:p>
        </p:txBody>
      </p:sp>
      <p:sp>
        <p:nvSpPr>
          <p:cNvPr id="134" name="Use a two step process to create a nested data frame:…"/>
          <p:cNvSpPr txBox="1"/>
          <p:nvPr/>
        </p:nvSpPr>
        <p:spPr>
          <a:xfrm>
            <a:off x="400973" y="4952586"/>
            <a:ext cx="4283539" cy="74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a two step process to create a nested data frame: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39700" indent="-139700" algn="l">
              <a:lnSpc>
                <a:spcPct val="90000"/>
              </a:lnSpc>
              <a:buSzPct val="100000"/>
              <a:buAutoNum type="arabicPeriod" startAt="1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Group the data frame into groups with </a:t>
            </a:r>
            <a:r>
              <a:rPr b="1"/>
              <a:t>dplyr::group_by()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39700" indent="-139700" algn="l">
              <a:lnSpc>
                <a:spcPct val="90000"/>
              </a:lnSpc>
              <a:buSzPct val="100000"/>
              <a:buAutoNum type="arabicPeriod" startAt="1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b="1"/>
              <a:t>nest()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create a nested data frame with one row per group</a:t>
            </a:r>
          </a:p>
        </p:txBody>
      </p:sp>
      <p:sp>
        <p:nvSpPr>
          <p:cNvPr id="135" name="Line"/>
          <p:cNvSpPr/>
          <p:nvPr/>
        </p:nvSpPr>
        <p:spPr>
          <a:xfrm>
            <a:off x="345889" y="4793903"/>
            <a:ext cx="4238815" cy="1"/>
          </a:xfrm>
          <a:prstGeom prst="line">
            <a:avLst/>
          </a:prstGeom>
          <a:ln w="25400">
            <a:solidFill>
              <a:srgbClr val="FFFB00">
                <a:alpha val="5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grpSp>
        <p:nvGrpSpPr>
          <p:cNvPr id="147" name="Group"/>
          <p:cNvGrpSpPr/>
          <p:nvPr/>
        </p:nvGrpSpPr>
        <p:grpSpPr>
          <a:xfrm>
            <a:off x="435565" y="5503617"/>
            <a:ext cx="6488073" cy="2455771"/>
            <a:chOff x="25400" y="25400"/>
            <a:chExt cx="6488071" cy="2455769"/>
          </a:xfrm>
        </p:grpSpPr>
        <p:sp>
          <p:nvSpPr>
            <p:cNvPr id="136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rgbClr val="78AAD6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137" name="Table"/>
            <p:cNvGraphicFramePr/>
            <p:nvPr/>
          </p:nvGraphicFramePr>
          <p:xfrm>
            <a:off x="1178214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38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rgbClr val="78A64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rgbClr val="A8D379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140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1" name="Table"/>
            <p:cNvGraphicFramePr/>
            <p:nvPr/>
          </p:nvGraphicFramePr>
          <p:xfrm>
            <a:off x="25400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2" name="Table"/>
            <p:cNvGraphicFramePr/>
            <p:nvPr/>
          </p:nvGraphicFramePr>
          <p:xfrm>
            <a:off x="34879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3" name="Table"/>
            <p:cNvGraphicFramePr/>
            <p:nvPr/>
          </p:nvGraphicFramePr>
          <p:xfrm>
            <a:off x="3487961" y="8420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4" name="Table"/>
            <p:cNvGraphicFramePr/>
            <p:nvPr/>
          </p:nvGraphicFramePr>
          <p:xfrm>
            <a:off x="3487961" y="16587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45" name="Line"/>
            <p:cNvSpPr/>
            <p:nvPr/>
          </p:nvSpPr>
          <p:spPr>
            <a:xfrm flipV="1">
              <a:off x="968536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48" name="n_iris &lt;- iris %&gt;% group_by(Species) %&gt;% nest()"/>
          <p:cNvSpPr txBox="1"/>
          <p:nvPr/>
        </p:nvSpPr>
        <p:spPr>
          <a:xfrm>
            <a:off x="404978" y="7537055"/>
            <a:ext cx="3752362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&lt;- iris %&gt;% </a:t>
            </a:r>
            <a:r>
              <a:rPr b="1"/>
              <a:t>group_by</a:t>
            </a:r>
            <a:r>
              <a:t>(Species) %&gt;%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149" name="nest(data, ..., .key = data)…"/>
          <p:cNvSpPr txBox="1"/>
          <p:nvPr/>
        </p:nvSpPr>
        <p:spPr>
          <a:xfrm>
            <a:off x="404978" y="7900619"/>
            <a:ext cx="3875911" cy="509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nest(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.key = data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For grouped data, moves groups into cells as data frames.</a:t>
            </a:r>
          </a:p>
        </p:txBody>
      </p:sp>
      <p:sp>
        <p:nvSpPr>
          <p:cNvPr id="150" name="Unnest a nested data frame with unnest():"/>
          <p:cNvSpPr txBox="1"/>
          <p:nvPr/>
        </p:nvSpPr>
        <p:spPr>
          <a:xfrm>
            <a:off x="400973" y="8741461"/>
            <a:ext cx="1744316" cy="45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Unnest a nested data frame with </a:t>
            </a:r>
            <a:r>
              <a:rPr b="1"/>
              <a:t>unnest()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: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2235970" y="8677961"/>
            <a:ext cx="4327673" cy="1524794"/>
            <a:chOff x="25400" y="25400"/>
            <a:chExt cx="4327671" cy="1524793"/>
          </a:xfrm>
        </p:grpSpPr>
        <p:graphicFrame>
          <p:nvGraphicFramePr>
            <p:cNvPr id="151" name="Table"/>
            <p:cNvGraphicFramePr/>
            <p:nvPr/>
          </p:nvGraphicFramePr>
          <p:xfrm>
            <a:off x="25400" y="2619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2" name="Line"/>
            <p:cNvSpPr/>
            <p:nvPr/>
          </p:nvSpPr>
          <p:spPr>
            <a:xfrm flipV="1">
              <a:off x="1089012" y="255587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153" name="Table"/>
            <p:cNvGraphicFramePr/>
            <p:nvPr/>
          </p:nvGraphicFramePr>
          <p:xfrm>
            <a:off x="13275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155" name="n_iris %&gt;% unnest()"/>
          <p:cNvSpPr txBox="1"/>
          <p:nvPr/>
        </p:nvSpPr>
        <p:spPr>
          <a:xfrm>
            <a:off x="404978" y="9112840"/>
            <a:ext cx="1537049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3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%&gt;% </a:t>
            </a:r>
            <a:r>
              <a:rPr b="1"/>
              <a:t>unnest</a:t>
            </a:r>
            <a:r>
              <a:t>()</a:t>
            </a:r>
          </a:p>
        </p:txBody>
      </p:sp>
      <p:sp>
        <p:nvSpPr>
          <p:cNvPr id="156" name="Line"/>
          <p:cNvSpPr/>
          <p:nvPr/>
        </p:nvSpPr>
        <p:spPr>
          <a:xfrm>
            <a:off x="345889" y="8511409"/>
            <a:ext cx="4251515" cy="1"/>
          </a:xfrm>
          <a:prstGeom prst="line">
            <a:avLst/>
          </a:prstGeom>
          <a:ln w="25400">
            <a:solidFill>
              <a:srgbClr val="FFFB00">
                <a:alpha val="50000"/>
              </a:srgb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157" name="unnest(data, ..., .drop = NA, .id=NULL, .sep=NULL)…"/>
          <p:cNvSpPr txBox="1"/>
          <p:nvPr/>
        </p:nvSpPr>
        <p:spPr>
          <a:xfrm>
            <a:off x="404978" y="9746412"/>
            <a:ext cx="4141347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 algn="l">
              <a:lnSpc>
                <a:spcPct val="9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unnest(</a:t>
            </a:r>
            <a:r>
              <a:rPr sz="115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...</a:t>
            </a:r>
            <a:r>
              <a:rPr sz="115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.drop = NA, .id=NULL, .sep=NULL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Unnests a nested data frame.</a:t>
            </a:r>
          </a:p>
        </p:txBody>
      </p:sp>
      <p:sp>
        <p:nvSpPr>
          <p:cNvPr id="158" name="Use map(), map2(), and pmap() to apply a function that returns a result element-wise to the cells of a list column.…"/>
          <p:cNvSpPr txBox="1"/>
          <p:nvPr/>
        </p:nvSpPr>
        <p:spPr>
          <a:xfrm>
            <a:off x="4883561" y="6365264"/>
            <a:ext cx="8755679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b="1"/>
              <a:t>map()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b="1"/>
              <a:t>map2()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</a:t>
            </a:r>
            <a:r>
              <a:rPr b="1"/>
              <a:t>pmap()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apply a function that returns a result element-wise to the cells of a list column. 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walk()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b="1"/>
              <a:t>walk2()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</a:t>
            </a:r>
            <a:r>
              <a:rPr b="1"/>
              <a:t>pwalk()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work the same way, but return a side effect. Each of these is in the </a:t>
            </a:r>
            <a:r>
              <a:rPr b="1"/>
              <a:t>purrr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package.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4977827" y="730383"/>
            <a:ext cx="1342089" cy="718741"/>
            <a:chOff x="0" y="0"/>
            <a:chExt cx="1342088" cy="718740"/>
          </a:xfrm>
        </p:grpSpPr>
        <p:grpSp>
          <p:nvGrpSpPr>
            <p:cNvPr id="161" name="Group"/>
            <p:cNvGrpSpPr/>
            <p:nvPr/>
          </p:nvGrpSpPr>
          <p:grpSpPr>
            <a:xfrm>
              <a:off x="0" y="0"/>
              <a:ext cx="396887" cy="718741"/>
              <a:chOff x="0" y="-43180"/>
              <a:chExt cx="396886" cy="718740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117747"/>
                <a:ext cx="396887" cy="396887"/>
              </a:xfrm>
              <a:prstGeom prst="roundRect">
                <a:avLst>
                  <a:gd name="adj" fmla="val 15000"/>
                </a:avLst>
              </a:prstGeom>
              <a:solidFill>
                <a:srgbClr val="FFD4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b">
                <a:noAutofit/>
              </a:bodyPr>
              <a:lstStyle/>
              <a:p>
                <a:pPr>
                  <a:defRPr sz="3700">
                    <a:solidFill>
                      <a:srgbClr val="FFFFFF"/>
                    </a:solidFill>
                    <a:latin typeface="ChunkFive"/>
                    <a:ea typeface="ChunkFive"/>
                    <a:cs typeface="ChunkFive"/>
                    <a:sym typeface="ChunkFive"/>
                  </a:defRPr>
                </a:pPr>
              </a:p>
            </p:txBody>
          </p:sp>
          <p:sp>
            <p:nvSpPr>
              <p:cNvPr id="160" name="1"/>
              <p:cNvSpPr txBox="1"/>
              <p:nvPr/>
            </p:nvSpPr>
            <p:spPr>
              <a:xfrm>
                <a:off x="14078" y="-43181"/>
                <a:ext cx="368730" cy="718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baseline="8333" sz="3600">
                    <a:solidFill>
                      <a:srgbClr val="FFFFF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162" name="Make a list column"/>
            <p:cNvSpPr txBox="1"/>
            <p:nvPr/>
          </p:nvSpPr>
          <p:spPr>
            <a:xfrm>
              <a:off x="438946" y="123825"/>
              <a:ext cx="903143" cy="471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defRPr sz="1200">
                  <a:solidFill>
                    <a:srgbClr val="FFA9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Make</a:t>
              </a:r>
              <a:r>
                <a:t> a list column</a:t>
              </a:r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11181125" y="730383"/>
            <a:ext cx="1452328" cy="718741"/>
            <a:chOff x="0" y="0"/>
            <a:chExt cx="1452327" cy="718740"/>
          </a:xfrm>
        </p:grpSpPr>
        <p:grpSp>
          <p:nvGrpSpPr>
            <p:cNvPr id="166" name="Group"/>
            <p:cNvGrpSpPr/>
            <p:nvPr/>
          </p:nvGrpSpPr>
          <p:grpSpPr>
            <a:xfrm>
              <a:off x="0" y="0"/>
              <a:ext cx="396887" cy="718741"/>
              <a:chOff x="0" y="-43180"/>
              <a:chExt cx="396886" cy="718740"/>
            </a:xfrm>
          </p:grpSpPr>
          <p:sp>
            <p:nvSpPr>
              <p:cNvPr id="164" name="Rounded Rectangle"/>
              <p:cNvSpPr/>
              <p:nvPr/>
            </p:nvSpPr>
            <p:spPr>
              <a:xfrm>
                <a:off x="0" y="117747"/>
                <a:ext cx="396887" cy="396887"/>
              </a:xfrm>
              <a:prstGeom prst="roundRect">
                <a:avLst>
                  <a:gd name="adj" fmla="val 15000"/>
                </a:avLst>
              </a:prstGeom>
              <a:solidFill>
                <a:srgbClr val="FFD4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b">
                <a:noAutofit/>
              </a:bodyPr>
              <a:lstStyle/>
              <a:p>
                <a:pPr>
                  <a:defRPr sz="3700">
                    <a:solidFill>
                      <a:srgbClr val="FFFFFF"/>
                    </a:solidFill>
                    <a:latin typeface="ChunkFive"/>
                    <a:ea typeface="ChunkFive"/>
                    <a:cs typeface="ChunkFive"/>
                    <a:sym typeface="ChunkFive"/>
                  </a:defRPr>
                </a:pPr>
              </a:p>
            </p:txBody>
          </p:sp>
          <p:sp>
            <p:nvSpPr>
              <p:cNvPr id="165" name="3"/>
              <p:cNvSpPr txBox="1"/>
              <p:nvPr/>
            </p:nvSpPr>
            <p:spPr>
              <a:xfrm>
                <a:off x="14078" y="-43181"/>
                <a:ext cx="368730" cy="718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baseline="8333" sz="3600">
                    <a:solidFill>
                      <a:srgbClr val="FFFFF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167" name="Simplify the list column"/>
            <p:cNvSpPr txBox="1"/>
            <p:nvPr/>
          </p:nvSpPr>
          <p:spPr>
            <a:xfrm>
              <a:off x="438946" y="123824"/>
              <a:ext cx="1013382" cy="471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defRPr sz="1200">
                  <a:solidFill>
                    <a:srgbClr val="FFA9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Simplify</a:t>
              </a:r>
              <a:r>
                <a:t> the list column</a:t>
              </a: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8277134" y="730383"/>
            <a:ext cx="1426687" cy="718741"/>
            <a:chOff x="0" y="0"/>
            <a:chExt cx="1426686" cy="718740"/>
          </a:xfrm>
        </p:grpSpPr>
        <p:grpSp>
          <p:nvGrpSpPr>
            <p:cNvPr id="171" name="Group"/>
            <p:cNvGrpSpPr/>
            <p:nvPr/>
          </p:nvGrpSpPr>
          <p:grpSpPr>
            <a:xfrm>
              <a:off x="0" y="0"/>
              <a:ext cx="396887" cy="718741"/>
              <a:chOff x="0" y="-43180"/>
              <a:chExt cx="396886" cy="718740"/>
            </a:xfrm>
          </p:grpSpPr>
          <p:sp>
            <p:nvSpPr>
              <p:cNvPr id="169" name="Rounded Rectangle"/>
              <p:cNvSpPr/>
              <p:nvPr/>
            </p:nvSpPr>
            <p:spPr>
              <a:xfrm>
                <a:off x="0" y="117747"/>
                <a:ext cx="396887" cy="396887"/>
              </a:xfrm>
              <a:prstGeom prst="roundRect">
                <a:avLst>
                  <a:gd name="adj" fmla="val 15000"/>
                </a:avLst>
              </a:prstGeom>
              <a:solidFill>
                <a:srgbClr val="FFD4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b">
                <a:noAutofit/>
              </a:bodyPr>
              <a:lstStyle/>
              <a:p>
                <a:pPr>
                  <a:defRPr sz="3700">
                    <a:solidFill>
                      <a:srgbClr val="FFFFFF"/>
                    </a:solidFill>
                    <a:latin typeface="ChunkFive"/>
                    <a:ea typeface="ChunkFive"/>
                    <a:cs typeface="ChunkFive"/>
                    <a:sym typeface="ChunkFive"/>
                  </a:defRPr>
                </a:pPr>
              </a:p>
            </p:txBody>
          </p:sp>
          <p:sp>
            <p:nvSpPr>
              <p:cNvPr id="170" name="2"/>
              <p:cNvSpPr txBox="1"/>
              <p:nvPr/>
            </p:nvSpPr>
            <p:spPr>
              <a:xfrm>
                <a:off x="14078" y="-43181"/>
                <a:ext cx="368730" cy="718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baseline="8333" sz="3600">
                    <a:solidFill>
                      <a:srgbClr val="FFFFF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172" name="Work with…"/>
            <p:cNvSpPr txBox="1"/>
            <p:nvPr/>
          </p:nvSpPr>
          <p:spPr>
            <a:xfrm>
              <a:off x="438946" y="123824"/>
              <a:ext cx="987741" cy="471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defRPr b="1" sz="1200">
                  <a:solidFill>
                    <a:srgbClr val="FFA9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Work with</a:t>
              </a:r>
            </a:p>
            <a:p>
              <a:pPr algn="l">
                <a:lnSpc>
                  <a:spcPct val="90000"/>
                </a:lnSpc>
                <a:defRPr sz="1200">
                  <a:solidFill>
                    <a:srgbClr val="FFA9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list columns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4977826" y="1239563"/>
            <a:ext cx="5340099" cy="2176371"/>
            <a:chOff x="1173374" y="304800"/>
            <a:chExt cx="5340097" cy="2176369"/>
          </a:xfrm>
        </p:grpSpPr>
        <p:sp>
          <p:nvSpPr>
            <p:cNvPr id="174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rgbClr val="78AAD6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175" name="Table"/>
            <p:cNvGraphicFramePr/>
            <p:nvPr/>
          </p:nvGraphicFramePr>
          <p:xfrm>
            <a:off x="1173374" y="43726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6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rgbClr val="78A64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rgbClr val="A8D379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178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79" name="Table"/>
            <p:cNvGraphicFramePr/>
            <p:nvPr/>
          </p:nvGraphicFramePr>
          <p:xfrm>
            <a:off x="3487961" y="3048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80" name="Table"/>
            <p:cNvGraphicFramePr/>
            <p:nvPr/>
          </p:nvGraphicFramePr>
          <p:xfrm>
            <a:off x="3487961" y="9563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81" name="Table"/>
            <p:cNvGraphicFramePr/>
            <p:nvPr/>
          </p:nvGraphicFramePr>
          <p:xfrm>
            <a:off x="3487961" y="16079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82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84" name="Line"/>
          <p:cNvSpPr/>
          <p:nvPr/>
        </p:nvSpPr>
        <p:spPr>
          <a:xfrm>
            <a:off x="7961554" y="21705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98" name="Group"/>
          <p:cNvGrpSpPr/>
          <p:nvPr/>
        </p:nvGrpSpPr>
        <p:grpSpPr>
          <a:xfrm>
            <a:off x="530571" y="642741"/>
            <a:ext cx="5042487" cy="3757502"/>
            <a:chOff x="25400" y="0"/>
            <a:chExt cx="5042485" cy="3757501"/>
          </a:xfrm>
        </p:grpSpPr>
        <p:graphicFrame>
          <p:nvGraphicFramePr>
            <p:cNvPr id="185" name="Table"/>
            <p:cNvGraphicFramePr/>
            <p:nvPr/>
          </p:nvGraphicFramePr>
          <p:xfrm>
            <a:off x="25400" y="156065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86" name="Shape"/>
            <p:cNvSpPr/>
            <p:nvPr/>
          </p:nvSpPr>
          <p:spPr>
            <a:xfrm>
              <a:off x="1565146" y="240654"/>
              <a:ext cx="479588" cy="15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187" name="Table"/>
            <p:cNvGraphicFramePr/>
            <p:nvPr/>
          </p:nvGraphicFramePr>
          <p:xfrm>
            <a:off x="2042375" y="233558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88" name="Shape"/>
            <p:cNvSpPr/>
            <p:nvPr/>
          </p:nvSpPr>
          <p:spPr>
            <a:xfrm>
              <a:off x="1558925" y="1421268"/>
              <a:ext cx="48533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rgbClr val="A8D379">
                <a:alpha val="2529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89" name="Shape"/>
            <p:cNvSpPr/>
            <p:nvPr/>
          </p:nvSpPr>
          <p:spPr>
            <a:xfrm>
              <a:off x="1561015" y="1981938"/>
              <a:ext cx="482675" cy="147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A642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190" name="Table"/>
            <p:cNvGraphicFramePr/>
            <p:nvPr/>
          </p:nvGraphicFramePr>
          <p:xfrm>
            <a:off x="2042375" y="142095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91" name="Table"/>
            <p:cNvGraphicFramePr/>
            <p:nvPr/>
          </p:nvGraphicFramePr>
          <p:xfrm>
            <a:off x="2042375" y="262010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92" name="nested data frame"/>
            <p:cNvSpPr txBox="1"/>
            <p:nvPr/>
          </p:nvSpPr>
          <p:spPr>
            <a:xfrm>
              <a:off x="267243" y="1299066"/>
              <a:ext cx="107777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nested data frame</a:t>
              </a:r>
            </a:p>
          </p:txBody>
        </p:sp>
        <p:sp>
          <p:nvSpPr>
            <p:cNvPr id="193" name="&quot;cell&quot; contents"/>
            <p:cNvSpPr txBox="1"/>
            <p:nvPr/>
          </p:nvSpPr>
          <p:spPr>
            <a:xfrm>
              <a:off x="2522567" y="0"/>
              <a:ext cx="89679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"cell" contents</a:t>
              </a:r>
            </a:p>
          </p:txBody>
        </p:sp>
        <p:sp>
          <p:nvSpPr>
            <p:cNvPr id="194" name="n_iris"/>
            <p:cNvSpPr txBox="1"/>
            <p:nvPr/>
          </p:nvSpPr>
          <p:spPr>
            <a:xfrm>
              <a:off x="570877" y="2055191"/>
              <a:ext cx="459968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>
                <a:lnSpc>
                  <a:spcPct val="90000"/>
                </a:lnSpc>
                <a:defRPr i="1" sz="1200">
                  <a:solidFill>
                    <a:srgbClr val="FF93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n_iris</a:t>
              </a:r>
            </a:p>
          </p:txBody>
        </p:sp>
        <p:sp>
          <p:nvSpPr>
            <p:cNvPr id="195" name="n_iris$data[[1]]"/>
            <p:cNvSpPr txBox="1"/>
            <p:nvPr/>
          </p:nvSpPr>
          <p:spPr>
            <a:xfrm>
              <a:off x="2426345" y="1012669"/>
              <a:ext cx="10864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>
                <a:lnSpc>
                  <a:spcPct val="90000"/>
                </a:lnSpc>
                <a:defRPr i="1" sz="1200">
                  <a:solidFill>
                    <a:srgbClr val="FF93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n_iris$data[[1]]</a:t>
              </a:r>
            </a:p>
          </p:txBody>
        </p:sp>
        <p:sp>
          <p:nvSpPr>
            <p:cNvPr id="196" name="n_iris$data[[2]]"/>
            <p:cNvSpPr txBox="1"/>
            <p:nvPr/>
          </p:nvSpPr>
          <p:spPr>
            <a:xfrm>
              <a:off x="2419995" y="2214612"/>
              <a:ext cx="10991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>
                <a:lnSpc>
                  <a:spcPct val="90000"/>
                </a:lnSpc>
                <a:defRPr i="1" sz="1200">
                  <a:solidFill>
                    <a:srgbClr val="FF93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n_iris$data[[2]]</a:t>
              </a:r>
            </a:p>
          </p:txBody>
        </p:sp>
        <p:sp>
          <p:nvSpPr>
            <p:cNvPr id="197" name="n_iris$data[[3]]"/>
            <p:cNvSpPr txBox="1"/>
            <p:nvPr/>
          </p:nvSpPr>
          <p:spPr>
            <a:xfrm>
              <a:off x="2423170" y="3422200"/>
              <a:ext cx="109275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>
                <a:lnSpc>
                  <a:spcPct val="90000"/>
                </a:lnSpc>
                <a:defRPr i="1" sz="1200">
                  <a:solidFill>
                    <a:srgbClr val="FF93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n_iris$data[[3]]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8443380" y="1245698"/>
            <a:ext cx="2418014" cy="2220242"/>
            <a:chOff x="25400" y="0"/>
            <a:chExt cx="2418012" cy="2220241"/>
          </a:xfrm>
        </p:grpSpPr>
        <p:graphicFrame>
          <p:nvGraphicFramePr>
            <p:cNvPr id="199" name="Table"/>
            <p:cNvGraphicFramePr/>
            <p:nvPr/>
          </p:nvGraphicFramePr>
          <p:xfrm>
            <a:off x="25400" y="696241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34506"/>
                  <a:gridCol w="650719"/>
                  <a:gridCol w="425996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model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209" name="Group"/>
            <p:cNvGrpSpPr/>
            <p:nvPr/>
          </p:nvGrpSpPr>
          <p:grpSpPr>
            <a:xfrm>
              <a:off x="1446669" y="0"/>
              <a:ext cx="996744" cy="1947219"/>
              <a:chOff x="0" y="0"/>
              <a:chExt cx="996742" cy="1947218"/>
            </a:xfrm>
          </p:grpSpPr>
          <p:sp>
            <p:nvSpPr>
              <p:cNvPr id="200" name="Line"/>
              <p:cNvSpPr/>
              <p:nvPr/>
            </p:nvSpPr>
            <p:spPr>
              <a:xfrm flipV="1">
                <a:off x="3373" y="352476"/>
                <a:ext cx="218527" cy="471324"/>
              </a:xfrm>
              <a:prstGeom prst="line">
                <a:avLst/>
              </a:prstGeom>
              <a:noFill/>
              <a:ln w="12700" cap="flat">
                <a:solidFill>
                  <a:srgbClr val="78AAD6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01" name="Line"/>
              <p:cNvSpPr/>
              <p:nvPr/>
            </p:nvSpPr>
            <p:spPr>
              <a:xfrm>
                <a:off x="1029" y="1107531"/>
                <a:ext cx="220871" cy="473805"/>
              </a:xfrm>
              <a:prstGeom prst="line">
                <a:avLst/>
              </a:prstGeom>
              <a:noFill/>
              <a:ln w="12700" cap="flat">
                <a:solidFill>
                  <a:srgbClr val="78A642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02" name="Rectangle"/>
              <p:cNvSpPr/>
              <p:nvPr/>
            </p:nvSpPr>
            <p:spPr>
              <a:xfrm>
                <a:off x="177278" y="699610"/>
                <a:ext cx="734299" cy="560195"/>
              </a:xfrm>
              <a:prstGeom prst="rect">
                <a:avLst/>
              </a:prstGeom>
              <a:solidFill>
                <a:srgbClr val="A8D3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9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03" name="Line"/>
              <p:cNvSpPr/>
              <p:nvPr/>
            </p:nvSpPr>
            <p:spPr>
              <a:xfrm>
                <a:off x="0" y="980230"/>
                <a:ext cx="348900" cy="1"/>
              </a:xfrm>
              <a:prstGeom prst="line">
                <a:avLst/>
              </a:prstGeom>
              <a:noFill/>
              <a:ln w="12700" cap="flat">
                <a:solidFill>
                  <a:srgbClr val="A8D379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04" name="Rectangle"/>
              <p:cNvSpPr/>
              <p:nvPr/>
            </p:nvSpPr>
            <p:spPr>
              <a:xfrm>
                <a:off x="177278" y="1347121"/>
                <a:ext cx="736601" cy="560195"/>
              </a:xfrm>
              <a:prstGeom prst="rect">
                <a:avLst/>
              </a:prstGeom>
              <a:solidFill>
                <a:srgbClr val="78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9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05" name="Rectangle"/>
              <p:cNvSpPr/>
              <p:nvPr/>
            </p:nvSpPr>
            <p:spPr>
              <a:xfrm>
                <a:off x="177278" y="39903"/>
                <a:ext cx="736601" cy="560195"/>
              </a:xfrm>
              <a:prstGeom prst="rect">
                <a:avLst/>
              </a:prstGeom>
              <a:solidFill>
                <a:srgbClr val="78AA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9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06" name="Call:…"/>
              <p:cNvSpPr txBox="1"/>
              <p:nvPr/>
            </p:nvSpPr>
            <p:spPr>
              <a:xfrm>
                <a:off x="148811" y="0"/>
                <a:ext cx="844866" cy="6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Call:</a:t>
                </a:r>
              </a:p>
              <a:p>
                <a:pPr algn="l">
                  <a:lnSpc>
                    <a:spcPct val="80000"/>
                  </a:lnSpc>
                  <a:spcBef>
                    <a:spcPts val="400"/>
                  </a:spcBef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lm(S.L ~ ., df)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Coefs: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  (Int)  S.W  P.L  P.W  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    2.3    0.6 0.2   0.2  </a:t>
                </a:r>
              </a:p>
            </p:txBody>
          </p:sp>
          <p:sp>
            <p:nvSpPr>
              <p:cNvPr id="207" name="Call:…"/>
              <p:cNvSpPr txBox="1"/>
              <p:nvPr/>
            </p:nvSpPr>
            <p:spPr>
              <a:xfrm>
                <a:off x="151878" y="657903"/>
                <a:ext cx="844865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Call:</a:t>
                </a:r>
              </a:p>
              <a:p>
                <a:pPr algn="l">
                  <a:lnSpc>
                    <a:spcPct val="80000"/>
                  </a:lnSpc>
                  <a:spcBef>
                    <a:spcPts val="400"/>
                  </a:spcBef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lm(S.L ~ ., df)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Coefs: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  (Int)  S.W  P.L  P.W  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    1.8    0.3 0.9   -0.6  </a:t>
                </a:r>
              </a:p>
            </p:txBody>
          </p:sp>
          <p:sp>
            <p:nvSpPr>
              <p:cNvPr id="208" name="Call:…"/>
              <p:cNvSpPr txBox="1"/>
              <p:nvPr/>
            </p:nvSpPr>
            <p:spPr>
              <a:xfrm>
                <a:off x="148811" y="1307217"/>
                <a:ext cx="844866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Call:</a:t>
                </a:r>
              </a:p>
              <a:p>
                <a:pPr algn="l">
                  <a:lnSpc>
                    <a:spcPct val="80000"/>
                  </a:lnSpc>
                  <a:spcBef>
                    <a:spcPts val="400"/>
                  </a:spcBef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lm(S.L ~ ., df)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Coefs: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  (Int)  S.W  P.L  P.W  </a:t>
                </a:r>
              </a:p>
              <a:p>
                <a:pPr algn="l">
                  <a:lnSpc>
                    <a:spcPct val="80000"/>
                  </a:lnSpc>
                  <a:defRPr sz="7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    0.6    0.3 0.9   -0.1  </a:t>
                </a:r>
              </a:p>
            </p:txBody>
          </p:sp>
        </p:grpSp>
      </p:grpSp>
      <p:graphicFrame>
        <p:nvGraphicFramePr>
          <p:cNvPr id="211" name="Table"/>
          <p:cNvGraphicFramePr/>
          <p:nvPr/>
        </p:nvGraphicFramePr>
        <p:xfrm>
          <a:off x="11494248" y="194193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4975"/>
                <a:gridCol w="31154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beta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8D3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virginica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0.69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8A642"/>
                    </a:solidFill>
                  </a:tcPr>
                </a:tc>
              </a:tr>
            </a:tbl>
          </a:graphicData>
        </a:graphic>
      </p:graphicFrame>
      <p:sp>
        <p:nvSpPr>
          <p:cNvPr id="212" name="Line"/>
          <p:cNvSpPr/>
          <p:nvPr/>
        </p:nvSpPr>
        <p:spPr>
          <a:xfrm>
            <a:off x="10857420" y="21705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3" name="n_iris &lt;- iris %&gt;%…"/>
          <p:cNvSpPr txBox="1"/>
          <p:nvPr/>
        </p:nvSpPr>
        <p:spPr>
          <a:xfrm>
            <a:off x="5575126" y="3053496"/>
            <a:ext cx="1852174" cy="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2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&lt;- iris %&gt;% 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group_by</a:t>
            </a:r>
            <a:r>
              <a:t>(Species) %&gt;% 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214" name="mod_fun &lt;- function(df)…"/>
          <p:cNvSpPr txBox="1"/>
          <p:nvPr/>
        </p:nvSpPr>
        <p:spPr>
          <a:xfrm>
            <a:off x="8277134" y="3053496"/>
            <a:ext cx="2607809" cy="94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defRPr i="1" sz="12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mod_fun &lt;- function(df) </a:t>
            </a:r>
          </a:p>
          <a:p>
            <a:pPr marL="114300" indent="-114300" algn="l">
              <a:lnSpc>
                <a:spcPct val="90000"/>
              </a:lnSpc>
              <a:spcBef>
                <a:spcPts val="1000"/>
              </a:spcBef>
              <a:defRPr i="1" sz="12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lm(Sepal.Length ~ ., data = df)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m_iris &lt;- n_iris %&gt;%</a:t>
            </a:r>
          </a:p>
          <a:p>
            <a:pPr marL="114300" indent="-114300" algn="l">
              <a:lnSpc>
                <a:spcPct val="90000"/>
              </a:lnSpc>
              <a:defRPr i="1" sz="12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mutate</a:t>
            </a:r>
            <a:r>
              <a:t>(model = </a:t>
            </a:r>
            <a:r>
              <a:rPr b="1"/>
              <a:t>map</a:t>
            </a:r>
            <a:r>
              <a:t>(data, mod_fun))</a:t>
            </a:r>
          </a:p>
        </p:txBody>
      </p:sp>
      <p:sp>
        <p:nvSpPr>
          <p:cNvPr id="215" name="b_fun &lt;- function(mod)…"/>
          <p:cNvSpPr txBox="1"/>
          <p:nvPr/>
        </p:nvSpPr>
        <p:spPr>
          <a:xfrm>
            <a:off x="11282419" y="3053496"/>
            <a:ext cx="2161545" cy="93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algn="l" defTabSz="578358">
              <a:lnSpc>
                <a:spcPct val="90000"/>
              </a:lnSpc>
              <a:defRPr i="1" sz="1188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b_fun &lt;- function(mod) </a:t>
            </a:r>
          </a:p>
          <a:p>
            <a:pPr marL="113156" indent="-113156" algn="l" defTabSz="578358">
              <a:lnSpc>
                <a:spcPct val="90000"/>
              </a:lnSpc>
              <a:spcBef>
                <a:spcPts val="900"/>
              </a:spcBef>
              <a:defRPr i="1" sz="1188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coefficients(mod)[[1]]</a:t>
            </a:r>
          </a:p>
          <a:p>
            <a:pPr marL="113156" indent="-113156" algn="l" defTabSz="578358">
              <a:lnSpc>
                <a:spcPct val="90000"/>
              </a:lnSpc>
              <a:defRPr i="1" sz="1188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m_iris %&gt;% </a:t>
            </a:r>
            <a:r>
              <a:rPr b="1"/>
              <a:t>transmute</a:t>
            </a:r>
            <a:r>
              <a:t>(Species, </a:t>
            </a:r>
          </a:p>
          <a:p>
            <a:pPr marL="113156" indent="-113156" algn="l" defTabSz="578358">
              <a:lnSpc>
                <a:spcPct val="90000"/>
              </a:lnSpc>
              <a:defRPr i="1" sz="1188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beta = </a:t>
            </a:r>
            <a:r>
              <a:rPr b="1"/>
              <a:t>map_dbl</a:t>
            </a:r>
            <a:r>
              <a:t>(model, b_fun))</a:t>
            </a:r>
          </a:p>
        </p:txBody>
      </p:sp>
      <p:sp>
        <p:nvSpPr>
          <p:cNvPr id="216" name="You can create list columns with functions in the tibble and dplyr packages, as well as tidyr’s nest()"/>
          <p:cNvSpPr txBox="1"/>
          <p:nvPr/>
        </p:nvSpPr>
        <p:spPr>
          <a:xfrm>
            <a:off x="4889911" y="4279283"/>
            <a:ext cx="8718866" cy="309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You can create list columns with functions in the </a:t>
            </a:r>
            <a:r>
              <a:rPr b="1"/>
              <a:t>tibble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and </a:t>
            </a:r>
            <a:r>
              <a:rPr b="1"/>
              <a:t>dplyr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packages, as well as </a:t>
            </a:r>
            <a:r>
              <a:rPr b="1"/>
              <a:t>tidyr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’s nest()</a:t>
            </a:r>
          </a:p>
        </p:txBody>
      </p:sp>
      <p:sp>
        <p:nvSpPr>
          <p:cNvPr id="217" name="tibble::tibble(…)…"/>
          <p:cNvSpPr txBox="1"/>
          <p:nvPr/>
        </p:nvSpPr>
        <p:spPr>
          <a:xfrm>
            <a:off x="7288193" y="4485561"/>
            <a:ext cx="3207451" cy="145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9300"/>
                </a:solidFill>
              </a:rPr>
              <a:t>tibble::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tibble(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Saves list input as list columns</a:t>
            </a:r>
          </a:p>
          <a:p>
            <a:pPr marL="114300" indent="-114300" algn="l">
              <a:lnSpc>
                <a:spcPct val="90000"/>
              </a:lnSpc>
              <a:spcBef>
                <a:spcPts val="2000"/>
              </a:spcBef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tibble(max = c(3, 4, 5), seq = list(1:3, 1:4, 1:5))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9300"/>
                </a:solidFill>
              </a:rPr>
              <a:t>tibble::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name="name", value="value"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Converts multi-level list to tibble with list cols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enframe(list('3'=1:3, '4'=1:4, '5'=1:5), 'max', 'seq')</a:t>
            </a:r>
          </a:p>
        </p:txBody>
      </p:sp>
      <p:sp>
        <p:nvSpPr>
          <p:cNvPr id="218" name="tibble::tribble(…)…"/>
          <p:cNvSpPr txBox="1"/>
          <p:nvPr/>
        </p:nvSpPr>
        <p:spPr>
          <a:xfrm>
            <a:off x="4934483" y="4485561"/>
            <a:ext cx="2280062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9300"/>
                </a:solidFill>
              </a:rPr>
              <a:t>tibble::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tribble(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Makes list column when needed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tribble( 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~max, ~seq,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          3,    1:3,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          4,    1:4,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           5,    1:5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</p:txBody>
      </p:sp>
      <p:graphicFrame>
        <p:nvGraphicFramePr>
          <p:cNvPr id="219" name="Table"/>
          <p:cNvGraphicFramePr/>
          <p:nvPr/>
        </p:nvGraphicFramePr>
        <p:xfrm>
          <a:off x="6188721" y="522128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4432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20" name="dplyr::mutate(.data, …) Also transmute()…"/>
          <p:cNvSpPr txBox="1"/>
          <p:nvPr/>
        </p:nvSpPr>
        <p:spPr>
          <a:xfrm>
            <a:off x="10528300" y="4510961"/>
            <a:ext cx="3072970" cy="159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9300"/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mutate(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.data,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t>Also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transmute()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Returns list col when result returns list.</a:t>
            </a:r>
          </a:p>
          <a:p>
            <a:pPr marL="114300" indent="-114300" algn="l">
              <a:lnSpc>
                <a:spcPct val="90000"/>
              </a:lnSpc>
              <a:spcBef>
                <a:spcPts val="2000"/>
              </a:spcBef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mtcars %&gt;%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  <a:p>
            <a:pPr marL="114300" indent="-114300" algn="l">
              <a:lnSpc>
                <a:spcPct val="90000"/>
              </a:lnSpc>
              <a:spcBef>
                <a:spcPts val="2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9300"/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summarise(</a:t>
            </a: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.data,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Returns list col when result is wrapped with </a:t>
            </a:r>
            <a:r>
              <a:rPr b="1"/>
              <a:t>list()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mtcars %&gt;%  group_by(cyl) %&gt;%</a:t>
            </a:r>
          </a:p>
          <a:p>
            <a:pPr marL="114300" indent="-114300" algn="l">
              <a:lnSpc>
                <a:spcPct val="90000"/>
              </a:lnSpc>
              <a:spcBef>
                <a:spcPts val="2000"/>
              </a:spcBef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</p:txBody>
      </p:sp>
      <p:grpSp>
        <p:nvGrpSpPr>
          <p:cNvPr id="234" name="Group"/>
          <p:cNvGrpSpPr/>
          <p:nvPr/>
        </p:nvGrpSpPr>
        <p:grpSpPr>
          <a:xfrm>
            <a:off x="7826833" y="8075162"/>
            <a:ext cx="6564046" cy="1630439"/>
            <a:chOff x="0" y="0"/>
            <a:chExt cx="6564044" cy="1630437"/>
          </a:xfrm>
        </p:grpSpPr>
        <p:grpSp>
          <p:nvGrpSpPr>
            <p:cNvPr id="225" name="Group"/>
            <p:cNvGrpSpPr/>
            <p:nvPr/>
          </p:nvGrpSpPr>
          <p:grpSpPr>
            <a:xfrm>
              <a:off x="0" y="96325"/>
              <a:ext cx="3127761" cy="1534113"/>
              <a:chOff x="0" y="25400"/>
              <a:chExt cx="3127760" cy="1534112"/>
            </a:xfrm>
          </p:grpSpPr>
          <p:graphicFrame>
            <p:nvGraphicFramePr>
              <p:cNvPr id="221" name="Table"/>
              <p:cNvGraphicFramePr/>
              <p:nvPr/>
            </p:nvGraphicFramePr>
            <p:xfrm>
              <a:off x="723207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22" name="Table"/>
              <p:cNvGraphicFramePr/>
              <p:nvPr/>
            </p:nvGraphicFramePr>
            <p:xfrm>
              <a:off x="1443509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23" name="pmap(list(                      ,               ,          ), fun, …)"/>
              <p:cNvSpPr txBox="1"/>
              <p:nvPr/>
            </p:nvSpPr>
            <p:spPr>
              <a:xfrm>
                <a:off x="0" y="92154"/>
                <a:ext cx="2962288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 algn="l">
                  <a:lnSpc>
                    <a:spcPct val="9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pmap(list(                      ,               ,          ), fun, …)</a:t>
                </a:r>
              </a:p>
            </p:txBody>
          </p:sp>
          <p:graphicFrame>
            <p:nvGraphicFramePr>
              <p:cNvPr id="224" name="Table"/>
              <p:cNvGraphicFramePr/>
              <p:nvPr/>
            </p:nvGraphicFramePr>
            <p:xfrm>
              <a:off x="1938809" y="35512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30" name="Group"/>
            <p:cNvGrpSpPr/>
            <p:nvPr/>
          </p:nvGrpSpPr>
          <p:grpSpPr>
            <a:xfrm>
              <a:off x="3050981" y="0"/>
              <a:ext cx="2732942" cy="1618725"/>
              <a:chOff x="0" y="0"/>
              <a:chExt cx="2732940" cy="1618724"/>
            </a:xfrm>
          </p:grpSpPr>
          <p:sp>
            <p:nvSpPr>
              <p:cNvPr id="226" name="fun(                      ,               ,          ,…)…"/>
              <p:cNvSpPr txBox="1"/>
              <p:nvPr/>
            </p:nvSpPr>
            <p:spPr>
              <a:xfrm>
                <a:off x="0" y="0"/>
                <a:ext cx="2362074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              ,          ,…)</a:t>
                </a:r>
              </a:p>
            </p:txBody>
          </p:sp>
          <p:graphicFrame>
            <p:nvGraphicFramePr>
              <p:cNvPr id="227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28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29" name="Table"/>
              <p:cNvGraphicFramePr/>
              <p:nvPr/>
            </p:nvGraphicFramePr>
            <p:xfrm>
              <a:off x="1543989" y="94724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231" name="Table"/>
            <p:cNvGraphicFramePr/>
            <p:nvPr/>
          </p:nvGraphicFramePr>
          <p:xfrm>
            <a:off x="5375093" y="9607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2" name="Line"/>
            <p:cNvSpPr/>
            <p:nvPr/>
          </p:nvSpPr>
          <p:spPr>
            <a:xfrm flipV="1">
              <a:off x="5159151" y="325465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 flipV="1">
              <a:off x="2894695" y="329981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8068764" y="7412720"/>
            <a:ext cx="6322115" cy="1625779"/>
            <a:chOff x="0" y="0"/>
            <a:chExt cx="6322113" cy="1625778"/>
          </a:xfrm>
        </p:grpSpPr>
        <p:graphicFrame>
          <p:nvGraphicFramePr>
            <p:cNvPr id="235" name="Table"/>
            <p:cNvGraphicFramePr/>
            <p:nvPr/>
          </p:nvGraphicFramePr>
          <p:xfrm>
            <a:off x="5133162" y="10138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239" name="Group"/>
            <p:cNvGrpSpPr/>
            <p:nvPr/>
          </p:nvGrpSpPr>
          <p:grpSpPr>
            <a:xfrm>
              <a:off x="0" y="100984"/>
              <a:ext cx="2462692" cy="1524795"/>
              <a:chOff x="0" y="25400"/>
              <a:chExt cx="2462691" cy="1524793"/>
            </a:xfrm>
          </p:grpSpPr>
          <p:sp>
            <p:nvSpPr>
              <p:cNvPr id="236" name="map2(                      ,               , fun, …)"/>
              <p:cNvSpPr txBox="1"/>
              <p:nvPr/>
            </p:nvSpPr>
            <p:spPr>
              <a:xfrm>
                <a:off x="0" y="92154"/>
                <a:ext cx="2462692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 algn="l">
                  <a:lnSpc>
                    <a:spcPct val="9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map2(                      ,               , fun, …)</a:t>
                </a:r>
              </a:p>
            </p:txBody>
          </p:sp>
          <p:graphicFrame>
            <p:nvGraphicFramePr>
              <p:cNvPr id="237" name="Table"/>
              <p:cNvGraphicFramePr/>
              <p:nvPr/>
            </p:nvGraphicFramePr>
            <p:xfrm>
              <a:off x="4804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38" name="Table"/>
              <p:cNvGraphicFramePr/>
              <p:nvPr/>
            </p:nvGraphicFramePr>
            <p:xfrm>
              <a:off x="1200781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43" name="Group"/>
            <p:cNvGrpSpPr/>
            <p:nvPr/>
          </p:nvGrpSpPr>
          <p:grpSpPr>
            <a:xfrm>
              <a:off x="2828673" y="0"/>
              <a:ext cx="2233483" cy="1609646"/>
              <a:chOff x="0" y="0"/>
              <a:chExt cx="2233482" cy="1609645"/>
            </a:xfrm>
          </p:grpSpPr>
          <p:sp>
            <p:nvSpPr>
              <p:cNvPr id="240" name="fun(                      ,               ,…)…"/>
              <p:cNvSpPr txBox="1"/>
              <p:nvPr/>
            </p:nvSpPr>
            <p:spPr>
              <a:xfrm>
                <a:off x="0" y="0"/>
                <a:ext cx="1842059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              ,…)</a:t>
                </a:r>
              </a:p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              ,…)</a:t>
                </a:r>
              </a:p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              ,…)</a:t>
                </a:r>
              </a:p>
            </p:txBody>
          </p:sp>
          <p:graphicFrame>
            <p:nvGraphicFramePr>
              <p:cNvPr id="241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2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44" name="Line"/>
            <p:cNvSpPr/>
            <p:nvPr/>
          </p:nvSpPr>
          <p:spPr>
            <a:xfrm>
              <a:off x="4600506" y="376240"/>
              <a:ext cx="4944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2234451" y="376240"/>
              <a:ext cx="5960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8123165" y="6781807"/>
            <a:ext cx="6267714" cy="1625383"/>
            <a:chOff x="0" y="0"/>
            <a:chExt cx="6267712" cy="1625381"/>
          </a:xfrm>
        </p:grpSpPr>
        <p:grpSp>
          <p:nvGrpSpPr>
            <p:cNvPr id="249" name="Group"/>
            <p:cNvGrpSpPr/>
            <p:nvPr/>
          </p:nvGrpSpPr>
          <p:grpSpPr>
            <a:xfrm>
              <a:off x="0" y="101381"/>
              <a:ext cx="1747347" cy="1524001"/>
              <a:chOff x="0" y="25400"/>
              <a:chExt cx="1747346" cy="1524000"/>
            </a:xfrm>
          </p:grpSpPr>
          <p:sp>
            <p:nvSpPr>
              <p:cNvPr id="247" name="map(                      , fun, …)"/>
              <p:cNvSpPr txBox="1"/>
              <p:nvPr/>
            </p:nvSpPr>
            <p:spPr>
              <a:xfrm>
                <a:off x="0" y="92154"/>
                <a:ext cx="1747347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 algn="l">
                  <a:lnSpc>
                    <a:spcPct val="9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map(                      , fun, …)</a:t>
                </a:r>
              </a:p>
            </p:txBody>
          </p:sp>
          <p:graphicFrame>
            <p:nvGraphicFramePr>
              <p:cNvPr id="248" name="Table"/>
              <p:cNvGraphicFramePr/>
              <p:nvPr/>
            </p:nvGraphicFramePr>
            <p:xfrm>
              <a:off x="4169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52" name="Group"/>
            <p:cNvGrpSpPr/>
            <p:nvPr/>
          </p:nvGrpSpPr>
          <p:grpSpPr>
            <a:xfrm>
              <a:off x="2774534" y="0"/>
              <a:ext cx="1517032" cy="1609646"/>
              <a:chOff x="0" y="0"/>
              <a:chExt cx="1517030" cy="1609645"/>
            </a:xfrm>
          </p:grpSpPr>
          <p:sp>
            <p:nvSpPr>
              <p:cNvPr id="250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…)</a:t>
                </a:r>
              </a:p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…)</a:t>
                </a:r>
              </a:p>
              <a:p>
                <a:pPr marL="114300" indent="-114300" algn="l">
                  <a:lnSpc>
                    <a:spcPct val="7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251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A8D3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+mn-lt"/>
                              <a:ea typeface="+mn-ea"/>
                              <a:cs typeface="+mn-cs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642"/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253" name="Table"/>
            <p:cNvGraphicFramePr/>
            <p:nvPr/>
          </p:nvGraphicFramePr>
          <p:xfrm>
            <a:off x="5078762" y="100587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78AA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4" name="Line"/>
            <p:cNvSpPr/>
            <p:nvPr/>
          </p:nvSpPr>
          <p:spPr>
            <a:xfrm flipV="1">
              <a:off x="4075420" y="329981"/>
              <a:ext cx="9651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1671263" y="329981"/>
              <a:ext cx="11048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57" name="purrr::map_lgl(.x, .f, ...)…"/>
          <p:cNvSpPr txBox="1"/>
          <p:nvPr/>
        </p:nvSpPr>
        <p:spPr>
          <a:xfrm>
            <a:off x="7132752" y="8973998"/>
            <a:ext cx="3207451" cy="137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9300"/>
                </a:solidFill>
              </a:rPr>
              <a:t>purrr::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map_lgl(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.x, .f,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.f element-wise to .x, return a logical vector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map_lgl</a:t>
            </a:r>
            <a:r>
              <a:t>(data, is.matrix))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9300"/>
                </a:solidFill>
              </a:rPr>
              <a:t>purrr::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map_int(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.x, .f,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.f element-wise to .x, return an integer vector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</p:txBody>
      </p:sp>
      <p:sp>
        <p:nvSpPr>
          <p:cNvPr id="258" name="1. Make a list column"/>
          <p:cNvSpPr txBox="1"/>
          <p:nvPr/>
        </p:nvSpPr>
        <p:spPr>
          <a:xfrm>
            <a:off x="8401505" y="4080449"/>
            <a:ext cx="1744622" cy="3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 algn="l">
              <a:lnSpc>
                <a:spcPct val="90000"/>
              </a:lnSpc>
              <a:spcBef>
                <a:spcPts val="300"/>
              </a:spcBef>
              <a:defRPr b="1" sz="14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1. Make a list column</a:t>
            </a:r>
          </a:p>
        </p:txBody>
      </p:sp>
      <p:sp>
        <p:nvSpPr>
          <p:cNvPr id="259" name="2. Work with list columns"/>
          <p:cNvSpPr txBox="1"/>
          <p:nvPr/>
        </p:nvSpPr>
        <p:spPr>
          <a:xfrm>
            <a:off x="8245092" y="6144600"/>
            <a:ext cx="2084043" cy="3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 algn="l">
              <a:lnSpc>
                <a:spcPct val="90000"/>
              </a:lnSpc>
              <a:spcBef>
                <a:spcPts val="300"/>
              </a:spcBef>
              <a:defRPr b="1" sz="14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2. Work with list columns</a:t>
            </a:r>
          </a:p>
        </p:txBody>
      </p:sp>
      <p:sp>
        <p:nvSpPr>
          <p:cNvPr id="260" name="purrr::map(.x, .f, ...)…"/>
          <p:cNvSpPr txBox="1"/>
          <p:nvPr/>
        </p:nvSpPr>
        <p:spPr>
          <a:xfrm>
            <a:off x="4962175" y="6558822"/>
            <a:ext cx="3207450" cy="24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9300"/>
                </a:solidFill>
              </a:rPr>
              <a:t>purrr::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map(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.x, .f,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.f element-wise to .x as .f(.x)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%&gt;% </a:t>
            </a:r>
            <a:r>
              <a:rPr b="1"/>
              <a:t>mutate</a:t>
            </a:r>
            <a:r>
              <a:t>(n = </a:t>
            </a:r>
            <a:r>
              <a:rPr b="1"/>
              <a:t>map</a:t>
            </a:r>
            <a:r>
              <a:t>(data, dim))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9300"/>
                </a:solidFill>
              </a:rPr>
              <a:t>purrr::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map2(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.x, .y, .f,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.f element-wise to .x and .y as .f(.x, .y)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m_iris %&gt;% </a:t>
            </a:r>
            <a:r>
              <a:rPr b="1"/>
              <a:t>mutate</a:t>
            </a:r>
            <a:r>
              <a:t>(n = </a:t>
            </a:r>
            <a:r>
              <a:rPr b="1"/>
              <a:t>map2</a:t>
            </a:r>
            <a:r>
              <a:t>(data, model, list))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9300"/>
                </a:solidFill>
              </a:rPr>
              <a:t>purrr::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pmap(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.l, .f,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.f element-wise to vectors saved in .l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m_iris %&gt;% </a:t>
            </a:r>
          </a:p>
          <a:p>
            <a:pPr marL="114300" indent="-114300" algn="l">
              <a:lnSpc>
                <a:spcPct val="90000"/>
              </a:lnSpc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</a:t>
            </a:r>
            <a:r>
              <a:rPr b="1"/>
              <a:t>mutate</a:t>
            </a:r>
            <a:r>
              <a:t>(n = </a:t>
            </a:r>
            <a:r>
              <a:rPr b="1"/>
              <a:t>pmap</a:t>
            </a:r>
            <a:r>
              <a:t>(list(data, model, data), list))</a:t>
            </a:r>
          </a:p>
        </p:txBody>
      </p:sp>
      <p:sp>
        <p:nvSpPr>
          <p:cNvPr id="261" name="3. Simplify the list column (into a regular column)"/>
          <p:cNvSpPr txBox="1"/>
          <p:nvPr/>
        </p:nvSpPr>
        <p:spPr>
          <a:xfrm>
            <a:off x="7333614" y="8796626"/>
            <a:ext cx="3878578" cy="3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4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3. Simplify the list column </a:t>
            </a:r>
            <a:r>
              <a:rPr b="0"/>
              <a:t>(into a regular column)</a:t>
            </a:r>
          </a:p>
        </p:txBody>
      </p:sp>
      <p:sp>
        <p:nvSpPr>
          <p:cNvPr id="262" name="Use the purrr functions map_lgl(), map_int(), map_dbl(), and map_chr() (as well as tidyr’s unnest() to reduce a list column into a regular column."/>
          <p:cNvSpPr txBox="1"/>
          <p:nvPr/>
        </p:nvSpPr>
        <p:spPr>
          <a:xfrm>
            <a:off x="4967322" y="9097837"/>
            <a:ext cx="2137343" cy="957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54990">
              <a:lnSpc>
                <a:spcPct val="90000"/>
              </a:lnSpc>
              <a:spcBef>
                <a:spcPts val="200"/>
              </a:spcBef>
              <a:defRPr sz="114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the purrr functions </a:t>
            </a:r>
            <a:r>
              <a:rPr b="1"/>
              <a:t>map_lgl()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b="1"/>
              <a:t>map_int()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b="1"/>
              <a:t>map_dbl()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</a:t>
            </a:r>
            <a:r>
              <a:rPr b="1"/>
              <a:t>map_chr()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(as well as tidyr’s </a:t>
            </a:r>
            <a:r>
              <a:rPr b="1"/>
              <a:t>unnest() 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to reduce a list column into a regular column.</a:t>
            </a:r>
          </a:p>
        </p:txBody>
      </p:sp>
      <p:sp>
        <p:nvSpPr>
          <p:cNvPr id="263" name="purrr::map_dbl(.x, .f, ...)…"/>
          <p:cNvSpPr txBox="1"/>
          <p:nvPr/>
        </p:nvSpPr>
        <p:spPr>
          <a:xfrm>
            <a:off x="10406390" y="8938170"/>
            <a:ext cx="3392990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9300"/>
                </a:solidFill>
              </a:rPr>
              <a:t>purrr::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map_dbl(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.x, .f,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.f element-wise to .x, return a double vector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FF9300"/>
                </a:solidFill>
              </a:rPr>
              <a:t>purrr::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map_chr(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.x, .f,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1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.f element-wise to .x, return a character vector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defRPr i="1" sz="1100">
                <a:solidFill>
                  <a:srgbClr val="FF93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map_chr</a:t>
            </a:r>
            <a:r>
              <a:t>(data, nrow))</a:t>
            </a:r>
          </a:p>
        </p:txBody>
      </p:sp>
      <p:sp>
        <p:nvSpPr>
          <p:cNvPr id="264" name="RStudio® is a trademark of RStudio, Inc.  •  CC BY  RStudio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 RStudio </a:t>
            </a:r>
            <a:r>
              <a:rPr u="sng"/>
              <a:t>info@rstudio.com</a:t>
            </a:r>
            <a:r>
              <a:t>  •  844-448-1212 • </a:t>
            </a:r>
            <a:r>
              <a:rPr u="sng">
                <a:hlinkClick r:id="rId3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"/>
          <p:cNvSpPr/>
          <p:nvPr/>
        </p:nvSpPr>
        <p:spPr>
          <a:xfrm>
            <a:off x="12020029" y="7034586"/>
            <a:ext cx="1504187" cy="967298"/>
          </a:xfrm>
          <a:prstGeom prst="rect">
            <a:avLst/>
          </a:prstGeom>
          <a:solidFill>
            <a:srgbClr val="FFFFFF">
              <a:alpha val="4189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7" name="Expand a table…"/>
          <p:cNvSpPr txBox="1"/>
          <p:nvPr/>
        </p:nvSpPr>
        <p:spPr>
          <a:xfrm>
            <a:off x="302788" y="474301"/>
            <a:ext cx="3287928" cy="376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Expand a table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complete(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fill = list()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Adds missing combinations of values.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crossing(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Creates tibble with all possible combinations of values. Also </a:t>
            </a:r>
            <a:r>
              <a:rPr b="1"/>
              <a:t>crossing_()</a:t>
            </a:r>
            <a:r>
              <a:t>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expand(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Expands table to include all possible combinations of values.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nesting(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Creates tibble with one row for each distinct, observed combination of values. Also </a:t>
            </a:r>
            <a:r>
              <a:rPr b="1"/>
              <a:t>nesting_()</a:t>
            </a:r>
            <a:r>
              <a:t>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Expand a vector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full_seq(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period, tol = 1e-06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Expand a sequence to include skipped values.</a:t>
            </a:r>
          </a:p>
        </p:txBody>
      </p:sp>
      <p:sp>
        <p:nvSpPr>
          <p:cNvPr id="268" name="Handle missing values…"/>
          <p:cNvSpPr txBox="1"/>
          <p:nvPr/>
        </p:nvSpPr>
        <p:spPr>
          <a:xfrm>
            <a:off x="302788" y="4525602"/>
            <a:ext cx="3287928" cy="174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Handle missing values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drop_na(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Drop rows containing NA’s.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fill(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.direction = c("down", "up")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Fill in NA’s with previous values.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replace_na(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replace = list(),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Replace NA’s by column.</a:t>
            </a:r>
          </a:p>
        </p:txBody>
      </p:sp>
      <p:sp>
        <p:nvSpPr>
          <p:cNvPr id="269" name="Reshape table…"/>
          <p:cNvSpPr txBox="1"/>
          <p:nvPr/>
        </p:nvSpPr>
        <p:spPr>
          <a:xfrm>
            <a:off x="302788" y="6506802"/>
            <a:ext cx="3287928" cy="174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b="1" sz="1164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Reshape table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gather(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key, value, ..., na.rm = FALSE, convert = FALSE, factor_key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Gathers multiple columns into a key column - value column pair.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spread(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key, value, fill = NA, convert = FALSE, drop = TRUE, sep = 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0871" indent="-110871" algn="l" defTabSz="566674">
              <a:lnSpc>
                <a:spcPct val="90000"/>
              </a:lnSpc>
              <a:spcBef>
                <a:spcPts val="200"/>
              </a:spcBef>
              <a:defRPr sz="116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Spreads key column - value column pair across multiple columns.</a:t>
            </a:r>
          </a:p>
        </p:txBody>
      </p:sp>
      <p:sp>
        <p:nvSpPr>
          <p:cNvPr id="270" name="Split and combine cells…"/>
          <p:cNvSpPr txBox="1"/>
          <p:nvPr/>
        </p:nvSpPr>
        <p:spPr>
          <a:xfrm>
            <a:off x="4074688" y="499702"/>
            <a:ext cx="3287928" cy="2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Split and combine cells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col, into, sep = "[^[:alnum:]]+", remove = TRUE, convert = FALSE, extra = "warn", fill = "warn", ...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Separate one column into several.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separate_rows(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sep = "[^[:alnum:].]+", convert = FALSE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Separate each cell in a column into several rows. Also </a:t>
            </a:r>
            <a:r>
              <a:rPr b="1"/>
              <a:t>separate_rows_()</a:t>
            </a:r>
            <a:r>
              <a:t>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unite(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col, ..., sep = "_", remove = TRUE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Combine several columns into one.</a:t>
            </a:r>
          </a:p>
        </p:txBody>
      </p:sp>
      <p:sp>
        <p:nvSpPr>
          <p:cNvPr id="271" name="Nest data frames within cells…"/>
          <p:cNvSpPr txBox="1"/>
          <p:nvPr/>
        </p:nvSpPr>
        <p:spPr>
          <a:xfrm>
            <a:off x="4074688" y="3458802"/>
            <a:ext cx="3287928" cy="2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b="1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Nest data frames within cells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nest(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.key = data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For grouped data, moves groups into cells as data frames.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unnest(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data, ..., .drop = NA, .id = NULL, .sep = 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Unnests a nested data frame.</a:t>
            </a:r>
          </a:p>
        </p:txBody>
      </p:sp>
      <p:sp>
        <p:nvSpPr>
          <p:cNvPr id="272" name="Tidy data complements R’s vectorized operations. R will automatically preserve observations as you manipulate variables. No other format works as intuitively with R."/>
          <p:cNvSpPr txBox="1"/>
          <p:nvPr/>
        </p:nvSpPr>
        <p:spPr>
          <a:xfrm>
            <a:off x="8843493" y="7035148"/>
            <a:ext cx="3167783" cy="109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78358">
              <a:lnSpc>
                <a:spcPct val="90000"/>
              </a:lnSpc>
              <a:spcBef>
                <a:spcPts val="200"/>
              </a:spcBef>
              <a:defRPr sz="1386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Tidy data complements R’s </a:t>
            </a:r>
            <a:r>
              <a:rPr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vectorized operations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. R will automatically preserve observations as you manipulate variables. No other format works as intuitively with R.</a:t>
            </a:r>
          </a:p>
        </p:txBody>
      </p:sp>
      <p:graphicFrame>
        <p:nvGraphicFramePr>
          <p:cNvPr id="273" name="Table"/>
          <p:cNvGraphicFramePr/>
          <p:nvPr/>
        </p:nvGraphicFramePr>
        <p:xfrm>
          <a:off x="13227573" y="7073248"/>
          <a:ext cx="265391" cy="712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8600"/>
              </a:tblGrid>
              <a:tr h="235352">
                <a:tc>
                  <a:txBody>
                    <a:bodyPr/>
                    <a:lstStyle/>
                    <a:p>
                      <a:pPr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-Roman"/>
                          <a:ea typeface="ChunkFive-Roman"/>
                          <a:cs typeface="ChunkFive-Roman"/>
                          <a:sym typeface="ChunkFive-Roman"/>
                        </a:rPr>
                        <a:t>C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74" name="Table"/>
          <p:cNvGraphicFramePr/>
          <p:nvPr/>
        </p:nvGraphicFramePr>
        <p:xfrm>
          <a:off x="12594676" y="7073248"/>
          <a:ext cx="265391" cy="712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8600"/>
              </a:tblGrid>
              <a:tr h="235352">
                <a:tc>
                  <a:txBody>
                    <a:bodyPr/>
                    <a:lstStyle/>
                    <a:p>
                      <a:pPr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-Roman"/>
                          <a:ea typeface="ChunkFive-Roman"/>
                          <a:cs typeface="ChunkFive-Roman"/>
                          <a:sym typeface="ChunkFive-Roman"/>
                        </a:rPr>
                        <a:t>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75" name="Table"/>
          <p:cNvGraphicFramePr/>
          <p:nvPr/>
        </p:nvGraphicFramePr>
        <p:xfrm>
          <a:off x="12134329" y="7070093"/>
          <a:ext cx="265391" cy="7129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8600"/>
              </a:tblGrid>
              <a:tr h="235352">
                <a:tc>
                  <a:txBody>
                    <a:bodyPr/>
                    <a:lstStyle/>
                    <a:p>
                      <a:pPr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-Roman"/>
                          <a:ea typeface="ChunkFive-Roman"/>
                          <a:cs typeface="ChunkFive-Roman"/>
                          <a:sym typeface="ChunkFive-Roman"/>
                        </a:rPr>
                        <a:t>A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6" name="A * B"/>
          <p:cNvSpPr txBox="1"/>
          <p:nvPr/>
        </p:nvSpPr>
        <p:spPr>
          <a:xfrm>
            <a:off x="12116671" y="7771893"/>
            <a:ext cx="695295" cy="337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 * B</a:t>
            </a:r>
          </a:p>
        </p:txBody>
      </p:sp>
      <p:sp>
        <p:nvSpPr>
          <p:cNvPr id="277" name="*"/>
          <p:cNvSpPr txBox="1"/>
          <p:nvPr/>
        </p:nvSpPr>
        <p:spPr>
          <a:xfrm>
            <a:off x="12360537" y="7003256"/>
            <a:ext cx="236533" cy="33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278" name="Arrow"/>
          <p:cNvSpPr/>
          <p:nvPr/>
        </p:nvSpPr>
        <p:spPr>
          <a:xfrm>
            <a:off x="12158527" y="7608731"/>
            <a:ext cx="1044794" cy="142241"/>
          </a:xfrm>
          <a:prstGeom prst="rightArrow">
            <a:avLst>
              <a:gd name="adj1" fmla="val 32000"/>
              <a:gd name="adj2" fmla="val 113860"/>
            </a:avLst>
          </a:prstGeom>
          <a:gradFill>
            <a:gsLst>
              <a:gs pos="0">
                <a:schemeClr val="accent1"/>
              </a:gs>
              <a:gs pos="100000">
                <a:srgbClr val="76D6FF">
                  <a:alpha val="19000"/>
                </a:srgbClr>
              </a:gs>
            </a:gsLst>
            <a:lin ang="10448469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79" name="Arrow"/>
          <p:cNvSpPr/>
          <p:nvPr/>
        </p:nvSpPr>
        <p:spPr>
          <a:xfrm>
            <a:off x="12158527" y="7457911"/>
            <a:ext cx="1044794" cy="142241"/>
          </a:xfrm>
          <a:prstGeom prst="rightArrow">
            <a:avLst>
              <a:gd name="adj1" fmla="val 32000"/>
              <a:gd name="adj2" fmla="val 113860"/>
            </a:avLst>
          </a:prstGeom>
          <a:gradFill>
            <a:gsLst>
              <a:gs pos="0">
                <a:schemeClr val="accent1"/>
              </a:gs>
              <a:gs pos="100000">
                <a:srgbClr val="76D6FF">
                  <a:alpha val="19000"/>
                </a:srgbClr>
              </a:gs>
            </a:gsLst>
            <a:lin ang="10448469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80" name="Arrow"/>
          <p:cNvSpPr/>
          <p:nvPr/>
        </p:nvSpPr>
        <p:spPr>
          <a:xfrm>
            <a:off x="12158527" y="7307091"/>
            <a:ext cx="1044794" cy="142241"/>
          </a:xfrm>
          <a:prstGeom prst="rightArrow">
            <a:avLst>
              <a:gd name="adj1" fmla="val 32000"/>
              <a:gd name="adj2" fmla="val 113860"/>
            </a:avLst>
          </a:prstGeom>
          <a:gradFill>
            <a:gsLst>
              <a:gs pos="0">
                <a:schemeClr val="accent1"/>
              </a:gs>
              <a:gs pos="100000">
                <a:srgbClr val="76D6FF">
                  <a:alpha val="19000"/>
                </a:srgbClr>
              </a:gs>
            </a:gsLst>
            <a:lin ang="10448469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81" name="Tidy data is a way to organize tabular data. Many functions in R become easier to use when your data is tidy. A table is tidy if:"/>
          <p:cNvSpPr txBox="1"/>
          <p:nvPr/>
        </p:nvSpPr>
        <p:spPr>
          <a:xfrm>
            <a:off x="9355632" y="492424"/>
            <a:ext cx="3135956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Tidy data</a:t>
            </a:r>
            <a:r>
              <a:t> is a way to organize tabular data. Many functions in R become easier to use when your data is tidy. A table is tidy if:</a:t>
            </a:r>
          </a:p>
        </p:txBody>
      </p:sp>
      <p:sp>
        <p:nvSpPr>
          <p:cNvPr id="282" name="Tidy data complement’s R’s data structures because it:…"/>
          <p:cNvSpPr txBox="1"/>
          <p:nvPr/>
        </p:nvSpPr>
        <p:spPr>
          <a:xfrm>
            <a:off x="8652335" y="1249186"/>
            <a:ext cx="3135956" cy="2414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Tidy data complement’s R’s data structures because it: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isolates all of a variable’s values in a column vector, where they are easy to access as a group.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ensures that R’s vectorized functions and operation will preserve observations across columns.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No other format works as intuitively with R.</a:t>
            </a:r>
          </a:p>
        </p:txBody>
      </p:sp>
      <p:sp>
        <p:nvSpPr>
          <p:cNvPr id="283" name="Tidy data complements visualization because it aligns with the grammar of graphics:…"/>
          <p:cNvSpPr txBox="1"/>
          <p:nvPr/>
        </p:nvSpPr>
        <p:spPr>
          <a:xfrm>
            <a:off x="9355632" y="3989767"/>
            <a:ext cx="3135956" cy="2718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Tidy data complements visualization because it aligns with the grammar of graphics: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Each row can be visualized with a mark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Each column can be mapped to an aesthetic property of the mark.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Tidy data facilitates scientific discovery because, if a natural law exists between variables, it will be present between the values of the variable that occur in the same observation (row). As a result, laws can be observed as patterns when tidy data is visualized.</a:t>
            </a:r>
          </a:p>
        </p:txBody>
      </p:sp>
      <p:grpSp>
        <p:nvGrpSpPr>
          <p:cNvPr id="291" name="Group"/>
          <p:cNvGrpSpPr/>
          <p:nvPr/>
        </p:nvGrpSpPr>
        <p:grpSpPr>
          <a:xfrm>
            <a:off x="4097837" y="6499842"/>
            <a:ext cx="5045662" cy="2877650"/>
            <a:chOff x="25400" y="25400"/>
            <a:chExt cx="5045660" cy="2877649"/>
          </a:xfrm>
        </p:grpSpPr>
        <p:graphicFrame>
          <p:nvGraphicFramePr>
            <p:cNvPr id="284" name="Table"/>
            <p:cNvGraphicFramePr/>
            <p:nvPr/>
          </p:nvGraphicFramePr>
          <p:xfrm>
            <a:off x="25400" y="1174694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5" name="Shape"/>
            <p:cNvSpPr/>
            <p:nvPr/>
          </p:nvSpPr>
          <p:spPr>
            <a:xfrm>
              <a:off x="660400" y="31242"/>
              <a:ext cx="3231278" cy="1416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" y="19622"/>
                  </a:moveTo>
                  <a:lnTo>
                    <a:pt x="9267" y="0"/>
                  </a:lnTo>
                  <a:lnTo>
                    <a:pt x="21600" y="12703"/>
                  </a:lnTo>
                  <a:lnTo>
                    <a:pt x="6048" y="21600"/>
                  </a:lnTo>
                  <a:lnTo>
                    <a:pt x="0" y="21450"/>
                  </a:lnTo>
                  <a:lnTo>
                    <a:pt x="16" y="19622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286" name="Table"/>
            <p:cNvGraphicFramePr/>
            <p:nvPr/>
          </p:nvGraphicFramePr>
          <p:xfrm>
            <a:off x="2045550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7" name="Shape"/>
            <p:cNvSpPr/>
            <p:nvPr/>
          </p:nvSpPr>
          <p:spPr>
            <a:xfrm>
              <a:off x="656765" y="1035309"/>
              <a:ext cx="138749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085"/>
                  </a:moveTo>
                  <a:lnTo>
                    <a:pt x="21600" y="0"/>
                  </a:lnTo>
                  <a:lnTo>
                    <a:pt x="21561" y="21600"/>
                  </a:lnTo>
                  <a:lnTo>
                    <a:pt x="60" y="14181"/>
                  </a:lnTo>
                  <a:lnTo>
                    <a:pt x="0" y="11085"/>
                  </a:lnTo>
                  <a:close/>
                </a:path>
              </a:pathLst>
            </a:custGeom>
            <a:solidFill>
              <a:srgbClr val="A8D379">
                <a:alpha val="2529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88" name="Shape"/>
            <p:cNvSpPr/>
            <p:nvPr/>
          </p:nvSpPr>
          <p:spPr>
            <a:xfrm>
              <a:off x="665744" y="1598484"/>
              <a:ext cx="3221864" cy="1304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86"/>
                  </a:moveTo>
                  <a:lnTo>
                    <a:pt x="6009" y="0"/>
                  </a:lnTo>
                  <a:lnTo>
                    <a:pt x="21600" y="7623"/>
                  </a:lnTo>
                  <a:lnTo>
                    <a:pt x="9309" y="21600"/>
                  </a:lnTo>
                  <a:lnTo>
                    <a:pt x="19" y="2162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78A642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289" name="Table"/>
            <p:cNvGraphicFramePr/>
            <p:nvPr/>
          </p:nvGraphicFramePr>
          <p:xfrm>
            <a:off x="2039200" y="1034994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0" name="Table"/>
            <p:cNvGraphicFramePr/>
            <p:nvPr/>
          </p:nvGraphicFramePr>
          <p:xfrm>
            <a:off x="2045550" y="2069044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299" name="Group"/>
          <p:cNvGrpSpPr/>
          <p:nvPr/>
        </p:nvGrpSpPr>
        <p:grpSpPr>
          <a:xfrm>
            <a:off x="4097837" y="5597968"/>
            <a:ext cx="5045662" cy="2673296"/>
            <a:chOff x="25400" y="25400"/>
            <a:chExt cx="5045660" cy="2673294"/>
          </a:xfrm>
        </p:grpSpPr>
        <p:sp>
          <p:nvSpPr>
            <p:cNvPr id="292" name="Line"/>
            <p:cNvSpPr/>
            <p:nvPr/>
          </p:nvSpPr>
          <p:spPr>
            <a:xfrm>
              <a:off x="1564855" y="85369"/>
              <a:ext cx="500826" cy="129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012" y="21599"/>
                  </a:lnTo>
                  <a:lnTo>
                    <a:pt x="10206" y="0"/>
                  </a:lnTo>
                  <a:lnTo>
                    <a:pt x="21600" y="14"/>
                  </a:lnTo>
                </a:path>
              </a:pathLst>
            </a:custGeom>
            <a:noFill/>
            <a:ln w="25400" cap="flat">
              <a:solidFill>
                <a:srgbClr val="78AAD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1564855" y="1116653"/>
              <a:ext cx="507729" cy="39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541" y="21473"/>
                  </a:lnTo>
                  <a:lnTo>
                    <a:pt x="13489" y="0"/>
                  </a:lnTo>
                  <a:lnTo>
                    <a:pt x="21600" y="171"/>
                  </a:lnTo>
                </a:path>
              </a:pathLst>
            </a:custGeom>
            <a:noFill/>
            <a:ln w="25400" cap="flat">
              <a:solidFill>
                <a:srgbClr val="A8D37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94" name="Line"/>
            <p:cNvSpPr/>
            <p:nvPr/>
          </p:nvSpPr>
          <p:spPr>
            <a:xfrm flipH="1" rot="10800000">
              <a:off x="1561365" y="1661819"/>
              <a:ext cx="503411" cy="486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657" y="21496"/>
                  </a:lnTo>
                  <a:lnTo>
                    <a:pt x="13605" y="0"/>
                  </a:lnTo>
                  <a:lnTo>
                    <a:pt x="21600" y="119"/>
                  </a:lnTo>
                </a:path>
              </a:pathLst>
            </a:custGeom>
            <a:noFill/>
            <a:ln w="25400" cap="flat">
              <a:solidFill>
                <a:srgbClr val="78A64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aphicFrame>
          <p:nvGraphicFramePr>
            <p:cNvPr id="295" name="Table"/>
            <p:cNvGraphicFramePr/>
            <p:nvPr/>
          </p:nvGraphicFramePr>
          <p:xfrm>
            <a:off x="25400" y="1174694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6" name="Table"/>
            <p:cNvGraphicFramePr/>
            <p:nvPr/>
          </p:nvGraphicFramePr>
          <p:xfrm>
            <a:off x="2045550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7" name="Table"/>
            <p:cNvGraphicFramePr/>
            <p:nvPr/>
          </p:nvGraphicFramePr>
          <p:xfrm>
            <a:off x="2039200" y="1034994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8" name="Table"/>
            <p:cNvGraphicFramePr/>
            <p:nvPr/>
          </p:nvGraphicFramePr>
          <p:xfrm>
            <a:off x="2045550" y="2069044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642"/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