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134"/>
    <a:srgbClr val="72A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2"/>
    <p:restoredTop sz="94640"/>
  </p:normalViewPr>
  <p:slideViewPr>
    <p:cSldViewPr snapToGrid="0" snapToObjects="1">
      <p:cViewPr varScale="1">
        <p:scale>
          <a:sx n="81" d="100"/>
          <a:sy n="81" d="100"/>
        </p:scale>
        <p:origin x="17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https/happygitwithr.com/index.html.com/index.html" TargetMode="External"/><Relationship Id="rId5" Type="http://schemas.openxmlformats.org/officeDocument/2006/relationships/hyperlink" Target="https://mounabelaid.netlify.app/" TargetMode="External"/><Relationship Id="rId10" Type="http://schemas.openxmlformats.org/officeDocument/2006/relationships/hyperlink" Target="https://docs.github.com/en/get-started/quickstart/github-glossary" TargetMode="External"/><Relationship Id="rId4" Type="http://schemas.openxmlformats.org/officeDocument/2006/relationships/hyperlink" Target="mailto:belaid.mounaa@gmail.com" TargetMode="Externa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1" name="Group"/>
          <p:cNvGrpSpPr/>
          <p:nvPr/>
        </p:nvGrpSpPr>
        <p:grpSpPr>
          <a:xfrm>
            <a:off x="8369105" y="-1013161"/>
            <a:ext cx="6159575" cy="3553962"/>
            <a:chOff x="0" y="51032"/>
            <a:chExt cx="6159573" cy="3553961"/>
          </a:xfrm>
        </p:grpSpPr>
        <p:grpSp>
          <p:nvGrpSpPr>
            <p:cNvPr id="308" name="Group"/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293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4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5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6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7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8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9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0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1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2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3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4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5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6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7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309" name="Rectangle"/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310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12" name="Line"/>
          <p:cNvSpPr/>
          <p:nvPr/>
        </p:nvSpPr>
        <p:spPr>
          <a:xfrm>
            <a:off x="241300" y="10455947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14" name="Group"/>
          <p:cNvSpPr/>
          <p:nvPr/>
        </p:nvSpPr>
        <p:spPr>
          <a:xfrm>
            <a:off x="213255" y="1523997"/>
            <a:ext cx="4346831" cy="8901201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8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1" name="Remember that the best cheatsheets are visual—not written—documents. Whenever possible use visual elements to make it easier for readers to find the information they need."/>
          <p:cNvSpPr txBox="1"/>
          <p:nvPr/>
        </p:nvSpPr>
        <p:spPr>
          <a:xfrm>
            <a:off x="323328" y="1610688"/>
            <a:ext cx="4140391" cy="2488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US" b="1" dirty="0"/>
              <a:t>Version control</a:t>
            </a:r>
            <a:r>
              <a:rPr lang="en-US" dirty="0"/>
              <a:t> control, also known as </a:t>
            </a:r>
            <a:r>
              <a:rPr lang="en-US" b="1" dirty="0"/>
              <a:t>source control</a:t>
            </a:r>
            <a:r>
              <a:rPr lang="en-US" dirty="0"/>
              <a:t>, is the practice of tracking and managing changes to software code.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lang="en-US" dirty="0"/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US" dirty="0"/>
              <a:t>Version control systems are software tools that help software teams manage changes to source code over time.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lang="en-US" dirty="0"/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US" dirty="0"/>
              <a:t>Git is an </a:t>
            </a:r>
            <a:r>
              <a:rPr lang="en-US" b="1" dirty="0"/>
              <a:t>open-source</a:t>
            </a:r>
            <a:r>
              <a:rPr lang="en-US" dirty="0"/>
              <a:t> software for version control, originally developed in 2005 by Linus Torvalds, the creator of the Linux operating system kernel.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lang="en-US" dirty="0"/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US" b="1" dirty="0"/>
              <a:t>Git </a:t>
            </a:r>
            <a:r>
              <a:rPr lang="en-US" dirty="0"/>
              <a:t>it is a version control tool to track the changes in the source code of a project.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lang="en-US" dirty="0"/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US" b="1" dirty="0"/>
              <a:t>GitHub</a:t>
            </a:r>
            <a:r>
              <a:rPr lang="en-US" dirty="0"/>
              <a:t> is the most popular hosting service for collaborating on code using Git.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2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466337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RStudio® is a trademark of RStudio, Inc.</a:t>
            </a:r>
            <a:r>
              <a:rPr lang="fr-FR" dirty="0"/>
              <a:t>  </a:t>
            </a:r>
            <a:r>
              <a:rPr dirty="0"/>
              <a:t>•</a:t>
            </a:r>
            <a:r>
              <a:rPr lang="fr-FR" dirty="0"/>
              <a:t>  </a:t>
            </a:r>
            <a:r>
              <a:rPr dirty="0">
                <a:hlinkClick r:id="rId3"/>
              </a:rPr>
              <a:t>CC BY SA</a:t>
            </a:r>
            <a:r>
              <a:rPr dirty="0"/>
              <a:t> </a:t>
            </a:r>
            <a:r>
              <a:rPr lang="fr-FR" dirty="0"/>
              <a:t>Mouna Belaid  </a:t>
            </a:r>
            <a:r>
              <a:rPr dirty="0"/>
              <a:t>•</a:t>
            </a:r>
            <a:r>
              <a:rPr lang="fr-FR" dirty="0"/>
              <a:t>  </a:t>
            </a:r>
            <a:r>
              <a:rPr lang="en-US" dirty="0">
                <a:hlinkClick r:id="rId4"/>
              </a:rPr>
              <a:t>belaid.mounaa@gmail</a:t>
            </a:r>
            <a:r>
              <a:rPr dirty="0">
                <a:hlinkClick r:id="rId4"/>
              </a:rPr>
              <a:t>.com</a:t>
            </a:r>
            <a:r>
              <a:rPr lang="fr-FR" dirty="0"/>
              <a:t>  </a:t>
            </a:r>
            <a:r>
              <a:rPr dirty="0"/>
              <a:t>•</a:t>
            </a:r>
            <a:r>
              <a:rPr lang="fr-FR" dirty="0"/>
              <a:t>  </a:t>
            </a:r>
            <a:r>
              <a:rPr lang="en-US" dirty="0" err="1">
                <a:hlinkClick r:id="rId5"/>
              </a:rPr>
              <a:t>mounabelaid.netlify.app</a:t>
            </a:r>
            <a:r>
              <a:rPr lang="en-US" dirty="0"/>
              <a:t>  </a:t>
            </a:r>
            <a:r>
              <a:rPr dirty="0"/>
              <a:t>•</a:t>
            </a:r>
            <a:r>
              <a:rPr lang="fr-FR" dirty="0"/>
              <a:t>  </a:t>
            </a:r>
            <a:r>
              <a:rPr dirty="0"/>
              <a:t>Learn more </a:t>
            </a:r>
            <a:r>
              <a:rPr lang="fr-FR" dirty="0"/>
              <a:t>at </a:t>
            </a:r>
            <a:r>
              <a:rPr lang="en-US" sz="900" b="0" dirty="0">
                <a:solidFill>
                  <a:srgbClr val="000000"/>
                </a:solidFill>
                <a:hlinkClick r:id="rId6"/>
              </a:rPr>
              <a:t>Happy Git and </a:t>
            </a:r>
            <a:r>
              <a:rPr lang="en-US" sz="900" b="0" dirty="0" err="1">
                <a:solidFill>
                  <a:srgbClr val="000000"/>
                </a:solidFill>
                <a:hlinkClick r:id="rId6"/>
              </a:rPr>
              <a:t>Github</a:t>
            </a:r>
            <a:r>
              <a:rPr lang="en-US" sz="900" b="0" dirty="0">
                <a:solidFill>
                  <a:srgbClr val="000000"/>
                </a:solidFill>
                <a:hlinkClick r:id="rId6"/>
              </a:rPr>
              <a:t> for the </a:t>
            </a:r>
            <a:r>
              <a:rPr lang="en-US" sz="900" b="0" dirty="0" err="1">
                <a:solidFill>
                  <a:srgbClr val="000000"/>
                </a:solidFill>
                <a:hlinkClick r:id="rId6"/>
              </a:rPr>
              <a:t>useR</a:t>
            </a:r>
            <a:r>
              <a:rPr lang="en-US" sz="900" b="0" dirty="0">
                <a:solidFill>
                  <a:srgbClr val="000000"/>
                </a:solidFill>
              </a:rPr>
              <a:t>  </a:t>
            </a:r>
            <a:r>
              <a:rPr dirty="0"/>
              <a:t>•</a:t>
            </a:r>
            <a:r>
              <a:rPr lang="fr-FR" dirty="0"/>
              <a:t>  </a:t>
            </a:r>
            <a:r>
              <a:rPr dirty="0"/>
              <a:t>Updated: 20</a:t>
            </a:r>
            <a:r>
              <a:rPr lang="fr-FR" dirty="0"/>
              <a:t>22</a:t>
            </a:r>
            <a:r>
              <a:rPr dirty="0"/>
              <a:t>-01</a:t>
            </a:r>
          </a:p>
        </p:txBody>
      </p:sp>
      <p:sp>
        <p:nvSpPr>
          <p:cNvPr id="323" name="Thank you for making a new cheatsheet for R! These cheatsheets have an important job:"/>
          <p:cNvSpPr txBox="1"/>
          <p:nvPr/>
        </p:nvSpPr>
        <p:spPr>
          <a:xfrm>
            <a:off x="331381" y="4648394"/>
            <a:ext cx="4264736" cy="573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AutoNum type="arabicPeriod"/>
              <a:defRPr b="0">
                <a:solidFill>
                  <a:srgbClr val="000000"/>
                </a:solidFill>
              </a:defRPr>
            </a:pPr>
            <a:r>
              <a:rPr lang="fr-FR" b="0" dirty="0">
                <a:solidFill>
                  <a:srgbClr val="000000"/>
                </a:solidFill>
              </a:rPr>
              <a:t>R and </a:t>
            </a:r>
            <a:r>
              <a:rPr lang="fr-FR" b="0" dirty="0" err="1">
                <a:solidFill>
                  <a:srgbClr val="000000"/>
                </a:solidFill>
              </a:rPr>
              <a:t>RStudio</a:t>
            </a:r>
            <a:r>
              <a:rPr lang="fr-FR" b="0" dirty="0">
                <a:solidFill>
                  <a:srgbClr val="000000"/>
                </a:solidFill>
              </a:rPr>
              <a:t> </a:t>
            </a:r>
            <a:r>
              <a:rPr lang="fr-FR" b="0" dirty="0" err="1">
                <a:solidFill>
                  <a:srgbClr val="000000"/>
                </a:solidFill>
              </a:rPr>
              <a:t>installed</a:t>
            </a:r>
            <a:endParaRPr lang="fr-FR" b="0" dirty="0">
              <a:solidFill>
                <a:srgbClr val="000000"/>
              </a:solidFill>
            </a:endParaRPr>
          </a:p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AutoNum type="arabicPeriod"/>
              <a:defRPr b="0">
                <a:solidFill>
                  <a:srgbClr val="000000"/>
                </a:solidFill>
              </a:defRPr>
            </a:pPr>
            <a:r>
              <a:rPr lang="en-US" b="0" dirty="0">
                <a:solidFill>
                  <a:srgbClr val="000000"/>
                </a:solidFill>
              </a:rPr>
              <a:t>Git installed</a:t>
            </a:r>
          </a:p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AutoNum type="arabicPeriod"/>
              <a:defRPr b="0">
                <a:solidFill>
                  <a:srgbClr val="000000"/>
                </a:solidFill>
              </a:defRPr>
            </a:pPr>
            <a:r>
              <a:rPr lang="en-US" b="0" dirty="0">
                <a:solidFill>
                  <a:srgbClr val="000000"/>
                </a:solidFill>
              </a:rPr>
              <a:t>Register a free GitHub account</a:t>
            </a:r>
          </a:p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AutoNum type="arabicPeriod"/>
              <a:defRPr b="0">
                <a:solidFill>
                  <a:srgbClr val="000000"/>
                </a:solidFill>
              </a:defRPr>
            </a:pPr>
            <a:endParaRPr b="0" dirty="0">
              <a:solidFill>
                <a:srgbClr val="000000"/>
              </a:solidFill>
            </a:endParaRPr>
          </a:p>
        </p:txBody>
      </p:sp>
      <p:sp>
        <p:nvSpPr>
          <p:cNvPr id="325" name="Line"/>
          <p:cNvSpPr/>
          <p:nvPr/>
        </p:nvSpPr>
        <p:spPr>
          <a:xfrm>
            <a:off x="9435669" y="2046199"/>
            <a:ext cx="4062993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6" name="Manipulate Variables"/>
          <p:cNvSpPr txBox="1"/>
          <p:nvPr/>
        </p:nvSpPr>
        <p:spPr>
          <a:xfrm>
            <a:off x="9426688" y="1537907"/>
            <a:ext cx="2386872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 err="1"/>
              <a:t>Undoing</a:t>
            </a:r>
            <a:r>
              <a:rPr lang="fr-FR" dirty="0"/>
              <a:t> Changes</a:t>
            </a:r>
            <a:endParaRPr dirty="0"/>
          </a:p>
        </p:txBody>
      </p:sp>
      <p:sp>
        <p:nvSpPr>
          <p:cNvPr id="330" name="Line"/>
          <p:cNvSpPr/>
          <p:nvPr/>
        </p:nvSpPr>
        <p:spPr>
          <a:xfrm>
            <a:off x="323328" y="1534139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1579382" cy="80334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r>
              <a:rPr lang="en-US" dirty="0"/>
              <a:t>Using Git and GitHub with RStudio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CHEATSHEET</a:t>
            </a:r>
            <a:r>
              <a:rPr dirty="0"/>
              <a:t> </a:t>
            </a:r>
          </a:p>
        </p:txBody>
      </p:sp>
      <p:sp>
        <p:nvSpPr>
          <p:cNvPr id="340" name="Line"/>
          <p:cNvSpPr/>
          <p:nvPr/>
        </p:nvSpPr>
        <p:spPr>
          <a:xfrm>
            <a:off x="4814439" y="1530350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84" name="Layout Suggestions"/>
          <p:cNvSpPr txBox="1"/>
          <p:nvPr/>
        </p:nvSpPr>
        <p:spPr>
          <a:xfrm>
            <a:off x="4791188" y="1537907"/>
            <a:ext cx="87043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/>
              <a:t>Basics</a:t>
            </a:r>
            <a:endParaRPr dirty="0"/>
          </a:p>
        </p:txBody>
      </p:sp>
      <p:pic>
        <p:nvPicPr>
          <p:cNvPr id="448" name="rstudio.png" descr="rstudio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79327" y="4422232"/>
            <a:ext cx="890609" cy="1032187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Line">
            <a:extLst>
              <a:ext uri="{FF2B5EF4-FFF2-40B4-BE49-F238E27FC236}">
                <a16:creationId xmlns:a16="http://schemas.microsoft.com/office/drawing/2014/main" id="{F0D2BEF7-C178-46B9-8170-DDA23E2EC3EF}"/>
              </a:ext>
            </a:extLst>
          </p:cNvPr>
          <p:cNvSpPr/>
          <p:nvPr/>
        </p:nvSpPr>
        <p:spPr>
          <a:xfrm>
            <a:off x="4835041" y="2044680"/>
            <a:ext cx="3636000" cy="0"/>
          </a:xfrm>
          <a:prstGeom prst="line">
            <a:avLst/>
          </a:prstGeom>
          <a:noFill/>
          <a:ln w="12700" cap="flat">
            <a:solidFill>
              <a:srgbClr val="E0E0E0"/>
            </a:solidFill>
            <a:custDash>
              <a:ds d="100000" sp="200000"/>
            </a:custDash>
            <a:round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163" name="Table 2">
            <a:extLst>
              <a:ext uri="{FF2B5EF4-FFF2-40B4-BE49-F238E27FC236}">
                <a16:creationId xmlns:a16="http://schemas.microsoft.com/office/drawing/2014/main" id="{48AF87B2-088C-400A-836E-952C74D7B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755922"/>
              </p:ext>
            </p:extLst>
          </p:nvPr>
        </p:nvGraphicFramePr>
        <p:xfrm>
          <a:off x="4774809" y="2209769"/>
          <a:ext cx="4264736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5066">
                  <a:extLst>
                    <a:ext uri="{9D8B030D-6E8A-4147-A177-3AD203B41FA5}">
                      <a16:colId xmlns:a16="http://schemas.microsoft.com/office/drawing/2014/main" val="4063303953"/>
                    </a:ext>
                  </a:extLst>
                </a:gridCol>
                <a:gridCol w="2669670">
                  <a:extLst>
                    <a:ext uri="{9D8B030D-6E8A-4147-A177-3AD203B41FA5}">
                      <a16:colId xmlns:a16="http://schemas.microsoft.com/office/drawing/2014/main" val="589284895"/>
                    </a:ext>
                  </a:extLst>
                </a:gridCol>
              </a:tblGrid>
              <a:tr h="131205">
                <a:tc>
                  <a:txBody>
                    <a:bodyPr/>
                    <a:lstStyle/>
                    <a:p>
                      <a:pPr lvl="0" algn="l"/>
                      <a:r>
                        <a:rPr kumimoji="0" lang="en-US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git </a:t>
                      </a:r>
                      <a:r>
                        <a:rPr kumimoji="0" lang="en-US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init</a:t>
                      </a:r>
                      <a:r>
                        <a:rPr kumimoji="0" lang="en-US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&lt;directory&gt;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Create empty Git repository</a:t>
                      </a:r>
                    </a:p>
                    <a:p>
                      <a:pPr lvl="0" algn="l"/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in specified directory.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0123589"/>
                  </a:ext>
                </a:extLst>
              </a:tr>
              <a:tr h="131205">
                <a:tc>
                  <a:txBody>
                    <a:bodyPr/>
                    <a:lstStyle/>
                    <a:p>
                      <a:pPr lvl="0" algn="l"/>
                      <a:r>
                        <a:rPr kumimoji="0" lang="en-US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git </a:t>
                      </a:r>
                      <a:r>
                        <a:rPr kumimoji="0" lang="en-US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clone</a:t>
                      </a:r>
                      <a:r>
                        <a:rPr kumimoji="0" lang="en-US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&lt;repository&gt;</a:t>
                      </a:r>
                    </a:p>
                    <a:p>
                      <a:pPr lvl="0" algn="l"/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Clone a repository located </a:t>
                      </a:r>
                    </a:p>
                    <a:p>
                      <a:pPr lvl="0" algn="l"/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at &lt;repository&gt;  on your local machine.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71788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/>
                      <a:r>
                        <a:rPr kumimoji="0" lang="en-US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git config user.name &lt;username&gt;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Define author name to be used for all commits in current repository.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174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/>
                      <a:r>
                        <a:rPr kumimoji="0" lang="en-US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git add &lt;directory&gt;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Stage all changes in &lt;directory&gt; for the next commit.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7626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/>
                      <a:r>
                        <a:rPr kumimoji="0" lang="en-US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git commit -m &lt;"message"&gt;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Commit the staged snapshot, but instead of launching a text editor, use &lt;"message"&gt; as the commit message.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920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/>
                      <a:r>
                        <a:rPr kumimoji="0" lang="en-US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git status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List which files are staged,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unstaged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, and untracked.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5401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/>
                      <a:r>
                        <a:rPr kumimoji="0" lang="en-US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git log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Display the entire commit history using the default format.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7923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/>
                      <a:r>
                        <a:rPr kumimoji="0" lang="en-US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git diff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Show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unstaged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changes between your index and working directory.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1526081"/>
                  </a:ext>
                </a:extLst>
              </a:tr>
            </a:tbl>
          </a:graphicData>
        </a:graphic>
      </p:graphicFrame>
      <p:sp>
        <p:nvSpPr>
          <p:cNvPr id="164" name="Layout Suggestions">
            <a:extLst>
              <a:ext uri="{FF2B5EF4-FFF2-40B4-BE49-F238E27FC236}">
                <a16:creationId xmlns:a16="http://schemas.microsoft.com/office/drawing/2014/main" id="{2166B4A2-3810-4E2D-8679-D1D429FB9106}"/>
              </a:ext>
            </a:extLst>
          </p:cNvPr>
          <p:cNvSpPr txBox="1"/>
          <p:nvPr/>
        </p:nvSpPr>
        <p:spPr>
          <a:xfrm>
            <a:off x="4779767" y="6732630"/>
            <a:ext cx="280846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 err="1"/>
              <a:t>Remote</a:t>
            </a:r>
            <a:r>
              <a:rPr lang="fr-FR" dirty="0"/>
              <a:t> Repositories</a:t>
            </a:r>
            <a:endParaRPr dirty="0"/>
          </a:p>
        </p:txBody>
      </p:sp>
      <p:sp>
        <p:nvSpPr>
          <p:cNvPr id="165" name="Line">
            <a:extLst>
              <a:ext uri="{FF2B5EF4-FFF2-40B4-BE49-F238E27FC236}">
                <a16:creationId xmlns:a16="http://schemas.microsoft.com/office/drawing/2014/main" id="{1971025F-8449-4364-8C96-1615E791B1DB}"/>
              </a:ext>
            </a:extLst>
          </p:cNvPr>
          <p:cNvSpPr/>
          <p:nvPr/>
        </p:nvSpPr>
        <p:spPr>
          <a:xfrm>
            <a:off x="4823578" y="7229609"/>
            <a:ext cx="3636000" cy="0"/>
          </a:xfrm>
          <a:prstGeom prst="line">
            <a:avLst/>
          </a:prstGeom>
          <a:noFill/>
          <a:ln w="12700" cap="flat">
            <a:solidFill>
              <a:srgbClr val="E0E0E0"/>
            </a:solidFill>
            <a:custDash>
              <a:ds d="100000" sp="200000"/>
            </a:custDash>
            <a:round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166" name="Table 2">
            <a:extLst>
              <a:ext uri="{FF2B5EF4-FFF2-40B4-BE49-F238E27FC236}">
                <a16:creationId xmlns:a16="http://schemas.microsoft.com/office/drawing/2014/main" id="{32A9336B-9D5C-4BD0-8AC9-66908F5D2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976735"/>
              </p:ext>
            </p:extLst>
          </p:nvPr>
        </p:nvGraphicFramePr>
        <p:xfrm>
          <a:off x="9373883" y="5365269"/>
          <a:ext cx="4264736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5066">
                  <a:extLst>
                    <a:ext uri="{9D8B030D-6E8A-4147-A177-3AD203B41FA5}">
                      <a16:colId xmlns:a16="http://schemas.microsoft.com/office/drawing/2014/main" val="4063303953"/>
                    </a:ext>
                  </a:extLst>
                </a:gridCol>
                <a:gridCol w="2669670">
                  <a:extLst>
                    <a:ext uri="{9D8B030D-6E8A-4147-A177-3AD203B41FA5}">
                      <a16:colId xmlns:a16="http://schemas.microsoft.com/office/drawing/2014/main" val="589284895"/>
                    </a:ext>
                  </a:extLst>
                </a:gridCol>
              </a:tblGrid>
              <a:tr h="131205">
                <a:tc>
                  <a:txBody>
                    <a:bodyPr/>
                    <a:lstStyle/>
                    <a:p>
                      <a:pPr lvl="0" algn="l"/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git commit --</a:t>
                      </a:r>
                      <a:r>
                        <a:rPr kumimoji="0" lang="fr-FR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amend</a:t>
                      </a:r>
                      <a:endParaRPr kumimoji="0" lang="en-US" sz="12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F05134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Replace the last commit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with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the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staged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changes and last commit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combined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. Use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with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nothing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staged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to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edit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the last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commit’s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message.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0123589"/>
                  </a:ext>
                </a:extLst>
              </a:tr>
              <a:tr h="131205">
                <a:tc>
                  <a:txBody>
                    <a:bodyPr/>
                    <a:lstStyle/>
                    <a:p>
                      <a:pPr lvl="0" algn="l"/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git rebase &lt;base&gt;</a:t>
                      </a:r>
                      <a:endParaRPr kumimoji="0" lang="en-US" sz="12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F05134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Rebase the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current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branch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onto &lt;base&gt;. &lt;base&gt; can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be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a commit ID,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branch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name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, a tag, or a relative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reference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to HEAD. 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71788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/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git </a:t>
                      </a:r>
                      <a:r>
                        <a:rPr kumimoji="0" lang="fr-FR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reflog</a:t>
                      </a:r>
                      <a:endParaRPr kumimoji="0" lang="en-US" sz="12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F05134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+mn-cs"/>
                        <a:sym typeface="Helvetica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Show a log of changes to the local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repository’s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HEAD.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Add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--relative-date flag to show date info or --all to show all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refs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. 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+mn-cs"/>
                        <a:sym typeface="Helvetica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174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/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+mn-cs"/>
                        <a:sym typeface="Helvetica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+mn-cs"/>
                        <a:sym typeface="Helvetica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7626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/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+mn-cs"/>
                        <a:sym typeface="Helvetica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+mn-cs"/>
                        <a:sym typeface="Helvetica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920533"/>
                  </a:ext>
                </a:extLst>
              </a:tr>
            </a:tbl>
          </a:graphicData>
        </a:graphic>
      </p:graphicFrame>
      <p:sp>
        <p:nvSpPr>
          <p:cNvPr id="167" name="Line">
            <a:extLst>
              <a:ext uri="{FF2B5EF4-FFF2-40B4-BE49-F238E27FC236}">
                <a16:creationId xmlns:a16="http://schemas.microsoft.com/office/drawing/2014/main" id="{6B92450C-ADAD-496F-890E-E3D789535FFA}"/>
              </a:ext>
            </a:extLst>
          </p:cNvPr>
          <p:cNvSpPr/>
          <p:nvPr/>
        </p:nvSpPr>
        <p:spPr>
          <a:xfrm>
            <a:off x="9435669" y="8448542"/>
            <a:ext cx="4062993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8" name="Manipulate Variables">
            <a:extLst>
              <a:ext uri="{FF2B5EF4-FFF2-40B4-BE49-F238E27FC236}">
                <a16:creationId xmlns:a16="http://schemas.microsoft.com/office/drawing/2014/main" id="{99DEF9A7-7BE7-4CBC-8672-3A08AC50EA65}"/>
              </a:ext>
            </a:extLst>
          </p:cNvPr>
          <p:cNvSpPr txBox="1"/>
          <p:nvPr/>
        </p:nvSpPr>
        <p:spPr>
          <a:xfrm>
            <a:off x="9426688" y="7940250"/>
            <a:ext cx="172483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/>
              <a:t>Git Branches</a:t>
            </a:r>
          </a:p>
        </p:txBody>
      </p:sp>
      <p:graphicFrame>
        <p:nvGraphicFramePr>
          <p:cNvPr id="169" name="Table 2">
            <a:extLst>
              <a:ext uri="{FF2B5EF4-FFF2-40B4-BE49-F238E27FC236}">
                <a16:creationId xmlns:a16="http://schemas.microsoft.com/office/drawing/2014/main" id="{8044D71B-03BB-43D2-9079-6970507AF8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612475"/>
              </p:ext>
            </p:extLst>
          </p:nvPr>
        </p:nvGraphicFramePr>
        <p:xfrm>
          <a:off x="9426688" y="2228483"/>
          <a:ext cx="4309067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1647">
                  <a:extLst>
                    <a:ext uri="{9D8B030D-6E8A-4147-A177-3AD203B41FA5}">
                      <a16:colId xmlns:a16="http://schemas.microsoft.com/office/drawing/2014/main" val="4063303953"/>
                    </a:ext>
                  </a:extLst>
                </a:gridCol>
                <a:gridCol w="2697420">
                  <a:extLst>
                    <a:ext uri="{9D8B030D-6E8A-4147-A177-3AD203B41FA5}">
                      <a16:colId xmlns:a16="http://schemas.microsoft.com/office/drawing/2014/main" val="589284895"/>
                    </a:ext>
                  </a:extLst>
                </a:gridCol>
              </a:tblGrid>
              <a:tr h="131205">
                <a:tc>
                  <a:txBody>
                    <a:bodyPr/>
                    <a:lstStyle/>
                    <a:p>
                      <a:pPr lvl="0" algn="l"/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git </a:t>
                      </a:r>
                      <a:r>
                        <a:rPr kumimoji="0" lang="fr-FR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revert</a:t>
                      </a:r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&lt;commit&gt;</a:t>
                      </a:r>
                      <a:endParaRPr kumimoji="0" lang="en-US" sz="12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F05134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Create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new commit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that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undoes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all of the changes made in &lt;commit&gt;,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then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apply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it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to the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current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branch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.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0123589"/>
                  </a:ext>
                </a:extLst>
              </a:tr>
              <a:tr h="131205">
                <a:tc>
                  <a:txBody>
                    <a:bodyPr/>
                    <a:lstStyle/>
                    <a:p>
                      <a:pPr lvl="0" algn="l"/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git reset &lt;file&gt;</a:t>
                      </a:r>
                      <a:endParaRPr kumimoji="0" lang="en-US" sz="12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F05134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Remove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&lt;file&gt;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from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the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staging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area but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leave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the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working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directory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unchanged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. This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unstages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a file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without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overwriting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any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changes.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7178888"/>
                  </a:ext>
                </a:extLst>
              </a:tr>
              <a:tr h="746532">
                <a:tc>
                  <a:txBody>
                    <a:bodyPr/>
                    <a:lstStyle/>
                    <a:p>
                      <a:pPr lvl="0" algn="l"/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git clean -n</a:t>
                      </a:r>
                      <a:endParaRPr kumimoji="0" lang="en-US" sz="12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F05134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+mn-cs"/>
                        <a:sym typeface="Helvetica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Shows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which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files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would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be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removed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from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working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directory. Use the –f flag in place of the –n flag to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execute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the clean.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+mn-cs"/>
                        <a:sym typeface="Helvetica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1746313"/>
                  </a:ext>
                </a:extLst>
              </a:tr>
            </a:tbl>
          </a:graphicData>
        </a:graphic>
      </p:graphicFrame>
      <p:graphicFrame>
        <p:nvGraphicFramePr>
          <p:cNvPr id="170" name="Table 2">
            <a:extLst>
              <a:ext uri="{FF2B5EF4-FFF2-40B4-BE49-F238E27FC236}">
                <a16:creationId xmlns:a16="http://schemas.microsoft.com/office/drawing/2014/main" id="{E06A8DF5-1BA2-4AE9-BF2A-FCA9344FA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036856"/>
              </p:ext>
            </p:extLst>
          </p:nvPr>
        </p:nvGraphicFramePr>
        <p:xfrm>
          <a:off x="4800160" y="7358308"/>
          <a:ext cx="4433209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1740">
                  <a:extLst>
                    <a:ext uri="{9D8B030D-6E8A-4147-A177-3AD203B41FA5}">
                      <a16:colId xmlns:a16="http://schemas.microsoft.com/office/drawing/2014/main" val="4063303953"/>
                    </a:ext>
                  </a:extLst>
                </a:gridCol>
                <a:gridCol w="2921469">
                  <a:extLst>
                    <a:ext uri="{9D8B030D-6E8A-4147-A177-3AD203B41FA5}">
                      <a16:colId xmlns:a16="http://schemas.microsoft.com/office/drawing/2014/main" val="589284895"/>
                    </a:ext>
                  </a:extLst>
                </a:gridCol>
              </a:tblGrid>
              <a:tr h="761645">
                <a:tc>
                  <a:txBody>
                    <a:bodyPr/>
                    <a:lstStyle/>
                    <a:p>
                      <a:pPr lvl="0" algn="l"/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git </a:t>
                      </a:r>
                      <a:r>
                        <a:rPr kumimoji="0" lang="fr-FR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remote</a:t>
                      </a:r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</a:t>
                      </a:r>
                      <a:r>
                        <a:rPr kumimoji="0" lang="fr-FR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add</a:t>
                      </a:r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&lt;</a:t>
                      </a:r>
                      <a:r>
                        <a:rPr kumimoji="0" lang="fr-FR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name</a:t>
                      </a:r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&gt; &lt;url&gt;</a:t>
                      </a:r>
                      <a:endParaRPr kumimoji="0" lang="en-US" sz="12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F05134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Create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a new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connection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to a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remote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repository.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After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adding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a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remote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,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you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can use &lt;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name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&gt;  as a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shortcut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for &lt;url&gt; in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other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commands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.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0123589"/>
                  </a:ext>
                </a:extLst>
              </a:tr>
              <a:tr h="592390">
                <a:tc>
                  <a:txBody>
                    <a:bodyPr/>
                    <a:lstStyle/>
                    <a:p>
                      <a:pPr lvl="0" algn="l"/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git </a:t>
                      </a:r>
                      <a:r>
                        <a:rPr kumimoji="0" lang="fr-FR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fetch</a:t>
                      </a:r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&lt;</a:t>
                      </a:r>
                      <a:r>
                        <a:rPr kumimoji="0" lang="fr-FR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remote</a:t>
                      </a:r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&gt; &lt;</a:t>
                      </a:r>
                      <a:r>
                        <a:rPr kumimoji="0" lang="fr-FR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branch</a:t>
                      </a:r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&gt;</a:t>
                      </a:r>
                      <a:endParaRPr kumimoji="0" lang="en-US" sz="12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F05134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Fetches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a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specific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&lt;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branch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&gt;,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from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the repository.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Leave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off &lt;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branch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&gt; to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fetch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all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remote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refs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.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7178888"/>
                  </a:ext>
                </a:extLst>
              </a:tr>
              <a:tr h="592390">
                <a:tc>
                  <a:txBody>
                    <a:bodyPr/>
                    <a:lstStyle/>
                    <a:p>
                      <a:pPr lvl="0" algn="l"/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git pull &lt;</a:t>
                      </a:r>
                      <a:r>
                        <a:rPr kumimoji="0" lang="fr-FR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remote</a:t>
                      </a:r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&gt;</a:t>
                      </a:r>
                      <a:endParaRPr kumimoji="0" lang="en-US" sz="12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F05134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+mn-cs"/>
                        <a:sym typeface="Helvetica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Fetch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the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specified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remote’s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copy of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current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branch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and </a:t>
                      </a:r>
                      <a:r>
                        <a:rPr kumimoji="0" lang="fr-FR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immediately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merge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it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into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the local copy.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+mn-cs"/>
                        <a:sym typeface="Helvetica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1746313"/>
                  </a:ext>
                </a:extLst>
              </a:tr>
              <a:tr h="761645">
                <a:tc>
                  <a:txBody>
                    <a:bodyPr/>
                    <a:lstStyle/>
                    <a:p>
                      <a:pPr lvl="0" algn="l"/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git push &lt;</a:t>
                      </a:r>
                      <a:r>
                        <a:rPr kumimoji="0" lang="fr-FR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remote</a:t>
                      </a:r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&gt; &lt;</a:t>
                      </a:r>
                      <a:r>
                        <a:rPr kumimoji="0" lang="fr-FR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branch</a:t>
                      </a:r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&gt;</a:t>
                      </a:r>
                      <a:endParaRPr kumimoji="0" lang="en-US" sz="12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F05134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+mn-cs"/>
                        <a:sym typeface="Helvetica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Push the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branch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to &lt;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remote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&gt;,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along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with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necessary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commits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and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objects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.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Creates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named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branch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in the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remote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repository if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it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doesn’t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exist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.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+mn-cs"/>
                        <a:sym typeface="Helvetica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8557023"/>
                  </a:ext>
                </a:extLst>
              </a:tr>
            </a:tbl>
          </a:graphicData>
        </a:graphic>
      </p:graphicFrame>
      <p:sp>
        <p:nvSpPr>
          <p:cNvPr id="171" name="Line">
            <a:extLst>
              <a:ext uri="{FF2B5EF4-FFF2-40B4-BE49-F238E27FC236}">
                <a16:creationId xmlns:a16="http://schemas.microsoft.com/office/drawing/2014/main" id="{8E8830F0-2DD9-42B4-A529-875B3368B89D}"/>
              </a:ext>
            </a:extLst>
          </p:cNvPr>
          <p:cNvSpPr/>
          <p:nvPr/>
        </p:nvSpPr>
        <p:spPr>
          <a:xfrm>
            <a:off x="9444650" y="5185430"/>
            <a:ext cx="4062993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72" name="Manipulate Variables">
            <a:extLst>
              <a:ext uri="{FF2B5EF4-FFF2-40B4-BE49-F238E27FC236}">
                <a16:creationId xmlns:a16="http://schemas.microsoft.com/office/drawing/2014/main" id="{36781C2C-7988-45D9-90B0-FE78792BB11B}"/>
              </a:ext>
            </a:extLst>
          </p:cNvPr>
          <p:cNvSpPr txBox="1"/>
          <p:nvPr/>
        </p:nvSpPr>
        <p:spPr>
          <a:xfrm>
            <a:off x="9435669" y="4677138"/>
            <a:ext cx="2787623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/>
              <a:t>Rewriting Git </a:t>
            </a:r>
            <a:r>
              <a:rPr lang="fr-FR" dirty="0" err="1"/>
              <a:t>History</a:t>
            </a:r>
            <a:endParaRPr dirty="0"/>
          </a:p>
        </p:txBody>
      </p:sp>
      <p:graphicFrame>
        <p:nvGraphicFramePr>
          <p:cNvPr id="174" name="Table 2">
            <a:extLst>
              <a:ext uri="{FF2B5EF4-FFF2-40B4-BE49-F238E27FC236}">
                <a16:creationId xmlns:a16="http://schemas.microsoft.com/office/drawing/2014/main" id="{C88E15C1-2818-4A67-ADD8-AC0BFFCA8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359240"/>
              </p:ext>
            </p:extLst>
          </p:nvPr>
        </p:nvGraphicFramePr>
        <p:xfrm>
          <a:off x="9447678" y="8599360"/>
          <a:ext cx="4228559" cy="182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1536">
                  <a:extLst>
                    <a:ext uri="{9D8B030D-6E8A-4147-A177-3AD203B41FA5}">
                      <a16:colId xmlns:a16="http://schemas.microsoft.com/office/drawing/2014/main" val="4063303953"/>
                    </a:ext>
                  </a:extLst>
                </a:gridCol>
                <a:gridCol w="2647023">
                  <a:extLst>
                    <a:ext uri="{9D8B030D-6E8A-4147-A177-3AD203B41FA5}">
                      <a16:colId xmlns:a16="http://schemas.microsoft.com/office/drawing/2014/main" val="589284895"/>
                    </a:ext>
                  </a:extLst>
                </a:gridCol>
              </a:tblGrid>
              <a:tr h="657524">
                <a:tc>
                  <a:txBody>
                    <a:bodyPr/>
                    <a:lstStyle/>
                    <a:p>
                      <a:pPr marL="0" marR="0" lvl="0" indent="0" algn="l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git </a:t>
                      </a:r>
                      <a:r>
                        <a:rPr kumimoji="0" lang="fr-FR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branch</a:t>
                      </a:r>
                      <a:endParaRPr kumimoji="0" lang="en-US" sz="12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F05134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+mn-cs"/>
                        <a:sym typeface="Source Sans Pro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List all of the branches in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your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 repo.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Add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 a &lt;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branch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&gt; argument to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create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 a new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branch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with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 the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name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 &lt;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branch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&gt;.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+mn-cs"/>
                        <a:sym typeface="Source Sans Pro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7178888"/>
                  </a:ext>
                </a:extLst>
              </a:tr>
              <a:tr h="603210">
                <a:tc>
                  <a:txBody>
                    <a:bodyPr/>
                    <a:lstStyle/>
                    <a:p>
                      <a:pPr marL="0" marR="0" lvl="0" indent="0" algn="l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git </a:t>
                      </a:r>
                      <a:r>
                        <a:rPr kumimoji="0" lang="fr-FR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checkout</a:t>
                      </a:r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–b &lt;</a:t>
                      </a:r>
                      <a:r>
                        <a:rPr kumimoji="0" lang="fr-FR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branch</a:t>
                      </a:r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&gt;</a:t>
                      </a:r>
                      <a:endParaRPr kumimoji="0" lang="en-US" sz="12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F05134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+mn-cs"/>
                        <a:sym typeface="Helvetica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Create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and check out a new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named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&lt;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branch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&gt;. Drop the –b flag to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checkout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an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existing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branch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.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+mn-cs"/>
                        <a:sym typeface="Helvetica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1746313"/>
                  </a:ext>
                </a:extLst>
              </a:tr>
              <a:tr h="528236">
                <a:tc>
                  <a:txBody>
                    <a:bodyPr/>
                    <a:lstStyle/>
                    <a:p>
                      <a:pPr marL="0" marR="0" lvl="0" indent="0" algn="l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git merge &lt;</a:t>
                      </a:r>
                      <a:r>
                        <a:rPr kumimoji="0" lang="fr-FR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branch</a:t>
                      </a:r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Merge &lt;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branch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&gt;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into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the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current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branch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117999"/>
                  </a:ext>
                </a:extLst>
              </a:tr>
            </a:tbl>
          </a:graphicData>
        </a:graphic>
      </p:graphicFrame>
      <p:pic>
        <p:nvPicPr>
          <p:cNvPr id="190" name="Picture 189" descr="Shape&#10;&#10;Description automatically generated with low confidence">
            <a:extLst>
              <a:ext uri="{FF2B5EF4-FFF2-40B4-BE49-F238E27FC236}">
                <a16:creationId xmlns:a16="http://schemas.microsoft.com/office/drawing/2014/main" id="{503F75B5-14D0-487E-87DF-C31901F3F50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8841" y="977254"/>
            <a:ext cx="490387" cy="490387"/>
          </a:xfrm>
          <a:prstGeom prst="rect">
            <a:avLst/>
          </a:prstGeom>
        </p:spPr>
      </p:pic>
      <p:pic>
        <p:nvPicPr>
          <p:cNvPr id="191" name="Picture 190" descr="Icon&#10;&#10;Description automatically generated">
            <a:extLst>
              <a:ext uri="{FF2B5EF4-FFF2-40B4-BE49-F238E27FC236}">
                <a16:creationId xmlns:a16="http://schemas.microsoft.com/office/drawing/2014/main" id="{55676507-D868-47B3-B07F-8646204A587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8378" y="349586"/>
            <a:ext cx="1465172" cy="612708"/>
          </a:xfrm>
          <a:prstGeom prst="rect">
            <a:avLst/>
          </a:prstGeom>
        </p:spPr>
      </p:pic>
      <p:sp>
        <p:nvSpPr>
          <p:cNvPr id="85" name="ggplot(mpg, aes(hwy, cty)) +…">
            <a:extLst>
              <a:ext uri="{FF2B5EF4-FFF2-40B4-BE49-F238E27FC236}">
                <a16:creationId xmlns:a16="http://schemas.microsoft.com/office/drawing/2014/main" id="{9BEF3F11-A01A-4907-B24D-AAE20947197E}"/>
              </a:ext>
            </a:extLst>
          </p:cNvPr>
          <p:cNvSpPr txBox="1"/>
          <p:nvPr/>
        </p:nvSpPr>
        <p:spPr>
          <a:xfrm>
            <a:off x="319359" y="8873783"/>
            <a:ext cx="3946608" cy="618037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1100" dirty="0"/>
              <a:t>git config --global user.name </a:t>
            </a:r>
            <a:r>
              <a:rPr lang="en-US" sz="1100" dirty="0">
                <a:solidFill>
                  <a:srgbClr val="72AF2F"/>
                </a:solidFill>
              </a:rPr>
              <a:t>'Jane Doe'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1100" dirty="0"/>
              <a:t>git config --global </a:t>
            </a:r>
            <a:r>
              <a:rPr lang="en-US" sz="1100" dirty="0" err="1"/>
              <a:t>user.email</a:t>
            </a:r>
            <a:r>
              <a:rPr lang="en-US" sz="1100" dirty="0"/>
              <a:t> </a:t>
            </a:r>
            <a:r>
              <a:rPr lang="en-US" sz="1100" b="0" dirty="0">
                <a:solidFill>
                  <a:srgbClr val="72AF2F"/>
                </a:solidFill>
                <a:latin typeface="Menlo"/>
              </a:rPr>
              <a:t>'jane@example.com'</a:t>
            </a:r>
          </a:p>
        </p:txBody>
      </p:sp>
      <p:sp>
        <p:nvSpPr>
          <p:cNvPr id="86" name="These are just font awesome characters">
            <a:extLst>
              <a:ext uri="{FF2B5EF4-FFF2-40B4-BE49-F238E27FC236}">
                <a16:creationId xmlns:a16="http://schemas.microsoft.com/office/drawing/2014/main" id="{B3EF9EF3-6C23-439B-B118-2197528D89AA}"/>
              </a:ext>
            </a:extLst>
          </p:cNvPr>
          <p:cNvSpPr txBox="1"/>
          <p:nvPr/>
        </p:nvSpPr>
        <p:spPr>
          <a:xfrm>
            <a:off x="313297" y="8340778"/>
            <a:ext cx="3946607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/>
              <a:t>Open a shell from RStudio </a:t>
            </a:r>
            <a:r>
              <a:rPr lang="en-US" i="1" dirty="0"/>
              <a:t>Tools &gt; Shell</a:t>
            </a:r>
            <a:r>
              <a:rPr lang="en-US" dirty="0"/>
              <a:t> and type each line separately by substituting your name and the email associated with your GitHub account:</a:t>
            </a:r>
            <a:endParaRPr dirty="0"/>
          </a:p>
        </p:txBody>
      </p:sp>
      <p:sp>
        <p:nvSpPr>
          <p:cNvPr id="89" name="Manipulate Variables">
            <a:extLst>
              <a:ext uri="{FF2B5EF4-FFF2-40B4-BE49-F238E27FC236}">
                <a16:creationId xmlns:a16="http://schemas.microsoft.com/office/drawing/2014/main" id="{7FC3ED98-A40F-48F1-9067-E609C9BBBB59}"/>
              </a:ext>
            </a:extLst>
          </p:cNvPr>
          <p:cNvSpPr txBox="1"/>
          <p:nvPr/>
        </p:nvSpPr>
        <p:spPr>
          <a:xfrm>
            <a:off x="313297" y="4271408"/>
            <a:ext cx="1910779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 err="1"/>
              <a:t>Requirements</a:t>
            </a:r>
            <a:endParaRPr dirty="0"/>
          </a:p>
        </p:txBody>
      </p:sp>
      <p:sp>
        <p:nvSpPr>
          <p:cNvPr id="91" name="Manipulate Variables">
            <a:extLst>
              <a:ext uri="{FF2B5EF4-FFF2-40B4-BE49-F238E27FC236}">
                <a16:creationId xmlns:a16="http://schemas.microsoft.com/office/drawing/2014/main" id="{7B9B711B-4037-4474-8F32-7A3045D4A79A}"/>
              </a:ext>
            </a:extLst>
          </p:cNvPr>
          <p:cNvSpPr txBox="1"/>
          <p:nvPr/>
        </p:nvSpPr>
        <p:spPr>
          <a:xfrm>
            <a:off x="323328" y="7961197"/>
            <a:ext cx="3270126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 err="1"/>
              <a:t>Introduce</a:t>
            </a:r>
            <a:r>
              <a:rPr lang="fr-FR" dirty="0"/>
              <a:t> </a:t>
            </a:r>
            <a:r>
              <a:rPr lang="fr-FR" dirty="0" err="1"/>
              <a:t>yourself</a:t>
            </a:r>
            <a:r>
              <a:rPr lang="fr-FR" dirty="0"/>
              <a:t> to Git</a:t>
            </a:r>
          </a:p>
        </p:txBody>
      </p:sp>
      <p:sp>
        <p:nvSpPr>
          <p:cNvPr id="92" name="These are just font awesome characters">
            <a:extLst>
              <a:ext uri="{FF2B5EF4-FFF2-40B4-BE49-F238E27FC236}">
                <a16:creationId xmlns:a16="http://schemas.microsoft.com/office/drawing/2014/main" id="{7A5A5E45-5557-43C2-B00B-2B64F0B156FE}"/>
              </a:ext>
            </a:extLst>
          </p:cNvPr>
          <p:cNvSpPr txBox="1"/>
          <p:nvPr/>
        </p:nvSpPr>
        <p:spPr>
          <a:xfrm>
            <a:off x="316328" y="5894516"/>
            <a:ext cx="3946607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/>
              <a:t>In the Terminal of RStudio, enter </a:t>
            </a:r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</a:rPr>
              <a:t>which git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request the path to your Git executable:</a:t>
            </a:r>
            <a:endParaRPr dirty="0"/>
          </a:p>
        </p:txBody>
      </p:sp>
      <p:sp>
        <p:nvSpPr>
          <p:cNvPr id="93" name="Manipulate Variables">
            <a:extLst>
              <a:ext uri="{FF2B5EF4-FFF2-40B4-BE49-F238E27FC236}">
                <a16:creationId xmlns:a16="http://schemas.microsoft.com/office/drawing/2014/main" id="{07715198-25D4-45EC-9E59-7DD7DD7D53FA}"/>
              </a:ext>
            </a:extLst>
          </p:cNvPr>
          <p:cNvSpPr txBox="1"/>
          <p:nvPr/>
        </p:nvSpPr>
        <p:spPr>
          <a:xfrm>
            <a:off x="319359" y="5516070"/>
            <a:ext cx="3414396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Check that Git is installed</a:t>
            </a:r>
            <a:endParaRPr lang="fr-FR" dirty="0"/>
          </a:p>
        </p:txBody>
      </p:sp>
      <p:sp>
        <p:nvSpPr>
          <p:cNvPr id="94" name="ggplot(mpg, aes(hwy, cty)) +…">
            <a:extLst>
              <a:ext uri="{FF2B5EF4-FFF2-40B4-BE49-F238E27FC236}">
                <a16:creationId xmlns:a16="http://schemas.microsoft.com/office/drawing/2014/main" id="{11689626-80CF-4E72-9A5F-733C9C02EEAC}"/>
              </a:ext>
            </a:extLst>
          </p:cNvPr>
          <p:cNvSpPr txBox="1"/>
          <p:nvPr/>
        </p:nvSpPr>
        <p:spPr>
          <a:xfrm>
            <a:off x="331381" y="6340517"/>
            <a:ext cx="3946608" cy="479538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dirty="0">
                <a:solidFill>
                  <a:schemeClr val="accent1"/>
                </a:solidFill>
              </a:rPr>
              <a:t>which</a:t>
            </a:r>
            <a:r>
              <a:rPr lang="de-DE" dirty="0"/>
              <a:t> git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dirty="0"/>
              <a:t>## /usr/bin/git</a:t>
            </a:r>
            <a:endParaRPr dirty="0"/>
          </a:p>
        </p:txBody>
      </p:sp>
      <p:sp>
        <p:nvSpPr>
          <p:cNvPr id="95" name="These are just font awesome characters">
            <a:extLst>
              <a:ext uri="{FF2B5EF4-FFF2-40B4-BE49-F238E27FC236}">
                <a16:creationId xmlns:a16="http://schemas.microsoft.com/office/drawing/2014/main" id="{31B3515C-260C-4077-8EE1-5049D280D3C8}"/>
              </a:ext>
            </a:extLst>
          </p:cNvPr>
          <p:cNvSpPr txBox="1"/>
          <p:nvPr/>
        </p:nvSpPr>
        <p:spPr>
          <a:xfrm>
            <a:off x="319359" y="6938052"/>
            <a:ext cx="3946607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/>
              <a:t>and </a:t>
            </a:r>
            <a:r>
              <a:rPr lang="en-US" b="0" dirty="0">
                <a:solidFill>
                  <a:schemeClr val="bg1"/>
                </a:solidFill>
                <a:highlight>
                  <a:srgbClr val="C0C0C0"/>
                </a:highlight>
              </a:rPr>
              <a:t>git --version</a:t>
            </a:r>
            <a:r>
              <a:rPr lang="en-US" b="0" dirty="0">
                <a:solidFill>
                  <a:schemeClr val="bg1"/>
                </a:solidFill>
              </a:rPr>
              <a:t> </a:t>
            </a:r>
            <a:r>
              <a:rPr lang="en-US" dirty="0"/>
              <a:t>to see its version:</a:t>
            </a:r>
            <a:endParaRPr dirty="0"/>
          </a:p>
        </p:txBody>
      </p:sp>
      <p:sp>
        <p:nvSpPr>
          <p:cNvPr id="96" name="ggplot(mpg, aes(hwy, cty)) +…">
            <a:extLst>
              <a:ext uri="{FF2B5EF4-FFF2-40B4-BE49-F238E27FC236}">
                <a16:creationId xmlns:a16="http://schemas.microsoft.com/office/drawing/2014/main" id="{B03413C8-F5CB-4F3F-9E1A-C0AB33656CCF}"/>
              </a:ext>
            </a:extLst>
          </p:cNvPr>
          <p:cNvSpPr txBox="1"/>
          <p:nvPr/>
        </p:nvSpPr>
        <p:spPr>
          <a:xfrm>
            <a:off x="331381" y="7223742"/>
            <a:ext cx="3946608" cy="479538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dirty="0">
                <a:solidFill>
                  <a:schemeClr val="accent1"/>
                </a:solidFill>
              </a:rPr>
              <a:t>git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--version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## git version 2.34.1</a:t>
            </a:r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0" name="These are just font awesome characters">
            <a:extLst>
              <a:ext uri="{FF2B5EF4-FFF2-40B4-BE49-F238E27FC236}">
                <a16:creationId xmlns:a16="http://schemas.microsoft.com/office/drawing/2014/main" id="{5935BD75-2DBE-41DC-858E-2BDBA0DEBEDB}"/>
              </a:ext>
            </a:extLst>
          </p:cNvPr>
          <p:cNvSpPr txBox="1"/>
          <p:nvPr/>
        </p:nvSpPr>
        <p:spPr>
          <a:xfrm>
            <a:off x="323328" y="10063254"/>
            <a:ext cx="4264736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/>
              <a:t>This </a:t>
            </a:r>
            <a:r>
              <a:rPr lang="en-US" dirty="0">
                <a:hlinkClick r:id="rId10"/>
              </a:rPr>
              <a:t>glossary</a:t>
            </a:r>
            <a:r>
              <a:rPr lang="en-US" dirty="0"/>
              <a:t> introduces common Git and GitHub terminology.</a:t>
            </a:r>
            <a:endParaRPr dirty="0"/>
          </a:p>
        </p:txBody>
      </p:sp>
      <p:sp>
        <p:nvSpPr>
          <p:cNvPr id="61" name="Manipulate Variables">
            <a:extLst>
              <a:ext uri="{FF2B5EF4-FFF2-40B4-BE49-F238E27FC236}">
                <a16:creationId xmlns:a16="http://schemas.microsoft.com/office/drawing/2014/main" id="{D6896EB2-0214-4D33-A5AA-E7B368C310DF}"/>
              </a:ext>
            </a:extLst>
          </p:cNvPr>
          <p:cNvSpPr txBox="1"/>
          <p:nvPr/>
        </p:nvSpPr>
        <p:spPr>
          <a:xfrm>
            <a:off x="338381" y="9640581"/>
            <a:ext cx="2144818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 err="1"/>
              <a:t>Github</a:t>
            </a:r>
            <a:r>
              <a:rPr lang="fr-FR" dirty="0"/>
              <a:t> </a:t>
            </a:r>
            <a:r>
              <a:rPr lang="fr-FR" dirty="0" err="1"/>
              <a:t>Glossary</a:t>
            </a:r>
            <a:endParaRPr lang="fr-FR" dirty="0"/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</TotalTime>
  <Words>798</Words>
  <Application>Microsoft Macintosh PowerPoint</Application>
  <PresentationFormat>Custom</PresentationFormat>
  <Paragraphs>77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Avenir</vt:lpstr>
      <vt:lpstr>Helvetica Light</vt:lpstr>
      <vt:lpstr>Menlo</vt:lpstr>
      <vt:lpstr>Source Sans Pro</vt:lpstr>
      <vt:lpstr>Source Sans Pro Light</vt:lpstr>
      <vt:lpstr>Source Sans Pro Semibold</vt:lpstr>
      <vt:lpstr>White</vt:lpstr>
      <vt:lpstr>Using Git and GitHub with RStudio: : CHEATSHEET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cp:lastModifiedBy>Mine Cetinkaya-Rundel</cp:lastModifiedBy>
  <cp:revision>20</cp:revision>
  <dcterms:modified xsi:type="dcterms:W3CDTF">2023-07-21T15:40:43Z</dcterms:modified>
</cp:coreProperties>
</file>