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os.it/cheatshe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ubridate.tidyverse.org/" TargetMode="External"/><Relationship Id="rId5" Type="http://schemas.openxmlformats.org/officeDocument/2006/relationships/hyperlink" Target="http://posit.co" TargetMode="External"/><Relationship Id="rId4" Type="http://schemas.openxmlformats.org/officeDocument/2006/relationships/hyperlink" Target="mailto:info@posit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os.it/cheatshe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ubridate.tidyverse.org/" TargetMode="External"/><Relationship Id="rId5" Type="http://schemas.openxmlformats.org/officeDocument/2006/relationships/hyperlink" Target="http://posit.co" TargetMode="External"/><Relationship Id="rId4" Type="http://schemas.openxmlformats.org/officeDocument/2006/relationships/hyperlink" Target="mailto:info@posit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Agrupar"/>
          <p:cNvGrpSpPr/>
          <p:nvPr/>
        </p:nvGrpSpPr>
        <p:grpSpPr>
          <a:xfrm>
            <a:off x="4896637" y="6812189"/>
            <a:ext cx="1843052" cy="264094"/>
            <a:chOff x="171450" y="5073"/>
            <a:chExt cx="1843051" cy="264093"/>
          </a:xfrm>
        </p:grpSpPr>
        <p:sp>
          <p:nvSpPr>
            <p:cNvPr id="128" name="Rectángulo redondeado"/>
            <p:cNvSpPr/>
            <p:nvPr/>
          </p:nvSpPr>
          <p:spPr>
            <a:xfrm>
              <a:off x="1704208" y="58350"/>
              <a:ext cx="30325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100"/>
            </a:p>
          </p:txBody>
        </p:sp>
        <p:sp>
          <p:nvSpPr>
            <p:cNvPr id="129" name="2018-01-31 11:59:59 UTC"/>
            <p:cNvSpPr txBox="1"/>
            <p:nvPr/>
          </p:nvSpPr>
          <p:spPr>
            <a:xfrm>
              <a:off x="171450" y="5073"/>
              <a:ext cx="1843051" cy="2640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11:59:59</a:t>
              </a:r>
              <a:r>
                <a:rPr sz="1000" dirty="0">
                  <a:solidFill>
                    <a:srgbClr val="FFFFFF"/>
                  </a:solidFill>
                </a:rPr>
                <a:t> UTC</a:t>
              </a:r>
            </a:p>
          </p:txBody>
        </p:sp>
      </p:grpSp>
      <p:grpSp>
        <p:nvGrpSpPr>
          <p:cNvPr id="148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6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31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4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5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7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6" name="Agrupar"/>
          <p:cNvGrpSpPr/>
          <p:nvPr/>
        </p:nvGrpSpPr>
        <p:grpSpPr>
          <a:xfrm>
            <a:off x="5122833" y="7142845"/>
            <a:ext cx="1384218" cy="533789"/>
            <a:chOff x="0" y="0"/>
            <a:chExt cx="1384217" cy="533788"/>
          </a:xfrm>
        </p:grpSpPr>
        <p:sp>
          <p:nvSpPr>
            <p:cNvPr id="149" name="Rectángulo"/>
            <p:cNvSpPr/>
            <p:nvPr/>
          </p:nvSpPr>
          <p:spPr>
            <a:xfrm>
              <a:off x="2330" y="221117"/>
              <a:ext cx="225614" cy="40655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14" name="Agrupar"/>
            <p:cNvGrpSpPr/>
            <p:nvPr/>
          </p:nvGrpSpPr>
          <p:grpSpPr>
            <a:xfrm>
              <a:off x="0" y="81970"/>
              <a:ext cx="1384218" cy="451819"/>
              <a:chOff x="0" y="6350"/>
              <a:chExt cx="1384217" cy="451817"/>
            </a:xfrm>
          </p:grpSpPr>
          <p:sp>
            <p:nvSpPr>
              <p:cNvPr id="150" name="J"/>
              <p:cNvSpPr txBox="1"/>
              <p:nvPr/>
            </p:nvSpPr>
            <p:spPr>
              <a:xfrm>
                <a:off x="14876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151" name="F"/>
              <p:cNvSpPr txBox="1"/>
              <p:nvPr/>
            </p:nvSpPr>
            <p:spPr>
              <a:xfrm>
                <a:off x="240789" y="6350"/>
                <a:ext cx="20717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  <p:sp>
            <p:nvSpPr>
              <p:cNvPr id="152" name="M"/>
              <p:cNvSpPr txBox="1"/>
              <p:nvPr/>
            </p:nvSpPr>
            <p:spPr>
              <a:xfrm>
                <a:off x="455102" y="6350"/>
                <a:ext cx="238212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153" name="A"/>
              <p:cNvSpPr txBox="1"/>
              <p:nvPr/>
            </p:nvSpPr>
            <p:spPr>
              <a:xfrm>
                <a:off x="692478" y="6350"/>
                <a:ext cx="222729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154" name="M"/>
              <p:cNvSpPr txBox="1"/>
              <p:nvPr/>
            </p:nvSpPr>
            <p:spPr>
              <a:xfrm>
                <a:off x="914469" y="6350"/>
                <a:ext cx="238213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155" name="J"/>
              <p:cNvSpPr txBox="1"/>
              <p:nvPr/>
            </p:nvSpPr>
            <p:spPr>
              <a:xfrm>
                <a:off x="15900" y="183926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156" name="A"/>
              <p:cNvSpPr txBox="1"/>
              <p:nvPr/>
            </p:nvSpPr>
            <p:spPr>
              <a:xfrm>
                <a:off x="237389" y="183926"/>
                <a:ext cx="222728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157" name="S"/>
              <p:cNvSpPr txBox="1"/>
              <p:nvPr/>
            </p:nvSpPr>
            <p:spPr>
              <a:xfrm>
                <a:off x="452913" y="183926"/>
                <a:ext cx="21502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S</a:t>
                </a:r>
              </a:p>
            </p:txBody>
          </p:sp>
          <p:sp>
            <p:nvSpPr>
              <p:cNvPr id="158" name="O"/>
              <p:cNvSpPr txBox="1"/>
              <p:nvPr/>
            </p:nvSpPr>
            <p:spPr>
              <a:xfrm>
                <a:off x="697158" y="183926"/>
                <a:ext cx="230504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O</a:t>
                </a:r>
              </a:p>
            </p:txBody>
          </p:sp>
          <p:sp>
            <p:nvSpPr>
              <p:cNvPr id="159" name="N"/>
              <p:cNvSpPr txBox="1"/>
              <p:nvPr/>
            </p:nvSpPr>
            <p:spPr>
              <a:xfrm>
                <a:off x="915970" y="183926"/>
                <a:ext cx="222729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160" name="J"/>
              <p:cNvSpPr txBox="1"/>
              <p:nvPr/>
            </p:nvSpPr>
            <p:spPr>
              <a:xfrm>
                <a:off x="116354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161" name="D"/>
              <p:cNvSpPr txBox="1"/>
              <p:nvPr/>
            </p:nvSpPr>
            <p:spPr>
              <a:xfrm>
                <a:off x="1161489" y="183926"/>
                <a:ext cx="222729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162" name="Línea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3" name="Línea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" name="Línea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5" name="Línea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6" name="Línea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7" name="Línea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8" name="Línea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9" name="Línea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0" name="Línea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1" name="Línea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2" name="Línea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3" name="Línea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4" name="Línea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5" name="Línea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6" name="Línea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7" name="Línea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8" name="Línea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9" name="Línea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0" name="Línea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1" name="Línea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2" name="Línea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3" name="Línea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" name="Línea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5" name="Línea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6" name="Línea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7" name="Línea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8" name="Línea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9" name="Línea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0" name="Línea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1" name="Línea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2" name="Línea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3" name="Línea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" name="Línea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" name="Línea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6" name="Línea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7" name="Línea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8" name="Rectángulo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9" name="Línea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0" name="Rectángulo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1" name="Línea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2" name="Línea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3" name="Línea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4" name="Línea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5" name="Línea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6" name="Línea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7" name="Línea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8" name="Línea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9" name="Línea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0" name="Línea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1" name="Línea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2" name="Línea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" name="Línea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15" name="x"/>
            <p:cNvSpPr txBox="1"/>
            <p:nvPr/>
          </p:nvSpPr>
          <p:spPr>
            <a:xfrm>
              <a:off x="278" y="-1"/>
              <a:ext cx="242878" cy="3987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 b="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84" name="Agrupar"/>
          <p:cNvGrpSpPr/>
          <p:nvPr/>
        </p:nvGrpSpPr>
        <p:grpSpPr>
          <a:xfrm>
            <a:off x="5122833" y="7616156"/>
            <a:ext cx="1384218" cy="533789"/>
            <a:chOff x="0" y="0"/>
            <a:chExt cx="1384217" cy="533788"/>
          </a:xfrm>
        </p:grpSpPr>
        <p:sp>
          <p:nvSpPr>
            <p:cNvPr id="217" name="Rectángulo"/>
            <p:cNvSpPr/>
            <p:nvPr/>
          </p:nvSpPr>
          <p:spPr>
            <a:xfrm>
              <a:off x="2330" y="152409"/>
              <a:ext cx="686498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82" name="Agrupar"/>
            <p:cNvGrpSpPr/>
            <p:nvPr/>
          </p:nvGrpSpPr>
          <p:grpSpPr>
            <a:xfrm>
              <a:off x="0" y="81970"/>
              <a:ext cx="1384218" cy="451819"/>
              <a:chOff x="0" y="6350"/>
              <a:chExt cx="1384217" cy="451817"/>
            </a:xfrm>
          </p:grpSpPr>
          <p:sp>
            <p:nvSpPr>
              <p:cNvPr id="218" name="J"/>
              <p:cNvSpPr txBox="1"/>
              <p:nvPr/>
            </p:nvSpPr>
            <p:spPr>
              <a:xfrm>
                <a:off x="14876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219" name="F"/>
              <p:cNvSpPr txBox="1"/>
              <p:nvPr/>
            </p:nvSpPr>
            <p:spPr>
              <a:xfrm>
                <a:off x="240789" y="6350"/>
                <a:ext cx="20717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  <p:sp>
            <p:nvSpPr>
              <p:cNvPr id="220" name="M"/>
              <p:cNvSpPr txBox="1"/>
              <p:nvPr/>
            </p:nvSpPr>
            <p:spPr>
              <a:xfrm>
                <a:off x="455102" y="6350"/>
                <a:ext cx="238212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221" name="A"/>
              <p:cNvSpPr txBox="1"/>
              <p:nvPr/>
            </p:nvSpPr>
            <p:spPr>
              <a:xfrm>
                <a:off x="692478" y="6350"/>
                <a:ext cx="222729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222" name="M"/>
              <p:cNvSpPr txBox="1"/>
              <p:nvPr/>
            </p:nvSpPr>
            <p:spPr>
              <a:xfrm>
                <a:off x="914469" y="6350"/>
                <a:ext cx="238213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223" name="J"/>
              <p:cNvSpPr txBox="1"/>
              <p:nvPr/>
            </p:nvSpPr>
            <p:spPr>
              <a:xfrm>
                <a:off x="15900" y="183926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224" name="A"/>
              <p:cNvSpPr txBox="1"/>
              <p:nvPr/>
            </p:nvSpPr>
            <p:spPr>
              <a:xfrm>
                <a:off x="237389" y="183926"/>
                <a:ext cx="222728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225" name="S"/>
              <p:cNvSpPr txBox="1"/>
              <p:nvPr/>
            </p:nvSpPr>
            <p:spPr>
              <a:xfrm>
                <a:off x="452913" y="183926"/>
                <a:ext cx="21502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S</a:t>
                </a:r>
              </a:p>
            </p:txBody>
          </p:sp>
          <p:sp>
            <p:nvSpPr>
              <p:cNvPr id="226" name="O"/>
              <p:cNvSpPr txBox="1"/>
              <p:nvPr/>
            </p:nvSpPr>
            <p:spPr>
              <a:xfrm>
                <a:off x="697158" y="183926"/>
                <a:ext cx="230504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O</a:t>
                </a:r>
              </a:p>
            </p:txBody>
          </p:sp>
          <p:sp>
            <p:nvSpPr>
              <p:cNvPr id="227" name="N"/>
              <p:cNvSpPr txBox="1"/>
              <p:nvPr/>
            </p:nvSpPr>
            <p:spPr>
              <a:xfrm>
                <a:off x="915970" y="183926"/>
                <a:ext cx="222729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228" name="J"/>
              <p:cNvSpPr txBox="1"/>
              <p:nvPr/>
            </p:nvSpPr>
            <p:spPr>
              <a:xfrm>
                <a:off x="116354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229" name="D"/>
              <p:cNvSpPr txBox="1"/>
              <p:nvPr/>
            </p:nvSpPr>
            <p:spPr>
              <a:xfrm>
                <a:off x="1161489" y="183926"/>
                <a:ext cx="222729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230" name="Línea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Línea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2" name="Línea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3" name="Línea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4" name="Línea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5" name="Línea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6" name="Línea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7" name="Línea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8" name="Línea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9" name="Línea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0" name="Línea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" name="Línea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2" name="Línea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" name="Línea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4" name="Línea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5" name="Línea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6" name="Línea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" name="Línea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" name="Línea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Línea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Línea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1" name="Línea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2" name="Línea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" name="Línea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" name="Línea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Línea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Línea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Línea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Línea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" name="Línea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" name="Línea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" name="Línea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" name="Línea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3" name="Línea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4" name="Línea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Línea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Rectángulo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Línea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Rectángulo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" name="Línea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0" name="Línea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Línea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Línea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" name="Línea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4" name="Línea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" name="Línea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6" name="Línea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Línea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Línea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9" name="Línea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" name="Línea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" name="Línea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83" name="x"/>
            <p:cNvSpPr txBox="1"/>
            <p:nvPr/>
          </p:nvSpPr>
          <p:spPr>
            <a:xfrm>
              <a:off x="278" y="-1"/>
              <a:ext cx="242878" cy="3987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 b="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87" name="Agrupar"/>
          <p:cNvGrpSpPr/>
          <p:nvPr/>
        </p:nvGrpSpPr>
        <p:grpSpPr>
          <a:xfrm>
            <a:off x="5136667" y="5591291"/>
            <a:ext cx="1541688" cy="264094"/>
            <a:chOff x="76200" y="-4451"/>
            <a:chExt cx="1541687" cy="264092"/>
          </a:xfrm>
        </p:grpSpPr>
        <p:sp>
          <p:nvSpPr>
            <p:cNvPr id="285" name="Rectángulo redondeado"/>
            <p:cNvSpPr/>
            <p:nvPr/>
          </p:nvSpPr>
          <p:spPr>
            <a:xfrm>
              <a:off x="716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100"/>
            </a:p>
          </p:txBody>
        </p:sp>
        <p:sp>
          <p:nvSpPr>
            <p:cNvPr id="286" name="2018-01-31 11:59:59"/>
            <p:cNvSpPr txBox="1"/>
            <p:nvPr/>
          </p:nvSpPr>
          <p:spPr>
            <a:xfrm>
              <a:off x="76200" y="-4451"/>
              <a:ext cx="1541687" cy="264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</a:t>
              </a:r>
              <a:r>
                <a:rPr sz="1000" dirty="0">
                  <a:solidFill>
                    <a:srgbClr val="FFFFFF"/>
                  </a:solidFill>
                </a:rPr>
                <a:t>31</a:t>
              </a:r>
              <a:r>
                <a:rPr sz="1000" dirty="0"/>
                <a:t> </a:t>
              </a: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grpSp>
        <p:nvGrpSpPr>
          <p:cNvPr id="290" name="Agrupar"/>
          <p:cNvGrpSpPr/>
          <p:nvPr/>
        </p:nvGrpSpPr>
        <p:grpSpPr>
          <a:xfrm>
            <a:off x="5165242" y="6501715"/>
            <a:ext cx="1541688" cy="264094"/>
            <a:chOff x="152400" y="5073"/>
            <a:chExt cx="1541687" cy="264093"/>
          </a:xfrm>
        </p:grpSpPr>
        <p:sp>
          <p:nvSpPr>
            <p:cNvPr id="288" name="Rectángulo redondeado"/>
            <p:cNvSpPr/>
            <p:nvPr/>
          </p:nvSpPr>
          <p:spPr>
            <a:xfrm>
              <a:off x="1475608" y="58350"/>
              <a:ext cx="182117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100"/>
            </a:p>
          </p:txBody>
        </p:sp>
        <p:sp>
          <p:nvSpPr>
            <p:cNvPr id="289" name="2018-01-31 11:59:59"/>
            <p:cNvSpPr txBox="1"/>
            <p:nvPr/>
          </p:nvSpPr>
          <p:spPr>
            <a:xfrm>
              <a:off x="152400" y="5073"/>
              <a:ext cx="1541687" cy="2640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</a:t>
              </a:r>
              <a:r>
                <a:rPr sz="1000" dirty="0">
                  <a:solidFill>
                    <a:srgbClr val="FFFFFF"/>
                  </a:solidFill>
                </a:rPr>
                <a:t>59</a:t>
              </a:r>
            </a:p>
          </p:txBody>
        </p:sp>
      </p:grpSp>
      <p:grpSp>
        <p:nvGrpSpPr>
          <p:cNvPr id="293" name="Agrupar"/>
          <p:cNvGrpSpPr/>
          <p:nvPr/>
        </p:nvGrpSpPr>
        <p:grpSpPr>
          <a:xfrm>
            <a:off x="5146192" y="6235692"/>
            <a:ext cx="1541688" cy="264094"/>
            <a:chOff x="123825" y="5074"/>
            <a:chExt cx="1541687" cy="264092"/>
          </a:xfrm>
        </p:grpSpPr>
        <p:sp>
          <p:nvSpPr>
            <p:cNvPr id="291" name="Rectángulo redondeado"/>
            <p:cNvSpPr/>
            <p:nvPr/>
          </p:nvSpPr>
          <p:spPr>
            <a:xfrm>
              <a:off x="1231132" y="58350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100"/>
            </a:p>
          </p:txBody>
        </p:sp>
        <p:sp>
          <p:nvSpPr>
            <p:cNvPr id="292" name="2018-01-31 11:59:59"/>
            <p:cNvSpPr txBox="1"/>
            <p:nvPr/>
          </p:nvSpPr>
          <p:spPr>
            <a:xfrm>
              <a:off x="123825" y="5074"/>
              <a:ext cx="1541687" cy="264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</a:t>
              </a:r>
              <a:r>
                <a:rPr sz="1000" dirty="0">
                  <a:solidFill>
                    <a:srgbClr val="FFFFFF"/>
                  </a:solidFill>
                </a:rPr>
                <a:t>59</a:t>
              </a: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</a:t>
              </a:r>
            </a:p>
          </p:txBody>
        </p:sp>
      </p:grpSp>
      <p:grpSp>
        <p:nvGrpSpPr>
          <p:cNvPr id="296" name="Agrupar"/>
          <p:cNvGrpSpPr/>
          <p:nvPr/>
        </p:nvGrpSpPr>
        <p:grpSpPr>
          <a:xfrm>
            <a:off x="5146192" y="5972843"/>
            <a:ext cx="1541688" cy="264094"/>
            <a:chOff x="104775" y="-4451"/>
            <a:chExt cx="1541687" cy="264092"/>
          </a:xfrm>
        </p:grpSpPr>
        <p:sp>
          <p:nvSpPr>
            <p:cNvPr id="294" name="Rectángulo redondeado"/>
            <p:cNvSpPr/>
            <p:nvPr/>
          </p:nvSpPr>
          <p:spPr>
            <a:xfrm>
              <a:off x="977132" y="58349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100"/>
            </a:p>
          </p:txBody>
        </p:sp>
        <p:sp>
          <p:nvSpPr>
            <p:cNvPr id="295" name="2018-01-31 11:59:59"/>
            <p:cNvSpPr txBox="1"/>
            <p:nvPr/>
          </p:nvSpPr>
          <p:spPr>
            <a:xfrm>
              <a:off x="104775" y="-4451"/>
              <a:ext cx="1541687" cy="264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</a:t>
              </a:r>
              <a:r>
                <a:rPr lang="es-ES" sz="1000" dirty="0"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 sz="1000" dirty="0">
                  <a:solidFill>
                    <a:srgbClr val="FFFFFF"/>
                  </a:solidFill>
                </a:rPr>
                <a:t>11</a:t>
              </a: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:59:59</a:t>
              </a:r>
            </a:p>
          </p:txBody>
        </p:sp>
      </p:grpSp>
      <p:grpSp>
        <p:nvGrpSpPr>
          <p:cNvPr id="299" name="Agrupar"/>
          <p:cNvGrpSpPr/>
          <p:nvPr/>
        </p:nvGrpSpPr>
        <p:grpSpPr>
          <a:xfrm>
            <a:off x="5069992" y="4559262"/>
            <a:ext cx="1541688" cy="264094"/>
            <a:chOff x="9525" y="-4451"/>
            <a:chExt cx="1541687" cy="264092"/>
          </a:xfrm>
        </p:grpSpPr>
        <p:sp>
          <p:nvSpPr>
            <p:cNvPr id="297" name="Rectángulo redondeado"/>
            <p:cNvSpPr/>
            <p:nvPr/>
          </p:nvSpPr>
          <p:spPr>
            <a:xfrm>
              <a:off x="53039" y="58350"/>
              <a:ext cx="33823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50"/>
            </a:p>
          </p:txBody>
        </p:sp>
        <p:sp>
          <p:nvSpPr>
            <p:cNvPr id="298" name="2018-01-31 11:59:59"/>
            <p:cNvSpPr txBox="1"/>
            <p:nvPr/>
          </p:nvSpPr>
          <p:spPr>
            <a:xfrm>
              <a:off x="9525" y="-4451"/>
              <a:ext cx="1541687" cy="264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 sz="1000" dirty="0">
                  <a:solidFill>
                    <a:srgbClr val="FFFFFF"/>
                  </a:solidFill>
                </a:rPr>
                <a:t>2018</a:t>
              </a: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-01-31 11:59:59</a:t>
              </a:r>
            </a:p>
          </p:txBody>
        </p:sp>
      </p:grpSp>
      <p:grpSp>
        <p:nvGrpSpPr>
          <p:cNvPr id="302" name="Agrupar"/>
          <p:cNvGrpSpPr/>
          <p:nvPr/>
        </p:nvGrpSpPr>
        <p:grpSpPr>
          <a:xfrm>
            <a:off x="5098567" y="5023417"/>
            <a:ext cx="1541688" cy="264094"/>
            <a:chOff x="38100" y="5074"/>
            <a:chExt cx="1541687" cy="264092"/>
          </a:xfrm>
        </p:grpSpPr>
        <p:sp>
          <p:nvSpPr>
            <p:cNvPr id="300" name="Rectángulo redondeado"/>
            <p:cNvSpPr/>
            <p:nvPr/>
          </p:nvSpPr>
          <p:spPr>
            <a:xfrm>
              <a:off x="462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100"/>
            </a:p>
          </p:txBody>
        </p:sp>
        <p:sp>
          <p:nvSpPr>
            <p:cNvPr id="301" name="2018-01-31 11:59:59"/>
            <p:cNvSpPr txBox="1"/>
            <p:nvPr/>
          </p:nvSpPr>
          <p:spPr>
            <a:xfrm>
              <a:off x="38100" y="5074"/>
              <a:ext cx="1541687" cy="264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</a:t>
              </a:r>
              <a:r>
                <a:rPr sz="1000" dirty="0">
                  <a:solidFill>
                    <a:srgbClr val="FFFFFF"/>
                  </a:solidFill>
                </a:rPr>
                <a:t>01</a:t>
              </a: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-31 11:59:59</a:t>
              </a:r>
            </a:p>
          </p:txBody>
        </p:sp>
      </p:grpSp>
      <p:grpSp>
        <p:nvGrpSpPr>
          <p:cNvPr id="305" name="Agrupar"/>
          <p:cNvGrpSpPr/>
          <p:nvPr/>
        </p:nvGrpSpPr>
        <p:grpSpPr>
          <a:xfrm>
            <a:off x="5098567" y="4102495"/>
            <a:ext cx="1541688" cy="264094"/>
            <a:chOff x="38100" y="-4451"/>
            <a:chExt cx="1541687" cy="264092"/>
          </a:xfrm>
        </p:grpSpPr>
        <p:sp>
          <p:nvSpPr>
            <p:cNvPr id="303" name="Rectángulo redondeado"/>
            <p:cNvSpPr/>
            <p:nvPr/>
          </p:nvSpPr>
          <p:spPr>
            <a:xfrm>
              <a:off x="50839" y="58350"/>
              <a:ext cx="848061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1000"/>
            </a:p>
          </p:txBody>
        </p:sp>
        <p:sp>
          <p:nvSpPr>
            <p:cNvPr id="304" name="2018-01-31 11:59:59"/>
            <p:cNvSpPr txBox="1"/>
            <p:nvPr/>
          </p:nvSpPr>
          <p:spPr>
            <a:xfrm>
              <a:off x="38100" y="-4451"/>
              <a:ext cx="1541687" cy="264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 sz="1000" dirty="0">
                  <a:solidFill>
                    <a:srgbClr val="FFFFFF"/>
                  </a:solidFill>
                </a:rPr>
                <a:t>2018-01-31</a:t>
              </a:r>
              <a:r>
                <a:rPr sz="1000" dirty="0"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 sz="1000" dirty="0"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sp>
        <p:nvSpPr>
          <p:cNvPr id="306" name="2017-11-28 12:00:00"/>
          <p:cNvSpPr txBox="1"/>
          <p:nvPr/>
        </p:nvSpPr>
        <p:spPr>
          <a:xfrm>
            <a:off x="304656" y="2502165"/>
            <a:ext cx="178681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r>
              <a:t>2017-11-28 12:00:00</a:t>
            </a:r>
          </a:p>
        </p:txBody>
      </p:sp>
      <p:sp>
        <p:nvSpPr>
          <p:cNvPr id="307" name="Figura"/>
          <p:cNvSpPr/>
          <p:nvPr/>
        </p:nvSpPr>
        <p:spPr>
          <a:xfrm>
            <a:off x="371127" y="2328862"/>
            <a:ext cx="1614514" cy="304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56" y="0"/>
                </a:moveTo>
                <a:lnTo>
                  <a:pt x="0" y="21566"/>
                </a:lnTo>
                <a:lnTo>
                  <a:pt x="10800" y="21583"/>
                </a:lnTo>
                <a:lnTo>
                  <a:pt x="21600" y="21600"/>
                </a:lnTo>
                <a:lnTo>
                  <a:pt x="10156" y="0"/>
                </a:lnTo>
                <a:close/>
              </a:path>
            </a:pathLst>
          </a:custGeom>
          <a:gradFill>
            <a:gsLst>
              <a:gs pos="0">
                <a:srgbClr val="007600">
                  <a:alpha val="13682"/>
                </a:srgbClr>
              </a:gs>
              <a:gs pos="29219">
                <a:srgbClr val="7FBB7F">
                  <a:alpha val="13682"/>
                </a:srgbClr>
              </a:gs>
              <a:gs pos="91166">
                <a:srgbClr val="FFFFFF">
                  <a:alpha val="13682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8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9" name="Dates and times with lubridate : : CHEAT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077967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43305">
              <a:defRPr sz="4464">
                <a:solidFill>
                  <a:srgbClr val="424242"/>
                </a:solidFill>
              </a:defRPr>
            </a:pPr>
            <a:r>
              <a:t>Dates and times with lubridate : : </a:t>
            </a:r>
            <a:r>
              <a:rPr sz="3069" b="1"/>
              <a:t>CHEATSHEET</a:t>
            </a:r>
            <a:r>
              <a:rPr b="1"/>
              <a:t> </a:t>
            </a:r>
          </a:p>
        </p:txBody>
      </p:sp>
      <p:sp>
        <p:nvSpPr>
          <p:cNvPr id="310" name="Date-times"/>
          <p:cNvSpPr txBox="1"/>
          <p:nvPr/>
        </p:nvSpPr>
        <p:spPr>
          <a:xfrm>
            <a:off x="312569" y="1579467"/>
            <a:ext cx="1489190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sz="2400" dirty="0"/>
              <a:t>Date-times</a:t>
            </a:r>
          </a:p>
        </p:txBody>
      </p:sp>
      <p:sp>
        <p:nvSpPr>
          <p:cNvPr id="311" name="Línea"/>
          <p:cNvSpPr/>
          <p:nvPr/>
        </p:nvSpPr>
        <p:spPr>
          <a:xfrm>
            <a:off x="312569" y="1536700"/>
            <a:ext cx="8668273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2017-11-28 12:00:00…"/>
          <p:cNvSpPr txBox="1"/>
          <p:nvPr/>
        </p:nvSpPr>
        <p:spPr>
          <a:xfrm>
            <a:off x="2288566" y="1775527"/>
            <a:ext cx="2365732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rPr sz="1100" dirty="0"/>
              <a:t>2017-11-28 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dirty="0"/>
              <a:t>A </a:t>
            </a:r>
            <a:r>
              <a:rPr sz="1050" b="1" dirty="0"/>
              <a:t>date-time</a:t>
            </a:r>
            <a:r>
              <a:rPr sz="1050" dirty="0"/>
              <a:t> is a point on the timeline, stored as the number of seconds since 1970-01-01 00:00:00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 i="1">
                <a:solidFill>
                  <a:srgbClr val="000000"/>
                </a:solidFill>
              </a:defRPr>
            </a:pPr>
            <a:r>
              <a:rPr sz="1050" dirty="0"/>
              <a:t>dt &lt;-</a:t>
            </a:r>
            <a:r>
              <a:rPr sz="1050" b="1" dirty="0"/>
              <a:t> </a:t>
            </a:r>
            <a:r>
              <a:rPr sz="1050" b="1" dirty="0" err="1"/>
              <a:t>as_datetime</a:t>
            </a:r>
            <a:r>
              <a:rPr sz="1050" b="1" dirty="0"/>
              <a:t>(</a:t>
            </a:r>
            <a:r>
              <a:rPr sz="1050" dirty="0"/>
              <a:t>1511870400</a:t>
            </a:r>
            <a:r>
              <a:rPr sz="105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 i="1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sz="1050" dirty="0"/>
              <a:t>## "2017-11-28 12:00:00 UTC"</a:t>
            </a:r>
          </a:p>
        </p:txBody>
      </p:sp>
      <p:sp>
        <p:nvSpPr>
          <p:cNvPr id="313" name="Identify the order of the year (y), month (m), day (d), hour (h), minute (m) and second (s) elements in your data.…"/>
          <p:cNvSpPr txBox="1"/>
          <p:nvPr/>
        </p:nvSpPr>
        <p:spPr>
          <a:xfrm>
            <a:off x="329845" y="3392339"/>
            <a:ext cx="4376701" cy="91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/>
              <a:defRPr sz="1100" b="0">
                <a:solidFill>
                  <a:srgbClr val="000000"/>
                </a:solidFill>
              </a:defRPr>
            </a:pPr>
            <a:r>
              <a:rPr sz="1050" dirty="0"/>
              <a:t>Identify the order of the year (</a:t>
            </a:r>
            <a:r>
              <a:rPr sz="1050" b="1" dirty="0"/>
              <a:t>y</a:t>
            </a:r>
            <a:r>
              <a:rPr sz="1050" dirty="0"/>
              <a:t>), month (</a:t>
            </a:r>
            <a:r>
              <a:rPr sz="1050" b="1" dirty="0"/>
              <a:t>m</a:t>
            </a:r>
            <a:r>
              <a:rPr sz="1050" dirty="0"/>
              <a:t>), day (</a:t>
            </a:r>
            <a:r>
              <a:rPr sz="1050" b="1" dirty="0"/>
              <a:t>d</a:t>
            </a:r>
            <a:r>
              <a:rPr sz="1050" dirty="0"/>
              <a:t>), hour (</a:t>
            </a:r>
            <a:r>
              <a:rPr sz="1050" b="1" dirty="0"/>
              <a:t>h</a:t>
            </a:r>
            <a:r>
              <a:rPr sz="1050" dirty="0"/>
              <a:t>), minute (</a:t>
            </a:r>
            <a:r>
              <a:rPr sz="1050" b="1" dirty="0"/>
              <a:t>m</a:t>
            </a:r>
            <a:r>
              <a:rPr sz="1050" dirty="0"/>
              <a:t>) and second (</a:t>
            </a:r>
            <a:r>
              <a:rPr sz="1050" b="1" dirty="0"/>
              <a:t>s</a:t>
            </a:r>
            <a:r>
              <a:rPr sz="1050" dirty="0"/>
              <a:t>) elements in your data.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/>
              <a:defRPr sz="1100" b="0">
                <a:solidFill>
                  <a:srgbClr val="000000"/>
                </a:solidFill>
              </a:defRPr>
            </a:pPr>
            <a:r>
              <a:rPr sz="1050" dirty="0"/>
              <a:t>Use the function below whose name replicates the order. Each accepts a </a:t>
            </a:r>
            <a:r>
              <a:rPr sz="1050" dirty="0" err="1"/>
              <a:t>tz</a:t>
            </a:r>
            <a:r>
              <a:rPr sz="1050" dirty="0"/>
              <a:t> argument to set the time zone, e.g. </a:t>
            </a:r>
            <a:r>
              <a:rPr sz="1050" dirty="0" err="1"/>
              <a:t>ymd</a:t>
            </a:r>
            <a:r>
              <a:rPr sz="1050" dirty="0"/>
              <a:t>(x, </a:t>
            </a:r>
            <a:r>
              <a:rPr sz="1050" dirty="0" err="1"/>
              <a:t>tz</a:t>
            </a:r>
            <a:r>
              <a:rPr sz="1050" dirty="0"/>
              <a:t> = "UTC").</a:t>
            </a:r>
          </a:p>
        </p:txBody>
      </p:sp>
      <p:sp>
        <p:nvSpPr>
          <p:cNvPr id="314" name="PARSE DATE-TIMES (Convert strings or numbers to date-times)"/>
          <p:cNvSpPr txBox="1"/>
          <p:nvPr/>
        </p:nvSpPr>
        <p:spPr>
          <a:xfrm>
            <a:off x="312569" y="3119826"/>
            <a:ext cx="4071627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sz="1100" dirty="0"/>
              <a:t>PARSE DATE-TIMES </a:t>
            </a:r>
            <a:r>
              <a:rPr sz="1100" b="0" dirty="0"/>
              <a:t>(Convert strings or numbers to date-times)</a:t>
            </a:r>
          </a:p>
        </p:txBody>
      </p:sp>
      <p:sp>
        <p:nvSpPr>
          <p:cNvPr id="315" name="Línea"/>
          <p:cNvSpPr/>
          <p:nvPr/>
        </p:nvSpPr>
        <p:spPr>
          <a:xfrm>
            <a:off x="275239" y="3058418"/>
            <a:ext cx="42334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date_decimal(decimal, tz = &quot;UTC&quot;) date_decimal(2017.5)…"/>
          <p:cNvSpPr txBox="1"/>
          <p:nvPr/>
        </p:nvSpPr>
        <p:spPr>
          <a:xfrm>
            <a:off x="2279956" y="8104552"/>
            <a:ext cx="2202977" cy="26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date_decimal</a:t>
            </a:r>
            <a:r>
              <a:rPr sz="1050" b="1" dirty="0"/>
              <a:t>(</a:t>
            </a:r>
            <a:r>
              <a:rPr sz="1050" dirty="0"/>
              <a:t>decimal, </a:t>
            </a:r>
            <a:r>
              <a:rPr sz="1050" dirty="0" err="1"/>
              <a:t>tz</a:t>
            </a:r>
            <a:r>
              <a:rPr sz="1050" dirty="0"/>
              <a:t> = "UTC"</a:t>
            </a:r>
            <a:r>
              <a:rPr sz="1050" b="1" dirty="0"/>
              <a:t>)</a:t>
            </a:r>
            <a:r>
              <a:rPr sz="1050" dirty="0"/>
              <a:t> </a:t>
            </a:r>
            <a:r>
              <a:rPr sz="10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date_decimal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(2017.5)</a:t>
            </a:r>
            <a:endParaRPr sz="105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110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now(</a:t>
            </a:r>
            <a:r>
              <a:rPr sz="1050" dirty="0" err="1"/>
              <a:t>tzone</a:t>
            </a:r>
            <a:r>
              <a:rPr sz="1050" dirty="0"/>
              <a:t> = ""</a:t>
            </a:r>
            <a:r>
              <a:rPr sz="1050" b="1" dirty="0"/>
              <a:t>)</a:t>
            </a:r>
            <a:r>
              <a:rPr sz="1050" dirty="0"/>
              <a:t> Current time in </a:t>
            </a:r>
            <a:r>
              <a:rPr sz="1050" dirty="0" err="1"/>
              <a:t>tz</a:t>
            </a:r>
            <a:r>
              <a:rPr sz="1050" dirty="0"/>
              <a:t> (defaults to system </a:t>
            </a:r>
            <a:r>
              <a:rPr sz="1050" dirty="0" err="1"/>
              <a:t>tz</a:t>
            </a:r>
            <a:r>
              <a:rPr sz="1050" dirty="0"/>
              <a:t>). 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now()</a:t>
            </a:r>
            <a:endParaRPr sz="105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110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today(</a:t>
            </a:r>
            <a:r>
              <a:rPr sz="1050" dirty="0" err="1"/>
              <a:t>tzone</a:t>
            </a:r>
            <a:r>
              <a:rPr sz="1050" dirty="0"/>
              <a:t> = ""</a:t>
            </a:r>
            <a:r>
              <a:rPr sz="1050" b="1" dirty="0"/>
              <a:t>)</a:t>
            </a:r>
            <a:r>
              <a:rPr sz="1050" dirty="0"/>
              <a:t> Current date in a </a:t>
            </a:r>
            <a:r>
              <a:rPr sz="1050" dirty="0" err="1"/>
              <a:t>tz</a:t>
            </a:r>
            <a:r>
              <a:rPr sz="1050" dirty="0"/>
              <a:t> (defaults to system </a:t>
            </a:r>
            <a:r>
              <a:rPr sz="1050" dirty="0" err="1"/>
              <a:t>tz</a:t>
            </a:r>
            <a:r>
              <a:rPr sz="1050" dirty="0"/>
              <a:t>). 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today()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fast_strptime</a:t>
            </a:r>
            <a:r>
              <a:rPr sz="1050" b="1" dirty="0"/>
              <a:t>()</a:t>
            </a:r>
            <a:r>
              <a:rPr sz="1050" dirty="0"/>
              <a:t> Faster </a:t>
            </a:r>
            <a:r>
              <a:rPr sz="1050" dirty="0" err="1"/>
              <a:t>strptime</a:t>
            </a:r>
            <a:r>
              <a:rPr sz="1050" dirty="0"/>
              <a:t>. </a:t>
            </a:r>
            <a:r>
              <a:rPr sz="10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fast_strptime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(“9/1/01”, “%y/%m/%d”)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parse_date_time</a:t>
            </a:r>
            <a:r>
              <a:rPr sz="1050" b="1" dirty="0"/>
              <a:t>()</a:t>
            </a:r>
            <a:r>
              <a:rPr sz="1050" dirty="0"/>
              <a:t> Easier </a:t>
            </a:r>
            <a:r>
              <a:rPr sz="1050" dirty="0" err="1"/>
              <a:t>strptime</a:t>
            </a:r>
            <a:r>
              <a:rPr sz="1050" dirty="0"/>
              <a:t>. </a:t>
            </a:r>
            <a:r>
              <a:rPr sz="10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parse_date_time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(“09-01-01”, "</a:t>
            </a:r>
            <a:r>
              <a:rPr sz="10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ymd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")</a:t>
            </a:r>
          </a:p>
        </p:txBody>
      </p:sp>
      <p:sp>
        <p:nvSpPr>
          <p:cNvPr id="317" name="ymd_hms(), ymd_hm(), ymd_h(). ymd_hms(&quot;2017-11-28T14:02:00&quot;)…"/>
          <p:cNvSpPr txBox="1"/>
          <p:nvPr/>
        </p:nvSpPr>
        <p:spPr>
          <a:xfrm>
            <a:off x="2279956" y="4157746"/>
            <a:ext cx="2156643" cy="385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0831">
              <a:lnSpc>
                <a:spcPct val="80000"/>
              </a:lnSpc>
              <a:spcBef>
                <a:spcPts val="1000"/>
              </a:spcBef>
              <a:defRPr sz="1056" b="0">
                <a:solidFill>
                  <a:srgbClr val="000000"/>
                </a:solidFill>
              </a:defRPr>
            </a:pPr>
            <a:r>
              <a:rPr b="1" dirty="0" err="1"/>
              <a:t>ymd_hms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ymd_hm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ymd_h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ymd_hms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("2017-11-28T14:02:00")</a:t>
            </a:r>
            <a:endParaRPr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60831">
              <a:lnSpc>
                <a:spcPct val="80000"/>
              </a:lnSpc>
              <a:spcBef>
                <a:spcPts val="1800"/>
              </a:spcBef>
              <a:defRPr sz="1056" b="0">
                <a:solidFill>
                  <a:srgbClr val="000000"/>
                </a:solidFill>
              </a:defRPr>
            </a:pPr>
            <a:r>
              <a:rPr b="1" dirty="0" err="1"/>
              <a:t>ydm_hms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ydm_hm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ydm_h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ydm_hms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("2017-22-12 10:00:00")</a:t>
            </a:r>
            <a:endParaRPr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60831">
              <a:lnSpc>
                <a:spcPct val="80000"/>
              </a:lnSpc>
              <a:spcBef>
                <a:spcPts val="1000"/>
              </a:spcBef>
              <a:defRPr sz="1056" b="0">
                <a:solidFill>
                  <a:srgbClr val="000000"/>
                </a:solidFill>
              </a:defRPr>
            </a:pPr>
            <a:r>
              <a:rPr b="1" dirty="0" err="1"/>
              <a:t>mdy_hms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mdy_hm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mdy_h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mdy_hms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("11/28/2017 1:02:03")</a:t>
            </a:r>
            <a:endParaRPr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60831">
              <a:lnSpc>
                <a:spcPct val="80000"/>
              </a:lnSpc>
              <a:spcBef>
                <a:spcPts val="1200"/>
              </a:spcBef>
              <a:defRPr sz="1056" b="0">
                <a:solidFill>
                  <a:srgbClr val="000000"/>
                </a:solidFill>
              </a:defRPr>
            </a:pPr>
            <a:r>
              <a:rPr b="1" dirty="0" err="1"/>
              <a:t>dmy_hms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dmy_hm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dmy_h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dmy_hms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("1 Jan 2017 23:59:59")</a:t>
            </a:r>
          </a:p>
          <a:p>
            <a:pPr defTabSz="560831">
              <a:lnSpc>
                <a:spcPct val="80000"/>
              </a:lnSpc>
              <a:spcBef>
                <a:spcPts val="1800"/>
              </a:spcBef>
              <a:defRPr sz="1056" b="0">
                <a:solidFill>
                  <a:srgbClr val="000000"/>
                </a:solidFill>
              </a:defRPr>
            </a:pPr>
            <a:r>
              <a:rPr b="1" dirty="0" err="1"/>
              <a:t>ymd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ydm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ymd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(20170131)</a:t>
            </a:r>
            <a:endParaRPr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60831">
              <a:lnSpc>
                <a:spcPct val="80000"/>
              </a:lnSpc>
              <a:spcBef>
                <a:spcPts val="1000"/>
              </a:spcBef>
              <a:defRPr sz="1056" b="0">
                <a:solidFill>
                  <a:srgbClr val="000000"/>
                </a:solidFill>
              </a:defRPr>
            </a:pPr>
            <a:r>
              <a:rPr b="1" dirty="0" err="1"/>
              <a:t>mdy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myd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mdy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("July 4th, 2000")</a:t>
            </a:r>
          </a:p>
          <a:p>
            <a:pPr defTabSz="560831">
              <a:lnSpc>
                <a:spcPct val="80000"/>
              </a:lnSpc>
              <a:spcBef>
                <a:spcPts val="1200"/>
              </a:spcBef>
              <a:defRPr sz="1056" b="0">
                <a:solidFill>
                  <a:srgbClr val="000000"/>
                </a:solidFill>
              </a:defRPr>
            </a:pPr>
            <a:r>
              <a:rPr b="1" dirty="0" err="1"/>
              <a:t>dmy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 err="1"/>
              <a:t>dym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dmy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("4th of July '99")</a:t>
            </a:r>
          </a:p>
          <a:p>
            <a:pPr defTabSz="560831">
              <a:lnSpc>
                <a:spcPct val="80000"/>
              </a:lnSpc>
              <a:spcBef>
                <a:spcPts val="1200"/>
              </a:spcBef>
              <a:defRPr sz="1056" b="0">
                <a:solidFill>
                  <a:srgbClr val="000000"/>
                </a:solidFill>
              </a:defRPr>
            </a:pPr>
            <a:r>
              <a:rPr b="1" dirty="0" err="1"/>
              <a:t>yq</a:t>
            </a:r>
            <a:r>
              <a:rPr b="1" dirty="0"/>
              <a:t>()</a:t>
            </a:r>
            <a:r>
              <a:rPr dirty="0"/>
              <a:t> Q for quarter. 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yq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("2001: Q3")</a:t>
            </a:r>
          </a:p>
          <a:p>
            <a:pPr defTabSz="560831">
              <a:lnSpc>
                <a:spcPct val="80000"/>
              </a:lnSpc>
              <a:spcBef>
                <a:spcPts val="1200"/>
              </a:spcBef>
              <a:defRPr sz="1056">
                <a:solidFill>
                  <a:srgbClr val="000000"/>
                </a:solidFill>
              </a:defRPr>
            </a:pPr>
            <a:r>
              <a:rPr dirty="0"/>
              <a:t>my(), </a:t>
            </a:r>
            <a:r>
              <a:rPr dirty="0" err="1"/>
              <a:t>ym</a:t>
            </a:r>
            <a:r>
              <a:rPr dirty="0"/>
              <a:t>(). </a:t>
            </a:r>
            <a:r>
              <a:rPr b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my("07-2020")</a:t>
            </a:r>
          </a:p>
          <a:p>
            <a:pPr defTabSz="560831">
              <a:lnSpc>
                <a:spcPct val="80000"/>
              </a:lnSpc>
              <a:spcBef>
                <a:spcPts val="1000"/>
              </a:spcBef>
              <a:defRPr sz="1056" b="0">
                <a:solidFill>
                  <a:srgbClr val="000000"/>
                </a:solidFill>
              </a:defRPr>
            </a:pPr>
            <a:r>
              <a:rPr dirty="0" err="1"/>
              <a:t>hms</a:t>
            </a:r>
            <a:r>
              <a:rPr dirty="0"/>
              <a:t>::</a:t>
            </a:r>
            <a:r>
              <a:rPr b="1" dirty="0" err="1"/>
              <a:t>hms</a:t>
            </a:r>
            <a:r>
              <a:rPr b="1" dirty="0"/>
              <a:t>()</a:t>
            </a:r>
            <a:r>
              <a:rPr dirty="0"/>
              <a:t> Also </a:t>
            </a:r>
            <a:r>
              <a:rPr dirty="0" err="1"/>
              <a:t>lubridate</a:t>
            </a:r>
            <a:r>
              <a:rPr dirty="0"/>
              <a:t>::</a:t>
            </a:r>
            <a:r>
              <a:rPr b="1" dirty="0" err="1"/>
              <a:t>hms</a:t>
            </a:r>
            <a:r>
              <a:rPr b="1" dirty="0"/>
              <a:t>()</a:t>
            </a:r>
            <a:r>
              <a:rPr dirty="0"/>
              <a:t>, </a:t>
            </a:r>
            <a:r>
              <a:rPr b="1" dirty="0"/>
              <a:t>hm()</a:t>
            </a:r>
            <a:r>
              <a:rPr dirty="0"/>
              <a:t> and </a:t>
            </a:r>
            <a:r>
              <a:rPr b="1" dirty="0" err="1"/>
              <a:t>ms</a:t>
            </a:r>
            <a:r>
              <a:rPr b="1" dirty="0"/>
              <a:t>()</a:t>
            </a:r>
            <a:r>
              <a:rPr dirty="0"/>
              <a:t>, which return periods.* 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hms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::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hms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(seconds = 0, minutes = 1, hours = 2)</a:t>
            </a:r>
          </a:p>
        </p:txBody>
      </p:sp>
      <p:sp>
        <p:nvSpPr>
          <p:cNvPr id="318" name="Línea"/>
          <p:cNvSpPr/>
          <p:nvPr/>
        </p:nvSpPr>
        <p:spPr>
          <a:xfrm>
            <a:off x="275239" y="8001000"/>
            <a:ext cx="4004875" cy="0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2017-11-28T14:02:00"/>
          <p:cNvSpPr txBox="1"/>
          <p:nvPr/>
        </p:nvSpPr>
        <p:spPr>
          <a:xfrm>
            <a:off x="273180" y="4149657"/>
            <a:ext cx="189675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chemeClr val="accent6">
                    <a:satOff val="-12200"/>
                    <a:lumOff val="-18965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/>
                </a:solidFill>
              </a:rPr>
              <a:t>28</a:t>
            </a:r>
            <a:r>
              <a:rPr>
                <a:solidFill>
                  <a:srgbClr val="C0C0C0"/>
                </a:solidFill>
              </a:rPr>
              <a:t>T14:02:00</a:t>
            </a:r>
          </a:p>
        </p:txBody>
      </p:sp>
      <p:sp>
        <p:nvSpPr>
          <p:cNvPr id="320" name="2017-22-12 10:00:00"/>
          <p:cNvSpPr txBox="1"/>
          <p:nvPr/>
        </p:nvSpPr>
        <p:spPr>
          <a:xfrm>
            <a:off x="273180" y="4562759"/>
            <a:ext cx="1796389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-</a:t>
            </a:r>
            <a:r>
              <a:rPr>
                <a:solidFill>
                  <a:schemeClr val="accent4"/>
                </a:solidFill>
              </a:rPr>
              <a:t>22</a:t>
            </a:r>
            <a: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12</a:t>
            </a:r>
            <a:r>
              <a:t> 10:00:00</a:t>
            </a:r>
          </a:p>
        </p:txBody>
      </p:sp>
      <p:sp>
        <p:nvSpPr>
          <p:cNvPr id="321" name="11/28/2017 1:02:03"/>
          <p:cNvSpPr txBox="1"/>
          <p:nvPr/>
        </p:nvSpPr>
        <p:spPr>
          <a:xfrm>
            <a:off x="273180" y="4982837"/>
            <a:ext cx="1722125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t>/</a:t>
            </a:r>
            <a:r>
              <a:rPr>
                <a:solidFill>
                  <a:schemeClr val="accent4"/>
                </a:solidFill>
              </a:rPr>
              <a:t>28</a:t>
            </a:r>
            <a:r>
              <a:t>/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1:02:03</a:t>
            </a:r>
          </a:p>
        </p:txBody>
      </p:sp>
      <p:sp>
        <p:nvSpPr>
          <p:cNvPr id="322" name="1 Jan 2017 23:59:59"/>
          <p:cNvSpPr txBox="1"/>
          <p:nvPr/>
        </p:nvSpPr>
        <p:spPr>
          <a:xfrm>
            <a:off x="273180" y="5408640"/>
            <a:ext cx="1782917" cy="335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1</a:t>
            </a:r>
            <a: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Jan</a:t>
            </a:r>
            <a:r>
              <a:t>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23:59:59</a:t>
            </a:r>
          </a:p>
        </p:txBody>
      </p:sp>
      <p:sp>
        <p:nvSpPr>
          <p:cNvPr id="323" name="20170131"/>
          <p:cNvSpPr txBox="1"/>
          <p:nvPr/>
        </p:nvSpPr>
        <p:spPr>
          <a:xfrm>
            <a:off x="273180" y="5832269"/>
            <a:ext cx="884346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  <a:r>
              <a:rPr>
                <a:solidFill>
                  <a:schemeClr val="accent4"/>
                </a:solidFill>
              </a:rPr>
              <a:t>31</a:t>
            </a:r>
          </a:p>
        </p:txBody>
      </p:sp>
      <p:sp>
        <p:nvSpPr>
          <p:cNvPr id="324" name="July 4th, 2000"/>
          <p:cNvSpPr txBox="1"/>
          <p:nvPr/>
        </p:nvSpPr>
        <p:spPr>
          <a:xfrm>
            <a:off x="273180" y="6120874"/>
            <a:ext cx="1379267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4</a:t>
            </a:r>
            <a:r>
              <a:t>th,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2000</a:t>
            </a:r>
          </a:p>
        </p:txBody>
      </p:sp>
      <p:sp>
        <p:nvSpPr>
          <p:cNvPr id="325" name="4th of July '99"/>
          <p:cNvSpPr txBox="1"/>
          <p:nvPr/>
        </p:nvSpPr>
        <p:spPr>
          <a:xfrm>
            <a:off x="273180" y="6382377"/>
            <a:ext cx="140907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4</a:t>
            </a:r>
            <a:r>
              <a:t>th of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'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99</a:t>
            </a:r>
          </a:p>
        </p:txBody>
      </p:sp>
      <p:sp>
        <p:nvSpPr>
          <p:cNvPr id="326" name="2001: Q3"/>
          <p:cNvSpPr txBox="1"/>
          <p:nvPr/>
        </p:nvSpPr>
        <p:spPr>
          <a:xfrm>
            <a:off x="273180" y="6677606"/>
            <a:ext cx="85555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2001</a:t>
            </a:r>
            <a:r>
              <a:t>: Q</a:t>
            </a:r>
            <a:r>
              <a:rPr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27" name="2:01"/>
          <p:cNvSpPr txBox="1"/>
          <p:nvPr/>
        </p:nvSpPr>
        <p:spPr>
          <a:xfrm>
            <a:off x="273180" y="7176829"/>
            <a:ext cx="45476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</a:t>
            </a:r>
            <a:r>
              <a:t>: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</a:p>
        </p:txBody>
      </p:sp>
      <p:sp>
        <p:nvSpPr>
          <p:cNvPr id="328" name="2017.5"/>
          <p:cNvSpPr txBox="1"/>
          <p:nvPr/>
        </p:nvSpPr>
        <p:spPr>
          <a:xfrm>
            <a:off x="273180" y="8031469"/>
            <a:ext cx="626698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2017.5</a:t>
            </a:r>
          </a:p>
        </p:txBody>
      </p:sp>
      <p:grpSp>
        <p:nvGrpSpPr>
          <p:cNvPr id="334" name="Agrupar"/>
          <p:cNvGrpSpPr/>
          <p:nvPr/>
        </p:nvGrpSpPr>
        <p:grpSpPr>
          <a:xfrm>
            <a:off x="267715" y="8521488"/>
            <a:ext cx="414893" cy="406024"/>
            <a:chOff x="0" y="0"/>
            <a:chExt cx="414892" cy="406023"/>
          </a:xfrm>
        </p:grpSpPr>
        <p:sp>
          <p:nvSpPr>
            <p:cNvPr id="329" name="Figura"/>
            <p:cNvSpPr/>
            <p:nvPr/>
          </p:nvSpPr>
          <p:spPr>
            <a:xfrm rot="19775911">
              <a:off x="62171" y="90881"/>
              <a:ext cx="170581" cy="29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18393" y="0"/>
                  </a:moveTo>
                  <a:cubicBezTo>
                    <a:pt x="8206" y="29"/>
                    <a:pt x="-20" y="4872"/>
                    <a:pt x="0" y="10827"/>
                  </a:cubicBezTo>
                  <a:cubicBezTo>
                    <a:pt x="20" y="16745"/>
                    <a:pt x="8187" y="21550"/>
                    <a:pt x="18310" y="21600"/>
                  </a:cubicBezTo>
                  <a:lnTo>
                    <a:pt x="21580" y="21589"/>
                  </a:lnTo>
                  <a:lnTo>
                    <a:pt x="20443" y="172"/>
                  </a:lnTo>
                  <a:lnTo>
                    <a:pt x="18393" y="0"/>
                  </a:lnTo>
                  <a:close/>
                </a:path>
              </a:pathLst>
            </a:custGeom>
            <a:solidFill>
              <a:schemeClr val="accent4">
                <a:satOff val="12017"/>
                <a:lumOff val="18149"/>
              </a:schemeClr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0" name="Círculo"/>
            <p:cNvSpPr/>
            <p:nvPr/>
          </p:nvSpPr>
          <p:spPr>
            <a:xfrm rot="19775911">
              <a:off x="67915" y="53990"/>
              <a:ext cx="292987" cy="29298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1" name="Círculo"/>
            <p:cNvSpPr/>
            <p:nvPr/>
          </p:nvSpPr>
          <p:spPr>
            <a:xfrm rot="19775911">
              <a:off x="85531" y="71606"/>
              <a:ext cx="257755" cy="2577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2" name="Triángulo"/>
            <p:cNvSpPr/>
            <p:nvPr/>
          </p:nvSpPr>
          <p:spPr>
            <a:xfrm>
              <a:off x="209626" y="104952"/>
              <a:ext cx="17726" cy="10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3" name="Triángulo"/>
            <p:cNvSpPr/>
            <p:nvPr/>
          </p:nvSpPr>
          <p:spPr>
            <a:xfrm rot="16200000">
              <a:off x="169188" y="166469"/>
              <a:ext cx="17725" cy="7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7" name="Agrupar"/>
          <p:cNvGrpSpPr/>
          <p:nvPr/>
        </p:nvGrpSpPr>
        <p:grpSpPr>
          <a:xfrm>
            <a:off x="309466" y="1970139"/>
            <a:ext cx="1814988" cy="561921"/>
            <a:chOff x="0" y="3194"/>
            <a:chExt cx="1814987" cy="561920"/>
          </a:xfrm>
        </p:grpSpPr>
        <p:sp>
          <p:nvSpPr>
            <p:cNvPr id="335" name="Línea"/>
            <p:cNvSpPr/>
            <p:nvPr/>
          </p:nvSpPr>
          <p:spPr>
            <a:xfrm>
              <a:off x="38951" y="362302"/>
              <a:ext cx="1776037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6" name="Línea"/>
            <p:cNvSpPr/>
            <p:nvPr/>
          </p:nvSpPr>
          <p:spPr>
            <a:xfrm flipV="1">
              <a:off x="161092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Línea"/>
            <p:cNvSpPr/>
            <p:nvPr/>
          </p:nvSpPr>
          <p:spPr>
            <a:xfrm flipV="1">
              <a:off x="531006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Línea"/>
            <p:cNvSpPr/>
            <p:nvPr/>
          </p:nvSpPr>
          <p:spPr>
            <a:xfrm flipV="1">
              <a:off x="900921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9" name="Línea"/>
            <p:cNvSpPr/>
            <p:nvPr/>
          </p:nvSpPr>
          <p:spPr>
            <a:xfrm flipV="1">
              <a:off x="1270835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0" name="Línea"/>
            <p:cNvSpPr/>
            <p:nvPr/>
          </p:nvSpPr>
          <p:spPr>
            <a:xfrm flipV="1">
              <a:off x="1640750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1" name="2016"/>
            <p:cNvSpPr txBox="1"/>
            <p:nvPr/>
          </p:nvSpPr>
          <p:spPr>
            <a:xfrm>
              <a:off x="0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r>
                <a:t>2016</a:t>
              </a:r>
            </a:p>
          </p:txBody>
        </p:sp>
        <p:sp>
          <p:nvSpPr>
            <p:cNvPr id="342" name="2017"/>
            <p:cNvSpPr txBox="1"/>
            <p:nvPr/>
          </p:nvSpPr>
          <p:spPr>
            <a:xfrm>
              <a:off x="369914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r>
                <a:t>2017</a:t>
              </a:r>
            </a:p>
          </p:txBody>
        </p:sp>
        <p:sp>
          <p:nvSpPr>
            <p:cNvPr id="343" name="2018"/>
            <p:cNvSpPr txBox="1"/>
            <p:nvPr/>
          </p:nvSpPr>
          <p:spPr>
            <a:xfrm>
              <a:off x="739829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r>
                <a:t>2018</a:t>
              </a:r>
            </a:p>
          </p:txBody>
        </p:sp>
        <p:sp>
          <p:nvSpPr>
            <p:cNvPr id="344" name="2019"/>
            <p:cNvSpPr txBox="1"/>
            <p:nvPr/>
          </p:nvSpPr>
          <p:spPr>
            <a:xfrm>
              <a:off x="1109742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r>
                <a:t>2019</a:t>
              </a:r>
            </a:p>
          </p:txBody>
        </p:sp>
        <p:sp>
          <p:nvSpPr>
            <p:cNvPr id="345" name="2020"/>
            <p:cNvSpPr txBox="1"/>
            <p:nvPr/>
          </p:nvSpPr>
          <p:spPr>
            <a:xfrm>
              <a:off x="1479657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r>
                <a:t>2020</a:t>
              </a:r>
            </a:p>
          </p:txBody>
        </p:sp>
        <p:sp>
          <p:nvSpPr>
            <p:cNvPr id="346" name="Línea"/>
            <p:cNvSpPr/>
            <p:nvPr/>
          </p:nvSpPr>
          <p:spPr>
            <a:xfrm flipV="1">
              <a:off x="829386" y="3194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8" name="Línea"/>
          <p:cNvSpPr/>
          <p:nvPr/>
        </p:nvSpPr>
        <p:spPr>
          <a:xfrm>
            <a:off x="5080000" y="3058418"/>
            <a:ext cx="39370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16" name="Agrupar"/>
          <p:cNvGrpSpPr/>
          <p:nvPr/>
        </p:nvGrpSpPr>
        <p:grpSpPr>
          <a:xfrm>
            <a:off x="5122833" y="8104563"/>
            <a:ext cx="1384218" cy="533789"/>
            <a:chOff x="0" y="0"/>
            <a:chExt cx="1384217" cy="533788"/>
          </a:xfrm>
        </p:grpSpPr>
        <p:sp>
          <p:nvSpPr>
            <p:cNvPr id="349" name="Rectángulo"/>
            <p:cNvSpPr/>
            <p:nvPr/>
          </p:nvSpPr>
          <p:spPr>
            <a:xfrm>
              <a:off x="2330" y="152409"/>
              <a:ext cx="1379082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14" name="Agrupar"/>
            <p:cNvGrpSpPr/>
            <p:nvPr/>
          </p:nvGrpSpPr>
          <p:grpSpPr>
            <a:xfrm>
              <a:off x="0" y="81970"/>
              <a:ext cx="1384218" cy="451819"/>
              <a:chOff x="0" y="6350"/>
              <a:chExt cx="1384217" cy="451817"/>
            </a:xfrm>
          </p:grpSpPr>
          <p:sp>
            <p:nvSpPr>
              <p:cNvPr id="350" name="J"/>
              <p:cNvSpPr txBox="1"/>
              <p:nvPr/>
            </p:nvSpPr>
            <p:spPr>
              <a:xfrm>
                <a:off x="14876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351" name="F"/>
              <p:cNvSpPr txBox="1"/>
              <p:nvPr/>
            </p:nvSpPr>
            <p:spPr>
              <a:xfrm>
                <a:off x="240789" y="6350"/>
                <a:ext cx="20717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  <p:sp>
            <p:nvSpPr>
              <p:cNvPr id="352" name="M"/>
              <p:cNvSpPr txBox="1"/>
              <p:nvPr/>
            </p:nvSpPr>
            <p:spPr>
              <a:xfrm>
                <a:off x="455102" y="6350"/>
                <a:ext cx="238212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353" name="A"/>
              <p:cNvSpPr txBox="1"/>
              <p:nvPr/>
            </p:nvSpPr>
            <p:spPr>
              <a:xfrm>
                <a:off x="692478" y="6350"/>
                <a:ext cx="222729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354" name="M"/>
              <p:cNvSpPr txBox="1"/>
              <p:nvPr/>
            </p:nvSpPr>
            <p:spPr>
              <a:xfrm>
                <a:off x="914469" y="6350"/>
                <a:ext cx="238213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355" name="J"/>
              <p:cNvSpPr txBox="1"/>
              <p:nvPr/>
            </p:nvSpPr>
            <p:spPr>
              <a:xfrm>
                <a:off x="15900" y="183926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356" name="A"/>
              <p:cNvSpPr txBox="1"/>
              <p:nvPr/>
            </p:nvSpPr>
            <p:spPr>
              <a:xfrm>
                <a:off x="237389" y="183926"/>
                <a:ext cx="222728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357" name="S"/>
              <p:cNvSpPr txBox="1"/>
              <p:nvPr/>
            </p:nvSpPr>
            <p:spPr>
              <a:xfrm>
                <a:off x="452913" y="183926"/>
                <a:ext cx="21502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S</a:t>
                </a:r>
              </a:p>
            </p:txBody>
          </p:sp>
          <p:sp>
            <p:nvSpPr>
              <p:cNvPr id="358" name="O"/>
              <p:cNvSpPr txBox="1"/>
              <p:nvPr/>
            </p:nvSpPr>
            <p:spPr>
              <a:xfrm>
                <a:off x="697158" y="183926"/>
                <a:ext cx="230504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O</a:t>
                </a:r>
              </a:p>
            </p:txBody>
          </p:sp>
          <p:sp>
            <p:nvSpPr>
              <p:cNvPr id="359" name="N"/>
              <p:cNvSpPr txBox="1"/>
              <p:nvPr/>
            </p:nvSpPr>
            <p:spPr>
              <a:xfrm>
                <a:off x="915970" y="183926"/>
                <a:ext cx="222729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360" name="J"/>
              <p:cNvSpPr txBox="1"/>
              <p:nvPr/>
            </p:nvSpPr>
            <p:spPr>
              <a:xfrm>
                <a:off x="116354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  <p:sp>
            <p:nvSpPr>
              <p:cNvPr id="361" name="D"/>
              <p:cNvSpPr txBox="1"/>
              <p:nvPr/>
            </p:nvSpPr>
            <p:spPr>
              <a:xfrm>
                <a:off x="1161489" y="183926"/>
                <a:ext cx="222729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362" name="Línea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Línea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Línea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Línea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ínea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7" name="Línea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" name="Línea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Línea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" name="Línea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1" name="Línea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2" name="Línea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3" name="Línea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4" name="Línea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5" name="Línea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6" name="Línea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" name="Línea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" name="Línea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" name="Línea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" name="Línea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" name="Línea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2" name="Línea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3" name="Línea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4" name="Línea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5" name="Línea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" name="Línea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7" name="Línea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8" name="Línea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9" name="Línea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0" name="Línea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1" name="Línea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2" name="Línea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3" name="Línea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4" name="Línea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5" name="Línea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6" name="Línea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7" name="Línea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8" name="Rectángulo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9" name="Línea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0" name="Rectángulo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1" name="Línea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2" name="Línea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3" name="Línea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4" name="Línea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5" name="Línea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6" name="Línea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7" name="Línea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8" name="Línea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9" name="Línea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ínea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ínea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ínea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ínea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15" name="x"/>
            <p:cNvSpPr txBox="1"/>
            <p:nvPr/>
          </p:nvSpPr>
          <p:spPr>
            <a:xfrm>
              <a:off x="278" y="-1"/>
              <a:ext cx="242878" cy="3987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500" b="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417" name="2017-11-28…"/>
          <p:cNvSpPr txBox="1"/>
          <p:nvPr/>
        </p:nvSpPr>
        <p:spPr>
          <a:xfrm>
            <a:off x="5127764" y="1776994"/>
            <a:ext cx="1607184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</a:t>
            </a:r>
            <a:r>
              <a:t> is a day stored as the number of days since 1970-01-01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 i="1">
                <a:solidFill>
                  <a:srgbClr val="000000"/>
                </a:solidFill>
              </a:defRPr>
            </a:pPr>
            <a:r>
              <a:t>d &lt;- </a:t>
            </a:r>
            <a:r>
              <a:rPr b="1"/>
              <a:t>as_date(</a:t>
            </a:r>
            <a:r>
              <a:t>17498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 i="1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"2017-11-28"</a:t>
            </a:r>
          </a:p>
        </p:txBody>
      </p:sp>
      <p:sp>
        <p:nvSpPr>
          <p:cNvPr id="418" name="12:00:00…"/>
          <p:cNvSpPr txBox="1"/>
          <p:nvPr/>
        </p:nvSpPr>
        <p:spPr>
          <a:xfrm>
            <a:off x="7318754" y="1776994"/>
            <a:ext cx="1668155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An hms is a </a:t>
            </a:r>
            <a:r>
              <a:rPr b="1"/>
              <a:t>time</a:t>
            </a:r>
            <a:r>
              <a:t> stored as the number of seconds since 00:00:00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 i="1">
                <a:solidFill>
                  <a:srgbClr val="000000"/>
                </a:solidFill>
              </a:defRPr>
            </a:pPr>
            <a:r>
              <a:t>t &lt;- hms::</a:t>
            </a:r>
            <a:r>
              <a:rPr b="1"/>
              <a:t>as_hms(</a:t>
            </a:r>
            <a:r>
              <a:t>85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 i="1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00:01:25</a:t>
            </a:r>
          </a:p>
        </p:txBody>
      </p:sp>
      <p:sp>
        <p:nvSpPr>
          <p:cNvPr id="419" name="GET AND SET COMPONENTS"/>
          <p:cNvSpPr txBox="1"/>
          <p:nvPr/>
        </p:nvSpPr>
        <p:spPr>
          <a:xfrm>
            <a:off x="5132670" y="3130818"/>
            <a:ext cx="2002151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sz="1100" dirty="0"/>
              <a:t>GET AND SET COMPONENTS</a:t>
            </a:r>
          </a:p>
        </p:txBody>
      </p:sp>
      <p:sp>
        <p:nvSpPr>
          <p:cNvPr id="420" name="date(x) Date component. date(dt)…"/>
          <p:cNvSpPr txBox="1"/>
          <p:nvPr/>
        </p:nvSpPr>
        <p:spPr>
          <a:xfrm>
            <a:off x="6984276" y="4157746"/>
            <a:ext cx="2046118" cy="642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lnSpc>
                <a:spcPct val="80000"/>
              </a:lnSpc>
              <a:spcBef>
                <a:spcPts val="11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date(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Date component.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date(dt)</a:t>
            </a:r>
          </a:p>
          <a:p>
            <a:pPr defTabSz="578358">
              <a:lnSpc>
                <a:spcPct val="80000"/>
              </a:lnSpc>
              <a:spcBef>
                <a:spcPts val="18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year(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Year.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year(dt)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 err="1"/>
              <a:t>isoyear</a:t>
            </a:r>
            <a:r>
              <a:rPr sz="1000" b="1" dirty="0"/>
              <a:t>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The ISO 8601 year. </a:t>
            </a:r>
            <a:endParaRPr sz="1000" i="1" dirty="0"/>
          </a:p>
          <a:p>
            <a:pPr defTabSz="578358">
              <a:lnSpc>
                <a:spcPct val="80000"/>
              </a:lnSpc>
              <a:spcBef>
                <a:spcPts val="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 err="1"/>
              <a:t>epiyear</a:t>
            </a:r>
            <a:r>
              <a:rPr sz="1000" b="1" dirty="0"/>
              <a:t>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 Epidemiological year.</a:t>
            </a:r>
            <a:endParaRPr sz="1000" i="1" dirty="0"/>
          </a:p>
          <a:p>
            <a:pPr defTabSz="578358">
              <a:lnSpc>
                <a:spcPct val="80000"/>
              </a:lnSpc>
              <a:spcBef>
                <a:spcPts val="15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month(</a:t>
            </a:r>
            <a:r>
              <a:rPr sz="1000" dirty="0"/>
              <a:t>x, label, </a:t>
            </a:r>
            <a:r>
              <a:rPr sz="1000" dirty="0" err="1"/>
              <a:t>abbr</a:t>
            </a:r>
            <a:r>
              <a:rPr sz="1000" b="1" dirty="0"/>
              <a:t>)</a:t>
            </a:r>
            <a:r>
              <a:rPr sz="1000" dirty="0"/>
              <a:t> Month.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month(dt)</a:t>
            </a:r>
            <a:endParaRPr sz="1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78358">
              <a:lnSpc>
                <a:spcPct val="80000"/>
              </a:lnSpc>
              <a:spcBef>
                <a:spcPts val="18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day(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Day of month.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day(dt)</a:t>
            </a:r>
            <a:endParaRPr sz="1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78358">
              <a:lnSpc>
                <a:spcPct val="80000"/>
              </a:lnSpc>
              <a:spcBef>
                <a:spcPts val="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 err="1"/>
              <a:t>wday</a:t>
            </a:r>
            <a:r>
              <a:rPr sz="1000" b="1" dirty="0"/>
              <a:t>(</a:t>
            </a:r>
            <a:r>
              <a:rPr sz="1000" dirty="0"/>
              <a:t>x, label, </a:t>
            </a:r>
            <a:r>
              <a:rPr sz="1000" dirty="0" err="1"/>
              <a:t>abbr</a:t>
            </a:r>
            <a:r>
              <a:rPr sz="1000" b="1" dirty="0"/>
              <a:t>)</a:t>
            </a:r>
            <a:r>
              <a:rPr sz="1000" dirty="0"/>
              <a:t> Day of week.</a:t>
            </a:r>
            <a:endParaRPr sz="1000" i="1" dirty="0"/>
          </a:p>
          <a:p>
            <a:pPr defTabSz="578358">
              <a:lnSpc>
                <a:spcPct val="80000"/>
              </a:lnSpc>
              <a:spcBef>
                <a:spcPts val="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 err="1"/>
              <a:t>qday</a:t>
            </a:r>
            <a:r>
              <a:rPr sz="1000" b="1" dirty="0"/>
              <a:t>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Day of quarter.</a:t>
            </a:r>
            <a:endParaRPr sz="1000"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hour(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Hour.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hour(dt)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minute(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Minutes.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minute(dt)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second(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Seconds.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second(dt)</a:t>
            </a:r>
          </a:p>
          <a:p>
            <a:pPr defTabSz="578358">
              <a:lnSpc>
                <a:spcPct val="80000"/>
              </a:lnSpc>
              <a:spcBef>
                <a:spcPts val="18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 err="1"/>
              <a:t>tz</a:t>
            </a:r>
            <a:r>
              <a:rPr sz="1000" b="1" dirty="0"/>
              <a:t>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Time zone. </a:t>
            </a:r>
            <a:r>
              <a:rPr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tz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(dt)</a:t>
            </a:r>
            <a:endParaRPr sz="1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78358">
              <a:lnSpc>
                <a:spcPct val="80000"/>
              </a:lnSpc>
              <a:spcBef>
                <a:spcPts val="18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week(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Week of the year.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week(dt)</a:t>
            </a:r>
            <a:endParaRPr sz="1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78358">
              <a:lnSpc>
                <a:spcPct val="80000"/>
              </a:lnSpc>
              <a:spcBef>
                <a:spcPts val="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 err="1"/>
              <a:t>isoweek</a:t>
            </a:r>
            <a:r>
              <a:rPr sz="1000" b="1" dirty="0"/>
              <a:t>()</a:t>
            </a:r>
            <a:r>
              <a:rPr sz="1000" dirty="0"/>
              <a:t> ISO 8601 week.</a:t>
            </a:r>
            <a:endParaRPr sz="1000" i="1" dirty="0"/>
          </a:p>
          <a:p>
            <a:pPr defTabSz="578358">
              <a:lnSpc>
                <a:spcPct val="80000"/>
              </a:lnSpc>
              <a:spcBef>
                <a:spcPts val="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 err="1"/>
              <a:t>epiweek</a:t>
            </a:r>
            <a:r>
              <a:rPr sz="1000" b="1" dirty="0"/>
              <a:t>()</a:t>
            </a:r>
            <a:r>
              <a:rPr sz="1000" dirty="0"/>
              <a:t> Epidemiological week.</a:t>
            </a:r>
            <a:endParaRPr sz="1000" i="1" dirty="0"/>
          </a:p>
          <a:p>
            <a:pPr defTabSz="578358">
              <a:lnSpc>
                <a:spcPct val="80000"/>
              </a:lnSpc>
              <a:spcBef>
                <a:spcPts val="18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quarter(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Quarter.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quarter(dt)</a:t>
            </a:r>
          </a:p>
          <a:p>
            <a:pPr defTabSz="578358">
              <a:lnSpc>
                <a:spcPct val="80000"/>
              </a:lnSpc>
              <a:spcBef>
                <a:spcPts val="18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semester(</a:t>
            </a:r>
            <a:r>
              <a:rPr sz="1000" dirty="0"/>
              <a:t>x, </a:t>
            </a:r>
            <a:r>
              <a:rPr sz="1000" dirty="0" err="1"/>
              <a:t>with_year</a:t>
            </a:r>
            <a:r>
              <a:rPr sz="1000" dirty="0"/>
              <a:t> = FALSE</a:t>
            </a:r>
            <a:r>
              <a:rPr sz="1000" b="1" dirty="0"/>
              <a:t>) </a:t>
            </a:r>
            <a:r>
              <a:rPr sz="1000" dirty="0"/>
              <a:t>Semester.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semester(dt)</a:t>
            </a:r>
          </a:p>
          <a:p>
            <a:pPr defTabSz="578358">
              <a:lnSpc>
                <a:spcPct val="80000"/>
              </a:lnSpc>
              <a:spcBef>
                <a:spcPts val="12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am(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Is it in the am?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am(dt)</a:t>
            </a:r>
            <a:r>
              <a:rPr sz="1000" dirty="0"/>
              <a:t> 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pm(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Is it in the pm?</a:t>
            </a:r>
            <a:r>
              <a:rPr sz="1000" i="1" dirty="0"/>
              <a:t>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pm(dt)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 err="1"/>
              <a:t>dst</a:t>
            </a:r>
            <a:r>
              <a:rPr sz="1000" b="1" dirty="0"/>
              <a:t>(</a:t>
            </a:r>
            <a:r>
              <a:rPr sz="1000" dirty="0"/>
              <a:t>x</a:t>
            </a:r>
            <a:r>
              <a:rPr sz="1000" b="1" dirty="0"/>
              <a:t>)</a:t>
            </a:r>
            <a:r>
              <a:rPr sz="1000" dirty="0"/>
              <a:t> Is it daylight savings? </a:t>
            </a:r>
            <a:r>
              <a:rPr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dst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(d)</a:t>
            </a:r>
            <a:endParaRPr sz="1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 err="1"/>
              <a:t>leap_year</a:t>
            </a:r>
            <a:r>
              <a:rPr sz="1000" b="1" dirty="0"/>
              <a:t>(</a:t>
            </a:r>
            <a:r>
              <a:rPr sz="1000" dirty="0"/>
              <a:t>x</a:t>
            </a:r>
            <a:r>
              <a:rPr sz="1000" b="1" dirty="0"/>
              <a:t>) </a:t>
            </a:r>
            <a:r>
              <a:rPr sz="1000" dirty="0"/>
              <a:t>Is it a leap year? </a:t>
            </a:r>
            <a:r>
              <a:rPr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leap_year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(d)</a:t>
            </a:r>
            <a:endParaRPr sz="1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089" b="0">
                <a:solidFill>
                  <a:srgbClr val="000000"/>
                </a:solidFill>
              </a:defRPr>
            </a:pPr>
            <a:r>
              <a:rPr sz="1000" b="1" dirty="0"/>
              <a:t>update(</a:t>
            </a:r>
            <a:r>
              <a:rPr sz="1000" dirty="0"/>
              <a:t>object, ..., simple = FALSE</a:t>
            </a:r>
            <a:r>
              <a:rPr sz="1000" b="1" dirty="0"/>
              <a:t>)</a:t>
            </a:r>
            <a:r>
              <a:rPr sz="1000" dirty="0"/>
              <a:t>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update(dt, </a:t>
            </a:r>
            <a:r>
              <a:rPr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mday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2, hour = 1)</a:t>
            </a:r>
          </a:p>
        </p:txBody>
      </p:sp>
      <p:sp>
        <p:nvSpPr>
          <p:cNvPr id="421" name="Use an accessor function to get a component.…"/>
          <p:cNvSpPr txBox="1"/>
          <p:nvPr/>
        </p:nvSpPr>
        <p:spPr>
          <a:xfrm>
            <a:off x="5125093" y="3359314"/>
            <a:ext cx="2833122" cy="54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lnSpc>
                <a:spcPct val="80000"/>
              </a:lnSpc>
              <a:spcBef>
                <a:spcPts val="400"/>
              </a:spcBef>
              <a:defRPr sz="1089" b="0">
                <a:solidFill>
                  <a:srgbClr val="000000"/>
                </a:solidFill>
              </a:defRPr>
            </a:pPr>
            <a:r>
              <a:rPr sz="1050" dirty="0"/>
              <a:t>Use an accessor function to get a component. </a:t>
            </a:r>
            <a:endParaRPr sz="1050" i="1" dirty="0"/>
          </a:p>
          <a:p>
            <a:pPr defTabSz="578358">
              <a:lnSpc>
                <a:spcPct val="80000"/>
              </a:lnSpc>
              <a:spcBef>
                <a:spcPts val="600"/>
              </a:spcBef>
              <a:defRPr sz="1089" b="0">
                <a:solidFill>
                  <a:srgbClr val="000000"/>
                </a:solidFill>
              </a:defRPr>
            </a:pPr>
            <a:r>
              <a:rPr sz="1050" dirty="0"/>
              <a:t>Assign into an accessor function to change a component in place. </a:t>
            </a:r>
          </a:p>
        </p:txBody>
      </p:sp>
      <p:sp>
        <p:nvSpPr>
          <p:cNvPr id="422" name="d ## &quot;2017-11-28&quot;…"/>
          <p:cNvSpPr txBox="1"/>
          <p:nvPr/>
        </p:nvSpPr>
        <p:spPr>
          <a:xfrm>
            <a:off x="8019536" y="3212831"/>
            <a:ext cx="1093198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d</a:t>
            </a:r>
            <a:r>
              <a:rPr dirty="0"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 dirty="0"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"2017-11-28"</a:t>
            </a:r>
          </a:p>
          <a:p>
            <a:pPr defTabSz="572516">
              <a:lnSpc>
                <a:spcPct val="80000"/>
              </a:lnSpc>
              <a:spcBef>
                <a:spcPts val="400"/>
              </a:spcBef>
              <a:defRPr sz="1078" b="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day(d)</a:t>
            </a:r>
            <a:r>
              <a:rPr dirty="0"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 dirty="0">
                <a:solidFill>
                  <a:schemeClr val="accent4">
                    <a:satOff val="8634"/>
                    <a:lumOff val="-20316"/>
                  </a:schemeClr>
                </a:solidFill>
              </a:rPr>
              <a:t>## 28</a:t>
            </a:r>
            <a:endParaRPr dirty="0">
              <a:solidFill>
                <a:schemeClr val="accent6">
                  <a:satOff val="-12200"/>
                  <a:lumOff val="-18965"/>
                </a:schemeClr>
              </a:solidFill>
            </a:endParaRPr>
          </a:p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day(d) &lt;- 1</a:t>
            </a:r>
          </a:p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d</a:t>
            </a:r>
            <a:r>
              <a:rPr dirty="0"/>
              <a:t> </a:t>
            </a:r>
            <a:r>
              <a:rPr dirty="0"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"2017-11-01"</a:t>
            </a:r>
          </a:p>
        </p:txBody>
      </p:sp>
      <p:grpSp>
        <p:nvGrpSpPr>
          <p:cNvPr id="441" name="Agrupar"/>
          <p:cNvGrpSpPr/>
          <p:nvPr/>
        </p:nvGrpSpPr>
        <p:grpSpPr>
          <a:xfrm>
            <a:off x="5428847" y="8764067"/>
            <a:ext cx="771715" cy="324673"/>
            <a:chOff x="0" y="0"/>
            <a:chExt cx="771714" cy="324672"/>
          </a:xfrm>
        </p:grpSpPr>
        <p:grpSp>
          <p:nvGrpSpPr>
            <p:cNvPr id="436" name="Agrupar"/>
            <p:cNvGrpSpPr/>
            <p:nvPr/>
          </p:nvGrpSpPr>
          <p:grpSpPr>
            <a:xfrm>
              <a:off x="0" y="-1"/>
              <a:ext cx="324866" cy="324674"/>
              <a:chOff x="0" y="0"/>
              <a:chExt cx="324865" cy="324672"/>
            </a:xfrm>
          </p:grpSpPr>
          <p:sp>
            <p:nvSpPr>
              <p:cNvPr id="423" name="Figura"/>
              <p:cNvSpPr/>
              <p:nvPr/>
            </p:nvSpPr>
            <p:spPr>
              <a:xfrm>
                <a:off x="24833" y="77529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24" name="Figura"/>
              <p:cNvSpPr/>
              <p:nvPr/>
            </p:nvSpPr>
            <p:spPr>
              <a:xfrm rot="19667351">
                <a:off x="11121" y="137195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25" name="Figura"/>
              <p:cNvSpPr/>
              <p:nvPr/>
            </p:nvSpPr>
            <p:spPr>
              <a:xfrm rot="17876116">
                <a:off x="29677" y="19409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26" name="Figura"/>
              <p:cNvSpPr/>
              <p:nvPr/>
            </p:nvSpPr>
            <p:spPr>
              <a:xfrm rot="16002444">
                <a:off x="75149" y="234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27" name="Figura"/>
              <p:cNvSpPr/>
              <p:nvPr/>
            </p:nvSpPr>
            <p:spPr>
              <a:xfrm rot="14366136">
                <a:off x="133992" y="248005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28" name="Figura"/>
              <p:cNvSpPr/>
              <p:nvPr/>
            </p:nvSpPr>
            <p:spPr>
              <a:xfrm rot="12433486">
                <a:off x="192340" y="229471"/>
                <a:ext cx="69710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29" name="Figura"/>
              <p:cNvSpPr/>
              <p:nvPr/>
            </p:nvSpPr>
            <p:spPr>
              <a:xfrm rot="10642253">
                <a:off x="231895" y="184562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0" name="Figura"/>
              <p:cNvSpPr/>
              <p:nvPr/>
            </p:nvSpPr>
            <p:spPr>
              <a:xfrm rot="8768578">
                <a:off x="243836" y="124700"/>
                <a:ext cx="69710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1" name="Figura"/>
              <p:cNvSpPr/>
              <p:nvPr/>
            </p:nvSpPr>
            <p:spPr>
              <a:xfrm rot="7160229">
                <a:off x="225693" y="6800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2" name="Figura"/>
              <p:cNvSpPr/>
              <p:nvPr/>
            </p:nvSpPr>
            <p:spPr>
              <a:xfrm rot="5227579">
                <a:off x="180397" y="26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3" name="Figura"/>
              <p:cNvSpPr/>
              <p:nvPr/>
            </p:nvSpPr>
            <p:spPr>
              <a:xfrm rot="3436346">
                <a:off x="121707" y="15114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4" name="Figura"/>
              <p:cNvSpPr/>
              <p:nvPr/>
            </p:nvSpPr>
            <p:spPr>
              <a:xfrm rot="1562672">
                <a:off x="63928" y="34802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5" name="Círculo"/>
              <p:cNvSpPr/>
              <p:nvPr/>
            </p:nvSpPr>
            <p:spPr>
              <a:xfrm>
                <a:off x="62611" y="66115"/>
                <a:ext cx="195780" cy="19578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439" name="Agrupar"/>
            <p:cNvGrpSpPr/>
            <p:nvPr/>
          </p:nvGrpSpPr>
          <p:grpSpPr>
            <a:xfrm>
              <a:off x="575935" y="64447"/>
              <a:ext cx="195780" cy="195779"/>
              <a:chOff x="0" y="0"/>
              <a:chExt cx="195778" cy="195778"/>
            </a:xfrm>
          </p:grpSpPr>
          <p:sp>
            <p:nvSpPr>
              <p:cNvPr id="437" name="Círculo"/>
              <p:cNvSpPr/>
              <p:nvPr/>
            </p:nvSpPr>
            <p:spPr>
              <a:xfrm>
                <a:off x="44715" y="7142"/>
                <a:ext cx="151064" cy="151064"/>
              </a:xfrm>
              <a:prstGeom prst="ellipse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38" name="Círculo"/>
              <p:cNvSpPr/>
              <p:nvPr/>
            </p:nvSpPr>
            <p:spPr>
              <a:xfrm>
                <a:off x="0" y="0"/>
                <a:ext cx="195779" cy="195779"/>
              </a:xfrm>
              <a:prstGeom prst="ellips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440" name="Línea"/>
            <p:cNvSpPr/>
            <p:nvPr/>
          </p:nvSpPr>
          <p:spPr>
            <a:xfrm flipV="1">
              <a:off x="450400" y="28662"/>
              <a:ext cx="1" cy="267348"/>
            </a:xfrm>
            <a:prstGeom prst="line">
              <a:avLst/>
            </a:prstGeom>
            <a:noFill/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61" name="Agrupar"/>
          <p:cNvGrpSpPr/>
          <p:nvPr/>
        </p:nvGrpSpPr>
        <p:grpSpPr>
          <a:xfrm>
            <a:off x="315970" y="9016278"/>
            <a:ext cx="1356804" cy="1303509"/>
            <a:chOff x="0" y="59162"/>
            <a:chExt cx="1356803" cy="1303508"/>
          </a:xfrm>
        </p:grpSpPr>
        <p:grpSp>
          <p:nvGrpSpPr>
            <p:cNvPr id="459" name="Agrupar"/>
            <p:cNvGrpSpPr/>
            <p:nvPr/>
          </p:nvGrpSpPr>
          <p:grpSpPr>
            <a:xfrm>
              <a:off x="0" y="59162"/>
              <a:ext cx="541116" cy="426452"/>
              <a:chOff x="0" y="0"/>
              <a:chExt cx="541115" cy="426451"/>
            </a:xfrm>
          </p:grpSpPr>
          <p:sp>
            <p:nvSpPr>
              <p:cNvPr id="442" name="Figura"/>
              <p:cNvSpPr/>
              <p:nvPr/>
            </p:nvSpPr>
            <p:spPr>
              <a:xfrm>
                <a:off x="6216" y="75088"/>
                <a:ext cx="492307" cy="35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"/>
                    </a:moveTo>
                    <a:lnTo>
                      <a:pt x="425" y="21600"/>
                    </a:lnTo>
                    <a:lnTo>
                      <a:pt x="21600" y="21381"/>
                    </a:lnTo>
                    <a:cubicBezTo>
                      <a:pt x="21147" y="18271"/>
                      <a:pt x="20856" y="15118"/>
                      <a:pt x="20728" y="11949"/>
                    </a:cubicBezTo>
                    <a:cubicBezTo>
                      <a:pt x="20568" y="7961"/>
                      <a:pt x="20666" y="3962"/>
                      <a:pt x="21022" y="0"/>
                    </a:cubicBezTo>
                    <a:lnTo>
                      <a:pt x="0" y="21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3" name="Figura"/>
              <p:cNvSpPr/>
              <p:nvPr/>
            </p:nvSpPr>
            <p:spPr>
              <a:xfrm>
                <a:off x="5990" y="71776"/>
                <a:ext cx="511199" cy="34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"/>
                    </a:moveTo>
                    <a:cubicBezTo>
                      <a:pt x="72" y="4140"/>
                      <a:pt x="234" y="8059"/>
                      <a:pt x="487" y="11966"/>
                    </a:cubicBezTo>
                    <a:cubicBezTo>
                      <a:pt x="691" y="15117"/>
                      <a:pt x="954" y="18260"/>
                      <a:pt x="1275" y="21390"/>
                    </a:cubicBezTo>
                    <a:lnTo>
                      <a:pt x="21600" y="21600"/>
                    </a:lnTo>
                    <a:cubicBezTo>
                      <a:pt x="21003" y="17893"/>
                      <a:pt x="20593" y="14124"/>
                      <a:pt x="20373" y="10326"/>
                    </a:cubicBezTo>
                    <a:cubicBezTo>
                      <a:pt x="20174" y="6892"/>
                      <a:pt x="20132" y="3442"/>
                      <a:pt x="20246" y="0"/>
                    </a:cubicBezTo>
                    <a:lnTo>
                      <a:pt x="0" y="216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Figura"/>
              <p:cNvSpPr/>
              <p:nvPr/>
            </p:nvSpPr>
            <p:spPr>
              <a:xfrm>
                <a:off x="10027" y="57168"/>
                <a:ext cx="531089" cy="349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" y="785"/>
                    </a:moveTo>
                    <a:lnTo>
                      <a:pt x="0" y="4798"/>
                    </a:lnTo>
                    <a:lnTo>
                      <a:pt x="37" y="7629"/>
                    </a:lnTo>
                    <a:lnTo>
                      <a:pt x="206" y="9868"/>
                    </a:lnTo>
                    <a:lnTo>
                      <a:pt x="566" y="13002"/>
                    </a:lnTo>
                    <a:lnTo>
                      <a:pt x="1066" y="16362"/>
                    </a:lnTo>
                    <a:lnTo>
                      <a:pt x="1702" y="19424"/>
                    </a:lnTo>
                    <a:lnTo>
                      <a:pt x="2225" y="21530"/>
                    </a:lnTo>
                    <a:lnTo>
                      <a:pt x="21600" y="21600"/>
                    </a:lnTo>
                    <a:lnTo>
                      <a:pt x="21033" y="19773"/>
                    </a:lnTo>
                    <a:lnTo>
                      <a:pt x="20317" y="16120"/>
                    </a:lnTo>
                    <a:lnTo>
                      <a:pt x="19863" y="12463"/>
                    </a:lnTo>
                    <a:lnTo>
                      <a:pt x="19384" y="8951"/>
                    </a:lnTo>
                    <a:lnTo>
                      <a:pt x="19640" y="0"/>
                    </a:lnTo>
                    <a:lnTo>
                      <a:pt x="30" y="7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5" name="Rectángulo"/>
              <p:cNvSpPr/>
              <p:nvPr/>
            </p:nvSpPr>
            <p:spPr>
              <a:xfrm>
                <a:off x="0" y="0"/>
                <a:ext cx="487749" cy="79110"/>
              </a:xfrm>
              <a:prstGeom prst="rect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6" name="Línea"/>
              <p:cNvSpPr/>
              <p:nvPr/>
            </p:nvSpPr>
            <p:spPr>
              <a:xfrm rot="21452399">
                <a:off x="1399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Línea"/>
              <p:cNvSpPr/>
              <p:nvPr/>
            </p:nvSpPr>
            <p:spPr>
              <a:xfrm rot="21452399">
                <a:off x="81461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8" name="Línea"/>
              <p:cNvSpPr/>
              <p:nvPr/>
            </p:nvSpPr>
            <p:spPr>
              <a:xfrm rot="21452399">
                <a:off x="14892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9" name="Línea"/>
              <p:cNvSpPr/>
              <p:nvPr/>
            </p:nvSpPr>
            <p:spPr>
              <a:xfrm rot="21452399">
                <a:off x="21638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Línea"/>
              <p:cNvSpPr/>
              <p:nvPr/>
            </p:nvSpPr>
            <p:spPr>
              <a:xfrm rot="21452399">
                <a:off x="283851" y="68502"/>
                <a:ext cx="42625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1" name="Línea"/>
              <p:cNvSpPr/>
              <p:nvPr/>
            </p:nvSpPr>
            <p:spPr>
              <a:xfrm rot="21452399">
                <a:off x="35131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2" name="Línea"/>
              <p:cNvSpPr/>
              <p:nvPr/>
            </p:nvSpPr>
            <p:spPr>
              <a:xfrm rot="21452399">
                <a:off x="41877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Línea"/>
              <p:cNvSpPr/>
              <p:nvPr/>
            </p:nvSpPr>
            <p:spPr>
              <a:xfrm rot="21452399">
                <a:off x="486242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4" name="Línea"/>
              <p:cNvSpPr/>
              <p:nvPr/>
            </p:nvSpPr>
            <p:spPr>
              <a:xfrm>
                <a:off x="9997" y="13962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5" name="Línea"/>
              <p:cNvSpPr/>
              <p:nvPr/>
            </p:nvSpPr>
            <p:spPr>
              <a:xfrm>
                <a:off x="18282" y="20590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Línea"/>
              <p:cNvSpPr/>
              <p:nvPr/>
            </p:nvSpPr>
            <p:spPr>
              <a:xfrm>
                <a:off x="26567" y="27218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7" name="Línea"/>
              <p:cNvSpPr/>
              <p:nvPr/>
            </p:nvSpPr>
            <p:spPr>
              <a:xfrm>
                <a:off x="59707" y="404745"/>
                <a:ext cx="476040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8" name="Línea"/>
              <p:cNvSpPr/>
              <p:nvPr/>
            </p:nvSpPr>
            <p:spPr>
              <a:xfrm>
                <a:off x="43137" y="33846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60" name="January"/>
            <p:cNvSpPr/>
            <p:nvPr/>
          </p:nvSpPr>
          <p:spPr>
            <a:xfrm>
              <a:off x="86803" y="926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500" b="0">
                  <a:solidFill>
                    <a:srgbClr val="FFFFFF"/>
                  </a:solidFill>
                </a:defRPr>
              </a:lvl1pPr>
            </a:lstStyle>
            <a:p>
              <a:r>
                <a:t>January</a:t>
              </a:r>
            </a:p>
          </p:txBody>
        </p:sp>
      </p:grpSp>
      <p:sp>
        <p:nvSpPr>
          <p:cNvPr id="462" name="x"/>
          <p:cNvSpPr txBox="1"/>
          <p:nvPr/>
        </p:nvSpPr>
        <p:spPr>
          <a:xfrm>
            <a:off x="396664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 b="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3" name="x"/>
          <p:cNvSpPr txBox="1"/>
          <p:nvPr/>
        </p:nvSpPr>
        <p:spPr>
          <a:xfrm>
            <a:off x="462881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 b="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4" name="x"/>
          <p:cNvSpPr txBox="1"/>
          <p:nvPr/>
        </p:nvSpPr>
        <p:spPr>
          <a:xfrm>
            <a:off x="536364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 b="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5" name="x"/>
          <p:cNvSpPr txBox="1"/>
          <p:nvPr/>
        </p:nvSpPr>
        <p:spPr>
          <a:xfrm>
            <a:off x="606018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 b="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6" name="x"/>
          <p:cNvSpPr txBox="1"/>
          <p:nvPr/>
        </p:nvSpPr>
        <p:spPr>
          <a:xfrm>
            <a:off x="672889" y="89467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 b="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7" name="x"/>
          <p:cNvSpPr txBox="1"/>
          <p:nvPr/>
        </p:nvSpPr>
        <p:spPr>
          <a:xfrm>
            <a:off x="269664" y="900957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 b="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8" name="x"/>
          <p:cNvSpPr txBox="1"/>
          <p:nvPr/>
        </p:nvSpPr>
        <p:spPr>
          <a:xfrm>
            <a:off x="327726" y="9009572"/>
            <a:ext cx="202533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 b="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69" name="x"/>
          <p:cNvSpPr txBox="1"/>
          <p:nvPr/>
        </p:nvSpPr>
        <p:spPr>
          <a:xfrm>
            <a:off x="396664" y="90102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 b="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x</a:t>
            </a:r>
          </a:p>
        </p:txBody>
      </p:sp>
      <p:sp>
        <p:nvSpPr>
          <p:cNvPr id="470" name="Línea"/>
          <p:cNvSpPr/>
          <p:nvPr/>
        </p:nvSpPr>
        <p:spPr>
          <a:xfrm>
            <a:off x="9442450" y="9140857"/>
            <a:ext cx="4210572" cy="1"/>
          </a:xfrm>
          <a:prstGeom prst="line">
            <a:avLst/>
          </a:prstGeom>
          <a:ln w="12700">
            <a:solidFill>
              <a:srgbClr val="4E7648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1" name="Línea"/>
          <p:cNvSpPr/>
          <p:nvPr/>
        </p:nvSpPr>
        <p:spPr>
          <a:xfrm>
            <a:off x="9438775" y="6477000"/>
            <a:ext cx="4229100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2" name="Time Zones"/>
          <p:cNvSpPr txBox="1"/>
          <p:nvPr/>
        </p:nvSpPr>
        <p:spPr>
          <a:xfrm>
            <a:off x="9438775" y="6551707"/>
            <a:ext cx="1625445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sz="2400" dirty="0"/>
              <a:t>Time Zones</a:t>
            </a:r>
          </a:p>
        </p:txBody>
      </p:sp>
      <p:sp>
        <p:nvSpPr>
          <p:cNvPr id="473" name="R recognizes ~600 time zones. Each encodes the time zone, Daylight Savings Time, and historical calendar variations for an area. R assigns one time zone per vector.…"/>
          <p:cNvSpPr txBox="1"/>
          <p:nvPr/>
        </p:nvSpPr>
        <p:spPr>
          <a:xfrm>
            <a:off x="9438774" y="6861041"/>
            <a:ext cx="4381017" cy="1285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 b="0">
                <a:solidFill>
                  <a:srgbClr val="000000"/>
                </a:solidFill>
              </a:defRPr>
            </a:pPr>
            <a:r>
              <a:rPr sz="1050" dirty="0"/>
              <a:t>R recognizes ~600 time zones. Each encodes the time zone, Daylight Savings Time, and historical calendar variations for an area. R assigns </a:t>
            </a:r>
            <a:r>
              <a:rPr sz="1050" i="1" dirty="0"/>
              <a:t>one</a:t>
            </a:r>
            <a:r>
              <a:rPr sz="1050" dirty="0"/>
              <a:t> time zone per vector.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 b="0">
                <a:solidFill>
                  <a:srgbClr val="000000"/>
                </a:solidFill>
              </a:defRPr>
            </a:pPr>
            <a:r>
              <a:rPr sz="1050" dirty="0"/>
              <a:t>Use the </a:t>
            </a:r>
            <a:r>
              <a:rPr sz="1050" b="1" dirty="0"/>
              <a:t>UTC</a:t>
            </a:r>
            <a:r>
              <a:rPr sz="1050" dirty="0"/>
              <a:t> time zone to avoid Daylight Savings.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OlsonNames</a:t>
            </a:r>
            <a:r>
              <a:rPr sz="1050" b="1" dirty="0"/>
              <a:t>()</a:t>
            </a:r>
            <a:r>
              <a:rPr sz="1050" dirty="0"/>
              <a:t> Returns a list of valid time zone names. </a:t>
            </a:r>
            <a:r>
              <a:rPr sz="10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OlsonNames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sz="105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</a:defRPr>
            </a:pPr>
            <a:r>
              <a:rPr sz="1050" dirty="0" err="1"/>
              <a:t>Sys.timezone</a:t>
            </a:r>
            <a:r>
              <a:rPr sz="1050" dirty="0"/>
              <a:t>()</a:t>
            </a:r>
            <a:r>
              <a:rPr sz="1050" b="0" dirty="0"/>
              <a:t> Gets current time zone. </a:t>
            </a:r>
          </a:p>
        </p:txBody>
      </p:sp>
      <p:sp>
        <p:nvSpPr>
          <p:cNvPr id="474" name="with_tz(time, tzone = &quot;&quot;) Get the same date-time in a new time zone (a new clock time). Also local_time(dt, tz, units).  with_tz(dt, &quot;US/Pacific&quot;)…"/>
          <p:cNvSpPr txBox="1"/>
          <p:nvPr/>
        </p:nvSpPr>
        <p:spPr>
          <a:xfrm>
            <a:off x="11829774" y="8226425"/>
            <a:ext cx="1809381" cy="1910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40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with_tz</a:t>
            </a:r>
            <a:r>
              <a:rPr sz="1050" b="1" dirty="0"/>
              <a:t>(</a:t>
            </a:r>
            <a:r>
              <a:rPr sz="1050" dirty="0"/>
              <a:t>time, </a:t>
            </a:r>
            <a:r>
              <a:rPr sz="1050" dirty="0" err="1"/>
              <a:t>tzone</a:t>
            </a:r>
            <a:r>
              <a:rPr sz="1050" dirty="0"/>
              <a:t> = ""</a:t>
            </a:r>
            <a:r>
              <a:rPr sz="1050" b="1" dirty="0"/>
              <a:t>)</a:t>
            </a:r>
            <a:r>
              <a:rPr sz="1050" dirty="0"/>
              <a:t> Get the </a:t>
            </a:r>
            <a:r>
              <a:rPr sz="1050" b="1" dirty="0"/>
              <a:t>same date-time</a:t>
            </a:r>
            <a:r>
              <a:rPr sz="1050" dirty="0"/>
              <a:t> in a new time zone (a new clock time). Also </a:t>
            </a:r>
            <a:r>
              <a:rPr sz="1050" b="1" dirty="0" err="1"/>
              <a:t>local_time</a:t>
            </a:r>
            <a:r>
              <a:rPr sz="1050" b="1" dirty="0"/>
              <a:t>(</a:t>
            </a:r>
            <a:r>
              <a:rPr sz="1050" dirty="0"/>
              <a:t>dt, </a:t>
            </a:r>
            <a:r>
              <a:rPr sz="1050" dirty="0" err="1"/>
              <a:t>tz</a:t>
            </a:r>
            <a:r>
              <a:rPr sz="1050" dirty="0"/>
              <a:t>, units</a:t>
            </a:r>
            <a:r>
              <a:rPr sz="1050" b="1" dirty="0"/>
              <a:t>)</a:t>
            </a:r>
            <a:r>
              <a:rPr sz="1050" dirty="0"/>
              <a:t>. </a:t>
            </a:r>
            <a:br>
              <a:rPr sz="1050" dirty="0"/>
            </a:br>
            <a:r>
              <a:rPr sz="10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with_tz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(dt, "US/Pacific")</a:t>
            </a:r>
            <a:endParaRPr sz="105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300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force_tz</a:t>
            </a:r>
            <a:r>
              <a:rPr sz="1050" b="1" dirty="0"/>
              <a:t>(</a:t>
            </a:r>
            <a:r>
              <a:rPr sz="1050" dirty="0"/>
              <a:t>time, </a:t>
            </a:r>
            <a:r>
              <a:rPr sz="1050" dirty="0" err="1"/>
              <a:t>tzone</a:t>
            </a:r>
            <a:r>
              <a:rPr sz="1050" dirty="0"/>
              <a:t> = ""</a:t>
            </a:r>
            <a:r>
              <a:rPr sz="1050" b="1" dirty="0"/>
              <a:t>)</a:t>
            </a:r>
            <a:r>
              <a:rPr sz="1050" dirty="0"/>
              <a:t> Get the </a:t>
            </a:r>
            <a:r>
              <a:rPr sz="1050" b="1" dirty="0"/>
              <a:t>same clock time</a:t>
            </a:r>
            <a:r>
              <a:rPr sz="1050" dirty="0"/>
              <a:t> in a new time zone (a new date-time).  Also </a:t>
            </a:r>
            <a:r>
              <a:rPr sz="1050" b="1" dirty="0" err="1"/>
              <a:t>force_tzs</a:t>
            </a:r>
            <a:r>
              <a:rPr sz="1050" b="1" dirty="0"/>
              <a:t>()</a:t>
            </a:r>
            <a:r>
              <a:rPr sz="1050" dirty="0"/>
              <a:t>.</a:t>
            </a:r>
            <a:br>
              <a:rPr sz="1050" dirty="0"/>
            </a:br>
            <a:r>
              <a:rPr sz="10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force_tz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(dt, "US/Pacific")</a:t>
            </a:r>
          </a:p>
        </p:txBody>
      </p:sp>
      <p:grpSp>
        <p:nvGrpSpPr>
          <p:cNvPr id="484" name="Agrupar"/>
          <p:cNvGrpSpPr/>
          <p:nvPr/>
        </p:nvGrpSpPr>
        <p:grpSpPr>
          <a:xfrm>
            <a:off x="9796689" y="8667236"/>
            <a:ext cx="1537583" cy="947245"/>
            <a:chOff x="0" y="0"/>
            <a:chExt cx="1537581" cy="947244"/>
          </a:xfrm>
        </p:grpSpPr>
        <p:grpSp>
          <p:nvGrpSpPr>
            <p:cNvPr id="479" name="Agrupar"/>
            <p:cNvGrpSpPr/>
            <p:nvPr/>
          </p:nvGrpSpPr>
          <p:grpSpPr>
            <a:xfrm>
              <a:off x="0" y="0"/>
              <a:ext cx="1537582" cy="947245"/>
              <a:chOff x="0" y="0"/>
              <a:chExt cx="1537581" cy="947244"/>
            </a:xfrm>
          </p:grpSpPr>
          <p:sp>
            <p:nvSpPr>
              <p:cNvPr id="475" name="Figura"/>
              <p:cNvSpPr/>
              <p:nvPr/>
            </p:nvSpPr>
            <p:spPr>
              <a:xfrm>
                <a:off x="1027252" y="47908"/>
                <a:ext cx="510330" cy="88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2" h="21473" extrusionOk="0">
                    <a:moveTo>
                      <a:pt x="0" y="7319"/>
                    </a:moveTo>
                    <a:lnTo>
                      <a:pt x="4606" y="17775"/>
                    </a:lnTo>
                    <a:cubicBezTo>
                      <a:pt x="4867" y="17779"/>
                      <a:pt x="5124" y="17737"/>
                      <a:pt x="5341" y="17655"/>
                    </a:cubicBezTo>
                    <a:cubicBezTo>
                      <a:pt x="5505" y="17593"/>
                      <a:pt x="5649" y="17507"/>
                      <a:pt x="5842" y="17484"/>
                    </a:cubicBezTo>
                    <a:cubicBezTo>
                      <a:pt x="6115" y="17451"/>
                      <a:pt x="6359" y="17542"/>
                      <a:pt x="6568" y="17640"/>
                    </a:cubicBezTo>
                    <a:cubicBezTo>
                      <a:pt x="7377" y="18017"/>
                      <a:pt x="7952" y="18539"/>
                      <a:pt x="8071" y="19137"/>
                    </a:cubicBezTo>
                    <a:cubicBezTo>
                      <a:pt x="8106" y="19312"/>
                      <a:pt x="8099" y="19493"/>
                      <a:pt x="8211" y="19658"/>
                    </a:cubicBezTo>
                    <a:cubicBezTo>
                      <a:pt x="8442" y="20002"/>
                      <a:pt x="9070" y="20170"/>
                      <a:pt x="9469" y="20442"/>
                    </a:cubicBezTo>
                    <a:cubicBezTo>
                      <a:pt x="10025" y="20821"/>
                      <a:pt x="10272" y="21429"/>
                      <a:pt x="11164" y="21471"/>
                    </a:cubicBezTo>
                    <a:cubicBezTo>
                      <a:pt x="11604" y="21492"/>
                      <a:pt x="12010" y="21336"/>
                      <a:pt x="12144" y="21094"/>
                    </a:cubicBezTo>
                    <a:cubicBezTo>
                      <a:pt x="12302" y="20527"/>
                      <a:pt x="12167" y="19946"/>
                      <a:pt x="11758" y="19422"/>
                    </a:cubicBezTo>
                    <a:cubicBezTo>
                      <a:pt x="11359" y="18910"/>
                      <a:pt x="10717" y="18479"/>
                      <a:pt x="10184" y="18010"/>
                    </a:cubicBezTo>
                    <a:cubicBezTo>
                      <a:pt x="9696" y="17580"/>
                      <a:pt x="9297" y="17110"/>
                      <a:pt x="9205" y="16598"/>
                    </a:cubicBezTo>
                    <a:cubicBezTo>
                      <a:pt x="9113" y="16086"/>
                      <a:pt x="9337" y="15575"/>
                      <a:pt x="9779" y="15126"/>
                    </a:cubicBezTo>
                    <a:cubicBezTo>
                      <a:pt x="10329" y="14568"/>
                      <a:pt x="11174" y="14141"/>
                      <a:pt x="12004" y="13716"/>
                    </a:cubicBezTo>
                    <a:cubicBezTo>
                      <a:pt x="12800" y="13308"/>
                      <a:pt x="13590" y="12896"/>
                      <a:pt x="14374" y="12480"/>
                    </a:cubicBezTo>
                    <a:cubicBezTo>
                      <a:pt x="14167" y="12329"/>
                      <a:pt x="14166" y="12117"/>
                      <a:pt x="14372" y="11965"/>
                    </a:cubicBezTo>
                    <a:cubicBezTo>
                      <a:pt x="14544" y="11838"/>
                      <a:pt x="14844" y="11777"/>
                      <a:pt x="14959" y="11628"/>
                    </a:cubicBezTo>
                    <a:cubicBezTo>
                      <a:pt x="15146" y="11387"/>
                      <a:pt x="14774" y="11159"/>
                      <a:pt x="14452" y="10955"/>
                    </a:cubicBezTo>
                    <a:cubicBezTo>
                      <a:pt x="13815" y="10553"/>
                      <a:pt x="13478" y="10048"/>
                      <a:pt x="13443" y="9535"/>
                    </a:cubicBezTo>
                    <a:lnTo>
                      <a:pt x="13637" y="9170"/>
                    </a:lnTo>
                    <a:lnTo>
                      <a:pt x="14326" y="9807"/>
                    </a:lnTo>
                    <a:cubicBezTo>
                      <a:pt x="14661" y="9727"/>
                      <a:pt x="14849" y="9521"/>
                      <a:pt x="14773" y="9318"/>
                    </a:cubicBezTo>
                    <a:cubicBezTo>
                      <a:pt x="14662" y="9017"/>
                      <a:pt x="13965" y="8786"/>
                      <a:pt x="14237" y="8482"/>
                    </a:cubicBezTo>
                    <a:cubicBezTo>
                      <a:pt x="14401" y="8299"/>
                      <a:pt x="14828" y="8296"/>
                      <a:pt x="15106" y="8176"/>
                    </a:cubicBezTo>
                    <a:cubicBezTo>
                      <a:pt x="15787" y="7881"/>
                      <a:pt x="15291" y="7346"/>
                      <a:pt x="15306" y="6903"/>
                    </a:cubicBezTo>
                    <a:cubicBezTo>
                      <a:pt x="15313" y="6696"/>
                      <a:pt x="15440" y="6495"/>
                      <a:pt x="15679" y="6340"/>
                    </a:cubicBezTo>
                    <a:cubicBezTo>
                      <a:pt x="16152" y="6034"/>
                      <a:pt x="16899" y="5980"/>
                      <a:pt x="17569" y="5872"/>
                    </a:cubicBezTo>
                    <a:cubicBezTo>
                      <a:pt x="18290" y="5757"/>
                      <a:pt x="18968" y="5565"/>
                      <a:pt x="19567" y="5308"/>
                    </a:cubicBezTo>
                    <a:cubicBezTo>
                      <a:pt x="19133" y="5182"/>
                      <a:pt x="18766" y="4992"/>
                      <a:pt x="18497" y="4759"/>
                    </a:cubicBezTo>
                    <a:cubicBezTo>
                      <a:pt x="18140" y="4451"/>
                      <a:pt x="17974" y="4081"/>
                      <a:pt x="18249" y="3770"/>
                    </a:cubicBezTo>
                    <a:cubicBezTo>
                      <a:pt x="18549" y="3432"/>
                      <a:pt x="19237" y="3313"/>
                      <a:pt x="19730" y="3076"/>
                    </a:cubicBezTo>
                    <a:cubicBezTo>
                      <a:pt x="20059" y="2918"/>
                      <a:pt x="20301" y="2691"/>
                      <a:pt x="20632" y="2555"/>
                    </a:cubicBezTo>
                    <a:cubicBezTo>
                      <a:pt x="20960" y="2420"/>
                      <a:pt x="21362" y="2338"/>
                      <a:pt x="21446" y="2104"/>
                    </a:cubicBezTo>
                    <a:cubicBezTo>
                      <a:pt x="21600" y="1677"/>
                      <a:pt x="20606" y="1548"/>
                      <a:pt x="20225" y="1225"/>
                    </a:cubicBezTo>
                    <a:cubicBezTo>
                      <a:pt x="20014" y="1046"/>
                      <a:pt x="20006" y="822"/>
                      <a:pt x="19925" y="612"/>
                    </a:cubicBezTo>
                    <a:cubicBezTo>
                      <a:pt x="19855" y="430"/>
                      <a:pt x="19727" y="257"/>
                      <a:pt x="19548" y="102"/>
                    </a:cubicBezTo>
                    <a:cubicBezTo>
                      <a:pt x="18904" y="-108"/>
                      <a:pt x="18088" y="17"/>
                      <a:pt x="17704" y="380"/>
                    </a:cubicBezTo>
                    <a:cubicBezTo>
                      <a:pt x="17318" y="745"/>
                      <a:pt x="17558" y="1207"/>
                      <a:pt x="17361" y="1614"/>
                    </a:cubicBezTo>
                    <a:cubicBezTo>
                      <a:pt x="17075" y="2204"/>
                      <a:pt x="16116" y="2525"/>
                      <a:pt x="15165" y="2716"/>
                    </a:cubicBezTo>
                    <a:cubicBezTo>
                      <a:pt x="14328" y="2883"/>
                      <a:pt x="13429" y="2968"/>
                      <a:pt x="12633" y="3223"/>
                    </a:cubicBezTo>
                    <a:cubicBezTo>
                      <a:pt x="12126" y="3386"/>
                      <a:pt x="11675" y="3631"/>
                      <a:pt x="11640" y="3960"/>
                    </a:cubicBezTo>
                    <a:cubicBezTo>
                      <a:pt x="11618" y="4173"/>
                      <a:pt x="11802" y="4389"/>
                      <a:pt x="11676" y="4593"/>
                    </a:cubicBezTo>
                    <a:cubicBezTo>
                      <a:pt x="11520" y="4844"/>
                      <a:pt x="11063" y="4946"/>
                      <a:pt x="10626" y="4955"/>
                    </a:cubicBezTo>
                    <a:cubicBezTo>
                      <a:pt x="10069" y="4967"/>
                      <a:pt x="9428" y="4870"/>
                      <a:pt x="9078" y="5128"/>
                    </a:cubicBezTo>
                    <a:cubicBezTo>
                      <a:pt x="8809" y="5326"/>
                      <a:pt x="8952" y="5610"/>
                      <a:pt x="8776" y="5835"/>
                    </a:cubicBezTo>
                    <a:cubicBezTo>
                      <a:pt x="8619" y="6035"/>
                      <a:pt x="8271" y="6140"/>
                      <a:pt x="7965" y="6255"/>
                    </a:cubicBezTo>
                    <a:cubicBezTo>
                      <a:pt x="7121" y="6571"/>
                      <a:pt x="6397" y="7036"/>
                      <a:pt x="5390" y="7113"/>
                    </a:cubicBezTo>
                    <a:cubicBezTo>
                      <a:pt x="5022" y="7142"/>
                      <a:pt x="4628" y="7087"/>
                      <a:pt x="4521" y="6898"/>
                    </a:cubicBezTo>
                    <a:cubicBezTo>
                      <a:pt x="4436" y="6747"/>
                      <a:pt x="4606" y="6602"/>
                      <a:pt x="4747" y="6465"/>
                    </a:cubicBezTo>
                    <a:cubicBezTo>
                      <a:pt x="5019" y="6203"/>
                      <a:pt x="5183" y="5904"/>
                      <a:pt x="5138" y="5600"/>
                    </a:cubicBezTo>
                    <a:cubicBezTo>
                      <a:pt x="5088" y="5268"/>
                      <a:pt x="4792" y="4963"/>
                      <a:pt x="4325" y="4765"/>
                    </a:cubicBezTo>
                    <a:cubicBezTo>
                      <a:pt x="4751" y="4963"/>
                      <a:pt x="4381" y="5353"/>
                      <a:pt x="3859" y="5255"/>
                    </a:cubicBezTo>
                    <a:cubicBezTo>
                      <a:pt x="3430" y="5174"/>
                      <a:pt x="3518" y="4854"/>
                      <a:pt x="3654" y="4577"/>
                    </a:cubicBezTo>
                    <a:cubicBezTo>
                      <a:pt x="3779" y="4324"/>
                      <a:pt x="3814" y="4049"/>
                      <a:pt x="3568" y="3829"/>
                    </a:cubicBezTo>
                    <a:cubicBezTo>
                      <a:pt x="3267" y="3559"/>
                      <a:pt x="2660" y="3465"/>
                      <a:pt x="2159" y="3606"/>
                    </a:cubicBezTo>
                    <a:cubicBezTo>
                      <a:pt x="1653" y="3750"/>
                      <a:pt x="1459" y="4064"/>
                      <a:pt x="1135" y="4317"/>
                    </a:cubicBezTo>
                    <a:cubicBezTo>
                      <a:pt x="870" y="4524"/>
                      <a:pt x="490" y="4699"/>
                      <a:pt x="332" y="4948"/>
                    </a:cubicBezTo>
                    <a:cubicBezTo>
                      <a:pt x="8" y="5457"/>
                      <a:pt x="670" y="5957"/>
                      <a:pt x="676" y="6474"/>
                    </a:cubicBezTo>
                    <a:cubicBezTo>
                      <a:pt x="680" y="6799"/>
                      <a:pt x="432" y="7109"/>
                      <a:pt x="0" y="7319"/>
                    </a:cubicBezTo>
                    <a:close/>
                  </a:path>
                </a:pathLst>
              </a:custGeom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6" name="Figura"/>
              <p:cNvSpPr/>
              <p:nvPr/>
            </p:nvSpPr>
            <p:spPr>
              <a:xfrm>
                <a:off x="589905" y="81286"/>
                <a:ext cx="551181" cy="865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192" y="6802"/>
                    </a:moveTo>
                    <a:cubicBezTo>
                      <a:pt x="16656" y="6590"/>
                      <a:pt x="16282" y="6246"/>
                      <a:pt x="16162" y="5852"/>
                    </a:cubicBezTo>
                    <a:cubicBezTo>
                      <a:pt x="16015" y="5369"/>
                      <a:pt x="16258" y="4888"/>
                      <a:pt x="16305" y="4409"/>
                    </a:cubicBezTo>
                    <a:cubicBezTo>
                      <a:pt x="16336" y="4103"/>
                      <a:pt x="16286" y="3791"/>
                      <a:pt x="16433" y="3496"/>
                    </a:cubicBezTo>
                    <a:cubicBezTo>
                      <a:pt x="16572" y="3216"/>
                      <a:pt x="16862" y="2989"/>
                      <a:pt x="17239" y="2843"/>
                    </a:cubicBezTo>
                    <a:cubicBezTo>
                      <a:pt x="17621" y="2695"/>
                      <a:pt x="18136" y="2553"/>
                      <a:pt x="18590" y="2584"/>
                    </a:cubicBezTo>
                    <a:cubicBezTo>
                      <a:pt x="19071" y="2616"/>
                      <a:pt x="19524" y="2709"/>
                      <a:pt x="19710" y="2396"/>
                    </a:cubicBezTo>
                    <a:cubicBezTo>
                      <a:pt x="19922" y="2039"/>
                      <a:pt x="19153" y="1717"/>
                      <a:pt x="18291" y="1928"/>
                    </a:cubicBezTo>
                    <a:cubicBezTo>
                      <a:pt x="17567" y="2106"/>
                      <a:pt x="16829" y="2424"/>
                      <a:pt x="16142" y="2194"/>
                    </a:cubicBezTo>
                    <a:cubicBezTo>
                      <a:pt x="15687" y="2042"/>
                      <a:pt x="15485" y="1696"/>
                      <a:pt x="15669" y="1390"/>
                    </a:cubicBezTo>
                    <a:cubicBezTo>
                      <a:pt x="15235" y="1464"/>
                      <a:pt x="14852" y="1622"/>
                      <a:pt x="14572" y="1844"/>
                    </a:cubicBezTo>
                    <a:cubicBezTo>
                      <a:pt x="14173" y="2160"/>
                      <a:pt x="13751" y="2560"/>
                      <a:pt x="13221" y="2389"/>
                    </a:cubicBezTo>
                    <a:cubicBezTo>
                      <a:pt x="13049" y="2333"/>
                      <a:pt x="12955" y="2215"/>
                      <a:pt x="12809" y="2135"/>
                    </a:cubicBezTo>
                    <a:cubicBezTo>
                      <a:pt x="12511" y="1972"/>
                      <a:pt x="12067" y="1977"/>
                      <a:pt x="11778" y="2147"/>
                    </a:cubicBezTo>
                    <a:cubicBezTo>
                      <a:pt x="12023" y="1853"/>
                      <a:pt x="12379" y="1605"/>
                      <a:pt x="12798" y="1406"/>
                    </a:cubicBezTo>
                    <a:cubicBezTo>
                      <a:pt x="13123" y="1251"/>
                      <a:pt x="13489" y="1135"/>
                      <a:pt x="13872" y="1082"/>
                    </a:cubicBezTo>
                    <a:lnTo>
                      <a:pt x="9745" y="618"/>
                    </a:lnTo>
                    <a:lnTo>
                      <a:pt x="8375" y="0"/>
                    </a:lnTo>
                    <a:lnTo>
                      <a:pt x="7527" y="249"/>
                    </a:lnTo>
                    <a:lnTo>
                      <a:pt x="2998" y="245"/>
                    </a:lnTo>
                    <a:lnTo>
                      <a:pt x="0" y="17792"/>
                    </a:lnTo>
                    <a:cubicBezTo>
                      <a:pt x="419" y="17756"/>
                      <a:pt x="842" y="17835"/>
                      <a:pt x="1163" y="18011"/>
                    </a:cubicBezTo>
                    <a:cubicBezTo>
                      <a:pt x="1563" y="18230"/>
                      <a:pt x="1739" y="18553"/>
                      <a:pt x="1893" y="18863"/>
                    </a:cubicBezTo>
                    <a:cubicBezTo>
                      <a:pt x="2264" y="19608"/>
                      <a:pt x="2587" y="20394"/>
                      <a:pt x="3465" y="20954"/>
                    </a:cubicBezTo>
                    <a:cubicBezTo>
                      <a:pt x="4080" y="21346"/>
                      <a:pt x="4904" y="21576"/>
                      <a:pt x="5774" y="21600"/>
                    </a:cubicBezTo>
                    <a:cubicBezTo>
                      <a:pt x="5677" y="21212"/>
                      <a:pt x="5670" y="20817"/>
                      <a:pt x="5753" y="20427"/>
                    </a:cubicBezTo>
                    <a:cubicBezTo>
                      <a:pt x="5846" y="19992"/>
                      <a:pt x="6083" y="19548"/>
                      <a:pt x="6685" y="19343"/>
                    </a:cubicBezTo>
                    <a:cubicBezTo>
                      <a:pt x="7337" y="19121"/>
                      <a:pt x="8230" y="19284"/>
                      <a:pt x="8763" y="18938"/>
                    </a:cubicBezTo>
                    <a:cubicBezTo>
                      <a:pt x="8889" y="18857"/>
                      <a:pt x="8973" y="18755"/>
                      <a:pt x="9066" y="18657"/>
                    </a:cubicBezTo>
                    <a:cubicBezTo>
                      <a:pt x="9349" y="18362"/>
                      <a:pt x="9736" y="18097"/>
                      <a:pt x="10264" y="18016"/>
                    </a:cubicBezTo>
                    <a:cubicBezTo>
                      <a:pt x="10856" y="17924"/>
                      <a:pt x="11439" y="18092"/>
                      <a:pt x="12025" y="18140"/>
                    </a:cubicBezTo>
                    <a:cubicBezTo>
                      <a:pt x="12514" y="18181"/>
                      <a:pt x="13023" y="18142"/>
                      <a:pt x="13497" y="18244"/>
                    </a:cubicBezTo>
                    <a:cubicBezTo>
                      <a:pt x="13901" y="18331"/>
                      <a:pt x="14237" y="18513"/>
                      <a:pt x="14437" y="18752"/>
                    </a:cubicBezTo>
                    <a:cubicBezTo>
                      <a:pt x="14437" y="18333"/>
                      <a:pt x="15149" y="18071"/>
                      <a:pt x="15720" y="18280"/>
                    </a:cubicBezTo>
                    <a:cubicBezTo>
                      <a:pt x="15912" y="18350"/>
                      <a:pt x="16046" y="18474"/>
                      <a:pt x="16249" y="18530"/>
                    </a:cubicBezTo>
                    <a:cubicBezTo>
                      <a:pt x="16394" y="18569"/>
                      <a:pt x="16557" y="18570"/>
                      <a:pt x="16703" y="18532"/>
                    </a:cubicBezTo>
                    <a:cubicBezTo>
                      <a:pt x="16340" y="18424"/>
                      <a:pt x="16059" y="18228"/>
                      <a:pt x="15922" y="17989"/>
                    </a:cubicBezTo>
                    <a:cubicBezTo>
                      <a:pt x="15829" y="17826"/>
                      <a:pt x="15810" y="17645"/>
                      <a:pt x="15955" y="17500"/>
                    </a:cubicBezTo>
                    <a:cubicBezTo>
                      <a:pt x="16334" y="17121"/>
                      <a:pt x="17149" y="17344"/>
                      <a:pt x="17852" y="17369"/>
                    </a:cubicBezTo>
                    <a:cubicBezTo>
                      <a:pt x="18303" y="17385"/>
                      <a:pt x="18739" y="17287"/>
                      <a:pt x="19185" y="17244"/>
                    </a:cubicBezTo>
                    <a:cubicBezTo>
                      <a:pt x="19573" y="17206"/>
                      <a:pt x="19979" y="17213"/>
                      <a:pt x="20316" y="17341"/>
                    </a:cubicBezTo>
                    <a:cubicBezTo>
                      <a:pt x="20581" y="17441"/>
                      <a:pt x="20779" y="17608"/>
                      <a:pt x="21086" y="17641"/>
                    </a:cubicBezTo>
                    <a:cubicBezTo>
                      <a:pt x="21272" y="17662"/>
                      <a:pt x="21462" y="17625"/>
                      <a:pt x="21600" y="17543"/>
                    </a:cubicBezTo>
                    <a:lnTo>
                      <a:pt x="17192" y="680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7" name="Figura"/>
              <p:cNvSpPr/>
              <p:nvPr/>
            </p:nvSpPr>
            <p:spPr>
              <a:xfrm>
                <a:off x="240090" y="47421"/>
                <a:ext cx="431950" cy="776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18" extrusionOk="0">
                    <a:moveTo>
                      <a:pt x="21600" y="1156"/>
                    </a:moveTo>
                    <a:cubicBezTo>
                      <a:pt x="18736" y="1120"/>
                      <a:pt x="15878" y="1007"/>
                      <a:pt x="13034" y="816"/>
                    </a:cubicBezTo>
                    <a:cubicBezTo>
                      <a:pt x="10156" y="623"/>
                      <a:pt x="7297" y="351"/>
                      <a:pt x="4468" y="0"/>
                    </a:cubicBezTo>
                    <a:lnTo>
                      <a:pt x="0" y="17248"/>
                    </a:lnTo>
                    <a:cubicBezTo>
                      <a:pt x="1268" y="17762"/>
                      <a:pt x="2674" y="18162"/>
                      <a:pt x="4167" y="18434"/>
                    </a:cubicBezTo>
                    <a:cubicBezTo>
                      <a:pt x="5395" y="18658"/>
                      <a:pt x="6671" y="18792"/>
                      <a:pt x="7962" y="18834"/>
                    </a:cubicBezTo>
                    <a:cubicBezTo>
                      <a:pt x="8324" y="18630"/>
                      <a:pt x="8810" y="18506"/>
                      <a:pt x="9326" y="18486"/>
                    </a:cubicBezTo>
                    <a:cubicBezTo>
                      <a:pt x="10423" y="18443"/>
                      <a:pt x="11339" y="18809"/>
                      <a:pt x="12058" y="19223"/>
                    </a:cubicBezTo>
                    <a:cubicBezTo>
                      <a:pt x="12536" y="19499"/>
                      <a:pt x="12961" y="19810"/>
                      <a:pt x="13319" y="20157"/>
                    </a:cubicBezTo>
                    <a:cubicBezTo>
                      <a:pt x="13364" y="20377"/>
                      <a:pt x="13473" y="20592"/>
                      <a:pt x="13642" y="20793"/>
                    </a:cubicBezTo>
                    <a:cubicBezTo>
                      <a:pt x="14021" y="21242"/>
                      <a:pt x="14756" y="21600"/>
                      <a:pt x="15591" y="21502"/>
                    </a:cubicBezTo>
                    <a:cubicBezTo>
                      <a:pt x="16091" y="21443"/>
                      <a:pt x="16440" y="21224"/>
                      <a:pt x="16812" y="21035"/>
                    </a:cubicBezTo>
                    <a:cubicBezTo>
                      <a:pt x="17121" y="20877"/>
                      <a:pt x="17458" y="20737"/>
                      <a:pt x="17818" y="20617"/>
                    </a:cubicBezTo>
                    <a:lnTo>
                      <a:pt x="21600" y="1156"/>
                    </a:lnTo>
                    <a:close/>
                  </a:path>
                </a:pathLst>
              </a:cu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8" name="Figura"/>
              <p:cNvSpPr/>
              <p:nvPr/>
            </p:nvSpPr>
            <p:spPr>
              <a:xfrm>
                <a:off x="0" y="0"/>
                <a:ext cx="331614" cy="67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32"/>
                    </a:moveTo>
                    <a:lnTo>
                      <a:pt x="8684" y="0"/>
                    </a:lnTo>
                    <a:lnTo>
                      <a:pt x="8435" y="1125"/>
                    </a:lnTo>
                    <a:lnTo>
                      <a:pt x="5793" y="473"/>
                    </a:lnTo>
                    <a:lnTo>
                      <a:pt x="1392" y="7012"/>
                    </a:lnTo>
                    <a:lnTo>
                      <a:pt x="0" y="9596"/>
                    </a:lnTo>
                    <a:lnTo>
                      <a:pt x="874" y="10219"/>
                    </a:lnTo>
                    <a:lnTo>
                      <a:pt x="495" y="10996"/>
                    </a:lnTo>
                    <a:lnTo>
                      <a:pt x="2013" y="14943"/>
                    </a:lnTo>
                    <a:lnTo>
                      <a:pt x="3676" y="17292"/>
                    </a:lnTo>
                    <a:lnTo>
                      <a:pt x="8771" y="19249"/>
                    </a:lnTo>
                    <a:lnTo>
                      <a:pt x="8667" y="20065"/>
                    </a:lnTo>
                    <a:lnTo>
                      <a:pt x="10211" y="20662"/>
                    </a:lnTo>
                    <a:lnTo>
                      <a:pt x="15894" y="21600"/>
                    </a:lnTo>
                    <a:lnTo>
                      <a:pt x="21600" y="143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80" name="PT"/>
            <p:cNvSpPr txBox="1"/>
            <p:nvPr/>
          </p:nvSpPr>
          <p:spPr>
            <a:xfrm>
              <a:off x="3554" y="163473"/>
              <a:ext cx="349040" cy="325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PT</a:t>
              </a:r>
            </a:p>
          </p:txBody>
        </p:sp>
        <p:sp>
          <p:nvSpPr>
            <p:cNvPr id="481" name="MT"/>
            <p:cNvSpPr txBox="1"/>
            <p:nvPr/>
          </p:nvSpPr>
          <p:spPr>
            <a:xfrm>
              <a:off x="285074" y="285701"/>
              <a:ext cx="378558" cy="325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MT</a:t>
              </a:r>
            </a:p>
          </p:txBody>
        </p:sp>
        <p:sp>
          <p:nvSpPr>
            <p:cNvPr id="482" name="CT"/>
            <p:cNvSpPr txBox="1"/>
            <p:nvPr/>
          </p:nvSpPr>
          <p:spPr>
            <a:xfrm>
              <a:off x="699788" y="370566"/>
              <a:ext cx="358850" cy="325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CT</a:t>
              </a:r>
            </a:p>
          </p:txBody>
        </p:sp>
        <p:sp>
          <p:nvSpPr>
            <p:cNvPr id="483" name="ET"/>
            <p:cNvSpPr txBox="1"/>
            <p:nvPr/>
          </p:nvSpPr>
          <p:spPr>
            <a:xfrm>
              <a:off x="1054963" y="307066"/>
              <a:ext cx="349040" cy="325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ET</a:t>
              </a:r>
            </a:p>
          </p:txBody>
        </p:sp>
      </p:grpSp>
      <p:sp>
        <p:nvSpPr>
          <p:cNvPr id="485" name="7:00…"/>
          <p:cNvSpPr txBox="1"/>
          <p:nvPr/>
        </p:nvSpPr>
        <p:spPr>
          <a:xfrm>
            <a:off x="11114368" y="8296482"/>
            <a:ext cx="657619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86" name="6:00…"/>
          <p:cNvSpPr txBox="1"/>
          <p:nvPr/>
        </p:nvSpPr>
        <p:spPr>
          <a:xfrm>
            <a:off x="10618856" y="8086292"/>
            <a:ext cx="625030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6:00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87" name="5:00…"/>
          <p:cNvSpPr txBox="1"/>
          <p:nvPr/>
        </p:nvSpPr>
        <p:spPr>
          <a:xfrm>
            <a:off x="9805567" y="8086292"/>
            <a:ext cx="770794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5:00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88" name="4:00…"/>
          <p:cNvSpPr txBox="1"/>
          <p:nvPr/>
        </p:nvSpPr>
        <p:spPr>
          <a:xfrm>
            <a:off x="9344695" y="8300341"/>
            <a:ext cx="592725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4:00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89" name="7:00…"/>
          <p:cNvSpPr txBox="1"/>
          <p:nvPr/>
        </p:nvSpPr>
        <p:spPr>
          <a:xfrm>
            <a:off x="11114368" y="9386512"/>
            <a:ext cx="657619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90" name="7:00…"/>
          <p:cNvSpPr txBox="1"/>
          <p:nvPr/>
        </p:nvSpPr>
        <p:spPr>
          <a:xfrm>
            <a:off x="10618856" y="9735122"/>
            <a:ext cx="625030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91" name="7:00…"/>
          <p:cNvSpPr txBox="1"/>
          <p:nvPr/>
        </p:nvSpPr>
        <p:spPr>
          <a:xfrm>
            <a:off x="9805567" y="9735122"/>
            <a:ext cx="770794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92" name="7:00…"/>
          <p:cNvSpPr txBox="1"/>
          <p:nvPr/>
        </p:nvSpPr>
        <p:spPr>
          <a:xfrm>
            <a:off x="9344695" y="9390371"/>
            <a:ext cx="59272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93" name="stamp() Derive a template from an example string and return a new function that will apply the template to date-times. Also stamp_date() and stamp_time().…"/>
          <p:cNvSpPr txBox="1"/>
          <p:nvPr/>
        </p:nvSpPr>
        <p:spPr>
          <a:xfrm>
            <a:off x="9438775" y="4961383"/>
            <a:ext cx="4045472" cy="14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</a:defRPr>
            </a:pPr>
            <a:r>
              <a:rPr sz="1000" dirty="0"/>
              <a:t>stamp()</a:t>
            </a:r>
            <a:r>
              <a:rPr sz="1000" b="0" dirty="0"/>
              <a:t> Derive a template from an example string and return a new function that will apply the template to date-times. Also </a:t>
            </a:r>
            <a:r>
              <a:rPr sz="1000" dirty="0" err="1"/>
              <a:t>stamp_date</a:t>
            </a:r>
            <a:r>
              <a:rPr sz="1000" dirty="0"/>
              <a:t>()</a:t>
            </a:r>
            <a:r>
              <a:rPr sz="1000" b="0" dirty="0"/>
              <a:t> and </a:t>
            </a:r>
            <a:r>
              <a:rPr sz="1000" dirty="0" err="1"/>
              <a:t>stamp_time</a:t>
            </a:r>
            <a:r>
              <a:rPr sz="1000" dirty="0"/>
              <a:t>()</a:t>
            </a:r>
            <a:r>
              <a:rPr sz="1000" b="0" dirty="0"/>
              <a:t>.</a:t>
            </a:r>
          </a:p>
          <a:p>
            <a:pPr marL="571500" indent="-152400">
              <a:lnSpc>
                <a:spcPct val="80000"/>
              </a:lnSpc>
              <a:spcBef>
                <a:spcPts val="1200"/>
              </a:spcBef>
              <a:buSzPct val="100000"/>
              <a:buAutoNum type="arabicPeriod"/>
              <a:defRPr sz="1100">
                <a:solidFill>
                  <a:srgbClr val="000000"/>
                </a:solidFill>
              </a:defRPr>
            </a:pPr>
            <a:r>
              <a:rPr sz="1000" b="0" dirty="0"/>
              <a:t>Derive a template, create a function</a:t>
            </a:r>
          </a:p>
          <a:p>
            <a:pPr indent="41910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lang="en-US" sz="1000" dirty="0"/>
              <a:t>   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sf &lt;- stamp("Created Sunday, Jan 17, 1999 3:34")</a:t>
            </a:r>
          </a:p>
          <a:p>
            <a:pPr marL="571500" indent="-152400">
              <a:lnSpc>
                <a:spcPct val="80000"/>
              </a:lnSpc>
              <a:spcBef>
                <a:spcPts val="600"/>
              </a:spcBef>
              <a:buSzPct val="100000"/>
              <a:buAutoNum type="arabicPeriod" startAt="2"/>
              <a:defRPr sz="1100">
                <a:solidFill>
                  <a:srgbClr val="000000"/>
                </a:solidFill>
              </a:defRPr>
            </a:pPr>
            <a:r>
              <a:rPr sz="1000" b="0" dirty="0"/>
              <a:t>Apply the template to dates</a:t>
            </a:r>
          </a:p>
          <a:p>
            <a:pPr indent="41910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lang="en-US" sz="1000" dirty="0"/>
              <a:t>   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sf(</a:t>
            </a:r>
            <a:r>
              <a:rPr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ymd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("2010-04-05"))</a:t>
            </a:r>
          </a:p>
          <a:p>
            <a:pPr indent="419100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lang="en-US" sz="1000" b="0" dirty="0"/>
              <a:t>    </a:t>
            </a:r>
            <a:r>
              <a:rPr sz="1000" b="0" dirty="0"/>
              <a:t>## [1] "Created Monday, Apr 05, 2010 00:00"  </a:t>
            </a:r>
          </a:p>
        </p:txBody>
      </p:sp>
      <p:sp>
        <p:nvSpPr>
          <p:cNvPr id="494" name="Rectángulo redondeado"/>
          <p:cNvSpPr/>
          <p:nvPr/>
        </p:nvSpPr>
        <p:spPr>
          <a:xfrm>
            <a:off x="12820839" y="5513469"/>
            <a:ext cx="811366" cy="500787"/>
          </a:xfrm>
          <a:prstGeom prst="roundRect">
            <a:avLst>
              <a:gd name="adj" fmla="val 33231"/>
            </a:avLst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7" name="Línea"/>
          <p:cNvSpPr/>
          <p:nvPr/>
        </p:nvSpPr>
        <p:spPr>
          <a:xfrm>
            <a:off x="9438775" y="4508500"/>
            <a:ext cx="422327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Stamp Date-times"/>
          <p:cNvSpPr txBox="1"/>
          <p:nvPr/>
        </p:nvSpPr>
        <p:spPr>
          <a:xfrm>
            <a:off x="9438775" y="4583207"/>
            <a:ext cx="2463816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sz="2400" dirty="0"/>
              <a:t>Stamp Date-times</a:t>
            </a:r>
          </a:p>
        </p:txBody>
      </p:sp>
      <p:sp>
        <p:nvSpPr>
          <p:cNvPr id="499" name="Línea"/>
          <p:cNvSpPr/>
          <p:nvPr/>
        </p:nvSpPr>
        <p:spPr>
          <a:xfrm>
            <a:off x="9438775" y="1536700"/>
            <a:ext cx="2788025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Round Date-times"/>
          <p:cNvSpPr txBox="1"/>
          <p:nvPr/>
        </p:nvSpPr>
        <p:spPr>
          <a:xfrm>
            <a:off x="9438775" y="1611408"/>
            <a:ext cx="2483052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sz="2400" dirty="0"/>
              <a:t>Round Date-times</a:t>
            </a:r>
          </a:p>
        </p:txBody>
      </p:sp>
      <p:sp>
        <p:nvSpPr>
          <p:cNvPr id="501" name="floor_date(x, unit = &quot;second&quot;) Round down to nearest unit. floor_date(dt, unit = &quot;month&quot;)…"/>
          <p:cNvSpPr txBox="1"/>
          <p:nvPr/>
        </p:nvSpPr>
        <p:spPr>
          <a:xfrm>
            <a:off x="11709034" y="2101237"/>
            <a:ext cx="2040775" cy="1781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 b="0">
                <a:solidFill>
                  <a:srgbClr val="000000"/>
                </a:solidFill>
              </a:defRPr>
            </a:pPr>
            <a:r>
              <a:rPr b="1" dirty="0" err="1"/>
              <a:t>floor_date</a:t>
            </a:r>
            <a:r>
              <a:rPr b="1" dirty="0"/>
              <a:t>(</a:t>
            </a:r>
            <a:r>
              <a:rPr dirty="0"/>
              <a:t>x, unit = "second"</a:t>
            </a:r>
            <a:r>
              <a:rPr b="1" dirty="0"/>
              <a:t>)</a:t>
            </a:r>
            <a:r>
              <a:rPr dirty="0"/>
              <a:t> Round down to nearest unit. 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floor_date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(dt, unit = "month")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 b="0">
                <a:solidFill>
                  <a:srgbClr val="000000"/>
                </a:solidFill>
              </a:defRPr>
            </a:pPr>
            <a:r>
              <a:rPr b="1" dirty="0" err="1"/>
              <a:t>round_date</a:t>
            </a:r>
            <a:r>
              <a:rPr b="1" dirty="0"/>
              <a:t>(</a:t>
            </a:r>
            <a:r>
              <a:rPr dirty="0"/>
              <a:t>x, unit = "second"</a:t>
            </a:r>
            <a:r>
              <a:rPr b="1" dirty="0"/>
              <a:t>)</a:t>
            </a:r>
            <a:r>
              <a:rPr dirty="0"/>
              <a:t> Round to nearest unit. </a:t>
            </a:r>
            <a:r>
              <a:rPr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round_date</a:t>
            </a:r>
            <a:r>
              <a:rPr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(dt, unit = "month")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 b="0">
                <a:solidFill>
                  <a:srgbClr val="000000"/>
                </a:solidFill>
              </a:defRPr>
            </a:pPr>
            <a:r>
              <a:rPr b="1" dirty="0" err="1"/>
              <a:t>ceiling_date</a:t>
            </a:r>
            <a:r>
              <a:rPr b="1" dirty="0"/>
              <a:t>(</a:t>
            </a:r>
            <a:r>
              <a:rPr dirty="0"/>
              <a:t>x, unit = "second", </a:t>
            </a:r>
            <a:r>
              <a:rPr dirty="0" err="1"/>
              <a:t>change_on_boundary</a:t>
            </a:r>
            <a:r>
              <a:rPr dirty="0"/>
              <a:t> = NULL</a:t>
            </a:r>
            <a:r>
              <a:rPr b="1" dirty="0"/>
              <a:t>)</a:t>
            </a:r>
            <a:r>
              <a:rPr dirty="0"/>
              <a:t> Round up to nearest unit. </a:t>
            </a:r>
            <a:r>
              <a:rPr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ceiling_date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(dt, unit = "month")</a:t>
            </a:r>
          </a:p>
        </p:txBody>
      </p:sp>
      <p:grpSp>
        <p:nvGrpSpPr>
          <p:cNvPr id="514" name="Agrupar"/>
          <p:cNvGrpSpPr/>
          <p:nvPr/>
        </p:nvGrpSpPr>
        <p:grpSpPr>
          <a:xfrm>
            <a:off x="9403605" y="2038810"/>
            <a:ext cx="2183288" cy="549220"/>
            <a:chOff x="0" y="0"/>
            <a:chExt cx="2183286" cy="549219"/>
          </a:xfrm>
        </p:grpSpPr>
        <p:sp>
          <p:nvSpPr>
            <p:cNvPr id="502" name="Línea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3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Jan</a:t>
              </a:r>
            </a:p>
          </p:txBody>
        </p:sp>
        <p:sp>
          <p:nvSpPr>
            <p:cNvPr id="504" name="Línea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5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Feb</a:t>
              </a:r>
            </a:p>
          </p:txBody>
        </p:sp>
        <p:sp>
          <p:nvSpPr>
            <p:cNvPr id="506" name="Línea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7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Mar</a:t>
              </a:r>
            </a:p>
          </p:txBody>
        </p:sp>
        <p:sp>
          <p:nvSpPr>
            <p:cNvPr id="508" name="Línea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9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Apr</a:t>
              </a:r>
            </a:p>
          </p:txBody>
        </p:sp>
        <p:sp>
          <p:nvSpPr>
            <p:cNvPr id="510" name="Línea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1" name="Línea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2" name="Línea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3" name="Línea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27" name="Agrupar"/>
          <p:cNvGrpSpPr/>
          <p:nvPr/>
        </p:nvGrpSpPr>
        <p:grpSpPr>
          <a:xfrm>
            <a:off x="9403605" y="3182041"/>
            <a:ext cx="2183288" cy="549220"/>
            <a:chOff x="0" y="0"/>
            <a:chExt cx="2183286" cy="549219"/>
          </a:xfrm>
        </p:grpSpPr>
        <p:sp>
          <p:nvSpPr>
            <p:cNvPr id="515" name="Línea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6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Jan</a:t>
              </a:r>
            </a:p>
          </p:txBody>
        </p:sp>
        <p:sp>
          <p:nvSpPr>
            <p:cNvPr id="517" name="Línea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8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Feb</a:t>
              </a:r>
            </a:p>
          </p:txBody>
        </p:sp>
        <p:sp>
          <p:nvSpPr>
            <p:cNvPr id="519" name="Línea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0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Mar</a:t>
              </a:r>
            </a:p>
          </p:txBody>
        </p:sp>
        <p:sp>
          <p:nvSpPr>
            <p:cNvPr id="521" name="Línea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2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Apr</a:t>
              </a:r>
            </a:p>
          </p:txBody>
        </p:sp>
        <p:sp>
          <p:nvSpPr>
            <p:cNvPr id="523" name="Línea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4" name="Línea"/>
            <p:cNvSpPr/>
            <p:nvPr/>
          </p:nvSpPr>
          <p:spPr>
            <a:xfrm flipV="1">
              <a:off x="13612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5" name="Línea"/>
            <p:cNvSpPr/>
            <p:nvPr/>
          </p:nvSpPr>
          <p:spPr>
            <a:xfrm>
              <a:off x="1032999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6" name="Línea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42" name="Agrupar"/>
          <p:cNvGrpSpPr/>
          <p:nvPr/>
        </p:nvGrpSpPr>
        <p:grpSpPr>
          <a:xfrm>
            <a:off x="9403605" y="2607847"/>
            <a:ext cx="2183288" cy="549221"/>
            <a:chOff x="0" y="0"/>
            <a:chExt cx="2183286" cy="549219"/>
          </a:xfrm>
        </p:grpSpPr>
        <p:sp>
          <p:nvSpPr>
            <p:cNvPr id="528" name="Línea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9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Jan</a:t>
              </a:r>
            </a:p>
          </p:txBody>
        </p:sp>
        <p:sp>
          <p:nvSpPr>
            <p:cNvPr id="530" name="Línea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1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Feb</a:t>
              </a:r>
            </a:p>
          </p:txBody>
        </p:sp>
        <p:sp>
          <p:nvSpPr>
            <p:cNvPr id="532" name="Línea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3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Mar</a:t>
              </a:r>
            </a:p>
          </p:txBody>
        </p:sp>
        <p:sp>
          <p:nvSpPr>
            <p:cNvPr id="534" name="Línea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5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r>
                <a:t>Apr</a:t>
              </a:r>
            </a:p>
          </p:txBody>
        </p:sp>
        <p:sp>
          <p:nvSpPr>
            <p:cNvPr id="536" name="Línea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7" name="Línea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8" name="Línea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9" name="Línea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0" name="Línea"/>
            <p:cNvSpPr/>
            <p:nvPr/>
          </p:nvSpPr>
          <p:spPr>
            <a:xfrm flipV="1">
              <a:off x="1367663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Línea"/>
            <p:cNvSpPr/>
            <p:nvPr/>
          </p:nvSpPr>
          <p:spPr>
            <a:xfrm>
              <a:off x="1038101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543" name="lubridate.png" descr="lubrid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Valid units are second, minute, hour, day, week, month, bimonth, quarter, season, halfyear and year.…"/>
          <p:cNvSpPr txBox="1"/>
          <p:nvPr/>
        </p:nvSpPr>
        <p:spPr>
          <a:xfrm>
            <a:off x="9438775" y="3725802"/>
            <a:ext cx="4260415" cy="77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 b="0">
                <a:solidFill>
                  <a:srgbClr val="000000"/>
                </a:solidFill>
              </a:defRPr>
            </a:pPr>
            <a:r>
              <a:rPr dirty="0"/>
              <a:t>Valid units are second, minute, hour, day, week, month, </a:t>
            </a:r>
            <a:r>
              <a:rPr dirty="0" err="1"/>
              <a:t>bimonth</a:t>
            </a:r>
            <a:r>
              <a:rPr dirty="0"/>
              <a:t>, quarter, season, </a:t>
            </a:r>
            <a:r>
              <a:rPr dirty="0" err="1"/>
              <a:t>halfyear</a:t>
            </a:r>
            <a:r>
              <a:rPr dirty="0"/>
              <a:t> and year. 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100" b="0">
                <a:solidFill>
                  <a:srgbClr val="000000"/>
                </a:solidFill>
              </a:defRPr>
            </a:pPr>
            <a:r>
              <a:rPr b="1" dirty="0"/>
              <a:t>rollback(</a:t>
            </a:r>
            <a:r>
              <a:rPr dirty="0"/>
              <a:t>dates, </a:t>
            </a:r>
            <a:r>
              <a:rPr dirty="0" err="1"/>
              <a:t>roll_to_first</a:t>
            </a:r>
            <a:r>
              <a:rPr dirty="0"/>
              <a:t> = FALSE, </a:t>
            </a:r>
            <a:r>
              <a:rPr dirty="0" err="1"/>
              <a:t>preserve_hms</a:t>
            </a:r>
            <a:r>
              <a:rPr dirty="0"/>
              <a:t> = TRUE</a:t>
            </a:r>
            <a:r>
              <a:rPr b="1" dirty="0"/>
              <a:t>)</a:t>
            </a:r>
            <a:r>
              <a:rPr dirty="0"/>
              <a:t> Roll back to last day of previous month. Also </a:t>
            </a:r>
            <a:r>
              <a:rPr b="1" dirty="0" err="1"/>
              <a:t>rollforward</a:t>
            </a:r>
            <a:r>
              <a:rPr b="1" dirty="0"/>
              <a:t>()</a:t>
            </a:r>
            <a:r>
              <a:rPr dirty="0"/>
              <a:t>. </a:t>
            </a: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rollback(dt)</a:t>
            </a:r>
          </a:p>
        </p:txBody>
      </p:sp>
      <p:sp>
        <p:nvSpPr>
          <p:cNvPr id="545" name="07-2020"/>
          <p:cNvSpPr txBox="1"/>
          <p:nvPr/>
        </p:nvSpPr>
        <p:spPr>
          <a:xfrm>
            <a:off x="273180" y="6929961"/>
            <a:ext cx="76411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rgbClr val="4F7648"/>
                </a:solidFill>
              </a:rPr>
              <a:t>07</a:t>
            </a:r>
            <a:r>
              <a:rPr>
                <a:solidFill>
                  <a:srgbClr val="C1C0C0"/>
                </a:solidFill>
              </a:rPr>
              <a:t>-</a:t>
            </a:r>
            <a:r>
              <a:t>2020</a:t>
            </a:r>
          </a:p>
        </p:txBody>
      </p:sp>
      <p:pic>
        <p:nvPicPr>
          <p:cNvPr id="546" name="posit-full-color.png" descr="posit-full-colo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CC BY SA Posit Software, PBC  •   info@posit.co  •   posit.co  •  Learn more at lubridate.tidyverse.org  •  HTML cheatsheets at pos.it/cheatsheets  •  lubridate  1.9.3  •  Updated:  2024-05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4"/>
              </a:rPr>
              <a:t>info@posit.co</a:t>
            </a:r>
            <a:r>
              <a:t>  •   </a:t>
            </a:r>
            <a:r>
              <a:rPr>
                <a:hlinkClick r:id="rId5"/>
              </a:rPr>
              <a:t>posit.co</a:t>
            </a:r>
            <a:r>
              <a:t>  •  Learn more at </a:t>
            </a:r>
            <a:r>
              <a:rPr b="1">
                <a:hlinkClick r:id="rId6"/>
              </a:rPr>
              <a:t>lubridate.tidyverse.org</a:t>
            </a:r>
            <a:r>
              <a:t>  •  HTML cheatsheets at </a:t>
            </a:r>
            <a:r>
              <a:rPr b="1">
                <a:hlinkClick r:id="rId7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lubridate  1.9.3  •  Updated:  2024-05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46431-D024-2821-CC5D-EC60F2422084}"/>
              </a:ext>
            </a:extLst>
          </p:cNvPr>
          <p:cNvSpPr txBox="1"/>
          <p:nvPr/>
        </p:nvSpPr>
        <p:spPr>
          <a:xfrm>
            <a:off x="12842462" y="5531947"/>
            <a:ext cx="804832" cy="726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FFFFFF"/>
                </a:solidFill>
              </a:defRPr>
            </a:pPr>
            <a:r>
              <a:rPr lang="en-US" b="1" dirty="0"/>
              <a:t>Tip:</a:t>
            </a:r>
            <a:r>
              <a:rPr lang="en-US" dirty="0"/>
              <a:t> </a:t>
            </a:r>
            <a:r>
              <a:rPr lang="en-US" b="1" dirty="0"/>
              <a:t>use a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pPr>
            <a:r>
              <a:rPr lang="en-US" dirty="0"/>
              <a:t>date with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pPr>
            <a:r>
              <a:rPr lang="en-US" dirty="0"/>
              <a:t>day &gt; 12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564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549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0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1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2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3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4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5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6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7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8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9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0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1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2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3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65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67" name="Make an interval with interval() or %--%, e.g.…"/>
          <p:cNvSpPr txBox="1"/>
          <p:nvPr/>
        </p:nvSpPr>
        <p:spPr>
          <a:xfrm>
            <a:off x="9417609" y="5834396"/>
            <a:ext cx="4395197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 sz="1100" b="0">
                <a:solidFill>
                  <a:srgbClr val="000000"/>
                </a:solidFill>
              </a:defRPr>
            </a:pPr>
            <a:r>
              <a:rPr sz="900" dirty="0"/>
              <a:t>Make an interval with </a:t>
            </a:r>
            <a:r>
              <a:rPr sz="900" b="1" dirty="0"/>
              <a:t>interval()</a:t>
            </a:r>
            <a:r>
              <a:rPr sz="900" dirty="0"/>
              <a:t> or </a:t>
            </a:r>
            <a:r>
              <a:rPr sz="900" b="1" dirty="0"/>
              <a:t>%--%</a:t>
            </a:r>
            <a:r>
              <a:rPr sz="900" dirty="0"/>
              <a:t>, e.g.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100" b="0">
                <a:solidFill>
                  <a:srgbClr val="000000"/>
                </a:solidFill>
              </a:defRPr>
            </a:pPr>
            <a:r>
              <a:rPr sz="900" dirty="0" err="1"/>
              <a:t>i</a:t>
            </a:r>
            <a:r>
              <a:rPr sz="900" dirty="0"/>
              <a:t> &lt;- interval(</a:t>
            </a:r>
            <a:r>
              <a:rPr sz="900" dirty="0" err="1"/>
              <a:t>ymd</a:t>
            </a:r>
            <a:r>
              <a:rPr sz="900" dirty="0"/>
              <a:t>("2017-01-01"), d)</a:t>
            </a:r>
            <a:r>
              <a:rPr sz="900" i="1" dirty="0"/>
              <a:t>    </a:t>
            </a:r>
            <a:r>
              <a:rPr sz="900" i="1" dirty="0">
                <a:solidFill>
                  <a:schemeClr val="accent4">
                    <a:satOff val="8634"/>
                    <a:lumOff val="-20316"/>
                  </a:schemeClr>
                </a:solidFill>
              </a:rPr>
              <a:t>           ## 2017-01-01 UTC--2017-11-28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900" dirty="0"/>
              <a:t>j &lt;- d %--% </a:t>
            </a:r>
            <a:r>
              <a:rPr sz="900" dirty="0" err="1"/>
              <a:t>ymd</a:t>
            </a:r>
            <a:r>
              <a:rPr sz="900" dirty="0"/>
              <a:t>("2017-12-31")       </a:t>
            </a:r>
            <a:r>
              <a:rPr sz="900" i="1" dirty="0"/>
              <a:t>               </a:t>
            </a:r>
            <a:r>
              <a:rPr sz="900" i="1" dirty="0">
                <a:solidFill>
                  <a:schemeClr val="accent4">
                    <a:satOff val="8634"/>
                    <a:lumOff val="-20316"/>
                  </a:schemeClr>
                </a:solidFill>
              </a:rPr>
              <a:t>## 2017-11-28 UTC--2017-12-31 UTC</a:t>
            </a:r>
          </a:p>
        </p:txBody>
      </p:sp>
      <p:sp>
        <p:nvSpPr>
          <p:cNvPr id="568" name="Línea"/>
          <p:cNvSpPr/>
          <p:nvPr/>
        </p:nvSpPr>
        <p:spPr>
          <a:xfrm>
            <a:off x="9398000" y="5026734"/>
            <a:ext cx="4254501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9" name="PERIODS"/>
          <p:cNvSpPr txBox="1"/>
          <p:nvPr/>
        </p:nvSpPr>
        <p:spPr>
          <a:xfrm>
            <a:off x="312072" y="5084064"/>
            <a:ext cx="69865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PERIODS</a:t>
            </a:r>
          </a:p>
        </p:txBody>
      </p:sp>
      <p:sp>
        <p:nvSpPr>
          <p:cNvPr id="570" name="Rectángulo"/>
          <p:cNvSpPr/>
          <p:nvPr/>
        </p:nvSpPr>
        <p:spPr>
          <a:xfrm>
            <a:off x="312072" y="1043436"/>
            <a:ext cx="10794950" cy="3828100"/>
          </a:xfrm>
          <a:prstGeom prst="rect">
            <a:avLst/>
          </a:prstGeom>
          <a:solidFill>
            <a:schemeClr val="accent4">
              <a:satOff val="12017"/>
              <a:lumOff val="18149"/>
              <a:alpha val="2538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1" name="Línea"/>
          <p:cNvSpPr/>
          <p:nvPr/>
        </p:nvSpPr>
        <p:spPr>
          <a:xfrm>
            <a:off x="274742" y="5026918"/>
            <a:ext cx="42461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2" name="DURATIONS"/>
          <p:cNvSpPr txBox="1"/>
          <p:nvPr/>
        </p:nvSpPr>
        <p:spPr>
          <a:xfrm>
            <a:off x="4800010" y="5084064"/>
            <a:ext cx="90738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DURATIONS</a:t>
            </a:r>
          </a:p>
        </p:txBody>
      </p:sp>
      <p:sp>
        <p:nvSpPr>
          <p:cNvPr id="573" name="Línea"/>
          <p:cNvSpPr/>
          <p:nvPr/>
        </p:nvSpPr>
        <p:spPr>
          <a:xfrm>
            <a:off x="4762680" y="5026918"/>
            <a:ext cx="44112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4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5" name="Línea"/>
          <p:cNvSpPr/>
          <p:nvPr/>
        </p:nvSpPr>
        <p:spPr>
          <a:xfrm>
            <a:off x="312072" y="622300"/>
            <a:ext cx="11882511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6" name="Add or subtract periods to model events that happen at specific clock times, like the NYSE opening bell."/>
          <p:cNvSpPr txBox="1"/>
          <p:nvPr/>
        </p:nvSpPr>
        <p:spPr>
          <a:xfrm>
            <a:off x="312072" y="5294406"/>
            <a:ext cx="4210572" cy="33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rPr dirty="0"/>
              <a:t>Add or subtract periods to model events that happen at specific clock times, like the NYSE opening bell.</a:t>
            </a:r>
          </a:p>
        </p:txBody>
      </p:sp>
      <p:sp>
        <p:nvSpPr>
          <p:cNvPr id="577" name="Make a period with the name of a time unit pluralized, e.g.…"/>
          <p:cNvSpPr txBox="1"/>
          <p:nvPr/>
        </p:nvSpPr>
        <p:spPr>
          <a:xfrm>
            <a:off x="312072" y="5834396"/>
            <a:ext cx="4160146" cy="108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/>
              <a:t>Make a period with the name of a time unit </a:t>
            </a:r>
            <a:r>
              <a:rPr b="1" i="1" dirty="0"/>
              <a:t>pluralized</a:t>
            </a:r>
            <a:r>
              <a:rPr dirty="0"/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p &lt;- months(3) + days(12)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60000"/>
                    <a:lumOff val="40000"/>
                  </a:schemeClr>
                </a:solidFill>
              </a:rPr>
              <a:t>p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100" i="1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dirty="0"/>
              <a:t>"3m 12d 0H 0M 0S"</a:t>
            </a:r>
          </a:p>
        </p:txBody>
      </p:sp>
      <p:sp>
        <p:nvSpPr>
          <p:cNvPr id="578" name="Make a duration with the name of a period prefixed with a d, e.g.…"/>
          <p:cNvSpPr txBox="1"/>
          <p:nvPr/>
        </p:nvSpPr>
        <p:spPr>
          <a:xfrm>
            <a:off x="4800010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00" dirty="0"/>
              <a:t>Make a duration with the name of a period prefixed with a </a:t>
            </a:r>
            <a:r>
              <a:rPr sz="1000" b="1" i="1" dirty="0"/>
              <a:t>d</a:t>
            </a:r>
            <a:r>
              <a:rPr sz="1000" dirty="0"/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00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dd &lt;- </a:t>
            </a:r>
            <a:r>
              <a:rPr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ddays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sz="1000" dirty="0"/>
              <a:t>"1209600s (~2 weeks)"</a:t>
            </a:r>
          </a:p>
        </p:txBody>
      </p:sp>
      <p:sp>
        <p:nvSpPr>
          <p:cNvPr id="579" name="Add or subtract durations to model physical processes, like battery life. Durations are stored as seconds, the only time unit with a consistent length. Difftimes are a class of durations found in base R."/>
          <p:cNvSpPr txBox="1"/>
          <p:nvPr/>
        </p:nvSpPr>
        <p:spPr>
          <a:xfrm>
            <a:off x="4800010" y="5294406"/>
            <a:ext cx="4394598" cy="47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100" b="0">
                <a:solidFill>
                  <a:srgbClr val="000000"/>
                </a:solidFill>
              </a:defRPr>
            </a:pPr>
            <a:r>
              <a:rPr sz="1000" dirty="0"/>
              <a:t>Add or subtract durations to model physical processes, like battery life. Durations are stored as seconds, the only time unit with a consistent length. </a:t>
            </a:r>
            <a:r>
              <a:rPr sz="1000" b="1" dirty="0" err="1"/>
              <a:t>Difftimes</a:t>
            </a:r>
            <a:r>
              <a:rPr sz="1000" dirty="0"/>
              <a:t> are a class of durations found in base R.</a:t>
            </a:r>
          </a:p>
        </p:txBody>
      </p:sp>
      <p:grpSp>
        <p:nvGrpSpPr>
          <p:cNvPr id="584" name="Agrupar"/>
          <p:cNvGrpSpPr/>
          <p:nvPr/>
        </p:nvGrpSpPr>
        <p:grpSpPr>
          <a:xfrm>
            <a:off x="818160" y="6657266"/>
            <a:ext cx="800856" cy="409613"/>
            <a:chOff x="83684" y="92208"/>
            <a:chExt cx="646934" cy="409612"/>
          </a:xfrm>
        </p:grpSpPr>
        <p:sp>
          <p:nvSpPr>
            <p:cNvPr id="580" name="Triángulo"/>
            <p:cNvSpPr/>
            <p:nvPr/>
          </p:nvSpPr>
          <p:spPr>
            <a:xfrm rot="18082280">
              <a:off x="192824" y="-16932"/>
              <a:ext cx="121225" cy="33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83" name="Agrupar"/>
            <p:cNvGrpSpPr/>
            <p:nvPr/>
          </p:nvGrpSpPr>
          <p:grpSpPr>
            <a:xfrm>
              <a:off x="167181" y="160404"/>
              <a:ext cx="563437" cy="341416"/>
              <a:chOff x="0" y="81982"/>
              <a:chExt cx="563436" cy="341414"/>
            </a:xfrm>
          </p:grpSpPr>
          <p:sp>
            <p:nvSpPr>
              <p:cNvPr id="581" name="Bocadillo redondo"/>
              <p:cNvSpPr/>
              <p:nvPr/>
            </p:nvSpPr>
            <p:spPr>
              <a:xfrm>
                <a:off x="30892" y="81982"/>
                <a:ext cx="5096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247" y="0"/>
                      <a:pt x="2785" y="0"/>
                    </a:cubicBezTo>
                    <a:lnTo>
                      <a:pt x="18815" y="0"/>
                    </a:lnTo>
                    <a:cubicBezTo>
                      <a:pt x="20353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353" y="21600"/>
                      <a:pt x="18815" y="21600"/>
                    </a:cubicBezTo>
                    <a:lnTo>
                      <a:pt x="2785" y="21600"/>
                    </a:lnTo>
                    <a:cubicBezTo>
                      <a:pt x="1247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2" name="Number of days"/>
              <p:cNvSpPr/>
              <p:nvPr/>
            </p:nvSpPr>
            <p:spPr>
              <a:xfrm>
                <a:off x="0" y="252690"/>
                <a:ext cx="56343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Number of days</a:t>
                </a:r>
              </a:p>
            </p:txBody>
          </p:sp>
        </p:grpSp>
      </p:grpSp>
      <p:grpSp>
        <p:nvGrpSpPr>
          <p:cNvPr id="587" name="Agrupar"/>
          <p:cNvGrpSpPr/>
          <p:nvPr/>
        </p:nvGrpSpPr>
        <p:grpSpPr>
          <a:xfrm>
            <a:off x="1575732" y="6725461"/>
            <a:ext cx="385653" cy="341416"/>
            <a:chOff x="0" y="21022"/>
            <a:chExt cx="321892" cy="341414"/>
          </a:xfrm>
        </p:grpSpPr>
        <p:sp>
          <p:nvSpPr>
            <p:cNvPr id="585" name="Bocadillo redondo"/>
            <p:cNvSpPr/>
            <p:nvPr/>
          </p:nvSpPr>
          <p:spPr>
            <a:xfrm>
              <a:off x="30892" y="21022"/>
              <a:ext cx="255653" cy="34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442"/>
                  </a:moveTo>
                  <a:lnTo>
                    <a:pt x="0" y="4158"/>
                  </a:lnTo>
                  <a:cubicBezTo>
                    <a:pt x="0" y="1861"/>
                    <a:pt x="2486" y="0"/>
                    <a:pt x="5552" y="0"/>
                  </a:cubicBezTo>
                  <a:lnTo>
                    <a:pt x="16048" y="0"/>
                  </a:lnTo>
                  <a:cubicBezTo>
                    <a:pt x="19114" y="0"/>
                    <a:pt x="21600" y="1861"/>
                    <a:pt x="21600" y="4158"/>
                  </a:cubicBezTo>
                  <a:lnTo>
                    <a:pt x="21600" y="17442"/>
                  </a:lnTo>
                  <a:cubicBezTo>
                    <a:pt x="21600" y="19739"/>
                    <a:pt x="19114" y="21600"/>
                    <a:pt x="16048" y="21600"/>
                  </a:cubicBezTo>
                  <a:lnTo>
                    <a:pt x="5552" y="21600"/>
                  </a:lnTo>
                  <a:cubicBezTo>
                    <a:pt x="2486" y="21600"/>
                    <a:pt x="0" y="19739"/>
                    <a:pt x="0" y="174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6" name="etc."/>
            <p:cNvSpPr/>
            <p:nvPr/>
          </p:nvSpPr>
          <p:spPr>
            <a:xfrm>
              <a:off x="0" y="191730"/>
              <a:ext cx="3218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etc.</a:t>
              </a:r>
            </a:p>
          </p:txBody>
        </p:sp>
      </p:grpSp>
      <p:grpSp>
        <p:nvGrpSpPr>
          <p:cNvPr id="592" name="Agrupar"/>
          <p:cNvGrpSpPr/>
          <p:nvPr/>
        </p:nvGrpSpPr>
        <p:grpSpPr>
          <a:xfrm>
            <a:off x="203325" y="6616809"/>
            <a:ext cx="764718" cy="450068"/>
            <a:chOff x="0" y="0"/>
            <a:chExt cx="673037" cy="450067"/>
          </a:xfrm>
        </p:grpSpPr>
        <p:sp>
          <p:nvSpPr>
            <p:cNvPr id="588" name="Triángulo"/>
            <p:cNvSpPr/>
            <p:nvPr/>
          </p:nvSpPr>
          <p:spPr>
            <a:xfrm>
              <a:off x="103109" y="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91" name="Agrupar"/>
            <p:cNvGrpSpPr/>
            <p:nvPr/>
          </p:nvGrpSpPr>
          <p:grpSpPr>
            <a:xfrm>
              <a:off x="0" y="108652"/>
              <a:ext cx="673038" cy="341416"/>
              <a:chOff x="0" y="81982"/>
              <a:chExt cx="673037" cy="341414"/>
            </a:xfrm>
          </p:grpSpPr>
          <p:sp>
            <p:nvSpPr>
              <p:cNvPr id="589" name="Bocadillo redondo"/>
              <p:cNvSpPr/>
              <p:nvPr/>
            </p:nvSpPr>
            <p:spPr>
              <a:xfrm>
                <a:off x="30892" y="81982"/>
                <a:ext cx="6239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019" y="0"/>
                      <a:pt x="2275" y="0"/>
                    </a:cubicBezTo>
                    <a:lnTo>
                      <a:pt x="19325" y="0"/>
                    </a:lnTo>
                    <a:cubicBezTo>
                      <a:pt x="20581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581" y="21600"/>
                      <a:pt x="19325" y="21600"/>
                    </a:cubicBezTo>
                    <a:lnTo>
                      <a:pt x="2275" y="21600"/>
                    </a:lnTo>
                    <a:cubicBezTo>
                      <a:pt x="1019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0" name="Number of months"/>
              <p:cNvSpPr/>
              <p:nvPr/>
            </p:nvSpPr>
            <p:spPr>
              <a:xfrm>
                <a:off x="0" y="252690"/>
                <a:ext cx="67303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FFFFFF"/>
                    </a:solidFill>
                  </a:defRPr>
                </a:lvl1pPr>
              </a:lstStyle>
              <a:p>
                <a:r>
                  <a:t>Number of months</a:t>
                </a:r>
              </a:p>
            </p:txBody>
          </p:sp>
        </p:grpSp>
      </p:grpSp>
      <p:grpSp>
        <p:nvGrpSpPr>
          <p:cNvPr id="597" name="Agrupar"/>
          <p:cNvGrpSpPr/>
          <p:nvPr/>
        </p:nvGrpSpPr>
        <p:grpSpPr>
          <a:xfrm>
            <a:off x="4782405" y="6586711"/>
            <a:ext cx="595464" cy="513365"/>
            <a:chOff x="0" y="82550"/>
            <a:chExt cx="595462" cy="513363"/>
          </a:xfrm>
        </p:grpSpPr>
        <p:sp>
          <p:nvSpPr>
            <p:cNvPr id="593" name="Triángulo"/>
            <p:cNvSpPr/>
            <p:nvPr/>
          </p:nvSpPr>
          <p:spPr>
            <a:xfrm>
              <a:off x="212591" y="82550"/>
              <a:ext cx="173810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900"/>
            </a:p>
          </p:txBody>
        </p:sp>
        <p:grpSp>
          <p:nvGrpSpPr>
            <p:cNvPr id="596" name="Agrupar"/>
            <p:cNvGrpSpPr/>
            <p:nvPr/>
          </p:nvGrpSpPr>
          <p:grpSpPr>
            <a:xfrm>
              <a:off x="0" y="153310"/>
              <a:ext cx="595462" cy="442603"/>
              <a:chOff x="0" y="153310"/>
              <a:chExt cx="595461" cy="442601"/>
            </a:xfrm>
          </p:grpSpPr>
          <p:sp>
            <p:nvSpPr>
              <p:cNvPr id="594" name="Bocadillo redondo"/>
              <p:cNvSpPr/>
              <p:nvPr/>
            </p:nvSpPr>
            <p:spPr>
              <a:xfrm>
                <a:off x="26074" y="165802"/>
                <a:ext cx="543313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1170" y="0"/>
                      <a:pt x="2613" y="0"/>
                    </a:cubicBezTo>
                    <a:lnTo>
                      <a:pt x="18987" y="0"/>
                    </a:lnTo>
                    <a:cubicBezTo>
                      <a:pt x="20430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430" y="21600"/>
                      <a:pt x="18987" y="21600"/>
                    </a:cubicBezTo>
                    <a:lnTo>
                      <a:pt x="2613" y="21600"/>
                    </a:lnTo>
                    <a:cubicBezTo>
                      <a:pt x="1170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595" name="Exact length in seconds"/>
              <p:cNvSpPr/>
              <p:nvPr/>
            </p:nvSpPr>
            <p:spPr>
              <a:xfrm>
                <a:off x="0" y="153310"/>
                <a:ext cx="595461" cy="442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 dirty="0"/>
                  <a:t>Exact length in seconds</a:t>
                </a:r>
              </a:p>
            </p:txBody>
          </p:sp>
        </p:grpSp>
      </p:grpSp>
      <p:grpSp>
        <p:nvGrpSpPr>
          <p:cNvPr id="602" name="Agrupar"/>
          <p:cNvGrpSpPr/>
          <p:nvPr/>
        </p:nvGrpSpPr>
        <p:grpSpPr>
          <a:xfrm>
            <a:off x="5367100" y="6586712"/>
            <a:ext cx="722998" cy="513365"/>
            <a:chOff x="4619" y="38100"/>
            <a:chExt cx="722996" cy="513363"/>
          </a:xfrm>
        </p:grpSpPr>
        <p:sp>
          <p:nvSpPr>
            <p:cNvPr id="598" name="Triángulo"/>
            <p:cNvSpPr/>
            <p:nvPr/>
          </p:nvSpPr>
          <p:spPr>
            <a:xfrm>
              <a:off x="2555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900"/>
            </a:p>
          </p:txBody>
        </p:sp>
        <p:grpSp>
          <p:nvGrpSpPr>
            <p:cNvPr id="601" name="Agrupar"/>
            <p:cNvGrpSpPr/>
            <p:nvPr/>
          </p:nvGrpSpPr>
          <p:grpSpPr>
            <a:xfrm>
              <a:off x="4619" y="108860"/>
              <a:ext cx="722996" cy="442603"/>
              <a:chOff x="0" y="153310"/>
              <a:chExt cx="722994" cy="442601"/>
            </a:xfrm>
          </p:grpSpPr>
          <p:sp>
            <p:nvSpPr>
              <p:cNvPr id="599" name="Bocadillo redondo"/>
              <p:cNvSpPr/>
              <p:nvPr/>
            </p:nvSpPr>
            <p:spPr>
              <a:xfrm>
                <a:off x="26272" y="165802"/>
                <a:ext cx="670450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948" y="0"/>
                      <a:pt x="2117" y="0"/>
                    </a:cubicBezTo>
                    <a:lnTo>
                      <a:pt x="19483" y="0"/>
                    </a:lnTo>
                    <a:cubicBezTo>
                      <a:pt x="20652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652" y="21600"/>
                      <a:pt x="19483" y="21600"/>
                    </a:cubicBezTo>
                    <a:lnTo>
                      <a:pt x="2117" y="21600"/>
                    </a:lnTo>
                    <a:cubicBezTo>
                      <a:pt x="948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600" name="Equivalent…"/>
              <p:cNvSpPr/>
              <p:nvPr/>
            </p:nvSpPr>
            <p:spPr>
              <a:xfrm>
                <a:off x="0" y="153310"/>
                <a:ext cx="722994" cy="442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FFFFFF"/>
                    </a:solidFill>
                  </a:defRPr>
                </a:pPr>
                <a:r>
                  <a:rPr sz="900"/>
                  <a:t>Equivalent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FFFFFF"/>
                    </a:solidFill>
                  </a:defRPr>
                </a:pPr>
                <a:r>
                  <a:rPr sz="900"/>
                  <a:t>in common units</a:t>
                </a:r>
              </a:p>
            </p:txBody>
          </p:sp>
        </p:grpSp>
      </p:grpSp>
      <p:sp>
        <p:nvSpPr>
          <p:cNvPr id="603" name="INTERVALS"/>
          <p:cNvSpPr txBox="1"/>
          <p:nvPr/>
        </p:nvSpPr>
        <p:spPr>
          <a:xfrm>
            <a:off x="9435329" y="5083879"/>
            <a:ext cx="86243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INTERVALS</a:t>
            </a:r>
          </a:p>
        </p:txBody>
      </p:sp>
      <p:sp>
        <p:nvSpPr>
          <p:cNvPr id="604" name="Divide an interval by a duration to determine its physical length, divide an interval by a period to determine its implied length in clock time."/>
          <p:cNvSpPr txBox="1"/>
          <p:nvPr/>
        </p:nvSpPr>
        <p:spPr>
          <a:xfrm>
            <a:off x="9435329" y="5294406"/>
            <a:ext cx="4210573" cy="407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72516">
              <a:lnSpc>
                <a:spcPct val="80000"/>
              </a:lnSpc>
              <a:spcBef>
                <a:spcPts val="500"/>
              </a:spcBef>
              <a:defRPr sz="1078" b="0">
                <a:solidFill>
                  <a:srgbClr val="000000"/>
                </a:solidFill>
              </a:defRPr>
            </a:lvl1pPr>
          </a:lstStyle>
          <a:p>
            <a:r>
              <a:rPr sz="1000" dirty="0"/>
              <a:t>Divide an interval by a duration to determine its physical length, divide an interval by a period to determine its implied length in clock time.</a:t>
            </a:r>
          </a:p>
        </p:txBody>
      </p:sp>
      <p:sp>
        <p:nvSpPr>
          <p:cNvPr id="605" name="Math with Date-times —   Lubridate provides three classes of timespans to facilitate math with dates and date-times."/>
          <p:cNvSpPr txBox="1"/>
          <p:nvPr/>
        </p:nvSpPr>
        <p:spPr>
          <a:xfrm>
            <a:off x="312070" y="690851"/>
            <a:ext cx="938114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dirty="0"/>
              <a:t>Math with Date-times </a:t>
            </a:r>
            <a:r>
              <a:rPr sz="1050" dirty="0"/>
              <a:t>—</a:t>
            </a:r>
            <a:r>
              <a:rPr sz="1150" dirty="0"/>
              <a:t>   </a:t>
            </a:r>
            <a:r>
              <a:rPr sz="1150" dirty="0" err="1"/>
              <a:t>Lubridate</a:t>
            </a:r>
            <a:r>
              <a:rPr sz="1150" dirty="0"/>
              <a:t> provides three classes of timespans to facilitate math with dates and date-times.</a:t>
            </a:r>
          </a:p>
        </p:txBody>
      </p:sp>
      <p:sp>
        <p:nvSpPr>
          <p:cNvPr id="606" name="a %within% b  Does interval or date-time a fall within interval b? now() %within% i…"/>
          <p:cNvSpPr txBox="1"/>
          <p:nvPr/>
        </p:nvSpPr>
        <p:spPr>
          <a:xfrm>
            <a:off x="10918849" y="6528105"/>
            <a:ext cx="2735373" cy="383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r>
              <a:rPr sz="900" dirty="0"/>
              <a:t>a</a:t>
            </a:r>
            <a:r>
              <a:rPr sz="900" i="1" dirty="0"/>
              <a:t> </a:t>
            </a:r>
            <a:r>
              <a:rPr sz="900" b="1" dirty="0"/>
              <a:t>%within% </a:t>
            </a:r>
            <a:r>
              <a:rPr sz="900" dirty="0"/>
              <a:t>b  Does interval or date-time </a:t>
            </a:r>
            <a:r>
              <a:rPr sz="900" i="1" dirty="0"/>
              <a:t>a</a:t>
            </a:r>
            <a:r>
              <a:rPr sz="900" dirty="0"/>
              <a:t> fall within interval </a:t>
            </a:r>
            <a:r>
              <a:rPr sz="900" i="1" dirty="0"/>
              <a:t>b</a:t>
            </a:r>
            <a:r>
              <a:rPr sz="900" dirty="0"/>
              <a:t>? 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now() %within% 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endParaRPr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endParaRPr sz="900" i="1" dirty="0"/>
          </a:p>
          <a:p>
            <a:pPr defTabSz="572516">
              <a:lnSpc>
                <a:spcPct val="80000"/>
              </a:lnSpc>
              <a:spcBef>
                <a:spcPts val="1200"/>
              </a:spcBef>
              <a:defRPr sz="1078" b="0">
                <a:solidFill>
                  <a:srgbClr val="000000"/>
                </a:solidFill>
              </a:defRPr>
            </a:pPr>
            <a:r>
              <a:rPr sz="900" b="1" dirty="0" err="1"/>
              <a:t>int_start</a:t>
            </a:r>
            <a:r>
              <a:rPr sz="900" b="1" dirty="0"/>
              <a:t>(</a:t>
            </a:r>
            <a:r>
              <a:rPr sz="900" dirty="0"/>
              <a:t>int</a:t>
            </a:r>
            <a:r>
              <a:rPr sz="900" b="1" dirty="0"/>
              <a:t>)</a:t>
            </a:r>
            <a:r>
              <a:rPr sz="900" dirty="0"/>
              <a:t> Access/set the start date-time of an interval. Also </a:t>
            </a:r>
            <a:r>
              <a:rPr sz="900" b="1" dirty="0" err="1"/>
              <a:t>int_end</a:t>
            </a:r>
            <a:r>
              <a:rPr sz="900" b="1" dirty="0"/>
              <a:t>()</a:t>
            </a:r>
            <a:r>
              <a:rPr sz="900" dirty="0"/>
              <a:t>. 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int_start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 &lt;- now(); 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int_start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endParaRPr sz="900" i="1" dirty="0"/>
          </a:p>
          <a:p>
            <a:pPr defTabSz="572516">
              <a:lnSpc>
                <a:spcPct val="80000"/>
              </a:lnSpc>
              <a:spcBef>
                <a:spcPts val="1200"/>
              </a:spcBef>
              <a:defRPr sz="1078" b="0">
                <a:solidFill>
                  <a:srgbClr val="000000"/>
                </a:solidFill>
              </a:defRPr>
            </a:pPr>
            <a:r>
              <a:rPr sz="900" b="1" dirty="0" err="1"/>
              <a:t>int_aligns</a:t>
            </a:r>
            <a:r>
              <a:rPr sz="900" b="1" dirty="0"/>
              <a:t>(</a:t>
            </a:r>
            <a:r>
              <a:rPr sz="900" dirty="0"/>
              <a:t>int1, int2</a:t>
            </a:r>
            <a:r>
              <a:rPr sz="900" b="1" dirty="0"/>
              <a:t>)</a:t>
            </a:r>
            <a:r>
              <a:rPr sz="900" dirty="0"/>
              <a:t> Do two intervals share a boundary? Also </a:t>
            </a:r>
            <a:r>
              <a:rPr sz="900" b="1" dirty="0" err="1"/>
              <a:t>int_overlaps</a:t>
            </a:r>
            <a:r>
              <a:rPr sz="900" b="1" dirty="0"/>
              <a:t>()</a:t>
            </a:r>
            <a:r>
              <a:rPr sz="900" dirty="0"/>
              <a:t>.</a:t>
            </a:r>
            <a:r>
              <a:rPr sz="900" b="1" dirty="0"/>
              <a:t> 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int_aligns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j)</a:t>
            </a:r>
          </a:p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endParaRPr sz="900" i="1" dirty="0"/>
          </a:p>
          <a:p>
            <a:pPr defTabSz="572516">
              <a:lnSpc>
                <a:spcPct val="80000"/>
              </a:lnSpc>
              <a:spcBef>
                <a:spcPts val="600"/>
              </a:spcBef>
              <a:defRPr sz="1078" b="0">
                <a:solidFill>
                  <a:srgbClr val="000000"/>
                </a:solidFill>
              </a:defRPr>
            </a:pPr>
            <a:r>
              <a:rPr sz="900" b="1" dirty="0" err="1"/>
              <a:t>int_diff</a:t>
            </a:r>
            <a:r>
              <a:rPr sz="900" b="1" dirty="0"/>
              <a:t>(</a:t>
            </a:r>
            <a:r>
              <a:rPr sz="900" dirty="0"/>
              <a:t>times</a:t>
            </a:r>
            <a:r>
              <a:rPr sz="900" b="1" dirty="0"/>
              <a:t>)</a:t>
            </a:r>
            <a:r>
              <a:rPr sz="900" dirty="0"/>
              <a:t> Make the intervals that occur between the date-times in a vector. </a:t>
            </a:r>
          </a:p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v &lt;-c(dt, dt + 100, dt + 1000); 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int_diff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(v)</a:t>
            </a:r>
            <a:endParaRPr sz="9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endParaRPr sz="900" i="1" dirty="0"/>
          </a:p>
          <a:p>
            <a:pPr defTabSz="572516">
              <a:lnSpc>
                <a:spcPct val="80000"/>
              </a:lnSpc>
              <a:spcBef>
                <a:spcPts val="600"/>
              </a:spcBef>
              <a:defRPr sz="1078" b="0">
                <a:solidFill>
                  <a:srgbClr val="000000"/>
                </a:solidFill>
              </a:defRPr>
            </a:pPr>
            <a:r>
              <a:rPr sz="900" b="1" dirty="0" err="1"/>
              <a:t>int_flip</a:t>
            </a:r>
            <a:r>
              <a:rPr sz="900" b="1" dirty="0"/>
              <a:t>(</a:t>
            </a:r>
            <a:r>
              <a:rPr sz="900" dirty="0"/>
              <a:t>int</a:t>
            </a:r>
            <a:r>
              <a:rPr sz="900" b="1" dirty="0"/>
              <a:t>)</a:t>
            </a:r>
            <a:r>
              <a:rPr sz="900" dirty="0"/>
              <a:t> Reverse the direction of an interval. Also </a:t>
            </a:r>
            <a:r>
              <a:rPr sz="900" b="1" dirty="0" err="1"/>
              <a:t>int_standardize</a:t>
            </a:r>
            <a:r>
              <a:rPr sz="900" b="1" dirty="0"/>
              <a:t>()</a:t>
            </a:r>
            <a:r>
              <a:rPr sz="900" dirty="0"/>
              <a:t>.</a:t>
            </a:r>
            <a:r>
              <a:rPr sz="900" b="1" dirty="0"/>
              <a:t> 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int_flip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sz="9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endParaRPr sz="900" i="1" dirty="0"/>
          </a:p>
          <a:p>
            <a:pPr defTabSz="572516">
              <a:lnSpc>
                <a:spcPct val="80000"/>
              </a:lnSpc>
              <a:spcBef>
                <a:spcPts val="1200"/>
              </a:spcBef>
              <a:defRPr sz="1078" b="0">
                <a:solidFill>
                  <a:srgbClr val="000000"/>
                </a:solidFill>
              </a:defRPr>
            </a:pPr>
            <a:r>
              <a:rPr sz="900" b="1" dirty="0" err="1"/>
              <a:t>int_length</a:t>
            </a:r>
            <a:r>
              <a:rPr sz="900" b="1" dirty="0"/>
              <a:t>(</a:t>
            </a:r>
            <a:r>
              <a:rPr sz="900" dirty="0"/>
              <a:t>int</a:t>
            </a:r>
            <a:r>
              <a:rPr sz="900" b="1" dirty="0"/>
              <a:t>)</a:t>
            </a:r>
            <a:r>
              <a:rPr sz="900" dirty="0"/>
              <a:t> Length in seconds. 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int_length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sz="9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endParaRPr sz="900" i="1" dirty="0"/>
          </a:p>
          <a:p>
            <a:pPr defTabSz="572516">
              <a:lnSpc>
                <a:spcPct val="80000"/>
              </a:lnSpc>
              <a:spcBef>
                <a:spcPts val="1200"/>
              </a:spcBef>
              <a:defRPr sz="1078" b="0">
                <a:solidFill>
                  <a:srgbClr val="000000"/>
                </a:solidFill>
              </a:defRPr>
            </a:pPr>
            <a:r>
              <a:rPr sz="900" b="1" dirty="0" err="1"/>
              <a:t>int_shift</a:t>
            </a:r>
            <a:r>
              <a:rPr sz="900" b="1" dirty="0"/>
              <a:t>(</a:t>
            </a:r>
            <a:r>
              <a:rPr sz="900" dirty="0"/>
              <a:t>int, by</a:t>
            </a:r>
            <a:r>
              <a:rPr sz="900" b="1" dirty="0"/>
              <a:t>)</a:t>
            </a:r>
            <a:r>
              <a:rPr sz="900" dirty="0"/>
              <a:t> Shifts an interval up or down the timeline by a timespan. 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int_shift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days(-1))</a:t>
            </a:r>
          </a:p>
          <a:p>
            <a:pPr defTabSz="572516">
              <a:lnSpc>
                <a:spcPct val="80000"/>
              </a:lnSpc>
              <a:spcBef>
                <a:spcPts val="0"/>
              </a:spcBef>
              <a:defRPr sz="1078" b="0">
                <a:solidFill>
                  <a:srgbClr val="000000"/>
                </a:solidFill>
              </a:defRPr>
            </a:pPr>
            <a:endParaRPr sz="900" i="1" dirty="0"/>
          </a:p>
          <a:p>
            <a:pPr defTabSz="572516">
              <a:lnSpc>
                <a:spcPct val="80000"/>
              </a:lnSpc>
              <a:spcBef>
                <a:spcPts val="1200"/>
              </a:spcBef>
              <a:defRPr sz="1078" b="0">
                <a:solidFill>
                  <a:srgbClr val="000000"/>
                </a:solidFill>
              </a:defRPr>
            </a:pPr>
            <a:r>
              <a:rPr sz="900" b="1" dirty="0" err="1"/>
              <a:t>as.interval</a:t>
            </a:r>
            <a:r>
              <a:rPr sz="900" b="1" dirty="0"/>
              <a:t>(</a:t>
            </a:r>
            <a:r>
              <a:rPr sz="900" dirty="0"/>
              <a:t>x, start, …</a:t>
            </a:r>
            <a:r>
              <a:rPr sz="900" b="1" dirty="0"/>
              <a:t>)</a:t>
            </a:r>
            <a:r>
              <a:rPr sz="900" dirty="0"/>
              <a:t> Coerce a timespan to an interval with the start date-time. Also </a:t>
            </a:r>
            <a:r>
              <a:rPr sz="900" b="1" dirty="0" err="1"/>
              <a:t>is.interval</a:t>
            </a:r>
            <a:r>
              <a:rPr sz="900" b="1" dirty="0"/>
              <a:t>()</a:t>
            </a:r>
            <a:r>
              <a:rPr sz="900" dirty="0"/>
              <a:t>. </a:t>
            </a:r>
            <a:r>
              <a:rPr sz="9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as.interval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(days(1), start = now())</a:t>
            </a:r>
          </a:p>
        </p:txBody>
      </p:sp>
      <p:grpSp>
        <p:nvGrpSpPr>
          <p:cNvPr id="610" name="Agrupar"/>
          <p:cNvGrpSpPr/>
          <p:nvPr/>
        </p:nvGrpSpPr>
        <p:grpSpPr>
          <a:xfrm>
            <a:off x="9720929" y="7007397"/>
            <a:ext cx="848649" cy="335721"/>
            <a:chOff x="0" y="0"/>
            <a:chExt cx="848647" cy="335719"/>
          </a:xfrm>
        </p:grpSpPr>
        <p:sp>
          <p:nvSpPr>
            <p:cNvPr id="607" name="Línea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8" name="Flecha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9" name="Línea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5" name="Agrupar"/>
          <p:cNvGrpSpPr/>
          <p:nvPr/>
        </p:nvGrpSpPr>
        <p:grpSpPr>
          <a:xfrm>
            <a:off x="9720929" y="6525840"/>
            <a:ext cx="848649" cy="335721"/>
            <a:chOff x="0" y="0"/>
            <a:chExt cx="848647" cy="335719"/>
          </a:xfrm>
        </p:grpSpPr>
        <p:sp>
          <p:nvSpPr>
            <p:cNvPr id="611" name="Línea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" name="Flecha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4"/>
                  </a:solidFill>
                </a:defRPr>
              </a:pPr>
              <a:endParaRPr/>
            </a:p>
          </p:txBody>
        </p:sp>
        <p:sp>
          <p:nvSpPr>
            <p:cNvPr id="613" name="Línea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Línea"/>
            <p:cNvSpPr/>
            <p:nvPr/>
          </p:nvSpPr>
          <p:spPr>
            <a:xfrm flipV="1">
              <a:off x="3287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3" name="Agrupar"/>
          <p:cNvGrpSpPr/>
          <p:nvPr/>
        </p:nvGrpSpPr>
        <p:grpSpPr>
          <a:xfrm>
            <a:off x="9720929" y="7970512"/>
            <a:ext cx="848649" cy="335721"/>
            <a:chOff x="0" y="0"/>
            <a:chExt cx="848647" cy="335719"/>
          </a:xfrm>
        </p:grpSpPr>
        <p:sp>
          <p:nvSpPr>
            <p:cNvPr id="616" name="Flecha"/>
            <p:cNvSpPr/>
            <p:nvPr/>
          </p:nvSpPr>
          <p:spPr>
            <a:xfrm>
              <a:off x="569654" y="-1"/>
              <a:ext cx="265522" cy="335721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Flecha"/>
            <p:cNvSpPr/>
            <p:nvPr/>
          </p:nvSpPr>
          <p:spPr>
            <a:xfrm>
              <a:off x="271998" y="0"/>
              <a:ext cx="265521" cy="335720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8" name="Línea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9" name="Flecha"/>
            <p:cNvSpPr/>
            <p:nvPr/>
          </p:nvSpPr>
          <p:spPr>
            <a:xfrm>
              <a:off x="0" y="0"/>
              <a:ext cx="252821" cy="335720"/>
            </a:xfrm>
            <a:prstGeom prst="rightArrow">
              <a:avLst>
                <a:gd name="adj1" fmla="val 59394"/>
                <a:gd name="adj2" fmla="val 4953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0" name="Línea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1" name="Línea"/>
            <p:cNvSpPr/>
            <p:nvPr/>
          </p:nvSpPr>
          <p:spPr>
            <a:xfrm flipV="1">
              <a:off x="265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2" name="Línea"/>
            <p:cNvSpPr/>
            <p:nvPr/>
          </p:nvSpPr>
          <p:spPr>
            <a:xfrm flipV="1">
              <a:off x="556954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9" name="Agrupar"/>
          <p:cNvGrpSpPr/>
          <p:nvPr/>
        </p:nvGrpSpPr>
        <p:grpSpPr>
          <a:xfrm>
            <a:off x="9720929" y="7488955"/>
            <a:ext cx="830660" cy="335721"/>
            <a:chOff x="0" y="0"/>
            <a:chExt cx="830658" cy="335719"/>
          </a:xfrm>
        </p:grpSpPr>
        <p:grpSp>
          <p:nvGrpSpPr>
            <p:cNvPr id="627" name="Agrupar"/>
            <p:cNvGrpSpPr/>
            <p:nvPr/>
          </p:nvGrpSpPr>
          <p:grpSpPr>
            <a:xfrm>
              <a:off x="0" y="-1"/>
              <a:ext cx="830659" cy="335721"/>
              <a:chOff x="0" y="0"/>
              <a:chExt cx="830658" cy="335719"/>
            </a:xfrm>
          </p:grpSpPr>
          <p:sp>
            <p:nvSpPr>
              <p:cNvPr id="624" name="Flecha"/>
              <p:cNvSpPr/>
              <p:nvPr/>
            </p:nvSpPr>
            <p:spPr>
              <a:xfrm>
                <a:off x="0" y="0"/>
                <a:ext cx="8306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5" name="Flecha"/>
              <p:cNvSpPr/>
              <p:nvPr/>
            </p:nvSpPr>
            <p:spPr>
              <a:xfrm>
                <a:off x="155575" y="0"/>
                <a:ext cx="3988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Flecha"/>
              <p:cNvSpPr/>
              <p:nvPr/>
            </p:nvSpPr>
            <p:spPr>
              <a:xfrm>
                <a:off x="7267" y="0"/>
                <a:ext cx="521767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28" name="Agrupar"/>
            <p:cNvSpPr/>
            <p:nvPr/>
          </p:nvSpPr>
          <p:spPr>
            <a:xfrm flipV="1">
              <a:off x="11261" y="26961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3" name="Agrupar"/>
          <p:cNvGrpSpPr/>
          <p:nvPr/>
        </p:nvGrpSpPr>
        <p:grpSpPr>
          <a:xfrm>
            <a:off x="9720929" y="8452070"/>
            <a:ext cx="844798" cy="335721"/>
            <a:chOff x="11261" y="0"/>
            <a:chExt cx="844796" cy="335719"/>
          </a:xfrm>
        </p:grpSpPr>
        <p:sp>
          <p:nvSpPr>
            <p:cNvPr id="630" name="Flecha"/>
            <p:cNvSpPr/>
            <p:nvPr/>
          </p:nvSpPr>
          <p:spPr>
            <a:xfrm flipH="1">
              <a:off x="2540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1" name="Línea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2" name="Línea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1" name="Agrupar"/>
          <p:cNvGrpSpPr/>
          <p:nvPr/>
        </p:nvGrpSpPr>
        <p:grpSpPr>
          <a:xfrm>
            <a:off x="9720929" y="8933628"/>
            <a:ext cx="855551" cy="335721"/>
            <a:chOff x="0" y="0"/>
            <a:chExt cx="855549" cy="335719"/>
          </a:xfrm>
        </p:grpSpPr>
        <p:sp>
          <p:nvSpPr>
            <p:cNvPr id="634" name="Línea"/>
            <p:cNvSpPr/>
            <p:nvPr/>
          </p:nvSpPr>
          <p:spPr>
            <a:xfrm flipV="1">
              <a:off x="852096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5" name="Flecha"/>
            <p:cNvSpPr/>
            <p:nvPr/>
          </p:nvSpPr>
          <p:spPr>
            <a:xfrm>
              <a:off x="3448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6" name="Línea"/>
            <p:cNvSpPr/>
            <p:nvPr/>
          </p:nvSpPr>
          <p:spPr>
            <a:xfrm flipV="1">
              <a:off x="14710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7" name="Línea"/>
            <p:cNvSpPr/>
            <p:nvPr/>
          </p:nvSpPr>
          <p:spPr>
            <a:xfrm>
              <a:off x="0" y="167860"/>
              <a:ext cx="85555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8" name="Línea"/>
            <p:cNvSpPr/>
            <p:nvPr/>
          </p:nvSpPr>
          <p:spPr>
            <a:xfrm flipV="1">
              <a:off x="6773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9" name="Línea"/>
            <p:cNvSpPr/>
            <p:nvPr/>
          </p:nvSpPr>
          <p:spPr>
            <a:xfrm flipV="1">
              <a:off x="853300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0" name="l"/>
            <p:cNvSpPr txBox="1"/>
            <p:nvPr/>
          </p:nvSpPr>
          <p:spPr>
            <a:xfrm>
              <a:off x="271163" y="37089"/>
              <a:ext cx="287824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sz="1100" b="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Snell Roundhand Bold"/>
                  <a:ea typeface="Snell Roundhand Bold"/>
                  <a:cs typeface="Snell Roundhand Bold"/>
                  <a:sym typeface="Snell Roundhand Bold"/>
                </a:defRPr>
              </a:lvl1pPr>
            </a:lstStyle>
            <a:p>
              <a:r>
                <a:t> l </a:t>
              </a:r>
            </a:p>
          </p:txBody>
        </p:sp>
      </p:grpSp>
      <p:grpSp>
        <p:nvGrpSpPr>
          <p:cNvPr id="645" name="Agrupar"/>
          <p:cNvGrpSpPr/>
          <p:nvPr/>
        </p:nvGrpSpPr>
        <p:grpSpPr>
          <a:xfrm>
            <a:off x="9720929" y="9415185"/>
            <a:ext cx="578098" cy="335721"/>
            <a:chOff x="0" y="0"/>
            <a:chExt cx="578096" cy="335719"/>
          </a:xfrm>
        </p:grpSpPr>
        <p:sp>
          <p:nvSpPr>
            <p:cNvPr id="642" name="Línea"/>
            <p:cNvSpPr/>
            <p:nvPr/>
          </p:nvSpPr>
          <p:spPr>
            <a:xfrm flipV="1">
              <a:off x="-1" y="30498"/>
              <a:ext cx="2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3" name="Línea"/>
            <p:cNvSpPr/>
            <p:nvPr/>
          </p:nvSpPr>
          <p:spPr>
            <a:xfrm flipV="1">
              <a:off x="46009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4" name="Flecha"/>
            <p:cNvSpPr/>
            <p:nvPr/>
          </p:nvSpPr>
          <p:spPr>
            <a:xfrm>
              <a:off x="128438" y="0"/>
              <a:ext cx="449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9" name="Agrupar"/>
          <p:cNvGrpSpPr/>
          <p:nvPr/>
        </p:nvGrpSpPr>
        <p:grpSpPr>
          <a:xfrm>
            <a:off x="12494765" y="5665302"/>
            <a:ext cx="636310" cy="342191"/>
            <a:chOff x="-253439" y="37259"/>
            <a:chExt cx="636308" cy="342190"/>
          </a:xfrm>
        </p:grpSpPr>
        <p:sp>
          <p:nvSpPr>
            <p:cNvPr id="646" name="Triángulo"/>
            <p:cNvSpPr/>
            <p:nvPr/>
          </p:nvSpPr>
          <p:spPr>
            <a:xfrm rot="14522501">
              <a:off x="-111435" y="135910"/>
              <a:ext cx="101535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900"/>
            </a:p>
          </p:txBody>
        </p:sp>
        <p:sp>
          <p:nvSpPr>
            <p:cNvPr id="647" name="Bocadillo redondo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900"/>
            </a:p>
          </p:txBody>
        </p:sp>
        <p:sp>
          <p:nvSpPr>
            <p:cNvPr id="648" name="Start Date"/>
            <p:cNvSpPr txBox="1"/>
            <p:nvPr/>
          </p:nvSpPr>
          <p:spPr>
            <a:xfrm>
              <a:off x="0" y="37259"/>
              <a:ext cx="382869" cy="3318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rPr sz="900" dirty="0"/>
                <a:t>Start Date</a:t>
              </a:r>
            </a:p>
          </p:txBody>
        </p:sp>
      </p:grpSp>
      <p:grpSp>
        <p:nvGrpSpPr>
          <p:cNvPr id="654" name="Agrupar"/>
          <p:cNvGrpSpPr/>
          <p:nvPr/>
        </p:nvGrpSpPr>
        <p:grpSpPr>
          <a:xfrm>
            <a:off x="13080026" y="5665301"/>
            <a:ext cx="447926" cy="331805"/>
            <a:chOff x="-5158" y="37257"/>
            <a:chExt cx="447925" cy="331804"/>
          </a:xfrm>
        </p:grpSpPr>
        <p:sp>
          <p:nvSpPr>
            <p:cNvPr id="650" name="Triángulo"/>
            <p:cNvSpPr/>
            <p:nvPr/>
          </p:nvSpPr>
          <p:spPr>
            <a:xfrm rot="13557191">
              <a:off x="117055" y="105685"/>
              <a:ext cx="141117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900"/>
            </a:p>
          </p:txBody>
        </p:sp>
        <p:grpSp>
          <p:nvGrpSpPr>
            <p:cNvPr id="653" name="Agrupar"/>
            <p:cNvGrpSpPr/>
            <p:nvPr/>
          </p:nvGrpSpPr>
          <p:grpSpPr>
            <a:xfrm>
              <a:off x="59896" y="37257"/>
              <a:ext cx="382871" cy="331804"/>
              <a:chOff x="0" y="37258"/>
              <a:chExt cx="382869" cy="331803"/>
            </a:xfrm>
          </p:grpSpPr>
          <p:sp>
            <p:nvSpPr>
              <p:cNvPr id="651" name="Bocadillo redondo"/>
              <p:cNvSpPr/>
              <p:nvPr/>
            </p:nvSpPr>
            <p:spPr>
              <a:xfrm>
                <a:off x="13374" y="57852"/>
                <a:ext cx="368821" cy="303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343"/>
                    </a:moveTo>
                    <a:lnTo>
                      <a:pt x="0" y="3257"/>
                    </a:lnTo>
                    <a:cubicBezTo>
                      <a:pt x="0" y="1458"/>
                      <a:pt x="1199" y="0"/>
                      <a:pt x="2678" y="0"/>
                    </a:cubicBezTo>
                    <a:lnTo>
                      <a:pt x="18922" y="0"/>
                    </a:lnTo>
                    <a:cubicBezTo>
                      <a:pt x="20401" y="0"/>
                      <a:pt x="21600" y="1458"/>
                      <a:pt x="21600" y="3257"/>
                    </a:cubicBezTo>
                    <a:lnTo>
                      <a:pt x="21600" y="18343"/>
                    </a:lnTo>
                    <a:cubicBezTo>
                      <a:pt x="21600" y="20142"/>
                      <a:pt x="20401" y="21600"/>
                      <a:pt x="18922" y="21600"/>
                    </a:cubicBezTo>
                    <a:lnTo>
                      <a:pt x="2678" y="21600"/>
                    </a:lnTo>
                    <a:cubicBezTo>
                      <a:pt x="1199" y="21600"/>
                      <a:pt x="0" y="20142"/>
                      <a:pt x="0" y="1834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652" name="End Date"/>
              <p:cNvSpPr txBox="1"/>
              <p:nvPr/>
            </p:nvSpPr>
            <p:spPr>
              <a:xfrm>
                <a:off x="0" y="37258"/>
                <a:ext cx="382869" cy="3318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 dirty="0"/>
                  <a:t>End Date</a:t>
                </a:r>
              </a:p>
            </p:txBody>
          </p:sp>
        </p:grpSp>
      </p:grpSp>
      <p:grpSp>
        <p:nvGrpSpPr>
          <p:cNvPr id="696" name="Agrupar"/>
          <p:cNvGrpSpPr/>
          <p:nvPr/>
        </p:nvGrpSpPr>
        <p:grpSpPr>
          <a:xfrm>
            <a:off x="385579" y="1134070"/>
            <a:ext cx="2927020" cy="3742376"/>
            <a:chOff x="0" y="85724"/>
            <a:chExt cx="2798872" cy="3742375"/>
          </a:xfrm>
        </p:grpSpPr>
        <p:sp>
          <p:nvSpPr>
            <p:cNvPr id="655" name="Math with date-times relies on the timeline, which behaves inconsistently.  Consider how the timeline behaves during:…"/>
            <p:cNvSpPr txBox="1"/>
            <p:nvPr/>
          </p:nvSpPr>
          <p:spPr>
            <a:xfrm>
              <a:off x="0" y="85724"/>
              <a:ext cx="2798872" cy="35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defTabSz="572516">
                <a:lnSpc>
                  <a:spcPct val="80000"/>
                </a:lnSpc>
                <a:spcBef>
                  <a:spcPts val="700"/>
                </a:spcBef>
                <a:defRPr sz="1078" b="0">
                  <a:solidFill>
                    <a:srgbClr val="000000"/>
                  </a:solidFill>
                </a:defRPr>
              </a:pPr>
              <a:r>
                <a:rPr sz="1000" dirty="0"/>
                <a:t>Math with date-times relies on the </a:t>
              </a:r>
              <a:r>
                <a:rPr sz="1000" b="1" dirty="0"/>
                <a:t>timeline</a:t>
              </a:r>
              <a:r>
                <a:rPr sz="1000" dirty="0"/>
                <a:t>, which behaves inconsistently.  Consider how the timeline behaves during:</a:t>
              </a:r>
            </a:p>
            <a:p>
              <a:pPr defTabSz="572516">
                <a:lnSpc>
                  <a:spcPct val="80000"/>
                </a:lnSpc>
                <a:spcBef>
                  <a:spcPts val="1800"/>
                </a:spcBef>
                <a:defRPr sz="1078" b="0">
                  <a:solidFill>
                    <a:srgbClr val="000000"/>
                  </a:solidFill>
                </a:defRPr>
              </a:pPr>
              <a:r>
                <a:rPr sz="1000" dirty="0"/>
                <a:t>A normal day</a:t>
              </a:r>
            </a:p>
            <a:p>
              <a:pPr defTabSz="572516">
                <a:lnSpc>
                  <a:spcPct val="80000"/>
                </a:lnSpc>
                <a:spcBef>
                  <a:spcPts val="0"/>
                </a:spcBef>
                <a:defRPr sz="931" b="0">
                  <a:solidFill>
                    <a:srgbClr val="000000"/>
                  </a:solidFill>
                </a:defRPr>
              </a:pPr>
              <a:r>
                <a:rPr sz="8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nor &lt;- </a:t>
              </a:r>
              <a:r>
                <a:rPr sz="80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ymd_hms</a:t>
              </a:r>
              <a:r>
                <a:rPr sz="8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("2018-01-01 01:30:00",tz="US/Eastern")</a:t>
              </a:r>
            </a:p>
            <a:p>
              <a:pPr defTabSz="572516">
                <a:lnSpc>
                  <a:spcPct val="80000"/>
                </a:lnSpc>
                <a:spcBef>
                  <a:spcPts val="0"/>
                </a:spcBef>
                <a:defRPr sz="1078" b="0">
                  <a:solidFill>
                    <a:srgbClr val="000000"/>
                  </a:solidFill>
                </a:defRPr>
              </a:pPr>
              <a:endParaRPr sz="1000" dirty="0"/>
            </a:p>
            <a:p>
              <a:pPr defTabSz="572516">
                <a:lnSpc>
                  <a:spcPct val="80000"/>
                </a:lnSpc>
                <a:spcBef>
                  <a:spcPts val="0"/>
                </a:spcBef>
                <a:defRPr sz="1078" b="0">
                  <a:solidFill>
                    <a:srgbClr val="000000"/>
                  </a:solidFill>
                </a:defRPr>
              </a:pPr>
              <a:endParaRPr sz="1000" dirty="0"/>
            </a:p>
            <a:p>
              <a:pPr defTabSz="572516">
                <a:lnSpc>
                  <a:spcPct val="80000"/>
                </a:lnSpc>
                <a:spcBef>
                  <a:spcPts val="700"/>
                </a:spcBef>
                <a:defRPr sz="1078" b="0">
                  <a:solidFill>
                    <a:srgbClr val="000000"/>
                  </a:solidFill>
                </a:defRPr>
              </a:pPr>
              <a:endParaRPr sz="1000" dirty="0"/>
            </a:p>
            <a:p>
              <a:pPr defTabSz="572516">
                <a:lnSpc>
                  <a:spcPct val="80000"/>
                </a:lnSpc>
                <a:spcBef>
                  <a:spcPts val="1200"/>
                </a:spcBef>
                <a:defRPr sz="1078" b="0">
                  <a:solidFill>
                    <a:srgbClr val="000000"/>
                  </a:solidFill>
                </a:defRPr>
              </a:pPr>
              <a:r>
                <a:rPr sz="1000" dirty="0"/>
                <a:t>The start of daylight savings (spring forward)</a:t>
              </a:r>
            </a:p>
            <a:p>
              <a:pPr defTabSz="572516">
                <a:lnSpc>
                  <a:spcPct val="80000"/>
                </a:lnSpc>
                <a:spcBef>
                  <a:spcPts val="0"/>
                </a:spcBef>
                <a:defRPr sz="931" b="0">
                  <a:solidFill>
                    <a:srgbClr val="000000"/>
                  </a:solidFill>
                </a:defRPr>
              </a:pPr>
              <a:r>
                <a:rPr sz="8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gap &lt;- </a:t>
              </a:r>
              <a:r>
                <a:rPr sz="80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ymd_hms</a:t>
              </a:r>
              <a:r>
                <a:rPr sz="8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("2018-03-11 01:30:00",tz="US/Eastern")</a:t>
              </a:r>
            </a:p>
            <a:p>
              <a:pPr defTabSz="572516">
                <a:lnSpc>
                  <a:spcPct val="80000"/>
                </a:lnSpc>
                <a:spcBef>
                  <a:spcPts val="0"/>
                </a:spcBef>
                <a:defRPr sz="1078" b="0">
                  <a:solidFill>
                    <a:srgbClr val="000000"/>
                  </a:solidFill>
                </a:defRPr>
              </a:pPr>
              <a:endParaRPr sz="1000" dirty="0"/>
            </a:p>
            <a:p>
              <a:pPr defTabSz="572516">
                <a:lnSpc>
                  <a:spcPct val="80000"/>
                </a:lnSpc>
                <a:spcBef>
                  <a:spcPts val="0"/>
                </a:spcBef>
                <a:defRPr sz="1078" b="0">
                  <a:solidFill>
                    <a:srgbClr val="000000"/>
                  </a:solidFill>
                </a:defRPr>
              </a:pPr>
              <a:endParaRPr sz="1000" dirty="0"/>
            </a:p>
            <a:p>
              <a:pPr defTabSz="572516">
                <a:lnSpc>
                  <a:spcPct val="80000"/>
                </a:lnSpc>
                <a:spcBef>
                  <a:spcPts val="700"/>
                </a:spcBef>
                <a:defRPr sz="1078" b="0">
                  <a:solidFill>
                    <a:srgbClr val="000000"/>
                  </a:solidFill>
                </a:defRPr>
              </a:pPr>
              <a:endParaRPr sz="1000" dirty="0"/>
            </a:p>
            <a:p>
              <a:pPr defTabSz="572516">
                <a:lnSpc>
                  <a:spcPct val="80000"/>
                </a:lnSpc>
                <a:spcBef>
                  <a:spcPts val="600"/>
                </a:spcBef>
                <a:defRPr sz="1078" b="0">
                  <a:solidFill>
                    <a:srgbClr val="000000"/>
                  </a:solidFill>
                </a:defRPr>
              </a:pPr>
              <a:r>
                <a:rPr sz="1000" dirty="0"/>
                <a:t>The end of daylight savings (fall back)</a:t>
              </a:r>
            </a:p>
            <a:p>
              <a:pPr defTabSz="572516">
                <a:lnSpc>
                  <a:spcPct val="80000"/>
                </a:lnSpc>
                <a:spcBef>
                  <a:spcPts val="0"/>
                </a:spcBef>
                <a:defRPr sz="931" b="0">
                  <a:solidFill>
                    <a:srgbClr val="000000"/>
                  </a:solidFill>
                </a:defRPr>
              </a:pPr>
              <a:r>
                <a:rPr sz="8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lap &lt;- </a:t>
              </a:r>
              <a:r>
                <a:rPr sz="80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ymd_hms</a:t>
              </a:r>
              <a:r>
                <a:rPr sz="8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("2018-11-04 00:30:00",tz="US/Eastern")</a:t>
              </a:r>
            </a:p>
            <a:p>
              <a:pPr defTabSz="572516">
                <a:lnSpc>
                  <a:spcPct val="80000"/>
                </a:lnSpc>
                <a:spcBef>
                  <a:spcPts val="0"/>
                </a:spcBef>
                <a:defRPr sz="1078" b="0">
                  <a:solidFill>
                    <a:srgbClr val="000000"/>
                  </a:solidFill>
                </a:defRPr>
              </a:pPr>
              <a:endParaRPr sz="1000" dirty="0"/>
            </a:p>
            <a:p>
              <a:pPr defTabSz="572516">
                <a:lnSpc>
                  <a:spcPct val="80000"/>
                </a:lnSpc>
                <a:spcBef>
                  <a:spcPts val="0"/>
                </a:spcBef>
                <a:defRPr sz="1078" b="0">
                  <a:solidFill>
                    <a:srgbClr val="000000"/>
                  </a:solidFill>
                </a:defRPr>
              </a:pPr>
              <a:endParaRPr sz="1000" dirty="0"/>
            </a:p>
            <a:p>
              <a:pPr defTabSz="572516">
                <a:lnSpc>
                  <a:spcPct val="80000"/>
                </a:lnSpc>
                <a:spcBef>
                  <a:spcPts val="0"/>
                </a:spcBef>
                <a:defRPr sz="1078" b="0">
                  <a:solidFill>
                    <a:srgbClr val="000000"/>
                  </a:solidFill>
                </a:defRPr>
              </a:pPr>
              <a:endParaRPr sz="1000" dirty="0"/>
            </a:p>
            <a:p>
              <a:pPr defTabSz="572516">
                <a:lnSpc>
                  <a:spcPct val="80000"/>
                </a:lnSpc>
                <a:spcBef>
                  <a:spcPts val="700"/>
                </a:spcBef>
                <a:defRPr sz="1078" b="0">
                  <a:solidFill>
                    <a:srgbClr val="000000"/>
                  </a:solidFill>
                </a:defRPr>
              </a:pPr>
              <a:endParaRPr sz="1000" dirty="0"/>
            </a:p>
            <a:p>
              <a:pPr defTabSz="572516">
                <a:lnSpc>
                  <a:spcPct val="80000"/>
                </a:lnSpc>
                <a:spcBef>
                  <a:spcPts val="1200"/>
                </a:spcBef>
                <a:defRPr sz="1078" b="0">
                  <a:solidFill>
                    <a:srgbClr val="000000"/>
                  </a:solidFill>
                </a:defRPr>
              </a:pPr>
              <a:r>
                <a:rPr sz="1000" dirty="0"/>
                <a:t>Leap years and leap seconds</a:t>
              </a:r>
            </a:p>
            <a:p>
              <a:pPr defTabSz="572516">
                <a:lnSpc>
                  <a:spcPct val="80000"/>
                </a:lnSpc>
                <a:spcBef>
                  <a:spcPts val="0"/>
                </a:spcBef>
                <a:defRPr sz="980" b="0">
                  <a:solidFill>
                    <a:srgbClr val="000000"/>
                  </a:solidFill>
                </a:defRPr>
              </a:pPr>
              <a:r>
                <a:rPr sz="8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leap &lt;- </a:t>
              </a:r>
              <a:r>
                <a:rPr sz="80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ymd</a:t>
              </a:r>
              <a:r>
                <a:rPr sz="8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("2019-03-01")</a:t>
              </a:r>
            </a:p>
          </p:txBody>
        </p:sp>
        <p:grpSp>
          <p:nvGrpSpPr>
            <p:cNvPr id="667" name="Agrupar"/>
            <p:cNvGrpSpPr/>
            <p:nvPr/>
          </p:nvGrpSpPr>
          <p:grpSpPr>
            <a:xfrm>
              <a:off x="6167" y="2574391"/>
              <a:ext cx="2183288" cy="483128"/>
              <a:chOff x="0" y="0"/>
              <a:chExt cx="2183286" cy="483126"/>
            </a:xfrm>
          </p:grpSpPr>
          <p:sp>
            <p:nvSpPr>
              <p:cNvPr id="656" name="Línea"/>
              <p:cNvSpPr/>
              <p:nvPr/>
            </p:nvSpPr>
            <p:spPr>
              <a:xfrm flipV="1">
                <a:off x="161091" y="228599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57" name="12:00"/>
              <p:cNvSpPr txBox="1"/>
              <p:nvPr/>
            </p:nvSpPr>
            <p:spPr>
              <a:xfrm>
                <a:off x="0" y="266812"/>
                <a:ext cx="3348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12:00</a:t>
                </a:r>
              </a:p>
            </p:txBody>
          </p:sp>
          <p:sp>
            <p:nvSpPr>
              <p:cNvPr id="658" name="Línea"/>
              <p:cNvSpPr/>
              <p:nvPr/>
            </p:nvSpPr>
            <p:spPr>
              <a:xfrm flipV="1">
                <a:off x="764377" y="228599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59" name="1:00"/>
              <p:cNvSpPr txBox="1"/>
              <p:nvPr/>
            </p:nvSpPr>
            <p:spPr>
              <a:xfrm>
                <a:off x="603285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1:00</a:t>
                </a:r>
              </a:p>
            </p:txBody>
          </p:sp>
          <p:sp>
            <p:nvSpPr>
              <p:cNvPr id="660" name="2:00"/>
              <p:cNvSpPr txBox="1"/>
              <p:nvPr/>
            </p:nvSpPr>
            <p:spPr>
              <a:xfrm>
                <a:off x="1206571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2:00</a:t>
                </a:r>
              </a:p>
            </p:txBody>
          </p:sp>
          <p:sp>
            <p:nvSpPr>
              <p:cNvPr id="661" name="Línea"/>
              <p:cNvSpPr/>
              <p:nvPr/>
            </p:nvSpPr>
            <p:spPr>
              <a:xfrm flipV="1">
                <a:off x="1970948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62" name="3:00"/>
              <p:cNvSpPr txBox="1"/>
              <p:nvPr/>
            </p:nvSpPr>
            <p:spPr>
              <a:xfrm>
                <a:off x="1809856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3:00</a:t>
                </a:r>
              </a:p>
            </p:txBody>
          </p:sp>
          <p:sp>
            <p:nvSpPr>
              <p:cNvPr id="663" name="Línea"/>
              <p:cNvSpPr/>
              <p:nvPr/>
            </p:nvSpPr>
            <p:spPr>
              <a:xfrm>
                <a:off x="773601" y="54889"/>
                <a:ext cx="140968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64" name="Línea"/>
              <p:cNvSpPr/>
              <p:nvPr/>
            </p:nvSpPr>
            <p:spPr>
              <a:xfrm>
                <a:off x="38951" y="280314"/>
                <a:ext cx="1343388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65" name="Línea"/>
              <p:cNvSpPr/>
              <p:nvPr/>
            </p:nvSpPr>
            <p:spPr>
              <a:xfrm flipV="1">
                <a:off x="764377" y="317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66" name="Línea"/>
              <p:cNvSpPr/>
              <p:nvPr/>
            </p:nvSpPr>
            <p:spPr>
              <a:xfrm flipV="1">
                <a:off x="1367663" y="317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</p:grpSp>
        <p:grpSp>
          <p:nvGrpSpPr>
            <p:cNvPr id="675" name="Agrupar"/>
            <p:cNvGrpSpPr/>
            <p:nvPr/>
          </p:nvGrpSpPr>
          <p:grpSpPr>
            <a:xfrm>
              <a:off x="6167" y="3494290"/>
              <a:ext cx="2188214" cy="333809"/>
              <a:chOff x="0" y="0"/>
              <a:chExt cx="2188213" cy="333807"/>
            </a:xfrm>
          </p:grpSpPr>
          <p:sp>
            <p:nvSpPr>
              <p:cNvPr id="668" name="Línea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69" name="2019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2019</a:t>
                </a:r>
              </a:p>
            </p:txBody>
          </p:sp>
          <p:sp>
            <p:nvSpPr>
              <p:cNvPr id="670" name="Línea"/>
              <p:cNvSpPr/>
              <p:nvPr/>
            </p:nvSpPr>
            <p:spPr>
              <a:xfrm flipV="1">
                <a:off x="106602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71" name="2020"/>
              <p:cNvSpPr txBox="1"/>
              <p:nvPr/>
            </p:nvSpPr>
            <p:spPr>
              <a:xfrm>
                <a:off x="904928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2020</a:t>
                </a:r>
              </a:p>
            </p:txBody>
          </p:sp>
          <p:sp>
            <p:nvSpPr>
              <p:cNvPr id="672" name="Línea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73" name="2021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2021</a:t>
                </a:r>
              </a:p>
            </p:txBody>
          </p:sp>
          <p:sp>
            <p:nvSpPr>
              <p:cNvPr id="674" name="Línea"/>
              <p:cNvSpPr/>
              <p:nvPr/>
            </p:nvSpPr>
            <p:spPr>
              <a:xfrm>
                <a:off x="37832" y="-1"/>
                <a:ext cx="21503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extrusionOk="0">
                    <a:moveTo>
                      <a:pt x="0" y="20889"/>
                    </a:moveTo>
                    <a:lnTo>
                      <a:pt x="10619" y="20211"/>
                    </a:lnTo>
                    <a:cubicBezTo>
                      <a:pt x="10591" y="9682"/>
                      <a:pt x="11128" y="737"/>
                      <a:pt x="11828" y="43"/>
                    </a:cubicBezTo>
                    <a:cubicBezTo>
                      <a:pt x="12590" y="-711"/>
                      <a:pt x="13235" y="8405"/>
                      <a:pt x="13229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</p:grpSp>
        <p:grpSp>
          <p:nvGrpSpPr>
            <p:cNvPr id="685" name="Agrupar"/>
            <p:cNvGrpSpPr/>
            <p:nvPr/>
          </p:nvGrpSpPr>
          <p:grpSpPr>
            <a:xfrm>
              <a:off x="6167" y="1861098"/>
              <a:ext cx="2183288" cy="254528"/>
              <a:chOff x="0" y="0"/>
              <a:chExt cx="2183286" cy="254526"/>
            </a:xfrm>
          </p:grpSpPr>
          <p:sp>
            <p:nvSpPr>
              <p:cNvPr id="676" name="Línea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77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1:00</a:t>
                </a:r>
              </a:p>
            </p:txBody>
          </p:sp>
          <p:sp>
            <p:nvSpPr>
              <p:cNvPr id="678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2:00</a:t>
                </a:r>
              </a:p>
            </p:txBody>
          </p:sp>
          <p:sp>
            <p:nvSpPr>
              <p:cNvPr id="679" name="Línea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80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3:00</a:t>
                </a:r>
              </a:p>
            </p:txBody>
          </p:sp>
          <p:sp>
            <p:nvSpPr>
              <p:cNvPr id="681" name="Línea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82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4:00</a:t>
                </a:r>
              </a:p>
            </p:txBody>
          </p:sp>
          <p:sp>
            <p:nvSpPr>
              <p:cNvPr id="683" name="Línea"/>
              <p:cNvSpPr/>
              <p:nvPr/>
            </p:nvSpPr>
            <p:spPr>
              <a:xfrm>
                <a:off x="1361523" y="51714"/>
                <a:ext cx="821764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84" name="Línea"/>
              <p:cNvSpPr/>
              <p:nvPr/>
            </p:nvSpPr>
            <p:spPr>
              <a:xfrm>
                <a:off x="38951" y="51714"/>
                <a:ext cx="73245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</p:grpSp>
        <p:grpSp>
          <p:nvGrpSpPr>
            <p:cNvPr id="695" name="Agrupar"/>
            <p:cNvGrpSpPr/>
            <p:nvPr/>
          </p:nvGrpSpPr>
          <p:grpSpPr>
            <a:xfrm>
              <a:off x="6167" y="1030072"/>
              <a:ext cx="2183288" cy="254528"/>
              <a:chOff x="0" y="0"/>
              <a:chExt cx="2183286" cy="254526"/>
            </a:xfrm>
          </p:grpSpPr>
          <p:sp>
            <p:nvSpPr>
              <p:cNvPr id="686" name="Línea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87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1:00</a:t>
                </a:r>
              </a:p>
            </p:txBody>
          </p:sp>
          <p:sp>
            <p:nvSpPr>
              <p:cNvPr id="688" name="Línea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89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2:00</a:t>
                </a:r>
              </a:p>
            </p:txBody>
          </p:sp>
          <p:sp>
            <p:nvSpPr>
              <p:cNvPr id="690" name="Línea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91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3:00</a:t>
                </a:r>
              </a:p>
            </p:txBody>
          </p:sp>
          <p:sp>
            <p:nvSpPr>
              <p:cNvPr id="692" name="Línea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  <p:sp>
            <p:nvSpPr>
              <p:cNvPr id="693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r>
                  <a:rPr sz="600"/>
                  <a:t>4:00</a:t>
                </a:r>
              </a:p>
            </p:txBody>
          </p:sp>
          <p:sp>
            <p:nvSpPr>
              <p:cNvPr id="694" name="Línea"/>
              <p:cNvSpPr/>
              <p:nvPr/>
            </p:nvSpPr>
            <p:spPr>
              <a:xfrm>
                <a:off x="38951" y="51714"/>
                <a:ext cx="214433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</p:grpSp>
      </p:grpSp>
      <p:grpSp>
        <p:nvGrpSpPr>
          <p:cNvPr id="784" name="Agrupar"/>
          <p:cNvGrpSpPr/>
          <p:nvPr/>
        </p:nvGrpSpPr>
        <p:grpSpPr>
          <a:xfrm>
            <a:off x="6078797" y="1138686"/>
            <a:ext cx="2276835" cy="3940295"/>
            <a:chOff x="-1" y="95250"/>
            <a:chExt cx="2276833" cy="3940293"/>
          </a:xfrm>
        </p:grpSpPr>
        <p:sp>
          <p:nvSpPr>
            <p:cNvPr id="697" name="Durations track the passage of physical time, which deviates from clock time when irregularities occur.…"/>
            <p:cNvSpPr txBox="1"/>
            <p:nvPr/>
          </p:nvSpPr>
          <p:spPr>
            <a:xfrm>
              <a:off x="41631" y="9525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b="1" dirty="0"/>
                <a:t>Durations</a:t>
              </a:r>
              <a:r>
                <a:rPr sz="1050" dirty="0"/>
                <a:t> track the passage of physical time, which deviates from clock time when irregularities occur.</a:t>
              </a:r>
            </a:p>
            <a:p>
              <a:pPr>
                <a:lnSpc>
                  <a:spcPct val="80000"/>
                </a:lnSpc>
                <a:spcBef>
                  <a:spcPts val="60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nor + </a:t>
              </a:r>
              <a:r>
                <a:rPr sz="105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dminutes</a:t>
              </a: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60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gap + </a:t>
              </a:r>
              <a:r>
                <a:rPr sz="105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dminutes</a:t>
              </a: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120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lap + </a:t>
              </a:r>
              <a:r>
                <a:rPr sz="105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dminutes</a:t>
              </a: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b="0" i="1">
                  <a:solidFill>
                    <a:srgbClr val="000000"/>
                  </a:solidFill>
                </a:defRPr>
              </a:pPr>
              <a:endParaRPr sz="90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leap + </a:t>
              </a:r>
              <a:r>
                <a:rPr sz="105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dyears</a:t>
              </a: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(1)</a:t>
              </a:r>
            </a:p>
          </p:txBody>
        </p:sp>
        <p:grpSp>
          <p:nvGrpSpPr>
            <p:cNvPr id="720" name="Agrupar"/>
            <p:cNvGrpSpPr/>
            <p:nvPr/>
          </p:nvGrpSpPr>
          <p:grpSpPr>
            <a:xfrm>
              <a:off x="4926" y="2490363"/>
              <a:ext cx="2183288" cy="577930"/>
              <a:chOff x="0" y="0"/>
              <a:chExt cx="2183286" cy="577929"/>
            </a:xfrm>
          </p:grpSpPr>
          <p:grpSp>
            <p:nvGrpSpPr>
              <p:cNvPr id="706" name="Agrupar"/>
              <p:cNvGrpSpPr/>
              <p:nvPr/>
            </p:nvGrpSpPr>
            <p:grpSpPr>
              <a:xfrm>
                <a:off x="397798" y="2790"/>
                <a:ext cx="910772" cy="355601"/>
                <a:chOff x="0" y="0"/>
                <a:chExt cx="910770" cy="355600"/>
              </a:xfrm>
            </p:grpSpPr>
            <p:sp>
              <p:nvSpPr>
                <p:cNvPr id="698" name="Círculo"/>
                <p:cNvSpPr/>
                <p:nvPr/>
              </p:nvSpPr>
              <p:spPr>
                <a:xfrm>
                  <a:off x="0" y="2286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699" name="Círculo"/>
                <p:cNvSpPr/>
                <p:nvPr/>
              </p:nvSpPr>
              <p:spPr>
                <a:xfrm>
                  <a:off x="130628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00" name="Círculo"/>
                <p:cNvSpPr/>
                <p:nvPr/>
              </p:nvSpPr>
              <p:spPr>
                <a:xfrm>
                  <a:off x="261256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01" name="Círculo"/>
                <p:cNvSpPr/>
                <p:nvPr/>
              </p:nvSpPr>
              <p:spPr>
                <a:xfrm>
                  <a:off x="391885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02" name="Círculo"/>
                <p:cNvSpPr/>
                <p:nvPr/>
              </p:nvSpPr>
              <p:spPr>
                <a:xfrm>
                  <a:off x="522513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03" name="Círculo"/>
                <p:cNvSpPr/>
                <p:nvPr/>
              </p:nvSpPr>
              <p:spPr>
                <a:xfrm>
                  <a:off x="653142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04" name="Círculo"/>
                <p:cNvSpPr/>
                <p:nvPr/>
              </p:nvSpPr>
              <p:spPr>
                <a:xfrm>
                  <a:off x="783770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05" name="Círculo"/>
                <p:cNvSpPr/>
                <p:nvPr/>
              </p:nvSpPr>
              <p:spPr>
                <a:xfrm>
                  <a:off x="304799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grpSp>
            <p:nvGrpSpPr>
              <p:cNvPr id="718" name="Agrupar"/>
              <p:cNvGrpSpPr/>
              <p:nvPr/>
            </p:nvGrpSpPr>
            <p:grpSpPr>
              <a:xfrm>
                <a:off x="-1" y="94802"/>
                <a:ext cx="2183288" cy="483128"/>
                <a:chOff x="0" y="0"/>
                <a:chExt cx="2183286" cy="483126"/>
              </a:xfrm>
            </p:grpSpPr>
            <p:sp>
              <p:nvSpPr>
                <p:cNvPr id="707" name="Línea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08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rPr sz="600"/>
                    <a:t>12:00</a:t>
                  </a:r>
                </a:p>
              </p:txBody>
            </p:sp>
            <p:sp>
              <p:nvSpPr>
                <p:cNvPr id="709" name="Línea"/>
                <p:cNvSpPr/>
                <p:nvPr/>
              </p:nvSpPr>
              <p:spPr>
                <a:xfrm flipV="1">
                  <a:off x="764377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10" name="1:00"/>
                <p:cNvSpPr txBox="1"/>
                <p:nvPr/>
              </p:nvSpPr>
              <p:spPr>
                <a:xfrm>
                  <a:off x="603285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rPr sz="600"/>
                    <a:t>1:00</a:t>
                  </a:r>
                </a:p>
              </p:txBody>
            </p:sp>
            <p:sp>
              <p:nvSpPr>
                <p:cNvPr id="711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rPr sz="600"/>
                    <a:t>2:00</a:t>
                  </a:r>
                </a:p>
              </p:txBody>
            </p:sp>
            <p:sp>
              <p:nvSpPr>
                <p:cNvPr id="712" name="Línea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13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rPr sz="600"/>
                    <a:t>3:00</a:t>
                  </a:r>
                </a:p>
              </p:txBody>
            </p:sp>
            <p:sp>
              <p:nvSpPr>
                <p:cNvPr id="714" name="Línea"/>
                <p:cNvSpPr/>
                <p:nvPr/>
              </p:nvSpPr>
              <p:spPr>
                <a:xfrm>
                  <a:off x="773601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15" name="Línea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16" name="Línea"/>
                <p:cNvSpPr/>
                <p:nvPr/>
              </p:nvSpPr>
              <p:spPr>
                <a:xfrm flipV="1">
                  <a:off x="764377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17" name="Línea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sp>
            <p:nvSpPr>
              <p:cNvPr id="719" name="Línea"/>
              <p:cNvSpPr/>
              <p:nvPr/>
            </p:nvSpPr>
            <p:spPr>
              <a:xfrm flipV="1">
                <a:off x="375034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</p:grpSp>
        <p:grpSp>
          <p:nvGrpSpPr>
            <p:cNvPr id="739" name="Agrupar"/>
            <p:cNvGrpSpPr/>
            <p:nvPr/>
          </p:nvGrpSpPr>
          <p:grpSpPr>
            <a:xfrm>
              <a:off x="-1" y="3287938"/>
              <a:ext cx="2188215" cy="547595"/>
              <a:chOff x="0" y="0"/>
              <a:chExt cx="2188213" cy="547593"/>
            </a:xfrm>
          </p:grpSpPr>
          <p:grpSp>
            <p:nvGrpSpPr>
              <p:cNvPr id="729" name="Agrupar"/>
              <p:cNvGrpSpPr/>
              <p:nvPr/>
            </p:nvGrpSpPr>
            <p:grpSpPr>
              <a:xfrm>
                <a:off x="393683" y="63519"/>
                <a:ext cx="999672" cy="266701"/>
                <a:chOff x="0" y="0"/>
                <a:chExt cx="999670" cy="266700"/>
              </a:xfrm>
            </p:grpSpPr>
            <p:sp>
              <p:nvSpPr>
                <p:cNvPr id="721" name="Círculo"/>
                <p:cNvSpPr/>
                <p:nvPr/>
              </p:nvSpPr>
              <p:spPr>
                <a:xfrm>
                  <a:off x="0" y="1397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22" name="Círculo"/>
                <p:cNvSpPr/>
                <p:nvPr/>
              </p:nvSpPr>
              <p:spPr>
                <a:xfrm>
                  <a:off x="130628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23" name="Círculo"/>
                <p:cNvSpPr/>
                <p:nvPr/>
              </p:nvSpPr>
              <p:spPr>
                <a:xfrm>
                  <a:off x="261256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24" name="Círculo"/>
                <p:cNvSpPr/>
                <p:nvPr/>
              </p:nvSpPr>
              <p:spPr>
                <a:xfrm>
                  <a:off x="391885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25" name="Círculo"/>
                <p:cNvSpPr/>
                <p:nvPr/>
              </p:nvSpPr>
              <p:spPr>
                <a:xfrm>
                  <a:off x="522513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26" name="Círculo"/>
                <p:cNvSpPr/>
                <p:nvPr/>
              </p:nvSpPr>
              <p:spPr>
                <a:xfrm>
                  <a:off x="627742" y="635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27" name="Círculo"/>
                <p:cNvSpPr/>
                <p:nvPr/>
              </p:nvSpPr>
              <p:spPr>
                <a:xfrm>
                  <a:off x="745670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28" name="Círculo"/>
                <p:cNvSpPr/>
                <p:nvPr/>
              </p:nvSpPr>
              <p:spPr>
                <a:xfrm>
                  <a:off x="872670" y="38099"/>
                  <a:ext cx="127001" cy="127001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grpSp>
            <p:nvGrpSpPr>
              <p:cNvPr id="737" name="Agrupar"/>
              <p:cNvGrpSpPr/>
              <p:nvPr/>
            </p:nvGrpSpPr>
            <p:grpSpPr>
              <a:xfrm>
                <a:off x="-1" y="213785"/>
                <a:ext cx="2188215" cy="333809"/>
                <a:chOff x="0" y="0"/>
                <a:chExt cx="2188213" cy="333807"/>
              </a:xfrm>
            </p:grpSpPr>
            <p:sp>
              <p:nvSpPr>
                <p:cNvPr id="730" name="Línea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31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rPr sz="600"/>
                    <a:t>2019</a:t>
                  </a:r>
                </a:p>
              </p:txBody>
            </p:sp>
            <p:sp>
              <p:nvSpPr>
                <p:cNvPr id="732" name="Línea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33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rPr sz="600"/>
                    <a:t>2020</a:t>
                  </a:r>
                </a:p>
              </p:txBody>
            </p:sp>
            <p:sp>
              <p:nvSpPr>
                <p:cNvPr id="734" name="Línea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  <p:sp>
              <p:nvSpPr>
                <p:cNvPr id="735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rPr sz="600"/>
                    <a:t>2021</a:t>
                  </a:r>
                </a:p>
              </p:txBody>
            </p:sp>
            <p:sp>
              <p:nvSpPr>
                <p:cNvPr id="736" name="Línea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sp>
            <p:nvSpPr>
              <p:cNvPr id="738" name="Línea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</p:grpSp>
        <p:grpSp>
          <p:nvGrpSpPr>
            <p:cNvPr id="761" name="Agrupar"/>
            <p:cNvGrpSpPr/>
            <p:nvPr/>
          </p:nvGrpSpPr>
          <p:grpSpPr>
            <a:xfrm>
              <a:off x="0" y="1563686"/>
              <a:ext cx="2183287" cy="572073"/>
              <a:chOff x="0" y="0"/>
              <a:chExt cx="2183286" cy="572072"/>
            </a:xfrm>
          </p:grpSpPr>
          <p:grpSp>
            <p:nvGrpSpPr>
              <p:cNvPr id="759" name="Agrupar"/>
              <p:cNvGrpSpPr/>
              <p:nvPr/>
            </p:nvGrpSpPr>
            <p:grpSpPr>
              <a:xfrm>
                <a:off x="0" y="224431"/>
                <a:ext cx="2183287" cy="347642"/>
                <a:chOff x="0" y="0"/>
                <a:chExt cx="2183286" cy="347640"/>
              </a:xfrm>
            </p:grpSpPr>
            <p:grpSp>
              <p:nvGrpSpPr>
                <p:cNvPr id="748" name="Agrupar"/>
                <p:cNvGrpSpPr/>
                <p:nvPr/>
              </p:nvGrpSpPr>
              <p:grpSpPr>
                <a:xfrm>
                  <a:off x="390508" y="0"/>
                  <a:ext cx="1612900" cy="127000"/>
                  <a:chOff x="0" y="0"/>
                  <a:chExt cx="1612899" cy="127000"/>
                </a:xfrm>
              </p:grpSpPr>
              <p:sp>
                <p:nvSpPr>
                  <p:cNvPr id="740" name="Círculo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41" name="Círculo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42" name="Círculo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43" name="Círculo"/>
                  <p:cNvSpPr/>
                  <p:nvPr/>
                </p:nvSpPr>
                <p:spPr>
                  <a:xfrm>
                    <a:off x="9633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44" name="Círculo"/>
                  <p:cNvSpPr/>
                  <p:nvPr/>
                </p:nvSpPr>
                <p:spPr>
                  <a:xfrm>
                    <a:off x="10940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45" name="Círculo"/>
                  <p:cNvSpPr/>
                  <p:nvPr/>
                </p:nvSpPr>
                <p:spPr>
                  <a:xfrm>
                    <a:off x="12246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46" name="Círculo"/>
                  <p:cNvSpPr/>
                  <p:nvPr/>
                </p:nvSpPr>
                <p:spPr>
                  <a:xfrm>
                    <a:off x="13552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47" name="Círculo"/>
                  <p:cNvSpPr/>
                  <p:nvPr/>
                </p:nvSpPr>
                <p:spPr>
                  <a:xfrm>
                    <a:off x="14858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</p:grpSp>
            <p:grpSp>
              <p:nvGrpSpPr>
                <p:cNvPr id="758" name="Agrupar"/>
                <p:cNvGrpSpPr/>
                <p:nvPr/>
              </p:nvGrpSpPr>
              <p:grpSpPr>
                <a:xfrm>
                  <a:off x="0" y="93114"/>
                  <a:ext cx="2183287" cy="254527"/>
                  <a:chOff x="0" y="0"/>
                  <a:chExt cx="2183286" cy="254526"/>
                </a:xfrm>
              </p:grpSpPr>
              <p:sp>
                <p:nvSpPr>
                  <p:cNvPr id="749" name="Línea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50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rPr sz="600"/>
                      <a:t>1:00</a:t>
                    </a:r>
                  </a:p>
                </p:txBody>
              </p:sp>
              <p:sp>
                <p:nvSpPr>
                  <p:cNvPr id="751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rPr sz="600"/>
                      <a:t>2:00</a:t>
                    </a:r>
                  </a:p>
                </p:txBody>
              </p:sp>
              <p:sp>
                <p:nvSpPr>
                  <p:cNvPr id="752" name="Línea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53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rPr sz="600"/>
                      <a:t>3:00</a:t>
                    </a:r>
                  </a:p>
                </p:txBody>
              </p:sp>
              <p:sp>
                <p:nvSpPr>
                  <p:cNvPr id="754" name="Línea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55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rPr sz="600"/>
                      <a:t>4:00</a:t>
                    </a:r>
                  </a:p>
                </p:txBody>
              </p:sp>
              <p:sp>
                <p:nvSpPr>
                  <p:cNvPr id="756" name="Línea"/>
                  <p:cNvSpPr/>
                  <p:nvPr/>
                </p:nvSpPr>
                <p:spPr>
                  <a:xfrm>
                    <a:off x="1361523" y="51714"/>
                    <a:ext cx="821764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57" name="Línea"/>
                  <p:cNvSpPr/>
                  <p:nvPr/>
                </p:nvSpPr>
                <p:spPr>
                  <a:xfrm>
                    <a:off x="38951" y="51714"/>
                    <a:ext cx="732455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</p:grpSp>
          </p:grpSp>
          <p:sp>
            <p:nvSpPr>
              <p:cNvPr id="760" name="Línea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</p:grpSp>
        <p:grpSp>
          <p:nvGrpSpPr>
            <p:cNvPr id="783" name="Agrupar"/>
            <p:cNvGrpSpPr/>
            <p:nvPr/>
          </p:nvGrpSpPr>
          <p:grpSpPr>
            <a:xfrm>
              <a:off x="-1" y="722383"/>
              <a:ext cx="2183288" cy="569650"/>
              <a:chOff x="0" y="0"/>
              <a:chExt cx="2183286" cy="569649"/>
            </a:xfrm>
          </p:grpSpPr>
          <p:grpSp>
            <p:nvGrpSpPr>
              <p:cNvPr id="781" name="Agrupar"/>
              <p:cNvGrpSpPr/>
              <p:nvPr/>
            </p:nvGrpSpPr>
            <p:grpSpPr>
              <a:xfrm>
                <a:off x="-1" y="228775"/>
                <a:ext cx="2183288" cy="340875"/>
                <a:chOff x="0" y="0"/>
                <a:chExt cx="2183286" cy="340874"/>
              </a:xfrm>
            </p:grpSpPr>
            <p:grpSp>
              <p:nvGrpSpPr>
                <p:cNvPr id="770" name="Agrupar"/>
                <p:cNvGrpSpPr/>
                <p:nvPr/>
              </p:nvGrpSpPr>
              <p:grpSpPr>
                <a:xfrm>
                  <a:off x="390508" y="0"/>
                  <a:ext cx="1041400" cy="127000"/>
                  <a:chOff x="0" y="0"/>
                  <a:chExt cx="1041399" cy="127000"/>
                </a:xfrm>
              </p:grpSpPr>
              <p:sp>
                <p:nvSpPr>
                  <p:cNvPr id="762" name="Círculo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63" name="Círculo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64" name="Círculo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65" name="Círculo"/>
                  <p:cNvSpPr/>
                  <p:nvPr/>
                </p:nvSpPr>
                <p:spPr>
                  <a:xfrm>
                    <a:off x="3918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66" name="Círculo"/>
                  <p:cNvSpPr/>
                  <p:nvPr/>
                </p:nvSpPr>
                <p:spPr>
                  <a:xfrm>
                    <a:off x="5225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67" name="Círculo"/>
                  <p:cNvSpPr/>
                  <p:nvPr/>
                </p:nvSpPr>
                <p:spPr>
                  <a:xfrm>
                    <a:off x="6531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68" name="Círculo"/>
                  <p:cNvSpPr/>
                  <p:nvPr/>
                </p:nvSpPr>
                <p:spPr>
                  <a:xfrm>
                    <a:off x="7837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69" name="Círculo"/>
                  <p:cNvSpPr/>
                  <p:nvPr/>
                </p:nvSpPr>
                <p:spPr>
                  <a:xfrm>
                    <a:off x="9143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</p:grpSp>
            <p:grpSp>
              <p:nvGrpSpPr>
                <p:cNvPr id="780" name="Agrupar"/>
                <p:cNvGrpSpPr/>
                <p:nvPr/>
              </p:nvGrpSpPr>
              <p:grpSpPr>
                <a:xfrm>
                  <a:off x="-1" y="86347"/>
                  <a:ext cx="2183288" cy="254528"/>
                  <a:chOff x="0" y="0"/>
                  <a:chExt cx="2183286" cy="254526"/>
                </a:xfrm>
              </p:grpSpPr>
              <p:sp>
                <p:nvSpPr>
                  <p:cNvPr id="771" name="Línea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72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rPr sz="600"/>
                      <a:t>1:00</a:t>
                    </a:r>
                  </a:p>
                </p:txBody>
              </p:sp>
              <p:sp>
                <p:nvSpPr>
                  <p:cNvPr id="773" name="Línea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74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rPr sz="600"/>
                      <a:t>2:00</a:t>
                    </a:r>
                  </a:p>
                </p:txBody>
              </p:sp>
              <p:sp>
                <p:nvSpPr>
                  <p:cNvPr id="775" name="Línea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76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rPr sz="600"/>
                      <a:t>3:00</a:t>
                    </a:r>
                  </a:p>
                </p:txBody>
              </p:sp>
              <p:sp>
                <p:nvSpPr>
                  <p:cNvPr id="777" name="Línea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  <p:sp>
                <p:nvSpPr>
                  <p:cNvPr id="778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r>
                      <a:rPr sz="600"/>
                      <a:t>4:00</a:t>
                    </a:r>
                  </a:p>
                </p:txBody>
              </p:sp>
              <p:sp>
                <p:nvSpPr>
                  <p:cNvPr id="779" name="Línea"/>
                  <p:cNvSpPr/>
                  <p:nvPr/>
                </p:nvSpPr>
                <p:spPr>
                  <a:xfrm>
                    <a:off x="38951" y="51714"/>
                    <a:ext cx="2144336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sz="1100"/>
                  </a:p>
                </p:txBody>
              </p:sp>
            </p:grpSp>
          </p:grpSp>
          <p:sp>
            <p:nvSpPr>
              <p:cNvPr id="782" name="Línea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sz="1100"/>
              </a:p>
            </p:txBody>
          </p:sp>
        </p:grpSp>
      </p:grpSp>
      <p:grpSp>
        <p:nvGrpSpPr>
          <p:cNvPr id="839" name="Agrupar"/>
          <p:cNvGrpSpPr/>
          <p:nvPr/>
        </p:nvGrpSpPr>
        <p:grpSpPr>
          <a:xfrm>
            <a:off x="3428998" y="1153120"/>
            <a:ext cx="2522027" cy="3728528"/>
            <a:chOff x="-1" y="104774"/>
            <a:chExt cx="2522025" cy="3728527"/>
          </a:xfrm>
        </p:grpSpPr>
        <p:sp>
          <p:nvSpPr>
            <p:cNvPr id="785" name="Periods track changes in clock times, which ignore time line irregularities.…"/>
            <p:cNvSpPr txBox="1"/>
            <p:nvPr/>
          </p:nvSpPr>
          <p:spPr>
            <a:xfrm>
              <a:off x="40651" y="104774"/>
              <a:ext cx="2481373" cy="3593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b="1" dirty="0"/>
                <a:t>Periods </a:t>
              </a:r>
              <a:r>
                <a:rPr sz="1050" dirty="0"/>
                <a:t>track changes in clock times, which ignore time line irregularities. </a:t>
              </a:r>
            </a:p>
            <a:p>
              <a:pPr>
                <a:lnSpc>
                  <a:spcPct val="80000"/>
                </a:lnSpc>
                <a:spcBef>
                  <a:spcPts val="120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nor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60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gap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120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b="0" i="1">
                  <a:solidFill>
                    <a:srgbClr val="000000"/>
                  </a:solidFill>
                </a:defRPr>
              </a:pPr>
              <a:endParaRPr sz="90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60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leap + years(1)</a:t>
              </a:r>
            </a:p>
          </p:txBody>
        </p:sp>
        <p:grpSp>
          <p:nvGrpSpPr>
            <p:cNvPr id="800" name="Agrupar"/>
            <p:cNvGrpSpPr/>
            <p:nvPr/>
          </p:nvGrpSpPr>
          <p:grpSpPr>
            <a:xfrm>
              <a:off x="4926" y="2484563"/>
              <a:ext cx="2183288" cy="577369"/>
              <a:chOff x="0" y="0"/>
              <a:chExt cx="2183286" cy="577367"/>
            </a:xfrm>
          </p:grpSpPr>
          <p:sp>
            <p:nvSpPr>
              <p:cNvPr id="786" name="Rectángulo"/>
              <p:cNvSpPr/>
              <p:nvPr/>
            </p:nvSpPr>
            <p:spPr>
              <a:xfrm>
                <a:off x="422873" y="38566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98" name="Agrupar"/>
              <p:cNvGrpSpPr/>
              <p:nvPr/>
            </p:nvGrpSpPr>
            <p:grpSpPr>
              <a:xfrm>
                <a:off x="-1" y="94240"/>
                <a:ext cx="2183288" cy="483128"/>
                <a:chOff x="0" y="0"/>
                <a:chExt cx="2183286" cy="483126"/>
              </a:xfrm>
            </p:grpSpPr>
            <p:sp>
              <p:nvSpPr>
                <p:cNvPr id="787" name="Línea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8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12:00</a:t>
                  </a:r>
                </a:p>
              </p:txBody>
            </p:sp>
            <p:sp>
              <p:nvSpPr>
                <p:cNvPr id="789" name="Línea"/>
                <p:cNvSpPr/>
                <p:nvPr/>
              </p:nvSpPr>
              <p:spPr>
                <a:xfrm flipV="1">
                  <a:off x="764377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0" name="1:00"/>
                <p:cNvSpPr txBox="1"/>
                <p:nvPr/>
              </p:nvSpPr>
              <p:spPr>
                <a:xfrm>
                  <a:off x="603285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791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792" name="Línea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3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794" name="Línea"/>
                <p:cNvSpPr/>
                <p:nvPr/>
              </p:nvSpPr>
              <p:spPr>
                <a:xfrm>
                  <a:off x="773601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5" name="Línea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6" name="Línea"/>
                <p:cNvSpPr/>
                <p:nvPr/>
              </p:nvSpPr>
              <p:spPr>
                <a:xfrm flipV="1">
                  <a:off x="764377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7" name="Línea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9" name="Línea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13" name="Agrupar"/>
            <p:cNvGrpSpPr/>
            <p:nvPr/>
          </p:nvGrpSpPr>
          <p:grpSpPr>
            <a:xfrm>
              <a:off x="4926" y="1557887"/>
              <a:ext cx="2183287" cy="576529"/>
              <a:chOff x="0" y="0"/>
              <a:chExt cx="2183286" cy="576527"/>
            </a:xfrm>
          </p:grpSpPr>
          <p:sp>
            <p:nvSpPr>
              <p:cNvPr id="801" name="Rectángulo"/>
              <p:cNvSpPr/>
              <p:nvPr/>
            </p:nvSpPr>
            <p:spPr>
              <a:xfrm>
                <a:off x="426048" y="29226"/>
                <a:ext cx="954550" cy="348536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811" name="Agrupar"/>
              <p:cNvGrpSpPr/>
              <p:nvPr/>
            </p:nvGrpSpPr>
            <p:grpSpPr>
              <a:xfrm>
                <a:off x="0" y="322001"/>
                <a:ext cx="2183287" cy="254527"/>
                <a:chOff x="0" y="0"/>
                <a:chExt cx="2183286" cy="254526"/>
              </a:xfrm>
            </p:grpSpPr>
            <p:sp>
              <p:nvSpPr>
                <p:cNvPr id="802" name="Línea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03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804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805" name="Línea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06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807" name="Línea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08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4:00</a:t>
                  </a:r>
                </a:p>
              </p:txBody>
            </p:sp>
            <p:sp>
              <p:nvSpPr>
                <p:cNvPr id="809" name="Línea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10" name="Línea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812" name="Línea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26" name="Agrupar"/>
            <p:cNvGrpSpPr/>
            <p:nvPr/>
          </p:nvGrpSpPr>
          <p:grpSpPr>
            <a:xfrm>
              <a:off x="4926" y="729284"/>
              <a:ext cx="2183288" cy="561371"/>
              <a:chOff x="0" y="0"/>
              <a:chExt cx="2183286" cy="561369"/>
            </a:xfrm>
          </p:grpSpPr>
          <p:sp>
            <p:nvSpPr>
              <p:cNvPr id="814" name="Rectángulo"/>
              <p:cNvSpPr/>
              <p:nvPr/>
            </p:nvSpPr>
            <p:spPr>
              <a:xfrm>
                <a:off x="426955" y="15857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824" name="Agrupar"/>
              <p:cNvGrpSpPr/>
              <p:nvPr/>
            </p:nvGrpSpPr>
            <p:grpSpPr>
              <a:xfrm>
                <a:off x="-1" y="306843"/>
                <a:ext cx="2183288" cy="254527"/>
                <a:chOff x="0" y="0"/>
                <a:chExt cx="2183286" cy="254526"/>
              </a:xfrm>
            </p:grpSpPr>
            <p:sp>
              <p:nvSpPr>
                <p:cNvPr id="815" name="Línea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16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817" name="Línea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18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819" name="Línea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20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821" name="Línea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22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4:00</a:t>
                  </a:r>
                </a:p>
              </p:txBody>
            </p:sp>
            <p:sp>
              <p:nvSpPr>
                <p:cNvPr id="823" name="Línea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825" name="Línea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38" name="Agrupar"/>
            <p:cNvGrpSpPr/>
            <p:nvPr/>
          </p:nvGrpSpPr>
          <p:grpSpPr>
            <a:xfrm>
              <a:off x="-1" y="3282139"/>
              <a:ext cx="2188215" cy="551162"/>
              <a:chOff x="0" y="0"/>
              <a:chExt cx="2188213" cy="551160"/>
            </a:xfrm>
          </p:grpSpPr>
          <p:grpSp>
            <p:nvGrpSpPr>
              <p:cNvPr id="829" name="Agrupar"/>
              <p:cNvGrpSpPr/>
              <p:nvPr/>
            </p:nvGrpSpPr>
            <p:grpSpPr>
              <a:xfrm>
                <a:off x="426303" y="0"/>
                <a:ext cx="955922" cy="364430"/>
                <a:chOff x="0" y="0"/>
                <a:chExt cx="955921" cy="364429"/>
              </a:xfrm>
            </p:grpSpPr>
            <p:sp>
              <p:nvSpPr>
                <p:cNvPr id="827" name="Rectángulo"/>
                <p:cNvSpPr/>
                <p:nvPr/>
              </p:nvSpPr>
              <p:spPr>
                <a:xfrm>
                  <a:off x="1372" y="14801"/>
                  <a:ext cx="954550" cy="348535"/>
                </a:xfrm>
                <a:prstGeom prst="rect">
                  <a:avLst/>
                </a:pr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28" name="Línea"/>
                <p:cNvSpPr/>
                <p:nvPr/>
              </p:nvSpPr>
              <p:spPr>
                <a:xfrm flipV="1">
                  <a:off x="-1" y="0"/>
                  <a:ext cx="2" cy="364430"/>
                </a:xfrm>
                <a:prstGeom prst="line">
                  <a:avLst/>
                </a:prstGeom>
                <a:noFill/>
                <a:ln w="38100" cap="flat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837" name="Agrupar"/>
              <p:cNvGrpSpPr/>
              <p:nvPr/>
            </p:nvGrpSpPr>
            <p:grpSpPr>
              <a:xfrm>
                <a:off x="-1" y="217353"/>
                <a:ext cx="2188215" cy="333808"/>
                <a:chOff x="0" y="0"/>
                <a:chExt cx="2188213" cy="333807"/>
              </a:xfrm>
            </p:grpSpPr>
            <p:sp>
              <p:nvSpPr>
                <p:cNvPr id="830" name="Línea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31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2019</a:t>
                  </a:r>
                </a:p>
              </p:txBody>
            </p:sp>
            <p:sp>
              <p:nvSpPr>
                <p:cNvPr id="832" name="Línea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33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2020</a:t>
                  </a:r>
                </a:p>
              </p:txBody>
            </p:sp>
            <p:sp>
              <p:nvSpPr>
                <p:cNvPr id="834" name="Línea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35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2021</a:t>
                  </a:r>
                </a:p>
              </p:txBody>
            </p:sp>
            <p:sp>
              <p:nvSpPr>
                <p:cNvPr id="836" name="Línea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897" name="Agrupar"/>
          <p:cNvGrpSpPr/>
          <p:nvPr/>
        </p:nvGrpSpPr>
        <p:grpSpPr>
          <a:xfrm>
            <a:off x="8681520" y="1105496"/>
            <a:ext cx="2276692" cy="3940294"/>
            <a:chOff x="-1" y="57150"/>
            <a:chExt cx="2276690" cy="3940293"/>
          </a:xfrm>
        </p:grpSpPr>
        <p:sp>
          <p:nvSpPr>
            <p:cNvPr id="840" name="Intervals represent specific intervals of the timeline, bounded by start and end date-times.…"/>
            <p:cNvSpPr txBox="1"/>
            <p:nvPr/>
          </p:nvSpPr>
          <p:spPr>
            <a:xfrm>
              <a:off x="41488" y="5715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b="1" dirty="0"/>
                <a:t>Intervals</a:t>
              </a:r>
              <a:r>
                <a:rPr sz="1050" dirty="0"/>
                <a:t> represent specific intervals of the timeline, bounded by start and end date-times. </a:t>
              </a:r>
            </a:p>
            <a:p>
              <a:pPr>
                <a:lnSpc>
                  <a:spcPct val="80000"/>
                </a:lnSpc>
                <a:spcBef>
                  <a:spcPts val="120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interval(nor, nor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60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interval(gap, gap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150000"/>
                </a:lnSpc>
                <a:spcBef>
                  <a:spcPts val="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interval(lap, lap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b="0" i="1">
                  <a:solidFill>
                    <a:srgbClr val="000000"/>
                  </a:solidFill>
                </a:defRPr>
              </a:pPr>
              <a:endParaRPr sz="90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 i="1">
                  <a:solidFill>
                    <a:srgbClr val="000000"/>
                  </a:solidFill>
                </a:defRPr>
              </a:pPr>
              <a:endParaRPr sz="1050" dirty="0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100" b="0">
                  <a:solidFill>
                    <a:srgbClr val="000000"/>
                  </a:solidFill>
                </a:defRPr>
              </a:pPr>
              <a:r>
                <a:rPr sz="105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interval(leap, leap + years(1))</a:t>
              </a:r>
            </a:p>
          </p:txBody>
        </p:sp>
        <p:grpSp>
          <p:nvGrpSpPr>
            <p:cNvPr id="856" name="Agrupar"/>
            <p:cNvGrpSpPr/>
            <p:nvPr/>
          </p:nvGrpSpPr>
          <p:grpSpPr>
            <a:xfrm>
              <a:off x="4926" y="2473257"/>
              <a:ext cx="2183287" cy="588675"/>
              <a:chOff x="0" y="0"/>
              <a:chExt cx="2183285" cy="588673"/>
            </a:xfrm>
          </p:grpSpPr>
          <p:sp>
            <p:nvSpPr>
              <p:cNvPr id="841" name="Flecha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853" name="Agrupar"/>
              <p:cNvGrpSpPr/>
              <p:nvPr/>
            </p:nvGrpSpPr>
            <p:grpSpPr>
              <a:xfrm>
                <a:off x="0" y="105547"/>
                <a:ext cx="2183286" cy="483127"/>
                <a:chOff x="0" y="0"/>
                <a:chExt cx="2183285" cy="483126"/>
              </a:xfrm>
            </p:grpSpPr>
            <p:sp>
              <p:nvSpPr>
                <p:cNvPr id="842" name="Línea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43" name="Línea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44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12:00</a:t>
                  </a:r>
                </a:p>
              </p:txBody>
            </p:sp>
            <p:sp>
              <p:nvSpPr>
                <p:cNvPr id="845" name="Línea"/>
                <p:cNvSpPr/>
                <p:nvPr/>
              </p:nvSpPr>
              <p:spPr>
                <a:xfrm flipV="1">
                  <a:off x="764376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46" name="1:00"/>
                <p:cNvSpPr txBox="1"/>
                <p:nvPr/>
              </p:nvSpPr>
              <p:spPr>
                <a:xfrm>
                  <a:off x="603284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847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848" name="Línea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49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850" name="Línea"/>
                <p:cNvSpPr/>
                <p:nvPr/>
              </p:nvSpPr>
              <p:spPr>
                <a:xfrm>
                  <a:off x="773600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51" name="Línea"/>
                <p:cNvSpPr/>
                <p:nvPr/>
              </p:nvSpPr>
              <p:spPr>
                <a:xfrm flipV="1">
                  <a:off x="764376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52" name="Línea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854" name="Línea"/>
              <p:cNvSpPr/>
              <p:nvPr/>
            </p:nvSpPr>
            <p:spPr>
              <a:xfrm flipV="1">
                <a:off x="42137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5" name="Línea"/>
              <p:cNvSpPr/>
              <p:nvPr/>
            </p:nvSpPr>
            <p:spPr>
              <a:xfrm flipV="1">
                <a:off x="136752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70" name="Agrupar"/>
            <p:cNvGrpSpPr/>
            <p:nvPr/>
          </p:nvGrpSpPr>
          <p:grpSpPr>
            <a:xfrm>
              <a:off x="4926" y="1542476"/>
              <a:ext cx="2183288" cy="591940"/>
              <a:chOff x="0" y="0"/>
              <a:chExt cx="2183286" cy="591938"/>
            </a:xfrm>
          </p:grpSpPr>
          <p:sp>
            <p:nvSpPr>
              <p:cNvPr id="857" name="Flecha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8" name="Línea"/>
              <p:cNvSpPr/>
              <p:nvPr/>
            </p:nvSpPr>
            <p:spPr>
              <a:xfrm flipV="1">
                <a:off x="42137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868" name="Agrupar"/>
              <p:cNvGrpSpPr/>
              <p:nvPr/>
            </p:nvGrpSpPr>
            <p:grpSpPr>
              <a:xfrm>
                <a:off x="-1" y="337412"/>
                <a:ext cx="2183288" cy="254527"/>
                <a:chOff x="0" y="0"/>
                <a:chExt cx="2183286" cy="254526"/>
              </a:xfrm>
            </p:grpSpPr>
            <p:sp>
              <p:nvSpPr>
                <p:cNvPr id="859" name="Línea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60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861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862" name="Línea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63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864" name="Línea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65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4:00</a:t>
                  </a:r>
                </a:p>
              </p:txBody>
            </p:sp>
            <p:sp>
              <p:nvSpPr>
                <p:cNvPr id="866" name="Línea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67" name="Línea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869" name="Línea"/>
              <p:cNvSpPr/>
              <p:nvPr/>
            </p:nvSpPr>
            <p:spPr>
              <a:xfrm flipV="1">
                <a:off x="136752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84" name="Agrupar"/>
            <p:cNvGrpSpPr/>
            <p:nvPr/>
          </p:nvGrpSpPr>
          <p:grpSpPr>
            <a:xfrm>
              <a:off x="4926" y="696736"/>
              <a:ext cx="2183288" cy="593919"/>
              <a:chOff x="0" y="0"/>
              <a:chExt cx="2183286" cy="593917"/>
            </a:xfrm>
          </p:grpSpPr>
          <p:sp>
            <p:nvSpPr>
              <p:cNvPr id="871" name="Flecha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2" name="Línea"/>
              <p:cNvSpPr/>
              <p:nvPr/>
            </p:nvSpPr>
            <p:spPr>
              <a:xfrm flipV="1">
                <a:off x="421376" y="3254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882" name="Agrupar"/>
              <p:cNvGrpSpPr/>
              <p:nvPr/>
            </p:nvGrpSpPr>
            <p:grpSpPr>
              <a:xfrm>
                <a:off x="-1" y="339391"/>
                <a:ext cx="2183288" cy="254527"/>
                <a:chOff x="0" y="0"/>
                <a:chExt cx="2183286" cy="254526"/>
              </a:xfrm>
            </p:grpSpPr>
            <p:sp>
              <p:nvSpPr>
                <p:cNvPr id="873" name="Línea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74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1:00</a:t>
                  </a:r>
                </a:p>
              </p:txBody>
            </p:sp>
            <p:sp>
              <p:nvSpPr>
                <p:cNvPr id="875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2:00</a:t>
                  </a:r>
                </a:p>
              </p:txBody>
            </p:sp>
            <p:sp>
              <p:nvSpPr>
                <p:cNvPr id="876" name="Línea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77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3:00</a:t>
                  </a:r>
                </a:p>
              </p:txBody>
            </p:sp>
            <p:sp>
              <p:nvSpPr>
                <p:cNvPr id="878" name="Línea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79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4:00</a:t>
                  </a:r>
                </a:p>
              </p:txBody>
            </p:sp>
            <p:sp>
              <p:nvSpPr>
                <p:cNvPr id="880" name="Línea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81" name="Línea"/>
                <p:cNvSpPr/>
                <p:nvPr/>
              </p:nvSpPr>
              <p:spPr>
                <a:xfrm flipV="1">
                  <a:off x="764376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883" name="Línea"/>
              <p:cNvSpPr/>
              <p:nvPr/>
            </p:nvSpPr>
            <p:spPr>
              <a:xfrm flipV="1">
                <a:off x="1367526" y="4045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96" name="Agrupar"/>
            <p:cNvGrpSpPr/>
            <p:nvPr/>
          </p:nvGrpSpPr>
          <p:grpSpPr>
            <a:xfrm>
              <a:off x="-1" y="3248535"/>
              <a:ext cx="2188215" cy="584527"/>
              <a:chOff x="0" y="0"/>
              <a:chExt cx="2188213" cy="584525"/>
            </a:xfrm>
          </p:grpSpPr>
          <p:sp>
            <p:nvSpPr>
              <p:cNvPr id="885" name="Flecha"/>
              <p:cNvSpPr/>
              <p:nvPr/>
            </p:nvSpPr>
            <p:spPr>
              <a:xfrm>
                <a:off x="430975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86" name="Línea"/>
              <p:cNvSpPr/>
              <p:nvPr/>
            </p:nvSpPr>
            <p:spPr>
              <a:xfrm flipV="1">
                <a:off x="42630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87" name="Línea"/>
              <p:cNvSpPr/>
              <p:nvPr/>
            </p:nvSpPr>
            <p:spPr>
              <a:xfrm flipV="1">
                <a:off x="137245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895" name="Agrupar"/>
              <p:cNvGrpSpPr/>
              <p:nvPr/>
            </p:nvGrpSpPr>
            <p:grpSpPr>
              <a:xfrm>
                <a:off x="-1" y="250717"/>
                <a:ext cx="2188215" cy="333809"/>
                <a:chOff x="0" y="0"/>
                <a:chExt cx="2188213" cy="333807"/>
              </a:xfrm>
            </p:grpSpPr>
            <p:sp>
              <p:nvSpPr>
                <p:cNvPr id="888" name="Línea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89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2019</a:t>
                  </a:r>
                </a:p>
              </p:txBody>
            </p:sp>
            <p:sp>
              <p:nvSpPr>
                <p:cNvPr id="890" name="Línea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91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2020</a:t>
                  </a:r>
                </a:p>
              </p:txBody>
            </p:sp>
            <p:sp>
              <p:nvSpPr>
                <p:cNvPr id="892" name="Línea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93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r>
                    <a:t>2021</a:t>
                  </a:r>
                </a:p>
              </p:txBody>
            </p:sp>
            <p:sp>
              <p:nvSpPr>
                <p:cNvPr id="894" name="Línea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898" name="Not all years…"/>
          <p:cNvSpPr txBox="1"/>
          <p:nvPr/>
        </p:nvSpPr>
        <p:spPr>
          <a:xfrm>
            <a:off x="11262479" y="1048346"/>
            <a:ext cx="2398884" cy="393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dirty="0"/>
              <a:t>Not all years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dirty="0"/>
              <a:t>are 365 days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dirty="0"/>
              <a:t>due to </a:t>
            </a:r>
            <a:r>
              <a:rPr sz="1050" b="1" dirty="0"/>
              <a:t>leap days</a:t>
            </a:r>
            <a:r>
              <a:rPr sz="1050" dirty="0"/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dirty="0"/>
              <a:t>Not all minutes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dirty="0"/>
              <a:t>are 60 seconds due to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leap seconds</a:t>
            </a:r>
            <a:r>
              <a:rPr sz="1050" dirty="0"/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dirty="0"/>
              <a:t>It is possible to create an imaginary date by adding </a:t>
            </a:r>
            <a:r>
              <a:rPr sz="1050" b="1" dirty="0"/>
              <a:t>months</a:t>
            </a:r>
            <a:r>
              <a:rPr sz="1050" dirty="0"/>
              <a:t>, e.g. February 31st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jan31 &lt;- </a:t>
            </a:r>
            <a:r>
              <a:rPr sz="10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ymd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(20180131)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jan31 + months(1)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 b="0" i="1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sz="1050" dirty="0"/>
              <a:t>## NA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%m+%</a:t>
            </a:r>
            <a:r>
              <a:rPr sz="1050" dirty="0"/>
              <a:t> and </a:t>
            </a:r>
            <a:r>
              <a:rPr sz="1050" b="1" dirty="0"/>
              <a:t>%m-%</a:t>
            </a:r>
            <a:r>
              <a:rPr sz="1050" dirty="0"/>
              <a:t> will roll imaginary dates to the last day of the previous month.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jan31 %m+% months(1)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 b="0" i="1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sz="1050" dirty="0"/>
              <a:t>## "2018-02-28"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add_with_rollback</a:t>
            </a:r>
            <a:r>
              <a:rPr sz="1050" b="1" dirty="0"/>
              <a:t>(</a:t>
            </a:r>
            <a:r>
              <a:rPr sz="1050" dirty="0"/>
              <a:t>e1, e2, </a:t>
            </a:r>
            <a:r>
              <a:rPr sz="1050" dirty="0" err="1"/>
              <a:t>roll_to_first</a:t>
            </a:r>
            <a:r>
              <a:rPr sz="1050" dirty="0"/>
              <a:t> = TRUE</a:t>
            </a:r>
            <a:r>
              <a:rPr sz="1050" b="1" dirty="0"/>
              <a:t>)</a:t>
            </a:r>
            <a:r>
              <a:rPr sz="1050" dirty="0"/>
              <a:t> will roll imaginary dates to the first day of the new month.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sz="1100" b="0">
                <a:solidFill>
                  <a:srgbClr val="000000"/>
                </a:solidFill>
              </a:defRPr>
            </a:pPr>
            <a:r>
              <a:rPr sz="10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add_with_rollback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(jan31, months(1), </a:t>
            </a:r>
            <a:r>
              <a:rPr sz="10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roll_to_first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TRUE)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sz="1100" b="0" i="1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sz="1050" dirty="0"/>
              <a:t>## "2018-03-01"</a:t>
            </a:r>
          </a:p>
        </p:txBody>
      </p:sp>
      <p:pic>
        <p:nvPicPr>
          <p:cNvPr id="899" name="lubridate.png" descr="lubrid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dyears(x = 1) 31536000x seconds.…"/>
          <p:cNvSpPr txBox="1"/>
          <p:nvPr/>
        </p:nvSpPr>
        <p:spPr>
          <a:xfrm>
            <a:off x="6674881" y="6126496"/>
            <a:ext cx="2542060" cy="3997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dyears</a:t>
            </a:r>
            <a:r>
              <a:rPr sz="1000" b="1" dirty="0"/>
              <a:t>(</a:t>
            </a:r>
            <a:r>
              <a:rPr sz="1000" dirty="0"/>
              <a:t>x = 1</a:t>
            </a:r>
            <a:r>
              <a:rPr sz="1000" b="1" dirty="0"/>
              <a:t>)</a:t>
            </a:r>
            <a:r>
              <a:rPr sz="1000" dirty="0"/>
              <a:t> 31536000x seconds.</a:t>
            </a:r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dmonths</a:t>
            </a:r>
            <a:r>
              <a:rPr sz="1000" b="1" dirty="0"/>
              <a:t>(</a:t>
            </a:r>
            <a:r>
              <a:rPr sz="1000" dirty="0"/>
              <a:t>x = 1</a:t>
            </a:r>
            <a:r>
              <a:rPr sz="1000" b="1" dirty="0"/>
              <a:t>)</a:t>
            </a:r>
            <a:r>
              <a:rPr sz="1000" dirty="0"/>
              <a:t> 2629800x seconds.</a:t>
            </a:r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dweeks</a:t>
            </a:r>
            <a:r>
              <a:rPr sz="1000" b="1" dirty="0"/>
              <a:t>(</a:t>
            </a:r>
            <a:r>
              <a:rPr sz="1000" dirty="0"/>
              <a:t>x = 1</a:t>
            </a:r>
            <a:r>
              <a:rPr sz="1000" b="1" dirty="0"/>
              <a:t>)</a:t>
            </a:r>
            <a:r>
              <a:rPr sz="1000" dirty="0"/>
              <a:t> 604800x seconds.</a:t>
            </a:r>
            <a:endParaRPr sz="100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ddays</a:t>
            </a:r>
            <a:r>
              <a:rPr sz="1000" b="1" dirty="0"/>
              <a:t>(</a:t>
            </a:r>
            <a:r>
              <a:rPr sz="1000" dirty="0"/>
              <a:t>x = 1</a:t>
            </a:r>
            <a:r>
              <a:rPr sz="1000" b="1" dirty="0"/>
              <a:t>)</a:t>
            </a:r>
            <a:r>
              <a:rPr sz="1000" dirty="0"/>
              <a:t> 86400x seconds.</a:t>
            </a:r>
            <a:endParaRPr sz="100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dhours</a:t>
            </a:r>
            <a:r>
              <a:rPr sz="1000" b="1" dirty="0"/>
              <a:t>(</a:t>
            </a:r>
            <a:r>
              <a:rPr sz="1000" dirty="0"/>
              <a:t>x = 1</a:t>
            </a:r>
            <a:r>
              <a:rPr sz="1000" b="1" dirty="0"/>
              <a:t>)</a:t>
            </a:r>
            <a:r>
              <a:rPr sz="1000" dirty="0"/>
              <a:t> 3600x seconds.</a:t>
            </a:r>
            <a:endParaRPr sz="100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dminutes</a:t>
            </a:r>
            <a:r>
              <a:rPr sz="1000" b="1" dirty="0"/>
              <a:t>(</a:t>
            </a:r>
            <a:r>
              <a:rPr sz="1000" dirty="0"/>
              <a:t>x = 1</a:t>
            </a:r>
            <a:r>
              <a:rPr sz="1000" b="1" dirty="0"/>
              <a:t>)</a:t>
            </a:r>
            <a:r>
              <a:rPr sz="1000" dirty="0"/>
              <a:t> 60x seconds.</a:t>
            </a:r>
            <a:endParaRPr sz="100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dseconds</a:t>
            </a:r>
            <a:r>
              <a:rPr sz="1000" b="1" dirty="0"/>
              <a:t>(</a:t>
            </a:r>
            <a:r>
              <a:rPr sz="1000" dirty="0"/>
              <a:t>x = 1</a:t>
            </a:r>
            <a:r>
              <a:rPr sz="1000" b="1" dirty="0"/>
              <a:t>)</a:t>
            </a:r>
            <a:r>
              <a:rPr sz="1000" dirty="0"/>
              <a:t> x seconds.</a:t>
            </a:r>
            <a:endParaRPr sz="100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dmilliseconds</a:t>
            </a:r>
            <a:r>
              <a:rPr sz="1000" b="1" dirty="0"/>
              <a:t>(</a:t>
            </a:r>
            <a:r>
              <a:rPr sz="1000" dirty="0"/>
              <a:t>x = 1</a:t>
            </a:r>
            <a:r>
              <a:rPr sz="1000" b="1" dirty="0"/>
              <a:t>)</a:t>
            </a:r>
            <a:r>
              <a:rPr sz="1000" dirty="0"/>
              <a:t> x </a:t>
            </a:r>
            <a:r>
              <a:rPr sz="1000" baseline="9090" dirty="0" err="1"/>
              <a:t>x</a:t>
            </a:r>
            <a:r>
              <a:rPr sz="1000" dirty="0"/>
              <a:t> 10</a:t>
            </a:r>
            <a:r>
              <a:rPr sz="1000" baseline="31999" dirty="0"/>
              <a:t>-3</a:t>
            </a:r>
            <a:r>
              <a:rPr sz="1000" dirty="0"/>
              <a:t> seconds.</a:t>
            </a:r>
            <a:endParaRPr sz="100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dmicroseconds</a:t>
            </a:r>
            <a:r>
              <a:rPr sz="1000" b="1" dirty="0"/>
              <a:t>(</a:t>
            </a:r>
            <a:r>
              <a:rPr sz="1000" dirty="0"/>
              <a:t>x = 1</a:t>
            </a:r>
            <a:r>
              <a:rPr sz="1000" b="1" dirty="0"/>
              <a:t>)</a:t>
            </a:r>
            <a:r>
              <a:rPr sz="1000" dirty="0"/>
              <a:t> x </a:t>
            </a:r>
            <a:r>
              <a:rPr sz="1000" baseline="9090" dirty="0" err="1"/>
              <a:t>x</a:t>
            </a:r>
            <a:r>
              <a:rPr sz="1000" dirty="0"/>
              <a:t> 10</a:t>
            </a:r>
            <a:r>
              <a:rPr sz="1000" baseline="31999" dirty="0"/>
              <a:t>-6</a:t>
            </a:r>
            <a:r>
              <a:rPr sz="1000" dirty="0"/>
              <a:t> seconds.</a:t>
            </a:r>
            <a:endParaRPr sz="100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dnanoseconds</a:t>
            </a:r>
            <a:r>
              <a:rPr sz="1000" b="1" dirty="0"/>
              <a:t>(</a:t>
            </a:r>
            <a:r>
              <a:rPr sz="1000" dirty="0"/>
              <a:t>x = 1</a:t>
            </a:r>
            <a:r>
              <a:rPr sz="1000" b="1" dirty="0"/>
              <a:t>)</a:t>
            </a:r>
            <a:r>
              <a:rPr sz="1000" dirty="0"/>
              <a:t> x </a:t>
            </a:r>
            <a:r>
              <a:rPr sz="1000" baseline="9090" dirty="0" err="1"/>
              <a:t>x</a:t>
            </a:r>
            <a:r>
              <a:rPr sz="1000" dirty="0"/>
              <a:t> 10</a:t>
            </a:r>
            <a:r>
              <a:rPr sz="1000" baseline="31999" dirty="0"/>
              <a:t>-9</a:t>
            </a:r>
            <a:r>
              <a:rPr sz="1000" dirty="0"/>
              <a:t> seconds.</a:t>
            </a:r>
            <a:endParaRPr sz="100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dpicoseconds</a:t>
            </a:r>
            <a:r>
              <a:rPr sz="1000" b="1" dirty="0"/>
              <a:t>(</a:t>
            </a:r>
            <a:r>
              <a:rPr sz="1000" dirty="0"/>
              <a:t>x = 1</a:t>
            </a:r>
            <a:r>
              <a:rPr sz="1000" b="1" dirty="0"/>
              <a:t>)</a:t>
            </a:r>
            <a:r>
              <a:rPr sz="1000" dirty="0"/>
              <a:t> x </a:t>
            </a:r>
            <a:r>
              <a:rPr sz="1000" baseline="9090" dirty="0" err="1"/>
              <a:t>x</a:t>
            </a:r>
            <a:r>
              <a:rPr sz="1000" dirty="0"/>
              <a:t> 10</a:t>
            </a:r>
            <a:r>
              <a:rPr sz="1000" baseline="31999" dirty="0"/>
              <a:t>-12</a:t>
            </a:r>
            <a:r>
              <a:rPr sz="1000" dirty="0"/>
              <a:t> 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 b="0">
                <a:solidFill>
                  <a:srgbClr val="000000"/>
                </a:solidFill>
              </a:defRPr>
            </a:pPr>
            <a:endParaRPr sz="1000"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 b="0">
                <a:solidFill>
                  <a:srgbClr val="000000"/>
                </a:solidFill>
              </a:defRPr>
            </a:pPr>
            <a:r>
              <a:rPr sz="1000" b="1" dirty="0"/>
              <a:t>duration(</a:t>
            </a:r>
            <a:r>
              <a:rPr sz="1000" dirty="0"/>
              <a:t>num = NULL, units = "second", …</a:t>
            </a:r>
            <a:r>
              <a:rPr sz="1000" b="1" dirty="0"/>
              <a:t>) </a:t>
            </a:r>
            <a:r>
              <a:rPr sz="1000" dirty="0"/>
              <a:t>An automation friendly duration constructor. 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duration(5, unit = "years")</a:t>
            </a:r>
            <a:endParaRPr sz="1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defRPr sz="1100" b="0">
                <a:solidFill>
                  <a:srgbClr val="000000"/>
                </a:solidFill>
              </a:defRPr>
            </a:pPr>
            <a:endParaRPr sz="100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00" b="1" dirty="0" err="1"/>
              <a:t>as</a:t>
            </a:r>
            <a:r>
              <a:rPr sz="1000" b="1" i="1" dirty="0" err="1"/>
              <a:t>.</a:t>
            </a:r>
            <a:r>
              <a:rPr sz="1000" b="1" dirty="0" err="1"/>
              <a:t>duration</a:t>
            </a:r>
            <a:r>
              <a:rPr sz="1000" b="1" dirty="0"/>
              <a:t>(</a:t>
            </a:r>
            <a:r>
              <a:rPr sz="1000" dirty="0"/>
              <a:t>x, …</a:t>
            </a:r>
            <a:r>
              <a:rPr sz="1000" b="1" dirty="0"/>
              <a:t>)</a:t>
            </a:r>
            <a:r>
              <a:rPr sz="1000" dirty="0"/>
              <a:t> Coerce a timespan to a duration. Also </a:t>
            </a:r>
            <a:r>
              <a:rPr sz="1000" b="1" dirty="0" err="1"/>
              <a:t>is.duration</a:t>
            </a:r>
            <a:r>
              <a:rPr sz="1000" b="1" dirty="0"/>
              <a:t>()</a:t>
            </a:r>
            <a:r>
              <a:rPr sz="1000" dirty="0"/>
              <a:t>, </a:t>
            </a:r>
            <a:r>
              <a:rPr sz="1000" b="1" dirty="0" err="1"/>
              <a:t>is.difftime</a:t>
            </a:r>
            <a:r>
              <a:rPr sz="1000" b="1" dirty="0"/>
              <a:t>()</a:t>
            </a:r>
            <a:r>
              <a:rPr sz="1000" dirty="0"/>
              <a:t>. </a:t>
            </a:r>
            <a:r>
              <a:rPr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as.duration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sz="1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sz="1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sz="1000" b="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sz="1000" dirty="0" err="1"/>
              <a:t>make_difftime</a:t>
            </a:r>
            <a:r>
              <a:rPr sz="1000" dirty="0"/>
              <a:t>(</a:t>
            </a:r>
            <a:r>
              <a:rPr sz="1000" b="0" dirty="0"/>
              <a:t>x</a:t>
            </a:r>
            <a:r>
              <a:rPr sz="1000" dirty="0"/>
              <a:t>)</a:t>
            </a:r>
            <a:r>
              <a:rPr sz="1000" b="0" dirty="0"/>
              <a:t> Make </a:t>
            </a:r>
            <a:r>
              <a:rPr sz="1000" b="0" dirty="0" err="1"/>
              <a:t>difftime</a:t>
            </a:r>
            <a:r>
              <a:rPr sz="1000" b="0" dirty="0"/>
              <a:t> with the specified number of units. </a:t>
            </a:r>
            <a:r>
              <a:rPr sz="1000" b="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make_difftime</a:t>
            </a:r>
            <a:r>
              <a:rPr sz="1000" b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(99999)</a:t>
            </a:r>
          </a:p>
        </p:txBody>
      </p:sp>
      <p:sp>
        <p:nvSpPr>
          <p:cNvPr id="901" name="years(x = 1) x years.…"/>
          <p:cNvSpPr txBox="1"/>
          <p:nvPr/>
        </p:nvSpPr>
        <p:spPr>
          <a:xfrm>
            <a:off x="2034959" y="6109534"/>
            <a:ext cx="2603131" cy="401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years(</a:t>
            </a:r>
            <a:r>
              <a:rPr sz="1050" dirty="0"/>
              <a:t>x = 1</a:t>
            </a:r>
            <a:r>
              <a:rPr sz="1050" b="1" dirty="0"/>
              <a:t>)</a:t>
            </a:r>
            <a:r>
              <a:rPr sz="1050" dirty="0"/>
              <a:t> x years.</a:t>
            </a:r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months(</a:t>
            </a:r>
            <a:r>
              <a:rPr sz="1050" dirty="0"/>
              <a:t>x</a:t>
            </a:r>
            <a:r>
              <a:rPr sz="1050" b="1" dirty="0"/>
              <a:t>)</a:t>
            </a:r>
            <a:r>
              <a:rPr sz="1050" dirty="0"/>
              <a:t> x months.</a:t>
            </a:r>
            <a:endParaRPr sz="105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weeks(</a:t>
            </a:r>
            <a:r>
              <a:rPr sz="1050" dirty="0"/>
              <a:t>x = 1</a:t>
            </a:r>
            <a:r>
              <a:rPr sz="1050" b="1" dirty="0"/>
              <a:t>)</a:t>
            </a:r>
            <a:r>
              <a:rPr sz="1050" dirty="0"/>
              <a:t> x weeks.</a:t>
            </a:r>
            <a:endParaRPr sz="105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days(</a:t>
            </a:r>
            <a:r>
              <a:rPr sz="1050" dirty="0"/>
              <a:t>x = 1</a:t>
            </a:r>
            <a:r>
              <a:rPr sz="1050" b="1" dirty="0"/>
              <a:t>)</a:t>
            </a:r>
            <a:r>
              <a:rPr sz="1050" dirty="0"/>
              <a:t> x days.</a:t>
            </a:r>
            <a:endParaRPr sz="105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hours(</a:t>
            </a:r>
            <a:r>
              <a:rPr sz="1050" dirty="0"/>
              <a:t>x = 1</a:t>
            </a:r>
            <a:r>
              <a:rPr sz="1050" b="1" dirty="0"/>
              <a:t>)</a:t>
            </a:r>
            <a:r>
              <a:rPr sz="1050" dirty="0"/>
              <a:t> x hours.</a:t>
            </a:r>
            <a:endParaRPr sz="105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minutes(</a:t>
            </a:r>
            <a:r>
              <a:rPr sz="1050" dirty="0"/>
              <a:t>x = 1</a:t>
            </a:r>
            <a:r>
              <a:rPr sz="1050" b="1" dirty="0"/>
              <a:t>)</a:t>
            </a:r>
            <a:r>
              <a:rPr sz="1050" dirty="0"/>
              <a:t> x minutes.</a:t>
            </a:r>
            <a:endParaRPr sz="105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seconds(</a:t>
            </a:r>
            <a:r>
              <a:rPr sz="1050" dirty="0"/>
              <a:t>x = 1</a:t>
            </a:r>
            <a:r>
              <a:rPr sz="1050" b="1" dirty="0"/>
              <a:t>)</a:t>
            </a:r>
            <a:r>
              <a:rPr sz="1050" dirty="0"/>
              <a:t> x seconds.</a:t>
            </a:r>
            <a:endParaRPr sz="105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milliseconds(</a:t>
            </a:r>
            <a:r>
              <a:rPr sz="1050" dirty="0"/>
              <a:t>x = 1</a:t>
            </a:r>
            <a:r>
              <a:rPr sz="1050" b="1" dirty="0"/>
              <a:t>)</a:t>
            </a:r>
            <a:r>
              <a:rPr sz="1050" dirty="0"/>
              <a:t> x milliseconds.</a:t>
            </a:r>
            <a:endParaRPr sz="105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microseconds(</a:t>
            </a:r>
            <a:r>
              <a:rPr sz="1050" dirty="0"/>
              <a:t>x = 1</a:t>
            </a:r>
            <a:r>
              <a:rPr sz="1050" b="1" dirty="0"/>
              <a:t>)</a:t>
            </a:r>
            <a:r>
              <a:rPr sz="1050" dirty="0"/>
              <a:t> x microseconds</a:t>
            </a:r>
            <a:endParaRPr sz="105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nanoseconds(</a:t>
            </a:r>
            <a:r>
              <a:rPr sz="1050" dirty="0"/>
              <a:t>x = 1</a:t>
            </a:r>
            <a:r>
              <a:rPr sz="1050" b="1" dirty="0"/>
              <a:t>)</a:t>
            </a:r>
            <a:r>
              <a:rPr sz="1050" dirty="0"/>
              <a:t> x nanoseconds.</a:t>
            </a:r>
            <a:endParaRPr sz="1050" i="1" dirty="0"/>
          </a:p>
          <a:p>
            <a:pPr>
              <a:lnSpc>
                <a:spcPct val="80000"/>
              </a:lnSpc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picoseconds(</a:t>
            </a:r>
            <a:r>
              <a:rPr sz="1050" dirty="0"/>
              <a:t>x = 1</a:t>
            </a:r>
            <a:r>
              <a:rPr sz="1050" b="1" dirty="0"/>
              <a:t>)</a:t>
            </a:r>
            <a:r>
              <a:rPr sz="1050" dirty="0"/>
              <a:t> x picoseconds.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sz="1100" b="0">
                <a:solidFill>
                  <a:srgbClr val="000000"/>
                </a:solidFill>
              </a:defRPr>
            </a:pPr>
            <a:endParaRPr sz="1050" dirty="0"/>
          </a:p>
          <a:p>
            <a:pPr>
              <a:lnSpc>
                <a:spcPct val="80000"/>
              </a:lnSpc>
              <a:spcBef>
                <a:spcPts val="10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period(</a:t>
            </a:r>
            <a:r>
              <a:rPr sz="1050" dirty="0"/>
              <a:t>num = NULL, units = "second", ...</a:t>
            </a:r>
            <a:r>
              <a:rPr sz="1050" b="1" dirty="0"/>
              <a:t>)</a:t>
            </a:r>
            <a:r>
              <a:rPr sz="1050" dirty="0"/>
              <a:t> An automation friendly period constructor. 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period(5, unit = "years") </a:t>
            </a:r>
            <a:endParaRPr sz="105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10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as</a:t>
            </a:r>
            <a:r>
              <a:rPr sz="1050" b="1" i="1" dirty="0" err="1"/>
              <a:t>.</a:t>
            </a:r>
            <a:r>
              <a:rPr sz="1050" b="1" dirty="0" err="1"/>
              <a:t>period</a:t>
            </a:r>
            <a:r>
              <a:rPr sz="1050" b="1" dirty="0"/>
              <a:t>(</a:t>
            </a:r>
            <a:r>
              <a:rPr sz="1050" dirty="0"/>
              <a:t>x, unit</a:t>
            </a:r>
            <a:r>
              <a:rPr sz="1050" b="1" dirty="0"/>
              <a:t>)</a:t>
            </a:r>
            <a:r>
              <a:rPr sz="1050" dirty="0"/>
              <a:t> Coerce a timespan to a period, optionally in the specified units. Also </a:t>
            </a:r>
            <a:r>
              <a:rPr sz="1050" b="1" dirty="0" err="1"/>
              <a:t>is.period</a:t>
            </a:r>
            <a:r>
              <a:rPr sz="1050" b="1" dirty="0"/>
              <a:t>()</a:t>
            </a:r>
            <a:r>
              <a:rPr sz="1050" dirty="0"/>
              <a:t>. </a:t>
            </a:r>
            <a:r>
              <a:rPr sz="10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as.period</a:t>
            </a:r>
            <a:r>
              <a:rPr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(p)</a:t>
            </a:r>
            <a:endParaRPr sz="105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sz="1050" b="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rPr sz="1050" dirty="0" err="1"/>
              <a:t>period_to_seconds</a:t>
            </a:r>
            <a:r>
              <a:rPr sz="1050" dirty="0"/>
              <a:t>(</a:t>
            </a:r>
            <a:r>
              <a:rPr sz="1050" b="0" dirty="0"/>
              <a:t>x</a:t>
            </a:r>
            <a:r>
              <a:rPr sz="1050" dirty="0"/>
              <a:t>)</a:t>
            </a:r>
            <a:r>
              <a:rPr sz="1050" b="0" dirty="0"/>
              <a:t> Convert a period to the "standard" number of seconds implied by the period. Also </a:t>
            </a:r>
            <a:r>
              <a:rPr sz="1050" dirty="0" err="1"/>
              <a:t>seconds_to_period</a:t>
            </a:r>
            <a:r>
              <a:rPr sz="1050" dirty="0"/>
              <a:t>()</a:t>
            </a:r>
            <a:r>
              <a:rPr sz="1050" b="0" dirty="0"/>
              <a:t>. </a:t>
            </a:r>
            <a:r>
              <a:rPr sz="1050" b="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period_to_seconds</a:t>
            </a:r>
            <a:r>
              <a:rPr sz="1050" b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(p)</a:t>
            </a:r>
          </a:p>
        </p:txBody>
      </p:sp>
      <p:pic>
        <p:nvPicPr>
          <p:cNvPr id="902" name="posit-full-color.png" descr="posit-full-colo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CC BY SA Posit Software, PBC  •   info@posit.co  •   posit.co  •  Learn more at lubridate.tidyverse.org  •  HTML cheatsheets at pos.it/cheatsheets  •  lubridate  1.9.3  •  Updated:  2024-05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4"/>
              </a:rPr>
              <a:t>info@posit.co</a:t>
            </a:r>
            <a:r>
              <a:t>  •   </a:t>
            </a:r>
            <a:r>
              <a:rPr>
                <a:hlinkClick r:id="rId5"/>
              </a:rPr>
              <a:t>posit.co</a:t>
            </a:r>
            <a:r>
              <a:t>  •  Learn more at </a:t>
            </a:r>
            <a:r>
              <a:rPr b="1">
                <a:hlinkClick r:id="rId6"/>
              </a:rPr>
              <a:t>lubridate.tidyverse.org</a:t>
            </a:r>
            <a:r>
              <a:t>  •  HTML cheatsheets at </a:t>
            </a:r>
            <a:r>
              <a:rPr b="1">
                <a:hlinkClick r:id="rId7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lubridate  1.9.3  •  Updated:  2024-05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2614</Words>
  <Application>Microsoft Office PowerPoint</Application>
  <PresentationFormat>Custom</PresentationFormat>
  <Paragraphs>428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Roman</vt:lpstr>
      <vt:lpstr>Helvetica</vt:lpstr>
      <vt:lpstr>Helvetica Light</vt:lpstr>
      <vt:lpstr>White</vt:lpstr>
      <vt:lpstr>Dates and times with lubridate 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Dates and times with lubridate : : CHEATSHEET </dc:title>
  <cp:lastModifiedBy>David Díaz Rodríguez</cp:lastModifiedBy>
  <cp:revision>2</cp:revision>
  <dcterms:modified xsi:type="dcterms:W3CDTF">2024-06-03T07:08:14Z</dcterms:modified>
</cp:coreProperties>
</file>