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94E"/>
    <a:srgbClr val="272640"/>
    <a:srgbClr val="2F2E46"/>
    <a:srgbClr val="F5F5CE"/>
    <a:srgbClr val="0C7AF2"/>
    <a:srgbClr val="339933"/>
    <a:srgbClr val="97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4FA3-EA46-470C-8218-8093B84639AC}" v="74" dt="2023-01-08T22:17:27.1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19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588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driancorrendo.github.io/metrica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oup">
            <a:extLst>
              <a:ext uri="{FF2B5EF4-FFF2-40B4-BE49-F238E27FC236}">
                <a16:creationId xmlns:a16="http://schemas.microsoft.com/office/drawing/2014/main" id="{39C6ACB0-BEEB-48CA-A752-B9CCEDA69966}"/>
              </a:ext>
            </a:extLst>
          </p:cNvPr>
          <p:cNvSpPr/>
          <p:nvPr/>
        </p:nvSpPr>
        <p:spPr>
          <a:xfrm>
            <a:off x="4443222" y="1085495"/>
            <a:ext cx="4430428" cy="9262408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-111420" y="1085495"/>
            <a:ext cx="4554642" cy="9262408"/>
          </a:xfrm>
          <a:prstGeom prst="rect">
            <a:avLst/>
          </a:prstGeom>
          <a:solidFill>
            <a:srgbClr val="272640">
              <a:alpha val="9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148959" y="1212891"/>
            <a:ext cx="83356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449500" y="10450104"/>
            <a:ext cx="1242512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by Carlos Hernandez &amp; </a:t>
            </a:r>
            <a:r>
              <a:rPr lang="es-US" b="0" i="0" dirty="0">
                <a:solidFill>
                  <a:srgbClr val="212529"/>
                </a:solidFill>
                <a:effectLst/>
                <a:latin typeface="system-ui"/>
              </a:rPr>
              <a:t>Adrian A. Correndo </a:t>
            </a:r>
            <a:r>
              <a:rPr dirty="0"/>
              <a:t>• </a:t>
            </a:r>
            <a:r>
              <a:rPr lang="es-US" i="0" u="none" strike="noStrike" dirty="0">
                <a:effectLst/>
                <a:latin typeface="-apple-system"/>
                <a:hlinkClick r:id="rId4" tooltip="https://adriancorrendo.github.io/metrica/"/>
              </a:rPr>
              <a:t>adriancorrendo.github.io/metrica/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Updated: 20</a:t>
            </a:r>
            <a:r>
              <a:rPr lang="en-US" dirty="0"/>
              <a:t>23</a:t>
            </a:r>
            <a:r>
              <a:rPr dirty="0"/>
              <a:t>-01</a:t>
            </a:r>
          </a:p>
        </p:txBody>
      </p:sp>
      <p:sp>
        <p:nvSpPr>
          <p:cNvPr id="325" name="Line"/>
          <p:cNvSpPr/>
          <p:nvPr/>
        </p:nvSpPr>
        <p:spPr>
          <a:xfrm>
            <a:off x="8892409" y="2157504"/>
            <a:ext cx="0" cy="778062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8922889" y="1172665"/>
            <a:ext cx="169758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Classification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71488" y="136565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272640"/>
                </a:solidFill>
                <a:latin typeface="Bahnschrift SemiCondensed" panose="020B0502040204020203" pitchFamily="34" charset="0"/>
              </a:rPr>
              <a:t>Prediction Performance with: : </a:t>
            </a:r>
            <a:r>
              <a:rPr lang="en-US" sz="5400" b="1" dirty="0" err="1">
                <a:solidFill>
                  <a:srgbClr val="FA694E"/>
                </a:solidFill>
                <a:latin typeface="Bahnschrift SemiCondensed" panose="020B0502040204020203" pitchFamily="34" charset="0"/>
                <a:ea typeface="Source Sans Pro Semibold"/>
                <a:sym typeface="Source Sans Pro Semibold"/>
              </a:rPr>
              <a:t>metrica</a:t>
            </a:r>
            <a:endParaRPr sz="5400" b="1" dirty="0">
              <a:solidFill>
                <a:srgbClr val="FA694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544115" y="6445441"/>
            <a:ext cx="65723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Plots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548186" y="1187363"/>
            <a:ext cx="14186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Regression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BBA91-1948-843F-FB80-85FA7A9132F6}"/>
              </a:ext>
            </a:extLst>
          </p:cNvPr>
          <p:cNvSpPr txBox="1"/>
          <p:nvPr/>
        </p:nvSpPr>
        <p:spPr>
          <a:xfrm>
            <a:off x="217830" y="1407821"/>
            <a:ext cx="4024656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6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6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is a compilation of more than 80 functions designed to quantitatively and visually evaluate the prediction performance of regression (continuous) and classification (categorical) point-forecast models (e.g., APSIM, DSSAT, DNDC, Supervised Machine Learning).</a:t>
            </a:r>
            <a:endParaRPr lang="en-US" sz="16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6AF2ED-421C-E236-9D0B-A303477B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1" y="2986362"/>
            <a:ext cx="3962504" cy="1769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There are two basic arguments common to all metrica functions: (i) 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obs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(Oi; observed, a.k.a. actual, measured, truth, target, label), and (ii) 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pred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(Pi; predicted, a.k.a. simulated, fitted, modeled, estimate) values.</a:t>
            </a:r>
            <a:b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</a:b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Optional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arguments include data that allows to call an existing data frame containing both observed and predicted vectors, and tidy, which controls the type of output as a list (tidy = FALSE) or as a data.frame (tidy = TRUE).</a:t>
            </a:r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D531A112-E8CE-9F84-8EDF-B145FD13E1F6}"/>
              </a:ext>
            </a:extLst>
          </p:cNvPr>
          <p:cNvSpPr txBox="1"/>
          <p:nvPr/>
        </p:nvSpPr>
        <p:spPr>
          <a:xfrm>
            <a:off x="148959" y="2683652"/>
            <a:ext cx="2317942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Using </a:t>
            </a: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the</a:t>
            </a: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functions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Basics">
            <a:extLst>
              <a:ext uri="{FF2B5EF4-FFF2-40B4-BE49-F238E27FC236}">
                <a16:creationId xmlns:a16="http://schemas.microsoft.com/office/drawing/2014/main" id="{E9F9808C-8849-5F28-0D94-6F0188FD2074}"/>
              </a:ext>
            </a:extLst>
          </p:cNvPr>
          <p:cNvSpPr txBox="1"/>
          <p:nvPr/>
        </p:nvSpPr>
        <p:spPr>
          <a:xfrm>
            <a:off x="148959" y="4818794"/>
            <a:ext cx="1420261" cy="32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Installation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DFB692-8B46-503C-0749-D3B3BD8E7F4F}"/>
              </a:ext>
            </a:extLst>
          </p:cNvPr>
          <p:cNvSpPr/>
          <p:nvPr/>
        </p:nvSpPr>
        <p:spPr>
          <a:xfrm>
            <a:off x="252877" y="5211972"/>
            <a:ext cx="3962504" cy="30976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install.packages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565DD7-3580-04B4-7C8D-A469A958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5" y="5586843"/>
            <a:ext cx="36295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You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can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install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the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development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version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from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</a:t>
            </a:r>
            <a:r>
              <a:rPr kumimoji="0" lang="es-US" altLang="es-US" sz="1400" b="0" i="0" u="sng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with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CC8CAF-949E-1610-F8FB-3502EF8CDBDF}"/>
              </a:ext>
            </a:extLst>
          </p:cNvPr>
          <p:cNvSpPr/>
          <p:nvPr/>
        </p:nvSpPr>
        <p:spPr>
          <a:xfrm>
            <a:off x="252877" y="5954428"/>
            <a:ext cx="3962504" cy="506119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#install.packages("devtools")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devtools</a:t>
            </a:r>
            <a:r>
              <a:rPr lang="en-US" sz="1100" b="0" dirty="0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::</a:t>
            </a: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install_github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adriancorrendo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/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</p:txBody>
      </p:sp>
      <p:sp>
        <p:nvSpPr>
          <p:cNvPr id="17" name="Basics">
            <a:extLst>
              <a:ext uri="{FF2B5EF4-FFF2-40B4-BE49-F238E27FC236}">
                <a16:creationId xmlns:a16="http://schemas.microsoft.com/office/drawing/2014/main" id="{DC871AB1-F288-A07A-F9D6-92CCCBE6F5AF}"/>
              </a:ext>
            </a:extLst>
          </p:cNvPr>
          <p:cNvSpPr txBox="1"/>
          <p:nvPr/>
        </p:nvSpPr>
        <p:spPr>
          <a:xfrm>
            <a:off x="148959" y="6577402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Native </a:t>
            </a:r>
            <a:r>
              <a:rPr kumimoji="0" lang="es-US" altLang="es-US" sz="240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datasets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53465A6-6E94-EF9D-21A3-D6FB1139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4" y="6946453"/>
            <a:ext cx="4260810" cy="1338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The 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 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package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comes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with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four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example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datasets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continuous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variables (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regression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)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from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the APSIM software: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heat</a:t>
            </a:r>
            <a:r>
              <a:rPr kumimoji="0" lang="en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137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wheat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arley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69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barley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number</a:t>
            </a:r>
            <a:endParaRPr kumimoji="0" lang="es-US" altLang="es-US" sz="1400" b="0" i="0" u="none" strike="noStrike" cap="none" normalizeH="0" baseline="0" dirty="0">
              <a:ln>
                <a:noFill/>
              </a:ln>
              <a:solidFill>
                <a:srgbClr val="F5F5CE"/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orghum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36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sorghum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number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hickpea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39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chickpea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aboveground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dry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mass</a:t>
            </a:r>
            <a:endParaRPr kumimoji="0" lang="es-US" altLang="es-US" sz="1400" b="0" i="0" u="none" strike="noStrike" cap="none" normalizeH="0" baseline="0" dirty="0">
              <a:ln>
                <a:noFill/>
              </a:ln>
              <a:solidFill>
                <a:srgbClr val="F5F5CE"/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A4596-ACE7-18F1-9423-98154B9FF818}"/>
              </a:ext>
            </a:extLst>
          </p:cNvPr>
          <p:cNvSpPr txBox="1"/>
          <p:nvPr/>
        </p:nvSpPr>
        <p:spPr>
          <a:xfrm>
            <a:off x="178025" y="8273215"/>
            <a:ext cx="4318785" cy="143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In addition, </a:t>
            </a: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also provides two native examples for categorical variables (classification):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land_cover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binary dataset of land cover using satellite images. Values: 1=vegetation, 0 =other type of land cover.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maize_phenology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 data set of maize (</a:t>
            </a:r>
            <a:r>
              <a:rPr lang="en-US" sz="1400" b="0" i="1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Zea</a:t>
            </a:r>
            <a:r>
              <a:rPr lang="en-US" sz="1400" b="0" i="1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mays 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L.) phenology (16 crop development stages). </a:t>
            </a:r>
            <a:endParaRPr lang="es-US" sz="14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6412CD-87C9-E296-C310-4296F7F8E8DC}"/>
              </a:ext>
            </a:extLst>
          </p:cNvPr>
          <p:cNvSpPr/>
          <p:nvPr/>
        </p:nvSpPr>
        <p:spPr>
          <a:xfrm>
            <a:off x="4548186" y="6792986"/>
            <a:ext cx="4203953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1.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scatter_plot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		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1" name="Picture 450">
            <a:extLst>
              <a:ext uri="{FF2B5EF4-FFF2-40B4-BE49-F238E27FC236}">
                <a16:creationId xmlns:a16="http://schemas.microsoft.com/office/drawing/2014/main" id="{F008FDF8-83D6-C153-A82F-60B113CA85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726" y="8008260"/>
            <a:ext cx="2291647" cy="2291647"/>
          </a:xfrm>
          <a:prstGeom prst="rect">
            <a:avLst/>
          </a:prstGeom>
        </p:spPr>
      </p:pic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84A4F144-CB4D-F1B1-4BC9-8ED27F93FE60}"/>
              </a:ext>
            </a:extLst>
          </p:cNvPr>
          <p:cNvSpPr/>
          <p:nvPr/>
        </p:nvSpPr>
        <p:spPr>
          <a:xfrm>
            <a:off x="4527194" y="7376413"/>
            <a:ext cx="4217875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2.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bland_altman_plot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7" name="Picture 456">
            <a:extLst>
              <a:ext uri="{FF2B5EF4-FFF2-40B4-BE49-F238E27FC236}">
                <a16:creationId xmlns:a16="http://schemas.microsoft.com/office/drawing/2014/main" id="{708EB42D-A51A-5BBA-0348-EED02FC672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3453" y="8008260"/>
            <a:ext cx="2291647" cy="2291647"/>
          </a:xfrm>
          <a:prstGeom prst="rect">
            <a:avLst/>
          </a:prstGeom>
        </p:spPr>
      </p:pic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461D59AB-A475-7A87-7906-2784C512E3FC}"/>
              </a:ext>
            </a:extLst>
          </p:cNvPr>
          <p:cNvSpPr/>
          <p:nvPr/>
        </p:nvSpPr>
        <p:spPr>
          <a:xfrm>
            <a:off x="4583492" y="1695740"/>
            <a:ext cx="4168648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pred=pred, tidy = TRUE)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0.8455538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5E1485C4-E682-4C6A-29D1-28474EF7E86F}"/>
              </a:ext>
            </a:extLst>
          </p:cNvPr>
          <p:cNvSpPr/>
          <p:nvPr/>
        </p:nvSpPr>
        <p:spPr>
          <a:xfrm>
            <a:off x="8976099" y="6806881"/>
            <a:ext cx="4940242" cy="955842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confusion_matrix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.,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labels, pred = predictions,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plot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unit="count")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6CA02200-025F-F64D-8495-4027CCD40318}"/>
              </a:ext>
            </a:extLst>
          </p:cNvPr>
          <p:cNvSpPr/>
          <p:nvPr/>
        </p:nvSpPr>
        <p:spPr>
          <a:xfrm>
            <a:off x="4570792" y="2530250"/>
            <a:ext cx="4168647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RMSE(data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$RMSE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1.666441</a:t>
            </a:r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98273BBB-D93E-2F4A-E832-20F268820D81}"/>
              </a:ext>
            </a:extLst>
          </p:cNvPr>
          <p:cNvSpPr/>
          <p:nvPr/>
        </p:nvSpPr>
        <p:spPr>
          <a:xfrm>
            <a:off x="4527195" y="4703968"/>
            <a:ext cx="4211958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c("R2","MBE","RMSE", "RSR", "NSE", "KGE", "CCC")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pred = pred,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"regression",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B6964FE-608A-BB06-C8F5-BE653C9BA9F0}"/>
              </a:ext>
            </a:extLst>
          </p:cNvPr>
          <p:cNvSpPr txBox="1"/>
          <p:nvPr/>
        </p:nvSpPr>
        <p:spPr>
          <a:xfrm>
            <a:off x="4479354" y="4158701"/>
            <a:ext cx="422366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Users can also calculate 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all (default) or a selected list of metrics 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at once using the function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():</a:t>
            </a:r>
            <a:endParaRPr lang="es-US" sz="1400" dirty="0">
              <a:solidFill>
                <a:srgbClr val="2F2E46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450D10-C337-5A28-0856-C2E1BB698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6559" y="8015139"/>
            <a:ext cx="2056207" cy="2192551"/>
          </a:xfrm>
          <a:prstGeom prst="rect">
            <a:avLst/>
          </a:prstGeom>
        </p:spPr>
      </p:pic>
      <p:sp>
        <p:nvSpPr>
          <p:cNvPr id="478" name="Oval 477">
            <a:extLst>
              <a:ext uri="{FF2B5EF4-FFF2-40B4-BE49-F238E27FC236}">
                <a16:creationId xmlns:a16="http://schemas.microsoft.com/office/drawing/2014/main" id="{104F9A51-3F18-A635-7987-301C243DD463}"/>
              </a:ext>
            </a:extLst>
          </p:cNvPr>
          <p:cNvSpPr/>
          <p:nvPr/>
        </p:nvSpPr>
        <p:spPr>
          <a:xfrm>
            <a:off x="4765306" y="8056620"/>
            <a:ext cx="276190" cy="258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rPr>
              <a:t>1</a:t>
            </a:r>
            <a:endParaRPr kumimoji="0" lang="es-US" sz="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SemiBold" panose="020B0502040204020203" pitchFamily="34" charset="0"/>
              <a:sym typeface="Source Sans Pro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333016A-CF0B-672D-064E-A3E9C423FE8E}"/>
              </a:ext>
            </a:extLst>
          </p:cNvPr>
          <p:cNvGrpSpPr/>
          <p:nvPr/>
        </p:nvGrpSpPr>
        <p:grpSpPr>
          <a:xfrm>
            <a:off x="6546110" y="8015139"/>
            <a:ext cx="2231924" cy="2192550"/>
            <a:chOff x="6637682" y="8229284"/>
            <a:chExt cx="2096049" cy="1839264"/>
          </a:xfrm>
        </p:grpSpPr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D56D5E4-BCCF-B2BD-0199-754E07A32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7" b="6563"/>
            <a:stretch/>
          </p:blipFill>
          <p:spPr>
            <a:xfrm>
              <a:off x="6637682" y="8229284"/>
              <a:ext cx="2096049" cy="1839264"/>
            </a:xfrm>
            <a:prstGeom prst="rect">
              <a:avLst/>
            </a:prstGeom>
          </p:spPr>
        </p:pic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2E6CF0C-2AD0-7BFB-B5C3-8A0DA68460A0}"/>
                </a:ext>
              </a:extLst>
            </p:cNvPr>
            <p:cNvSpPr/>
            <p:nvPr/>
          </p:nvSpPr>
          <p:spPr>
            <a:xfrm>
              <a:off x="6918888" y="8264081"/>
              <a:ext cx="267002" cy="217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Bahnschrift SemiBold" panose="020B0502040204020203" pitchFamily="34" charset="0"/>
                  <a:sym typeface="Source Sans Pro"/>
                </a:rPr>
                <a:t>2</a:t>
              </a:r>
              <a:endParaRPr kumimoji="0" lang="es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endParaRPr>
            </a:p>
          </p:txBody>
        </p: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F41BE28F-A72C-860E-5316-C7442A32B0C4}"/>
              </a:ext>
            </a:extLst>
          </p:cNvPr>
          <p:cNvSpPr/>
          <p:nvPr/>
        </p:nvSpPr>
        <p:spPr>
          <a:xfrm>
            <a:off x="4548186" y="3394594"/>
            <a:ext cx="4190966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KGE(data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$KGE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0.9106471</a:t>
            </a:r>
          </a:p>
        </p:txBody>
      </p:sp>
      <p:sp>
        <p:nvSpPr>
          <p:cNvPr id="290" name="Rectangle 3">
            <a:extLst>
              <a:ext uri="{FF2B5EF4-FFF2-40B4-BE49-F238E27FC236}">
                <a16:creationId xmlns:a16="http://schemas.microsoft.com/office/drawing/2014/main" id="{5F84A5C4-C46E-5559-EFA2-F1787AF0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0" y="9645744"/>
            <a:ext cx="4201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Check the metrics documentation to find all the performance metrics and their details:  </a:t>
            </a:r>
            <a:r>
              <a:rPr kumimoji="0" lang="es-US" altLang="es-US" sz="1600" i="0" u="sng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metrica</a:t>
            </a:r>
            <a:endParaRPr kumimoji="0" lang="es-US" altLang="es-US" sz="16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6426EC5-96EE-14A5-5E33-67F85A5D4005}"/>
              </a:ext>
            </a:extLst>
          </p:cNvPr>
          <p:cNvSpPr txBox="1"/>
          <p:nvPr/>
        </p:nvSpPr>
        <p:spPr>
          <a:xfrm>
            <a:off x="8922889" y="7707521"/>
            <a:ext cx="130346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Binomial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E8F31DE-1FFA-D72E-ED91-ECB6682CEDBD}"/>
              </a:ext>
            </a:extLst>
          </p:cNvPr>
          <p:cNvSpPr txBox="1"/>
          <p:nvPr/>
        </p:nvSpPr>
        <p:spPr>
          <a:xfrm>
            <a:off x="11368374" y="7707522"/>
            <a:ext cx="15290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Multinomial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D5A1421A-A291-418D-760A-E32952AEB514}"/>
              </a:ext>
            </a:extLst>
          </p:cNvPr>
          <p:cNvSpPr/>
          <p:nvPr/>
        </p:nvSpPr>
        <p:spPr>
          <a:xfrm>
            <a:off x="9037051" y="1697327"/>
            <a:ext cx="483021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$accuracy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0.8834951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F9518484-41BB-F19E-F17C-809992DA3933}"/>
              </a:ext>
            </a:extLst>
          </p:cNvPr>
          <p:cNvSpPr/>
          <p:nvPr/>
        </p:nvSpPr>
        <p:spPr>
          <a:xfrm>
            <a:off x="9009759" y="4698155"/>
            <a:ext cx="4888339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c("accuracy", "precision", "recall", "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fscore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landcover,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actual, pred = predicted,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"classification",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		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</a:rPr>
              <a:t>pos_level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 = 1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7A89086-FC51-4B08-5DE6-C25BDBFB2224}"/>
              </a:ext>
            </a:extLst>
          </p:cNvPr>
          <p:cNvSpPr txBox="1"/>
          <p:nvPr/>
        </p:nvSpPr>
        <p:spPr>
          <a:xfrm>
            <a:off x="9000287" y="4158701"/>
            <a:ext cx="442800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For classification, users can also apply the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()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function to obtain multiple metrics at once: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F55D16C3-B6EE-ACFA-FFC7-8DE819753848}"/>
              </a:ext>
            </a:extLst>
          </p:cNvPr>
          <p:cNvSpPr/>
          <p:nvPr/>
        </p:nvSpPr>
        <p:spPr>
          <a:xfrm>
            <a:off x="9000287" y="3398323"/>
            <a:ext cx="484198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recall(data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$recall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0.8405168</a:t>
            </a: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A0E8B39F-2924-F1F2-B221-E895466EC845}"/>
              </a:ext>
            </a:extLst>
          </p:cNvPr>
          <p:cNvSpPr/>
          <p:nvPr/>
        </p:nvSpPr>
        <p:spPr>
          <a:xfrm>
            <a:off x="8997864" y="2533551"/>
            <a:ext cx="4834880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$precision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0.8335108</a:t>
            </a:r>
          </a:p>
        </p:txBody>
      </p:sp>
      <p:sp>
        <p:nvSpPr>
          <p:cNvPr id="49" name="Useful Elements">
            <a:extLst>
              <a:ext uri="{FF2B5EF4-FFF2-40B4-BE49-F238E27FC236}">
                <a16:creationId xmlns:a16="http://schemas.microsoft.com/office/drawing/2014/main" id="{66F2BD83-8A2B-4177-8D03-3E57F6AA30CC}"/>
              </a:ext>
            </a:extLst>
          </p:cNvPr>
          <p:cNvSpPr txBox="1"/>
          <p:nvPr/>
        </p:nvSpPr>
        <p:spPr>
          <a:xfrm>
            <a:off x="8990397" y="6449717"/>
            <a:ext cx="214962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Confusion matrix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729E5-1822-4E98-B271-76897828F429}"/>
              </a:ext>
            </a:extLst>
          </p:cNvPr>
          <p:cNvGrpSpPr/>
          <p:nvPr/>
        </p:nvGrpSpPr>
        <p:grpSpPr>
          <a:xfrm>
            <a:off x="11178682" y="89376"/>
            <a:ext cx="1241045" cy="1672394"/>
            <a:chOff x="12476000" y="57100"/>
            <a:chExt cx="1241045" cy="167239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5CF356D-534D-462D-BD04-3F77F323A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01462" y="348052"/>
              <a:ext cx="1204517" cy="120451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2FF5B2-4A97-4EE3-8A3F-7FF905F60712}"/>
                </a:ext>
              </a:extLst>
            </p:cNvPr>
            <p:cNvSpPr/>
            <p:nvPr/>
          </p:nvSpPr>
          <p:spPr>
            <a:xfrm>
              <a:off x="12476000" y="1452495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F2E46"/>
                  </a:solidFill>
                  <a:latin typeface="Bahnschrift" panose="020B0502040204020203" pitchFamily="34" charset="0"/>
                </a:rPr>
                <a:t>bit.ly/3UwM40J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0E23D0-1490-4DA9-992A-496D45E8ABD0}"/>
                </a:ext>
              </a:extLst>
            </p:cNvPr>
            <p:cNvSpPr/>
            <p:nvPr/>
          </p:nvSpPr>
          <p:spPr>
            <a:xfrm>
              <a:off x="12483197" y="108816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2F2E46"/>
                  </a:solidFill>
                  <a:latin typeface="Bahnschrift" panose="020B0502040204020203" pitchFamily="34" charset="0"/>
                </a:rPr>
                <a:t>ShinyApp</a:t>
              </a:r>
              <a:endParaRPr lang="en-US" b="1" dirty="0">
                <a:solidFill>
                  <a:srgbClr val="2F2E46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72D576-3F77-4CFA-9E8F-BACCB144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6791" y="57100"/>
              <a:ext cx="304437" cy="352832"/>
            </a:xfrm>
            <a:prstGeom prst="rect">
              <a:avLst/>
            </a:prstGeom>
          </p:spPr>
        </p:pic>
      </p:grpSp>
      <p:pic>
        <p:nvPicPr>
          <p:cNvPr id="56" name="rstudio.png">
            <a:extLst>
              <a:ext uri="{FF2B5EF4-FFF2-40B4-BE49-F238E27FC236}">
                <a16:creationId xmlns:a16="http://schemas.microsoft.com/office/drawing/2014/main" id="{A5AB02E5-EF36-4208-B86D-543C363222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8437" y="89376"/>
            <a:ext cx="1411451" cy="163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0c1b7-68f9-4ef8-87de-15130200225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E4686E0051849BAB8AC9DE9E513AE" ma:contentTypeVersion="15" ma:contentTypeDescription="Create a new document." ma:contentTypeScope="" ma:versionID="a8a07530cc7d7feaef2a012b74bc880a">
  <xsd:schema xmlns:xsd="http://www.w3.org/2001/XMLSchema" xmlns:xs="http://www.w3.org/2001/XMLSchema" xmlns:p="http://schemas.microsoft.com/office/2006/metadata/properties" xmlns:ns3="8af0c1b7-68f9-4ef8-87de-151302002259" xmlns:ns4="5821bb78-564a-4c4f-a531-4edeebf56e66" targetNamespace="http://schemas.microsoft.com/office/2006/metadata/properties" ma:root="true" ma:fieldsID="c4fa1d731355cc2de72fa79e13b2fafe" ns3:_="" ns4:_="">
    <xsd:import namespace="8af0c1b7-68f9-4ef8-87de-151302002259"/>
    <xsd:import namespace="5821bb78-564a-4c4f-a531-4edeebf56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0c1b7-68f9-4ef8-87de-15130200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1bb78-564a-4c4f-a531-4edeebf5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167A62-A4BC-4B10-AAC1-B069B59E1EF8}">
  <ds:schemaRefs>
    <ds:schemaRef ds:uri="http://schemas.microsoft.com/office/2006/documentManagement/types"/>
    <ds:schemaRef ds:uri="http://www.w3.org/XML/1998/namespace"/>
    <ds:schemaRef ds:uri="8af0c1b7-68f9-4ef8-87de-151302002259"/>
    <ds:schemaRef ds:uri="http://purl.org/dc/dcmitype/"/>
    <ds:schemaRef ds:uri="5821bb78-564a-4c4f-a531-4edeebf56e6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09E5423-BF9F-4025-8F6D-3DF9152B3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0c1b7-68f9-4ef8-87de-151302002259"/>
    <ds:schemaRef ds:uri="5821bb78-564a-4c4f-a531-4edeebf56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0E348-45D7-49A2-BAA8-F6C9DC2A44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772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-apple-system</vt:lpstr>
      <vt:lpstr>Arial</vt:lpstr>
      <vt:lpstr>Avenir</vt:lpstr>
      <vt:lpstr>Avenir Roman</vt:lpstr>
      <vt:lpstr>Bahnschrift</vt:lpstr>
      <vt:lpstr>Bahnschrift Light Condensed</vt:lpstr>
      <vt:lpstr>Bahnschrift SemiBold</vt:lpstr>
      <vt:lpstr>Bahnschrift SemiBold SemiConden</vt:lpstr>
      <vt:lpstr>Bahnschrift SemiCondensed</vt:lpstr>
      <vt:lpstr>Consolas</vt:lpstr>
      <vt:lpstr>Helvetica Light</vt:lpstr>
      <vt:lpstr>Source Sans Pro</vt:lpstr>
      <vt:lpstr>Source Sans Pro Light</vt:lpstr>
      <vt:lpstr>Source Sans Pro Semibold</vt:lpstr>
      <vt:lpstr>system-ui</vt:lpstr>
      <vt:lpstr>White</vt:lpstr>
      <vt:lpstr>Prediction Performance with: : metrica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Carlos Hernandez</dc:creator>
  <cp:lastModifiedBy>Adrian Correndo</cp:lastModifiedBy>
  <cp:revision>15</cp:revision>
  <cp:lastPrinted>2023-01-11T16:50:41Z</cp:lastPrinted>
  <dcterms:modified xsi:type="dcterms:W3CDTF">2023-01-11T16:57:26Z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0x010100458E4686E0051849BAB8AC9DE9E513AE</vt:lpwstr>
  </property>
</Properties>
</file>