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 varScale="1">
        <p:scale>
          <a:sx n="80" d="100"/>
          <a:sy n="80" d="100"/>
        </p:scale>
        <p:origin x="1806" y="96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kopacka@ages.at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4"/>
          <p:cNvSpPr/>
          <p:nvPr/>
        </p:nvSpPr>
        <p:spPr>
          <a:xfrm>
            <a:off x="3668460" y="437977"/>
            <a:ext cx="10085292" cy="5708797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de-DE" sz="2800" dirty="0" smtClean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Basic Regular </a:t>
            </a:r>
            <a:r>
              <a:rPr lang="de-DE" sz="2800" dirty="0" err="1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</a:t>
            </a:r>
            <a:r>
              <a:rPr lang="de-DE" sz="2800" dirty="0" err="1" smtClean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xpressions</a:t>
            </a:r>
            <a:r>
              <a:rPr lang="de-DE" sz="2800" dirty="0" smtClean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 in R</a:t>
            </a:r>
            <a:endParaRPr sz="2000" dirty="0">
              <a:solidFill>
                <a:srgbClr val="53585F"/>
              </a:solidFill>
              <a:latin typeface="Adobe Gothic Std B" pitchFamily="34" charset="-128"/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latin typeface="Century Gothic" panose="020B0502020202020204" pitchFamily="34" charset="0"/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7903"/>
            <a:ext cx="504141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07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/</a:t>
            </a:r>
            <a:r>
              <a:rPr lang="de-DE" sz="90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19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Shape 34"/>
          <p:cNvSpPr/>
          <p:nvPr/>
        </p:nvSpPr>
        <p:spPr>
          <a:xfrm>
            <a:off x="3677886" y="7862786"/>
            <a:ext cx="10086596" cy="235925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grpSp>
        <p:nvGrpSpPr>
          <p:cNvPr id="53" name="Gruppieren 52"/>
          <p:cNvGrpSpPr/>
          <p:nvPr/>
        </p:nvGrpSpPr>
        <p:grpSpPr>
          <a:xfrm>
            <a:off x="10495570" y="6290790"/>
            <a:ext cx="3268912" cy="1410966"/>
            <a:chOff x="260259" y="2232052"/>
            <a:chExt cx="3268912" cy="1410966"/>
          </a:xfrm>
        </p:grpSpPr>
        <p:sp>
          <p:nvSpPr>
            <p:cNvPr id="34" name="Shape 34"/>
            <p:cNvSpPr/>
            <p:nvPr/>
          </p:nvSpPr>
          <p:spPr>
            <a:xfrm>
              <a:off x="260259" y="2232052"/>
              <a:ext cx="3268912" cy="1410966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305" name="Shape 43"/>
            <p:cNvSpPr/>
            <p:nvPr/>
          </p:nvSpPr>
          <p:spPr>
            <a:xfrm>
              <a:off x="260259" y="224511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Quantifiers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306" name="Table 143"/>
            <p:cNvGraphicFramePr/>
            <p:nvPr>
              <p:extLst>
                <p:ext uri="{D42A27DB-BD31-4B8C-83A1-F6EECF244321}">
                  <p14:modId xmlns:p14="http://schemas.microsoft.com/office/powerpoint/2010/main" val="1861538738"/>
                </p:ext>
              </p:extLst>
            </p:nvPr>
          </p:nvGraphicFramePr>
          <p:xfrm>
            <a:off x="311454" y="2530316"/>
            <a:ext cx="3166521" cy="106299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*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least 0 times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+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least 1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time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most 1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time;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optional string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{n}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exactly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n 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times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{n,}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least n times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n,m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}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between n and m times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23" name="Shape 44"/>
          <p:cNvSpPr/>
          <p:nvPr/>
        </p:nvSpPr>
        <p:spPr>
          <a:xfrm>
            <a:off x="3668460" y="373648"/>
            <a:ext cx="1008529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Functions</a:t>
            </a:r>
            <a:r>
              <a:rPr sz="20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  </a:t>
            </a: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f</a:t>
            </a: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 Semibold"/>
              </a:rPr>
              <a:t>or</a:t>
            </a:r>
            <a:r>
              <a:rPr lang="de-DE" sz="20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 Semibold"/>
              </a:rPr>
              <a:t> Pattern </a:t>
            </a: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 Semibold"/>
              </a:rPr>
              <a:t>Matching</a:t>
            </a:r>
            <a:endParaRPr sz="20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 Semibold"/>
              <a:sym typeface="Source Sans Pro Semibold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807125" y="2762398"/>
            <a:ext cx="5789834" cy="417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/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&gt; </a:t>
            </a:r>
            <a:r>
              <a:rPr lang="de-DE" sz="1000" dirty="0" err="1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string</a:t>
            </a:r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&lt;- c("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Hiphopopotamus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", "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Rhymenoceros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", "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time 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for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bottomless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lyrics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") </a:t>
            </a:r>
          </a:p>
          <a:p>
            <a:pPr algn="l"/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&gt; </a:t>
            </a:r>
            <a:r>
              <a:rPr lang="de-DE" sz="1000" dirty="0" err="1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pattern</a:t>
            </a:r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&lt;- "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t.m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 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ea typeface="Adobe Gothic Std B" pitchFamily="34" charset="-128"/>
              <a:cs typeface="Consolas" panose="020B0609020204030204" pitchFamily="49" charset="0"/>
              <a:sym typeface="Helvetica Ligh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47267" y="3266454"/>
            <a:ext cx="3130150" cy="215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Detect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</a:p>
          <a:p>
            <a:pPr algn="l" rtl="0" latinLnBrk="1" hangingPunct="0">
              <a:spcBef>
                <a:spcPts val="500"/>
              </a:spcBef>
            </a:pPr>
            <a:r>
              <a:rPr kumimoji="0" lang="de-DE" sz="11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grep</a:t>
            </a:r>
            <a:r>
              <a:rPr lang="de-DE" sz="1100" b="1" dirty="0"/>
              <a:t>(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grep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value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 = TRUE)</a:t>
            </a:r>
          </a:p>
          <a:p>
            <a:pPr marL="108000" algn="l" rtl="0" latinLnBrk="1" hangingPunct="0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Hiphopopotamus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 algn="l" rtl="0" latinLnBrk="1" hangingPunct="0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"time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bottomless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lyrics“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grepl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 TRUE FALSE 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stringr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::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str_detect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 TRUE FALSE  TRUE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489639" y="3266454"/>
            <a:ext cx="3130150" cy="198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Locate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  <a:endParaRPr lang="de-DE" sz="14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/>
              <a:t>regexpr</a:t>
            </a:r>
            <a:r>
              <a:rPr lang="de-DE" sz="1100" b="1" dirty="0"/>
              <a:t>(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 smtClean="0"/>
              <a:t>starting</a:t>
            </a:r>
            <a:r>
              <a:rPr lang="de-DE" sz="1100" dirty="0" smtClean="0"/>
              <a:t> </a:t>
            </a:r>
            <a:r>
              <a:rPr lang="de-DE" sz="1100" dirty="0" err="1" smtClean="0"/>
              <a:t>position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length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r>
              <a:rPr lang="de-DE" sz="1100" b="1" dirty="0" smtClean="0"/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 smtClean="0"/>
              <a:t>gregexpr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/>
              <a:t>starting</a:t>
            </a:r>
            <a:r>
              <a:rPr lang="de-DE" sz="1100" dirty="0"/>
              <a:t> </a:t>
            </a:r>
            <a:r>
              <a:rPr lang="de-DE" sz="1100" dirty="0" err="1"/>
              <a:t>position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smtClean="0"/>
              <a:t>all </a:t>
            </a:r>
            <a:r>
              <a:rPr lang="de-DE" sz="1100" dirty="0" err="1" smtClean="0"/>
              <a:t>matches</a:t>
            </a:r>
            <a:r>
              <a:rPr lang="de-DE" sz="1100" b="1" dirty="0" smtClean="0"/>
              <a:t> </a:t>
            </a:r>
            <a:endParaRPr lang="de-DE" sz="1100" b="1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/>
              <a:t>str_locate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/>
              <a:t>starting</a:t>
            </a:r>
            <a:r>
              <a:rPr lang="de-DE" sz="1100" dirty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end </a:t>
            </a:r>
            <a:r>
              <a:rPr lang="de-DE" sz="1100" dirty="0" err="1" smtClean="0"/>
              <a:t>position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match</a:t>
            </a:r>
            <a:r>
              <a:rPr lang="de-DE" sz="1100" dirty="0"/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str_locate_all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/>
              <a:t>starting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end </a:t>
            </a:r>
            <a:r>
              <a:rPr lang="de-DE" sz="1100" dirty="0" err="1"/>
              <a:t>position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smtClean="0"/>
              <a:t>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9793311" y="714115"/>
            <a:ext cx="3901789" cy="3349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Extract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  <a:endParaRPr lang="de-DE" sz="14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/>
              <a:t>regmatches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regexpr</a:t>
            </a:r>
            <a:r>
              <a:rPr lang="de-DE" sz="1100" b="1" dirty="0"/>
              <a:t>(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/>
              <a:t>))  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r>
              <a:rPr lang="de-DE" sz="1100" dirty="0"/>
              <a:t>	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"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"tim"</a:t>
            </a:r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/>
              <a:t>regmatches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gregexpr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 smtClean="0"/>
              <a:t>))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/>
              <a:t>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, </a:t>
            </a:r>
            <a:r>
              <a:rPr lang="de-DE" sz="1100" dirty="0" err="1" smtClean="0"/>
              <a:t>outputs</a:t>
            </a:r>
            <a:r>
              <a:rPr lang="de-DE" sz="1100" dirty="0" smtClean="0"/>
              <a:t> a </a:t>
            </a:r>
            <a:r>
              <a:rPr lang="de-DE" sz="1100" dirty="0" err="1" smtClean="0"/>
              <a:t>list</a:t>
            </a:r>
            <a:r>
              <a:rPr lang="de-DE" sz="1100" dirty="0" smtClean="0"/>
              <a:t> </a:t>
            </a:r>
            <a:endParaRPr lang="de-DE" sz="1100" dirty="0"/>
          </a:p>
          <a:p>
            <a:pPr marL="108000" algn="l" rtl="0" latinLnBrk="1" hangingPunct="0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 "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 "tim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str_extract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 smtClean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en-US" sz="1100" dirty="0" smtClean="0"/>
              <a:t>extract </a:t>
            </a:r>
            <a:r>
              <a:rPr lang="en-US" sz="1100" dirty="0"/>
              <a:t>first match	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"tam"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 "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str_extract_all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)</a:t>
            </a:r>
            <a:endParaRPr lang="de-DE" sz="1100" b="1" dirty="0"/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, </a:t>
            </a:r>
            <a:r>
              <a:rPr lang="de-DE" sz="1100" dirty="0" err="1" smtClean="0"/>
              <a:t>outputs</a:t>
            </a:r>
            <a:r>
              <a:rPr lang="de-DE" sz="1100" dirty="0" smtClean="0"/>
              <a:t> a </a:t>
            </a:r>
            <a:r>
              <a:rPr lang="de-DE" sz="1100" dirty="0" err="1" smtClean="0"/>
              <a:t>list</a:t>
            </a:r>
            <a:r>
              <a:rPr lang="de-DE" sz="1100" dirty="0" smtClean="0"/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/>
              <a:t>str_extract_all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, </a:t>
            </a:r>
            <a:r>
              <a:rPr lang="de-DE" sz="1100" b="1" dirty="0" err="1" smtClean="0"/>
              <a:t>simplify</a:t>
            </a:r>
            <a:r>
              <a:rPr lang="de-DE" sz="1100" b="1" dirty="0" smtClean="0"/>
              <a:t> = TRUE)</a:t>
            </a:r>
            <a:endParaRPr lang="de-DE" sz="1100" b="1" dirty="0"/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/>
              <a:t>all </a:t>
            </a:r>
            <a:r>
              <a:rPr lang="de-DE" sz="1100" dirty="0" err="1"/>
              <a:t>matches</a:t>
            </a:r>
            <a:r>
              <a:rPr lang="de-DE" sz="1100" dirty="0"/>
              <a:t>, </a:t>
            </a:r>
            <a:r>
              <a:rPr lang="de-DE" sz="1100" dirty="0" err="1"/>
              <a:t>outputs</a:t>
            </a:r>
            <a:r>
              <a:rPr lang="de-DE" sz="1100" dirty="0"/>
              <a:t> a </a:t>
            </a:r>
            <a:r>
              <a:rPr lang="de-DE" sz="1100" dirty="0" err="1" smtClean="0"/>
              <a:t>matrix</a:t>
            </a:r>
            <a:endParaRPr lang="de-DE" sz="1100" dirty="0" smtClean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str_match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r>
              <a:rPr lang="de-DE" sz="1100" dirty="0" smtClean="0"/>
              <a:t> + individual </a:t>
            </a:r>
            <a:r>
              <a:rPr lang="de-DE" sz="1100" dirty="0" err="1" smtClean="0"/>
              <a:t>character</a:t>
            </a:r>
            <a:r>
              <a:rPr lang="de-DE" sz="1100" dirty="0" smtClean="0"/>
              <a:t> </a:t>
            </a:r>
            <a:r>
              <a:rPr lang="de-DE" sz="1100" dirty="0" err="1" smtClean="0"/>
              <a:t>groups</a:t>
            </a:r>
            <a:r>
              <a:rPr lang="de-DE" sz="1100" dirty="0" smtClean="0"/>
              <a:t> </a:t>
            </a:r>
            <a:endParaRPr lang="de-DE" sz="1100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str_match_all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 </a:t>
            </a:r>
            <a:r>
              <a:rPr lang="de-DE" sz="1100" dirty="0"/>
              <a:t>+ </a:t>
            </a:r>
            <a:r>
              <a:rPr lang="de-DE" sz="1100" dirty="0" smtClean="0"/>
              <a:t>individual </a:t>
            </a:r>
            <a:r>
              <a:rPr lang="de-DE" sz="1100" dirty="0" err="1" smtClean="0"/>
              <a:t>character</a:t>
            </a:r>
            <a:r>
              <a:rPr lang="de-DE" sz="1100" dirty="0" smtClean="0"/>
              <a:t> </a:t>
            </a:r>
            <a:r>
              <a:rPr lang="de-DE" sz="1100" dirty="0" err="1"/>
              <a:t>groups</a:t>
            </a:r>
            <a:r>
              <a:rPr lang="de-DE" sz="1100" dirty="0"/>
              <a:t>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799736" y="4129937"/>
            <a:ext cx="3528392" cy="198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Replace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sub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replacement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gsub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replacement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/>
              <a:t>str_replace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 smtClean="0"/>
              <a:t>replacement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match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str_replace_all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replacement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747267" y="5471387"/>
            <a:ext cx="5208892" cy="610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Split a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S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tring 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using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a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strsplit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  <a:r>
              <a:rPr lang="de-DE" sz="1100" dirty="0"/>
              <a:t> </a:t>
            </a:r>
            <a:r>
              <a:rPr lang="de-DE" sz="1100" dirty="0" err="1" smtClean="0"/>
              <a:t>or</a:t>
            </a:r>
            <a:r>
              <a:rPr lang="de-DE" sz="1100" dirty="0" smtClean="0"/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str_split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  <a:endParaRPr lang="de-DE" sz="1100" b="1" dirty="0">
              <a:solidFill>
                <a:srgbClr val="000000"/>
              </a:solidFill>
              <a:latin typeface="Helvetica" panose="020B0604020202020204" pitchFamily="34" charset="0"/>
              <a:ea typeface="Adobe Gothic Std B" pitchFamily="34" charset="-128"/>
              <a:cs typeface="Helvetica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8126582" y="1321734"/>
            <a:ext cx="0" cy="219555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46"/>
          <p:cNvCxnSpPr/>
          <p:nvPr/>
        </p:nvCxnSpPr>
        <p:spPr>
          <a:xfrm>
            <a:off x="9037382" y="1321733"/>
            <a:ext cx="0" cy="390862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" name="Gruppieren 7"/>
          <p:cNvGrpSpPr/>
          <p:nvPr/>
        </p:nvGrpSpPr>
        <p:grpSpPr>
          <a:xfrm>
            <a:off x="7221112" y="673661"/>
            <a:ext cx="2418936" cy="1075104"/>
            <a:chOff x="5298749" y="3921777"/>
            <a:chExt cx="2418936" cy="1075104"/>
          </a:xfrm>
        </p:grpSpPr>
        <p:graphicFrame>
          <p:nvGraphicFramePr>
            <p:cNvPr id="30" name="Table 142"/>
            <p:cNvGraphicFramePr/>
            <p:nvPr>
              <p:extLst>
                <p:ext uri="{D42A27DB-BD31-4B8C-83A1-F6EECF244321}">
                  <p14:modId xmlns:p14="http://schemas.microsoft.com/office/powerpoint/2010/main" val="663322025"/>
                </p:ext>
              </p:extLst>
            </p:nvPr>
          </p:nvGraphicFramePr>
          <p:xfrm>
            <a:off x="5298749" y="4334348"/>
            <a:ext cx="2418936" cy="2540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023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248620"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Runde Klammer rechts 3"/>
            <p:cNvSpPr/>
            <p:nvPr/>
          </p:nvSpPr>
          <p:spPr>
            <a:xfrm rot="16200000">
              <a:off x="6612481" y="3922000"/>
              <a:ext cx="108013" cy="720082"/>
            </a:xfrm>
            <a:prstGeom prst="righ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2" name="Runde Klammer rechts 31"/>
            <p:cNvSpPr/>
            <p:nvPr/>
          </p:nvSpPr>
          <p:spPr>
            <a:xfrm rot="5400000" flipV="1">
              <a:off x="6465044" y="3504387"/>
              <a:ext cx="125592" cy="2293513"/>
            </a:xfrm>
            <a:prstGeom prst="righ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234439" y="3921777"/>
              <a:ext cx="864096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pattern</a:t>
              </a: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381083" y="4671232"/>
              <a:ext cx="2293513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    </a:t>
              </a:r>
              <a:r>
                <a:rPr kumimoji="0" lang="de-DE" sz="14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string</a:t>
              </a: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3850692" y="928697"/>
            <a:ext cx="3741789" cy="1710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lnSpc>
                <a:spcPct val="180000"/>
              </a:lnSpc>
              <a:spcAft>
                <a:spcPts val="600"/>
              </a:spcAft>
            </a:pP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Detect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pattern</a:t>
            </a:r>
            <a:endParaRPr lang="de-DE" sz="1100" dirty="0" smtClean="0">
              <a:solidFill>
                <a:srgbClr val="000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lnSpc>
                <a:spcPct val="180000"/>
              </a:lnSpc>
            </a:pPr>
            <a:endParaRPr lang="de-DE" sz="1100" dirty="0" smtClean="0">
              <a:solidFill>
                <a:srgbClr val="000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lnSpc>
                <a:spcPct val="180000"/>
              </a:lnSpc>
            </a:pP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Locate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pattern</a:t>
            </a:r>
            <a:r>
              <a:rPr lang="de-DE" sz="11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     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↑     ↑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Extract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 </a:t>
            </a:r>
            <a:r>
              <a:rPr kumimoji="0" lang="de-DE" sz="11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pattern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Replace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pattern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</p:txBody>
      </p:sp>
      <p:graphicFrame>
        <p:nvGraphicFramePr>
          <p:cNvPr id="44" name="Table 142"/>
          <p:cNvGraphicFramePr/>
          <p:nvPr>
            <p:extLst>
              <p:ext uri="{D42A27DB-BD31-4B8C-83A1-F6EECF244321}">
                <p14:modId xmlns:p14="http://schemas.microsoft.com/office/powerpoint/2010/main" val="1840264518"/>
              </p:ext>
            </p:extLst>
          </p:nvPr>
        </p:nvGraphicFramePr>
        <p:xfrm>
          <a:off x="5093820" y="2345808"/>
          <a:ext cx="1810672" cy="193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142"/>
          <p:cNvGraphicFramePr/>
          <p:nvPr>
            <p:extLst>
              <p:ext uri="{D42A27DB-BD31-4B8C-83A1-F6EECF244321}">
                <p14:modId xmlns:p14="http://schemas.microsoft.com/office/powerpoint/2010/main" val="890319805"/>
              </p:ext>
            </p:extLst>
          </p:nvPr>
        </p:nvGraphicFramePr>
        <p:xfrm>
          <a:off x="5093820" y="2041813"/>
          <a:ext cx="679002" cy="193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Gerade Verbindung 10"/>
          <p:cNvCxnSpPr/>
          <p:nvPr/>
        </p:nvCxnSpPr>
        <p:spPr>
          <a:xfrm flipH="1" flipV="1">
            <a:off x="5104292" y="1537757"/>
            <a:ext cx="3022291" cy="7064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Gerade Verbindung 10"/>
          <p:cNvCxnSpPr/>
          <p:nvPr/>
        </p:nvCxnSpPr>
        <p:spPr>
          <a:xfrm flipH="1">
            <a:off x="5392324" y="1712595"/>
            <a:ext cx="3645058" cy="0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Gerade Verbindung 10"/>
          <p:cNvCxnSpPr/>
          <p:nvPr/>
        </p:nvCxnSpPr>
        <p:spPr>
          <a:xfrm>
            <a:off x="5104292" y="1541289"/>
            <a:ext cx="0" cy="216166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Gerade Verbindung 10"/>
          <p:cNvCxnSpPr/>
          <p:nvPr/>
        </p:nvCxnSpPr>
        <p:spPr>
          <a:xfrm>
            <a:off x="5392324" y="1712595"/>
            <a:ext cx="0" cy="53747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Gerade Verbindung mit Pfeil 50"/>
          <p:cNvCxnSpPr/>
          <p:nvPr/>
        </p:nvCxnSpPr>
        <p:spPr>
          <a:xfrm>
            <a:off x="5472832" y="1177717"/>
            <a:ext cx="855596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Gruppieren 53"/>
          <p:cNvGrpSpPr/>
          <p:nvPr/>
        </p:nvGrpSpPr>
        <p:grpSpPr>
          <a:xfrm>
            <a:off x="7088616" y="6290790"/>
            <a:ext cx="3268912" cy="1438203"/>
            <a:chOff x="250770" y="3883969"/>
            <a:chExt cx="3268912" cy="1438203"/>
          </a:xfrm>
        </p:grpSpPr>
        <p:sp>
          <p:nvSpPr>
            <p:cNvPr id="73" name="Shape 34"/>
            <p:cNvSpPr/>
            <p:nvPr/>
          </p:nvSpPr>
          <p:spPr>
            <a:xfrm>
              <a:off x="250770" y="3883969"/>
              <a:ext cx="3268912" cy="1438203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74" name="Shape 43"/>
            <p:cNvSpPr/>
            <p:nvPr/>
          </p:nvSpPr>
          <p:spPr>
            <a:xfrm>
              <a:off x="250770" y="3897029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Anchors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75" name="Table 143"/>
            <p:cNvGraphicFramePr/>
            <p:nvPr>
              <p:extLst>
                <p:ext uri="{D42A27DB-BD31-4B8C-83A1-F6EECF244321}">
                  <p14:modId xmlns:p14="http://schemas.microsoft.com/office/powerpoint/2010/main" val="2977910236"/>
                </p:ext>
              </p:extLst>
            </p:nvPr>
          </p:nvGraphicFramePr>
          <p:xfrm>
            <a:off x="301965" y="4182234"/>
            <a:ext cx="3166521" cy="106299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^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Start of the string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$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End of the string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\\b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Empty string at either edge of a word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\\B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NOT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edge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of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a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word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\\&lt;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Beginning of a word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\\&gt;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End of a word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6" name="Gruppieren 5"/>
          <p:cNvGrpSpPr/>
          <p:nvPr/>
        </p:nvGrpSpPr>
        <p:grpSpPr>
          <a:xfrm>
            <a:off x="232450" y="2157140"/>
            <a:ext cx="3300283" cy="3823388"/>
            <a:chOff x="260259" y="2258342"/>
            <a:chExt cx="3268912" cy="3823388"/>
          </a:xfrm>
        </p:grpSpPr>
        <p:sp>
          <p:nvSpPr>
            <p:cNvPr id="78" name="Shape 34"/>
            <p:cNvSpPr/>
            <p:nvPr/>
          </p:nvSpPr>
          <p:spPr>
            <a:xfrm>
              <a:off x="260259" y="2258342"/>
              <a:ext cx="3268912" cy="3823388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79" name="Shape 43"/>
            <p:cNvSpPr/>
            <p:nvPr/>
          </p:nvSpPr>
          <p:spPr>
            <a:xfrm>
              <a:off x="260259" y="2271402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Character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Classes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80" name="Table 143"/>
            <p:cNvGraphicFramePr/>
            <p:nvPr>
              <p:extLst>
                <p:ext uri="{D42A27DB-BD31-4B8C-83A1-F6EECF244321}">
                  <p14:modId xmlns:p14="http://schemas.microsoft.com/office/powerpoint/2010/main" val="4232428571"/>
                </p:ext>
              </p:extLst>
            </p:nvPr>
          </p:nvGraphicFramePr>
          <p:xfrm>
            <a:off x="311454" y="2556607"/>
            <a:ext cx="3136421" cy="341376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97675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897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digit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\\d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Digits;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[0-9]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\\D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Non-digits;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[^0-9]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lower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Lower-case letters;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upper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Upper-case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letters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de-DE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Alphabetic characters;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alnum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Alphanumeric characters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[A-z0-9]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\\w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Word characters;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[A-z0-9_]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\\W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Non-word characters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xdigit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\\x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Hexadec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. digits;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[0-9A-Fa-f]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[[:blank:]]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Space and tab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indent="0" algn="ctr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space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\\s</a:t>
                        </a:r>
                      </a:p>
                      <a:p>
                        <a:pPr marL="0" marR="0" indent="0" algn="ctr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Space, tab, vertical tab, newline, form feed, carriage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return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Not space;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 [^[:space:]]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punct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Punctuation characters;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!"#$%&amp;’()*+,-./:;&lt;=&gt;?@[]^_`{|}~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graph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Graphical characters;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alnum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punct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print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Printab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le characters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; [[: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alnum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punct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:]\\s]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cntrl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\\c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Control characters;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\n, \r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etc.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</a:tbl>
            </a:graphicData>
          </a:graphic>
        </p:graphicFrame>
      </p:grpSp>
      <p:grpSp>
        <p:nvGrpSpPr>
          <p:cNvPr id="289" name="Gruppieren 288"/>
          <p:cNvGrpSpPr/>
          <p:nvPr/>
        </p:nvGrpSpPr>
        <p:grpSpPr>
          <a:xfrm>
            <a:off x="3677886" y="6218096"/>
            <a:ext cx="3268912" cy="1581959"/>
            <a:chOff x="250770" y="5615741"/>
            <a:chExt cx="3268912" cy="1581959"/>
          </a:xfrm>
        </p:grpSpPr>
        <p:sp>
          <p:nvSpPr>
            <p:cNvPr id="83" name="Shape 34"/>
            <p:cNvSpPr/>
            <p:nvPr/>
          </p:nvSpPr>
          <p:spPr>
            <a:xfrm>
              <a:off x="250770" y="5615741"/>
              <a:ext cx="3268912" cy="1581959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84" name="Shape 43"/>
            <p:cNvSpPr/>
            <p:nvPr/>
          </p:nvSpPr>
          <p:spPr>
            <a:xfrm>
              <a:off x="250770" y="562880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Character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Classes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and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Groups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85" name="Table 143"/>
            <p:cNvGraphicFramePr/>
            <p:nvPr>
              <p:extLst>
                <p:ext uri="{D42A27DB-BD31-4B8C-83A1-F6EECF244321}">
                  <p14:modId xmlns:p14="http://schemas.microsoft.com/office/powerpoint/2010/main" val="3802325003"/>
                </p:ext>
              </p:extLst>
            </p:nvPr>
          </p:nvGraphicFramePr>
          <p:xfrm>
            <a:off x="301965" y="5914006"/>
            <a:ext cx="3166521" cy="123063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.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Any character except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\n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|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Or, e.g.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</a:t>
                        </a: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a|b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List permitted characters, e.g.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[</a:t>
                        </a: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abc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]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-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z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Specify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character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ranges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[^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List excluded characters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Grouping, enables back referencing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using 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\\N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where 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is an integer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87" name="Gruppieren 86"/>
          <p:cNvGrpSpPr/>
          <p:nvPr/>
        </p:nvGrpSpPr>
        <p:grpSpPr>
          <a:xfrm>
            <a:off x="232450" y="6189588"/>
            <a:ext cx="3300283" cy="1224687"/>
            <a:chOff x="250770" y="3883969"/>
            <a:chExt cx="3268912" cy="1224687"/>
          </a:xfrm>
        </p:grpSpPr>
        <p:sp>
          <p:nvSpPr>
            <p:cNvPr id="88" name="Shape 34"/>
            <p:cNvSpPr/>
            <p:nvPr/>
          </p:nvSpPr>
          <p:spPr>
            <a:xfrm>
              <a:off x="250770" y="3883969"/>
              <a:ext cx="3268912" cy="1224687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89" name="Shape 43"/>
            <p:cNvSpPr/>
            <p:nvPr/>
          </p:nvSpPr>
          <p:spPr>
            <a:xfrm>
              <a:off x="250770" y="3897029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Special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Metacharacters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90" name="Table 143"/>
            <p:cNvGraphicFramePr/>
            <p:nvPr>
              <p:extLst>
                <p:ext uri="{D42A27DB-BD31-4B8C-83A1-F6EECF244321}">
                  <p14:modId xmlns:p14="http://schemas.microsoft.com/office/powerpoint/2010/main" val="1662375077"/>
                </p:ext>
              </p:extLst>
            </p:nvPr>
          </p:nvGraphicFramePr>
          <p:xfrm>
            <a:off x="301965" y="4182234"/>
            <a:ext cx="3136421" cy="885825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\n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New line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\r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Carriage return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\t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Tab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\v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Vertical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tab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\f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Form feed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91" name="Gruppieren 290"/>
          <p:cNvGrpSpPr/>
          <p:nvPr/>
        </p:nvGrpSpPr>
        <p:grpSpPr>
          <a:xfrm>
            <a:off x="232450" y="7672894"/>
            <a:ext cx="3300283" cy="2549142"/>
            <a:chOff x="3660098" y="6235882"/>
            <a:chExt cx="3268912" cy="2549142"/>
          </a:xfrm>
        </p:grpSpPr>
        <p:sp>
          <p:nvSpPr>
            <p:cNvPr id="92" name="Shape 34"/>
            <p:cNvSpPr/>
            <p:nvPr/>
          </p:nvSpPr>
          <p:spPr>
            <a:xfrm>
              <a:off x="3660098" y="6235882"/>
              <a:ext cx="3268912" cy="2549142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93" name="Shape 43"/>
            <p:cNvSpPr/>
            <p:nvPr/>
          </p:nvSpPr>
          <p:spPr>
            <a:xfrm>
              <a:off x="3660098" y="624894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Lookaraounds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and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Conditionals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*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94" name="Table 143"/>
            <p:cNvGraphicFramePr/>
            <p:nvPr>
              <p:extLst>
                <p:ext uri="{D42A27DB-BD31-4B8C-83A1-F6EECF244321}">
                  <p14:modId xmlns:p14="http://schemas.microsoft.com/office/powerpoint/2010/main" val="3699522096"/>
                </p:ext>
              </p:extLst>
            </p:nvPr>
          </p:nvGraphicFramePr>
          <p:xfrm>
            <a:off x="3711293" y="6534146"/>
            <a:ext cx="3136421" cy="189357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8254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4108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(?=)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Lookahead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(requires PERL = TRUE), e.g.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(?=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yx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 position followed by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'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xy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'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(?!)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Negative </a:t>
                        </a: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lookahead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TRUE); position NOT followed by pattern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(?&lt;=)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Lookbehind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TRUE), e.g.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(?&lt;=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yx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 position following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'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xy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'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(?&lt;!)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Negative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lookbehind</a:t>
                        </a:r>
                        <a:r>
                          <a:rPr lang="de-DE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position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NOT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following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pattern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?(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then</a:t>
                        </a:r>
                        <a:endParaRPr lang="de-DE" sz="10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  <a:p>
                        <a:pPr algn="ctr" fontAlgn="b"/>
                        <a:endParaRPr lang="de-DE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If-then-condition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= TRUE); use </a:t>
                        </a:r>
                        <a:r>
                          <a:rPr lang="en-US" sz="10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lookaheads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, optional char. </a:t>
                        </a:r>
                        <a:r>
                          <a:rPr lang="en-US" sz="10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etc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in if-clause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?(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then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|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else</a:t>
                        </a:r>
                        <a:endParaRPr lang="de-DE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If-then-else-condition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= TRUE)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90" name="Textfeld 289"/>
            <p:cNvSpPr txBox="1"/>
            <p:nvPr/>
          </p:nvSpPr>
          <p:spPr>
            <a:xfrm>
              <a:off x="3747267" y="8428596"/>
              <a:ext cx="3130150" cy="35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algn="l" defTabSz="276225" rtl="0" latinLnBrk="1" hangingPunct="0"/>
              <a:r>
                <a:rPr kumimoji="0" lang="de-DE" sz="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*</a:t>
              </a:r>
              <a:r>
                <a:rPr kumimoji="0" lang="de-DE" sz="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see</a:t>
              </a:r>
              <a:r>
                <a:rPr kumimoji="0" lang="de-DE" sz="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,</a:t>
              </a:r>
              <a:r>
                <a:rPr lang="de-DE" sz="8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	</a:t>
              </a:r>
              <a:r>
                <a:rPr lang="de-DE" sz="8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e.g. 	</a:t>
              </a:r>
              <a:r>
                <a:rPr lang="de-DE" sz="7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http</a:t>
              </a:r>
              <a:r>
                <a:rPr lang="de-DE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://</a:t>
              </a:r>
              <a:r>
                <a:rPr lang="de-DE" sz="7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www.regular-expressions.info/lookaround.html</a:t>
              </a:r>
            </a:p>
            <a:p>
              <a:pPr algn="l" defTabSz="542925" rtl="0" latinLnBrk="1" hangingPunct="0"/>
              <a:r>
                <a:rPr lang="de-DE" sz="8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	</a:t>
              </a:r>
              <a:r>
                <a:rPr lang="de-DE" sz="7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http</a:t>
              </a:r>
              <a:r>
                <a:rPr lang="de-DE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://www.regular-expressions.info/conditional.html</a:t>
              </a:r>
              <a:endParaRPr kumimoji="0" lang="de-DE" sz="7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97" name="Textfeld 96"/>
          <p:cNvSpPr txBox="1"/>
          <p:nvPr/>
        </p:nvSpPr>
        <p:spPr>
          <a:xfrm>
            <a:off x="3771978" y="7857218"/>
            <a:ext cx="3174820" cy="215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General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M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odes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default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R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uses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lang="de-DE" sz="1100" i="1" dirty="0" err="1" smtClean="0"/>
              <a:t>extended</a:t>
            </a:r>
            <a:r>
              <a:rPr lang="de-DE" sz="1100" i="1" dirty="0" smtClean="0"/>
              <a:t> </a:t>
            </a:r>
            <a:r>
              <a:rPr lang="de-DE" sz="1100" dirty="0" err="1" smtClean="0"/>
              <a:t>regular</a:t>
            </a:r>
            <a:r>
              <a:rPr lang="de-DE" sz="1100" dirty="0" smtClean="0"/>
              <a:t> </a:t>
            </a:r>
            <a:r>
              <a:rPr lang="de-DE" sz="1100" dirty="0" err="1" smtClean="0"/>
              <a:t>expressions</a:t>
            </a:r>
            <a:r>
              <a:rPr lang="de-DE" sz="1100" dirty="0" smtClean="0"/>
              <a:t>. </a:t>
            </a:r>
            <a:r>
              <a:rPr lang="de-DE" sz="1100" dirty="0" err="1" smtClean="0"/>
              <a:t>You</a:t>
            </a:r>
            <a:r>
              <a:rPr lang="de-DE" sz="1100" dirty="0" smtClean="0"/>
              <a:t> </a:t>
            </a:r>
            <a:r>
              <a:rPr lang="de-DE" sz="1100" dirty="0" err="1" smtClean="0"/>
              <a:t>can</a:t>
            </a:r>
            <a:r>
              <a:rPr lang="de-DE" sz="1100" dirty="0" smtClean="0"/>
              <a:t> </a:t>
            </a:r>
            <a:r>
              <a:rPr lang="de-DE" sz="1100" dirty="0" err="1" smtClean="0"/>
              <a:t>switch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i="1" dirty="0" smtClean="0"/>
              <a:t>PCRE </a:t>
            </a:r>
            <a:r>
              <a:rPr lang="de-DE" sz="1100" i="1" dirty="0" err="1" smtClean="0"/>
              <a:t>regular</a:t>
            </a:r>
            <a:r>
              <a:rPr lang="de-DE" sz="1100" i="1" dirty="0" smtClean="0"/>
              <a:t> </a:t>
            </a:r>
            <a:r>
              <a:rPr lang="de-DE" sz="1100" i="1" dirty="0" err="1" smtClean="0"/>
              <a:t>expressions</a:t>
            </a:r>
            <a:r>
              <a:rPr lang="de-DE" sz="1100" dirty="0" smtClean="0"/>
              <a:t> </a:t>
            </a:r>
          </a:p>
          <a:p>
            <a:pPr algn="l" rtl="0" latinLnBrk="1" hangingPunct="0"/>
            <a:r>
              <a:rPr lang="de-DE" sz="1100" dirty="0" err="1" smtClean="0"/>
              <a:t>using</a:t>
            </a:r>
            <a:r>
              <a:rPr lang="de-DE" sz="1100" dirty="0" smtClean="0"/>
              <a:t>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PERL = TRUE</a:t>
            </a:r>
            <a:r>
              <a:rPr lang="de-DE" sz="1100" dirty="0" smtClean="0">
                <a:cs typeface="Consolas" panose="020B0609020204030204" pitchFamily="49" charset="0"/>
              </a:rPr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base</a:t>
            </a:r>
            <a:r>
              <a:rPr lang="de-DE" sz="1100" dirty="0" smtClean="0"/>
              <a:t> </a:t>
            </a:r>
            <a:r>
              <a:rPr lang="de-DE" sz="1100" dirty="0" err="1" smtClean="0"/>
              <a:t>or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</a:t>
            </a:r>
            <a:r>
              <a:rPr lang="de-DE" sz="1100" dirty="0" err="1" smtClean="0"/>
              <a:t>wrapping</a:t>
            </a:r>
            <a:r>
              <a:rPr lang="de-DE" sz="1100" dirty="0" smtClean="0"/>
              <a:t> </a:t>
            </a:r>
          </a:p>
          <a:p>
            <a:pPr algn="l" rtl="0" latinLnBrk="1" hangingPunct="0"/>
            <a:r>
              <a:rPr lang="de-DE" sz="1100" dirty="0" err="1" smtClean="0"/>
              <a:t>patterns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perl()</a:t>
            </a:r>
            <a:r>
              <a:rPr lang="de-DE" sz="11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stringr</a:t>
            </a:r>
            <a:r>
              <a:rPr lang="de-DE" sz="1100" dirty="0" smtClean="0"/>
              <a:t>.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de-DE" sz="1100" dirty="0" smtClean="0">
                <a:solidFill>
                  <a:schemeClr val="tx1"/>
                </a:solidFill>
              </a:rPr>
              <a:t>All </a:t>
            </a:r>
            <a:r>
              <a:rPr lang="de-DE" sz="1100" dirty="0" err="1" smtClean="0">
                <a:solidFill>
                  <a:schemeClr val="tx1"/>
                </a:solidFill>
              </a:rPr>
              <a:t>functions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used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literal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searches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chemeClr val="tx1"/>
                </a:solidFill>
              </a:rPr>
              <a:t>using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base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wrapping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chemeClr val="tx1"/>
                </a:solidFill>
              </a:rPr>
              <a:t>patterns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1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stringr</a:t>
            </a:r>
            <a:r>
              <a:rPr lang="de-DE" sz="1100" dirty="0" smtClean="0">
                <a:solidFill>
                  <a:schemeClr val="tx1"/>
                </a:solidFill>
              </a:rPr>
              <a:t>.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de-DE" sz="1100" dirty="0" smtClean="0">
                <a:solidFill>
                  <a:schemeClr val="tx1"/>
                </a:solidFill>
              </a:rPr>
              <a:t>All </a:t>
            </a:r>
            <a:r>
              <a:rPr lang="de-DE" sz="1100" dirty="0" err="1" smtClean="0">
                <a:solidFill>
                  <a:schemeClr val="tx1"/>
                </a:solidFill>
              </a:rPr>
              <a:t>base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functions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made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insensitive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l" rtl="0" latinLnBrk="1" hangingPunct="0"/>
            <a:r>
              <a:rPr lang="de-DE" sz="1100" dirty="0" err="1" smtClean="0">
                <a:solidFill>
                  <a:schemeClr val="tx1"/>
                </a:solidFill>
              </a:rPr>
              <a:t>by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specifying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ignore.case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de-DE" sz="1100" dirty="0" smtClean="0">
                <a:solidFill>
                  <a:schemeClr val="tx1"/>
                </a:solidFill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7171193" y="7857218"/>
            <a:ext cx="3207713" cy="1054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Escaping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Characters</a:t>
            </a:r>
            <a:endParaRPr lang="de-DE" sz="1400" dirty="0" smtClean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/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Me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tacharacters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(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. * +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etc.)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used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literal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characters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escaping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Characters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can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escaped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enclosing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them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</a:p>
          <a:p>
            <a:pPr algn="l" rtl="0" latinLnBrk="1" hangingPunct="0"/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in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\\Q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...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10564951" y="7857218"/>
            <a:ext cx="3130150" cy="1520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Greedy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M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atching</a:t>
            </a:r>
            <a:endParaRPr lang="de-DE" sz="1400" dirty="0" smtClean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default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asterisk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*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greedy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i.e.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always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matches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longest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possible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string.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used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in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lazy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mode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adding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?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i.e.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?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Greedy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mode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can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turned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off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 This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switches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syntax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, so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that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a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lazy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and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a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*?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greedy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7171193" y="8960084"/>
            <a:ext cx="3285276" cy="1054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Case 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Conversions</a:t>
            </a:r>
            <a:endParaRPr lang="de-DE" sz="1400" dirty="0" smtClean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/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Regular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expressions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made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case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insensitive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using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(?i)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 In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backreferences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strings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can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converted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to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lower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upper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case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\\L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\\U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(e.g.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\\L\\1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). This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requires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PERL = TRUE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5" name="Shape 39"/>
          <p:cNvSpPr/>
          <p:nvPr/>
        </p:nvSpPr>
        <p:spPr>
          <a:xfrm>
            <a:off x="232450" y="10347903"/>
            <a:ext cx="6261703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 smtClean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BY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Ian Kopacka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ian.kopacka@ages.at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5104292" y="1058953"/>
            <a:ext cx="216024" cy="226800"/>
            <a:chOff x="4968776" y="916446"/>
            <a:chExt cx="216024" cy="226800"/>
          </a:xfrm>
        </p:grpSpPr>
        <p:sp>
          <p:nvSpPr>
            <p:cNvPr id="9" name="Ellipse 8"/>
            <p:cNvSpPr/>
            <p:nvPr/>
          </p:nvSpPr>
          <p:spPr>
            <a:xfrm>
              <a:off x="5041714" y="916446"/>
              <a:ext cx="143086" cy="142507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4968776" y="1059879"/>
              <a:ext cx="72938" cy="8336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4968776" y="1073905"/>
              <a:ext cx="63508" cy="6934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6" name="Textfeld 75"/>
          <p:cNvSpPr txBox="1"/>
          <p:nvPr/>
        </p:nvSpPr>
        <p:spPr>
          <a:xfrm>
            <a:off x="10564464" y="9434528"/>
            <a:ext cx="3130150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Note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Regular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expressions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conveniently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</a:p>
          <a:p>
            <a:pPr algn="l" rtl="0" latinLnBrk="1" hangingPunct="0"/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created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using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e.g.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packages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rebus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Benutzerdefiniert</PresentationFormat>
  <Paragraphs>182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2" baseType="lpstr">
      <vt:lpstr>Adobe Gothic Std B</vt:lpstr>
      <vt:lpstr>Avenir Book</vt:lpstr>
      <vt:lpstr>Century Gothic</vt:lpstr>
      <vt:lpstr>Consolas</vt:lpstr>
      <vt:lpstr>Helvetica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Basic Regular Expressions in R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Kopacka Ian</cp:lastModifiedBy>
  <cp:revision>52</cp:revision>
  <dcterms:modified xsi:type="dcterms:W3CDTF">2019-07-03T04:45:15Z</dcterms:modified>
</cp:coreProperties>
</file>