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400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5974" autoAdjust="0"/>
  </p:normalViewPr>
  <p:slideViewPr>
    <p:cSldViewPr>
      <p:cViewPr>
        <p:scale>
          <a:sx n="142" d="100"/>
          <a:sy n="142" d="100"/>
        </p:scale>
        <p:origin x="102" y="-138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kopacka@ages.at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hmadoudick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4"/>
          <p:cNvSpPr/>
          <p:nvPr/>
        </p:nvSpPr>
        <p:spPr>
          <a:xfrm>
            <a:off x="3668460" y="437977"/>
            <a:ext cx="10085292" cy="5708797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67407" y="349085"/>
            <a:ext cx="3217980" cy="116807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de-DE" sz="2800" b="1" dirty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Expressions régulières en R</a:t>
            </a:r>
            <a:endParaRPr sz="2000" b="1" dirty="0">
              <a:solidFill>
                <a:srgbClr val="53585F"/>
              </a:solidFill>
              <a:latin typeface="Adobe Gothic Std B" pitchFamily="34" charset="-128"/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lang="en-US" sz="1968" dirty="0">
                <a:solidFill>
                  <a:srgbClr val="53585F"/>
                </a:solidFill>
                <a:latin typeface="Century Gothic" panose="020B0502020202020204" pitchFamily="34" charset="0"/>
                <a:ea typeface="Adobe Gothic Std B" pitchFamily="34" charset="-128"/>
                <a:cs typeface="Source Sans Pro Light"/>
                <a:sym typeface="Source Sans Pro Light"/>
              </a:rPr>
              <a:t>Aide-mémoire</a:t>
            </a:r>
            <a:endParaRPr sz="1968" dirty="0">
              <a:solidFill>
                <a:srgbClr val="53585F"/>
              </a:solidFill>
              <a:latin typeface="Century Gothic" panose="020B0502020202020204" pitchFamily="34" charset="0"/>
              <a:ea typeface="Adobe Gothic Std B" pitchFamily="34" charset="-128"/>
              <a:cs typeface="Source Sans Pro Light"/>
              <a:sym typeface="Source Sans Pro Light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23072" y="10347903"/>
            <a:ext cx="504141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Updated: </a:t>
            </a:r>
            <a:r>
              <a:rPr lang="de-DE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08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/</a:t>
            </a:r>
            <a:r>
              <a:rPr lang="de-DE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19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Shape 34"/>
          <p:cNvSpPr/>
          <p:nvPr/>
        </p:nvSpPr>
        <p:spPr>
          <a:xfrm>
            <a:off x="3677886" y="7862786"/>
            <a:ext cx="10086596" cy="235925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grpSp>
        <p:nvGrpSpPr>
          <p:cNvPr id="53" name="Gruppieren 52"/>
          <p:cNvGrpSpPr/>
          <p:nvPr/>
        </p:nvGrpSpPr>
        <p:grpSpPr>
          <a:xfrm>
            <a:off x="10520362" y="6238529"/>
            <a:ext cx="3268912" cy="1410966"/>
            <a:chOff x="260259" y="2232052"/>
            <a:chExt cx="3268912" cy="1410966"/>
          </a:xfrm>
        </p:grpSpPr>
        <p:sp>
          <p:nvSpPr>
            <p:cNvPr id="34" name="Shape 34"/>
            <p:cNvSpPr/>
            <p:nvPr/>
          </p:nvSpPr>
          <p:spPr>
            <a:xfrm>
              <a:off x="260259" y="2232052"/>
              <a:ext cx="3268912" cy="1410966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305" name="Shape 43"/>
            <p:cNvSpPr/>
            <p:nvPr/>
          </p:nvSpPr>
          <p:spPr>
            <a:xfrm>
              <a:off x="260259" y="224511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b="1" dirty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Quantifieurs</a:t>
              </a:r>
              <a:endParaRPr sz="14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306" name="Table 143"/>
            <p:cNvGraphicFramePr/>
            <p:nvPr>
              <p:extLst>
                <p:ext uri="{D42A27DB-BD31-4B8C-83A1-F6EECF244321}">
                  <p14:modId xmlns:p14="http://schemas.microsoft.com/office/powerpoint/2010/main" val="941809132"/>
                </p:ext>
              </p:extLst>
            </p:nvPr>
          </p:nvGraphicFramePr>
          <p:xfrm>
            <a:off x="311454" y="2530316"/>
            <a:ext cx="3166521" cy="106299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*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Correspond au moins zéro fois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+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Correspond au moins une fois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Correspond au plus une fois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{n}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Correspond exactement n fois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{n,}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Correspond au moins n fois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n,m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}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Correspond entre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n et m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fois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sp>
        <p:nvSpPr>
          <p:cNvPr id="23" name="Shape 44"/>
          <p:cNvSpPr/>
          <p:nvPr/>
        </p:nvSpPr>
        <p:spPr>
          <a:xfrm>
            <a:off x="3668460" y="373648"/>
            <a:ext cx="1008529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000" b="1" dirty="0" err="1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Fonctions</a:t>
            </a:r>
            <a:r>
              <a:rPr lang="en-US" sz="20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 pour </a:t>
            </a:r>
            <a:r>
              <a:rPr lang="en-US" sz="2000" b="1" dirty="0" err="1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l’Appariement</a:t>
            </a:r>
            <a:r>
              <a:rPr lang="en-US" sz="20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 de Motifs</a:t>
            </a:r>
            <a:endParaRPr sz="2000" b="1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 Semibold"/>
              <a:sym typeface="Source Sans Pro Semibold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807125" y="2762398"/>
            <a:ext cx="5789834" cy="417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/>
            <a:r>
              <a:rPr lang="de-DE" sz="1000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&gt; chaine 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&lt;- c("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Hiphopopotamus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", "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Rhymenoceros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", "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time for bottomless lyrics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") </a:t>
            </a:r>
          </a:p>
          <a:p>
            <a:pPr algn="l"/>
            <a:r>
              <a:rPr lang="de-DE" sz="1000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&gt; motif 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&lt;- "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t.m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 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ea typeface="Adobe Gothic Std B" pitchFamily="34" charset="-128"/>
              <a:cs typeface="Consolas" panose="020B0609020204030204" pitchFamily="49" charset="0"/>
              <a:sym typeface="Helvetica Ligh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47267" y="3266454"/>
            <a:ext cx="3130150" cy="215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Détecter des motifs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grep(motif, chaine)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3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grep(motif, chaine, value = TRUE)</a:t>
            </a:r>
          </a:p>
          <a:p>
            <a:pPr marL="108000" algn="l" rtl="0" latinLnBrk="1" hangingPunct="0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Hiphopopotamus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108000" algn="l" rtl="0" latinLnBrk="1" hangingPunct="0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"time for bottomless lyrics“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grepl(motif, chaine)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 TRUE FALSE  TRUE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str_detect(chaine, motif)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 TRUE FALSE  TRUE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494153" y="3272315"/>
            <a:ext cx="3359709" cy="1990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Localiser des motifs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regexpr(motif, chaine)</a:t>
            </a:r>
          </a:p>
          <a:p>
            <a:pPr marL="108000" algn="l" rtl="0" latinLnBrk="1" hangingPunct="0"/>
            <a:r>
              <a:rPr lang="de-DE" sz="1000" dirty="0"/>
              <a:t>Début et longueur de la première correspondance</a:t>
            </a:r>
            <a:endParaRPr lang="de-DE" sz="1000" b="1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gregexpr(motif, chaine)</a:t>
            </a:r>
          </a:p>
          <a:p>
            <a:pPr marL="108000" algn="l" rtl="0" latinLnBrk="1" hangingPunct="0"/>
            <a:r>
              <a:rPr lang="de-DE" sz="1000" dirty="0"/>
              <a:t>Début et longueur de toutes les correspondances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str_locate(chaine, motif)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000" dirty="0"/>
              <a:t>   Début et longueur de la première correspondance</a:t>
            </a:r>
            <a:endParaRPr lang="de-DE" sz="1000" b="1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str_locate_all(chaine, motif)</a:t>
            </a:r>
          </a:p>
          <a:p>
            <a:pPr marL="108000" algn="l" rtl="0" latinLnBrk="1" hangingPunct="0"/>
            <a:r>
              <a:rPr lang="de-DE" sz="1000" dirty="0"/>
              <a:t>Début et longueur de toutes les correspondances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9793311" y="706420"/>
            <a:ext cx="3901789" cy="3364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Extraire des motifs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regmatches(chaine, regexpr(motif, chaine))  </a:t>
            </a:r>
          </a:p>
          <a:p>
            <a:pPr marL="108000" algn="l" rtl="0" latinLnBrk="1" hangingPunct="0"/>
            <a:r>
              <a:rPr lang="de-DE" sz="1100" dirty="0"/>
              <a:t>extrait la première correspondance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"tam" "tim"</a:t>
            </a:r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regmatches(chaine, gregexpr(motif, chaine))</a:t>
            </a:r>
          </a:p>
          <a:p>
            <a:pPr marL="108000" algn="l" rtl="0" latinLnBrk="1" hangingPunct="0"/>
            <a:r>
              <a:rPr lang="de-DE" sz="1100" dirty="0"/>
              <a:t>extrait toutes les correspondances, retourne une liste 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 "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[[2]] 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[[3]] "tim" "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str_extract(chaine, motif)</a:t>
            </a:r>
          </a:p>
          <a:p>
            <a:pPr marL="108000" algn="l" rtl="0" latinLnBrk="1" hangingPunct="0"/>
            <a:r>
              <a:rPr lang="de-DE" sz="1100" dirty="0"/>
              <a:t>extrait la première correspondance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"tam" NA  "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str_extract_all(chaine, motif)</a:t>
            </a:r>
          </a:p>
          <a:p>
            <a:pPr marL="108000" algn="l" rtl="0" latinLnBrk="1" hangingPunct="0"/>
            <a:r>
              <a:rPr lang="de-DE" sz="1100" dirty="0"/>
              <a:t>extrait toutes les correspondances, retourne une liste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str_extract_all(chaine, motif, simplify = TRUE)</a:t>
            </a:r>
          </a:p>
          <a:p>
            <a:pPr marL="108000" algn="l" rtl="0" latinLnBrk="1" hangingPunct="0"/>
            <a:r>
              <a:rPr lang="de-DE" sz="1100" dirty="0"/>
              <a:t>extrait toutes les correspondances, retourne une matrice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str_match(chaine, motif)</a:t>
            </a:r>
          </a:p>
          <a:p>
            <a:pPr marL="108000" algn="l" rtl="0" latinLnBrk="1" hangingPunct="0"/>
            <a:r>
              <a:rPr lang="de-DE" sz="1100" dirty="0"/>
              <a:t> </a:t>
            </a:r>
            <a:r>
              <a:rPr lang="fr-FR" sz="1100" dirty="0"/>
              <a:t>extrait le premier groupe correspondant</a:t>
            </a:r>
            <a:endParaRPr lang="de-DE" sz="1100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str_match_all(chaine, motif)</a:t>
            </a:r>
          </a:p>
          <a:p>
            <a:pPr marL="108000" algn="l" rtl="0" latinLnBrk="1" hangingPunct="0"/>
            <a:r>
              <a:rPr lang="fr-FR" sz="1100" dirty="0"/>
              <a:t>extrait tous les groupes correspondants</a:t>
            </a:r>
            <a:r>
              <a:rPr lang="de-DE" sz="1100" dirty="0"/>
              <a:t>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799736" y="4129937"/>
            <a:ext cx="3528392" cy="198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Remplacer des motifs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sub(motif, remplacement, chaine)</a:t>
            </a:r>
          </a:p>
          <a:p>
            <a:pPr marL="108000" algn="l" rtl="0" latinLnBrk="1" hangingPunct="0"/>
            <a:r>
              <a:rPr lang="de-DE" sz="1100" dirty="0"/>
              <a:t>remplacer la première correspondance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gsub(motif, remplacement, chaine)</a:t>
            </a:r>
          </a:p>
          <a:p>
            <a:pPr marL="108000" algn="l" rtl="0" latinLnBrk="1" hangingPunct="0"/>
            <a:r>
              <a:rPr lang="de-DE" sz="1100" dirty="0"/>
              <a:t>remplacer toutes les correspondances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str_replace( chaine, motif, remplacement)</a:t>
            </a:r>
          </a:p>
          <a:p>
            <a:pPr marL="108000" algn="l" rtl="0" latinLnBrk="1" hangingPunct="0"/>
            <a:r>
              <a:rPr lang="de-DE" sz="1100" dirty="0"/>
              <a:t>remplacer la première correspondance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str_replace_all(chaine, motif, remplacement)</a:t>
            </a:r>
          </a:p>
          <a:p>
            <a:pPr marL="108000" algn="l" rtl="0" latinLnBrk="1" hangingPunct="0"/>
            <a:r>
              <a:rPr lang="de-DE" sz="1100" dirty="0"/>
              <a:t>remplacer toutes les correspondances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747267" y="5471387"/>
            <a:ext cx="5208892" cy="610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Séparer une chaîne en utilisant un motif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/>
              <a:t>strsplit(chaine, motif) ou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stringr::</a:t>
            </a:r>
            <a:r>
              <a:rPr lang="de-DE" sz="1100" dirty="0"/>
              <a:t>str_split(chaine, motif)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8126582" y="1321734"/>
            <a:ext cx="0" cy="219555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46"/>
          <p:cNvCxnSpPr/>
          <p:nvPr/>
        </p:nvCxnSpPr>
        <p:spPr>
          <a:xfrm>
            <a:off x="9037382" y="1321733"/>
            <a:ext cx="0" cy="390862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" name="Gruppieren 7"/>
          <p:cNvGrpSpPr/>
          <p:nvPr/>
        </p:nvGrpSpPr>
        <p:grpSpPr>
          <a:xfrm>
            <a:off x="7221112" y="673661"/>
            <a:ext cx="2418936" cy="1075104"/>
            <a:chOff x="5298749" y="3921777"/>
            <a:chExt cx="2418936" cy="1075104"/>
          </a:xfrm>
        </p:grpSpPr>
        <p:graphicFrame>
          <p:nvGraphicFramePr>
            <p:cNvPr id="30" name="Table 142"/>
            <p:cNvGraphicFramePr/>
            <p:nvPr>
              <p:extLst>
                <p:ext uri="{D42A27DB-BD31-4B8C-83A1-F6EECF244321}">
                  <p14:modId xmlns:p14="http://schemas.microsoft.com/office/powerpoint/2010/main" val="663322025"/>
                </p:ext>
              </p:extLst>
            </p:nvPr>
          </p:nvGraphicFramePr>
          <p:xfrm>
            <a:off x="5298749" y="4334348"/>
            <a:ext cx="2418936" cy="2540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023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02367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248620"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Runde Klammer rechts 3"/>
            <p:cNvSpPr/>
            <p:nvPr/>
          </p:nvSpPr>
          <p:spPr>
            <a:xfrm rot="16200000">
              <a:off x="6612481" y="3922000"/>
              <a:ext cx="108013" cy="720082"/>
            </a:xfrm>
            <a:prstGeom prst="righ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2" name="Runde Klammer rechts 31"/>
            <p:cNvSpPr/>
            <p:nvPr/>
          </p:nvSpPr>
          <p:spPr>
            <a:xfrm rot="5400000" flipV="1">
              <a:off x="6465044" y="3504387"/>
              <a:ext cx="125592" cy="2293513"/>
            </a:xfrm>
            <a:prstGeom prst="righ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234439" y="3921777"/>
              <a:ext cx="864096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motif</a:t>
              </a: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381083" y="4671232"/>
              <a:ext cx="2293513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rtl="0" latinLnBrk="1" hangingPunct="0"/>
              <a:r>
                <a:rPr kumimoji="0" lang="de-DE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    </a:t>
              </a:r>
              <a:r>
                <a:rPr lang="de-DE" sz="14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chaîne</a:t>
              </a: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3850692" y="970247"/>
            <a:ext cx="3741789" cy="16275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lnSpc>
                <a:spcPct val="180000"/>
              </a:lnSpc>
              <a:spcAft>
                <a:spcPts val="600"/>
              </a:spcAft>
            </a:pPr>
            <a:r>
              <a:rPr lang="de-DE" sz="100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Détecter </a:t>
            </a:r>
            <a:r>
              <a:rPr lang="de-DE" sz="10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le motif</a:t>
            </a:r>
          </a:p>
          <a:p>
            <a:pPr algn="l" rtl="0" latinLnBrk="1" hangingPunct="0">
              <a:lnSpc>
                <a:spcPct val="180000"/>
              </a:lnSpc>
            </a:pPr>
            <a:endParaRPr lang="de-DE" sz="1100" dirty="0">
              <a:solidFill>
                <a:srgbClr val="000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lnSpc>
                <a:spcPct val="180000"/>
              </a:lnSpc>
            </a:pPr>
            <a:r>
              <a:rPr lang="de-DE" sz="10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Localiser le motif   </a:t>
            </a:r>
            <a:r>
              <a:rPr lang="de-DE" sz="11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↑    ↑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Extraire le </a:t>
            </a:r>
            <a:r>
              <a:rPr lang="de-DE" sz="10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motif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Remplacer le motif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</p:txBody>
      </p:sp>
      <p:graphicFrame>
        <p:nvGraphicFramePr>
          <p:cNvPr id="44" name="Table 142"/>
          <p:cNvGraphicFramePr/>
          <p:nvPr>
            <p:extLst>
              <p:ext uri="{D42A27DB-BD31-4B8C-83A1-F6EECF244321}">
                <p14:modId xmlns:p14="http://schemas.microsoft.com/office/powerpoint/2010/main" val="1840264518"/>
              </p:ext>
            </p:extLst>
          </p:nvPr>
        </p:nvGraphicFramePr>
        <p:xfrm>
          <a:off x="5093820" y="2345808"/>
          <a:ext cx="1810672" cy="193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142"/>
          <p:cNvGraphicFramePr/>
          <p:nvPr>
            <p:extLst>
              <p:ext uri="{D42A27DB-BD31-4B8C-83A1-F6EECF244321}">
                <p14:modId xmlns:p14="http://schemas.microsoft.com/office/powerpoint/2010/main" val="890319805"/>
              </p:ext>
            </p:extLst>
          </p:nvPr>
        </p:nvGraphicFramePr>
        <p:xfrm>
          <a:off x="5093820" y="2041813"/>
          <a:ext cx="679002" cy="193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6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" name="Gerade Verbindung 10"/>
          <p:cNvCxnSpPr/>
          <p:nvPr/>
        </p:nvCxnSpPr>
        <p:spPr>
          <a:xfrm flipH="1" flipV="1">
            <a:off x="5104292" y="1537757"/>
            <a:ext cx="3022291" cy="7064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Gerade Verbindung 10"/>
          <p:cNvCxnSpPr/>
          <p:nvPr/>
        </p:nvCxnSpPr>
        <p:spPr>
          <a:xfrm flipH="1">
            <a:off x="5392324" y="1712595"/>
            <a:ext cx="3645058" cy="0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Gerade Verbindung 10"/>
          <p:cNvCxnSpPr/>
          <p:nvPr/>
        </p:nvCxnSpPr>
        <p:spPr>
          <a:xfrm>
            <a:off x="5104292" y="1541289"/>
            <a:ext cx="0" cy="216166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Gerade Verbindung 10"/>
          <p:cNvCxnSpPr/>
          <p:nvPr/>
        </p:nvCxnSpPr>
        <p:spPr>
          <a:xfrm>
            <a:off x="5392324" y="1712595"/>
            <a:ext cx="0" cy="53747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Gerade Verbindung mit Pfeil 50"/>
          <p:cNvCxnSpPr/>
          <p:nvPr/>
        </p:nvCxnSpPr>
        <p:spPr>
          <a:xfrm>
            <a:off x="5472832" y="1177717"/>
            <a:ext cx="855596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Gruppieren 53"/>
          <p:cNvGrpSpPr/>
          <p:nvPr/>
        </p:nvGrpSpPr>
        <p:grpSpPr>
          <a:xfrm>
            <a:off x="7109994" y="6243390"/>
            <a:ext cx="3268912" cy="1438203"/>
            <a:chOff x="250770" y="3883969"/>
            <a:chExt cx="3268912" cy="1438203"/>
          </a:xfrm>
        </p:grpSpPr>
        <p:sp>
          <p:nvSpPr>
            <p:cNvPr id="73" name="Shape 34"/>
            <p:cNvSpPr/>
            <p:nvPr/>
          </p:nvSpPr>
          <p:spPr>
            <a:xfrm>
              <a:off x="250770" y="3883969"/>
              <a:ext cx="3268912" cy="1438203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74" name="Shape 43"/>
            <p:cNvSpPr/>
            <p:nvPr/>
          </p:nvSpPr>
          <p:spPr>
            <a:xfrm>
              <a:off x="250770" y="3897029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b="1" dirty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Ancres</a:t>
              </a:r>
              <a:endParaRPr sz="14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75" name="Table 143"/>
            <p:cNvGraphicFramePr/>
            <p:nvPr>
              <p:extLst>
                <p:ext uri="{D42A27DB-BD31-4B8C-83A1-F6EECF244321}">
                  <p14:modId xmlns:p14="http://schemas.microsoft.com/office/powerpoint/2010/main" val="2939615758"/>
                </p:ext>
              </p:extLst>
            </p:nvPr>
          </p:nvGraphicFramePr>
          <p:xfrm>
            <a:off x="301965" y="4182234"/>
            <a:ext cx="3166521" cy="106299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^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Début de la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chaîne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de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$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Fin de la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chaîne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de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\\b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Chaîne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vide à la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limite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d’un mot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\\B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Pas à la limite du mot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\\&lt;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Début du mot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\\&gt;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Fin du mot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6" name="Gruppieren 5"/>
          <p:cNvGrpSpPr/>
          <p:nvPr/>
        </p:nvGrpSpPr>
        <p:grpSpPr>
          <a:xfrm>
            <a:off x="294193" y="1639554"/>
            <a:ext cx="3316485" cy="4513940"/>
            <a:chOff x="252421" y="2258342"/>
            <a:chExt cx="3284960" cy="4105203"/>
          </a:xfrm>
        </p:grpSpPr>
        <p:sp>
          <p:nvSpPr>
            <p:cNvPr id="78" name="Shape 34"/>
            <p:cNvSpPr/>
            <p:nvPr/>
          </p:nvSpPr>
          <p:spPr>
            <a:xfrm>
              <a:off x="252421" y="2258342"/>
              <a:ext cx="3284960" cy="4105203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79" name="Shape 43"/>
            <p:cNvSpPr/>
            <p:nvPr/>
          </p:nvSpPr>
          <p:spPr>
            <a:xfrm>
              <a:off x="260259" y="2271402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b="1" dirty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Classes de Caractères</a:t>
              </a:r>
              <a:endParaRPr sz="14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80" name="Table 143"/>
            <p:cNvGraphicFramePr/>
            <p:nvPr>
              <p:extLst>
                <p:ext uri="{D42A27DB-BD31-4B8C-83A1-F6EECF244321}">
                  <p14:modId xmlns:p14="http://schemas.microsoft.com/office/powerpoint/2010/main" val="308936489"/>
                </p:ext>
              </p:extLst>
            </p:nvPr>
          </p:nvGraphicFramePr>
          <p:xfrm>
            <a:off x="311454" y="2556606"/>
            <a:ext cx="3144631" cy="374857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023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516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6971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[[:digit:]]</a:t>
                        </a:r>
                        <a:r>
                          <a:rPr lang="de-DE" sz="10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ou </a:t>
                        </a:r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\\d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Chiffres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décimaux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[0-9]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971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\\D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Tout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sauf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chiffres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décimaux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[^0-9]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971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lower</a:t>
                        </a:r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Lettres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miniscules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56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upper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Lettres</a:t>
                        </a:r>
                        <a:r>
                          <a:rPr lang="de-DE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majuscules; </a:t>
                        </a:r>
                        <a:r>
                          <a:rPr lang="de-DE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56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alphabétiques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29436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alnum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alphanumériques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</a:p>
                      <a:p>
                        <a:pPr algn="l" defTabSz="584200" fontAlgn="b"/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[A-z0-9]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13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\\w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Caractères alphanumériques ou tirets</a:t>
                        </a:r>
                        <a:r>
                          <a:rPr lang="fr-F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[A-z0-9_]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13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\\W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Tout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sauf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fr-FR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caractères alphanumériques ou tirets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856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[[:xdigit:]]</a:t>
                        </a:r>
                        <a:r>
                          <a:rPr lang="de-DE" sz="9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ou 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\\x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Chiffres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hexadécimaux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[0-9A-Fa-f]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856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[[:blank:]]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Espace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et tabulation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2440">
                  <a:tc>
                    <a:txBody>
                      <a:bodyPr/>
                      <a:lstStyle/>
                      <a:p>
                        <a:pPr marL="0" marR="0" indent="0" algn="ctr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[[:space:]]</a:t>
                        </a:r>
                        <a:r>
                          <a:rPr lang="de-DE" sz="9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ou 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\\s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d’espacement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Helvetica" panose="020B0604020202020204" pitchFamily="34" charset="0"/>
                          </a:rPr>
                          <a:t>par ex.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Helvetica" panose="020B0604020202020204" pitchFamily="34" charset="0"/>
                          </a:rPr>
                          <a:t>espace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Helvetica" panose="020B0604020202020204" pitchFamily="34" charset="0"/>
                          </a:rPr>
                          <a:t>, tabulation, retour chariot,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Helvetica" panose="020B0604020202020204" pitchFamily="34" charset="0"/>
                          </a:rPr>
                          <a:t>etc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29436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\\S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Tout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sauf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d’espacement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;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[^[:space:]]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29436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punct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Signes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de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ponctuation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;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!"#$%&amp;’()*+,-./:;&lt;=&gt;?@[]^_`{|}~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29436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graph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d’imprimerie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[[:</a:t>
                        </a:r>
                        <a:r>
                          <a:rPr lang="en-US" sz="9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alnum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:][:</a:t>
                        </a:r>
                        <a:r>
                          <a:rPr lang="en-US" sz="9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punct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:]]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29436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print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imprimables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[[:</a:t>
                        </a:r>
                        <a:r>
                          <a:rPr lang="en-US" sz="9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alnum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:][:</a:t>
                        </a:r>
                        <a:r>
                          <a:rPr lang="en-US" sz="9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punct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:]\\s]</a:t>
                        </a:r>
                      </a:p>
                    </a:txBody>
                    <a:tcPr marL="9525" marR="9525" marT="9525" marB="0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85682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[[:cntrl:]]</a:t>
                        </a:r>
                        <a:r>
                          <a:rPr lang="de-DE" sz="9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ou 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\\c</a:t>
                        </a: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Caractères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 de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contrôle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; 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\n, \r</a:t>
                        </a:r>
                        <a:r>
                          <a:rPr lang="en-US" sz="9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etc.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</a:tbl>
            </a:graphicData>
          </a:graphic>
        </p:graphicFrame>
      </p:grpSp>
      <p:grpSp>
        <p:nvGrpSpPr>
          <p:cNvPr id="289" name="Gruppieren 288"/>
          <p:cNvGrpSpPr/>
          <p:nvPr/>
        </p:nvGrpSpPr>
        <p:grpSpPr>
          <a:xfrm>
            <a:off x="3677886" y="6229142"/>
            <a:ext cx="3350032" cy="1581959"/>
            <a:chOff x="250770" y="5615741"/>
            <a:chExt cx="3268912" cy="1581959"/>
          </a:xfrm>
        </p:grpSpPr>
        <p:sp>
          <p:nvSpPr>
            <p:cNvPr id="83" name="Shape 34"/>
            <p:cNvSpPr/>
            <p:nvPr/>
          </p:nvSpPr>
          <p:spPr>
            <a:xfrm>
              <a:off x="250770" y="5615741"/>
              <a:ext cx="3268912" cy="1581959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84" name="Shape 43"/>
            <p:cNvSpPr/>
            <p:nvPr/>
          </p:nvSpPr>
          <p:spPr>
            <a:xfrm>
              <a:off x="250770" y="562880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b="1" dirty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Classes et Groupes de Caractères</a:t>
              </a:r>
              <a:endParaRPr sz="14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85" name="Table 143"/>
            <p:cNvGraphicFramePr/>
            <p:nvPr>
              <p:extLst>
                <p:ext uri="{D42A27DB-BD31-4B8C-83A1-F6EECF244321}">
                  <p14:modId xmlns:p14="http://schemas.microsoft.com/office/powerpoint/2010/main" val="1958096222"/>
                </p:ext>
              </p:extLst>
            </p:nvPr>
          </p:nvGraphicFramePr>
          <p:xfrm>
            <a:off x="301965" y="5914006"/>
            <a:ext cx="3139801" cy="123063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4639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7132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.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N’importe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quel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sauf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\n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|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Ou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, e.g.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a|b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</a:t>
                        </a:r>
                        <a:r>
                          <a:rPr lang="de-DE" sz="11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Lister les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caractères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autorisés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, ex.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[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abc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]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</a:t>
                        </a:r>
                        <a:r>
                          <a:rPr lang="de-DE" sz="11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-</a:t>
                        </a:r>
                        <a:r>
                          <a:rPr lang="de-DE" sz="11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z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Spécifier la plage 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des</a:t>
                        </a:r>
                        <a:r>
                          <a:rPr lang="de-DE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caract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è</a:t>
                        </a:r>
                        <a:r>
                          <a:rPr lang="de-DE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res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[^</a:t>
                        </a:r>
                        <a:r>
                          <a:rPr lang="de-DE" sz="11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Lister les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caractères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exclus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</a:t>
                        </a:r>
                        <a:r>
                          <a:rPr lang="de-DE" sz="1100" b="0" i="0" u="none" strike="noStrik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Grouper,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permet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d’y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faire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référence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avec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\\N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où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est</a:t>
                        </a:r>
                        <a:r>
                          <a:rPr lang="en-US" sz="11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un </a:t>
                        </a:r>
                        <a:r>
                          <a:rPr lang="en-US" sz="11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entier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87" name="Gruppieren 86"/>
          <p:cNvGrpSpPr/>
          <p:nvPr/>
        </p:nvGrpSpPr>
        <p:grpSpPr>
          <a:xfrm>
            <a:off x="232450" y="6243025"/>
            <a:ext cx="3300283" cy="1224687"/>
            <a:chOff x="250770" y="3883969"/>
            <a:chExt cx="3268912" cy="1224687"/>
          </a:xfrm>
        </p:grpSpPr>
        <p:sp>
          <p:nvSpPr>
            <p:cNvPr id="88" name="Shape 34"/>
            <p:cNvSpPr/>
            <p:nvPr/>
          </p:nvSpPr>
          <p:spPr>
            <a:xfrm>
              <a:off x="250770" y="3883969"/>
              <a:ext cx="3268912" cy="1224687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89" name="Shape 43"/>
            <p:cNvSpPr/>
            <p:nvPr/>
          </p:nvSpPr>
          <p:spPr>
            <a:xfrm>
              <a:off x="250770" y="3897029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b="1" dirty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Métacaractères Spéciaux</a:t>
              </a:r>
              <a:endParaRPr sz="14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90" name="Table 143"/>
            <p:cNvGraphicFramePr/>
            <p:nvPr>
              <p:extLst>
                <p:ext uri="{D42A27DB-BD31-4B8C-83A1-F6EECF244321}">
                  <p14:modId xmlns:p14="http://schemas.microsoft.com/office/powerpoint/2010/main" val="4190165330"/>
                </p:ext>
              </p:extLst>
            </p:nvPr>
          </p:nvGraphicFramePr>
          <p:xfrm>
            <a:off x="301965" y="4182234"/>
            <a:ext cx="3136421" cy="885825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62881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\n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Nouvelle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ligne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\r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Retour chariot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\t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Tabulation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\v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Tabulation verticale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\f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Saut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de page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</p:grpSp>
      <p:grpSp>
        <p:nvGrpSpPr>
          <p:cNvPr id="291" name="Gruppieren 290"/>
          <p:cNvGrpSpPr/>
          <p:nvPr/>
        </p:nvGrpSpPr>
        <p:grpSpPr>
          <a:xfrm>
            <a:off x="232450" y="7665019"/>
            <a:ext cx="3308573" cy="2612682"/>
            <a:chOff x="3651887" y="6235882"/>
            <a:chExt cx="3277123" cy="2612682"/>
          </a:xfrm>
        </p:grpSpPr>
        <p:sp>
          <p:nvSpPr>
            <p:cNvPr id="92" name="Shape 34"/>
            <p:cNvSpPr/>
            <p:nvPr/>
          </p:nvSpPr>
          <p:spPr>
            <a:xfrm>
              <a:off x="3660098" y="6235882"/>
              <a:ext cx="3268912" cy="2549142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93" name="Shape 43"/>
            <p:cNvSpPr/>
            <p:nvPr/>
          </p:nvSpPr>
          <p:spPr>
            <a:xfrm>
              <a:off x="3660098" y="624894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b="1" dirty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Assertions et Conditionnels*</a:t>
              </a:r>
              <a:endParaRPr sz="1400" b="1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94" name="Table 143"/>
            <p:cNvGraphicFramePr/>
            <p:nvPr>
              <p:extLst>
                <p:ext uri="{D42A27DB-BD31-4B8C-83A1-F6EECF244321}">
                  <p14:modId xmlns:p14="http://schemas.microsoft.com/office/powerpoint/2010/main" val="1585532130"/>
                </p:ext>
              </p:extLst>
            </p:nvPr>
          </p:nvGraphicFramePr>
          <p:xfrm>
            <a:off x="3711293" y="6534146"/>
            <a:ext cx="3136421" cy="203835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82543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4108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(?=)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Assertion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avant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TRUE), par ex. 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(?=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yx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 position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suivie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 par 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'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xy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'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(?!)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Assertion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avant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négative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TRUE); position NON 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suivie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par un motif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(?&lt;=)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Assertion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arrière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TRUE), par ex. 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(?&lt;=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yx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 position suit 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'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xy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'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(?&lt;!)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Assertion </a:t>
                        </a:r>
                        <a:r>
                          <a:rPr lang="en-US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arrière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é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gative</a:t>
                        </a:r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de-DE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position NE suit PAS un motif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?(</a:t>
                        </a:r>
                        <a:r>
                          <a:rPr lang="de-DE" sz="1050" b="0" i="0" u="none" strike="noStrike" dirty="0" err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  <a:r>
                          <a:rPr lang="de-DE" sz="1050" b="0" i="0" u="none" strike="noStrike" dirty="0" err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then</a:t>
                        </a:r>
                        <a:endParaRPr lang="de-DE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  <a:p>
                        <a:pPr algn="ctr" fontAlgn="b"/>
                        <a:endParaRPr lang="de-DE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If-then-condition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= TRUE); </a:t>
                        </a:r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utilise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assertion </a:t>
                        </a:r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avant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, </a:t>
                        </a:r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caract</a:t>
                        </a:r>
                        <a:r>
                          <a:rPr lang="en-US" sz="10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è</a:t>
                        </a:r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re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optionel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, </a:t>
                        </a:r>
                        <a:r>
                          <a:rPr lang="en-US" sz="1000" b="0" i="0" u="none" strike="noStrike" baseline="0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etc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dans la clause if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?(</a:t>
                        </a:r>
                        <a:r>
                          <a:rPr lang="de-DE" sz="1050" b="0" i="0" u="none" strike="noStrike" dirty="0" err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  <a:r>
                          <a:rPr lang="de-DE" sz="1050" b="0" i="0" u="none" strike="noStrike" dirty="0" err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then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|</a:t>
                        </a:r>
                        <a:r>
                          <a:rPr lang="de-DE" sz="1050" b="0" i="0" u="none" strike="noStrike" dirty="0" err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else</a:t>
                        </a:r>
                        <a:endParaRPr lang="de-DE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If-then-else-condition</a:t>
                        </a:r>
                        <a:r>
                          <a:rPr lang="en-US" sz="1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</a:t>
                        </a:r>
                        <a:r>
                          <a:rPr lang="en-US" sz="1000" b="0" i="0" u="none" strike="noStrike" baseline="0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= TRUE)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90" name="Textfeld 289"/>
            <p:cNvSpPr txBox="1"/>
            <p:nvPr/>
          </p:nvSpPr>
          <p:spPr>
            <a:xfrm>
              <a:off x="3651887" y="8492137"/>
              <a:ext cx="3130150" cy="35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algn="l" defTabSz="276225" rtl="0" latinLnBrk="1" hangingPunct="0"/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*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see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,</a:t>
              </a:r>
              <a:r>
                <a:rPr lang="de-DE" sz="8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	e.g. 	</a:t>
              </a:r>
              <a:r>
                <a:rPr lang="de-DE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http://www.regular-expressions.info/lookaround.html</a:t>
              </a:r>
            </a:p>
            <a:p>
              <a:pPr algn="l" defTabSz="542925" rtl="0" latinLnBrk="1" hangingPunct="0"/>
              <a:r>
                <a:rPr lang="de-DE" sz="8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	</a:t>
              </a:r>
              <a:r>
                <a:rPr lang="de-DE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http://www.regular-expressions.info/conditional.html</a:t>
              </a:r>
              <a:endParaRPr kumimoji="0" lang="de-DE" sz="7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97" name="Textfeld 96"/>
          <p:cNvSpPr txBox="1"/>
          <p:nvPr/>
        </p:nvSpPr>
        <p:spPr>
          <a:xfrm>
            <a:off x="3771978" y="7598174"/>
            <a:ext cx="3174820" cy="2675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endParaRPr lang="de-DE" sz="14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spcAft>
                <a:spcPts val="400"/>
              </a:spcAft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Mode général</a:t>
            </a:r>
          </a:p>
          <a:p>
            <a:pPr algn="just" rtl="0" latinLnBrk="1" hangingPunct="0"/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Par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défaut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R utilise les expressions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régulières </a:t>
            </a:r>
            <a:r>
              <a:rPr lang="de-DE" sz="1100" dirty="0">
                <a:solidFill>
                  <a:schemeClr val="tx1"/>
                </a:solidFill>
              </a:rPr>
              <a:t>étendues (POSIX). </a:t>
            </a:r>
            <a:r>
              <a:rPr lang="fr-FR" sz="1100" dirty="0">
                <a:solidFill>
                  <a:schemeClr val="tx1"/>
                </a:solidFill>
              </a:rPr>
              <a:t>Vous pouvez utiliser PCRE en  R-base en spécifiant  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PERL = TRUE</a:t>
            </a:r>
            <a:r>
              <a:rPr lang="de-DE" sz="1100" dirty="0"/>
              <a:t> ou en </a:t>
            </a:r>
          </a:p>
          <a:p>
            <a:pPr algn="just" rtl="0" latinLnBrk="1" hangingPunct="0"/>
            <a:r>
              <a:rPr lang="de-DE" sz="1100" dirty="0"/>
              <a:t>utilisant </a:t>
            </a:r>
            <a:r>
              <a:rPr lang="de-DE" sz="1100" dirty="0">
                <a:latin typeface="Consolas" panose="020B0609020204030204" pitchFamily="49" charset="0"/>
                <a:cs typeface="Consolas" panose="020B0609020204030204" pitchFamily="49" charset="0"/>
              </a:rPr>
              <a:t>perl(motif)</a:t>
            </a:r>
            <a:r>
              <a:rPr lang="de-DE" sz="1100" dirty="0">
                <a:latin typeface="+mj-lt"/>
                <a:cs typeface="Consolas" panose="020B0609020204030204" pitchFamily="49" charset="0"/>
              </a:rPr>
              <a:t> pour </a:t>
            </a:r>
            <a:r>
              <a:rPr lang="de-DE" sz="1100" dirty="0"/>
              <a:t>stringr</a:t>
            </a:r>
          </a:p>
          <a:p>
            <a:pPr algn="l" rtl="0" latinLnBrk="1" hangingPunct="0"/>
            <a:endParaRPr lang="de-DE" sz="1100" dirty="0">
              <a:solidFill>
                <a:schemeClr val="tx1"/>
              </a:solidFill>
            </a:endParaRPr>
          </a:p>
          <a:p>
            <a:pPr algn="l" rtl="0" latinLnBrk="1" hangingPunct="0"/>
            <a:r>
              <a:rPr lang="de-DE" sz="1100" dirty="0">
                <a:solidFill>
                  <a:schemeClr val="tx1"/>
                </a:solidFill>
              </a:rPr>
              <a:t>Les recherches exactes peuvent être faites en </a:t>
            </a:r>
          </a:p>
          <a:p>
            <a:pPr algn="l" rtl="0" latinLnBrk="1" hangingPunct="0"/>
            <a:r>
              <a:rPr lang="de-DE" sz="1100" dirty="0">
                <a:solidFill>
                  <a:schemeClr val="tx1"/>
                </a:solidFill>
              </a:rPr>
              <a:t>utilisant </a:t>
            </a:r>
            <a:r>
              <a:rPr lang="de-DE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 = TRUE</a:t>
            </a:r>
            <a:r>
              <a:rPr lang="de-DE" sz="1100" dirty="0">
                <a:solidFill>
                  <a:schemeClr val="tx1"/>
                </a:solidFill>
              </a:rPr>
              <a:t> en R-base ou en utilisant </a:t>
            </a:r>
          </a:p>
          <a:p>
            <a:pPr algn="l" rtl="0" latinLnBrk="1" hangingPunct="0"/>
            <a:r>
              <a:rPr lang="de-DE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fixed(motif)</a:t>
            </a:r>
            <a:r>
              <a:rPr lang="de-DE" sz="1100" dirty="0">
                <a:solidFill>
                  <a:schemeClr val="tx1"/>
                </a:solidFill>
                <a:cs typeface="Consolas" panose="020B0609020204030204" pitchFamily="49" charset="0"/>
              </a:rPr>
              <a:t> pour</a:t>
            </a:r>
            <a:r>
              <a:rPr lang="de-DE" sz="1100" dirty="0">
                <a:solidFill>
                  <a:schemeClr val="tx1"/>
                </a:solidFill>
              </a:rPr>
              <a:t> stringr.</a:t>
            </a:r>
          </a:p>
          <a:p>
            <a:pPr algn="l" rtl="0" latinLnBrk="1" hangingPunct="0"/>
            <a:r>
              <a:rPr lang="de-DE" sz="1100" dirty="0">
                <a:solidFill>
                  <a:schemeClr val="tx1"/>
                </a:solidFill>
              </a:rPr>
              <a:t>Elles deviennent insensibles à la casse en         R-base en sp</a:t>
            </a:r>
            <a:r>
              <a:rPr lang="fr-FR" sz="1100" dirty="0">
                <a:solidFill>
                  <a:schemeClr val="tx1"/>
                </a:solidFill>
              </a:rPr>
              <a:t>é</a:t>
            </a:r>
            <a:r>
              <a:rPr lang="de-DE" sz="1100" dirty="0">
                <a:solidFill>
                  <a:schemeClr val="tx1"/>
                </a:solidFill>
              </a:rPr>
              <a:t>cifiant </a:t>
            </a:r>
            <a:r>
              <a:rPr lang="de-DE" sz="11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ignore.case = TRUE</a:t>
            </a:r>
            <a:r>
              <a:rPr lang="de-DE" sz="1100" dirty="0">
                <a:solidFill>
                  <a:schemeClr val="tx1"/>
                </a:solidFill>
              </a:rPr>
              <a:t> et </a:t>
            </a:r>
          </a:p>
          <a:p>
            <a:pPr algn="l" rtl="0" latinLnBrk="1" hangingPunct="0"/>
            <a:r>
              <a:rPr lang="de-DE" sz="1100" dirty="0">
                <a:solidFill>
                  <a:schemeClr val="tx1"/>
                </a:solidFill>
                <a:latin typeface="Consolas" panose="020B0609020204030204" pitchFamily="49" charset="0"/>
              </a:rPr>
              <a:t>regex(motif, ignore_case = TRUE) </a:t>
            </a:r>
            <a:r>
              <a:rPr lang="de-DE" sz="1100" dirty="0">
                <a:solidFill>
                  <a:schemeClr val="tx1"/>
                </a:solidFill>
              </a:rPr>
              <a:t>pour </a:t>
            </a:r>
          </a:p>
          <a:p>
            <a:pPr algn="l" rtl="0" latinLnBrk="1" hangingPunct="0"/>
            <a:r>
              <a:rPr lang="de-DE" sz="1100" dirty="0">
                <a:solidFill>
                  <a:schemeClr val="tx1"/>
                </a:solidFill>
              </a:rPr>
              <a:t>stringr</a:t>
            </a:r>
            <a:endParaRPr lang="de-DE" sz="11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7171193" y="7824507"/>
            <a:ext cx="3207713" cy="1207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Caractères d'échappement </a:t>
            </a:r>
          </a:p>
          <a:p>
            <a:pPr algn="just" rtl="0" latinLnBrk="1" hangingPunct="0">
              <a:spcAft>
                <a:spcPts val="400"/>
              </a:spcAft>
            </a:pP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Les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métacaractères 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(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. * +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etc.)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doivent être      échappés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pour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être utilisé littéralement. </a:t>
            </a:r>
          </a:p>
          <a:p>
            <a:pPr algn="just" rtl="0" latinLnBrk="1" hangingPunct="0">
              <a:spcAft>
                <a:spcPts val="400"/>
              </a:spcAft>
            </a:pP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Pour échapper un caractere, on place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 avant </a:t>
            </a:r>
          </a:p>
          <a:p>
            <a:pPr algn="just" rtl="0" latinLnBrk="1" hangingPunct="0">
              <a:spcAft>
                <a:spcPts val="400"/>
              </a:spcAft>
            </a:pP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le caractère ou on l‘encadre par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\\Q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...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\\E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10559366" y="7872172"/>
            <a:ext cx="3130150" cy="1392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Appariement gourmand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Par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défaut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l‘asterique 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*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est gourmand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, c.-à-d. il 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apparie toujours la cha</a:t>
            </a:r>
            <a:r>
              <a:rPr lang="en-US" sz="11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î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ne la plus longue 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possible. Il peut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être 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rendu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paresseux avec 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?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</a:t>
            </a:r>
          </a:p>
          <a:p>
            <a:pPr algn="l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c.-à-d.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?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 Pour d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ésactiver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Le mode gourmand  il faut utiliser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 Cela active une syntaxe qui </a:t>
            </a:r>
          </a:p>
          <a:p>
            <a:pPr algn="l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rend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a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paresseux et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a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*?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gourmand.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7161189" y="8906192"/>
            <a:ext cx="3285276" cy="1392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Conversions de casses</a:t>
            </a:r>
          </a:p>
          <a:p>
            <a:pPr algn="just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es expressions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régulières peuvent être rendues </a:t>
            </a:r>
          </a:p>
          <a:p>
            <a:pPr algn="just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insensibles à la casse avec 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(?i)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 Il est ensuite </a:t>
            </a:r>
          </a:p>
          <a:p>
            <a:pPr algn="just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possible d‘y 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faire r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éference et convertir la chaîne </a:t>
            </a:r>
          </a:p>
          <a:p>
            <a:pPr algn="just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en miniscule ou majuscule avec respectivement </a:t>
            </a:r>
          </a:p>
          <a:p>
            <a:pPr algn="just" rtl="0" latinLnBrk="1" hangingPunct="0"/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\\L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ou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\\U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(par ex. 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\\L\\1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). Ça demande au </a:t>
            </a:r>
          </a:p>
          <a:p>
            <a:pPr algn="just" rtl="0" latinLnBrk="1" hangingPunct="0"/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préalable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PERL = TRUE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5" name="Shape 39"/>
          <p:cNvSpPr/>
          <p:nvPr/>
        </p:nvSpPr>
        <p:spPr>
          <a:xfrm>
            <a:off x="232450" y="10285578"/>
            <a:ext cx="6261703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BY </a:t>
            </a:r>
            <a:r>
              <a:rPr lang="de-DE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Ian Kopacka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</a:t>
            </a:r>
            <a:r>
              <a:rPr lang="de-DE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9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ian.kopacka@ages.at</a:t>
            </a:r>
            <a:endParaRPr lang="de-DE"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lvl="0" algn="l">
              <a:lnSpc>
                <a:spcPct val="90000"/>
              </a:lnSpc>
              <a:defRPr sz="1800"/>
            </a:pPr>
            <a:r>
              <a:rPr lang="fr-FR"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Traduit par Ahmadou Dicko • </a:t>
            </a:r>
            <a:r>
              <a:rPr lang="fr-FR" sz="900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https://ahmadoudicko.com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5104292" y="1058953"/>
            <a:ext cx="216024" cy="226800"/>
            <a:chOff x="4968776" y="916446"/>
            <a:chExt cx="216024" cy="226800"/>
          </a:xfrm>
        </p:grpSpPr>
        <p:sp>
          <p:nvSpPr>
            <p:cNvPr id="9" name="Ellipse 8"/>
            <p:cNvSpPr/>
            <p:nvPr/>
          </p:nvSpPr>
          <p:spPr>
            <a:xfrm>
              <a:off x="5041714" y="916446"/>
              <a:ext cx="143086" cy="142507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4968776" y="1059879"/>
              <a:ext cx="72938" cy="8336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4968776" y="1073905"/>
              <a:ext cx="63508" cy="6934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6" name="Textfeld 75"/>
          <p:cNvSpPr txBox="1"/>
          <p:nvPr/>
        </p:nvSpPr>
        <p:spPr>
          <a:xfrm>
            <a:off x="10564464" y="9349890"/>
            <a:ext cx="3130150" cy="884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Note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Les expressions r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é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guli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è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res peuvent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être créées plus convivialement </a:t>
            </a: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en utilisant 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d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es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packages R </a:t>
            </a:r>
          </a:p>
          <a:p>
            <a:pPr algn="l" rtl="0" latinLnBrk="1" hangingPunct="0"/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comme 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rex </a:t>
            </a:r>
            <a:r>
              <a:rPr lang="de-DE" sz="1100" dirty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ou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rebus</a:t>
            </a:r>
            <a:r>
              <a:rPr kumimoji="0" lang="de-DE" sz="110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1194</Words>
  <Application>Microsoft Office PowerPoint</Application>
  <PresentationFormat>Custom</PresentationFormat>
  <Paragraphs>190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Adobe Gothic Std B</vt:lpstr>
      <vt:lpstr>Avenir Book</vt:lpstr>
      <vt:lpstr>Century Gothic</vt:lpstr>
      <vt:lpstr>Consolas</vt:lpstr>
      <vt:lpstr>Helvetica</vt:lpstr>
      <vt:lpstr>Helvetica Light</vt:lpstr>
      <vt:lpstr>Menlo</vt:lpstr>
      <vt:lpstr>Source Sans Pro Light</vt:lpstr>
      <vt:lpstr>White</vt:lpstr>
      <vt:lpstr>Expressions régulières en R Aide-mémoire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Dicko, Ahmadou (PSE)</cp:lastModifiedBy>
  <cp:revision>560</cp:revision>
  <dcterms:modified xsi:type="dcterms:W3CDTF">2019-08-21T09:56:53Z</dcterms:modified>
</cp:coreProperties>
</file>