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1pPr>
    <a:lvl2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2pPr>
    <a:lvl3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3pPr>
    <a:lvl4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4pPr>
    <a:lvl5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5pPr>
    <a:lvl6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6pPr>
    <a:lvl7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7pPr>
    <a:lvl8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8pPr>
    <a:lvl9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C7B018BB-80A7-4F77-B60F-C8B233D01FF8}"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4C4C4C"/>
        </a:fontRef>
        <a:srgbClr val="4C4C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ource Sans Pro Bold"/>
          <a:ea typeface="Source Sans Pro Bold"/>
          <a:cs typeface="Source Sans Pro Bold"/>
        </a:font>
        <a:srgbClr val="4C4C4C"/>
      </a:tcTxStyle>
      <a:tcStyle>
        <a:tcBdr>
          <a:left>
            <a:ln w="12700" cap="flat">
              <a:noFill/>
              <a:miter lim="400000"/>
            </a:ln>
          </a:left>
          <a:right>
            <a:ln w="12700" cap="flat">
              <a:noFill/>
              <a:miter lim="400000"/>
            </a:ln>
          </a:right>
          <a:top>
            <a:ln w="508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254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ECE"/>
          </a:solidFill>
        </a:fill>
      </a:tcStyle>
    </a:wholeTbl>
    <a:band2H>
      <a:tcTxStyle/>
      <a:tcStyle>
        <a:tcBdr/>
        <a:fill>
          <a:solidFill>
            <a:srgbClr val="E8E8E8"/>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04" autoAdjust="0"/>
    <p:restoredTop sz="94640"/>
  </p:normalViewPr>
  <p:slideViewPr>
    <p:cSldViewPr snapToGrid="0" snapToObjects="1">
      <p:cViewPr>
        <p:scale>
          <a:sx n="100" d="100"/>
          <a:sy n="100" d="100"/>
        </p:scale>
        <p:origin x="954"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mj-lt"/>
        <a:ea typeface="+mj-ea"/>
        <a:cs typeface="+mj-cs"/>
        <a:sym typeface="Source Sans Pro Regular"/>
      </a:defRPr>
    </a:lvl1pPr>
    <a:lvl2pPr indent="228600" defTabSz="457200" latinLnBrk="0">
      <a:lnSpc>
        <a:spcPct val="125000"/>
      </a:lnSpc>
      <a:defRPr sz="2600">
        <a:latin typeface="+mj-lt"/>
        <a:ea typeface="+mj-ea"/>
        <a:cs typeface="+mj-cs"/>
        <a:sym typeface="Source Sans Pro Regular"/>
      </a:defRPr>
    </a:lvl2pPr>
    <a:lvl3pPr indent="457200" defTabSz="457200" latinLnBrk="0">
      <a:lnSpc>
        <a:spcPct val="125000"/>
      </a:lnSpc>
      <a:defRPr sz="2600">
        <a:latin typeface="+mj-lt"/>
        <a:ea typeface="+mj-ea"/>
        <a:cs typeface="+mj-cs"/>
        <a:sym typeface="Source Sans Pro Regular"/>
      </a:defRPr>
    </a:lvl3pPr>
    <a:lvl4pPr indent="685800" defTabSz="457200" latinLnBrk="0">
      <a:lnSpc>
        <a:spcPct val="125000"/>
      </a:lnSpc>
      <a:defRPr sz="2600">
        <a:latin typeface="+mj-lt"/>
        <a:ea typeface="+mj-ea"/>
        <a:cs typeface="+mj-cs"/>
        <a:sym typeface="Source Sans Pro Regular"/>
      </a:defRPr>
    </a:lvl4pPr>
    <a:lvl5pPr indent="914400" defTabSz="457200" latinLnBrk="0">
      <a:lnSpc>
        <a:spcPct val="125000"/>
      </a:lnSpc>
      <a:defRPr sz="2600">
        <a:latin typeface="+mj-lt"/>
        <a:ea typeface="+mj-ea"/>
        <a:cs typeface="+mj-cs"/>
        <a:sym typeface="Source Sans Pro Regular"/>
      </a:defRPr>
    </a:lvl5pPr>
    <a:lvl6pPr indent="1143000" defTabSz="457200" latinLnBrk="0">
      <a:lnSpc>
        <a:spcPct val="125000"/>
      </a:lnSpc>
      <a:defRPr sz="2600">
        <a:latin typeface="+mj-lt"/>
        <a:ea typeface="+mj-ea"/>
        <a:cs typeface="+mj-cs"/>
        <a:sym typeface="Source Sans Pro Regular"/>
      </a:defRPr>
    </a:lvl6pPr>
    <a:lvl7pPr indent="1371600" defTabSz="457200" latinLnBrk="0">
      <a:lnSpc>
        <a:spcPct val="125000"/>
      </a:lnSpc>
      <a:defRPr sz="2600">
        <a:latin typeface="+mj-lt"/>
        <a:ea typeface="+mj-ea"/>
        <a:cs typeface="+mj-cs"/>
        <a:sym typeface="Source Sans Pro Regular"/>
      </a:defRPr>
    </a:lvl7pPr>
    <a:lvl8pPr indent="1600200" defTabSz="457200" latinLnBrk="0">
      <a:lnSpc>
        <a:spcPct val="125000"/>
      </a:lnSpc>
      <a:defRPr sz="2600">
        <a:latin typeface="+mj-lt"/>
        <a:ea typeface="+mj-ea"/>
        <a:cs typeface="+mj-cs"/>
        <a:sym typeface="Source Sans Pro Regular"/>
      </a:defRPr>
    </a:lvl8pPr>
    <a:lvl9pPr indent="1828800" defTabSz="457200" latinLnBrk="0">
      <a:lnSpc>
        <a:spcPct val="125000"/>
      </a:lnSpc>
      <a:defRPr sz="2600">
        <a:latin typeface="+mj-lt"/>
        <a:ea typeface="+mj-ea"/>
        <a:cs typeface="+mj-cs"/>
        <a:sym typeface="Source Sans Pro Regular"/>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1"/>
            <a:ext cx="11241486" cy="3547074"/>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3"/>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364257" y="6993680"/>
            <a:ext cx="11241486" cy="508003"/>
          </a:xfrm>
          <a:prstGeom prst="rect">
            <a:avLst/>
          </a:prstGeom>
        </p:spPr>
        <p:txBody>
          <a:bodyPr anchor="t"/>
          <a:lstStyle>
            <a:lvl1pPr marL="0" indent="0" algn="r">
              <a:lnSpc>
                <a:spcPct val="90000"/>
              </a:lnSpc>
              <a:buSzTx/>
              <a:buNone/>
              <a:defRPr sz="900"/>
            </a:lvl1pPr>
            <a:lvl2pPr marL="555623" indent="-111123" algn="r">
              <a:lnSpc>
                <a:spcPct val="90000"/>
              </a:lnSpc>
              <a:defRPr sz="900"/>
            </a:lvl2pPr>
            <a:lvl3pPr marL="1000124" indent="-111124" algn="r">
              <a:lnSpc>
                <a:spcPct val="90000"/>
              </a:lnSpc>
              <a:defRPr sz="900"/>
            </a:lvl3pPr>
            <a:lvl4pPr marL="1444624" indent="-111124" algn="r">
              <a:lnSpc>
                <a:spcPct val="90000"/>
              </a:lnSpc>
              <a:defRPr sz="900"/>
            </a:lvl4pPr>
            <a:lvl5pPr marL="1889124" indent="-111124" algn="r">
              <a:lnSpc>
                <a:spcPct val="90000"/>
              </a:lnSpc>
              <a:defRPr sz="900"/>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a:spLocks noGrp="1"/>
          </p:cNvSpPr>
          <p:nvPr>
            <p:ph type="body" sz="quarter" idx="21"/>
          </p:nvPr>
        </p:nvSpPr>
        <p:spPr>
          <a:xfrm>
            <a:off x="1364257" y="4742655"/>
            <a:ext cx="11241486" cy="736702"/>
          </a:xfrm>
          <a:prstGeom prst="rect">
            <a:avLst/>
          </a:prstGeom>
        </p:spPr>
        <p:txBody>
          <a:bodyPr/>
          <a:lstStyle/>
          <a:p>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873125" y="158750"/>
            <a:ext cx="1570806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725784" y="840878"/>
            <a:ext cx="10504788" cy="700684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2"/>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3"/>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809360" y="10090546"/>
            <a:ext cx="337637" cy="401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919509" y="840878"/>
            <a:ext cx="13274233" cy="8849488"/>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2" y="840878"/>
            <a:ext cx="5729886" cy="4283772"/>
          </a:xfrm>
          <a:prstGeom prst="rect">
            <a:avLst/>
          </a:prstGeom>
        </p:spPr>
        <p:txBody>
          <a:bodyPr anchor="b"/>
          <a:lstStyle>
            <a:lvl1pPr>
              <a:defRPr sz="3300">
                <a:latin typeface="Source Sans Pro Bold"/>
                <a:ea typeface="Source Sans Pro Bold"/>
                <a:cs typeface="Source Sans Pro Bold"/>
                <a:sym typeface="Source Sans Pro Bold"/>
              </a:defRPr>
            </a:lvl1pPr>
          </a:lstStyle>
          <a:p>
            <a:r>
              <a:t>Title Text</a:t>
            </a:r>
          </a:p>
        </p:txBody>
      </p:sp>
      <p:sp>
        <p:nvSpPr>
          <p:cNvPr id="40" name="Body Level One…"/>
          <p:cNvSpPr txBox="1">
            <a:spLocks noGrp="1"/>
          </p:cNvSpPr>
          <p:nvPr>
            <p:ph type="body" sz="quarter" idx="1"/>
          </p:nvPr>
        </p:nvSpPr>
        <p:spPr>
          <a:xfrm>
            <a:off x="1023192" y="5274716"/>
            <a:ext cx="5729886" cy="4406554"/>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870400" y="2955476"/>
            <a:ext cx="10129616" cy="6753079"/>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2" y="2955476"/>
            <a:ext cx="5729886" cy="6753079"/>
          </a:xfrm>
          <a:prstGeom prst="rect">
            <a:avLst/>
          </a:prstGeom>
        </p:spPr>
        <p:txBody>
          <a:bodyPr/>
          <a:lstStyle>
            <a:lvl1pPr marL="146956" indent="-146956">
              <a:defRPr>
                <a:latin typeface="Source Sans Pro Bold"/>
                <a:ea typeface="Source Sans Pro Bold"/>
                <a:cs typeface="Source Sans Pro Bold"/>
                <a:sym typeface="Source Sans Pro Bold"/>
              </a:defRPr>
            </a:lvl1pPr>
            <a:lvl2pPr marL="489857" indent="-146956">
              <a:defRPr>
                <a:latin typeface="Source Sans Pro Bold"/>
                <a:ea typeface="Source Sans Pro Bold"/>
                <a:cs typeface="Source Sans Pro Bold"/>
                <a:sym typeface="Source Sans Pro Bold"/>
              </a:defRPr>
            </a:lvl2pPr>
            <a:lvl3pPr marL="832757" indent="-146957">
              <a:defRPr>
                <a:latin typeface="Source Sans Pro Bold"/>
                <a:ea typeface="Source Sans Pro Bold"/>
                <a:cs typeface="Source Sans Pro Bold"/>
                <a:sym typeface="Source Sans Pro Bold"/>
              </a:defRPr>
            </a:lvl3pPr>
            <a:lvl4pPr marL="1175657" indent="-146957">
              <a:defRPr>
                <a:latin typeface="Source Sans Pro Bold"/>
                <a:ea typeface="Source Sans Pro Bold"/>
                <a:cs typeface="Source Sans Pro Bold"/>
                <a:sym typeface="Source Sans Pro Bold"/>
              </a:defRPr>
            </a:lvl4pPr>
            <a:lvl5pPr marL="1518557" indent="-146957">
              <a:defRPr>
                <a:latin typeface="Source Sans Pro Bold"/>
                <a:ea typeface="Source Sans Pro Bold"/>
                <a:cs typeface="Source Sans Pro Bold"/>
                <a:sym typeface="Source Sans Pro Bold"/>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2" y="1523007"/>
            <a:ext cx="11923617"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21"/>
          </p:nvPr>
        </p:nvSpPr>
        <p:spPr>
          <a:xfrm>
            <a:off x="-2551165" y="1113729"/>
            <a:ext cx="12864956" cy="8576638"/>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7175996" y="5558790"/>
            <a:ext cx="6507513" cy="4340603"/>
          </a:xfrm>
          <a:prstGeom prst="rect">
            <a:avLst/>
          </a:prstGeom>
        </p:spPr>
        <p:txBody>
          <a:bodyPr lIns="91439" tIns="45719" rIns="91439" bIns="45719" anchor="t">
            <a:noAutofit/>
          </a:bodyPr>
          <a:lstStyle/>
          <a:p>
            <a:endParaRPr/>
          </a:p>
        </p:txBody>
      </p:sp>
      <p:sp>
        <p:nvSpPr>
          <p:cNvPr id="85" name="Image"/>
          <p:cNvSpPr>
            <a:spLocks noGrp="1"/>
          </p:cNvSpPr>
          <p:nvPr>
            <p:ph type="pic" sz="quarter" idx="23"/>
          </p:nvPr>
        </p:nvSpPr>
        <p:spPr>
          <a:xfrm>
            <a:off x="6985000" y="1111309"/>
            <a:ext cx="6302872" cy="420191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2" y="636239"/>
            <a:ext cx="11923617" cy="23192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8" tIns="54568" rIns="54568" bIns="54568" anchor="ctr">
            <a:normAutofit/>
          </a:bodyPr>
          <a:lstStyle/>
          <a:p>
            <a:r>
              <a:t>Title Text</a:t>
            </a:r>
          </a:p>
        </p:txBody>
      </p:sp>
      <p:sp>
        <p:nvSpPr>
          <p:cNvPr id="3" name="Body Level One…"/>
          <p:cNvSpPr txBox="1">
            <a:spLocks noGrp="1"/>
          </p:cNvSpPr>
          <p:nvPr>
            <p:ph type="body" idx="1"/>
          </p:nvPr>
        </p:nvSpPr>
        <p:spPr>
          <a:xfrm>
            <a:off x="1023192" y="2955476"/>
            <a:ext cx="11923617" cy="6753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8" tIns="54568" rIns="54568" bIns="54568"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809360" y="10097368"/>
            <a:ext cx="337637" cy="401239"/>
          </a:xfrm>
          <a:prstGeom prst="rect">
            <a:avLst/>
          </a:prstGeom>
          <a:ln w="12700">
            <a:miter lim="400000"/>
          </a:ln>
        </p:spPr>
        <p:txBody>
          <a:bodyPr wrap="none" lIns="54568" tIns="54568" rIns="54568" bIns="54568">
            <a:spAutoFit/>
          </a:bodyPr>
          <a:lstStyle>
            <a:lvl1pPr algn="ctr">
              <a:spcBef>
                <a:spcPts val="0"/>
              </a:spcBef>
              <a:defRPr sz="1800">
                <a:solidFill>
                  <a:srgbClr val="000000"/>
                </a:solidFill>
                <a:latin typeface="Source Sans Pro ExtraLight"/>
                <a:ea typeface="Source Sans Pro ExtraLight"/>
                <a:cs typeface="Source Sans Pro ExtraLight"/>
                <a:sym typeface="Source Sans Pro Extra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1pPr>
      <a:lvl2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2pPr>
      <a:lvl3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3pPr>
      <a:lvl4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4pPr>
      <a:lvl5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5pPr>
      <a:lvl6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6pPr>
      <a:lvl7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7pPr>
      <a:lvl8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8pPr>
      <a:lvl9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2pPr>
      <a:lvl3pPr marL="1037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3pPr>
      <a:lvl4pPr marL="14816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4pPr>
      <a:lvl5pPr marL="1926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5pPr>
      <a:lvl6pPr marL="23706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6pPr>
      <a:lvl7pPr marL="2815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7pPr>
      <a:lvl8pPr marL="3259666"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info@rstudio.com" TargetMode="External"/><Relationship Id="rId7" Type="http://schemas.openxmlformats.org/officeDocument/2006/relationships/image" Target="../media/image2.png"/><Relationship Id="rId2" Type="http://schemas.openxmlformats.org/officeDocument/2006/relationships/hyperlink" Target="https://creativecommons.org/licenses/by-sa/4.0/" TargetMode="External"/><Relationship Id="rId1" Type="http://schemas.openxmlformats.org/officeDocument/2006/relationships/slideLayout" Target="../slideLayouts/slideLayout6.xml"/><Relationship Id="rId6" Type="http://schemas.openxmlformats.org/officeDocument/2006/relationships/image" Target="../media/image1.png"/><Relationship Id="rId11" Type="http://schemas.openxmlformats.org/officeDocument/2006/relationships/hyperlink" Target="https://linkedin.com/in/scopinho" TargetMode="External"/><Relationship Id="rId5" Type="http://schemas.openxmlformats.org/officeDocument/2006/relationships/hyperlink" Target="https://dplyr.tidyverse.org/" TargetMode="External"/><Relationship Id="rId10" Type="http://schemas.openxmlformats.org/officeDocument/2006/relationships/image" Target="../media/image5.tif"/><Relationship Id="rId4" Type="http://schemas.openxmlformats.org/officeDocument/2006/relationships/hyperlink" Target="http://rstudio.com" TargetMode="Externa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linkedin.com/in/scopinho" TargetMode="External"/><Relationship Id="rId3" Type="http://schemas.openxmlformats.org/officeDocument/2006/relationships/hyperlink" Target="https://creativecommons.org/licenses/by-sa/4.0/" TargetMode="External"/><Relationship Id="rId7" Type="http://schemas.openxmlformats.org/officeDocument/2006/relationships/image" Target="../media/image2.png"/><Relationship Id="rId12" Type="http://schemas.openxmlformats.org/officeDocument/2006/relationships/image" Target="../media/image5.tif"/><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hyperlink" Target="https://dplyr.tidyverse.org/" TargetMode="External"/><Relationship Id="rId11" Type="http://schemas.openxmlformats.org/officeDocument/2006/relationships/image" Target="../media/image4.png"/><Relationship Id="rId5" Type="http://schemas.openxmlformats.org/officeDocument/2006/relationships/hyperlink" Target="http://rstudio.com" TargetMode="External"/><Relationship Id="rId10" Type="http://schemas.openxmlformats.org/officeDocument/2006/relationships/image" Target="../media/image8.png"/><Relationship Id="rId4" Type="http://schemas.openxmlformats.org/officeDocument/2006/relationships/hyperlink" Target="mailto:info@rstudio.com"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 name="Table"/>
          <p:cNvGraphicFramePr/>
          <p:nvPr>
            <p:extLst>
              <p:ext uri="{D42A27DB-BD31-4B8C-83A1-F6EECF244321}">
                <p14:modId xmlns:p14="http://schemas.microsoft.com/office/powerpoint/2010/main" val="2063554886"/>
              </p:ext>
            </p:extLst>
          </p:nvPr>
        </p:nvGraphicFramePr>
        <p:xfrm>
          <a:off x="1691694" y="182698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dirty="0"/>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120" name="Table"/>
          <p:cNvGraphicFramePr/>
          <p:nvPr>
            <p:extLst>
              <p:ext uri="{D42A27DB-BD31-4B8C-83A1-F6EECF244321}">
                <p14:modId xmlns:p14="http://schemas.microsoft.com/office/powerpoint/2010/main" val="3768937504"/>
              </p:ext>
            </p:extLst>
          </p:nvPr>
        </p:nvGraphicFramePr>
        <p:xfrm>
          <a:off x="361089" y="182698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pSp>
        <p:nvGrpSpPr>
          <p:cNvPr id="138" name="Group"/>
          <p:cNvGrpSpPr/>
          <p:nvPr/>
        </p:nvGrpSpPr>
        <p:grpSpPr>
          <a:xfrm>
            <a:off x="8370786" y="-1013163"/>
            <a:ext cx="6157900" cy="3553966"/>
            <a:chOff x="0" y="51032"/>
            <a:chExt cx="6157899" cy="3553965"/>
          </a:xfrm>
        </p:grpSpPr>
        <p:grpSp>
          <p:nvGrpSpPr>
            <p:cNvPr id="136" name="Group"/>
            <p:cNvGrpSpPr/>
            <p:nvPr/>
          </p:nvGrpSpPr>
          <p:grpSpPr>
            <a:xfrm>
              <a:off x="23291" y="51032"/>
              <a:ext cx="6134609" cy="2980100"/>
              <a:chOff x="0" y="51032"/>
              <a:chExt cx="6134607" cy="2980098"/>
            </a:xfrm>
          </p:grpSpPr>
          <p:sp>
            <p:nvSpPr>
              <p:cNvPr id="121" name="Triangle"/>
              <p:cNvSpPr/>
              <p:nvPr/>
            </p:nvSpPr>
            <p:spPr>
              <a:xfrm rot="1800000">
                <a:off x="1177378" y="304285"/>
                <a:ext cx="1319513" cy="1143865"/>
              </a:xfrm>
              <a:prstGeom prst="triangle">
                <a:avLst/>
              </a:prstGeom>
              <a:solidFill>
                <a:srgbClr val="F7DCA7"/>
              </a:solidFill>
              <a:ln w="3175"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2" name="Circle"/>
              <p:cNvSpPr/>
              <p:nvPr/>
            </p:nvSpPr>
            <p:spPr>
              <a:xfrm flipH="1">
                <a:off x="1550782" y="838359"/>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3" name="Circle"/>
              <p:cNvSpPr/>
              <p:nvPr/>
            </p:nvSpPr>
            <p:spPr>
              <a:xfrm flipH="1">
                <a:off x="0" y="819780"/>
                <a:ext cx="422090" cy="422093"/>
              </a:xfrm>
              <a:prstGeom prst="ellipse">
                <a:avLst/>
              </a:prstGeom>
              <a:solidFill>
                <a:srgbClr val="F7DCA7">
                  <a:alpha val="50458"/>
                </a:srgbClr>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4" name="Triangle"/>
              <p:cNvSpPr/>
              <p:nvPr/>
            </p:nvSpPr>
            <p:spPr>
              <a:xfrm rot="19800000">
                <a:off x="2896976" y="973391"/>
                <a:ext cx="1319512"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5" name="Triangle"/>
              <p:cNvSpPr/>
              <p:nvPr/>
            </p:nvSpPr>
            <p:spPr>
              <a:xfrm rot="1800000">
                <a:off x="3470362" y="1634012"/>
                <a:ext cx="1319514" cy="1143866"/>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6" name="Circle"/>
              <p:cNvSpPr/>
              <p:nvPr/>
            </p:nvSpPr>
            <p:spPr>
              <a:xfrm flipH="1">
                <a:off x="3461025" y="1507464"/>
                <a:ext cx="422091"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7" name="Circle"/>
              <p:cNvSpPr/>
              <p:nvPr/>
            </p:nvSpPr>
            <p:spPr>
              <a:xfrm flipH="1">
                <a:off x="3843766" y="2168086"/>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8" name="Triangle"/>
              <p:cNvSpPr/>
              <p:nvPr/>
            </p:nvSpPr>
            <p:spPr>
              <a:xfrm rot="1800000">
                <a:off x="3470362" y="312964"/>
                <a:ext cx="1319514" cy="1143865"/>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9" name="Circle"/>
              <p:cNvSpPr/>
              <p:nvPr/>
            </p:nvSpPr>
            <p:spPr>
              <a:xfrm flipH="1">
                <a:off x="3843766" y="847038"/>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0" name="Triangle"/>
              <p:cNvSpPr/>
              <p:nvPr/>
            </p:nvSpPr>
            <p:spPr>
              <a:xfrm rot="19800000">
                <a:off x="4044133" y="318648"/>
                <a:ext cx="1319514" cy="1143865"/>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1" name="Circle"/>
              <p:cNvSpPr/>
              <p:nvPr/>
            </p:nvSpPr>
            <p:spPr>
              <a:xfrm flipH="1">
                <a:off x="4608182" y="852722"/>
                <a:ext cx="422093" cy="422091"/>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2" name="Triangle"/>
              <p:cNvSpPr/>
              <p:nvPr/>
            </p:nvSpPr>
            <p:spPr>
              <a:xfrm rot="1800000">
                <a:off x="4617519" y="979271"/>
                <a:ext cx="1319514" cy="1143864"/>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3" name="Circle"/>
              <p:cNvSpPr/>
              <p:nvPr/>
            </p:nvSpPr>
            <p:spPr>
              <a:xfrm flipH="1">
                <a:off x="4990924" y="1513344"/>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4" name="Triangle"/>
              <p:cNvSpPr/>
              <p:nvPr/>
            </p:nvSpPr>
            <p:spPr>
              <a:xfrm rot="19800000">
                <a:off x="1751149" y="309970"/>
                <a:ext cx="1319513"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5" name="Circle"/>
              <p:cNvSpPr/>
              <p:nvPr/>
            </p:nvSpPr>
            <p:spPr>
              <a:xfrm flipH="1">
                <a:off x="2315198" y="844042"/>
                <a:ext cx="422093"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137" name="Rectangle"/>
            <p:cNvSpPr/>
            <p:nvPr/>
          </p:nvSpPr>
          <p:spPr>
            <a:xfrm>
              <a:off x="0" y="1038073"/>
              <a:ext cx="5593308" cy="256692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139" name="Rectangle"/>
          <p:cNvSpPr/>
          <p:nvPr/>
        </p:nvSpPr>
        <p:spPr>
          <a:xfrm>
            <a:off x="9437186" y="4470400"/>
            <a:ext cx="4229102" cy="990600"/>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0" name="Rectangle"/>
          <p:cNvSpPr/>
          <p:nvPr/>
        </p:nvSpPr>
        <p:spPr>
          <a:xfrm>
            <a:off x="3251746" y="1825841"/>
            <a:ext cx="1287153" cy="931674"/>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1" name="Line"/>
          <p:cNvSpPr/>
          <p:nvPr/>
        </p:nvSpPr>
        <p:spPr>
          <a:xfrm>
            <a:off x="9426688" y="1530350"/>
            <a:ext cx="2801940" cy="0"/>
          </a:xfrm>
          <a:prstGeom prst="line">
            <a:avLst/>
          </a:prstGeom>
          <a:ln w="12700">
            <a:solidFill>
              <a:srgbClr val="E4E4E3"/>
            </a:solidFill>
            <a:miter lim="400000"/>
          </a:ln>
        </p:spPr>
        <p:txBody>
          <a:bodyPr lIns="45718" tIns="45718" rIns="45718" bIns="45718"/>
          <a:lstStyle/>
          <a:p>
            <a:endParaRPr/>
          </a:p>
        </p:txBody>
      </p:sp>
      <p:sp>
        <p:nvSpPr>
          <p:cNvPr id="142" name="Rectangle"/>
          <p:cNvSpPr/>
          <p:nvPr/>
        </p:nvSpPr>
        <p:spPr>
          <a:xfrm>
            <a:off x="4809890" y="6692503"/>
            <a:ext cx="4362922" cy="595629"/>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3" name="Summarise Cases"/>
          <p:cNvSpPr txBox="1"/>
          <p:nvPr/>
        </p:nvSpPr>
        <p:spPr>
          <a:xfrm>
            <a:off x="317498" y="2918370"/>
            <a:ext cx="3303790"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5A24C"/>
                </a:solidFill>
              </a:defRPr>
            </a:pPr>
            <a:r>
              <a:rPr lang="pt-BR" dirty="0"/>
              <a:t>Resumindo Observações</a:t>
            </a:r>
            <a:endParaRPr dirty="0"/>
          </a:p>
        </p:txBody>
      </p:sp>
      <p:sp>
        <p:nvSpPr>
          <p:cNvPr id="144" name="Use rowwise(.data, …) to group data into individual rows. dplyr functions will compute results for each row. Also apply functions  to list-columns. See tidyr cheat sheet for list-column workflow."/>
          <p:cNvSpPr txBox="1"/>
          <p:nvPr/>
        </p:nvSpPr>
        <p:spPr>
          <a:xfrm>
            <a:off x="317500" y="7990813"/>
            <a:ext cx="4235928" cy="594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defRPr>
            </a:pPr>
            <a:r>
              <a:rPr dirty="0"/>
              <a:t>Use </a:t>
            </a:r>
            <a:r>
              <a:rPr dirty="0" err="1">
                <a:latin typeface="Source Sans Pro Bold"/>
                <a:ea typeface="Source Sans Pro Bold"/>
                <a:cs typeface="Source Sans Pro Bold"/>
                <a:sym typeface="Source Sans Pro Bold"/>
              </a:rPr>
              <a:t>rowwise</a:t>
            </a:r>
            <a:r>
              <a:rPr dirty="0">
                <a:latin typeface="Source Sans Pro Bold"/>
                <a:ea typeface="Source Sans Pro Bold"/>
                <a:cs typeface="Source Sans Pro Bold"/>
                <a:sym typeface="Source Sans Pro Bold"/>
              </a:rPr>
              <a:t>(</a:t>
            </a:r>
            <a:r>
              <a:rPr dirty="0"/>
              <a:t>.data, …</a:t>
            </a:r>
            <a:r>
              <a:rPr dirty="0">
                <a:latin typeface="Source Sans Pro Bold"/>
                <a:ea typeface="Source Sans Pro Bold"/>
                <a:cs typeface="Source Sans Pro Bold"/>
                <a:sym typeface="Source Sans Pro Bold"/>
              </a:rPr>
              <a:t>)</a:t>
            </a:r>
            <a:r>
              <a:rPr dirty="0"/>
              <a:t> </a:t>
            </a:r>
            <a:r>
              <a:rPr lang="pt-BR" dirty="0"/>
              <a:t>para agrupar dados em linhas </a:t>
            </a:r>
            <a:r>
              <a:rPr lang="pt-BR" dirty="0" err="1"/>
              <a:t>individuaisFunções</a:t>
            </a:r>
            <a:r>
              <a:rPr lang="pt-BR" dirty="0"/>
              <a:t> do </a:t>
            </a:r>
            <a:r>
              <a:rPr lang="pt-BR" dirty="0" err="1"/>
              <a:t>dyplr</a:t>
            </a:r>
            <a:r>
              <a:rPr lang="pt-BR" dirty="0"/>
              <a:t> irão computar os resultados para cada linha. Também aplica funções em colunas de listas. Veja a folha de referência do </a:t>
            </a:r>
            <a:r>
              <a:rPr lang="pt-BR" dirty="0" err="1"/>
              <a:t>tidyr</a:t>
            </a:r>
            <a:r>
              <a:rPr lang="pt-BR" dirty="0"/>
              <a:t> sobre o fluxo de colunas de listas.</a:t>
            </a:r>
            <a:endParaRPr dirty="0"/>
          </a:p>
        </p:txBody>
      </p:sp>
      <p:sp>
        <p:nvSpPr>
          <p:cNvPr id="145" name="Line"/>
          <p:cNvSpPr/>
          <p:nvPr/>
        </p:nvSpPr>
        <p:spPr>
          <a:xfrm>
            <a:off x="722242" y="7435853"/>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46" name="Line"/>
          <p:cNvSpPr/>
          <p:nvPr/>
        </p:nvSpPr>
        <p:spPr>
          <a:xfrm>
            <a:off x="1318825" y="7435853"/>
            <a:ext cx="139608" cy="3"/>
          </a:xfrm>
          <a:prstGeom prst="line">
            <a:avLst/>
          </a:prstGeom>
          <a:ln w="12700">
            <a:solidFill>
              <a:srgbClr val="53585F"/>
            </a:solidFill>
            <a:miter lim="400000"/>
            <a:tailEnd type="triangle"/>
          </a:ln>
        </p:spPr>
        <p:txBody>
          <a:bodyPr lIns="45718" tIns="45718" rIns="45718" bIns="45718"/>
          <a:lstStyle/>
          <a:p>
            <a:endParaRPr/>
          </a:p>
        </p:txBody>
      </p:sp>
      <p:sp>
        <p:nvSpPr>
          <p:cNvPr id="147" name="Use group_by(.data, …, .add = FALSE, .drop = TRUE) to create a &quot;grouped&quot; copy of a table grouped by columns in ... dplyr functions will manipulate each &quot;group&quot; separately and combine the results."/>
          <p:cNvSpPr txBox="1"/>
          <p:nvPr/>
        </p:nvSpPr>
        <p:spPr>
          <a:xfrm>
            <a:off x="317498" y="6213971"/>
            <a:ext cx="4202440" cy="660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lang="pt-BR" dirty="0"/>
              <a:t>Use </a:t>
            </a:r>
            <a:r>
              <a:rPr lang="pt-BR" dirty="0" err="1"/>
              <a:t>group_by</a:t>
            </a:r>
            <a:r>
              <a:rPr dirty="0"/>
              <a:t> </a:t>
            </a:r>
            <a:r>
              <a:rPr dirty="0">
                <a:latin typeface="Source Sans Pro Bold"/>
                <a:ea typeface="Source Sans Pro Bold"/>
                <a:cs typeface="Source Sans Pro Bold"/>
                <a:sym typeface="Source Sans Pro Bold"/>
              </a:rPr>
              <a:t>(</a:t>
            </a:r>
            <a:r>
              <a:rPr dirty="0"/>
              <a:t>.data, …, .add = FALSE, .drop = TRUE</a:t>
            </a:r>
            <a:r>
              <a:rPr dirty="0">
                <a:latin typeface="Source Sans Pro Bold"/>
                <a:ea typeface="Source Sans Pro Bold"/>
                <a:cs typeface="Source Sans Pro Bold"/>
                <a:sym typeface="Source Sans Pro Bold"/>
              </a:rPr>
              <a:t>)</a:t>
            </a:r>
            <a:r>
              <a:rPr dirty="0"/>
              <a:t> </a:t>
            </a:r>
            <a:r>
              <a:rPr lang="pt-BR" dirty="0"/>
              <a:t>para criar uma cópia da tabela agrupada por colunas </a:t>
            </a:r>
            <a:r>
              <a:rPr dirty="0"/>
              <a:t>... </a:t>
            </a:r>
            <a:r>
              <a:rPr lang="pt-BR" dirty="0"/>
              <a:t>As funções do </a:t>
            </a:r>
            <a:r>
              <a:rPr dirty="0" err="1"/>
              <a:t>dplyr</a:t>
            </a:r>
            <a:r>
              <a:rPr dirty="0"/>
              <a:t> </a:t>
            </a:r>
            <a:r>
              <a:rPr lang="pt-BR" dirty="0"/>
              <a:t>irão manipular cada grupo separadamente e combinar os resultados</a:t>
            </a:r>
            <a:r>
              <a:rPr dirty="0"/>
              <a:t>.</a:t>
            </a:r>
          </a:p>
        </p:txBody>
      </p:sp>
      <p:sp>
        <p:nvSpPr>
          <p:cNvPr id="148" name="Apply summary functions to columns to create a new table of summary statistics. Summary functions take vectors as input and return one value (see back)."/>
          <p:cNvSpPr txBox="1"/>
          <p:nvPr/>
        </p:nvSpPr>
        <p:spPr>
          <a:xfrm>
            <a:off x="317498" y="3325909"/>
            <a:ext cx="4140394" cy="634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lang="pt-BR" dirty="0"/>
              <a:t>Aplica funções de resumo em colunas para criar uma nova tabela estatística resumida. Funções de resumo recebem vetores como entrada e retornam um único valor (vide verso).</a:t>
            </a:r>
            <a:endParaRPr dirty="0"/>
          </a:p>
        </p:txBody>
      </p:sp>
      <p:sp>
        <p:nvSpPr>
          <p:cNvPr id="149" name="Line"/>
          <p:cNvSpPr/>
          <p:nvPr/>
        </p:nvSpPr>
        <p:spPr>
          <a:xfrm>
            <a:off x="722242" y="4469441"/>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50" name="Line"/>
          <p:cNvSpPr/>
          <p:nvPr/>
        </p:nvSpPr>
        <p:spPr>
          <a:xfrm>
            <a:off x="722242" y="511921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51" name="summarise(.data, …) Compute table of summaries.  summarise(mtcars, avg = mean(mpg))…"/>
          <p:cNvSpPr txBox="1"/>
          <p:nvPr/>
        </p:nvSpPr>
        <p:spPr>
          <a:xfrm>
            <a:off x="1159723" y="4263792"/>
            <a:ext cx="3202034" cy="1415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summarise</a:t>
            </a:r>
            <a:r>
              <a:rPr dirty="0"/>
              <a:t>(</a:t>
            </a:r>
            <a:r>
              <a:rPr dirty="0">
                <a:latin typeface="+mj-lt"/>
                <a:ea typeface="+mj-ea"/>
                <a:cs typeface="+mj-cs"/>
                <a:sym typeface="Source Sans Pro Regular"/>
              </a:rPr>
              <a:t>.data, …</a:t>
            </a:r>
            <a:r>
              <a:rPr dirty="0"/>
              <a:t>)</a:t>
            </a:r>
            <a:br>
              <a:rPr dirty="0"/>
            </a:br>
            <a:r>
              <a:rPr dirty="0" err="1">
                <a:latin typeface="+mj-lt"/>
                <a:ea typeface="+mj-ea"/>
                <a:cs typeface="+mj-cs"/>
                <a:sym typeface="Source Sans Pro Regular"/>
              </a:rPr>
              <a:t>Comput</a:t>
            </a:r>
            <a:r>
              <a:rPr lang="pt-BR" dirty="0">
                <a:latin typeface="+mj-lt"/>
                <a:ea typeface="+mj-ea"/>
                <a:cs typeface="+mj-cs"/>
                <a:sym typeface="Source Sans Pro Regular"/>
              </a:rPr>
              <a:t>a tabela de resumo</a:t>
            </a:r>
            <a:r>
              <a:rPr dirty="0">
                <a:latin typeface="+mj-lt"/>
                <a:ea typeface="+mj-ea"/>
                <a:cs typeface="+mj-cs"/>
                <a:sym typeface="Source Sans Pro Regular"/>
              </a:rPr>
              <a:t>. </a:t>
            </a:r>
            <a:br>
              <a:rPr dirty="0">
                <a:latin typeface="+mj-lt"/>
                <a:ea typeface="+mj-ea"/>
                <a:cs typeface="+mj-cs"/>
                <a:sym typeface="Source Sans Pro Regular"/>
              </a:rPr>
            </a:br>
            <a:r>
              <a:rPr dirty="0" err="1">
                <a:latin typeface="Source Sans Pro ExtraLight"/>
                <a:ea typeface="Source Sans Pro ExtraLight"/>
                <a:cs typeface="Source Sans Pro ExtraLight"/>
                <a:sym typeface="Source Sans Pro ExtraLight"/>
              </a:rPr>
              <a:t>summarise</a:t>
            </a:r>
            <a:r>
              <a:rPr dirty="0">
                <a:latin typeface="Source Sans Pro ExtraLight"/>
                <a:ea typeface="Source Sans Pro ExtraLight"/>
                <a:cs typeface="Source Sans Pro ExtraLight"/>
                <a:sym typeface="Source Sans Pro ExtraLight"/>
              </a:rPr>
              <a: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avg = mean(mpg))</a:t>
            </a:r>
          </a:p>
          <a:p>
            <a:pPr>
              <a:lnSpc>
                <a:spcPct val="80000"/>
              </a:lnSpc>
              <a:spcBef>
                <a:spcPts val="0"/>
              </a:spcBef>
              <a:defRPr>
                <a:solidFill>
                  <a:srgbClr val="000000"/>
                </a:solidFill>
              </a:defRPr>
            </a:pPr>
            <a:endParaRPr dirty="0">
              <a:latin typeface="Source Sans Pro ExtraLight"/>
              <a:ea typeface="Source Sans Pro ExtraLight"/>
              <a:cs typeface="Source Sans Pro ExtraLight"/>
              <a:sym typeface="Source Sans Pro ExtraLight"/>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count(</a:t>
            </a:r>
            <a:r>
              <a:rPr dirty="0">
                <a:latin typeface="+mj-lt"/>
                <a:ea typeface="+mj-ea"/>
                <a:cs typeface="+mj-cs"/>
                <a:sym typeface="Source Sans Pro Regular"/>
              </a:rPr>
              <a:t>.data, …, </a:t>
            </a:r>
            <a:r>
              <a:rPr dirty="0" err="1">
                <a:latin typeface="+mj-lt"/>
                <a:ea typeface="+mj-ea"/>
                <a:cs typeface="+mj-cs"/>
                <a:sym typeface="Source Sans Pro Regular"/>
              </a:rPr>
              <a:t>wt</a:t>
            </a:r>
            <a:r>
              <a:rPr dirty="0">
                <a:latin typeface="+mj-lt"/>
                <a:ea typeface="+mj-ea"/>
                <a:cs typeface="+mj-cs"/>
                <a:sym typeface="Source Sans Pro Regular"/>
              </a:rPr>
              <a:t> = NULL, sort = FALSE, name = NULL</a:t>
            </a:r>
            <a:r>
              <a:rPr dirty="0"/>
              <a:t>) </a:t>
            </a:r>
            <a:r>
              <a:rPr dirty="0">
                <a:latin typeface="+mj-lt"/>
                <a:ea typeface="+mj-ea"/>
                <a:cs typeface="+mj-cs"/>
                <a:sym typeface="Source Sans Pro Regular"/>
              </a:rPr>
              <a:t>C</a:t>
            </a:r>
            <a:r>
              <a:rPr lang="pt-BR" dirty="0" err="1">
                <a:latin typeface="+mj-lt"/>
                <a:ea typeface="+mj-ea"/>
                <a:cs typeface="+mj-cs"/>
                <a:sym typeface="Source Sans Pro Regular"/>
              </a:rPr>
              <a:t>onta</a:t>
            </a:r>
            <a:r>
              <a:rPr lang="pt-BR" dirty="0">
                <a:latin typeface="+mj-lt"/>
                <a:ea typeface="+mj-ea"/>
                <a:cs typeface="+mj-cs"/>
                <a:sym typeface="Source Sans Pro Regular"/>
              </a:rPr>
              <a:t> número de linhas em cada grupo definidos com suas variáveis...Também </a:t>
            </a:r>
            <a:r>
              <a:rPr lang="pt-BR" dirty="0" err="1">
                <a:latin typeface="+mj-lt"/>
                <a:ea typeface="+mj-ea"/>
                <a:cs typeface="+mj-cs"/>
                <a:sym typeface="Source Sans Pro Regular"/>
              </a:rPr>
              <a:t>tally</a:t>
            </a:r>
            <a:r>
              <a:rPr lang="pt-BR" dirty="0">
                <a:latin typeface="+mj-lt"/>
                <a:ea typeface="+mj-ea"/>
                <a:cs typeface="+mj-cs"/>
                <a:sym typeface="Source Sans Pro Regular"/>
              </a:rPr>
              <a:t>()</a:t>
            </a:r>
            <a:r>
              <a:rPr dirty="0">
                <a:latin typeface="+mj-lt"/>
                <a:ea typeface="+mj-ea"/>
                <a:cs typeface="+mj-cs"/>
                <a:sym typeface="Source Sans Pro Regular"/>
              </a:rPr>
              <a:t>.</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count(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a:t>
            </a:r>
            <a:r>
              <a:rPr dirty="0" err="1">
                <a:latin typeface="Source Sans Pro ExtraLight"/>
                <a:ea typeface="Source Sans Pro ExtraLight"/>
                <a:cs typeface="Source Sans Pro ExtraLight"/>
                <a:sym typeface="Source Sans Pro ExtraLight"/>
              </a:rPr>
              <a:t>cyl</a:t>
            </a:r>
            <a:r>
              <a:rPr dirty="0">
                <a:latin typeface="Source Sans Pro ExtraLight"/>
                <a:ea typeface="Source Sans Pro ExtraLight"/>
                <a:cs typeface="Source Sans Pro ExtraLight"/>
                <a:sym typeface="Source Sans Pro ExtraLight"/>
              </a:rPr>
              <a:t>)</a:t>
            </a:r>
          </a:p>
        </p:txBody>
      </p:sp>
      <p:sp>
        <p:nvSpPr>
          <p:cNvPr id="152" name="RStudio® is a trademark of RStudio, PBC  •  CC BY SA  RStudio  •  info@rstudio.com  •  844-448-1212  •  rstudio.com  •  Learn more at dplyr.tidyverse.org  •  dplyr  1.0.7  •  Updated:  2021-07"/>
          <p:cNvSpPr txBox="1"/>
          <p:nvPr/>
        </p:nvSpPr>
        <p:spPr>
          <a:xfrm>
            <a:off x="1870971" y="10340909"/>
            <a:ext cx="11805268" cy="248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8" tIns="54568" rIns="54568" bIns="54568" anchor="ctr">
            <a:spAutoFit/>
          </a:bodyPr>
          <a:lstStyle/>
          <a:p>
            <a:pPr algn="r">
              <a:lnSpc>
                <a:spcPct val="90000"/>
              </a:lnSpc>
              <a:spcBef>
                <a:spcPts val="0"/>
              </a:spcBef>
              <a:defRPr sz="900">
                <a:solidFill>
                  <a:srgbClr val="000000"/>
                </a:solidFill>
              </a:defRPr>
            </a:pPr>
            <a:r>
              <a:rPr dirty="0"/>
              <a:t>RStudio® is a trademark of RStudio, PBC  •  </a:t>
            </a:r>
            <a:r>
              <a:rPr u="sng" dirty="0">
                <a:solidFill>
                  <a:srgbClr val="0000FF"/>
                </a:solidFill>
                <a:uFill>
                  <a:solidFill>
                    <a:srgbClr val="0000FF"/>
                  </a:solidFill>
                </a:uFill>
                <a:hlinkClick r:id="rId2"/>
              </a:rPr>
              <a:t>CC BY SA</a:t>
            </a:r>
            <a:r>
              <a:rPr dirty="0"/>
              <a:t>  RStudio  •  </a:t>
            </a:r>
            <a:r>
              <a:rPr u="sng" dirty="0">
                <a:solidFill>
                  <a:srgbClr val="0000FF"/>
                </a:solidFill>
                <a:uFill>
                  <a:solidFill>
                    <a:srgbClr val="0000FF"/>
                  </a:solidFill>
                </a:uFill>
                <a:hlinkClick r:id="rId3"/>
              </a:rPr>
              <a:t>info@rstudio.com</a:t>
            </a:r>
            <a:r>
              <a:rPr dirty="0"/>
              <a:t>  •  844-448-1212  •  </a:t>
            </a:r>
            <a:r>
              <a:rPr u="sng" dirty="0">
                <a:solidFill>
                  <a:srgbClr val="0000FF"/>
                </a:solidFill>
                <a:uFill>
                  <a:solidFill>
                    <a:srgbClr val="0000FF"/>
                  </a:solidFill>
                </a:uFill>
                <a:hlinkClick r:id="rId4"/>
              </a:rPr>
              <a:t>rstudio.com</a:t>
            </a:r>
            <a:r>
              <a:rPr dirty="0"/>
              <a:t>  •  Learn more at </a:t>
            </a:r>
            <a:r>
              <a:rPr u="sng" dirty="0">
                <a:solidFill>
                  <a:srgbClr val="0000FF"/>
                </a:solidFill>
                <a:uFill>
                  <a:solidFill>
                    <a:srgbClr val="0000FF"/>
                  </a:solidFill>
                </a:uFill>
                <a:latin typeface="Source Sans Pro Bold"/>
                <a:ea typeface="Source Sans Pro Bold"/>
                <a:cs typeface="Source Sans Pro Bold"/>
                <a:sym typeface="Source Sans Pro Bold"/>
                <a:hlinkClick r:id="rId5"/>
              </a:rPr>
              <a:t>dplyr.tidyverse.org</a:t>
            </a:r>
            <a:r>
              <a:rPr dirty="0"/>
              <a:t>  •  </a:t>
            </a:r>
            <a:r>
              <a:rPr dirty="0" err="1"/>
              <a:t>dplyr</a:t>
            </a:r>
            <a:r>
              <a:rPr dirty="0"/>
              <a:t>  1.0.7  •  Updated:  2021-07</a:t>
            </a:r>
          </a:p>
        </p:txBody>
      </p:sp>
      <p:sp>
        <p:nvSpPr>
          <p:cNvPr id="153" name="Each observation, or case, is in its own row"/>
          <p:cNvSpPr txBox="1"/>
          <p:nvPr/>
        </p:nvSpPr>
        <p:spPr>
          <a:xfrm>
            <a:off x="1676164" y="2399412"/>
            <a:ext cx="1620563" cy="5902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lang="pt-BR" dirty="0"/>
              <a:t>Cada observação, está em sua própria linha</a:t>
            </a:r>
            <a:endParaRPr dirty="0">
              <a:latin typeface="Source Sans Pro Bold"/>
              <a:ea typeface="Source Sans Pro Bold"/>
              <a:cs typeface="Source Sans Pro Bold"/>
              <a:sym typeface="Source Sans Pro Bold"/>
            </a:endParaRPr>
          </a:p>
        </p:txBody>
      </p:sp>
      <p:sp>
        <p:nvSpPr>
          <p:cNvPr id="154" name="Each variable is in its own column"/>
          <p:cNvSpPr txBox="1"/>
          <p:nvPr/>
        </p:nvSpPr>
        <p:spPr>
          <a:xfrm>
            <a:off x="317500" y="2399412"/>
            <a:ext cx="1225853" cy="414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lnSpcReduction="10000"/>
          </a:bodyPr>
          <a:lstStyle/>
          <a:p>
            <a:pPr>
              <a:lnSpc>
                <a:spcPct val="80000"/>
              </a:lnSpc>
              <a:spcBef>
                <a:spcPts val="0"/>
              </a:spcBef>
              <a:defRPr>
                <a:solidFill>
                  <a:srgbClr val="000000"/>
                </a:solidFill>
              </a:defRPr>
            </a:pPr>
            <a:r>
              <a:rPr lang="pt-BR" dirty="0"/>
              <a:t>Cada variável está em sua própria coluna</a:t>
            </a:r>
            <a:endParaRPr dirty="0">
              <a:latin typeface="Source Sans Pro Bold"/>
              <a:ea typeface="Source Sans Pro Bold"/>
              <a:cs typeface="Source Sans Pro Bold"/>
              <a:sym typeface="Source Sans Pro Bold"/>
            </a:endParaRPr>
          </a:p>
        </p:txBody>
      </p:sp>
      <p:sp>
        <p:nvSpPr>
          <p:cNvPr id="155" name="&amp;"/>
          <p:cNvSpPr txBox="1"/>
          <p:nvPr/>
        </p:nvSpPr>
        <p:spPr>
          <a:xfrm>
            <a:off x="1381436" y="1869606"/>
            <a:ext cx="223490" cy="299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68" tIns="54568" rIns="54568" bIns="54568" anchor="ctr">
            <a:spAutoFit/>
          </a:bodyPr>
          <a:lstStyle>
            <a:lvl1pPr>
              <a:defRPr>
                <a:solidFill>
                  <a:srgbClr val="A7AAA9"/>
                </a:solidFill>
                <a:latin typeface="Source Sans Pro Bold"/>
                <a:ea typeface="Source Sans Pro Bold"/>
                <a:cs typeface="Source Sans Pro Bold"/>
                <a:sym typeface="Source Sans Pro Bold"/>
              </a:defRPr>
            </a:lvl1pPr>
          </a:lstStyle>
          <a:p>
            <a:r>
              <a:rPr dirty="0"/>
              <a:t>&amp;</a:t>
            </a:r>
          </a:p>
        </p:txBody>
      </p:sp>
      <p:sp>
        <p:nvSpPr>
          <p:cNvPr id="156" name="dplyr functions work with pipes and expect tidy data. In tidy data:"/>
          <p:cNvSpPr txBox="1"/>
          <p:nvPr/>
        </p:nvSpPr>
        <p:spPr>
          <a:xfrm>
            <a:off x="317500" y="1487424"/>
            <a:ext cx="4264736" cy="225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pt-BR" dirty="0">
                <a:latin typeface="+mj-lt"/>
                <a:ea typeface="+mj-ea"/>
                <a:cs typeface="+mj-cs"/>
                <a:sym typeface="Source Sans Pro Regular"/>
              </a:rPr>
              <a:t>Funções </a:t>
            </a:r>
            <a:r>
              <a:rPr lang="pt-BR" dirty="0" err="1">
                <a:latin typeface="+mj-lt"/>
                <a:ea typeface="+mj-ea"/>
                <a:cs typeface="+mj-cs"/>
                <a:sym typeface="Source Sans Pro Regular"/>
              </a:rPr>
              <a:t>dplyr</a:t>
            </a:r>
            <a:r>
              <a:rPr lang="pt-BR" dirty="0">
                <a:latin typeface="+mj-lt"/>
                <a:ea typeface="+mj-ea"/>
                <a:cs typeface="+mj-cs"/>
                <a:sym typeface="Source Sans Pro Regular"/>
              </a:rPr>
              <a:t> funcionam com canalização (</a:t>
            </a:r>
            <a:r>
              <a:rPr lang="pt-BR" dirty="0" err="1">
                <a:latin typeface="+mj-lt"/>
                <a:ea typeface="+mj-ea"/>
                <a:cs typeface="+mj-cs"/>
                <a:sym typeface="Source Sans Pro Regular"/>
              </a:rPr>
              <a:t>pipes</a:t>
            </a:r>
            <a:r>
              <a:rPr lang="pt-BR" dirty="0"/>
              <a:t>)</a:t>
            </a:r>
            <a:r>
              <a:rPr lang="pt-BR" dirty="0">
                <a:latin typeface="+mj-lt"/>
                <a:ea typeface="+mj-ea"/>
                <a:cs typeface="+mj-cs"/>
                <a:sym typeface="Source Sans Pro Regular"/>
              </a:rPr>
              <a:t> e esperam dados organizados (</a:t>
            </a:r>
            <a:r>
              <a:rPr lang="pt-BR" dirty="0" err="1">
                <a:latin typeface="+mj-lt"/>
                <a:ea typeface="+mj-ea"/>
                <a:cs typeface="+mj-cs"/>
                <a:sym typeface="Source Sans Pro Regular"/>
              </a:rPr>
              <a:t>tidy</a:t>
            </a:r>
            <a:r>
              <a:rPr lang="pt-BR" dirty="0">
                <a:latin typeface="+mj-lt"/>
                <a:ea typeface="+mj-ea"/>
                <a:cs typeface="+mj-cs"/>
                <a:sym typeface="Source Sans Pro Regular"/>
              </a:rPr>
              <a:t>). Em dados organizados temos:</a:t>
            </a:r>
            <a:endParaRPr dirty="0">
              <a:latin typeface="+mj-lt"/>
              <a:ea typeface="+mj-ea"/>
              <a:cs typeface="+mj-cs"/>
              <a:sym typeface="Source Sans Pro Regular"/>
            </a:endParaRPr>
          </a:p>
        </p:txBody>
      </p:sp>
      <p:sp>
        <p:nvSpPr>
          <p:cNvPr id="157" name="pipes"/>
          <p:cNvSpPr txBox="1"/>
          <p:nvPr/>
        </p:nvSpPr>
        <p:spPr>
          <a:xfrm>
            <a:off x="3927295" y="2030546"/>
            <a:ext cx="486892" cy="176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err="1"/>
              <a:t>Pipes</a:t>
            </a:r>
            <a:endParaRPr dirty="0"/>
          </a:p>
        </p:txBody>
      </p:sp>
      <p:sp>
        <p:nvSpPr>
          <p:cNvPr id="158" name="x %&gt;% f(y)…"/>
          <p:cNvSpPr txBox="1"/>
          <p:nvPr/>
        </p:nvSpPr>
        <p:spPr>
          <a:xfrm>
            <a:off x="3325201" y="2402350"/>
            <a:ext cx="1162176" cy="44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x %&gt;% f(y) </a:t>
            </a:r>
          </a:p>
          <a:p>
            <a:pPr>
              <a:lnSpc>
                <a:spcPct val="80000"/>
              </a:lnSpc>
              <a:spcBef>
                <a:spcPts val="0"/>
              </a:spcBef>
              <a:defRPr>
                <a:solidFill>
                  <a:srgbClr val="000000"/>
                </a:solidFill>
              </a:defRPr>
            </a:pPr>
            <a:r>
              <a:rPr lang="pt-BR" dirty="0"/>
              <a:t>É o mesmo que </a:t>
            </a:r>
            <a:r>
              <a:rPr dirty="0">
                <a:latin typeface="Source Sans Pro Bold"/>
                <a:ea typeface="Source Sans Pro Bold"/>
                <a:cs typeface="Source Sans Pro Bold"/>
                <a:sym typeface="Source Sans Pro Bold"/>
              </a:rPr>
              <a:t>f(x, y)</a:t>
            </a:r>
          </a:p>
        </p:txBody>
      </p:sp>
      <p:pic>
        <p:nvPicPr>
          <p:cNvPr id="159" name="Image" descr="Image"/>
          <p:cNvPicPr>
            <a:picLocks noChangeAspect="1"/>
          </p:cNvPicPr>
          <p:nvPr/>
        </p:nvPicPr>
        <p:blipFill>
          <a:blip r:embed="rId6"/>
          <a:stretch>
            <a:fillRect/>
          </a:stretch>
        </p:blipFill>
        <p:spPr>
          <a:xfrm>
            <a:off x="3461553" y="1937748"/>
            <a:ext cx="584204" cy="311660"/>
          </a:xfrm>
          <a:prstGeom prst="rect">
            <a:avLst/>
          </a:prstGeom>
          <a:ln w="12700">
            <a:miter lim="400000"/>
          </a:ln>
        </p:spPr>
      </p:pic>
      <p:sp>
        <p:nvSpPr>
          <p:cNvPr id="160" name="Line"/>
          <p:cNvSpPr/>
          <p:nvPr/>
        </p:nvSpPr>
        <p:spPr>
          <a:xfrm>
            <a:off x="2354307" y="10337513"/>
            <a:ext cx="11321197" cy="2"/>
          </a:xfrm>
          <a:prstGeom prst="line">
            <a:avLst/>
          </a:prstGeom>
          <a:ln w="12700">
            <a:solidFill>
              <a:srgbClr val="E4E4E3"/>
            </a:solidFill>
            <a:miter lim="400000"/>
          </a:ln>
        </p:spPr>
        <p:txBody>
          <a:bodyPr lIns="45718" tIns="45718" rIns="45718" bIns="45718"/>
          <a:lstStyle/>
          <a:p>
            <a:endParaRPr/>
          </a:p>
        </p:txBody>
      </p:sp>
      <p:sp>
        <p:nvSpPr>
          <p:cNvPr id="161" name="filter(.data, …, .preserve = FALSE) Extract rows that meet logical criteria.…"/>
          <p:cNvSpPr txBox="1"/>
          <p:nvPr/>
        </p:nvSpPr>
        <p:spPr>
          <a:xfrm>
            <a:off x="5889307" y="2617026"/>
            <a:ext cx="3030897" cy="4127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filter(</a:t>
            </a:r>
            <a:r>
              <a:rPr dirty="0">
                <a:latin typeface="+mj-lt"/>
                <a:ea typeface="+mj-ea"/>
                <a:cs typeface="+mj-cs"/>
                <a:sym typeface="Source Sans Pro Regular"/>
              </a:rPr>
              <a:t>.data, …, .preserve = FALSE</a:t>
            </a:r>
            <a:r>
              <a:rPr dirty="0"/>
              <a:t>)</a:t>
            </a:r>
            <a:r>
              <a:rPr dirty="0">
                <a:latin typeface="+mj-lt"/>
                <a:ea typeface="+mj-ea"/>
                <a:cs typeface="+mj-cs"/>
                <a:sym typeface="Source Sans Pro Regular"/>
              </a:rPr>
              <a:t> </a:t>
            </a:r>
            <a:r>
              <a:rPr lang="pt-BR" dirty="0">
                <a:latin typeface="+mj-lt"/>
                <a:ea typeface="+mj-ea"/>
                <a:cs typeface="+mj-cs"/>
                <a:sym typeface="Source Sans Pro Regular"/>
              </a:rPr>
              <a:t>Extrai linhas que satisfazem o critério lógico</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filter(</a:t>
            </a:r>
            <a:r>
              <a:rPr dirty="0" err="1"/>
              <a:t>mtcars</a:t>
            </a:r>
            <a:r>
              <a:rPr dirty="0"/>
              <a:t>, mpg &gt; 20)</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distinct(</a:t>
            </a:r>
            <a:r>
              <a:rPr dirty="0">
                <a:latin typeface="+mj-lt"/>
                <a:ea typeface="+mj-ea"/>
                <a:cs typeface="+mj-cs"/>
                <a:sym typeface="Source Sans Pro Regular"/>
              </a:rPr>
              <a:t>.data, …, .</a:t>
            </a:r>
            <a:r>
              <a:rPr dirty="0" err="1">
                <a:latin typeface="+mj-lt"/>
                <a:ea typeface="+mj-ea"/>
                <a:cs typeface="+mj-cs"/>
                <a:sym typeface="Source Sans Pro Regular"/>
              </a:rPr>
              <a:t>keep_all</a:t>
            </a:r>
            <a:r>
              <a:rPr dirty="0">
                <a:latin typeface="+mj-lt"/>
                <a:ea typeface="+mj-ea"/>
                <a:cs typeface="+mj-cs"/>
                <a:sym typeface="Source Sans Pro Regular"/>
              </a:rPr>
              <a:t> = FALSE</a:t>
            </a:r>
            <a:r>
              <a:rPr dirty="0"/>
              <a:t>)</a:t>
            </a:r>
            <a:r>
              <a:rPr dirty="0">
                <a:latin typeface="+mj-lt"/>
                <a:ea typeface="+mj-ea"/>
                <a:cs typeface="+mj-cs"/>
                <a:sym typeface="Source Sans Pro Regular"/>
              </a:rPr>
              <a:t> </a:t>
            </a:r>
            <a:r>
              <a:rPr lang="pt-BR" dirty="0">
                <a:latin typeface="+mj-lt"/>
                <a:ea typeface="+mj-ea"/>
                <a:cs typeface="+mj-cs"/>
                <a:sym typeface="Source Sans Pro Regular"/>
              </a:rPr>
              <a:t>Remove linhas com valores duplicados</a:t>
            </a:r>
            <a:r>
              <a:rPr dirty="0">
                <a:latin typeface="+mj-lt"/>
                <a:ea typeface="+mj-ea"/>
                <a:cs typeface="+mj-cs"/>
                <a:sym typeface="Source Sans Pro Regular"/>
              </a:rPr>
              <a:t>. </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distinct(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gear)</a:t>
            </a:r>
            <a:endParaRPr i="1" dirty="0"/>
          </a:p>
          <a:p>
            <a:pPr>
              <a:lnSpc>
                <a:spcPct val="80000"/>
              </a:lnSpc>
              <a:spcBef>
                <a:spcPts val="0"/>
              </a:spcBef>
              <a:defRPr>
                <a:solidFill>
                  <a:srgbClr val="000000"/>
                </a:solidFill>
              </a:defRPr>
            </a:pPr>
            <a:endParaRPr i="1"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slice(</a:t>
            </a:r>
            <a:r>
              <a:rPr dirty="0">
                <a:latin typeface="+mj-lt"/>
                <a:ea typeface="+mj-ea"/>
                <a:cs typeface="+mj-cs"/>
                <a:sym typeface="Source Sans Pro Regular"/>
              </a:rPr>
              <a:t>.data, …, .preserve = FALSE</a:t>
            </a:r>
            <a:r>
              <a:rPr dirty="0"/>
              <a:t>)</a:t>
            </a:r>
            <a:r>
              <a:rPr dirty="0">
                <a:latin typeface="+mj-lt"/>
                <a:ea typeface="+mj-ea"/>
                <a:cs typeface="+mj-cs"/>
                <a:sym typeface="Source Sans Pro Regular"/>
              </a:rPr>
              <a:t> </a:t>
            </a:r>
            <a:r>
              <a:rPr lang="pt-BR" dirty="0">
                <a:latin typeface="+mj-lt"/>
                <a:ea typeface="+mj-ea"/>
                <a:cs typeface="+mj-cs"/>
                <a:sym typeface="Source Sans Pro Regular"/>
              </a:rPr>
              <a:t>Seleciona linhas pela posição</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slice(</a:t>
            </a:r>
            <a:r>
              <a:rPr dirty="0" err="1"/>
              <a:t>mtcars</a:t>
            </a:r>
            <a:r>
              <a:rPr dirty="0"/>
              <a:t>, 10:15)</a:t>
            </a:r>
            <a:endParaRPr i="1" dirty="0">
              <a:latin typeface="+mj-lt"/>
              <a:ea typeface="+mj-ea"/>
              <a:cs typeface="+mj-cs"/>
              <a:sym typeface="Source Sans Pro Regular"/>
            </a:endParaRPr>
          </a:p>
          <a:p>
            <a:pPr>
              <a:lnSpc>
                <a:spcPct val="80000"/>
              </a:lnSpc>
              <a:spcBef>
                <a:spcPts val="0"/>
              </a:spcBef>
              <a:defRPr i="1">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slice_sample</a:t>
            </a:r>
            <a:r>
              <a:rPr dirty="0"/>
              <a:t>(</a:t>
            </a:r>
            <a:r>
              <a:rPr dirty="0">
                <a:latin typeface="+mj-lt"/>
                <a:ea typeface="+mj-ea"/>
                <a:cs typeface="+mj-cs"/>
                <a:sym typeface="Source Sans Pro Regular"/>
              </a:rPr>
              <a:t>.data, …, n, prop, </a:t>
            </a:r>
            <a:r>
              <a:rPr dirty="0" err="1">
                <a:latin typeface="+mj-lt"/>
                <a:ea typeface="+mj-ea"/>
                <a:cs typeface="+mj-cs"/>
                <a:sym typeface="Source Sans Pro Regular"/>
              </a:rPr>
              <a:t>weight_by</a:t>
            </a:r>
            <a:r>
              <a:rPr dirty="0">
                <a:latin typeface="+mj-lt"/>
                <a:ea typeface="+mj-ea"/>
                <a:cs typeface="+mj-cs"/>
                <a:sym typeface="Source Sans Pro Regular"/>
              </a:rPr>
              <a:t> = NULL, replace = FALSE</a:t>
            </a:r>
            <a:r>
              <a:rPr dirty="0"/>
              <a:t>) </a:t>
            </a:r>
            <a:r>
              <a:rPr lang="pt-BR" dirty="0"/>
              <a:t>Randomicamente seleciona linhas. Use n para selecionar o número de linhas e </a:t>
            </a:r>
            <a:r>
              <a:rPr lang="pt-BR" dirty="0" err="1"/>
              <a:t>prop</a:t>
            </a:r>
            <a:r>
              <a:rPr lang="pt-BR" dirty="0"/>
              <a:t> para selecionar um percentual das linhas</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slice_sample</a:t>
            </a:r>
            <a:r>
              <a:rPr dirty="0"/>
              <a:t>(</a:t>
            </a:r>
            <a:r>
              <a:rPr dirty="0" err="1"/>
              <a:t>mtcars</a:t>
            </a:r>
            <a:r>
              <a:rPr dirty="0"/>
              <a:t>, n = 5, replace = TRUE)</a:t>
            </a:r>
            <a:endParaRPr i="1" dirty="0">
              <a:latin typeface="+mj-lt"/>
              <a:ea typeface="+mj-ea"/>
              <a:cs typeface="+mj-cs"/>
              <a:sym typeface="Source Sans Pro Regular"/>
            </a:endParaRPr>
          </a:p>
          <a:p>
            <a:pPr>
              <a:lnSpc>
                <a:spcPct val="80000"/>
              </a:lnSpc>
              <a:spcBef>
                <a:spcPts val="0"/>
              </a:spcBef>
              <a:defRPr>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slice_min</a:t>
            </a:r>
            <a:r>
              <a:rPr dirty="0"/>
              <a:t>(</a:t>
            </a:r>
            <a:r>
              <a:rPr dirty="0">
                <a:latin typeface="+mj-lt"/>
                <a:ea typeface="+mj-ea"/>
                <a:cs typeface="+mj-cs"/>
                <a:sym typeface="Source Sans Pro Regular"/>
              </a:rPr>
              <a:t>.data, </a:t>
            </a:r>
            <a:r>
              <a:rPr dirty="0" err="1">
                <a:latin typeface="+mj-lt"/>
                <a:ea typeface="+mj-ea"/>
                <a:cs typeface="+mj-cs"/>
                <a:sym typeface="Source Sans Pro Regular"/>
              </a:rPr>
              <a:t>order_by</a:t>
            </a:r>
            <a:r>
              <a:rPr dirty="0">
                <a:latin typeface="+mj-lt"/>
                <a:ea typeface="+mj-ea"/>
                <a:cs typeface="+mj-cs"/>
                <a:sym typeface="Source Sans Pro Regular"/>
              </a:rPr>
              <a:t>, …, n, prop, </a:t>
            </a:r>
            <a:r>
              <a:rPr dirty="0" err="1">
                <a:latin typeface="+mj-lt"/>
                <a:ea typeface="+mj-ea"/>
                <a:cs typeface="+mj-cs"/>
                <a:sym typeface="Source Sans Pro Regular"/>
              </a:rPr>
              <a:t>with_ties</a:t>
            </a:r>
            <a:r>
              <a:rPr dirty="0">
                <a:latin typeface="+mj-lt"/>
                <a:ea typeface="+mj-ea"/>
                <a:cs typeface="+mj-cs"/>
                <a:sym typeface="Source Sans Pro Regular"/>
              </a:rPr>
              <a:t> = TRUE</a:t>
            </a:r>
            <a:r>
              <a:rPr dirty="0"/>
              <a:t>) </a:t>
            </a:r>
            <a:r>
              <a:rPr dirty="0">
                <a:latin typeface="+mj-lt"/>
                <a:ea typeface="+mj-ea"/>
                <a:cs typeface="+mj-cs"/>
                <a:sym typeface="Source Sans Pro Regular"/>
              </a:rPr>
              <a:t>and </a:t>
            </a:r>
            <a:r>
              <a:rPr dirty="0" err="1"/>
              <a:t>slice_max</a:t>
            </a:r>
            <a:r>
              <a:rPr dirty="0"/>
              <a:t>() </a:t>
            </a:r>
            <a:r>
              <a:rPr lang="pt-BR" dirty="0"/>
              <a:t>Seleciona linhas com valores </a:t>
            </a:r>
            <a:r>
              <a:rPr lang="pt-BR" dirty="0" err="1"/>
              <a:t>minímo</a:t>
            </a:r>
            <a:r>
              <a:rPr lang="pt-BR" dirty="0"/>
              <a:t> e máximo</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slice_min</a:t>
            </a:r>
            <a:r>
              <a:rPr dirty="0"/>
              <a:t>(</a:t>
            </a:r>
            <a:r>
              <a:rPr dirty="0" err="1"/>
              <a:t>mtcars</a:t>
            </a:r>
            <a:r>
              <a:rPr dirty="0"/>
              <a:t>, mpg, prop = 0.25)</a:t>
            </a:r>
          </a:p>
          <a:p>
            <a:pPr>
              <a:lnSpc>
                <a:spcPct val="80000"/>
              </a:lnSpc>
              <a:spcBef>
                <a:spcPts val="0"/>
              </a:spcBef>
              <a:defRPr i="1">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slice_head</a:t>
            </a:r>
            <a:r>
              <a:rPr dirty="0"/>
              <a:t>(</a:t>
            </a:r>
            <a:r>
              <a:rPr dirty="0">
                <a:latin typeface="+mj-lt"/>
                <a:ea typeface="+mj-ea"/>
                <a:cs typeface="+mj-cs"/>
                <a:sym typeface="Source Sans Pro Regular"/>
              </a:rPr>
              <a:t>.data, …, n, prop</a:t>
            </a:r>
            <a:r>
              <a:rPr dirty="0"/>
              <a:t>)</a:t>
            </a:r>
            <a:r>
              <a:rPr dirty="0">
                <a:latin typeface="+mj-lt"/>
                <a:ea typeface="+mj-ea"/>
                <a:cs typeface="+mj-cs"/>
                <a:sym typeface="Source Sans Pro Regular"/>
              </a:rPr>
              <a:t> and </a:t>
            </a:r>
            <a:r>
              <a:rPr dirty="0" err="1"/>
              <a:t>slice_tail</a:t>
            </a:r>
            <a:r>
              <a:rPr dirty="0"/>
              <a:t>()</a:t>
            </a:r>
            <a:r>
              <a:rPr dirty="0">
                <a:latin typeface="+mj-lt"/>
                <a:ea typeface="+mj-ea"/>
                <a:cs typeface="+mj-cs"/>
                <a:sym typeface="Source Sans Pro Regular"/>
              </a:rPr>
              <a:t> </a:t>
            </a:r>
            <a:r>
              <a:rPr dirty="0" err="1">
                <a:latin typeface="+mj-lt"/>
                <a:ea typeface="+mj-ea"/>
                <a:cs typeface="+mj-cs"/>
                <a:sym typeface="Source Sans Pro Regular"/>
              </a:rPr>
              <a:t>Selec</a:t>
            </a:r>
            <a:r>
              <a:rPr lang="pt-BR" dirty="0" err="1">
                <a:latin typeface="+mj-lt"/>
                <a:ea typeface="+mj-ea"/>
                <a:cs typeface="+mj-cs"/>
                <a:sym typeface="Source Sans Pro Regular"/>
              </a:rPr>
              <a:t>iona</a:t>
            </a:r>
            <a:r>
              <a:rPr lang="pt-BR" dirty="0">
                <a:latin typeface="+mj-lt"/>
                <a:ea typeface="+mj-ea"/>
                <a:cs typeface="+mj-cs"/>
                <a:sym typeface="Source Sans Pro Regular"/>
              </a:rPr>
              <a:t> as primeiras </a:t>
            </a:r>
            <a:r>
              <a:rPr lang="pt-BR" dirty="0" err="1">
                <a:latin typeface="+mj-lt"/>
                <a:ea typeface="+mj-ea"/>
                <a:cs typeface="+mj-cs"/>
                <a:sym typeface="Source Sans Pro Regular"/>
              </a:rPr>
              <a:t>or</a:t>
            </a:r>
            <a:r>
              <a:rPr lang="pt-BR" dirty="0">
                <a:latin typeface="+mj-lt"/>
                <a:ea typeface="+mj-ea"/>
                <a:cs typeface="+mj-cs"/>
                <a:sym typeface="Source Sans Pro Regular"/>
              </a:rPr>
              <a:t> últimas linhas</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slice_head</a:t>
            </a:r>
            <a:r>
              <a:rPr dirty="0"/>
              <a:t>(</a:t>
            </a:r>
            <a:r>
              <a:rPr dirty="0" err="1"/>
              <a:t>mtcars</a:t>
            </a:r>
            <a:r>
              <a:rPr dirty="0"/>
              <a:t>, n = 5)</a:t>
            </a:r>
          </a:p>
        </p:txBody>
      </p:sp>
      <p:sp>
        <p:nvSpPr>
          <p:cNvPr id="162" name="Row functions return a subset of rows as a new table."/>
          <p:cNvSpPr txBox="1"/>
          <p:nvPr/>
        </p:nvSpPr>
        <p:spPr>
          <a:xfrm>
            <a:off x="4791188" y="2283519"/>
            <a:ext cx="4248620" cy="2080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lnSpc>
                <a:spcPct val="80000"/>
              </a:lnSpc>
              <a:spcBef>
                <a:spcPts val="0"/>
              </a:spcBef>
              <a:defRPr>
                <a:solidFill>
                  <a:srgbClr val="000000"/>
                </a:solidFill>
              </a:defRPr>
            </a:lvl1pPr>
          </a:lstStyle>
          <a:p>
            <a:r>
              <a:rPr lang="pt-BR" dirty="0"/>
              <a:t>Funções de linhas retornam um subconjunto de linhas como uma nova tabela</a:t>
            </a:r>
            <a:r>
              <a:rPr dirty="0"/>
              <a:t>.</a:t>
            </a:r>
          </a:p>
        </p:txBody>
      </p:sp>
      <p:sp>
        <p:nvSpPr>
          <p:cNvPr id="163" name="See ?base::Logic and ?Comparison for help."/>
          <p:cNvSpPr txBox="1"/>
          <p:nvPr/>
        </p:nvSpPr>
        <p:spPr>
          <a:xfrm>
            <a:off x="4940358" y="7476082"/>
            <a:ext cx="2738928" cy="24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560830">
              <a:lnSpc>
                <a:spcPct val="80000"/>
              </a:lnSpc>
              <a:spcBef>
                <a:spcPts val="0"/>
              </a:spcBef>
              <a:defRPr sz="1100">
                <a:solidFill>
                  <a:srgbClr val="000000"/>
                </a:solidFill>
              </a:defRPr>
            </a:pPr>
            <a:r>
              <a:rPr lang="pt-BR" dirty="0"/>
              <a:t>Veja</a:t>
            </a:r>
            <a:r>
              <a:rPr dirty="0">
                <a:latin typeface="Source Sans Pro Bold"/>
                <a:ea typeface="Source Sans Pro Bold"/>
                <a:cs typeface="Source Sans Pro Bold"/>
                <a:sym typeface="Source Sans Pro Bold"/>
              </a:rPr>
              <a:t> ?base::Logic</a:t>
            </a:r>
            <a:r>
              <a:rPr dirty="0"/>
              <a:t> </a:t>
            </a:r>
            <a:r>
              <a:rPr lang="pt-BR" dirty="0"/>
              <a:t>e</a:t>
            </a:r>
            <a:r>
              <a:rPr dirty="0"/>
              <a:t> </a:t>
            </a:r>
            <a:r>
              <a:rPr dirty="0">
                <a:latin typeface="Source Sans Pro Bold"/>
                <a:ea typeface="Source Sans Pro Bold"/>
                <a:cs typeface="Source Sans Pro Bold"/>
                <a:sym typeface="Source Sans Pro Bold"/>
              </a:rPr>
              <a:t>?Comparison</a:t>
            </a:r>
            <a:r>
              <a:rPr dirty="0"/>
              <a:t> </a:t>
            </a:r>
            <a:r>
              <a:rPr lang="pt-BR" dirty="0"/>
              <a:t>para ajuda</a:t>
            </a:r>
            <a:r>
              <a:rPr dirty="0"/>
              <a:t>.</a:t>
            </a:r>
          </a:p>
        </p:txBody>
      </p:sp>
      <p:sp>
        <p:nvSpPr>
          <p:cNvPr id="164" name="arrange(.data, …, .by_group = FALSE) Order rows by values of a column or columns (low to high), use with desc() to order from high to low.…"/>
          <p:cNvSpPr txBox="1"/>
          <p:nvPr/>
        </p:nvSpPr>
        <p:spPr>
          <a:xfrm>
            <a:off x="5889307" y="8049938"/>
            <a:ext cx="3080169" cy="1057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arrange(</a:t>
            </a:r>
            <a:r>
              <a:rPr dirty="0">
                <a:latin typeface="+mj-lt"/>
                <a:ea typeface="+mj-ea"/>
                <a:cs typeface="+mj-cs"/>
                <a:sym typeface="Source Sans Pro Regular"/>
              </a:rPr>
              <a:t>.data, …, .</a:t>
            </a:r>
            <a:r>
              <a:rPr dirty="0" err="1">
                <a:latin typeface="+mj-lt"/>
                <a:ea typeface="+mj-ea"/>
                <a:cs typeface="+mj-cs"/>
                <a:sym typeface="Source Sans Pro Regular"/>
              </a:rPr>
              <a:t>by_group</a:t>
            </a:r>
            <a:r>
              <a:rPr dirty="0">
                <a:latin typeface="+mj-lt"/>
                <a:ea typeface="+mj-ea"/>
                <a:cs typeface="+mj-cs"/>
                <a:sym typeface="Source Sans Pro Regular"/>
              </a:rPr>
              <a:t> = FALSE</a:t>
            </a:r>
            <a:r>
              <a:rPr dirty="0"/>
              <a:t>) </a:t>
            </a:r>
            <a:r>
              <a:rPr lang="pt-BR" dirty="0"/>
              <a:t>Ordena linhas por valores de uma coluna ou colunas (menor para maior)</a:t>
            </a:r>
            <a:r>
              <a:rPr dirty="0">
                <a:latin typeface="+mj-lt"/>
                <a:ea typeface="+mj-ea"/>
                <a:cs typeface="+mj-cs"/>
                <a:sym typeface="Source Sans Pro Regular"/>
              </a:rPr>
              <a:t>, use </a:t>
            </a:r>
            <a:r>
              <a:rPr lang="pt-BR" dirty="0">
                <a:latin typeface="+mj-lt"/>
                <a:ea typeface="+mj-ea"/>
                <a:cs typeface="+mj-cs"/>
                <a:sym typeface="Source Sans Pro Regular"/>
              </a:rPr>
              <a:t>com </a:t>
            </a:r>
            <a:r>
              <a:rPr dirty="0"/>
              <a:t>desc() </a:t>
            </a:r>
            <a:r>
              <a:rPr lang="pt-BR" dirty="0"/>
              <a:t>para ordenar de maior para menor</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arrange(</a:t>
            </a:r>
            <a:r>
              <a:rPr dirty="0" err="1"/>
              <a:t>mtcars</a:t>
            </a:r>
            <a:r>
              <a:rPr dirty="0"/>
              <a:t>, mpg)</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arrange(</a:t>
            </a:r>
            <a:r>
              <a:rPr dirty="0" err="1"/>
              <a:t>mtcars</a:t>
            </a:r>
            <a:r>
              <a:rPr dirty="0"/>
              <a:t>, desc(mpg))</a:t>
            </a:r>
          </a:p>
        </p:txBody>
      </p:sp>
      <p:sp>
        <p:nvSpPr>
          <p:cNvPr id="165" name="add_row(.data, …, .before = NULL, .after = NULL) Add one or more rows to a table.…"/>
          <p:cNvSpPr txBox="1"/>
          <p:nvPr/>
        </p:nvSpPr>
        <p:spPr>
          <a:xfrm>
            <a:off x="5889307" y="9332638"/>
            <a:ext cx="3127432" cy="7368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add_row</a:t>
            </a:r>
            <a:r>
              <a:rPr dirty="0"/>
              <a:t>(.</a:t>
            </a:r>
            <a:r>
              <a:rPr dirty="0">
                <a:latin typeface="+mj-lt"/>
                <a:ea typeface="+mj-ea"/>
                <a:cs typeface="+mj-cs"/>
                <a:sym typeface="Source Sans Pro Regular"/>
              </a:rPr>
              <a:t>data, …, .before = NULL, .after = NULL</a:t>
            </a:r>
            <a:r>
              <a:rPr dirty="0"/>
              <a:t>) </a:t>
            </a:r>
            <a:r>
              <a:rPr dirty="0">
                <a:latin typeface="+mj-lt"/>
                <a:ea typeface="+mj-ea"/>
                <a:cs typeface="+mj-cs"/>
                <a:sym typeface="Source Sans Pro Regular"/>
              </a:rPr>
              <a:t>Ad</a:t>
            </a:r>
            <a:r>
              <a:rPr lang="pt-BR" dirty="0" err="1">
                <a:latin typeface="+mj-lt"/>
                <a:ea typeface="+mj-ea"/>
                <a:cs typeface="+mj-cs"/>
                <a:sym typeface="Source Sans Pro Regular"/>
              </a:rPr>
              <a:t>iciona</a:t>
            </a:r>
            <a:r>
              <a:rPr lang="pt-BR" dirty="0">
                <a:latin typeface="+mj-lt"/>
                <a:ea typeface="+mj-ea"/>
                <a:cs typeface="+mj-cs"/>
                <a:sym typeface="Source Sans Pro Regular"/>
              </a:rPr>
              <a:t> uma ou mais linhas em uma tabela</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add_row</a:t>
            </a:r>
            <a:r>
              <a:rPr dirty="0"/>
              <a:t>(cars, speed = 1, </a:t>
            </a:r>
            <a:r>
              <a:rPr dirty="0" err="1"/>
              <a:t>dist</a:t>
            </a:r>
            <a:r>
              <a:rPr dirty="0"/>
              <a:t> = 1)</a:t>
            </a:r>
          </a:p>
        </p:txBody>
      </p:sp>
      <p:sp>
        <p:nvSpPr>
          <p:cNvPr id="166" name="Group Cases"/>
          <p:cNvSpPr txBox="1"/>
          <p:nvPr/>
        </p:nvSpPr>
        <p:spPr>
          <a:xfrm>
            <a:off x="317498" y="5786261"/>
            <a:ext cx="3270126"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5A24C"/>
                </a:solidFill>
              </a:defRPr>
            </a:pPr>
            <a:r>
              <a:rPr lang="pt-BR" dirty="0"/>
              <a:t>Agrupando Observações</a:t>
            </a:r>
            <a:endParaRPr dirty="0"/>
          </a:p>
        </p:txBody>
      </p:sp>
      <p:sp>
        <p:nvSpPr>
          <p:cNvPr id="167" name="Manipulate Cases"/>
          <p:cNvSpPr txBox="1"/>
          <p:nvPr/>
        </p:nvSpPr>
        <p:spPr>
          <a:xfrm>
            <a:off x="4803888" y="1576131"/>
            <a:ext cx="3552254"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EA13A"/>
                </a:solidFill>
              </a:defRPr>
            </a:pPr>
            <a:r>
              <a:rPr lang="pt-BR" dirty="0"/>
              <a:t>Manipulando Observações</a:t>
            </a:r>
            <a:endParaRPr dirty="0"/>
          </a:p>
        </p:txBody>
      </p:sp>
      <p:sp>
        <p:nvSpPr>
          <p:cNvPr id="168" name="EXTRACT VARIABLES"/>
          <p:cNvSpPr txBox="1"/>
          <p:nvPr/>
        </p:nvSpPr>
        <p:spPr>
          <a:xfrm>
            <a:off x="9426688" y="2025542"/>
            <a:ext cx="158056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EXTRAÇÃO DE VARIÁVEIS</a:t>
            </a:r>
            <a:endParaRPr dirty="0"/>
          </a:p>
        </p:txBody>
      </p:sp>
      <p:sp>
        <p:nvSpPr>
          <p:cNvPr id="169" name="ADD CASES"/>
          <p:cNvSpPr txBox="1"/>
          <p:nvPr/>
        </p:nvSpPr>
        <p:spPr>
          <a:xfrm>
            <a:off x="4803888" y="9094190"/>
            <a:ext cx="1710405" cy="1508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a:latin typeface="Source Sans Pro Bold"/>
                <a:ea typeface="Source Sans Pro Bold"/>
                <a:cs typeface="Source Sans Pro Bold"/>
                <a:sym typeface="Source Sans Pro Bold"/>
              </a:defRPr>
            </a:pPr>
            <a:r>
              <a:rPr dirty="0"/>
              <a:t>AD</a:t>
            </a:r>
            <a:r>
              <a:rPr lang="pt-BR" dirty="0"/>
              <a:t>ICIONAR OBSERVAÇÕES</a:t>
            </a:r>
            <a:endParaRPr dirty="0"/>
          </a:p>
        </p:txBody>
      </p:sp>
      <p:sp>
        <p:nvSpPr>
          <p:cNvPr id="170" name="ARRANGE CASES"/>
          <p:cNvSpPr txBox="1"/>
          <p:nvPr/>
        </p:nvSpPr>
        <p:spPr>
          <a:xfrm>
            <a:off x="4803888" y="7823831"/>
            <a:ext cx="167834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dirty="0"/>
              <a:t>ARRAN</a:t>
            </a:r>
            <a:r>
              <a:rPr lang="pt-BR" dirty="0"/>
              <a:t>JAR OBSERVAÇÕES</a:t>
            </a:r>
            <a:endParaRPr dirty="0"/>
          </a:p>
        </p:txBody>
      </p:sp>
      <p:sp>
        <p:nvSpPr>
          <p:cNvPr id="171" name="Logical and boolean operators to use with filter()"/>
          <p:cNvSpPr txBox="1"/>
          <p:nvPr/>
        </p:nvSpPr>
        <p:spPr>
          <a:xfrm>
            <a:off x="4920206" y="6791302"/>
            <a:ext cx="3492944" cy="176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rPr lang="pt-BR" dirty="0"/>
              <a:t>Operadores Lógicos e Booleanos para usar com </a:t>
            </a:r>
            <a:r>
              <a:rPr dirty="0"/>
              <a:t>filter()</a:t>
            </a:r>
          </a:p>
        </p:txBody>
      </p:sp>
      <p:sp>
        <p:nvSpPr>
          <p:cNvPr id="172" name="Line"/>
          <p:cNvSpPr/>
          <p:nvPr/>
        </p:nvSpPr>
        <p:spPr>
          <a:xfrm>
            <a:off x="9435669" y="2009622"/>
            <a:ext cx="4228094" cy="2"/>
          </a:xfrm>
          <a:prstGeom prst="line">
            <a:avLst/>
          </a:prstGeom>
          <a:ln w="12700">
            <a:solidFill>
              <a:srgbClr val="E0E0E0"/>
            </a:solidFill>
            <a:custDash>
              <a:ds d="100000" sp="200000"/>
            </a:custDash>
          </a:ln>
        </p:spPr>
        <p:txBody>
          <a:bodyPr lIns="45718" tIns="45718" rIns="45718" bIns="45718"/>
          <a:lstStyle/>
          <a:p>
            <a:endParaRPr/>
          </a:p>
        </p:txBody>
      </p:sp>
      <p:sp>
        <p:nvSpPr>
          <p:cNvPr id="173" name="Line"/>
          <p:cNvSpPr/>
          <p:nvPr/>
        </p:nvSpPr>
        <p:spPr>
          <a:xfrm>
            <a:off x="4812868" y="9019247"/>
            <a:ext cx="4365355" cy="2"/>
          </a:xfrm>
          <a:prstGeom prst="line">
            <a:avLst/>
          </a:prstGeom>
          <a:ln w="12700">
            <a:solidFill>
              <a:srgbClr val="E0E0E0"/>
            </a:solidFill>
            <a:custDash>
              <a:ds d="100000" sp="200000"/>
            </a:custDash>
          </a:ln>
        </p:spPr>
        <p:txBody>
          <a:bodyPr lIns="45718" tIns="45718" rIns="45718" bIns="45718"/>
          <a:lstStyle/>
          <a:p>
            <a:endParaRPr/>
          </a:p>
        </p:txBody>
      </p:sp>
      <p:sp>
        <p:nvSpPr>
          <p:cNvPr id="174" name="Column functions return a set of columns as a new vector or table."/>
          <p:cNvSpPr txBox="1"/>
          <p:nvPr/>
        </p:nvSpPr>
        <p:spPr>
          <a:xfrm>
            <a:off x="9426688" y="2320095"/>
            <a:ext cx="4248621" cy="2220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20000"/>
          </a:bodyPr>
          <a:lstStyle>
            <a:lvl1pPr>
              <a:lnSpc>
                <a:spcPct val="80000"/>
              </a:lnSpc>
              <a:spcBef>
                <a:spcPts val="0"/>
              </a:spcBef>
              <a:defRPr>
                <a:solidFill>
                  <a:srgbClr val="000000"/>
                </a:solidFill>
              </a:defRPr>
            </a:lvl1pPr>
          </a:lstStyle>
          <a:p>
            <a:r>
              <a:rPr lang="pt-BR" dirty="0"/>
              <a:t>Funções de colunas retornam um conjunto de colunas como um novo vetor ou tabela</a:t>
            </a:r>
            <a:r>
              <a:rPr dirty="0"/>
              <a:t>.</a:t>
            </a:r>
          </a:p>
        </p:txBody>
      </p:sp>
      <p:sp>
        <p:nvSpPr>
          <p:cNvPr id="175" name="contains(match)…"/>
          <p:cNvSpPr txBox="1"/>
          <p:nvPr/>
        </p:nvSpPr>
        <p:spPr>
          <a:xfrm>
            <a:off x="9501030" y="4933460"/>
            <a:ext cx="1331250" cy="711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contains(</a:t>
            </a:r>
            <a:r>
              <a:rPr>
                <a:latin typeface="+mj-lt"/>
                <a:ea typeface="+mj-ea"/>
                <a:cs typeface="+mj-cs"/>
                <a:sym typeface="Source Sans Pro Regular"/>
              </a:rPr>
              <a:t>match</a:t>
            </a:r>
            <a:r>
              <a:t>) </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ends_with(</a:t>
            </a:r>
            <a:r>
              <a:rPr>
                <a:latin typeface="+mj-lt"/>
                <a:ea typeface="+mj-ea"/>
                <a:cs typeface="+mj-cs"/>
                <a:sym typeface="Source Sans Pro Regular"/>
              </a:rPr>
              <a:t>match</a:t>
            </a:r>
            <a:r>
              <a:t>)</a:t>
            </a:r>
            <a:br/>
            <a:r>
              <a:t>starts_with(</a:t>
            </a:r>
            <a:r>
              <a:rPr>
                <a:latin typeface="+mj-lt"/>
                <a:ea typeface="+mj-ea"/>
                <a:cs typeface="+mj-cs"/>
                <a:sym typeface="Source Sans Pro Regular"/>
              </a:rPr>
              <a:t>match</a:t>
            </a:r>
            <a:r>
              <a:t>) </a:t>
            </a:r>
          </a:p>
        </p:txBody>
      </p:sp>
      <p:sp>
        <p:nvSpPr>
          <p:cNvPr id="176" name=":, e.g. mpg:cyl…"/>
          <p:cNvSpPr txBox="1"/>
          <p:nvPr/>
        </p:nvSpPr>
        <p:spPr>
          <a:xfrm>
            <a:off x="12729254" y="4933460"/>
            <a:ext cx="1000878" cy="482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a:t>
            </a:r>
            <a:r>
              <a:rPr>
                <a:latin typeface="+mj-lt"/>
                <a:ea typeface="+mj-ea"/>
                <a:cs typeface="+mj-cs"/>
                <a:sym typeface="Source Sans Pro Regular"/>
              </a:rPr>
              <a:t>, e.g. mpg:cyl</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a:t>
            </a:r>
            <a:r>
              <a:rPr>
                <a:latin typeface="+mj-lt"/>
                <a:ea typeface="+mj-ea"/>
                <a:cs typeface="+mj-cs"/>
                <a:sym typeface="Source Sans Pro Regular"/>
              </a:rPr>
              <a:t>, e.g, -gear</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everything()</a:t>
            </a:r>
          </a:p>
        </p:txBody>
      </p:sp>
      <p:sp>
        <p:nvSpPr>
          <p:cNvPr id="177" name="num_range(prefix, range)…"/>
          <p:cNvSpPr txBox="1"/>
          <p:nvPr/>
        </p:nvSpPr>
        <p:spPr>
          <a:xfrm>
            <a:off x="10886082" y="4933460"/>
            <a:ext cx="1802074" cy="6913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num_range(</a:t>
            </a:r>
            <a:r>
              <a:rPr>
                <a:latin typeface="+mj-lt"/>
                <a:ea typeface="+mj-ea"/>
                <a:cs typeface="+mj-cs"/>
                <a:sym typeface="Source Sans Pro Regular"/>
              </a:rPr>
              <a:t>prefix, range</a:t>
            </a:r>
            <a:r>
              <a:t>)</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all_of(</a:t>
            </a:r>
            <a:r>
              <a:rPr>
                <a:latin typeface="+mj-lt"/>
                <a:ea typeface="+mj-ea"/>
                <a:cs typeface="+mj-cs"/>
                <a:sym typeface="Source Sans Pro Regular"/>
              </a:rPr>
              <a:t>x</a:t>
            </a:r>
            <a:r>
              <a:t>)/any_of(</a:t>
            </a:r>
            <a:r>
              <a:rPr>
                <a:latin typeface="+mj-lt"/>
                <a:ea typeface="+mj-ea"/>
                <a:cs typeface="+mj-cs"/>
                <a:sym typeface="Source Sans Pro Regular"/>
              </a:rPr>
              <a:t>x, …, vars</a:t>
            </a:r>
            <a:r>
              <a:t>)</a:t>
            </a:r>
            <a:br/>
            <a:r>
              <a:t>matches(</a:t>
            </a:r>
            <a:r>
              <a:rPr>
                <a:latin typeface="+mj-lt"/>
                <a:ea typeface="+mj-ea"/>
                <a:cs typeface="+mj-cs"/>
                <a:sym typeface="Source Sans Pro Regular"/>
              </a:rPr>
              <a:t>match</a:t>
            </a:r>
            <a:r>
              <a:t>)</a:t>
            </a:r>
          </a:p>
        </p:txBody>
      </p:sp>
      <p:sp>
        <p:nvSpPr>
          <p:cNvPr id="178" name="pull(.data,  var = -1, name = NULL, …) Extract column values as a vector, by name or index. pull(mtcars, wt)…"/>
          <p:cNvSpPr txBox="1"/>
          <p:nvPr/>
        </p:nvSpPr>
        <p:spPr>
          <a:xfrm>
            <a:off x="10447755" y="2589594"/>
            <a:ext cx="3127430" cy="18312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pull(</a:t>
            </a:r>
            <a:r>
              <a:rPr dirty="0">
                <a:latin typeface="+mj-lt"/>
                <a:ea typeface="+mj-ea"/>
                <a:cs typeface="+mj-cs"/>
                <a:sym typeface="Source Sans Pro Regular"/>
              </a:rPr>
              <a:t>.data,  var = -1, name = NULL, …</a:t>
            </a:r>
            <a:r>
              <a:rPr dirty="0"/>
              <a:t>) </a:t>
            </a:r>
            <a:r>
              <a:rPr dirty="0">
                <a:latin typeface="+mj-lt"/>
                <a:ea typeface="+mj-ea"/>
                <a:cs typeface="+mj-cs"/>
                <a:sym typeface="Source Sans Pro Regular"/>
              </a:rPr>
              <a:t>Extra</a:t>
            </a:r>
            <a:r>
              <a:rPr lang="pt-BR" dirty="0">
                <a:latin typeface="+mj-lt"/>
                <a:ea typeface="+mj-ea"/>
                <a:cs typeface="+mj-cs"/>
                <a:sym typeface="Source Sans Pro Regular"/>
              </a:rPr>
              <a:t>i valores da coluna como um vetor, por nome ou índice</a:t>
            </a:r>
            <a:r>
              <a:rPr dirty="0">
                <a:latin typeface="+mj-lt"/>
                <a:ea typeface="+mj-ea"/>
                <a:cs typeface="+mj-cs"/>
                <a:sym typeface="Source Sans Pro Regular"/>
              </a:rPr>
              <a:t>.</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pull(</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a:t>
            </a:r>
            <a:r>
              <a:rPr dirty="0" err="1">
                <a:latin typeface="Source Sans Pro ExtraLight"/>
                <a:ea typeface="Source Sans Pro ExtraLight"/>
                <a:cs typeface="Source Sans Pro ExtraLight"/>
                <a:sym typeface="Source Sans Pro ExtraLight"/>
              </a:rPr>
              <a:t>wt</a:t>
            </a:r>
            <a:r>
              <a:rPr dirty="0">
                <a:latin typeface="Source Sans Pro ExtraLight"/>
                <a:ea typeface="Source Sans Pro ExtraLight"/>
                <a:cs typeface="Source Sans Pro ExtraLight"/>
                <a:sym typeface="Source Sans Pro ExtraLight"/>
              </a:rPr>
              <a:t>)</a:t>
            </a:r>
            <a:endParaRPr i="1" dirty="0"/>
          </a:p>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select(</a:t>
            </a:r>
            <a:r>
              <a:rPr dirty="0">
                <a:latin typeface="+mj-lt"/>
                <a:ea typeface="+mj-ea"/>
                <a:cs typeface="+mj-cs"/>
                <a:sym typeface="Source Sans Pro Regular"/>
              </a:rPr>
              <a:t>.data, …</a:t>
            </a:r>
            <a:r>
              <a:rPr dirty="0"/>
              <a:t>) </a:t>
            </a:r>
            <a:r>
              <a:rPr lang="pt-BR" dirty="0"/>
              <a:t>Extrai colunas como uma tabela</a:t>
            </a:r>
            <a:r>
              <a:rPr dirty="0">
                <a:latin typeface="+mj-lt"/>
                <a:ea typeface="+mj-ea"/>
                <a:cs typeface="+mj-cs"/>
                <a:sym typeface="Source Sans Pro Regular"/>
              </a:rPr>
              <a:t>.</a:t>
            </a:r>
            <a:r>
              <a:rPr dirty="0"/>
              <a:t> </a:t>
            </a:r>
            <a:br>
              <a:rPr dirty="0"/>
            </a:br>
            <a:r>
              <a:rPr dirty="0">
                <a:latin typeface="Source Sans Pro ExtraLight"/>
                <a:ea typeface="Source Sans Pro ExtraLight"/>
                <a:cs typeface="Source Sans Pro ExtraLight"/>
                <a:sym typeface="Source Sans Pro ExtraLight"/>
              </a:rPr>
              <a:t>select(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mpg, </a:t>
            </a:r>
            <a:r>
              <a:rPr dirty="0" err="1">
                <a:latin typeface="Source Sans Pro ExtraLight"/>
                <a:ea typeface="Source Sans Pro ExtraLight"/>
                <a:cs typeface="Source Sans Pro ExtraLight"/>
                <a:sym typeface="Source Sans Pro ExtraLight"/>
              </a:rPr>
              <a:t>wt</a:t>
            </a:r>
            <a:r>
              <a:rPr dirty="0">
                <a:latin typeface="Source Sans Pro ExtraLight"/>
                <a:ea typeface="Source Sans Pro ExtraLight"/>
                <a:cs typeface="Source Sans Pro ExtraLight"/>
                <a:sym typeface="Source Sans Pro ExtraLight"/>
              </a:rPr>
              <a:t>)</a:t>
            </a:r>
            <a:endParaRPr i="1" dirty="0"/>
          </a:p>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relocate(</a:t>
            </a:r>
            <a:r>
              <a:rPr dirty="0">
                <a:latin typeface="+mj-lt"/>
                <a:ea typeface="+mj-ea"/>
                <a:cs typeface="+mj-cs"/>
                <a:sym typeface="Source Sans Pro Regular"/>
              </a:rPr>
              <a:t>.data, …, .before = NULL, .after = NULL</a:t>
            </a:r>
            <a:r>
              <a:rPr dirty="0"/>
              <a:t>) </a:t>
            </a:r>
            <a:r>
              <a:rPr dirty="0">
                <a:latin typeface="+mj-lt"/>
                <a:ea typeface="+mj-ea"/>
                <a:cs typeface="+mj-cs"/>
                <a:sym typeface="Source Sans Pro Regular"/>
              </a:rPr>
              <a:t>Move </a:t>
            </a:r>
            <a:r>
              <a:rPr lang="pt-BR" dirty="0">
                <a:latin typeface="+mj-lt"/>
                <a:ea typeface="+mj-ea"/>
                <a:cs typeface="+mj-cs"/>
                <a:sym typeface="Source Sans Pro Regular"/>
              </a:rPr>
              <a:t>colunas para uma nova posição.</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relocate(</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mpg, </a:t>
            </a:r>
            <a:r>
              <a:rPr dirty="0" err="1">
                <a:latin typeface="Source Sans Pro ExtraLight"/>
                <a:ea typeface="Source Sans Pro ExtraLight"/>
                <a:cs typeface="Source Sans Pro ExtraLight"/>
                <a:sym typeface="Source Sans Pro ExtraLight"/>
              </a:rPr>
              <a:t>cyl</a:t>
            </a:r>
            <a:r>
              <a:rPr dirty="0">
                <a:latin typeface="Source Sans Pro ExtraLight"/>
                <a:ea typeface="Source Sans Pro ExtraLight"/>
                <a:cs typeface="Source Sans Pro ExtraLight"/>
                <a:sym typeface="Source Sans Pro ExtraLight"/>
              </a:rPr>
              <a:t>, .after = </a:t>
            </a:r>
            <a:r>
              <a:rPr dirty="0" err="1">
                <a:latin typeface="Source Sans Pro ExtraLight"/>
                <a:ea typeface="Source Sans Pro ExtraLight"/>
                <a:cs typeface="Source Sans Pro ExtraLight"/>
                <a:sym typeface="Source Sans Pro ExtraLight"/>
              </a:rPr>
              <a:t>last_col</a:t>
            </a:r>
            <a:r>
              <a:rPr dirty="0">
                <a:latin typeface="Source Sans Pro ExtraLight"/>
                <a:ea typeface="Source Sans Pro ExtraLight"/>
                <a:cs typeface="Source Sans Pro ExtraLight"/>
                <a:sym typeface="Source Sans Pro ExtraLight"/>
              </a:rPr>
              <a:t>())</a:t>
            </a:r>
          </a:p>
        </p:txBody>
      </p:sp>
      <p:sp>
        <p:nvSpPr>
          <p:cNvPr id="179" name="Manipulate Variables"/>
          <p:cNvSpPr txBox="1"/>
          <p:nvPr/>
        </p:nvSpPr>
        <p:spPr>
          <a:xfrm>
            <a:off x="9426688" y="1576131"/>
            <a:ext cx="3032882"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5A24C"/>
                </a:solidFill>
              </a:defRPr>
            </a:pPr>
            <a:r>
              <a:rPr lang="pt-BR" dirty="0"/>
              <a:t>Manipulando Variáveis</a:t>
            </a:r>
            <a:endParaRPr dirty="0"/>
          </a:p>
        </p:txBody>
      </p:sp>
      <p:sp>
        <p:nvSpPr>
          <p:cNvPr id="180" name="Use these helpers with select() and across()…"/>
          <p:cNvSpPr txBox="1"/>
          <p:nvPr/>
        </p:nvSpPr>
        <p:spPr>
          <a:xfrm>
            <a:off x="9501030" y="4566586"/>
            <a:ext cx="3135474" cy="3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rPr dirty="0"/>
              <a:t>Use </a:t>
            </a:r>
            <a:r>
              <a:rPr lang="pt-BR" dirty="0"/>
              <a:t>estes complementos com </a:t>
            </a:r>
            <a:r>
              <a:rPr dirty="0"/>
              <a:t>select() </a:t>
            </a:r>
            <a:r>
              <a:rPr lang="pt-BR" dirty="0"/>
              <a:t>e</a:t>
            </a:r>
            <a:r>
              <a:rPr dirty="0"/>
              <a:t> across()</a:t>
            </a:r>
          </a:p>
          <a:p>
            <a:pPr lvl="1">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e.g. select(</a:t>
            </a:r>
            <a:r>
              <a:rPr dirty="0" err="1"/>
              <a:t>mtcars</a:t>
            </a:r>
            <a:r>
              <a:rPr dirty="0"/>
              <a:t>, </a:t>
            </a:r>
            <a:r>
              <a:rPr dirty="0" err="1"/>
              <a:t>mpg:cyl</a:t>
            </a:r>
            <a:r>
              <a:rPr dirty="0"/>
              <a:t>)</a:t>
            </a:r>
          </a:p>
        </p:txBody>
      </p:sp>
      <p:sp>
        <p:nvSpPr>
          <p:cNvPr id="181" name="Apply vectorized functions to columns. Vectorized functions take vectors as input and return vectors of the same length as output (see back)."/>
          <p:cNvSpPr txBox="1"/>
          <p:nvPr/>
        </p:nvSpPr>
        <p:spPr>
          <a:xfrm>
            <a:off x="9426688" y="7530655"/>
            <a:ext cx="4268448" cy="6343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lang="pt-BR" dirty="0"/>
              <a:t>Aplica funções vetorizadas em colunas</a:t>
            </a:r>
            <a:r>
              <a:rPr dirty="0"/>
              <a:t>. </a:t>
            </a:r>
            <a:r>
              <a:rPr lang="pt-BR" dirty="0"/>
              <a:t>Funções vetorizadas recebem vetores como entradas e retornam vetores do mesmo tamanho como saída</a:t>
            </a:r>
            <a:r>
              <a:rPr dirty="0"/>
              <a:t> (</a:t>
            </a:r>
            <a:r>
              <a:rPr lang="pt-BR" dirty="0"/>
              <a:t>vide verso</a:t>
            </a:r>
            <a:r>
              <a:rPr dirty="0"/>
              <a:t>).</a:t>
            </a:r>
          </a:p>
        </p:txBody>
      </p:sp>
      <p:sp>
        <p:nvSpPr>
          <p:cNvPr id="182" name="mutate(.data, …, .keep = &quot;all&quot;, .before = NULL,  .after = NULL) Compute new column(s). Also add_column(), add_count(), and add_tally().…"/>
          <p:cNvSpPr txBox="1"/>
          <p:nvPr/>
        </p:nvSpPr>
        <p:spPr>
          <a:xfrm>
            <a:off x="10569043" y="8328623"/>
            <a:ext cx="3254430" cy="2003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mutate(</a:t>
            </a:r>
            <a:r>
              <a:rPr dirty="0">
                <a:latin typeface="+mj-lt"/>
                <a:ea typeface="+mj-ea"/>
                <a:cs typeface="+mj-cs"/>
                <a:sym typeface="Source Sans Pro Regular"/>
              </a:rPr>
              <a:t>.data, …, .keep = "all", .before = NULL, </a:t>
            </a:r>
            <a:br>
              <a:rPr dirty="0">
                <a:latin typeface="+mj-lt"/>
                <a:ea typeface="+mj-ea"/>
                <a:cs typeface="+mj-cs"/>
                <a:sym typeface="Source Sans Pro Regular"/>
              </a:rPr>
            </a:br>
            <a:r>
              <a:rPr dirty="0">
                <a:latin typeface="+mj-lt"/>
                <a:ea typeface="+mj-ea"/>
                <a:cs typeface="+mj-cs"/>
                <a:sym typeface="Source Sans Pro Regular"/>
              </a:rPr>
              <a:t>.after = NULL</a:t>
            </a:r>
            <a:r>
              <a:rPr dirty="0"/>
              <a:t>)</a:t>
            </a:r>
            <a:r>
              <a:rPr dirty="0">
                <a:latin typeface="+mj-lt"/>
                <a:ea typeface="+mj-ea"/>
                <a:cs typeface="+mj-cs"/>
                <a:sym typeface="Source Sans Pro Regular"/>
              </a:rPr>
              <a:t> </a:t>
            </a:r>
            <a:r>
              <a:rPr lang="pt-BR" dirty="0">
                <a:latin typeface="+mj-lt"/>
                <a:ea typeface="+mj-ea"/>
                <a:cs typeface="+mj-cs"/>
                <a:sym typeface="Source Sans Pro Regular"/>
              </a:rPr>
              <a:t>Computa nova(s) coluna(s)</a:t>
            </a:r>
            <a:r>
              <a:rPr dirty="0">
                <a:latin typeface="+mj-lt"/>
                <a:ea typeface="+mj-ea"/>
                <a:cs typeface="+mj-cs"/>
                <a:sym typeface="Source Sans Pro Regular"/>
              </a:rPr>
              <a:t>. </a:t>
            </a:r>
            <a:r>
              <a:rPr lang="pt-BR" dirty="0">
                <a:latin typeface="+mj-lt"/>
                <a:ea typeface="+mj-ea"/>
                <a:cs typeface="+mj-cs"/>
                <a:sym typeface="Source Sans Pro Regular"/>
              </a:rPr>
              <a:t>Veja também </a:t>
            </a:r>
            <a:r>
              <a:rPr dirty="0" err="1"/>
              <a:t>add_column</a:t>
            </a:r>
            <a:r>
              <a:rPr dirty="0"/>
              <a:t>(), </a:t>
            </a:r>
            <a:r>
              <a:rPr dirty="0" err="1"/>
              <a:t>add_count</a:t>
            </a:r>
            <a:r>
              <a:rPr dirty="0"/>
              <a:t>(), </a:t>
            </a:r>
            <a:r>
              <a:rPr lang="pt-BR" dirty="0">
                <a:latin typeface="+mj-lt"/>
                <a:ea typeface="+mj-ea"/>
                <a:cs typeface="+mj-cs"/>
                <a:sym typeface="Source Sans Pro Regular"/>
              </a:rPr>
              <a:t>e</a:t>
            </a:r>
            <a:r>
              <a:rPr dirty="0">
                <a:latin typeface="+mj-lt"/>
                <a:ea typeface="+mj-ea"/>
                <a:cs typeface="+mj-cs"/>
                <a:sym typeface="Source Sans Pro Regular"/>
              </a:rPr>
              <a:t> </a:t>
            </a:r>
            <a:r>
              <a:rPr dirty="0" err="1"/>
              <a:t>add_tally</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mutate(</a:t>
            </a:r>
            <a:r>
              <a:rPr dirty="0" err="1"/>
              <a:t>mtcars</a:t>
            </a:r>
            <a:r>
              <a:rPr dirty="0"/>
              <a:t>, </a:t>
            </a:r>
            <a:r>
              <a:rPr dirty="0" err="1"/>
              <a:t>gpm</a:t>
            </a:r>
            <a:r>
              <a:rPr dirty="0"/>
              <a:t> = 1 / mpg)</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transmute(</a:t>
            </a:r>
            <a:r>
              <a:rPr dirty="0">
                <a:latin typeface="+mj-lt"/>
                <a:ea typeface="+mj-ea"/>
                <a:cs typeface="+mj-cs"/>
                <a:sym typeface="Source Sans Pro Regular"/>
              </a:rPr>
              <a:t>.data, …</a:t>
            </a:r>
            <a:r>
              <a:rPr dirty="0"/>
              <a:t>) </a:t>
            </a:r>
            <a:r>
              <a:rPr lang="pt-BR" dirty="0"/>
              <a:t>Computa nova(s) coluna(s) e descarta as demais</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transmute(</a:t>
            </a:r>
            <a:r>
              <a:rPr dirty="0" err="1"/>
              <a:t>mtcars</a:t>
            </a:r>
            <a:r>
              <a:rPr dirty="0"/>
              <a:t>, </a:t>
            </a:r>
            <a:r>
              <a:rPr dirty="0" err="1"/>
              <a:t>gpm</a:t>
            </a:r>
            <a:r>
              <a:rPr dirty="0"/>
              <a:t> = 1 / mpg)</a:t>
            </a:r>
            <a:endParaRPr i="1" dirty="0">
              <a:latin typeface="+mj-lt"/>
              <a:ea typeface="+mj-ea"/>
              <a:cs typeface="+mj-cs"/>
              <a:sym typeface="Source Sans Pro Regular"/>
            </a:endParaRPr>
          </a:p>
          <a:p>
            <a:pPr>
              <a:lnSpc>
                <a:spcPct val="80000"/>
              </a:lnSpc>
              <a:spcBef>
                <a:spcPts val="0"/>
              </a:spcBef>
              <a:defRPr i="1">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rename(</a:t>
            </a:r>
            <a:r>
              <a:rPr dirty="0">
                <a:latin typeface="+mj-lt"/>
                <a:ea typeface="+mj-ea"/>
                <a:cs typeface="+mj-cs"/>
                <a:sym typeface="Source Sans Pro Regular"/>
              </a:rPr>
              <a:t>.data, …</a:t>
            </a:r>
            <a:r>
              <a:rPr dirty="0"/>
              <a:t>)</a:t>
            </a:r>
            <a:r>
              <a:rPr dirty="0">
                <a:latin typeface="+mj-lt"/>
                <a:ea typeface="+mj-ea"/>
                <a:cs typeface="+mj-cs"/>
                <a:sym typeface="Source Sans Pro Regular"/>
              </a:rPr>
              <a:t> </a:t>
            </a:r>
            <a:r>
              <a:rPr lang="pt-BR" dirty="0">
                <a:latin typeface="+mj-lt"/>
                <a:ea typeface="+mj-ea"/>
                <a:cs typeface="+mj-cs"/>
                <a:sym typeface="Source Sans Pro Regular"/>
              </a:rPr>
              <a:t>Renomeia colunas</a:t>
            </a:r>
            <a:r>
              <a:rPr dirty="0">
                <a:latin typeface="+mj-lt"/>
                <a:ea typeface="+mj-ea"/>
                <a:cs typeface="+mj-cs"/>
                <a:sym typeface="Source Sans Pro Regular"/>
              </a:rPr>
              <a:t>. Use </a:t>
            </a:r>
            <a:r>
              <a:rPr dirty="0" err="1"/>
              <a:t>rename_with</a:t>
            </a:r>
            <a:r>
              <a:rPr dirty="0"/>
              <a:t>() </a:t>
            </a:r>
            <a:r>
              <a:rPr lang="pt-BR" dirty="0"/>
              <a:t>para renomear usando uma função</a:t>
            </a:r>
            <a:r>
              <a:rPr dirty="0">
                <a:latin typeface="+mj-lt"/>
                <a:ea typeface="+mj-ea"/>
                <a:cs typeface="+mj-cs"/>
                <a:sym typeface="Source Sans Pro Regular"/>
              </a:rPr>
              <a:t>.</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rename(cars, distance = </a:t>
            </a:r>
            <a:r>
              <a:rPr dirty="0" err="1">
                <a:latin typeface="Source Sans Pro ExtraLight"/>
                <a:ea typeface="Source Sans Pro ExtraLight"/>
                <a:cs typeface="Source Sans Pro ExtraLight"/>
                <a:sym typeface="Source Sans Pro ExtraLight"/>
              </a:rPr>
              <a:t>dist</a:t>
            </a:r>
            <a:r>
              <a:rPr dirty="0">
                <a:latin typeface="Source Sans Pro ExtraLight"/>
                <a:ea typeface="Source Sans Pro ExtraLight"/>
                <a:cs typeface="Source Sans Pro ExtraLight"/>
                <a:sym typeface="Source Sans Pro ExtraLight"/>
              </a:rPr>
              <a:t>)</a:t>
            </a:r>
          </a:p>
        </p:txBody>
      </p:sp>
      <p:sp>
        <p:nvSpPr>
          <p:cNvPr id="183" name="MAKE NEW VARIABLES"/>
          <p:cNvSpPr txBox="1"/>
          <p:nvPr/>
        </p:nvSpPr>
        <p:spPr>
          <a:xfrm>
            <a:off x="9426688" y="7274549"/>
            <a:ext cx="175849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CRIANDO NOVAS VARIÁVEIS</a:t>
            </a:r>
            <a:endParaRPr dirty="0"/>
          </a:p>
        </p:txBody>
      </p:sp>
      <p:sp>
        <p:nvSpPr>
          <p:cNvPr id="184" name="EXTRACT CASES"/>
          <p:cNvSpPr txBox="1"/>
          <p:nvPr/>
        </p:nvSpPr>
        <p:spPr>
          <a:xfrm>
            <a:off x="4803888" y="2025542"/>
            <a:ext cx="188513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EXTRAÇÃO DE OBSERVAÇÕES</a:t>
            </a:r>
            <a:endParaRPr dirty="0"/>
          </a:p>
        </p:txBody>
      </p:sp>
      <p:sp>
        <p:nvSpPr>
          <p:cNvPr id="185" name="Line"/>
          <p:cNvSpPr/>
          <p:nvPr/>
        </p:nvSpPr>
        <p:spPr>
          <a:xfrm>
            <a:off x="4812866" y="2009622"/>
            <a:ext cx="4366526" cy="2"/>
          </a:xfrm>
          <a:prstGeom prst="line">
            <a:avLst/>
          </a:prstGeom>
          <a:ln w="12700">
            <a:solidFill>
              <a:srgbClr val="E0E0E0"/>
            </a:solidFill>
            <a:custDash>
              <a:ds d="100000" sp="200000"/>
            </a:custDash>
          </a:ln>
        </p:spPr>
        <p:txBody>
          <a:bodyPr lIns="45718" tIns="45718" rIns="45718" bIns="45718"/>
          <a:lstStyle/>
          <a:p>
            <a:endParaRPr/>
          </a:p>
        </p:txBody>
      </p:sp>
      <p:sp>
        <p:nvSpPr>
          <p:cNvPr id="186" name="Line"/>
          <p:cNvSpPr/>
          <p:nvPr/>
        </p:nvSpPr>
        <p:spPr>
          <a:xfrm>
            <a:off x="5215587" y="3547660"/>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7" name="Line"/>
          <p:cNvSpPr/>
          <p:nvPr/>
        </p:nvSpPr>
        <p:spPr>
          <a:xfrm>
            <a:off x="5215587" y="447144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8" name="Line"/>
          <p:cNvSpPr/>
          <p:nvPr/>
        </p:nvSpPr>
        <p:spPr>
          <a:xfrm>
            <a:off x="5215587" y="579737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9" name="Line"/>
          <p:cNvSpPr/>
          <p:nvPr/>
        </p:nvSpPr>
        <p:spPr>
          <a:xfrm>
            <a:off x="5215587" y="826321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0" name="Line"/>
          <p:cNvSpPr/>
          <p:nvPr/>
        </p:nvSpPr>
        <p:spPr>
          <a:xfrm>
            <a:off x="5215587" y="953616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1" name="Line"/>
          <p:cNvSpPr/>
          <p:nvPr/>
        </p:nvSpPr>
        <p:spPr>
          <a:xfrm>
            <a:off x="9837425" y="2742060"/>
            <a:ext cx="139607" cy="2"/>
          </a:xfrm>
          <a:prstGeom prst="line">
            <a:avLst/>
          </a:prstGeom>
          <a:ln w="12700">
            <a:solidFill>
              <a:srgbClr val="53585F"/>
            </a:solidFill>
            <a:miter lim="400000"/>
            <a:tailEnd type="triangle"/>
          </a:ln>
        </p:spPr>
        <p:txBody>
          <a:bodyPr lIns="45718" tIns="45718" rIns="45718" bIns="45718"/>
          <a:lstStyle/>
          <a:p>
            <a:endParaRPr/>
          </a:p>
        </p:txBody>
      </p:sp>
      <p:sp>
        <p:nvSpPr>
          <p:cNvPr id="192" name="Line"/>
          <p:cNvSpPr/>
          <p:nvPr/>
        </p:nvSpPr>
        <p:spPr>
          <a:xfrm>
            <a:off x="9837425" y="9915165"/>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3" name="Line"/>
          <p:cNvSpPr/>
          <p:nvPr/>
        </p:nvSpPr>
        <p:spPr>
          <a:xfrm>
            <a:off x="9837425" y="857040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4" name="Line"/>
          <p:cNvSpPr/>
          <p:nvPr/>
        </p:nvSpPr>
        <p:spPr>
          <a:xfrm>
            <a:off x="9837425" y="928198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5" name="Line"/>
          <p:cNvSpPr/>
          <p:nvPr/>
        </p:nvSpPr>
        <p:spPr>
          <a:xfrm>
            <a:off x="317499" y="2867638"/>
            <a:ext cx="4203894" cy="2"/>
          </a:xfrm>
          <a:prstGeom prst="line">
            <a:avLst/>
          </a:prstGeom>
          <a:ln w="12700">
            <a:solidFill>
              <a:srgbClr val="E4E4E3"/>
            </a:solidFill>
            <a:miter lim="400000"/>
          </a:ln>
        </p:spPr>
        <p:txBody>
          <a:bodyPr lIns="45718" tIns="45718" rIns="45718" bIns="45718"/>
          <a:lstStyle/>
          <a:p>
            <a:endParaRPr/>
          </a:p>
        </p:txBody>
      </p:sp>
      <p:sp>
        <p:nvSpPr>
          <p:cNvPr id="196" name="Line"/>
          <p:cNvSpPr/>
          <p:nvPr/>
        </p:nvSpPr>
        <p:spPr>
          <a:xfrm>
            <a:off x="4803888" y="1530350"/>
            <a:ext cx="4373177" cy="0"/>
          </a:xfrm>
          <a:prstGeom prst="line">
            <a:avLst/>
          </a:prstGeom>
          <a:ln w="12700">
            <a:solidFill>
              <a:srgbClr val="E4E4E3"/>
            </a:solidFill>
            <a:miter lim="400000"/>
          </a:ln>
        </p:spPr>
        <p:txBody>
          <a:bodyPr lIns="45718" tIns="45718" rIns="45718" bIns="45718"/>
          <a:lstStyle/>
          <a:p>
            <a:endParaRPr/>
          </a:p>
        </p:txBody>
      </p:sp>
      <p:sp>
        <p:nvSpPr>
          <p:cNvPr id="197" name="Line"/>
          <p:cNvSpPr/>
          <p:nvPr/>
        </p:nvSpPr>
        <p:spPr>
          <a:xfrm>
            <a:off x="317499" y="5742832"/>
            <a:ext cx="4203894" cy="2"/>
          </a:xfrm>
          <a:prstGeom prst="line">
            <a:avLst/>
          </a:prstGeom>
          <a:ln w="12700">
            <a:solidFill>
              <a:srgbClr val="E4E4E3"/>
            </a:solidFill>
            <a:miter lim="400000"/>
          </a:ln>
        </p:spPr>
        <p:txBody>
          <a:bodyPr lIns="45718" tIns="45718" rIns="45718" bIns="45718"/>
          <a:lstStyle/>
          <a:p>
            <a:endParaRPr/>
          </a:p>
        </p:txBody>
      </p:sp>
      <p:pic>
        <p:nvPicPr>
          <p:cNvPr id="198" name="Image" descr="Image"/>
          <p:cNvPicPr>
            <a:picLocks noChangeAspect="1"/>
          </p:cNvPicPr>
          <p:nvPr/>
        </p:nvPicPr>
        <p:blipFill>
          <a:blip r:embed="rId7"/>
          <a:stretch>
            <a:fillRect/>
          </a:stretch>
        </p:blipFill>
        <p:spPr>
          <a:xfrm>
            <a:off x="1600589" y="3901969"/>
            <a:ext cx="2483944" cy="276127"/>
          </a:xfrm>
          <a:prstGeom prst="rect">
            <a:avLst/>
          </a:prstGeom>
          <a:ln w="12700">
            <a:miter lim="400000"/>
          </a:ln>
        </p:spPr>
      </p:pic>
      <p:sp>
        <p:nvSpPr>
          <p:cNvPr id="199" name="summary function"/>
          <p:cNvSpPr txBox="1"/>
          <p:nvPr/>
        </p:nvSpPr>
        <p:spPr>
          <a:xfrm>
            <a:off x="1769801" y="3938951"/>
            <a:ext cx="1155766" cy="1508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a:t>função de resumo</a:t>
            </a:r>
            <a:endParaRPr dirty="0"/>
          </a:p>
        </p:txBody>
      </p:sp>
      <p:pic>
        <p:nvPicPr>
          <p:cNvPr id="200" name="Image" descr="Image"/>
          <p:cNvPicPr>
            <a:picLocks noChangeAspect="1"/>
          </p:cNvPicPr>
          <p:nvPr/>
        </p:nvPicPr>
        <p:blipFill>
          <a:blip r:embed="rId8"/>
          <a:stretch>
            <a:fillRect/>
          </a:stretch>
        </p:blipFill>
        <p:spPr>
          <a:xfrm>
            <a:off x="11087961" y="7964305"/>
            <a:ext cx="2483946" cy="276233"/>
          </a:xfrm>
          <a:prstGeom prst="rect">
            <a:avLst/>
          </a:prstGeom>
          <a:ln w="12700">
            <a:miter lim="400000"/>
          </a:ln>
        </p:spPr>
      </p:pic>
      <p:sp>
        <p:nvSpPr>
          <p:cNvPr id="201" name="vectorized function"/>
          <p:cNvSpPr txBox="1"/>
          <p:nvPr/>
        </p:nvSpPr>
        <p:spPr>
          <a:xfrm>
            <a:off x="11214923" y="7994469"/>
            <a:ext cx="1184620" cy="1508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a:t>Função vetorizada</a:t>
            </a:r>
            <a:endParaRPr dirty="0"/>
          </a:p>
        </p:txBody>
      </p:sp>
      <p:sp>
        <p:nvSpPr>
          <p:cNvPr id="202" name="Data Transformation with dplyr : : CHEAT SHEET"/>
          <p:cNvSpPr txBox="1">
            <a:spLocks noGrp="1"/>
          </p:cNvSpPr>
          <p:nvPr>
            <p:ph type="title"/>
          </p:nvPr>
        </p:nvSpPr>
        <p:spPr>
          <a:xfrm>
            <a:off x="275720" y="361177"/>
            <a:ext cx="11805126" cy="803348"/>
          </a:xfrm>
          <a:prstGeom prst="rect">
            <a:avLst/>
          </a:prstGeom>
        </p:spPr>
        <p:txBody>
          <a:bodyPr lIns="0" tIns="0" rIns="0" bIns="0" anchor="t">
            <a:normAutofit fontScale="90000"/>
          </a:bodyPr>
          <a:lstStyle/>
          <a:p>
            <a:pPr>
              <a:defRPr>
                <a:solidFill>
                  <a:srgbClr val="424242"/>
                </a:solidFill>
                <a:latin typeface="Source Sans Pro Light"/>
                <a:ea typeface="Source Sans Pro Light"/>
                <a:cs typeface="Source Sans Pro Light"/>
                <a:sym typeface="Source Sans Pro Light"/>
              </a:defRPr>
            </a:pPr>
            <a:r>
              <a:rPr lang="pt-BR" sz="4400" dirty="0"/>
              <a:t>Transformação de dados com</a:t>
            </a:r>
            <a:r>
              <a:rPr sz="4400" dirty="0"/>
              <a:t> </a:t>
            </a:r>
            <a:r>
              <a:rPr sz="4400" dirty="0" err="1"/>
              <a:t>dplyr</a:t>
            </a:r>
            <a:r>
              <a:rPr sz="4400" dirty="0"/>
              <a:t> : :</a:t>
            </a:r>
            <a:r>
              <a:rPr sz="4400" dirty="0">
                <a:latin typeface="+mj-lt"/>
                <a:ea typeface="+mj-ea"/>
                <a:cs typeface="+mj-cs"/>
                <a:sym typeface="Source Sans Pro Regular"/>
              </a:rPr>
              <a:t> </a:t>
            </a:r>
            <a:r>
              <a:rPr lang="pt-BR" sz="3300" dirty="0">
                <a:latin typeface="Source Sans Pro Bold"/>
                <a:ea typeface="Source Sans Pro Bold"/>
                <a:cs typeface="Source Sans Pro Bold"/>
                <a:sym typeface="Source Sans Pro Bold"/>
              </a:rPr>
              <a:t>FOLHA DE REFERÊNCIA</a:t>
            </a:r>
            <a:endParaRPr dirty="0">
              <a:latin typeface="+mj-lt"/>
              <a:ea typeface="+mj-ea"/>
              <a:cs typeface="+mj-cs"/>
              <a:sym typeface="Source Sans Pro Regular"/>
            </a:endParaRPr>
          </a:p>
        </p:txBody>
      </p:sp>
      <p:grpSp>
        <p:nvGrpSpPr>
          <p:cNvPr id="206" name="Group"/>
          <p:cNvGrpSpPr/>
          <p:nvPr/>
        </p:nvGrpSpPr>
        <p:grpSpPr>
          <a:xfrm>
            <a:off x="1691692" y="2003915"/>
            <a:ext cx="342907" cy="232056"/>
            <a:chOff x="-2" y="-2"/>
            <a:chExt cx="342906" cy="232055"/>
          </a:xfrm>
        </p:grpSpPr>
        <p:sp>
          <p:nvSpPr>
            <p:cNvPr id="203" name="Line"/>
            <p:cNvSpPr/>
            <p:nvPr/>
          </p:nvSpPr>
          <p:spPr>
            <a:xfrm>
              <a:off x="-2" y="109957"/>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4" name="Line"/>
            <p:cNvSpPr/>
            <p:nvPr/>
          </p:nvSpPr>
          <p:spPr>
            <a:xfrm>
              <a:off x="-2" y="232050"/>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5" name="Line"/>
            <p:cNvSpPr/>
            <p:nvPr/>
          </p:nvSpPr>
          <p:spPr>
            <a:xfrm>
              <a:off x="-2" y="-2"/>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grpSp>
      <p:grpSp>
        <p:nvGrpSpPr>
          <p:cNvPr id="210" name="Group"/>
          <p:cNvGrpSpPr/>
          <p:nvPr/>
        </p:nvGrpSpPr>
        <p:grpSpPr>
          <a:xfrm>
            <a:off x="414765" y="1949113"/>
            <a:ext cx="214544" cy="337192"/>
            <a:chOff x="0" y="0"/>
            <a:chExt cx="214542" cy="337190"/>
          </a:xfrm>
        </p:grpSpPr>
        <p:sp>
          <p:nvSpPr>
            <p:cNvPr id="207" name="Line"/>
            <p:cNvSpPr/>
            <p:nvPr/>
          </p:nvSpPr>
          <p:spPr>
            <a:xfrm flipV="1">
              <a:off x="-1"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8" name="Line"/>
            <p:cNvSpPr/>
            <p:nvPr/>
          </p:nvSpPr>
          <p:spPr>
            <a:xfrm flipV="1">
              <a:off x="110578"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9" name="Line"/>
            <p:cNvSpPr/>
            <p:nvPr/>
          </p:nvSpPr>
          <p:spPr>
            <a:xfrm flipV="1">
              <a:off x="214539"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grpSp>
      <p:sp>
        <p:nvSpPr>
          <p:cNvPr id="211" name="Line"/>
          <p:cNvSpPr/>
          <p:nvPr/>
        </p:nvSpPr>
        <p:spPr>
          <a:xfrm>
            <a:off x="5215587" y="2807592"/>
            <a:ext cx="139607" cy="2"/>
          </a:xfrm>
          <a:prstGeom prst="line">
            <a:avLst/>
          </a:prstGeom>
          <a:ln w="12700">
            <a:solidFill>
              <a:srgbClr val="53585F"/>
            </a:solidFill>
            <a:miter lim="400000"/>
            <a:tailEnd type="triangle"/>
          </a:ln>
        </p:spPr>
        <p:txBody>
          <a:bodyPr lIns="45718" tIns="45718" rIns="45718" bIns="45718"/>
          <a:lstStyle/>
          <a:p>
            <a:endParaRPr/>
          </a:p>
        </p:txBody>
      </p:sp>
      <p:sp>
        <p:nvSpPr>
          <p:cNvPr id="212" name="Line"/>
          <p:cNvSpPr/>
          <p:nvPr/>
        </p:nvSpPr>
        <p:spPr>
          <a:xfrm>
            <a:off x="9837425" y="3361923"/>
            <a:ext cx="139607" cy="3"/>
          </a:xfrm>
          <a:prstGeom prst="line">
            <a:avLst/>
          </a:prstGeom>
          <a:ln w="12700">
            <a:solidFill>
              <a:srgbClr val="53585F"/>
            </a:solidFill>
            <a:miter lim="400000"/>
            <a:tailEnd type="triangle"/>
          </a:ln>
        </p:spPr>
        <p:txBody>
          <a:bodyPr lIns="45718" tIns="45718" rIns="45718" bIns="45718"/>
          <a:lstStyle/>
          <a:p>
            <a:endParaRPr/>
          </a:p>
        </p:txBody>
      </p:sp>
      <p:pic>
        <p:nvPicPr>
          <p:cNvPr id="213" name="Image" descr="Image"/>
          <p:cNvPicPr>
            <a:picLocks noChangeAspect="1"/>
          </p:cNvPicPr>
          <p:nvPr/>
        </p:nvPicPr>
        <p:blipFill>
          <a:blip r:embed="rId9"/>
          <a:stretch>
            <a:fillRect/>
          </a:stretch>
        </p:blipFill>
        <p:spPr>
          <a:xfrm>
            <a:off x="302322" y="10117480"/>
            <a:ext cx="1358903" cy="477473"/>
          </a:xfrm>
          <a:prstGeom prst="rect">
            <a:avLst/>
          </a:prstGeom>
          <a:ln w="12700">
            <a:miter lim="400000"/>
          </a:ln>
        </p:spPr>
      </p:pic>
      <p:sp>
        <p:nvSpPr>
          <p:cNvPr id="214" name="MANIPULATE MULTIPLE VARIABLES AT ONCE"/>
          <p:cNvSpPr txBox="1"/>
          <p:nvPr/>
        </p:nvSpPr>
        <p:spPr>
          <a:xfrm>
            <a:off x="9426688" y="5749665"/>
            <a:ext cx="2827697"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dirty="0"/>
              <a:t>MANIPULA</a:t>
            </a:r>
            <a:r>
              <a:rPr lang="pt-BR" dirty="0"/>
              <a:t>R VÁRIAS VARIÁVEIS DE UMA VEZ</a:t>
            </a:r>
            <a:endParaRPr dirty="0"/>
          </a:p>
        </p:txBody>
      </p:sp>
      <p:sp>
        <p:nvSpPr>
          <p:cNvPr id="215" name="across(.cols, .funs, …, .names = NULL) Summarise or mutate multiple columns in the same way.…"/>
          <p:cNvSpPr txBox="1"/>
          <p:nvPr/>
        </p:nvSpPr>
        <p:spPr>
          <a:xfrm>
            <a:off x="10447755" y="5994400"/>
            <a:ext cx="3319208" cy="1062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across(</a:t>
            </a:r>
            <a:r>
              <a:rPr dirty="0">
                <a:latin typeface="+mj-lt"/>
                <a:ea typeface="+mj-ea"/>
                <a:cs typeface="+mj-cs"/>
                <a:sym typeface="Source Sans Pro Regular"/>
              </a:rPr>
              <a:t>.cols, .funs, …, .names = NULL</a:t>
            </a:r>
            <a:r>
              <a:rPr dirty="0"/>
              <a:t>)</a:t>
            </a:r>
            <a:r>
              <a:rPr dirty="0">
                <a:latin typeface="+mj-lt"/>
                <a:ea typeface="+mj-ea"/>
                <a:cs typeface="+mj-cs"/>
                <a:sym typeface="Source Sans Pro Regular"/>
              </a:rPr>
              <a:t> </a:t>
            </a:r>
            <a:r>
              <a:rPr lang="pt-BR" dirty="0">
                <a:latin typeface="+mj-lt"/>
                <a:ea typeface="+mj-ea"/>
                <a:cs typeface="+mj-cs"/>
                <a:sym typeface="Source Sans Pro Regular"/>
              </a:rPr>
              <a:t>Resume ou alterar múltiplas colunas da mesma maneira</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summarise</a:t>
            </a:r>
            <a:r>
              <a:rPr dirty="0"/>
              <a:t>(</a:t>
            </a:r>
            <a:r>
              <a:rPr dirty="0" err="1"/>
              <a:t>mtcars</a:t>
            </a:r>
            <a:r>
              <a:rPr dirty="0"/>
              <a:t>, across(everything(), mean))</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c_across</a:t>
            </a:r>
            <a:r>
              <a:rPr dirty="0"/>
              <a:t>(</a:t>
            </a:r>
            <a:r>
              <a:rPr dirty="0">
                <a:latin typeface="+mj-lt"/>
                <a:ea typeface="+mj-ea"/>
                <a:cs typeface="+mj-cs"/>
                <a:sym typeface="Source Sans Pro Regular"/>
              </a:rPr>
              <a:t>.cols</a:t>
            </a:r>
            <a:r>
              <a:rPr dirty="0"/>
              <a:t>)</a:t>
            </a:r>
            <a:r>
              <a:rPr dirty="0">
                <a:latin typeface="+mj-lt"/>
                <a:ea typeface="+mj-ea"/>
                <a:cs typeface="+mj-cs"/>
                <a:sym typeface="Source Sans Pro Regular"/>
              </a:rPr>
              <a:t> </a:t>
            </a:r>
            <a:r>
              <a:rPr dirty="0" err="1">
                <a:latin typeface="+mj-lt"/>
                <a:ea typeface="+mj-ea"/>
                <a:cs typeface="+mj-cs"/>
                <a:sym typeface="Source Sans Pro Regular"/>
              </a:rPr>
              <a:t>Comput</a:t>
            </a:r>
            <a:r>
              <a:rPr lang="pt-BR" dirty="0">
                <a:latin typeface="+mj-lt"/>
                <a:ea typeface="+mj-ea"/>
                <a:cs typeface="+mj-cs"/>
                <a:sym typeface="Source Sans Pro Regular"/>
              </a:rPr>
              <a:t>a</a:t>
            </a:r>
            <a:r>
              <a:rPr dirty="0">
                <a:latin typeface="+mj-lt"/>
                <a:ea typeface="+mj-ea"/>
                <a:cs typeface="+mj-cs"/>
                <a:sym typeface="Source Sans Pro Regular"/>
              </a:rPr>
              <a:t> </a:t>
            </a:r>
            <a:r>
              <a:rPr lang="pt-BR" dirty="0">
                <a:latin typeface="+mj-lt"/>
                <a:ea typeface="+mj-ea"/>
                <a:cs typeface="+mj-cs"/>
                <a:sym typeface="Source Sans Pro Regular"/>
              </a:rPr>
              <a:t>através das colunas os dados linha a linha</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transmute(</a:t>
            </a:r>
            <a:r>
              <a:rPr dirty="0" err="1"/>
              <a:t>rowwise</a:t>
            </a:r>
            <a:r>
              <a:rPr dirty="0"/>
              <a:t>(</a:t>
            </a:r>
            <a:r>
              <a:rPr dirty="0" err="1"/>
              <a:t>UKgas</a:t>
            </a:r>
            <a:r>
              <a:rPr dirty="0"/>
              <a:t>), total = sum(</a:t>
            </a:r>
            <a:r>
              <a:rPr dirty="0" err="1"/>
              <a:t>c_across</a:t>
            </a:r>
            <a:r>
              <a:rPr dirty="0"/>
              <a:t>(1:2)))</a:t>
            </a:r>
          </a:p>
        </p:txBody>
      </p:sp>
      <p:sp>
        <p:nvSpPr>
          <p:cNvPr id="216" name="Line"/>
          <p:cNvSpPr/>
          <p:nvPr/>
        </p:nvSpPr>
        <p:spPr>
          <a:xfrm>
            <a:off x="9837425" y="39751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17" name="Line"/>
          <p:cNvSpPr/>
          <p:nvPr/>
        </p:nvSpPr>
        <p:spPr>
          <a:xfrm>
            <a:off x="9435668" y="7239000"/>
            <a:ext cx="4234076" cy="0"/>
          </a:xfrm>
          <a:prstGeom prst="line">
            <a:avLst/>
          </a:prstGeom>
          <a:ln w="12700">
            <a:solidFill>
              <a:srgbClr val="E0E0E0"/>
            </a:solidFill>
            <a:custDash>
              <a:ds d="100000" sp="200000"/>
            </a:custDash>
          </a:ln>
        </p:spPr>
        <p:txBody>
          <a:bodyPr lIns="45718" tIns="45718" rIns="45718" bIns="45718"/>
          <a:lstStyle/>
          <a:p>
            <a:endParaRPr/>
          </a:p>
        </p:txBody>
      </p:sp>
      <p:sp>
        <p:nvSpPr>
          <p:cNvPr id="218" name="ungroup(x, …) Returns ungrouped copy of table.…"/>
          <p:cNvSpPr txBox="1"/>
          <p:nvPr/>
        </p:nvSpPr>
        <p:spPr>
          <a:xfrm>
            <a:off x="317500" y="9410700"/>
            <a:ext cx="4235928" cy="29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ungroup(</a:t>
            </a:r>
            <a:r>
              <a:rPr dirty="0">
                <a:latin typeface="+mj-lt"/>
                <a:ea typeface="+mj-ea"/>
                <a:cs typeface="+mj-cs"/>
                <a:sym typeface="Source Sans Pro Regular"/>
              </a:rPr>
              <a:t>x, …</a:t>
            </a:r>
            <a:r>
              <a:rPr dirty="0"/>
              <a:t>)</a:t>
            </a:r>
            <a:r>
              <a:rPr dirty="0">
                <a:latin typeface="+mj-lt"/>
                <a:ea typeface="+mj-ea"/>
                <a:cs typeface="+mj-cs"/>
                <a:sym typeface="Source Sans Pro Regular"/>
              </a:rPr>
              <a:t> </a:t>
            </a:r>
            <a:r>
              <a:rPr lang="pt-BR" dirty="0">
                <a:latin typeface="+mj-lt"/>
                <a:ea typeface="+mj-ea"/>
                <a:cs typeface="+mj-cs"/>
                <a:sym typeface="Source Sans Pro Regular"/>
              </a:rPr>
              <a:t>Retorna uma cópia desagrupada da tabela</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ungroup(</a:t>
            </a:r>
            <a:r>
              <a:rPr dirty="0" err="1"/>
              <a:t>g_mtcars</a:t>
            </a:r>
            <a:r>
              <a:rPr dirty="0"/>
              <a:t>)</a:t>
            </a:r>
          </a:p>
        </p:txBody>
      </p:sp>
      <p:sp>
        <p:nvSpPr>
          <p:cNvPr id="219" name="Line"/>
          <p:cNvSpPr/>
          <p:nvPr/>
        </p:nvSpPr>
        <p:spPr>
          <a:xfrm>
            <a:off x="722242" y="89281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20" name="Line"/>
          <p:cNvSpPr/>
          <p:nvPr/>
        </p:nvSpPr>
        <p:spPr>
          <a:xfrm>
            <a:off x="1318825" y="8940800"/>
            <a:ext cx="139608" cy="0"/>
          </a:xfrm>
          <a:prstGeom prst="line">
            <a:avLst/>
          </a:prstGeom>
          <a:ln w="12700">
            <a:solidFill>
              <a:srgbClr val="53585F"/>
            </a:solidFill>
            <a:miter lim="400000"/>
            <a:tailEnd type="triangle"/>
          </a:ln>
        </p:spPr>
        <p:txBody>
          <a:bodyPr lIns="45718" tIns="45718" rIns="45718" bIns="45718"/>
          <a:lstStyle/>
          <a:p>
            <a:endParaRPr/>
          </a:p>
        </p:txBody>
      </p:sp>
      <p:sp>
        <p:nvSpPr>
          <p:cNvPr id="221" name="Line"/>
          <p:cNvSpPr/>
          <p:nvPr/>
        </p:nvSpPr>
        <p:spPr>
          <a:xfrm>
            <a:off x="9837425" y="62103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22" name="Line"/>
          <p:cNvSpPr/>
          <p:nvPr/>
        </p:nvSpPr>
        <p:spPr>
          <a:xfrm>
            <a:off x="4812866" y="7774709"/>
            <a:ext cx="4366526" cy="2"/>
          </a:xfrm>
          <a:prstGeom prst="line">
            <a:avLst/>
          </a:prstGeom>
          <a:ln w="12700">
            <a:solidFill>
              <a:srgbClr val="E0E0E0"/>
            </a:solidFill>
            <a:custDash>
              <a:ds d="100000" sp="200000"/>
            </a:custDash>
          </a:ln>
        </p:spPr>
        <p:txBody>
          <a:bodyPr lIns="45718" tIns="45718" rIns="45718" bIns="45718"/>
          <a:lstStyle/>
          <a:p>
            <a:endParaRPr/>
          </a:p>
        </p:txBody>
      </p:sp>
      <p:sp>
        <p:nvSpPr>
          <p:cNvPr id="223" name="Line"/>
          <p:cNvSpPr/>
          <p:nvPr/>
        </p:nvSpPr>
        <p:spPr>
          <a:xfrm>
            <a:off x="9435668" y="5704590"/>
            <a:ext cx="4228094" cy="2"/>
          </a:xfrm>
          <a:prstGeom prst="line">
            <a:avLst/>
          </a:prstGeom>
          <a:ln w="12700">
            <a:solidFill>
              <a:srgbClr val="E0E0E0"/>
            </a:solidFill>
            <a:custDash>
              <a:ds d="100000" sp="200000"/>
            </a:custDash>
          </a:ln>
        </p:spPr>
        <p:txBody>
          <a:bodyPr lIns="45718" tIns="45718" rIns="45718" bIns="45718"/>
          <a:lstStyle/>
          <a:p>
            <a:endParaRPr/>
          </a:p>
        </p:txBody>
      </p:sp>
      <p:sp>
        <p:nvSpPr>
          <p:cNvPr id="224" name="mtcars  %&gt;%…"/>
          <p:cNvSpPr txBox="1"/>
          <p:nvPr/>
        </p:nvSpPr>
        <p:spPr>
          <a:xfrm>
            <a:off x="1934236" y="7176219"/>
            <a:ext cx="2190695" cy="5902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mtcars</a:t>
            </a:r>
            <a:r>
              <a:rPr dirty="0"/>
              <a:t>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group_by</a:t>
            </a:r>
            <a:r>
              <a:rPr dirty="0"/>
              <a:t>(</a:t>
            </a:r>
            <a:r>
              <a:rPr dirty="0" err="1"/>
              <a:t>cyl</a:t>
            </a:r>
            <a:r>
              <a:rPr dirty="0"/>
              <a:t>)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summarise</a:t>
            </a:r>
            <a:r>
              <a:rPr dirty="0"/>
              <a:t>(avg = mean(mpg))</a:t>
            </a:r>
          </a:p>
        </p:txBody>
      </p:sp>
      <p:sp>
        <p:nvSpPr>
          <p:cNvPr id="225" name="starwars %&gt;%…"/>
          <p:cNvSpPr txBox="1"/>
          <p:nvPr/>
        </p:nvSpPr>
        <p:spPr>
          <a:xfrm>
            <a:off x="2146306" y="8645665"/>
            <a:ext cx="2397678" cy="5902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starwars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rowwise()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mutate(film_count = length(films))</a:t>
            </a:r>
          </a:p>
        </p:txBody>
      </p:sp>
      <p:sp>
        <p:nvSpPr>
          <p:cNvPr id="226" name="Line"/>
          <p:cNvSpPr/>
          <p:nvPr/>
        </p:nvSpPr>
        <p:spPr>
          <a:xfrm>
            <a:off x="9837425" y="6816635"/>
            <a:ext cx="139607" cy="3"/>
          </a:xfrm>
          <a:prstGeom prst="line">
            <a:avLst/>
          </a:prstGeom>
          <a:ln w="12700">
            <a:solidFill>
              <a:srgbClr val="53585F"/>
            </a:solidFill>
            <a:miter lim="400000"/>
            <a:tailEnd type="triangle"/>
          </a:ln>
        </p:spPr>
        <p:txBody>
          <a:bodyPr lIns="45718" tIns="45718" rIns="45718" bIns="45718"/>
          <a:lstStyle/>
          <a:p>
            <a:endParaRPr/>
          </a:p>
        </p:txBody>
      </p:sp>
      <p:pic>
        <p:nvPicPr>
          <p:cNvPr id="227" name="Image" descr="Image"/>
          <p:cNvPicPr>
            <a:picLocks noChangeAspect="1"/>
          </p:cNvPicPr>
          <p:nvPr/>
        </p:nvPicPr>
        <p:blipFill>
          <a:blip r:embed="rId10"/>
          <a:stretch>
            <a:fillRect/>
          </a:stretch>
        </p:blipFill>
        <p:spPr>
          <a:xfrm>
            <a:off x="12306300" y="203200"/>
            <a:ext cx="1371600" cy="1584522"/>
          </a:xfrm>
          <a:prstGeom prst="rect">
            <a:avLst/>
          </a:prstGeom>
          <a:ln w="12700">
            <a:miter lim="400000"/>
          </a:ln>
        </p:spPr>
      </p:pic>
      <p:graphicFrame>
        <p:nvGraphicFramePr>
          <p:cNvPr id="228" name="Table"/>
          <p:cNvGraphicFramePr/>
          <p:nvPr>
            <p:extLst>
              <p:ext uri="{D42A27DB-BD31-4B8C-83A1-F6EECF244321}">
                <p14:modId xmlns:p14="http://schemas.microsoft.com/office/powerpoint/2010/main" val="1734867761"/>
              </p:ext>
            </p:extLst>
          </p:nvPr>
        </p:nvGraphicFramePr>
        <p:xfrm>
          <a:off x="4984143" y="6946421"/>
          <a:ext cx="4069191" cy="568960"/>
        </p:xfrm>
        <a:graphic>
          <a:graphicData uri="http://schemas.openxmlformats.org/drawingml/2006/table">
            <a:tbl>
              <a:tblPr>
                <a:tableStyleId>{4C3C2611-4C71-4FC5-86AE-919BDF0F9419}</a:tableStyleId>
              </a:tblPr>
              <a:tblGrid>
                <a:gridCol w="581313">
                  <a:extLst>
                    <a:ext uri="{9D8B030D-6E8A-4147-A177-3AD203B41FA5}">
                      <a16:colId xmlns:a16="http://schemas.microsoft.com/office/drawing/2014/main" val="20000"/>
                    </a:ext>
                  </a:extLst>
                </a:gridCol>
                <a:gridCol w="581313">
                  <a:extLst>
                    <a:ext uri="{9D8B030D-6E8A-4147-A177-3AD203B41FA5}">
                      <a16:colId xmlns:a16="http://schemas.microsoft.com/office/drawing/2014/main" val="20001"/>
                    </a:ext>
                  </a:extLst>
                </a:gridCol>
                <a:gridCol w="581313">
                  <a:extLst>
                    <a:ext uri="{9D8B030D-6E8A-4147-A177-3AD203B41FA5}">
                      <a16:colId xmlns:a16="http://schemas.microsoft.com/office/drawing/2014/main" val="20002"/>
                    </a:ext>
                  </a:extLst>
                </a:gridCol>
                <a:gridCol w="581313">
                  <a:extLst>
                    <a:ext uri="{9D8B030D-6E8A-4147-A177-3AD203B41FA5}">
                      <a16:colId xmlns:a16="http://schemas.microsoft.com/office/drawing/2014/main" val="20003"/>
                    </a:ext>
                  </a:extLst>
                </a:gridCol>
                <a:gridCol w="581313">
                  <a:extLst>
                    <a:ext uri="{9D8B030D-6E8A-4147-A177-3AD203B41FA5}">
                      <a16:colId xmlns:a16="http://schemas.microsoft.com/office/drawing/2014/main" val="20004"/>
                    </a:ext>
                  </a:extLst>
                </a:gridCol>
                <a:gridCol w="581313">
                  <a:extLst>
                    <a:ext uri="{9D8B030D-6E8A-4147-A177-3AD203B41FA5}">
                      <a16:colId xmlns:a16="http://schemas.microsoft.com/office/drawing/2014/main" val="20005"/>
                    </a:ext>
                  </a:extLst>
                </a:gridCol>
                <a:gridCol w="581313">
                  <a:extLst>
                    <a:ext uri="{9D8B030D-6E8A-4147-A177-3AD203B41FA5}">
                      <a16:colId xmlns:a16="http://schemas.microsoft.com/office/drawing/2014/main" val="20006"/>
                    </a:ext>
                  </a:extLst>
                </a:gridCol>
              </a:tblGrid>
              <a:tr h="226020">
                <a:tc>
                  <a:txBody>
                    <a:bodyPr/>
                    <a:lstStyle/>
                    <a:p>
                      <a:pPr algn="l" defTabSz="914400"/>
                      <a:r>
                        <a:rPr sz="120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&lt;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&lt;=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is.na()</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%in%</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err="1">
                          <a:sym typeface="Source Sans Pro Regular"/>
                        </a:rPr>
                        <a:t>xor</a:t>
                      </a:r>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r h="226020">
                <a:tc>
                  <a:txBody>
                    <a:bodyPr/>
                    <a:lstStyle/>
                    <a:p>
                      <a:pPr algn="l" defTabSz="914400"/>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&gt;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&gt;=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!is.na()</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&amp;</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defRPr sz="1200">
                          <a:sym typeface="Source Sans Pro Regular"/>
                        </a:defRPr>
                      </a:pPr>
                      <a:endParaRPr dirty="0"/>
                    </a:p>
                  </a:txBody>
                  <a:tcPr marL="50800" marR="50800" marT="50800" marB="508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1"/>
                  </a:ext>
                </a:extLst>
              </a:tr>
            </a:tbl>
          </a:graphicData>
        </a:graphic>
      </p:graphicFrame>
      <p:graphicFrame>
        <p:nvGraphicFramePr>
          <p:cNvPr id="229" name="Table"/>
          <p:cNvGraphicFramePr/>
          <p:nvPr/>
        </p:nvGraphicFramePr>
        <p:xfrm>
          <a:off x="341005" y="428998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30" name="Table"/>
          <p:cNvGraphicFramePr/>
          <p:nvPr/>
        </p:nvGraphicFramePr>
        <p:xfrm>
          <a:off x="341005" y="493694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31" name="Table"/>
          <p:cNvGraphicFramePr/>
          <p:nvPr/>
        </p:nvGraphicFramePr>
        <p:xfrm>
          <a:off x="905939" y="4289980"/>
          <a:ext cx="1143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bl>
          </a:graphicData>
        </a:graphic>
      </p:graphicFrame>
      <p:graphicFrame>
        <p:nvGraphicFramePr>
          <p:cNvPr id="232" name="Table"/>
          <p:cNvGraphicFramePr/>
          <p:nvPr/>
        </p:nvGraphicFramePr>
        <p:xfrm>
          <a:off x="905939" y="4936944"/>
          <a:ext cx="1143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bl>
          </a:graphicData>
        </a:graphic>
      </p:graphicFrame>
      <p:graphicFrame>
        <p:nvGraphicFramePr>
          <p:cNvPr id="233" name="Table"/>
          <p:cNvGraphicFramePr/>
          <p:nvPr/>
        </p:nvGraphicFramePr>
        <p:xfrm>
          <a:off x="341005" y="6995490"/>
          <a:ext cx="342900" cy="8001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4"/>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5"/>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6"/>
                  </a:ext>
                </a:extLst>
              </a:tr>
            </a:tbl>
          </a:graphicData>
        </a:graphic>
      </p:graphicFrame>
      <p:graphicFrame>
        <p:nvGraphicFramePr>
          <p:cNvPr id="234" name="Table"/>
          <p:cNvGraphicFramePr/>
          <p:nvPr/>
        </p:nvGraphicFramePr>
        <p:xfrm>
          <a:off x="905939" y="693787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bl>
          </a:graphicData>
        </a:graphic>
      </p:graphicFrame>
      <p:graphicFrame>
        <p:nvGraphicFramePr>
          <p:cNvPr id="235" name="Table"/>
          <p:cNvGraphicFramePr/>
          <p:nvPr/>
        </p:nvGraphicFramePr>
        <p:xfrm>
          <a:off x="905939" y="7372311"/>
          <a:ext cx="342900" cy="2286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bl>
          </a:graphicData>
        </a:graphic>
      </p:graphicFrame>
      <p:graphicFrame>
        <p:nvGraphicFramePr>
          <p:cNvPr id="236" name="Table"/>
          <p:cNvGraphicFramePr/>
          <p:nvPr/>
        </p:nvGraphicFramePr>
        <p:xfrm>
          <a:off x="905939" y="7671848"/>
          <a:ext cx="342900" cy="2286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bl>
          </a:graphicData>
        </a:graphic>
      </p:graphicFrame>
      <p:graphicFrame>
        <p:nvGraphicFramePr>
          <p:cNvPr id="237" name="Table"/>
          <p:cNvGraphicFramePr/>
          <p:nvPr/>
        </p:nvGraphicFramePr>
        <p:xfrm>
          <a:off x="1549933" y="7159551"/>
          <a:ext cx="2286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8DCA6"/>
                    </a:solidFill>
                  </a:tcPr>
                </a:tc>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FC166"/>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4E78A6"/>
                    </a:solidFill>
                  </a:tcPr>
                </a:tc>
                <a:extLst>
                  <a:ext uri="{0D108BD9-81ED-4DB2-BD59-A6C34878D82A}">
                    <a16:rowId xmlns:a16="http://schemas.microsoft.com/office/drawing/2014/main" val="10003"/>
                  </a:ext>
                </a:extLst>
              </a:tr>
            </a:tbl>
          </a:graphicData>
        </a:graphic>
      </p:graphicFrame>
      <p:graphicFrame>
        <p:nvGraphicFramePr>
          <p:cNvPr id="238" name="Table"/>
          <p:cNvGraphicFramePr/>
          <p:nvPr/>
        </p:nvGraphicFramePr>
        <p:xfrm>
          <a:off x="341005" y="8690797"/>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bl>
          </a:graphicData>
        </a:graphic>
      </p:graphicFrame>
      <p:graphicFrame>
        <p:nvGraphicFramePr>
          <p:cNvPr id="239" name="Table"/>
          <p:cNvGraphicFramePr/>
          <p:nvPr/>
        </p:nvGraphicFramePr>
        <p:xfrm>
          <a:off x="1546921" y="8674099"/>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9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83A8D3"/>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4D78A6"/>
                    </a:solidFill>
                  </a:tcPr>
                </a:tc>
                <a:extLst>
                  <a:ext uri="{0D108BD9-81ED-4DB2-BD59-A6C34878D82A}">
                    <a16:rowId xmlns:a16="http://schemas.microsoft.com/office/drawing/2014/main" val="10003"/>
                  </a:ext>
                </a:extLst>
              </a:tr>
            </a:tbl>
          </a:graphicData>
        </a:graphic>
      </p:graphicFrame>
      <p:graphicFrame>
        <p:nvGraphicFramePr>
          <p:cNvPr id="240" name="Table"/>
          <p:cNvGraphicFramePr/>
          <p:nvPr/>
        </p:nvGraphicFramePr>
        <p:xfrm>
          <a:off x="905939" y="8602933"/>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1"/>
                  </a:ext>
                </a:extLst>
              </a:tr>
            </a:tbl>
          </a:graphicData>
        </a:graphic>
      </p:graphicFrame>
      <p:graphicFrame>
        <p:nvGraphicFramePr>
          <p:cNvPr id="241" name="Table"/>
          <p:cNvGraphicFramePr/>
          <p:nvPr/>
        </p:nvGraphicFramePr>
        <p:xfrm>
          <a:off x="905939" y="8942820"/>
          <a:ext cx="342900" cy="1143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extLst>
                  <a:ext uri="{0D108BD9-81ED-4DB2-BD59-A6C34878D82A}">
                    <a16:rowId xmlns:a16="http://schemas.microsoft.com/office/drawing/2014/main" val="10000"/>
                  </a:ext>
                </a:extLst>
              </a:tr>
            </a:tbl>
          </a:graphicData>
        </a:graphic>
      </p:graphicFrame>
      <p:graphicFrame>
        <p:nvGraphicFramePr>
          <p:cNvPr id="242" name="Table"/>
          <p:cNvGraphicFramePr/>
          <p:nvPr/>
        </p:nvGraphicFramePr>
        <p:xfrm>
          <a:off x="905939" y="9156704"/>
          <a:ext cx="342900" cy="1143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extLst>
                  <a:ext uri="{0D108BD9-81ED-4DB2-BD59-A6C34878D82A}">
                    <a16:rowId xmlns:a16="http://schemas.microsoft.com/office/drawing/2014/main" val="10000"/>
                  </a:ext>
                </a:extLst>
              </a:tr>
            </a:tbl>
          </a:graphicData>
        </a:graphic>
      </p:graphicFrame>
      <p:graphicFrame>
        <p:nvGraphicFramePr>
          <p:cNvPr id="243" name="Table"/>
          <p:cNvGraphicFramePr/>
          <p:nvPr>
            <p:extLst>
              <p:ext uri="{D42A27DB-BD31-4B8C-83A1-F6EECF244321}">
                <p14:modId xmlns:p14="http://schemas.microsoft.com/office/powerpoint/2010/main" val="3998284360"/>
              </p:ext>
            </p:extLst>
          </p:nvPr>
        </p:nvGraphicFramePr>
        <p:xfrm>
          <a:off x="4788670" y="2632396"/>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dirty="0"/>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4"/>
                  </a:ext>
                </a:extLst>
              </a:tr>
            </a:tbl>
          </a:graphicData>
        </a:graphic>
      </p:graphicFrame>
      <p:graphicFrame>
        <p:nvGraphicFramePr>
          <p:cNvPr id="244" name="Table"/>
          <p:cNvGraphicFramePr/>
          <p:nvPr>
            <p:extLst>
              <p:ext uri="{D42A27DB-BD31-4B8C-83A1-F6EECF244321}">
                <p14:modId xmlns:p14="http://schemas.microsoft.com/office/powerpoint/2010/main" val="590447989"/>
              </p:ext>
            </p:extLst>
          </p:nvPr>
        </p:nvGraphicFramePr>
        <p:xfrm>
          <a:off x="4788670" y="3371745"/>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4"/>
                  </a:ext>
                </a:extLst>
              </a:tr>
            </a:tbl>
          </a:graphicData>
        </a:graphic>
      </p:graphicFrame>
      <p:graphicFrame>
        <p:nvGraphicFramePr>
          <p:cNvPr id="245" name="Table"/>
          <p:cNvGraphicFramePr/>
          <p:nvPr>
            <p:extLst>
              <p:ext uri="{D42A27DB-BD31-4B8C-83A1-F6EECF244321}">
                <p14:modId xmlns:p14="http://schemas.microsoft.com/office/powerpoint/2010/main" val="1920584162"/>
              </p:ext>
            </p:extLst>
          </p:nvPr>
        </p:nvGraphicFramePr>
        <p:xfrm>
          <a:off x="4788670" y="4288483"/>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4"/>
                  </a:ext>
                </a:extLst>
              </a:tr>
            </a:tbl>
          </a:graphicData>
        </a:graphic>
      </p:graphicFrame>
      <p:graphicFrame>
        <p:nvGraphicFramePr>
          <p:cNvPr id="246" name="Table"/>
          <p:cNvGraphicFramePr/>
          <p:nvPr>
            <p:extLst>
              <p:ext uri="{D42A27DB-BD31-4B8C-83A1-F6EECF244321}">
                <p14:modId xmlns:p14="http://schemas.microsoft.com/office/powerpoint/2010/main" val="2638161590"/>
              </p:ext>
            </p:extLst>
          </p:nvPr>
        </p:nvGraphicFramePr>
        <p:xfrm>
          <a:off x="4788670" y="5607052"/>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4"/>
                  </a:ext>
                </a:extLst>
              </a:tr>
            </a:tbl>
          </a:graphicData>
        </a:graphic>
      </p:graphicFrame>
      <p:graphicFrame>
        <p:nvGraphicFramePr>
          <p:cNvPr id="247" name="Table"/>
          <p:cNvGraphicFramePr/>
          <p:nvPr>
            <p:extLst>
              <p:ext uri="{D42A27DB-BD31-4B8C-83A1-F6EECF244321}">
                <p14:modId xmlns:p14="http://schemas.microsoft.com/office/powerpoint/2010/main" val="320256093"/>
              </p:ext>
            </p:extLst>
          </p:nvPr>
        </p:nvGraphicFramePr>
        <p:xfrm>
          <a:off x="5432864" y="2632396"/>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bl>
          </a:graphicData>
        </a:graphic>
      </p:graphicFrame>
      <p:graphicFrame>
        <p:nvGraphicFramePr>
          <p:cNvPr id="248" name="Table"/>
          <p:cNvGraphicFramePr/>
          <p:nvPr>
            <p:extLst>
              <p:ext uri="{D42A27DB-BD31-4B8C-83A1-F6EECF244321}">
                <p14:modId xmlns:p14="http://schemas.microsoft.com/office/powerpoint/2010/main" val="1431053629"/>
              </p:ext>
            </p:extLst>
          </p:nvPr>
        </p:nvGraphicFramePr>
        <p:xfrm>
          <a:off x="5432864" y="4288483"/>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bl>
          </a:graphicData>
        </a:graphic>
      </p:graphicFrame>
      <p:graphicFrame>
        <p:nvGraphicFramePr>
          <p:cNvPr id="249" name="Table"/>
          <p:cNvGraphicFramePr/>
          <p:nvPr/>
        </p:nvGraphicFramePr>
        <p:xfrm>
          <a:off x="4788670" y="8081329"/>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DF3CB"/>
                    </a:solidFill>
                  </a:tcPr>
                </a:tc>
                <a:tc>
                  <a:txBody>
                    <a:bodyPr/>
                    <a:lstStyle/>
                    <a:p>
                      <a:pPr defTabSz="914400">
                        <a:defRPr sz="700">
                          <a:sym typeface="Source Sans Pro Regular"/>
                        </a:defRPr>
                      </a:pPr>
                      <a:endParaRPr/>
                    </a:p>
                  </a:txBody>
                  <a:tcPr marL="0" marR="0" marT="0" marB="0" anchor="ctr" horzOverflow="overflow">
                    <a:solidFill>
                      <a:srgbClr val="FDF3CB"/>
                    </a:solidFill>
                  </a:tcPr>
                </a:tc>
                <a:tc>
                  <a:txBody>
                    <a:bodyPr/>
                    <a:lstStyle/>
                    <a:p>
                      <a:pPr defTabSz="914400">
                        <a:defRPr sz="700">
                          <a:sym typeface="Source Sans Pro Regular"/>
                        </a:defRPr>
                      </a:pPr>
                      <a:endParaRPr/>
                    </a:p>
                  </a:txBody>
                  <a:tcPr marL="0" marR="0" marT="0" marB="0" anchor="ctr" horzOverflow="overflow">
                    <a:solidFill>
                      <a:srgbClr val="FDF3CB"/>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dirty="0"/>
                    </a:p>
                  </a:txBody>
                  <a:tcPr marL="0" marR="0" marT="0" marB="0" anchor="ctr" horzOverflow="overflow">
                    <a:solidFill>
                      <a:srgbClr val="F1C167"/>
                    </a:solidFill>
                  </a:tcPr>
                </a:tc>
                <a:extLst>
                  <a:ext uri="{0D108BD9-81ED-4DB2-BD59-A6C34878D82A}">
                    <a16:rowId xmlns:a16="http://schemas.microsoft.com/office/drawing/2014/main" val="10004"/>
                  </a:ext>
                </a:extLst>
              </a:tr>
            </a:tbl>
          </a:graphicData>
        </a:graphic>
      </p:graphicFrame>
      <p:graphicFrame>
        <p:nvGraphicFramePr>
          <p:cNvPr id="250" name="Table"/>
          <p:cNvGraphicFramePr/>
          <p:nvPr/>
        </p:nvGraphicFramePr>
        <p:xfrm>
          <a:off x="5432864" y="8081329"/>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DF3CC"/>
                    </a:solidFill>
                  </a:tcPr>
                </a:tc>
                <a:tc>
                  <a:txBody>
                    <a:bodyPr/>
                    <a:lstStyle/>
                    <a:p>
                      <a:pPr defTabSz="914400">
                        <a:defRPr sz="700">
                          <a:sym typeface="Source Sans Pro Regular"/>
                        </a:defRPr>
                      </a:pPr>
                      <a:endParaRPr/>
                    </a:p>
                  </a:txBody>
                  <a:tcPr marL="0" marR="0" marT="0" marB="0" anchor="ctr" horzOverflow="overflow">
                    <a:solidFill>
                      <a:srgbClr val="FDF3CC"/>
                    </a:solidFill>
                  </a:tcPr>
                </a:tc>
                <a:tc>
                  <a:txBody>
                    <a:bodyPr/>
                    <a:lstStyle/>
                    <a:p>
                      <a:pPr defTabSz="914400">
                        <a:defRPr sz="700">
                          <a:sym typeface="Source Sans Pro Regular"/>
                        </a:defRPr>
                      </a:pPr>
                      <a:endParaRPr/>
                    </a:p>
                  </a:txBody>
                  <a:tcPr marL="0" marR="0" marT="0" marB="0" anchor="ctr" horzOverflow="overflow">
                    <a:solidFill>
                      <a:srgbClr val="FDF3CC"/>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dirty="0"/>
                    </a:p>
                  </a:txBody>
                  <a:tcPr marL="0" marR="0" marT="0" marB="0" anchor="ctr" horzOverflow="overflow">
                    <a:solidFill>
                      <a:srgbClr val="D4A24D"/>
                    </a:solidFill>
                  </a:tcPr>
                </a:tc>
                <a:extLst>
                  <a:ext uri="{0D108BD9-81ED-4DB2-BD59-A6C34878D82A}">
                    <a16:rowId xmlns:a16="http://schemas.microsoft.com/office/drawing/2014/main" val="10004"/>
                  </a:ext>
                </a:extLst>
              </a:tr>
            </a:tbl>
          </a:graphicData>
        </a:graphic>
      </p:graphicFrame>
      <p:graphicFrame>
        <p:nvGraphicFramePr>
          <p:cNvPr id="251" name="Table"/>
          <p:cNvGraphicFramePr/>
          <p:nvPr/>
        </p:nvGraphicFramePr>
        <p:xfrm>
          <a:off x="5432864" y="9356714"/>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4"/>
                  </a:ext>
                </a:extLst>
              </a:tr>
            </a:tbl>
          </a:graphicData>
        </a:graphic>
      </p:graphicFrame>
      <p:graphicFrame>
        <p:nvGraphicFramePr>
          <p:cNvPr id="252" name="Table"/>
          <p:cNvGraphicFramePr/>
          <p:nvPr/>
        </p:nvGraphicFramePr>
        <p:xfrm>
          <a:off x="4788670" y="935671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53" name="Table"/>
          <p:cNvGraphicFramePr/>
          <p:nvPr/>
        </p:nvGraphicFramePr>
        <p:xfrm>
          <a:off x="9451820" y="2555608"/>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54" name="Table"/>
          <p:cNvGraphicFramePr/>
          <p:nvPr/>
        </p:nvGraphicFramePr>
        <p:xfrm>
          <a:off x="10007904" y="379452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bl>
          </a:graphicData>
        </a:graphic>
      </p:graphicFrame>
      <p:graphicFrame>
        <p:nvGraphicFramePr>
          <p:cNvPr id="255" name="Table"/>
          <p:cNvGraphicFramePr/>
          <p:nvPr/>
        </p:nvGraphicFramePr>
        <p:xfrm>
          <a:off x="10007904" y="3173390"/>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bl>
          </a:graphicData>
        </a:graphic>
      </p:graphicFrame>
      <p:graphicFrame>
        <p:nvGraphicFramePr>
          <p:cNvPr id="256" name="Table"/>
          <p:cNvGraphicFramePr/>
          <p:nvPr/>
        </p:nvGraphicFramePr>
        <p:xfrm>
          <a:off x="10007904" y="2682608"/>
          <a:ext cx="114300" cy="3429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bl>
          </a:graphicData>
        </a:graphic>
      </p:graphicFrame>
      <p:graphicFrame>
        <p:nvGraphicFramePr>
          <p:cNvPr id="257" name="Table"/>
          <p:cNvGraphicFramePr/>
          <p:nvPr/>
        </p:nvGraphicFramePr>
        <p:xfrm>
          <a:off x="9451820" y="6033606"/>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bl>
          </a:graphicData>
        </a:graphic>
      </p:graphicFrame>
      <p:graphicFrame>
        <p:nvGraphicFramePr>
          <p:cNvPr id="258" name="Table"/>
          <p:cNvGraphicFramePr/>
          <p:nvPr/>
        </p:nvGraphicFramePr>
        <p:xfrm>
          <a:off x="10007904" y="6033606"/>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2D4FB"/>
                    </a:solidFill>
                  </a:tcPr>
                </a:tc>
                <a:tc>
                  <a:txBody>
                    <a:bodyPr/>
                    <a:lstStyle/>
                    <a:p>
                      <a:pPr defTabSz="914400">
                        <a:defRPr sz="700">
                          <a:sym typeface="Source Sans Pro Regular"/>
                        </a:defRPr>
                      </a:pPr>
                      <a:endParaRPr/>
                    </a:p>
                  </a:txBody>
                  <a:tcPr marL="0" marR="0" marT="0" marB="0" anchor="ctr" horzOverflow="overflow">
                    <a:solidFill>
                      <a:srgbClr val="83A8D2"/>
                    </a:solidFill>
                  </a:tcPr>
                </a:tc>
                <a:tc>
                  <a:txBody>
                    <a:bodyPr/>
                    <a:lstStyle/>
                    <a:p>
                      <a:pPr defTabSz="914400">
                        <a:defRPr sz="700">
                          <a:sym typeface="Source Sans Pro Regular"/>
                        </a:defRPr>
                      </a:pPr>
                      <a:endParaRPr/>
                    </a:p>
                  </a:txBody>
                  <a:tcPr marL="0" marR="0" marT="0" marB="0" anchor="ctr" horzOverflow="overflow">
                    <a:solidFill>
                      <a:srgbClr val="4E78A4"/>
                    </a:solidFill>
                  </a:tcPr>
                </a:tc>
                <a:extLst>
                  <a:ext uri="{0D108BD9-81ED-4DB2-BD59-A6C34878D82A}">
                    <a16:rowId xmlns:a16="http://schemas.microsoft.com/office/drawing/2014/main" val="10001"/>
                  </a:ext>
                </a:extLst>
              </a:tr>
            </a:tbl>
          </a:graphicData>
        </a:graphic>
      </p:graphicFrame>
      <p:graphicFrame>
        <p:nvGraphicFramePr>
          <p:cNvPr id="259" name="Table"/>
          <p:cNvGraphicFramePr/>
          <p:nvPr/>
        </p:nvGraphicFramePr>
        <p:xfrm>
          <a:off x="9451820" y="6628809"/>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5"/>
                    </a:solidFill>
                  </a:tcPr>
                </a:tc>
                <a:tc>
                  <a:txBody>
                    <a:bodyPr/>
                    <a:lstStyle/>
                    <a:p>
                      <a:pPr defTabSz="914400">
                        <a:defRPr sz="700">
                          <a:sym typeface="Source Sans Pro Regular"/>
                        </a:defRPr>
                      </a:pPr>
                      <a:endParaRPr/>
                    </a:p>
                  </a:txBody>
                  <a:tcPr marL="0" marR="0" marT="0" marB="0" anchor="ctr" horzOverflow="overflow">
                    <a:solidFill>
                      <a:srgbClr val="F0C165"/>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5A24C"/>
                    </a:solidFill>
                  </a:tcPr>
                </a:tc>
                <a:tc>
                  <a:txBody>
                    <a:bodyPr/>
                    <a:lstStyle/>
                    <a:p>
                      <a:pPr defTabSz="914400">
                        <a:defRPr sz="700">
                          <a:sym typeface="Source Sans Pro Regular"/>
                        </a:defRPr>
                      </a:pPr>
                      <a:endParaRPr/>
                    </a:p>
                  </a:txBody>
                  <a:tcPr marL="0" marR="0" marT="0" marB="0" anchor="ctr" horzOverflow="overflow">
                    <a:solidFill>
                      <a:srgbClr val="D5A24C"/>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0" name="Table"/>
          <p:cNvGraphicFramePr/>
          <p:nvPr/>
        </p:nvGraphicFramePr>
        <p:xfrm>
          <a:off x="10007904" y="6628809"/>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B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1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4E78A5"/>
                    </a:solidFill>
                  </a:tcPr>
                </a:tc>
                <a:extLst>
                  <a:ext uri="{0D108BD9-81ED-4DB2-BD59-A6C34878D82A}">
                    <a16:rowId xmlns:a16="http://schemas.microsoft.com/office/drawing/2014/main" val="10003"/>
                  </a:ext>
                </a:extLst>
              </a:tr>
            </a:tbl>
          </a:graphicData>
        </a:graphic>
      </p:graphicFrame>
      <p:graphicFrame>
        <p:nvGraphicFramePr>
          <p:cNvPr id="261" name="Table"/>
          <p:cNvGraphicFramePr/>
          <p:nvPr>
            <p:extLst>
              <p:ext uri="{D42A27DB-BD31-4B8C-83A1-F6EECF244321}">
                <p14:modId xmlns:p14="http://schemas.microsoft.com/office/powerpoint/2010/main" val="18616494"/>
              </p:ext>
            </p:extLst>
          </p:nvPr>
        </p:nvGraphicFramePr>
        <p:xfrm>
          <a:off x="9451820" y="8365348"/>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2" name="Table"/>
          <p:cNvGraphicFramePr/>
          <p:nvPr>
            <p:extLst>
              <p:ext uri="{D42A27DB-BD31-4B8C-83A1-F6EECF244321}">
                <p14:modId xmlns:p14="http://schemas.microsoft.com/office/powerpoint/2010/main" val="2258314835"/>
              </p:ext>
            </p:extLst>
          </p:nvPr>
        </p:nvGraphicFramePr>
        <p:xfrm>
          <a:off x="9451820" y="9101172"/>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3" name="Table"/>
          <p:cNvGraphicFramePr/>
          <p:nvPr>
            <p:extLst>
              <p:ext uri="{D42A27DB-BD31-4B8C-83A1-F6EECF244321}">
                <p14:modId xmlns:p14="http://schemas.microsoft.com/office/powerpoint/2010/main" val="1363985340"/>
              </p:ext>
            </p:extLst>
          </p:nvPr>
        </p:nvGraphicFramePr>
        <p:xfrm>
          <a:off x="9451820" y="9733582"/>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D4A24C"/>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4" name="Table"/>
          <p:cNvGraphicFramePr/>
          <p:nvPr>
            <p:extLst>
              <p:ext uri="{D42A27DB-BD31-4B8C-83A1-F6EECF244321}">
                <p14:modId xmlns:p14="http://schemas.microsoft.com/office/powerpoint/2010/main" val="348140646"/>
              </p:ext>
            </p:extLst>
          </p:nvPr>
        </p:nvGraphicFramePr>
        <p:xfrm>
          <a:off x="10007904" y="8365348"/>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3"/>
                  </a:ext>
                </a:extLst>
              </a:tr>
            </a:tbl>
          </a:graphicData>
        </a:graphic>
      </p:graphicFrame>
      <p:graphicFrame>
        <p:nvGraphicFramePr>
          <p:cNvPr id="265" name="Table"/>
          <p:cNvGraphicFramePr/>
          <p:nvPr>
            <p:extLst>
              <p:ext uri="{D42A27DB-BD31-4B8C-83A1-F6EECF244321}">
                <p14:modId xmlns:p14="http://schemas.microsoft.com/office/powerpoint/2010/main" val="525607965"/>
              </p:ext>
            </p:extLst>
          </p:nvPr>
        </p:nvGraphicFramePr>
        <p:xfrm>
          <a:off x="10007904" y="9101172"/>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3"/>
                  </a:ext>
                </a:extLst>
              </a:tr>
            </a:tbl>
          </a:graphicData>
        </a:graphic>
      </p:graphicFrame>
      <p:graphicFrame>
        <p:nvGraphicFramePr>
          <p:cNvPr id="266" name="Table"/>
          <p:cNvGraphicFramePr/>
          <p:nvPr>
            <p:extLst>
              <p:ext uri="{D42A27DB-BD31-4B8C-83A1-F6EECF244321}">
                <p14:modId xmlns:p14="http://schemas.microsoft.com/office/powerpoint/2010/main" val="4137517565"/>
              </p:ext>
            </p:extLst>
          </p:nvPr>
        </p:nvGraphicFramePr>
        <p:xfrm>
          <a:off x="10007904" y="9733582"/>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7" name="Table"/>
          <p:cNvGraphicFramePr/>
          <p:nvPr>
            <p:extLst>
              <p:ext uri="{D42A27DB-BD31-4B8C-83A1-F6EECF244321}">
                <p14:modId xmlns:p14="http://schemas.microsoft.com/office/powerpoint/2010/main" val="3822641079"/>
              </p:ext>
            </p:extLst>
          </p:nvPr>
        </p:nvGraphicFramePr>
        <p:xfrm>
          <a:off x="5432864" y="3371745"/>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bl>
          </a:graphicData>
        </a:graphic>
      </p:graphicFrame>
      <p:graphicFrame>
        <p:nvGraphicFramePr>
          <p:cNvPr id="268" name="Table"/>
          <p:cNvGraphicFramePr/>
          <p:nvPr>
            <p:extLst>
              <p:ext uri="{D42A27DB-BD31-4B8C-83A1-F6EECF244321}">
                <p14:modId xmlns:p14="http://schemas.microsoft.com/office/powerpoint/2010/main" val="4142220628"/>
              </p:ext>
            </p:extLst>
          </p:nvPr>
        </p:nvGraphicFramePr>
        <p:xfrm>
          <a:off x="5432864" y="5607052"/>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bl>
          </a:graphicData>
        </a:graphic>
      </p:graphicFrame>
      <p:graphicFrame>
        <p:nvGraphicFramePr>
          <p:cNvPr id="269" name="Table"/>
          <p:cNvGraphicFramePr/>
          <p:nvPr/>
        </p:nvGraphicFramePr>
        <p:xfrm>
          <a:off x="9451820" y="317339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70" name="Table"/>
          <p:cNvGraphicFramePr/>
          <p:nvPr/>
        </p:nvGraphicFramePr>
        <p:xfrm>
          <a:off x="9451820" y="379452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sp>
        <p:nvSpPr>
          <p:cNvPr id="271" name="RStudio® is a trademark of RStudio, PBC  •  CC BY SA  RStudio  •  info@rstudio.com  •  844-448-1212  •  rstudio.com  •  Learn more at dplyr.tidyverse.org  •  dplyr  1.0.7  •  Updated:  2021-07">
            <a:extLst>
              <a:ext uri="{FF2B5EF4-FFF2-40B4-BE49-F238E27FC236}">
                <a16:creationId xmlns:a16="http://schemas.microsoft.com/office/drawing/2014/main" id="{0CC1C0D8-A95B-ACAC-9F73-F913E98B27E8}"/>
              </a:ext>
            </a:extLst>
          </p:cNvPr>
          <p:cNvSpPr txBox="1"/>
          <p:nvPr/>
        </p:nvSpPr>
        <p:spPr>
          <a:xfrm>
            <a:off x="4892703" y="10506650"/>
            <a:ext cx="8689048" cy="234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68" tIns="54568" rIns="54568" bIns="54568" anchor="ctr">
            <a:spAutoFit/>
          </a:bodyPr>
          <a:lstStyle/>
          <a:p>
            <a:pPr>
              <a:lnSpc>
                <a:spcPct val="90000"/>
              </a:lnSpc>
              <a:spcBef>
                <a:spcPts val="0"/>
              </a:spcBef>
              <a:defRPr sz="900">
                <a:solidFill>
                  <a:srgbClr val="000000"/>
                </a:solidFill>
              </a:defRPr>
            </a:pPr>
            <a:r>
              <a:rPr lang="pt-BR" dirty="0"/>
              <a:t>Traduzido por: Eric Scopinho  </a:t>
            </a:r>
            <a:r>
              <a:rPr dirty="0"/>
              <a:t>•</a:t>
            </a:r>
            <a:r>
              <a:rPr lang="pt-BR" dirty="0"/>
              <a:t> </a:t>
            </a:r>
            <a:r>
              <a:rPr lang="pt-BR" dirty="0">
                <a:hlinkClick r:id="rId11"/>
              </a:rPr>
              <a:t>linkedin.com/in/scopinho</a:t>
            </a:r>
            <a:r>
              <a:rPr dirty="0"/>
              <a:t> </a:t>
            </a:r>
            <a:r>
              <a:rPr lang="pt-BR" dirty="0"/>
              <a:t> </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9" name="Group"/>
          <p:cNvGrpSpPr/>
          <p:nvPr/>
        </p:nvGrpSpPr>
        <p:grpSpPr>
          <a:xfrm>
            <a:off x="8370786" y="-1013163"/>
            <a:ext cx="6157900" cy="3553966"/>
            <a:chOff x="0" y="51032"/>
            <a:chExt cx="6157899" cy="3553965"/>
          </a:xfrm>
        </p:grpSpPr>
        <p:grpSp>
          <p:nvGrpSpPr>
            <p:cNvPr id="287" name="Group"/>
            <p:cNvGrpSpPr/>
            <p:nvPr/>
          </p:nvGrpSpPr>
          <p:grpSpPr>
            <a:xfrm>
              <a:off x="23291" y="51032"/>
              <a:ext cx="6134609" cy="2980100"/>
              <a:chOff x="0" y="51032"/>
              <a:chExt cx="6134607" cy="2980098"/>
            </a:xfrm>
          </p:grpSpPr>
          <p:sp>
            <p:nvSpPr>
              <p:cNvPr id="272" name="Triangle"/>
              <p:cNvSpPr/>
              <p:nvPr/>
            </p:nvSpPr>
            <p:spPr>
              <a:xfrm rot="1800000">
                <a:off x="1177378" y="304285"/>
                <a:ext cx="1319513" cy="1143865"/>
              </a:xfrm>
              <a:prstGeom prst="triangle">
                <a:avLst/>
              </a:prstGeom>
              <a:solidFill>
                <a:srgbClr val="F7DCA7"/>
              </a:solidFill>
              <a:ln w="3175"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3" name="Circle"/>
              <p:cNvSpPr/>
              <p:nvPr/>
            </p:nvSpPr>
            <p:spPr>
              <a:xfrm flipH="1">
                <a:off x="1550782" y="838359"/>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4" name="Circle"/>
              <p:cNvSpPr/>
              <p:nvPr/>
            </p:nvSpPr>
            <p:spPr>
              <a:xfrm flipH="1">
                <a:off x="0" y="819780"/>
                <a:ext cx="422090" cy="422093"/>
              </a:xfrm>
              <a:prstGeom prst="ellipse">
                <a:avLst/>
              </a:prstGeom>
              <a:solidFill>
                <a:srgbClr val="F7DCA7">
                  <a:alpha val="50458"/>
                </a:srgbClr>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5" name="Triangle"/>
              <p:cNvSpPr/>
              <p:nvPr/>
            </p:nvSpPr>
            <p:spPr>
              <a:xfrm rot="19800000">
                <a:off x="2896976" y="973391"/>
                <a:ext cx="1319512"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6" name="Triangle"/>
              <p:cNvSpPr/>
              <p:nvPr/>
            </p:nvSpPr>
            <p:spPr>
              <a:xfrm rot="1800000">
                <a:off x="3470362" y="1634012"/>
                <a:ext cx="1319514" cy="1143866"/>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7" name="Circle"/>
              <p:cNvSpPr/>
              <p:nvPr/>
            </p:nvSpPr>
            <p:spPr>
              <a:xfrm flipH="1">
                <a:off x="3461025" y="1507464"/>
                <a:ext cx="422091"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8" name="Circle"/>
              <p:cNvSpPr/>
              <p:nvPr/>
            </p:nvSpPr>
            <p:spPr>
              <a:xfrm flipH="1">
                <a:off x="3843766" y="2168086"/>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9" name="Triangle"/>
              <p:cNvSpPr/>
              <p:nvPr/>
            </p:nvSpPr>
            <p:spPr>
              <a:xfrm rot="1800000">
                <a:off x="3470362" y="312964"/>
                <a:ext cx="1319514" cy="1143865"/>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0" name="Circle"/>
              <p:cNvSpPr/>
              <p:nvPr/>
            </p:nvSpPr>
            <p:spPr>
              <a:xfrm flipH="1">
                <a:off x="3843766" y="847038"/>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1" name="Triangle"/>
              <p:cNvSpPr/>
              <p:nvPr/>
            </p:nvSpPr>
            <p:spPr>
              <a:xfrm rot="19800000">
                <a:off x="4044133" y="318648"/>
                <a:ext cx="1319514" cy="1143865"/>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2" name="Circle"/>
              <p:cNvSpPr/>
              <p:nvPr/>
            </p:nvSpPr>
            <p:spPr>
              <a:xfrm flipH="1">
                <a:off x="4608182" y="852722"/>
                <a:ext cx="422093" cy="422091"/>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3" name="Triangle"/>
              <p:cNvSpPr/>
              <p:nvPr/>
            </p:nvSpPr>
            <p:spPr>
              <a:xfrm rot="1800000">
                <a:off x="4617519" y="979271"/>
                <a:ext cx="1319514" cy="1143864"/>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4" name="Circle"/>
              <p:cNvSpPr/>
              <p:nvPr/>
            </p:nvSpPr>
            <p:spPr>
              <a:xfrm flipH="1">
                <a:off x="4990924" y="1513344"/>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5" name="Triangle"/>
              <p:cNvSpPr/>
              <p:nvPr/>
            </p:nvSpPr>
            <p:spPr>
              <a:xfrm rot="19800000">
                <a:off x="1751149" y="309970"/>
                <a:ext cx="1319513"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6" name="Circle"/>
              <p:cNvSpPr/>
              <p:nvPr/>
            </p:nvSpPr>
            <p:spPr>
              <a:xfrm flipH="1">
                <a:off x="2315198" y="844042"/>
                <a:ext cx="422093"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288" name="Rectangle"/>
            <p:cNvSpPr/>
            <p:nvPr/>
          </p:nvSpPr>
          <p:spPr>
            <a:xfrm>
              <a:off x="0" y="1038073"/>
              <a:ext cx="5593308" cy="256692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290" name="OFFSET…"/>
          <p:cNvSpPr txBox="1"/>
          <p:nvPr/>
        </p:nvSpPr>
        <p:spPr>
          <a:xfrm>
            <a:off x="323996" y="2715785"/>
            <a:ext cx="3256155" cy="8037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defRPr>
                <a:latin typeface="Source Sans Pro Bold"/>
                <a:ea typeface="Source Sans Pro Bold"/>
                <a:cs typeface="Source Sans Pro Bold"/>
                <a:sym typeface="Source Sans Pro Bold"/>
              </a:defRPr>
            </a:pPr>
            <a:r>
              <a:rPr lang="pt-BR" dirty="0"/>
              <a:t>DESLOCAMENTO</a:t>
            </a:r>
            <a:endParaRPr dirty="0"/>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lag()</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desloca elementos em 1</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lead()</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desloca elementos em -1</a:t>
            </a:r>
            <a:endParaRPr dirty="0">
              <a:solidFill>
                <a:srgbClr val="000000"/>
              </a:solidFill>
            </a:endParaRP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lang="pt-BR" dirty="0"/>
              <a:t>AGREGAÇÃO ACUMULADA</a:t>
            </a:r>
            <a:endParaRPr dirty="0"/>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cumall</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acumulado de</a:t>
            </a:r>
            <a:r>
              <a:rPr dirty="0">
                <a:solidFill>
                  <a:srgbClr val="000000"/>
                </a:solidFill>
              </a:rPr>
              <a:t> all()</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cumany</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acumulado de</a:t>
            </a:r>
            <a:r>
              <a:rPr dirty="0">
                <a:solidFill>
                  <a:srgbClr val="000000"/>
                </a:solidFill>
              </a:rPr>
              <a:t> any()</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cummax</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t>acumulado de</a:t>
            </a:r>
            <a:r>
              <a:rPr dirty="0">
                <a:latin typeface="+mj-lt"/>
                <a:ea typeface="+mj-ea"/>
                <a:cs typeface="+mj-cs"/>
                <a:sym typeface="Source Sans Pro Regular"/>
              </a:rPr>
              <a:t> max()</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cummean</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acumulado de</a:t>
            </a:r>
            <a:r>
              <a:rPr dirty="0">
                <a:solidFill>
                  <a:srgbClr val="000000"/>
                </a:solidFill>
              </a:rPr>
              <a:t> mean()</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cummin</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acumulado de min</a:t>
            </a:r>
            <a:r>
              <a:rPr dirty="0">
                <a:latin typeface="+mj-lt"/>
                <a:ea typeface="+mj-ea"/>
                <a:cs typeface="+mj-cs"/>
                <a:sym typeface="Source Sans Pro Regular"/>
              </a:rPr>
              <a:t>()</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cumprod</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acumulado de</a:t>
            </a:r>
            <a:r>
              <a:rPr dirty="0">
                <a:latin typeface="+mj-lt"/>
                <a:ea typeface="+mj-ea"/>
                <a:cs typeface="+mj-cs"/>
                <a:sym typeface="Source Sans Pro Regular"/>
              </a:rPr>
              <a:t> prod()</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cumsum</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acumulado de</a:t>
            </a:r>
            <a:r>
              <a:rPr dirty="0">
                <a:latin typeface="+mj-lt"/>
                <a:ea typeface="+mj-ea"/>
                <a:cs typeface="+mj-cs"/>
                <a:sym typeface="Source Sans Pro Regular"/>
              </a:rPr>
              <a:t> sum()</a:t>
            </a:r>
          </a:p>
          <a:p>
            <a:pPr>
              <a:lnSpc>
                <a:spcPct val="80000"/>
              </a:lnSpc>
              <a:spcBef>
                <a:spcPts val="0"/>
              </a:spcBef>
              <a:defRPr>
                <a:solidFill>
                  <a:srgbClr val="000000"/>
                </a:solidFill>
              </a:defRPr>
            </a:pPr>
            <a:endParaRPr dirty="0">
              <a:latin typeface="+mj-lt"/>
              <a:ea typeface="+mj-ea"/>
              <a:cs typeface="+mj-cs"/>
              <a:sym typeface="Source Sans Pro Regular"/>
            </a:endParaRPr>
          </a:p>
          <a:p>
            <a:pPr>
              <a:defRPr>
                <a:latin typeface="Source Sans Pro Bold"/>
                <a:ea typeface="Source Sans Pro Bold"/>
                <a:cs typeface="Source Sans Pro Bold"/>
                <a:sym typeface="Source Sans Pro Bold"/>
              </a:defRPr>
            </a:pPr>
            <a:r>
              <a:rPr lang="pt-BR" dirty="0"/>
              <a:t>RANQUEAMENTO</a:t>
            </a:r>
            <a:endParaRPr dirty="0"/>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cume_dist</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proporção de todos valores</a:t>
            </a:r>
            <a:r>
              <a:rPr dirty="0">
                <a:solidFill>
                  <a:srgbClr val="000000"/>
                </a:solidFill>
              </a:rPr>
              <a:t> &lt;=</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dense_rank</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err="1">
                <a:solidFill>
                  <a:srgbClr val="000000"/>
                </a:solidFill>
              </a:rPr>
              <a:t>ranq</a:t>
            </a:r>
            <a:r>
              <a:rPr lang="pt-BR" dirty="0">
                <a:solidFill>
                  <a:srgbClr val="000000"/>
                </a:solidFill>
              </a:rPr>
              <a:t>. sem brechas</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min_rank</a:t>
            </a:r>
            <a:r>
              <a:rPr dirty="0">
                <a:solidFill>
                  <a:srgbClr val="000000"/>
                </a:solidFill>
                <a:latin typeface="Source Sans Pro Bold"/>
                <a:ea typeface="Source Sans Pro Bold"/>
                <a:cs typeface="Source Sans Pro Bold"/>
                <a:sym typeface="Source Sans Pro Bold"/>
              </a:rPr>
              <a:t>() </a:t>
            </a:r>
            <a:r>
              <a:rPr lang="pt-BR" dirty="0">
                <a:solidFill>
                  <a:srgbClr val="000000"/>
                </a:solidFill>
              </a:rPr>
              <a:t>–</a:t>
            </a:r>
            <a:r>
              <a:rPr dirty="0">
                <a:solidFill>
                  <a:srgbClr val="000000"/>
                </a:solidFill>
              </a:rPr>
              <a:t> ran</a:t>
            </a:r>
            <a:r>
              <a:rPr lang="pt-BR" dirty="0">
                <a:solidFill>
                  <a:srgbClr val="000000"/>
                </a:solidFill>
              </a:rPr>
              <a:t>q. com empates</a:t>
            </a:r>
            <a:r>
              <a:rPr dirty="0">
                <a:solidFill>
                  <a:srgbClr val="000000"/>
                </a:solidFill>
              </a:rPr>
              <a:t> = min</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ntile</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intervalões em </a:t>
            </a:r>
            <a:r>
              <a:rPr dirty="0">
                <a:solidFill>
                  <a:srgbClr val="000000"/>
                </a:solidFill>
              </a:rPr>
              <a:t>n </a:t>
            </a:r>
            <a:r>
              <a:rPr lang="pt-BR" dirty="0">
                <a:solidFill>
                  <a:srgbClr val="000000"/>
                </a:solidFill>
              </a:rPr>
              <a:t>intervalos</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percent_rank</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dirty="0" err="1">
                <a:solidFill>
                  <a:srgbClr val="000000"/>
                </a:solidFill>
              </a:rPr>
              <a:t>min_rank</a:t>
            </a:r>
            <a:r>
              <a:rPr dirty="0">
                <a:solidFill>
                  <a:srgbClr val="000000"/>
                </a:solidFill>
              </a:rPr>
              <a:t> </a:t>
            </a:r>
            <a:r>
              <a:rPr lang="pt-BR" dirty="0">
                <a:solidFill>
                  <a:srgbClr val="000000"/>
                </a:solidFill>
              </a:rPr>
              <a:t>escalado até</a:t>
            </a:r>
            <a:r>
              <a:rPr dirty="0">
                <a:solidFill>
                  <a:srgbClr val="000000"/>
                </a:solidFill>
              </a:rPr>
              <a:t> [0,1]</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row_number</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err="1">
                <a:solidFill>
                  <a:srgbClr val="000000"/>
                </a:solidFill>
              </a:rPr>
              <a:t>ranq</a:t>
            </a:r>
            <a:r>
              <a:rPr lang="pt-BR" dirty="0">
                <a:solidFill>
                  <a:srgbClr val="000000"/>
                </a:solidFill>
              </a:rPr>
              <a:t>. empates = “primeiro”</a:t>
            </a:r>
            <a:endParaRPr dirty="0">
              <a:solidFill>
                <a:srgbClr val="000000"/>
              </a:solidFill>
            </a:endParaRP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lang="pt-BR" dirty="0"/>
              <a:t>MATEMÁTICA</a:t>
            </a: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 - , *, /, ^, %/%, %% </a:t>
            </a:r>
            <a:r>
              <a:rPr dirty="0">
                <a:latin typeface="+mj-lt"/>
                <a:ea typeface="+mj-ea"/>
                <a:cs typeface="+mj-cs"/>
                <a:sym typeface="Source Sans Pro Regular"/>
              </a:rPr>
              <a:t>- </a:t>
            </a:r>
            <a:r>
              <a:rPr lang="pt-BR" dirty="0" err="1">
                <a:latin typeface="+mj-lt"/>
                <a:ea typeface="+mj-ea"/>
                <a:cs typeface="+mj-cs"/>
                <a:sym typeface="Source Sans Pro Regular"/>
              </a:rPr>
              <a:t>oper</a:t>
            </a:r>
            <a:r>
              <a:rPr lang="pt-BR" dirty="0">
                <a:latin typeface="+mj-lt"/>
                <a:ea typeface="+mj-ea"/>
                <a:cs typeface="+mj-cs"/>
                <a:sym typeface="Source Sans Pro Regular"/>
              </a:rPr>
              <a:t>. </a:t>
            </a:r>
            <a:r>
              <a:rPr lang="pt-BR" dirty="0" err="1">
                <a:latin typeface="+mj-lt"/>
                <a:ea typeface="+mj-ea"/>
                <a:cs typeface="+mj-cs"/>
                <a:sym typeface="Source Sans Pro Regular"/>
              </a:rPr>
              <a:t>aritiméticas</a:t>
            </a:r>
            <a:endParaRPr lang="pt-B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pt-BR" dirty="0"/>
              <a:t>log(), log2(), log10() </a:t>
            </a:r>
            <a:r>
              <a:rPr lang="pt-BR" dirty="0">
                <a:latin typeface="+mj-lt"/>
                <a:ea typeface="+mj-ea"/>
                <a:cs typeface="+mj-cs"/>
                <a:sym typeface="Source Sans Pro Regular"/>
              </a:rPr>
              <a:t>- logs</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&lt;, &lt;=, &gt;, &gt;=, !=, ==</a:t>
            </a:r>
            <a:r>
              <a:rPr dirty="0">
                <a:latin typeface="+mj-lt"/>
                <a:ea typeface="+mj-ea"/>
                <a:cs typeface="+mj-cs"/>
                <a:sym typeface="Source Sans Pro Regular"/>
              </a:rPr>
              <a:t> - </a:t>
            </a:r>
            <a:r>
              <a:rPr lang="pt-BR" dirty="0">
                <a:latin typeface="+mj-lt"/>
                <a:ea typeface="+mj-ea"/>
                <a:cs typeface="+mj-cs"/>
                <a:sym typeface="Source Sans Pro Regular"/>
              </a:rPr>
              <a:t>comparações lógicas</a:t>
            </a:r>
            <a:endParaRPr dirty="0">
              <a:latin typeface="+mj-lt"/>
              <a:ea typeface="+mj-ea"/>
              <a:cs typeface="+mj-cs"/>
              <a:sym typeface="Source Sans Pro Regular"/>
            </a:endParaRP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between()</a:t>
            </a:r>
            <a:r>
              <a:rPr dirty="0">
                <a:solidFill>
                  <a:srgbClr val="000000"/>
                </a:solidFill>
              </a:rPr>
              <a:t> - x &gt;= </a:t>
            </a:r>
            <a:r>
              <a:rPr lang="pt-BR" dirty="0">
                <a:solidFill>
                  <a:srgbClr val="000000"/>
                </a:solidFill>
              </a:rPr>
              <a:t>esquerda</a:t>
            </a:r>
            <a:r>
              <a:rPr dirty="0">
                <a:solidFill>
                  <a:srgbClr val="000000"/>
                </a:solidFill>
              </a:rPr>
              <a:t> &amp; x &lt;= </a:t>
            </a:r>
            <a:r>
              <a:rPr lang="pt-BR" dirty="0">
                <a:solidFill>
                  <a:srgbClr val="000000"/>
                </a:solidFill>
              </a:rPr>
              <a:t>direita</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near()</a:t>
            </a:r>
            <a:r>
              <a:rPr dirty="0">
                <a:solidFill>
                  <a:srgbClr val="000000"/>
                </a:solidFill>
              </a:rPr>
              <a:t> - </a:t>
            </a:r>
            <a:r>
              <a:rPr lang="pt-BR" dirty="0">
                <a:solidFill>
                  <a:srgbClr val="000000"/>
                </a:solidFill>
              </a:rPr>
              <a:t>== seguro</a:t>
            </a:r>
            <a:r>
              <a:rPr dirty="0">
                <a:solidFill>
                  <a:srgbClr val="000000"/>
                </a:solidFill>
              </a:rPr>
              <a:t> </a:t>
            </a:r>
            <a:r>
              <a:rPr lang="pt-BR" dirty="0">
                <a:solidFill>
                  <a:srgbClr val="000000"/>
                </a:solidFill>
              </a:rPr>
              <a:t>para números com pontos flutuantes</a:t>
            </a:r>
            <a:endParaRPr dirty="0">
              <a:solidFill>
                <a:srgbClr val="000000"/>
              </a:solidFill>
            </a:endParaRP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lang="pt-BR" dirty="0"/>
              <a:t>MISCELÂNIA</a:t>
            </a:r>
            <a:endParaRPr dirty="0"/>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case_when</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dirty="0" err="1">
                <a:solidFill>
                  <a:srgbClr val="000000"/>
                </a:solidFill>
              </a:rPr>
              <a:t>if_else</a:t>
            </a:r>
            <a:r>
              <a:rPr dirty="0">
                <a:solidFill>
                  <a:srgbClr val="000000"/>
                </a:solidFill>
              </a:rPr>
              <a:t>()</a:t>
            </a:r>
            <a:r>
              <a:rPr lang="pt-BR" dirty="0">
                <a:solidFill>
                  <a:srgbClr val="000000"/>
                </a:solidFill>
              </a:rPr>
              <a:t> de vários casos</a:t>
            </a:r>
            <a:endParaRPr dirty="0">
              <a:solidFill>
                <a:srgbClr val="000000"/>
              </a:solidFill>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starwars</a:t>
            </a:r>
            <a:r>
              <a:rPr dirty="0"/>
              <a:t> %&gt;% </a:t>
            </a:r>
            <a:br>
              <a:rPr dirty="0"/>
            </a:br>
            <a:r>
              <a:rPr dirty="0"/>
              <a:t>                  mutate(type = </a:t>
            </a:r>
            <a:r>
              <a:rPr dirty="0" err="1"/>
              <a:t>case_when</a:t>
            </a:r>
            <a:r>
              <a:rPr dirty="0"/>
              <a:t>(</a:t>
            </a:r>
            <a:br>
              <a:rPr dirty="0"/>
            </a:br>
            <a:r>
              <a:rPr dirty="0"/>
              <a:t>                      height &gt; 200 | mass &gt; 200 ~ "large",</a:t>
            </a:r>
            <a:br>
              <a:rPr dirty="0"/>
            </a:br>
            <a:r>
              <a:rPr dirty="0"/>
              <a:t>                          species == "Droid"           ~ "robot",</a:t>
            </a:r>
            <a:br>
              <a:rPr dirty="0"/>
            </a:br>
            <a:r>
              <a:rPr dirty="0"/>
              <a:t>                          TRUE                                    ~ "other")</a:t>
            </a:r>
            <a:br>
              <a:rPr dirty="0"/>
            </a:br>
            <a:r>
              <a:rPr dirty="0"/>
              <a:t>                          )</a:t>
            </a: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coalesce()</a:t>
            </a:r>
            <a:r>
              <a:rPr dirty="0">
                <a:solidFill>
                  <a:srgbClr val="000000"/>
                </a:solidFill>
              </a:rPr>
              <a:t> </a:t>
            </a:r>
            <a:r>
              <a:rPr lang="pt-BR" dirty="0">
                <a:solidFill>
                  <a:srgbClr val="000000"/>
                </a:solidFill>
              </a:rPr>
              <a:t>–</a:t>
            </a:r>
            <a:r>
              <a:rPr dirty="0">
                <a:solidFill>
                  <a:srgbClr val="000000"/>
                </a:solidFill>
              </a:rPr>
              <a:t> </a:t>
            </a:r>
            <a:r>
              <a:rPr lang="pt-BR" dirty="0" err="1">
                <a:solidFill>
                  <a:srgbClr val="000000"/>
                </a:solidFill>
              </a:rPr>
              <a:t>primero</a:t>
            </a:r>
            <a:r>
              <a:rPr lang="pt-BR" dirty="0">
                <a:solidFill>
                  <a:srgbClr val="000000"/>
                </a:solidFill>
              </a:rPr>
              <a:t> valor não-</a:t>
            </a:r>
            <a:r>
              <a:rPr dirty="0">
                <a:solidFill>
                  <a:srgbClr val="000000"/>
                </a:solidFill>
              </a:rPr>
              <a:t>NA </a:t>
            </a:r>
            <a:r>
              <a:rPr lang="pt-BR" dirty="0">
                <a:solidFill>
                  <a:srgbClr val="000000"/>
                </a:solidFill>
              </a:rPr>
              <a:t>por elemento através de um conjunto de vetores</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if_else</a:t>
            </a:r>
            <a:r>
              <a:rPr dirty="0">
                <a:solidFill>
                  <a:srgbClr val="000000"/>
                </a:solidFill>
                <a:latin typeface="Source Sans Pro Bold"/>
                <a:ea typeface="Source Sans Pro Bold"/>
                <a:cs typeface="Source Sans Pro Bold"/>
                <a:sym typeface="Source Sans Pro Bold"/>
              </a:rPr>
              <a:t>()</a:t>
            </a:r>
            <a:r>
              <a:rPr dirty="0">
                <a:solidFill>
                  <a:srgbClr val="000000"/>
                </a:solidFill>
              </a:rPr>
              <a:t> - if() + else()</a:t>
            </a:r>
            <a:r>
              <a:rPr lang="pt-BR" dirty="0">
                <a:solidFill>
                  <a:srgbClr val="000000"/>
                </a:solidFill>
              </a:rPr>
              <a:t> elemento por elemento</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na_if</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altera um valores específico para NA</a:t>
            </a:r>
            <a:endParaRPr dirty="0">
              <a:solidFill>
                <a:srgbClr val="000000"/>
              </a:solidFill>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pmax</a:t>
            </a:r>
            <a:r>
              <a:rPr dirty="0"/>
              <a:t>()</a:t>
            </a:r>
            <a:r>
              <a:rPr dirty="0">
                <a:latin typeface="+mj-lt"/>
                <a:ea typeface="+mj-ea"/>
                <a:cs typeface="+mj-cs"/>
                <a:sym typeface="Source Sans Pro Regular"/>
              </a:rPr>
              <a:t> - max()</a:t>
            </a:r>
            <a:r>
              <a:rPr lang="pt-BR" dirty="0">
                <a:latin typeface="+mj-lt"/>
                <a:ea typeface="+mj-ea"/>
                <a:cs typeface="+mj-cs"/>
                <a:sym typeface="Source Sans Pro Regular"/>
              </a:rPr>
              <a:t> elemento por elemento</a:t>
            </a: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pmin</a:t>
            </a:r>
            <a:r>
              <a:rPr dirty="0"/>
              <a:t>()</a:t>
            </a:r>
            <a:r>
              <a:rPr dirty="0">
                <a:latin typeface="+mj-lt"/>
                <a:ea typeface="+mj-ea"/>
                <a:cs typeface="+mj-cs"/>
                <a:sym typeface="Source Sans Pro Regular"/>
              </a:rPr>
              <a:t> - min()</a:t>
            </a:r>
            <a:r>
              <a:rPr lang="pt-BR" dirty="0">
                <a:latin typeface="+mj-lt"/>
                <a:ea typeface="+mj-ea"/>
                <a:cs typeface="+mj-cs"/>
                <a:sym typeface="Source Sans Pro Regular"/>
              </a:rPr>
              <a:t> elemento por elemento</a:t>
            </a:r>
            <a:endParaRPr dirty="0">
              <a:latin typeface="+mj-lt"/>
              <a:ea typeface="+mj-ea"/>
              <a:cs typeface="+mj-cs"/>
              <a:sym typeface="Source Sans Pro Regular"/>
            </a:endParaRPr>
          </a:p>
        </p:txBody>
      </p:sp>
      <p:sp>
        <p:nvSpPr>
          <p:cNvPr id="291" name="mutate() and transmute() apply vectorized functions to columns to create new columns. Vectorized functions take vectors as input and return vectors of the same length as output."/>
          <p:cNvSpPr txBox="1"/>
          <p:nvPr/>
        </p:nvSpPr>
        <p:spPr>
          <a:xfrm>
            <a:off x="323997" y="1452743"/>
            <a:ext cx="3054158" cy="8033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mutate()</a:t>
            </a:r>
            <a:r>
              <a:rPr dirty="0">
                <a:latin typeface="+mj-lt"/>
                <a:ea typeface="+mj-ea"/>
                <a:cs typeface="+mj-cs"/>
                <a:sym typeface="Source Sans Pro Regular"/>
              </a:rPr>
              <a:t> </a:t>
            </a:r>
            <a:r>
              <a:rPr lang="pt-BR" dirty="0">
                <a:latin typeface="+mj-lt"/>
                <a:ea typeface="+mj-ea"/>
                <a:cs typeface="+mj-cs"/>
                <a:sym typeface="Source Sans Pro Regular"/>
              </a:rPr>
              <a:t>e</a:t>
            </a:r>
            <a:r>
              <a:rPr dirty="0">
                <a:latin typeface="+mj-lt"/>
                <a:ea typeface="+mj-ea"/>
                <a:cs typeface="+mj-cs"/>
                <a:sym typeface="Source Sans Pro Regular"/>
              </a:rPr>
              <a:t> </a:t>
            </a:r>
            <a:r>
              <a:rPr dirty="0"/>
              <a:t>transmute()</a:t>
            </a:r>
            <a:r>
              <a:rPr dirty="0">
                <a:latin typeface="+mj-lt"/>
                <a:ea typeface="+mj-ea"/>
                <a:cs typeface="+mj-cs"/>
                <a:sym typeface="Source Sans Pro Regular"/>
              </a:rPr>
              <a:t> </a:t>
            </a:r>
            <a:r>
              <a:rPr lang="pt-BR" dirty="0">
                <a:latin typeface="+mj-lt"/>
                <a:ea typeface="+mj-ea"/>
                <a:cs typeface="+mj-cs"/>
                <a:sym typeface="Source Sans Pro Regular"/>
              </a:rPr>
              <a:t>aplicam funções vetorizadas em colunas para criar novas colunas</a:t>
            </a:r>
            <a:r>
              <a:rPr dirty="0">
                <a:latin typeface="+mj-lt"/>
                <a:ea typeface="+mj-ea"/>
                <a:cs typeface="+mj-cs"/>
                <a:sym typeface="Source Sans Pro Regular"/>
              </a:rPr>
              <a:t>. </a:t>
            </a:r>
            <a:r>
              <a:rPr lang="pt-BR" dirty="0">
                <a:latin typeface="+mj-lt"/>
                <a:ea typeface="+mj-ea"/>
                <a:cs typeface="+mj-cs"/>
                <a:sym typeface="Source Sans Pro Regular"/>
              </a:rPr>
              <a:t>Funções vetorizadas recebem vetores como argumento de entrada e retornar vetores de mesmo tamanho como saída</a:t>
            </a:r>
            <a:r>
              <a:rPr dirty="0">
                <a:latin typeface="+mj-lt"/>
                <a:ea typeface="+mj-ea"/>
                <a:cs typeface="+mj-cs"/>
                <a:sym typeface="Source Sans Pro Regular"/>
              </a:rPr>
              <a:t>.</a:t>
            </a:r>
          </a:p>
        </p:txBody>
      </p:sp>
      <p:sp>
        <p:nvSpPr>
          <p:cNvPr id="292" name="Vectorized Functions"/>
          <p:cNvSpPr txBox="1"/>
          <p:nvPr/>
        </p:nvSpPr>
        <p:spPr>
          <a:xfrm>
            <a:off x="323996" y="775739"/>
            <a:ext cx="2752357"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4902D"/>
                </a:solidFill>
              </a:defRPr>
            </a:pPr>
            <a:r>
              <a:rPr lang="pt-BR" dirty="0"/>
              <a:t>Funções Vetorizadas</a:t>
            </a:r>
            <a:endParaRPr dirty="0"/>
          </a:p>
        </p:txBody>
      </p:sp>
      <p:sp>
        <p:nvSpPr>
          <p:cNvPr id="293" name="TO USE WITH MUTATE ()"/>
          <p:cNvSpPr txBox="1"/>
          <p:nvPr/>
        </p:nvSpPr>
        <p:spPr>
          <a:xfrm>
            <a:off x="323996" y="1203306"/>
            <a:ext cx="1752083"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PARA USAR COM </a:t>
            </a:r>
            <a:r>
              <a:rPr dirty="0"/>
              <a:t>MUTATE ()</a:t>
            </a:r>
          </a:p>
        </p:txBody>
      </p:sp>
      <p:sp>
        <p:nvSpPr>
          <p:cNvPr id="294" name="Line"/>
          <p:cNvSpPr/>
          <p:nvPr/>
        </p:nvSpPr>
        <p:spPr>
          <a:xfrm>
            <a:off x="323997" y="729956"/>
            <a:ext cx="3088097" cy="4"/>
          </a:xfrm>
          <a:prstGeom prst="line">
            <a:avLst/>
          </a:prstGeom>
          <a:ln w="12700">
            <a:solidFill>
              <a:srgbClr val="E4E4E3"/>
            </a:solidFill>
            <a:miter lim="400000"/>
          </a:ln>
        </p:spPr>
        <p:txBody>
          <a:bodyPr lIns="45718" tIns="45718" rIns="45718" bIns="45718"/>
          <a:lstStyle/>
          <a:p>
            <a:endParaRPr/>
          </a:p>
        </p:txBody>
      </p:sp>
      <p:grpSp>
        <p:nvGrpSpPr>
          <p:cNvPr id="297" name="Group"/>
          <p:cNvGrpSpPr/>
          <p:nvPr/>
        </p:nvGrpSpPr>
        <p:grpSpPr>
          <a:xfrm>
            <a:off x="343762" y="2232645"/>
            <a:ext cx="2483946" cy="276237"/>
            <a:chOff x="0" y="-1"/>
            <a:chExt cx="2483945" cy="276236"/>
          </a:xfrm>
        </p:grpSpPr>
        <p:pic>
          <p:nvPicPr>
            <p:cNvPr id="295" name="Image" descr="Image"/>
            <p:cNvPicPr>
              <a:picLocks noChangeAspect="1"/>
            </p:cNvPicPr>
            <p:nvPr/>
          </p:nvPicPr>
          <p:blipFill>
            <a:blip r:embed="rId2"/>
            <a:stretch>
              <a:fillRect/>
            </a:stretch>
          </p:blipFill>
          <p:spPr>
            <a:xfrm>
              <a:off x="0" y="-1"/>
              <a:ext cx="2483945" cy="276236"/>
            </a:xfrm>
            <a:prstGeom prst="rect">
              <a:avLst/>
            </a:prstGeom>
            <a:ln w="12700" cap="flat">
              <a:noFill/>
              <a:miter lim="400000"/>
            </a:ln>
            <a:effectLst/>
          </p:spPr>
        </p:pic>
        <p:sp>
          <p:nvSpPr>
            <p:cNvPr id="296" name="vectorized function"/>
            <p:cNvSpPr txBox="1"/>
            <p:nvPr/>
          </p:nvSpPr>
          <p:spPr>
            <a:xfrm>
              <a:off x="126961" y="42811"/>
              <a:ext cx="1184620" cy="1508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a:t>Função vetorizada</a:t>
              </a:r>
              <a:endParaRPr dirty="0"/>
            </a:p>
          </p:txBody>
        </p:sp>
      </p:grpSp>
      <p:sp>
        <p:nvSpPr>
          <p:cNvPr id="298" name="Summary Functions"/>
          <p:cNvSpPr txBox="1"/>
          <p:nvPr/>
        </p:nvSpPr>
        <p:spPr>
          <a:xfrm>
            <a:off x="3714820" y="775739"/>
            <a:ext cx="2675412"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4902D"/>
                </a:solidFill>
              </a:defRPr>
            </a:pPr>
            <a:r>
              <a:rPr lang="pt-BR" dirty="0"/>
              <a:t>Funções de Resumo</a:t>
            </a:r>
            <a:endParaRPr dirty="0"/>
          </a:p>
        </p:txBody>
      </p:sp>
      <p:sp>
        <p:nvSpPr>
          <p:cNvPr id="299" name="Line"/>
          <p:cNvSpPr/>
          <p:nvPr/>
        </p:nvSpPr>
        <p:spPr>
          <a:xfrm>
            <a:off x="3714820" y="729956"/>
            <a:ext cx="3100796" cy="4"/>
          </a:xfrm>
          <a:prstGeom prst="line">
            <a:avLst/>
          </a:prstGeom>
          <a:ln w="12700">
            <a:solidFill>
              <a:srgbClr val="E4E4E3"/>
            </a:solidFill>
            <a:miter lim="400000"/>
          </a:ln>
        </p:spPr>
        <p:txBody>
          <a:bodyPr lIns="45718" tIns="45718" rIns="45718" bIns="45718"/>
          <a:lstStyle/>
          <a:p>
            <a:endParaRPr/>
          </a:p>
        </p:txBody>
      </p:sp>
      <p:sp>
        <p:nvSpPr>
          <p:cNvPr id="300" name="TO USE WITH SUMMARISE ()"/>
          <p:cNvSpPr txBox="1"/>
          <p:nvPr/>
        </p:nvSpPr>
        <p:spPr>
          <a:xfrm>
            <a:off x="3714820" y="1203306"/>
            <a:ext cx="1992533"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PARA USAR COM </a:t>
            </a:r>
            <a:r>
              <a:rPr dirty="0"/>
              <a:t>SUMMARISE ()</a:t>
            </a:r>
          </a:p>
        </p:txBody>
      </p:sp>
      <p:sp>
        <p:nvSpPr>
          <p:cNvPr id="301" name="summarise() applies summary functions to columns to create a new table. Summary functions take vectors as input and return single values as output."/>
          <p:cNvSpPr txBox="1"/>
          <p:nvPr/>
        </p:nvSpPr>
        <p:spPr>
          <a:xfrm>
            <a:off x="3714820" y="1452743"/>
            <a:ext cx="3054157" cy="6858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summarise</a:t>
            </a:r>
            <a:r>
              <a:rPr dirty="0"/>
              <a:t>() </a:t>
            </a:r>
            <a:r>
              <a:rPr lang="pt-BR" dirty="0"/>
              <a:t>aplica funções de resumo </a:t>
            </a:r>
            <a:r>
              <a:rPr lang="pt-BR" dirty="0">
                <a:latin typeface="+mj-lt"/>
                <a:ea typeface="+mj-ea"/>
                <a:cs typeface="+mj-cs"/>
                <a:sym typeface="Source Sans Pro Regular"/>
              </a:rPr>
              <a:t>em colunas para criar uma nova tabela</a:t>
            </a:r>
            <a:r>
              <a:rPr dirty="0">
                <a:latin typeface="+mj-lt"/>
                <a:ea typeface="+mj-ea"/>
                <a:cs typeface="+mj-cs"/>
                <a:sym typeface="Source Sans Pro Regular"/>
              </a:rPr>
              <a:t>. </a:t>
            </a:r>
            <a:r>
              <a:rPr lang="pt-BR" dirty="0">
                <a:latin typeface="+mj-lt"/>
                <a:ea typeface="+mj-ea"/>
                <a:cs typeface="+mj-cs"/>
                <a:sym typeface="Source Sans Pro Regular"/>
              </a:rPr>
              <a:t>Funções de resumo recebem vetores como entrada e retornam um valor único na saída</a:t>
            </a:r>
            <a:r>
              <a:rPr dirty="0">
                <a:latin typeface="+mj-lt"/>
                <a:ea typeface="+mj-ea"/>
                <a:cs typeface="+mj-cs"/>
                <a:sym typeface="Source Sans Pro Regular"/>
              </a:rPr>
              <a:t>.</a:t>
            </a:r>
          </a:p>
        </p:txBody>
      </p:sp>
      <p:sp>
        <p:nvSpPr>
          <p:cNvPr id="302" name="COUNT…"/>
          <p:cNvSpPr txBox="1"/>
          <p:nvPr/>
        </p:nvSpPr>
        <p:spPr>
          <a:xfrm>
            <a:off x="3714820" y="2715785"/>
            <a:ext cx="3055257" cy="4686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578358">
              <a:spcBef>
                <a:spcPts val="100"/>
              </a:spcBef>
              <a:tabLst>
                <a:tab pos="431800" algn="l"/>
              </a:tabLst>
              <a:defRPr sz="1100">
                <a:latin typeface="Source Sans Pro Bold"/>
                <a:ea typeface="Source Sans Pro Bold"/>
                <a:cs typeface="Source Sans Pro Bold"/>
                <a:sym typeface="Source Sans Pro Bold"/>
              </a:defRPr>
            </a:pPr>
            <a:r>
              <a:rPr dirty="0"/>
              <a:t>C</a:t>
            </a:r>
            <a:r>
              <a:rPr lang="pt-BR" dirty="0"/>
              <a:t>ONTAGEM</a:t>
            </a:r>
            <a:endParaRPr dirty="0"/>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número de valores/linhas</a:t>
            </a:r>
            <a:endParaRPr dirty="0">
              <a:solidFill>
                <a:srgbClr val="000000"/>
              </a:solidFill>
            </a:endParaRPr>
          </a:p>
          <a:p>
            <a:pPr defTabSz="578358">
              <a:lnSpc>
                <a:spcPct val="80000"/>
              </a:lnSpc>
              <a:spcBef>
                <a:spcPts val="0"/>
              </a:spcBef>
              <a:defRPr sz="1100">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n_distinct</a:t>
            </a:r>
            <a:r>
              <a:rPr dirty="0">
                <a:solidFill>
                  <a:srgbClr val="000000"/>
                </a:solidFill>
                <a:latin typeface="Source Sans Pro Bold"/>
                <a:ea typeface="Source Sans Pro Bold"/>
                <a:cs typeface="Source Sans Pro Bold"/>
                <a:sym typeface="Source Sans Pro Bold"/>
              </a:rPr>
              <a:t>()</a:t>
            </a:r>
            <a:r>
              <a:rPr dirty="0">
                <a:solidFill>
                  <a:srgbClr val="000000"/>
                </a:solidFill>
              </a:rPr>
              <a:t> - # </a:t>
            </a:r>
            <a:r>
              <a:rPr lang="pt-BR" dirty="0">
                <a:solidFill>
                  <a:srgbClr val="000000"/>
                </a:solidFill>
              </a:rPr>
              <a:t>de valores único</a:t>
            </a:r>
            <a:r>
              <a:rPr dirty="0">
                <a:solidFill>
                  <a:srgbClr val="000000"/>
                </a:solidFill>
              </a:rPr>
              <a:t>s</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sum(!is.na())</a:t>
            </a:r>
            <a:r>
              <a:rPr dirty="0">
                <a:latin typeface="+mj-lt"/>
                <a:ea typeface="+mj-ea"/>
                <a:cs typeface="+mj-cs"/>
                <a:sym typeface="Source Sans Pro Regular"/>
              </a:rPr>
              <a:t> - # </a:t>
            </a:r>
            <a:r>
              <a:rPr lang="pt-BR" dirty="0"/>
              <a:t>de </a:t>
            </a:r>
            <a:r>
              <a:rPr lang="pt-BR" dirty="0" err="1"/>
              <a:t>não-NA</a:t>
            </a:r>
            <a:r>
              <a:rPr dirty="0">
                <a:latin typeface="+mj-lt"/>
                <a:ea typeface="+mj-ea"/>
                <a:cs typeface="+mj-cs"/>
                <a:sym typeface="Source Sans Pro Regular"/>
              </a:rPr>
              <a:t>’s</a:t>
            </a: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dirty="0"/>
              <a:t>POSI</a:t>
            </a:r>
            <a:r>
              <a:rPr lang="pt-BR" dirty="0"/>
              <a:t>ÇÃO</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mean()</a:t>
            </a:r>
            <a:r>
              <a:rPr dirty="0">
                <a:latin typeface="+mj-lt"/>
                <a:ea typeface="+mj-ea"/>
                <a:cs typeface="+mj-cs"/>
                <a:sym typeface="Source Sans Pro Regular"/>
              </a:rPr>
              <a:t> - m</a:t>
            </a:r>
            <a:r>
              <a:rPr lang="pt-BR" dirty="0" err="1">
                <a:latin typeface="+mj-lt"/>
                <a:ea typeface="+mj-ea"/>
                <a:cs typeface="+mj-cs"/>
                <a:sym typeface="Source Sans Pro Regular"/>
              </a:rPr>
              <a:t>édia</a:t>
            </a:r>
            <a:r>
              <a:rPr dirty="0">
                <a:latin typeface="+mj-lt"/>
                <a:ea typeface="+mj-ea"/>
                <a:cs typeface="+mj-cs"/>
                <a:sym typeface="Source Sans Pro Regular"/>
              </a:rPr>
              <a:t>, </a:t>
            </a:r>
            <a:r>
              <a:rPr lang="pt-BR" dirty="0">
                <a:latin typeface="+mj-lt"/>
                <a:ea typeface="+mj-ea"/>
                <a:cs typeface="+mj-cs"/>
                <a:sym typeface="Source Sans Pro Regular"/>
              </a:rPr>
              <a:t>também</a:t>
            </a:r>
            <a:r>
              <a:rPr dirty="0">
                <a:latin typeface="+mj-lt"/>
                <a:ea typeface="+mj-ea"/>
                <a:cs typeface="+mj-cs"/>
                <a:sym typeface="Source Sans Pro Regular"/>
              </a:rPr>
              <a:t> </a:t>
            </a:r>
            <a:r>
              <a:rPr dirty="0"/>
              <a:t>mean(!is.na())</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median()</a:t>
            </a:r>
            <a:r>
              <a:rPr dirty="0">
                <a:latin typeface="+mj-lt"/>
                <a:ea typeface="+mj-ea"/>
                <a:cs typeface="+mj-cs"/>
                <a:sym typeface="Source Sans Pro Regular"/>
              </a:rPr>
              <a:t> - median</a:t>
            </a:r>
            <a:r>
              <a:rPr lang="pt-BR" dirty="0">
                <a:latin typeface="+mj-lt"/>
                <a:ea typeface="+mj-ea"/>
                <a:cs typeface="+mj-cs"/>
                <a:sym typeface="Source Sans Pro Regular"/>
              </a:rPr>
              <a:t>a</a:t>
            </a:r>
            <a:endParaRPr dirty="0">
              <a:latin typeface="+mj-lt"/>
              <a:ea typeface="+mj-ea"/>
              <a:cs typeface="+mj-cs"/>
              <a:sym typeface="Source Sans Pro Regular"/>
            </a:endParaRP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pt-BR" dirty="0"/>
              <a:t>LÓGICA</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mean()</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proporção de verdadeiros</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TRUE</a:t>
            </a:r>
            <a:r>
              <a:rPr lang="pt-BR" dirty="0">
                <a:latin typeface="+mj-lt"/>
                <a:ea typeface="+mj-ea"/>
                <a:cs typeface="+mj-cs"/>
                <a:sym typeface="Source Sans Pro Regular"/>
              </a:rPr>
              <a:t>)</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sum()</a:t>
            </a:r>
            <a:r>
              <a:rPr dirty="0">
                <a:latin typeface="+mj-lt"/>
                <a:ea typeface="+mj-ea"/>
                <a:cs typeface="+mj-cs"/>
                <a:sym typeface="Source Sans Pro Regular"/>
              </a:rPr>
              <a:t> - # </a:t>
            </a:r>
            <a:r>
              <a:rPr lang="pt-BR" dirty="0">
                <a:latin typeface="+mj-lt"/>
                <a:ea typeface="+mj-ea"/>
                <a:cs typeface="+mj-cs"/>
                <a:sym typeface="Source Sans Pro Regular"/>
              </a:rPr>
              <a:t>de</a:t>
            </a:r>
            <a:r>
              <a:rPr dirty="0">
                <a:latin typeface="+mj-lt"/>
                <a:ea typeface="+mj-ea"/>
                <a:cs typeface="+mj-cs"/>
                <a:sym typeface="Source Sans Pro Regular"/>
              </a:rPr>
              <a:t> </a:t>
            </a:r>
            <a:r>
              <a:rPr lang="pt-BR" dirty="0">
                <a:latin typeface="+mj-lt"/>
                <a:ea typeface="+mj-ea"/>
                <a:cs typeface="+mj-cs"/>
                <a:sym typeface="Source Sans Pro Regular"/>
              </a:rPr>
              <a:t>verdadeiros (</a:t>
            </a:r>
            <a:r>
              <a:rPr dirty="0">
                <a:latin typeface="+mj-lt"/>
                <a:ea typeface="+mj-ea"/>
                <a:cs typeface="+mj-cs"/>
                <a:sym typeface="Source Sans Pro Regular"/>
              </a:rPr>
              <a:t>TRUE</a:t>
            </a:r>
            <a:r>
              <a:rPr lang="pt-BR" dirty="0">
                <a:latin typeface="+mj-lt"/>
                <a:ea typeface="+mj-ea"/>
                <a:cs typeface="+mj-cs"/>
                <a:sym typeface="Source Sans Pro Regular"/>
              </a:rPr>
              <a:t>)</a:t>
            </a:r>
            <a:endParaRPr dirty="0">
              <a:latin typeface="+mj-lt"/>
              <a:ea typeface="+mj-ea"/>
              <a:cs typeface="+mj-cs"/>
              <a:sym typeface="Source Sans Pro Regular"/>
            </a:endParaRP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pt-BR" dirty="0"/>
              <a:t>ORDEM</a:t>
            </a:r>
            <a:endParaRPr dirty="0"/>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first()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primeiro valor</a:t>
            </a:r>
            <a:endParaRPr dirty="0">
              <a:solidFill>
                <a:srgbClr val="000000"/>
              </a:solidFill>
            </a:endParaRPr>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last()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último valor</a:t>
            </a:r>
            <a:endParaRPr dirty="0">
              <a:solidFill>
                <a:srgbClr val="000000"/>
              </a:solidFill>
            </a:endParaRPr>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nth()</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valor na enésima posição do vetor</a:t>
            </a:r>
          </a:p>
          <a:p>
            <a:pPr defTabSz="578358">
              <a:lnSpc>
                <a:spcPct val="80000"/>
              </a:lnSpc>
              <a:spcBef>
                <a:spcPts val="0"/>
              </a:spcBef>
              <a:defRPr sz="1100">
                <a:solidFill>
                  <a:srgbClr val="A6AAA9"/>
                </a:solidFill>
              </a:defRPr>
            </a:pPr>
            <a:endParaRPr dirty="0">
              <a:solidFill>
                <a:srgbClr val="000000"/>
              </a:solidFill>
            </a:endParaRPr>
          </a:p>
          <a:p>
            <a:pPr defTabSz="578358">
              <a:spcBef>
                <a:spcPts val="100"/>
              </a:spcBef>
              <a:defRPr sz="1100">
                <a:latin typeface="Source Sans Pro Bold"/>
                <a:ea typeface="Source Sans Pro Bold"/>
                <a:cs typeface="Source Sans Pro Bold"/>
                <a:sym typeface="Source Sans Pro Bold"/>
              </a:defRPr>
            </a:pPr>
            <a:r>
              <a:rPr lang="pt-BR" dirty="0"/>
              <a:t>RANQUEAMENTO</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quantile()</a:t>
            </a:r>
            <a:r>
              <a:rPr dirty="0">
                <a:latin typeface="+mj-lt"/>
                <a:ea typeface="+mj-ea"/>
                <a:cs typeface="+mj-cs"/>
                <a:sym typeface="Source Sans Pro Regular"/>
              </a:rPr>
              <a:t> - </a:t>
            </a:r>
            <a:r>
              <a:rPr lang="pt-BR" dirty="0">
                <a:latin typeface="+mj-lt"/>
                <a:ea typeface="+mj-ea"/>
                <a:cs typeface="+mj-cs"/>
                <a:sym typeface="Source Sans Pro Regular"/>
              </a:rPr>
              <a:t>enésimo</a:t>
            </a:r>
            <a:r>
              <a:rPr dirty="0">
                <a:latin typeface="+mj-lt"/>
                <a:ea typeface="+mj-ea"/>
                <a:cs typeface="+mj-cs"/>
                <a:sym typeface="Source Sans Pro Regular"/>
              </a:rPr>
              <a:t> </a:t>
            </a:r>
            <a:r>
              <a:rPr lang="pt-BR" dirty="0">
                <a:latin typeface="+mj-lt"/>
                <a:ea typeface="+mj-ea"/>
                <a:cs typeface="+mj-cs"/>
                <a:sym typeface="Source Sans Pro Regular"/>
              </a:rPr>
              <a:t>quartil</a:t>
            </a:r>
            <a:r>
              <a:rPr dirty="0">
                <a:latin typeface="+mj-lt"/>
                <a:ea typeface="+mj-ea"/>
                <a:cs typeface="+mj-cs"/>
                <a:sym typeface="Source Sans Pro Regular"/>
              </a:rPr>
              <a:t> </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min()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valor mínimo</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max()</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valor máximo</a:t>
            </a:r>
            <a:endParaRPr dirty="0">
              <a:latin typeface="+mj-lt"/>
              <a:ea typeface="+mj-ea"/>
              <a:cs typeface="+mj-cs"/>
              <a:sym typeface="Source Sans Pro Regular"/>
            </a:endParaRP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pt-BR" dirty="0"/>
              <a:t>DISPERSÃO</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IQR()</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t>d</a:t>
            </a:r>
            <a:r>
              <a:rPr lang="pt-BR" dirty="0">
                <a:latin typeface="+mj-lt"/>
                <a:ea typeface="+mj-ea"/>
                <a:cs typeface="+mj-cs"/>
                <a:sym typeface="Source Sans Pro Regular"/>
              </a:rPr>
              <a:t>istância </a:t>
            </a:r>
            <a:r>
              <a:rPr lang="pt-BR" dirty="0" err="1">
                <a:latin typeface="+mj-lt"/>
                <a:ea typeface="+mj-ea"/>
                <a:cs typeface="+mj-cs"/>
                <a:sym typeface="Source Sans Pro Regular"/>
              </a:rPr>
              <a:t>inter-quartil</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mad()</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desvio absoluto médio</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err="1"/>
              <a:t>sd</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desvio padrão</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var()</a:t>
            </a:r>
            <a:r>
              <a:rPr dirty="0">
                <a:latin typeface="+mj-lt"/>
                <a:ea typeface="+mj-ea"/>
                <a:cs typeface="+mj-cs"/>
                <a:sym typeface="Source Sans Pro Regular"/>
              </a:rPr>
              <a:t> - </a:t>
            </a:r>
            <a:r>
              <a:rPr lang="pt-BR" dirty="0">
                <a:latin typeface="+mj-lt"/>
                <a:ea typeface="+mj-ea"/>
                <a:cs typeface="+mj-cs"/>
                <a:sym typeface="Source Sans Pro Regular"/>
              </a:rPr>
              <a:t>variância</a:t>
            </a:r>
            <a:endParaRPr dirty="0">
              <a:latin typeface="+mj-lt"/>
              <a:ea typeface="+mj-ea"/>
              <a:cs typeface="+mj-cs"/>
              <a:sym typeface="Source Sans Pro Regular"/>
            </a:endParaRPr>
          </a:p>
        </p:txBody>
      </p:sp>
      <p:sp>
        <p:nvSpPr>
          <p:cNvPr id="303" name="Row Names"/>
          <p:cNvSpPr txBox="1"/>
          <p:nvPr/>
        </p:nvSpPr>
        <p:spPr>
          <a:xfrm>
            <a:off x="3714820" y="7517588"/>
            <a:ext cx="2149627"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4902D"/>
                </a:solidFill>
              </a:defRPr>
            </a:pPr>
            <a:r>
              <a:rPr lang="pt-BR" dirty="0"/>
              <a:t>Nome de Linhas</a:t>
            </a:r>
            <a:endParaRPr dirty="0"/>
          </a:p>
        </p:txBody>
      </p:sp>
      <p:sp>
        <p:nvSpPr>
          <p:cNvPr id="304" name="Line"/>
          <p:cNvSpPr/>
          <p:nvPr/>
        </p:nvSpPr>
        <p:spPr>
          <a:xfrm>
            <a:off x="3714820" y="7497205"/>
            <a:ext cx="3100796" cy="4"/>
          </a:xfrm>
          <a:prstGeom prst="line">
            <a:avLst/>
          </a:prstGeom>
          <a:ln w="12700">
            <a:solidFill>
              <a:srgbClr val="E4E4E3"/>
            </a:solidFill>
            <a:miter lim="400000"/>
          </a:ln>
        </p:spPr>
        <p:txBody>
          <a:bodyPr lIns="45718" tIns="45718" rIns="45718" bIns="45718"/>
          <a:lstStyle/>
          <a:p>
            <a:endParaRPr/>
          </a:p>
        </p:txBody>
      </p:sp>
      <p:sp>
        <p:nvSpPr>
          <p:cNvPr id="305" name="Tidy data does not use rownames, which store a variable outside of the columns. To work with the rownames, first move them into a column."/>
          <p:cNvSpPr txBox="1"/>
          <p:nvPr/>
        </p:nvSpPr>
        <p:spPr>
          <a:xfrm>
            <a:off x="3714820" y="7872010"/>
            <a:ext cx="3054157" cy="8033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defTabSz="566673">
              <a:lnSpc>
                <a:spcPct val="80000"/>
              </a:lnSpc>
              <a:spcBef>
                <a:spcPts val="0"/>
              </a:spcBef>
              <a:defRPr sz="1100">
                <a:solidFill>
                  <a:srgbClr val="000000"/>
                </a:solidFill>
              </a:defRPr>
            </a:lvl1pPr>
          </a:lstStyle>
          <a:p>
            <a:r>
              <a:rPr lang="pt-BR" dirty="0"/>
              <a:t>Dados organizados (</a:t>
            </a:r>
            <a:r>
              <a:rPr lang="pt-BR" dirty="0" err="1"/>
              <a:t>tidy</a:t>
            </a:r>
            <a:r>
              <a:rPr lang="pt-BR" dirty="0"/>
              <a:t>) não usam nomes de linhas (que contém uma variável fora das colunas)</a:t>
            </a:r>
            <a:r>
              <a:rPr dirty="0"/>
              <a:t>. </a:t>
            </a:r>
            <a:r>
              <a:rPr lang="pt-BR" dirty="0"/>
              <a:t>Para trabalhar com este nomes, mova para uma coluna</a:t>
            </a:r>
            <a:r>
              <a:rPr dirty="0"/>
              <a:t>.</a:t>
            </a:r>
          </a:p>
        </p:txBody>
      </p:sp>
      <p:sp>
        <p:nvSpPr>
          <p:cNvPr id="306" name="RStudio® is a trademark of RStudio, PBC  •  CC BY SA  RStudio  •  info@rstudio.com  •  844-448-1212  •  rstudio.com  •  Learn more at dplyr.tidyverse.org  •  dplyr  1.0.7  •  Updated:  2021-07"/>
          <p:cNvSpPr txBox="1"/>
          <p:nvPr/>
        </p:nvSpPr>
        <p:spPr>
          <a:xfrm>
            <a:off x="1845571" y="10340909"/>
            <a:ext cx="11830668" cy="248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8" tIns="54568" rIns="54568" bIns="54568" anchor="ctr">
            <a:spAutoFit/>
          </a:bodyPr>
          <a:lstStyle/>
          <a:p>
            <a:pPr algn="r">
              <a:lnSpc>
                <a:spcPct val="90000"/>
              </a:lnSpc>
              <a:spcBef>
                <a:spcPts val="0"/>
              </a:spcBef>
              <a:defRPr sz="900">
                <a:solidFill>
                  <a:srgbClr val="000000"/>
                </a:solidFill>
              </a:defRPr>
            </a:pPr>
            <a:r>
              <a:t>RStudio® is a trademark of RStudio, PBC  •  </a:t>
            </a:r>
            <a:r>
              <a:rPr u="sng">
                <a:solidFill>
                  <a:srgbClr val="0000FF"/>
                </a:solidFill>
                <a:uFill>
                  <a:solidFill>
                    <a:srgbClr val="0000FF"/>
                  </a:solidFill>
                </a:uFill>
                <a:hlinkClick r:id="rId3"/>
              </a:rPr>
              <a:t>CC BY SA</a:t>
            </a:r>
            <a:r>
              <a:t>  RStudio  •  </a:t>
            </a:r>
            <a:r>
              <a:rPr u="sng">
                <a:solidFill>
                  <a:srgbClr val="0000FF"/>
                </a:solidFill>
                <a:uFill>
                  <a:solidFill>
                    <a:srgbClr val="0000FF"/>
                  </a:solidFill>
                </a:uFill>
                <a:hlinkClick r:id="rId4"/>
              </a:rPr>
              <a:t>info@rstudio.com</a:t>
            </a:r>
            <a:r>
              <a:t>  •  844-448-1212  •  </a:t>
            </a:r>
            <a:r>
              <a:rPr u="sng">
                <a:solidFill>
                  <a:srgbClr val="0000FF"/>
                </a:solidFill>
                <a:uFill>
                  <a:solidFill>
                    <a:srgbClr val="0000FF"/>
                  </a:solidFill>
                </a:uFill>
                <a:hlinkClick r:id="rId5"/>
              </a:rPr>
              <a:t>rstudio.com</a:t>
            </a:r>
            <a:r>
              <a:t>  •  Learn more at </a:t>
            </a:r>
            <a:r>
              <a:rPr u="sng">
                <a:solidFill>
                  <a:srgbClr val="0000FF"/>
                </a:solidFill>
                <a:uFill>
                  <a:solidFill>
                    <a:srgbClr val="0000FF"/>
                  </a:solidFill>
                </a:uFill>
                <a:latin typeface="Source Sans Pro Bold"/>
                <a:ea typeface="Source Sans Pro Bold"/>
                <a:cs typeface="Source Sans Pro Bold"/>
                <a:sym typeface="Source Sans Pro Bold"/>
                <a:hlinkClick r:id="rId6"/>
              </a:rPr>
              <a:t>dplyr.tidyverse.org</a:t>
            </a:r>
            <a:r>
              <a:t>  •  dplyr  1.0.7  •  Updated:  2021-07</a:t>
            </a:r>
          </a:p>
        </p:txBody>
      </p:sp>
      <p:sp>
        <p:nvSpPr>
          <p:cNvPr id="307" name="Line"/>
          <p:cNvSpPr/>
          <p:nvPr/>
        </p:nvSpPr>
        <p:spPr>
          <a:xfrm>
            <a:off x="2354307" y="10337513"/>
            <a:ext cx="11321197" cy="2"/>
          </a:xfrm>
          <a:prstGeom prst="line">
            <a:avLst/>
          </a:prstGeom>
          <a:ln w="12700">
            <a:solidFill>
              <a:srgbClr val="E4E4E3"/>
            </a:solidFill>
            <a:miter lim="400000"/>
          </a:ln>
        </p:spPr>
        <p:txBody>
          <a:bodyPr lIns="45718" tIns="45718" rIns="45718" bIns="45718"/>
          <a:lstStyle/>
          <a:p>
            <a:endParaRPr/>
          </a:p>
        </p:txBody>
      </p:sp>
      <p:sp>
        <p:nvSpPr>
          <p:cNvPr id="308" name="tibble::rownames_to_column()…"/>
          <p:cNvSpPr txBox="1"/>
          <p:nvPr/>
        </p:nvSpPr>
        <p:spPr>
          <a:xfrm>
            <a:off x="4644013" y="8405582"/>
            <a:ext cx="2445875" cy="11850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nSpc>
                <a:spcPct val="80000"/>
              </a:lnSpc>
              <a:spcBef>
                <a:spcPts val="0"/>
              </a:spcBef>
              <a:defRPr>
                <a:solidFill>
                  <a:srgbClr val="A6AAA9"/>
                </a:solidFill>
              </a:defRPr>
            </a:pPr>
            <a:r>
              <a:rPr dirty="0" err="1"/>
              <a:t>tibble</a:t>
            </a:r>
            <a:r>
              <a:rPr dirty="0"/>
              <a:t>::</a:t>
            </a:r>
            <a:r>
              <a:rPr dirty="0" err="1">
                <a:solidFill>
                  <a:srgbClr val="000000"/>
                </a:solidFill>
                <a:latin typeface="Source Sans Pro Bold"/>
                <a:ea typeface="Source Sans Pro Bold"/>
                <a:cs typeface="Source Sans Pro Bold"/>
                <a:sym typeface="Source Sans Pro Bold"/>
              </a:rPr>
              <a:t>rownames_to_column</a:t>
            </a:r>
            <a:r>
              <a:rPr dirty="0">
                <a:solidFill>
                  <a:srgbClr val="000000"/>
                </a:solidFill>
                <a:latin typeface="Source Sans Pro Bold"/>
                <a:ea typeface="Source Sans Pro Bold"/>
                <a:cs typeface="Source Sans Pro Bold"/>
                <a:sym typeface="Source Sans Pro Bold"/>
              </a:rPr>
              <a:t>()</a:t>
            </a:r>
          </a:p>
          <a:p>
            <a:pPr>
              <a:lnSpc>
                <a:spcPct val="80000"/>
              </a:lnSpc>
              <a:spcBef>
                <a:spcPts val="0"/>
              </a:spcBef>
              <a:defRPr>
                <a:solidFill>
                  <a:srgbClr val="000000"/>
                </a:solidFill>
              </a:defRPr>
            </a:pPr>
            <a:r>
              <a:rPr dirty="0"/>
              <a:t>Move </a:t>
            </a:r>
            <a:r>
              <a:rPr lang="pt-BR" dirty="0"/>
              <a:t>nomes de linhas para  coluna</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a </a:t>
            </a:r>
            <a:r>
              <a:rPr dirty="0">
                <a:latin typeface="Source Code Pro ExtraLight"/>
                <a:ea typeface="Source Code Pro ExtraLight"/>
                <a:cs typeface="Source Code Pro ExtraLight"/>
                <a:sym typeface="Source Code Pro ExtraLight"/>
              </a:rPr>
              <a:t>&lt;-</a:t>
            </a:r>
            <a:r>
              <a:rPr dirty="0">
                <a:latin typeface="+mj-lt"/>
                <a:ea typeface="+mj-ea"/>
                <a:cs typeface="+mj-cs"/>
                <a:sym typeface="Source Sans Pro Regular"/>
              </a:rPr>
              <a:t> </a:t>
            </a:r>
            <a:r>
              <a:rPr dirty="0" err="1"/>
              <a:t>rownames_to_column</a:t>
            </a:r>
            <a:r>
              <a:rPr dirty="0"/>
              <a:t>(</a:t>
            </a:r>
            <a:r>
              <a:rPr dirty="0" err="1"/>
              <a:t>mtcars</a:t>
            </a:r>
            <a:r>
              <a:rPr dirty="0"/>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var = "C")</a:t>
            </a:r>
          </a:p>
          <a:p>
            <a:pPr>
              <a:lnSpc>
                <a:spcPct val="80000"/>
              </a:lnSpc>
              <a:spcBef>
                <a:spcPts val="0"/>
              </a:spcBef>
              <a:defRPr>
                <a:solidFill>
                  <a:srgbClr val="000000"/>
                </a:solidFill>
                <a:latin typeface="Source Sans Pro Bold"/>
                <a:ea typeface="Source Sans Pro Bold"/>
                <a:cs typeface="Source Sans Pro Bold"/>
                <a:sym typeface="Source Sans Pro Bold"/>
              </a:defRPr>
            </a:pPr>
            <a:endParaRPr dirty="0"/>
          </a:p>
          <a:p>
            <a:pPr>
              <a:lnSpc>
                <a:spcPct val="80000"/>
              </a:lnSpc>
              <a:spcBef>
                <a:spcPts val="0"/>
              </a:spcBef>
              <a:defRPr>
                <a:solidFill>
                  <a:srgbClr val="A6AAA9"/>
                </a:solidFill>
              </a:defRPr>
            </a:pPr>
            <a:r>
              <a:rPr dirty="0" err="1"/>
              <a:t>tibble</a:t>
            </a:r>
            <a:r>
              <a:rPr dirty="0"/>
              <a:t>::</a:t>
            </a:r>
            <a:r>
              <a:rPr dirty="0" err="1">
                <a:solidFill>
                  <a:srgbClr val="000000"/>
                </a:solidFill>
                <a:latin typeface="Source Sans Pro Bold"/>
                <a:ea typeface="Source Sans Pro Bold"/>
                <a:cs typeface="Source Sans Pro Bold"/>
                <a:sym typeface="Source Sans Pro Bold"/>
              </a:rPr>
              <a:t>column_to_rownames</a:t>
            </a:r>
            <a:r>
              <a:rPr dirty="0">
                <a:solidFill>
                  <a:srgbClr val="000000"/>
                </a:solidFill>
                <a:latin typeface="Source Sans Pro Bold"/>
                <a:ea typeface="Source Sans Pro Bold"/>
                <a:cs typeface="Source Sans Pro Bold"/>
                <a:sym typeface="Source Sans Pro Bold"/>
              </a:rPr>
              <a:t>()</a:t>
            </a:r>
          </a:p>
          <a:p>
            <a:pPr>
              <a:lnSpc>
                <a:spcPct val="80000"/>
              </a:lnSpc>
              <a:spcBef>
                <a:spcPts val="0"/>
              </a:spcBef>
              <a:defRPr>
                <a:solidFill>
                  <a:srgbClr val="000000"/>
                </a:solidFill>
              </a:defRPr>
            </a:pPr>
            <a:r>
              <a:rPr dirty="0"/>
              <a:t>Move</a:t>
            </a:r>
            <a:r>
              <a:rPr lang="pt-BR" dirty="0"/>
              <a:t> </a:t>
            </a:r>
            <a:r>
              <a:rPr dirty="0"/>
              <a:t>col</a:t>
            </a:r>
            <a:r>
              <a:rPr lang="pt-BR" dirty="0"/>
              <a:t>una</a:t>
            </a:r>
            <a:r>
              <a:rPr dirty="0"/>
              <a:t> </a:t>
            </a:r>
            <a:r>
              <a:rPr lang="pt-BR" dirty="0"/>
              <a:t>como nome das linhas</a:t>
            </a:r>
            <a:r>
              <a:rPr dirty="0"/>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column_to_rownames</a:t>
            </a:r>
            <a:r>
              <a:rPr dirty="0"/>
              <a:t>(a, var = "C")</a:t>
            </a:r>
          </a:p>
        </p:txBody>
      </p:sp>
      <p:grpSp>
        <p:nvGrpSpPr>
          <p:cNvPr id="311" name="Group"/>
          <p:cNvGrpSpPr/>
          <p:nvPr/>
        </p:nvGrpSpPr>
        <p:grpSpPr>
          <a:xfrm>
            <a:off x="3747639" y="2232644"/>
            <a:ext cx="2483948" cy="276129"/>
            <a:chOff x="0" y="-1"/>
            <a:chExt cx="2483947" cy="276127"/>
          </a:xfrm>
        </p:grpSpPr>
        <p:pic>
          <p:nvPicPr>
            <p:cNvPr id="309" name="Image" descr="Image"/>
            <p:cNvPicPr>
              <a:picLocks noChangeAspect="1"/>
            </p:cNvPicPr>
            <p:nvPr/>
          </p:nvPicPr>
          <p:blipFill>
            <a:blip r:embed="rId7"/>
            <a:stretch>
              <a:fillRect/>
            </a:stretch>
          </p:blipFill>
          <p:spPr>
            <a:xfrm>
              <a:off x="0" y="-1"/>
              <a:ext cx="2483947" cy="276127"/>
            </a:xfrm>
            <a:prstGeom prst="rect">
              <a:avLst/>
            </a:prstGeom>
            <a:ln w="12700" cap="flat">
              <a:noFill/>
              <a:miter lim="400000"/>
            </a:ln>
            <a:effectLst/>
          </p:spPr>
        </p:pic>
        <p:sp>
          <p:nvSpPr>
            <p:cNvPr id="310" name="summary function"/>
            <p:cNvSpPr txBox="1"/>
            <p:nvPr/>
          </p:nvSpPr>
          <p:spPr>
            <a:xfrm>
              <a:off x="144679" y="36983"/>
              <a:ext cx="1186222" cy="15087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a:t>Função de resumo</a:t>
              </a:r>
              <a:endParaRPr dirty="0"/>
            </a:p>
          </p:txBody>
        </p:sp>
      </p:grpSp>
      <p:sp>
        <p:nvSpPr>
          <p:cNvPr id="312" name="Also tibble::has_rownames() and tibble::remove_rownames()."/>
          <p:cNvSpPr txBox="1"/>
          <p:nvPr/>
        </p:nvSpPr>
        <p:spPr>
          <a:xfrm>
            <a:off x="3714820" y="9781617"/>
            <a:ext cx="2510303" cy="29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a:lnSpc>
                <a:spcPct val="80000"/>
              </a:lnSpc>
              <a:spcBef>
                <a:spcPts val="0"/>
              </a:spcBef>
              <a:defRPr>
                <a:solidFill>
                  <a:srgbClr val="000000"/>
                </a:solidFill>
              </a:defRPr>
            </a:pPr>
            <a:r>
              <a:rPr lang="pt-BR" dirty="0"/>
              <a:t>Veja também </a:t>
            </a:r>
            <a:r>
              <a:rPr lang="pt-BR" dirty="0">
                <a:solidFill>
                  <a:srgbClr val="A6AAA9"/>
                </a:solidFill>
              </a:rPr>
              <a:t>ti</a:t>
            </a:r>
            <a:r>
              <a:rPr dirty="0" err="1">
                <a:solidFill>
                  <a:srgbClr val="A6AAA9"/>
                </a:solidFill>
              </a:rPr>
              <a:t>bble</a:t>
            </a:r>
            <a:r>
              <a:rPr dirty="0">
                <a:solidFill>
                  <a:srgbClr val="A6AAA9"/>
                </a:solidFill>
              </a:rPr>
              <a:t>::</a:t>
            </a:r>
            <a:r>
              <a:rPr dirty="0" err="1">
                <a:latin typeface="Source Sans Pro Bold"/>
                <a:ea typeface="Source Sans Pro Bold"/>
                <a:cs typeface="Source Sans Pro Bold"/>
                <a:sym typeface="Source Sans Pro Bold"/>
              </a:rPr>
              <a:t>has_rownames</a:t>
            </a:r>
            <a:r>
              <a:rPr dirty="0">
                <a:latin typeface="Source Sans Pro Bold"/>
                <a:ea typeface="Source Sans Pro Bold"/>
                <a:cs typeface="Source Sans Pro Bold"/>
                <a:sym typeface="Source Sans Pro Bold"/>
              </a:rPr>
              <a:t>() </a:t>
            </a:r>
            <a:r>
              <a:rPr lang="pt-BR" dirty="0"/>
              <a:t>e</a:t>
            </a:r>
            <a:br>
              <a:rPr dirty="0"/>
            </a:br>
            <a:r>
              <a:rPr dirty="0" err="1">
                <a:solidFill>
                  <a:srgbClr val="A6AAA9"/>
                </a:solidFill>
              </a:rPr>
              <a:t>tibble</a:t>
            </a:r>
            <a:r>
              <a:rPr dirty="0">
                <a:solidFill>
                  <a:srgbClr val="A6AAA9"/>
                </a:solidFill>
              </a:rPr>
              <a:t>::</a:t>
            </a:r>
            <a:r>
              <a:rPr dirty="0" err="1">
                <a:latin typeface="Source Sans Pro Bold"/>
                <a:ea typeface="Source Sans Pro Bold"/>
                <a:cs typeface="Source Sans Pro Bold"/>
                <a:sym typeface="Source Sans Pro Bold"/>
              </a:rPr>
              <a:t>remove_rownames</a:t>
            </a:r>
            <a:r>
              <a:rPr dirty="0">
                <a:latin typeface="Source Sans Pro Bold"/>
                <a:ea typeface="Source Sans Pro Bold"/>
                <a:cs typeface="Source Sans Pro Bold"/>
                <a:sym typeface="Source Sans Pro Bold"/>
              </a:rPr>
              <a:t>()</a:t>
            </a:r>
            <a:r>
              <a:rPr dirty="0"/>
              <a:t>.</a:t>
            </a:r>
          </a:p>
        </p:txBody>
      </p:sp>
      <p:sp>
        <p:nvSpPr>
          <p:cNvPr id="313" name="Combine Tables"/>
          <p:cNvSpPr txBox="1"/>
          <p:nvPr/>
        </p:nvSpPr>
        <p:spPr>
          <a:xfrm>
            <a:off x="7111868" y="775739"/>
            <a:ext cx="2853345" cy="31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D4902D"/>
                </a:solidFill>
              </a:defRPr>
            </a:pPr>
            <a:r>
              <a:rPr lang="pt-BR" dirty="0"/>
              <a:t>Combinando Tabelas</a:t>
            </a:r>
            <a:endParaRPr dirty="0"/>
          </a:p>
        </p:txBody>
      </p:sp>
      <p:sp>
        <p:nvSpPr>
          <p:cNvPr id="314" name="Line"/>
          <p:cNvSpPr/>
          <p:nvPr/>
        </p:nvSpPr>
        <p:spPr>
          <a:xfrm>
            <a:off x="7111868" y="729958"/>
            <a:ext cx="4432395" cy="2"/>
          </a:xfrm>
          <a:prstGeom prst="line">
            <a:avLst/>
          </a:prstGeom>
          <a:ln w="12700">
            <a:solidFill>
              <a:srgbClr val="E4E4E3"/>
            </a:solidFill>
            <a:miter lim="400000"/>
          </a:ln>
        </p:spPr>
        <p:txBody>
          <a:bodyPr lIns="45718" tIns="45718" rIns="45718" bIns="45718"/>
          <a:lstStyle/>
          <a:p>
            <a:endParaRPr/>
          </a:p>
        </p:txBody>
      </p:sp>
      <p:sp>
        <p:nvSpPr>
          <p:cNvPr id="315" name="COMBINE VARIABLES"/>
          <p:cNvSpPr txBox="1"/>
          <p:nvPr/>
        </p:nvSpPr>
        <p:spPr>
          <a:xfrm>
            <a:off x="7111868" y="1203306"/>
            <a:ext cx="142026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JUNTANDO VARIÁVEIS</a:t>
            </a:r>
            <a:endParaRPr dirty="0"/>
          </a:p>
        </p:txBody>
      </p:sp>
      <p:sp>
        <p:nvSpPr>
          <p:cNvPr id="316" name="COMBINE CASES"/>
          <p:cNvSpPr txBox="1"/>
          <p:nvPr/>
        </p:nvSpPr>
        <p:spPr>
          <a:xfrm>
            <a:off x="10520143" y="1203306"/>
            <a:ext cx="172483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JUNTANDO OBSERVAÇÕES</a:t>
            </a:r>
            <a:endParaRPr dirty="0"/>
          </a:p>
        </p:txBody>
      </p:sp>
      <p:sp>
        <p:nvSpPr>
          <p:cNvPr id="317" name="bind_cols(…, .name_repair) Returns tables placed side by side as a single table. Column lengths must be equal. Columns will NOT be matched by id (to do that look at Relational Data below), so be sure to check that both tables are ordered the way you want"/>
          <p:cNvSpPr txBox="1"/>
          <p:nvPr/>
        </p:nvSpPr>
        <p:spPr>
          <a:xfrm>
            <a:off x="7111868" y="2145088"/>
            <a:ext cx="3118756" cy="10372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bind_cols</a:t>
            </a:r>
            <a:r>
              <a:rPr dirty="0"/>
              <a:t>(</a:t>
            </a:r>
            <a:r>
              <a:rPr dirty="0">
                <a:latin typeface="+mj-lt"/>
                <a:ea typeface="+mj-ea"/>
                <a:cs typeface="+mj-cs"/>
                <a:sym typeface="Source Sans Pro Regular"/>
              </a:rPr>
              <a:t>…, .</a:t>
            </a:r>
            <a:r>
              <a:rPr dirty="0" err="1">
                <a:latin typeface="+mj-lt"/>
                <a:ea typeface="+mj-ea"/>
                <a:cs typeface="+mj-cs"/>
                <a:sym typeface="Source Sans Pro Regular"/>
              </a:rPr>
              <a:t>name_repair</a:t>
            </a:r>
            <a:r>
              <a:rPr dirty="0"/>
              <a:t>) </a:t>
            </a:r>
            <a:r>
              <a:rPr lang="pt-BR" dirty="0">
                <a:latin typeface="+mj-lt"/>
                <a:ea typeface="+mj-ea"/>
                <a:cs typeface="+mj-cs"/>
                <a:sym typeface="Source Sans Pro Regular"/>
              </a:rPr>
              <a:t>Retorna tabelas colocadas lado a lado como um tabela única</a:t>
            </a:r>
            <a:r>
              <a:rPr dirty="0">
                <a:latin typeface="+mj-lt"/>
                <a:ea typeface="+mj-ea"/>
                <a:cs typeface="+mj-cs"/>
                <a:sym typeface="Source Sans Pro Regular"/>
              </a:rPr>
              <a:t>. </a:t>
            </a:r>
            <a:r>
              <a:rPr lang="pt-BR" dirty="0">
                <a:latin typeface="+mj-lt"/>
                <a:ea typeface="+mj-ea"/>
                <a:cs typeface="+mj-cs"/>
                <a:sym typeface="Source Sans Pro Regular"/>
              </a:rPr>
              <a:t>Comprimento das colunas devem ser iguais</a:t>
            </a:r>
            <a:r>
              <a:rPr dirty="0">
                <a:latin typeface="+mj-lt"/>
                <a:ea typeface="+mj-ea"/>
                <a:cs typeface="+mj-cs"/>
                <a:sym typeface="Source Sans Pro Regular"/>
              </a:rPr>
              <a:t>. </a:t>
            </a:r>
            <a:r>
              <a:rPr lang="pt-BR" dirty="0">
                <a:latin typeface="+mj-lt"/>
                <a:ea typeface="+mj-ea"/>
                <a:cs typeface="+mj-cs"/>
                <a:sym typeface="Source Sans Pro Regular"/>
              </a:rPr>
              <a:t>Colunas não serão combinadas por id</a:t>
            </a:r>
            <a:r>
              <a:rPr dirty="0">
                <a:latin typeface="+mj-lt"/>
                <a:ea typeface="+mj-ea"/>
                <a:cs typeface="+mj-cs"/>
                <a:sym typeface="Source Sans Pro Regular"/>
              </a:rPr>
              <a:t> (</a:t>
            </a:r>
            <a:r>
              <a:rPr lang="pt-BR" dirty="0">
                <a:latin typeface="+mj-lt"/>
                <a:ea typeface="+mj-ea"/>
                <a:cs typeface="+mj-cs"/>
                <a:sym typeface="Source Sans Pro Regular"/>
              </a:rPr>
              <a:t>para isso veja Dados Relacionais abaixo)</a:t>
            </a:r>
            <a:r>
              <a:rPr dirty="0">
                <a:latin typeface="+mj-lt"/>
                <a:ea typeface="+mj-ea"/>
                <a:cs typeface="+mj-cs"/>
                <a:sym typeface="Source Sans Pro Regular"/>
              </a:rPr>
              <a:t>, </a:t>
            </a:r>
            <a:r>
              <a:rPr lang="pt-BR" dirty="0">
                <a:latin typeface="+mj-lt"/>
                <a:ea typeface="+mj-ea"/>
                <a:cs typeface="+mj-cs"/>
                <a:sym typeface="Source Sans Pro Regular"/>
              </a:rPr>
              <a:t>então certifique-se que ambas as tabelas estão ordenadas como você deseja antes de uni-las</a:t>
            </a:r>
            <a:r>
              <a:rPr dirty="0">
                <a:latin typeface="+mj-lt"/>
                <a:ea typeface="+mj-ea"/>
                <a:cs typeface="+mj-cs"/>
                <a:sym typeface="Source Sans Pro Regular"/>
              </a:rPr>
              <a:t>.</a:t>
            </a:r>
          </a:p>
        </p:txBody>
      </p:sp>
      <p:sp>
        <p:nvSpPr>
          <p:cNvPr id="318" name="left_join(x, y, by = NULL, copy = FALSE,  suffix = c(&quot;.x&quot;, &quot;.y&quot;), …, keep = FALSE, na_matched = &quot;na&quot;) Join matching values from y to x.…"/>
          <p:cNvSpPr txBox="1"/>
          <p:nvPr/>
        </p:nvSpPr>
        <p:spPr>
          <a:xfrm>
            <a:off x="7696406" y="4377278"/>
            <a:ext cx="2586111" cy="2810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left_join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na_matched</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latin typeface="+mj-lt"/>
                <a:ea typeface="+mj-ea"/>
                <a:cs typeface="+mj-cs"/>
                <a:sym typeface="Source Sans Pro Regular"/>
              </a:rPr>
              <a:t>Une</a:t>
            </a:r>
            <a:r>
              <a:rPr dirty="0">
                <a:latin typeface="+mj-lt"/>
                <a:ea typeface="+mj-ea"/>
                <a:cs typeface="+mj-cs"/>
                <a:sym typeface="Source Sans Pro Regular"/>
              </a:rPr>
              <a:t> </a:t>
            </a:r>
            <a:r>
              <a:rPr lang="pt-BR" dirty="0">
                <a:latin typeface="+mj-lt"/>
                <a:ea typeface="+mj-ea"/>
                <a:cs typeface="+mj-cs"/>
                <a:sym typeface="Source Sans Pro Regular"/>
              </a:rPr>
              <a:t>valores iguais de </a:t>
            </a:r>
            <a:r>
              <a:rPr dirty="0">
                <a:latin typeface="+mj-lt"/>
                <a:ea typeface="+mj-ea"/>
                <a:cs typeface="+mj-cs"/>
                <a:sym typeface="Source Sans Pro Regular"/>
              </a:rPr>
              <a:t>y </a:t>
            </a:r>
            <a:r>
              <a:rPr lang="pt-BR" dirty="0">
                <a:latin typeface="+mj-lt"/>
                <a:ea typeface="+mj-ea"/>
                <a:cs typeface="+mj-cs"/>
                <a:sym typeface="Source Sans Pro Regular"/>
              </a:rPr>
              <a:t>em</a:t>
            </a:r>
            <a:r>
              <a:rPr dirty="0">
                <a:latin typeface="+mj-lt"/>
                <a:ea typeface="+mj-ea"/>
                <a:cs typeface="+mj-cs"/>
                <a:sym typeface="Source Sans Pro Regular"/>
              </a:rPr>
              <a:t> x.</a:t>
            </a: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right_join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t>Une valores iguais de x em y</a:t>
            </a:r>
            <a:r>
              <a:rPr dirty="0">
                <a:latin typeface="+mj-lt"/>
                <a:ea typeface="+mj-ea"/>
                <a:cs typeface="+mj-cs"/>
                <a:sym typeface="Source Sans Pro Regular"/>
              </a:rPr>
              <a:t>.</a:t>
            </a: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inner_join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t>Une todos os dados. Retem somente linhas em comum</a:t>
            </a:r>
            <a:r>
              <a:rPr dirty="0">
                <a:latin typeface="+mj-lt"/>
                <a:ea typeface="+mj-ea"/>
                <a:cs typeface="+mj-cs"/>
                <a:sym typeface="Source Sans Pro Regular"/>
              </a:rPr>
              <a:t>.</a:t>
            </a: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full_join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err="1"/>
              <a:t>Ene</a:t>
            </a:r>
            <a:r>
              <a:rPr lang="pt-BR" dirty="0"/>
              <a:t> dados, retem todos os valores e todas as linhas</a:t>
            </a:r>
            <a:r>
              <a:rPr dirty="0">
                <a:latin typeface="+mj-lt"/>
                <a:ea typeface="+mj-ea"/>
                <a:cs typeface="+mj-cs"/>
                <a:sym typeface="Source Sans Pro Regular"/>
              </a:rPr>
              <a:t>.</a:t>
            </a:r>
          </a:p>
        </p:txBody>
      </p:sp>
      <p:sp>
        <p:nvSpPr>
          <p:cNvPr id="319" name="Use by = c(&quot;col1&quot;, &quot;col2&quot;, …)  to specify one or more common columns to match on.…"/>
          <p:cNvSpPr txBox="1"/>
          <p:nvPr/>
        </p:nvSpPr>
        <p:spPr>
          <a:xfrm>
            <a:off x="7937706" y="7878905"/>
            <a:ext cx="2321244" cy="24291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dirty="0"/>
              <a:t>Use </a:t>
            </a:r>
            <a:r>
              <a:rPr dirty="0">
                <a:latin typeface="Source Sans Pro Bold"/>
                <a:ea typeface="Source Sans Pro Bold"/>
                <a:cs typeface="Source Sans Pro Bold"/>
                <a:sym typeface="Source Sans Pro Bold"/>
              </a:rPr>
              <a:t>by = c("col1", "col2", …)</a:t>
            </a:r>
            <a:r>
              <a:rPr dirty="0"/>
              <a:t>  </a:t>
            </a:r>
            <a:r>
              <a:rPr lang="pt-BR" dirty="0"/>
              <a:t>para definir uma ou mais colunas de combinação</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left_join</a:t>
            </a:r>
            <a:r>
              <a:rPr dirty="0"/>
              <a:t>(x, y, by = "A")</a:t>
            </a:r>
          </a:p>
          <a:p>
            <a:pPr>
              <a:lnSpc>
                <a:spcPct val="80000"/>
              </a:lnSpc>
              <a:spcBef>
                <a:spcPts val="0"/>
              </a:spcBef>
              <a:defRPr>
                <a:solidFill>
                  <a:srgbClr val="000000"/>
                </a:solidFill>
              </a:defRPr>
            </a:pPr>
            <a:endParaRPr dirty="0"/>
          </a:p>
          <a:p>
            <a:pPr>
              <a:lnSpc>
                <a:spcPct val="80000"/>
              </a:lnSpc>
              <a:spcBef>
                <a:spcPts val="0"/>
              </a:spcBef>
              <a:defRPr>
                <a:solidFill>
                  <a:srgbClr val="000000"/>
                </a:solidFill>
              </a:defRPr>
            </a:pPr>
            <a:r>
              <a:rPr dirty="0"/>
              <a:t>Use </a:t>
            </a:r>
            <a:r>
              <a:rPr lang="pt-BR" dirty="0"/>
              <a:t>um vetor</a:t>
            </a:r>
            <a:r>
              <a:rPr dirty="0"/>
              <a:t>,  </a:t>
            </a:r>
            <a:r>
              <a:rPr dirty="0">
                <a:latin typeface="Source Sans Pro Bold"/>
                <a:ea typeface="Source Sans Pro Bold"/>
                <a:cs typeface="Source Sans Pro Bold"/>
                <a:sym typeface="Source Sans Pro Bold"/>
              </a:rPr>
              <a:t>by = c("col1" = "col2")</a:t>
            </a:r>
            <a:r>
              <a:rPr dirty="0"/>
              <a:t>, </a:t>
            </a:r>
            <a:r>
              <a:rPr lang="pt-BR" dirty="0"/>
              <a:t>para combinar colunas com nomes diferentes em cada tabela</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left_join</a:t>
            </a:r>
            <a:r>
              <a:rPr dirty="0"/>
              <a:t>(x, y, by = c("C" = "D"))</a:t>
            </a:r>
          </a:p>
          <a:p>
            <a:pPr>
              <a:lnSpc>
                <a:spcPct val="80000"/>
              </a:lnSpc>
              <a:spcBef>
                <a:spcPts val="0"/>
              </a:spcBef>
              <a:defRPr>
                <a:solidFill>
                  <a:srgbClr val="000000"/>
                </a:solidFill>
              </a:defRPr>
            </a:pPr>
            <a:endParaRPr dirty="0"/>
          </a:p>
          <a:p>
            <a:pPr>
              <a:lnSpc>
                <a:spcPct val="80000"/>
              </a:lnSpc>
              <a:spcBef>
                <a:spcPts val="0"/>
              </a:spcBef>
              <a:defRPr>
                <a:solidFill>
                  <a:srgbClr val="000000"/>
                </a:solidFill>
              </a:defRPr>
            </a:pPr>
            <a:r>
              <a:rPr dirty="0"/>
              <a:t>Use </a:t>
            </a:r>
            <a:r>
              <a:rPr dirty="0">
                <a:latin typeface="Source Sans Pro Bold"/>
                <a:ea typeface="Source Sans Pro Bold"/>
                <a:cs typeface="Source Sans Pro Bold"/>
                <a:sym typeface="Source Sans Pro Bold"/>
              </a:rPr>
              <a:t>suffix</a:t>
            </a:r>
            <a:r>
              <a:rPr dirty="0"/>
              <a:t> </a:t>
            </a:r>
            <a:r>
              <a:rPr lang="pt-BR" dirty="0"/>
              <a:t>para definir o sufixo para colunas não combinadas que tem o mesmo nome em tabelas diferentes</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left_join</a:t>
            </a:r>
            <a:r>
              <a:rPr dirty="0"/>
              <a:t>(x, y, by = c("C" = "D"), </a:t>
            </a:r>
            <a:br>
              <a:rPr dirty="0"/>
            </a:br>
            <a:r>
              <a:rPr dirty="0"/>
              <a:t>suffix = c("1", "2"))</a:t>
            </a:r>
          </a:p>
        </p:txBody>
      </p:sp>
      <p:sp>
        <p:nvSpPr>
          <p:cNvPr id="320" name="Line"/>
          <p:cNvSpPr/>
          <p:nvPr/>
        </p:nvSpPr>
        <p:spPr>
          <a:xfrm>
            <a:off x="7120848" y="3260988"/>
            <a:ext cx="6531438" cy="2"/>
          </a:xfrm>
          <a:prstGeom prst="line">
            <a:avLst/>
          </a:prstGeom>
          <a:ln w="12700">
            <a:solidFill>
              <a:srgbClr val="E0E0E0"/>
            </a:solidFill>
            <a:custDash>
              <a:ds d="100000" sp="200000"/>
            </a:custDash>
          </a:ln>
        </p:spPr>
        <p:txBody>
          <a:bodyPr lIns="45718" tIns="45718" rIns="45718" bIns="45718"/>
          <a:lstStyle/>
          <a:p>
            <a:endParaRPr/>
          </a:p>
        </p:txBody>
      </p:sp>
      <p:sp>
        <p:nvSpPr>
          <p:cNvPr id="321" name="Line"/>
          <p:cNvSpPr/>
          <p:nvPr/>
        </p:nvSpPr>
        <p:spPr>
          <a:xfrm>
            <a:off x="7120848" y="7512535"/>
            <a:ext cx="3113486" cy="4"/>
          </a:xfrm>
          <a:prstGeom prst="line">
            <a:avLst/>
          </a:prstGeom>
          <a:ln w="12700">
            <a:solidFill>
              <a:srgbClr val="E0E0E0"/>
            </a:solidFill>
            <a:custDash>
              <a:ds d="100000" sp="200000"/>
            </a:custDash>
          </a:ln>
        </p:spPr>
        <p:txBody>
          <a:bodyPr lIns="45718" tIns="45718" rIns="45718" bIns="45718"/>
          <a:lstStyle/>
          <a:p>
            <a:endParaRPr/>
          </a:p>
        </p:txBody>
      </p:sp>
      <p:sp>
        <p:nvSpPr>
          <p:cNvPr id="322" name="Use a &quot;Filtering Join&quot; to filter one table against the rows of another."/>
          <p:cNvSpPr txBox="1"/>
          <p:nvPr/>
        </p:nvSpPr>
        <p:spPr>
          <a:xfrm>
            <a:off x="10520143" y="3527688"/>
            <a:ext cx="3119353" cy="3647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dirty="0"/>
              <a:t>Use </a:t>
            </a:r>
            <a:r>
              <a:rPr lang="pt-BR" dirty="0"/>
              <a:t>uma</a:t>
            </a:r>
            <a:r>
              <a:rPr dirty="0"/>
              <a:t> "</a:t>
            </a:r>
            <a:r>
              <a:rPr lang="pt-BR" dirty="0">
                <a:latin typeface="Source Sans Pro Bold"/>
                <a:ea typeface="Source Sans Pro Bold"/>
                <a:cs typeface="Source Sans Pro Bold"/>
                <a:sym typeface="Source Sans Pro Bold"/>
              </a:rPr>
              <a:t>União de Filtro</a:t>
            </a:r>
            <a:r>
              <a:rPr dirty="0"/>
              <a:t>" </a:t>
            </a:r>
            <a:r>
              <a:rPr lang="pt-BR" dirty="0"/>
              <a:t>para filtrar uma tabela conforme linhas de uma outra tabela.</a:t>
            </a:r>
            <a:endParaRPr dirty="0"/>
          </a:p>
        </p:txBody>
      </p:sp>
      <p:sp>
        <p:nvSpPr>
          <p:cNvPr id="323" name="semi_join(x, y, by = NULL, copy = FALSE, …, na_matches = &quot;na&quot;) Return rows of x that have a match in y.  Use to see what will be included in a join.…"/>
          <p:cNvSpPr txBox="1"/>
          <p:nvPr/>
        </p:nvSpPr>
        <p:spPr>
          <a:xfrm>
            <a:off x="11000926" y="4615858"/>
            <a:ext cx="2806170" cy="13327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semi_join</a:t>
            </a:r>
            <a:r>
              <a:rPr dirty="0"/>
              <a:t>(</a:t>
            </a:r>
            <a:r>
              <a:rPr dirty="0">
                <a:latin typeface="+mj-lt"/>
                <a:ea typeface="+mj-ea"/>
                <a:cs typeface="+mj-cs"/>
                <a:sym typeface="Source Sans Pro Regular"/>
              </a:rPr>
              <a:t>x, y, by = NULL, copy = FALSE, …,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t>Retorna linhas de x</a:t>
            </a:r>
            <a:r>
              <a:rPr lang="pt-BR" dirty="0">
                <a:latin typeface="+mj-lt"/>
                <a:ea typeface="+mj-ea"/>
                <a:cs typeface="+mj-cs"/>
                <a:sym typeface="Source Sans Pro Regular"/>
              </a:rPr>
              <a:t> que estão presentes em y</a:t>
            </a:r>
            <a:r>
              <a:rPr dirty="0">
                <a:latin typeface="+mj-lt"/>
                <a:ea typeface="+mj-ea"/>
                <a:cs typeface="+mj-cs"/>
                <a:sym typeface="Source Sans Pro Regular"/>
              </a:rPr>
              <a:t>.  </a:t>
            </a:r>
            <a:r>
              <a:rPr lang="pt-BR" dirty="0">
                <a:latin typeface="+mj-lt"/>
                <a:ea typeface="+mj-ea"/>
                <a:cs typeface="+mj-cs"/>
                <a:sym typeface="Source Sans Pro Regular"/>
              </a:rPr>
              <a:t>Use para ver o que será incluído em uma união.</a:t>
            </a:r>
            <a:endParaRPr dirty="0">
              <a:latin typeface="+mj-lt"/>
              <a:ea typeface="+mj-ea"/>
              <a:cs typeface="+mj-cs"/>
              <a:sym typeface="Source Sans Pro Regular"/>
            </a:endParaRP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anti_join</a:t>
            </a:r>
            <a:r>
              <a:rPr dirty="0"/>
              <a:t>(</a:t>
            </a:r>
            <a:r>
              <a:rPr dirty="0">
                <a:latin typeface="+mj-lt"/>
                <a:ea typeface="+mj-ea"/>
                <a:cs typeface="+mj-cs"/>
                <a:sym typeface="Source Sans Pro Regular"/>
              </a:rPr>
              <a:t>x, y, by = NULL, copy = FALSE, …,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t>Retorna linhas de x que não estão presentes em y</a:t>
            </a:r>
            <a:r>
              <a:rPr dirty="0">
                <a:latin typeface="+mj-lt"/>
                <a:ea typeface="+mj-ea"/>
                <a:cs typeface="+mj-cs"/>
                <a:sym typeface="Source Sans Pro Regular"/>
              </a:rPr>
              <a:t>. </a:t>
            </a:r>
            <a:r>
              <a:rPr lang="pt-BR" dirty="0">
                <a:latin typeface="+mj-lt"/>
                <a:ea typeface="+mj-ea"/>
                <a:cs typeface="+mj-cs"/>
                <a:sym typeface="Source Sans Pro Regular"/>
              </a:rPr>
              <a:t>Use para ver o que NÃO será incluído em uma união.</a:t>
            </a:r>
            <a:r>
              <a:rPr dirty="0">
                <a:latin typeface="+mj-lt"/>
                <a:ea typeface="+mj-ea"/>
                <a:cs typeface="+mj-cs"/>
                <a:sym typeface="Source Sans Pro Regular"/>
              </a:rPr>
              <a:t>.</a:t>
            </a:r>
          </a:p>
        </p:txBody>
      </p:sp>
      <p:sp>
        <p:nvSpPr>
          <p:cNvPr id="324" name="Line"/>
          <p:cNvSpPr/>
          <p:nvPr/>
        </p:nvSpPr>
        <p:spPr>
          <a:xfrm>
            <a:off x="3723799" y="1183716"/>
            <a:ext cx="3094987" cy="4"/>
          </a:xfrm>
          <a:prstGeom prst="line">
            <a:avLst/>
          </a:prstGeom>
          <a:ln w="12700">
            <a:solidFill>
              <a:srgbClr val="E0E0E0"/>
            </a:solidFill>
            <a:custDash>
              <a:ds d="100000" sp="200000"/>
            </a:custDash>
          </a:ln>
        </p:spPr>
        <p:txBody>
          <a:bodyPr lIns="45718" tIns="45718" rIns="45718" bIns="45718"/>
          <a:lstStyle/>
          <a:p>
            <a:endParaRPr/>
          </a:p>
        </p:txBody>
      </p:sp>
      <p:sp>
        <p:nvSpPr>
          <p:cNvPr id="325" name="Line"/>
          <p:cNvSpPr/>
          <p:nvPr/>
        </p:nvSpPr>
        <p:spPr>
          <a:xfrm>
            <a:off x="10529123" y="1183716"/>
            <a:ext cx="1031493" cy="4"/>
          </a:xfrm>
          <a:prstGeom prst="line">
            <a:avLst/>
          </a:prstGeom>
          <a:ln w="12700">
            <a:solidFill>
              <a:srgbClr val="E0E0E0"/>
            </a:solidFill>
            <a:custDash>
              <a:ds d="100000" sp="200000"/>
            </a:custDash>
          </a:ln>
        </p:spPr>
        <p:txBody>
          <a:bodyPr lIns="45718" tIns="45718" rIns="45718" bIns="45718"/>
          <a:lstStyle/>
          <a:p>
            <a:endParaRPr/>
          </a:p>
        </p:txBody>
      </p:sp>
      <p:sp>
        <p:nvSpPr>
          <p:cNvPr id="326" name="Line"/>
          <p:cNvSpPr/>
          <p:nvPr/>
        </p:nvSpPr>
        <p:spPr>
          <a:xfrm>
            <a:off x="332976" y="1183716"/>
            <a:ext cx="3082289" cy="4"/>
          </a:xfrm>
          <a:prstGeom prst="line">
            <a:avLst/>
          </a:prstGeom>
          <a:ln w="12700">
            <a:solidFill>
              <a:srgbClr val="E0E0E0"/>
            </a:solidFill>
            <a:custDash>
              <a:ds d="100000" sp="200000"/>
            </a:custDash>
          </a:ln>
        </p:spPr>
        <p:txBody>
          <a:bodyPr lIns="45718" tIns="45718" rIns="45718" bIns="45718"/>
          <a:lstStyle/>
          <a:p>
            <a:endParaRPr/>
          </a:p>
        </p:txBody>
      </p:sp>
      <p:sp>
        <p:nvSpPr>
          <p:cNvPr id="327" name="Line"/>
          <p:cNvSpPr/>
          <p:nvPr/>
        </p:nvSpPr>
        <p:spPr>
          <a:xfrm>
            <a:off x="332976" y="2689242"/>
            <a:ext cx="3082289" cy="4"/>
          </a:xfrm>
          <a:prstGeom prst="line">
            <a:avLst/>
          </a:prstGeom>
          <a:ln w="12700">
            <a:solidFill>
              <a:srgbClr val="E0E0E0"/>
            </a:solidFill>
            <a:custDash>
              <a:ds d="100000" sp="200000"/>
            </a:custDash>
          </a:ln>
        </p:spPr>
        <p:txBody>
          <a:bodyPr lIns="45718" tIns="45718" rIns="45718" bIns="45718"/>
          <a:lstStyle/>
          <a:p>
            <a:endParaRPr/>
          </a:p>
        </p:txBody>
      </p:sp>
      <p:sp>
        <p:nvSpPr>
          <p:cNvPr id="328" name="Line"/>
          <p:cNvSpPr/>
          <p:nvPr/>
        </p:nvSpPr>
        <p:spPr>
          <a:xfrm>
            <a:off x="3723799" y="2689242"/>
            <a:ext cx="3082287" cy="4"/>
          </a:xfrm>
          <a:prstGeom prst="line">
            <a:avLst/>
          </a:prstGeom>
          <a:ln w="12700">
            <a:solidFill>
              <a:srgbClr val="E0E0E0"/>
            </a:solidFill>
            <a:custDash>
              <a:ds d="100000" sp="200000"/>
            </a:custDash>
          </a:ln>
        </p:spPr>
        <p:txBody>
          <a:bodyPr lIns="45718" tIns="45718" rIns="45718" bIns="45718"/>
          <a:lstStyle/>
          <a:p>
            <a:endParaRPr/>
          </a:p>
        </p:txBody>
      </p:sp>
      <p:grpSp>
        <p:nvGrpSpPr>
          <p:cNvPr id="332" name="Group"/>
          <p:cNvGrpSpPr/>
          <p:nvPr/>
        </p:nvGrpSpPr>
        <p:grpSpPr>
          <a:xfrm>
            <a:off x="3643848" y="8380304"/>
            <a:ext cx="847253" cy="463727"/>
            <a:chOff x="0" y="0"/>
            <a:chExt cx="847252" cy="463726"/>
          </a:xfrm>
        </p:grpSpPr>
        <p:sp>
          <p:nvSpPr>
            <p:cNvPr id="329" name="Line"/>
            <p:cNvSpPr/>
            <p:nvPr/>
          </p:nvSpPr>
          <p:spPr>
            <a:xfrm>
              <a:off x="421821" y="279400"/>
              <a:ext cx="111560" cy="2"/>
            </a:xfrm>
            <a:prstGeom prst="line">
              <a:avLst/>
            </a:prstGeom>
            <a:noFill/>
            <a:ln w="9525" cap="flat">
              <a:solidFill>
                <a:srgbClr val="53585F"/>
              </a:solidFill>
              <a:prstDash val="solid"/>
              <a:miter lim="400000"/>
              <a:tailEnd type="triangle" w="med" len="med"/>
            </a:ln>
            <a:effectLst/>
          </p:spPr>
          <p:txBody>
            <a:bodyPr wrap="square" lIns="45718" tIns="45718" rIns="45718" bIns="45718" numCol="1" anchor="t">
              <a:noAutofit/>
            </a:bodyPr>
            <a:lstStyle/>
            <a:p>
              <a:endParaRPr/>
            </a:p>
          </p:txBody>
        </p:sp>
        <p:graphicFrame>
          <p:nvGraphicFramePr>
            <p:cNvPr id="330" name="Table"/>
            <p:cNvGraphicFramePr/>
            <p:nvPr/>
          </p:nvGraphicFramePr>
          <p:xfrm>
            <a:off x="0" y="0"/>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700" b="0">
                            <a:latin typeface="+mj-lt"/>
                            <a:ea typeface="+mj-ea"/>
                            <a:cs typeface="+mj-cs"/>
                          </a:defRPr>
                        </a:pPr>
                        <a:endParaRPr/>
                      </a:p>
                    </a:txBody>
                    <a:tcPr marL="0" marR="0" marT="0" marB="0" anchor="ctr" horzOverflow="overflow">
                      <a:solidFill>
                        <a:srgbClr val="FFFFFF"/>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solidFill>
                              <a:srgbClr val="DEA037"/>
                            </a:solidFill>
                          </a:rPr>
                          <a:t>1</a:t>
                        </a:r>
                      </a:p>
                    </a:txBody>
                    <a:tcPr marL="0" marR="0" marT="0" marB="0" anchor="ctr" horzOverflow="overflow">
                      <a:solidFill>
                        <a:srgbClr val="FFFFFF"/>
                      </a:solidFill>
                    </a:tcPr>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solidFill>
                              <a:srgbClr val="DEA037"/>
                            </a:solidFill>
                          </a:rPr>
                          <a:t>2</a:t>
                        </a:r>
                      </a:p>
                    </a:txBody>
                    <a:tcPr marL="0" marR="0" marT="0" marB="0" anchor="ctr" horzOverflow="overflow">
                      <a:solidFill>
                        <a:srgbClr val="FFFFFF"/>
                      </a:solidFill>
                    </a:tcPr>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solidFill>
                              <a:srgbClr val="DEA037"/>
                            </a:solidFill>
                          </a:rPr>
                          <a:t>3</a:t>
                        </a:r>
                      </a:p>
                    </a:txBody>
                    <a:tcPr marL="0" marR="0" marT="0" marB="0" anchor="ctr" horzOverflow="overflow">
                      <a:solidFill>
                        <a:srgbClr val="FFFFFF"/>
                      </a:solidFill>
                    </a:tcPr>
                  </a:tc>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1" name="Table"/>
            <p:cNvGraphicFramePr/>
            <p:nvPr/>
          </p:nvGraphicFramePr>
          <p:xfrm>
            <a:off x="504352" y="652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1</a:t>
                        </a:r>
                      </a:p>
                    </a:txBody>
                    <a:tcPr marL="0" marR="0" marT="0" marB="0" anchor="ctr" horzOverflow="overflow">
                      <a:solidFill>
                        <a:srgbClr val="FABF53"/>
                      </a:solidFill>
                    </a:tcPr>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2</a:t>
                        </a:r>
                      </a:p>
                    </a:txBody>
                    <a:tcPr marL="0" marR="0" marT="0" marB="0" anchor="ctr" horzOverflow="overflow">
                      <a:solidFill>
                        <a:srgbClr val="FABF53"/>
                      </a:solidFill>
                    </a:tcPr>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3</a:t>
                        </a:r>
                      </a:p>
                    </a:txBody>
                    <a:tcPr marL="0" marR="0" marT="0" marB="0" anchor="ctr" horzOverflow="overflow">
                      <a:solidFill>
                        <a:srgbClr val="FABF53"/>
                      </a:solidFill>
                    </a:tcPr>
                  </a:tc>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extLst>
                    <a:ext uri="{0D108BD9-81ED-4DB2-BD59-A6C34878D82A}">
                      <a16:rowId xmlns:a16="http://schemas.microsoft.com/office/drawing/2014/main" val="10003"/>
                    </a:ext>
                  </a:extLst>
                </a:tr>
              </a:tbl>
            </a:graphicData>
          </a:graphic>
        </p:graphicFrame>
      </p:grpSp>
      <p:graphicFrame>
        <p:nvGraphicFramePr>
          <p:cNvPr id="333" name="Table"/>
          <p:cNvGraphicFramePr/>
          <p:nvPr>
            <p:extLst>
              <p:ext uri="{D42A27DB-BD31-4B8C-83A1-F6EECF244321}">
                <p14:modId xmlns:p14="http://schemas.microsoft.com/office/powerpoint/2010/main" val="604066212"/>
              </p:ext>
            </p:extLst>
          </p:nvPr>
        </p:nvGraphicFramePr>
        <p:xfrm>
          <a:off x="4199001" y="9136633"/>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FFFFFF"/>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olidFill>
                            <a:srgbClr val="DEA037"/>
                          </a:solidFill>
                          <a:sym typeface="Source Sans Pro Regular"/>
                        </a:rPr>
                        <a:t>t</a:t>
                      </a:r>
                    </a:p>
                  </a:txBody>
                  <a:tcPr marL="0" marR="0" marT="0" marB="0" anchor="ctr" horzOverflow="overflow">
                    <a:solidFill>
                      <a:srgbClr val="FFFFFF"/>
                    </a:solidFill>
                  </a:tcPr>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a</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olidFill>
                            <a:srgbClr val="DEA037"/>
                          </a:solidFill>
                          <a:sym typeface="Source Sans Pro Regular"/>
                        </a:rPr>
                        <a:t>u</a:t>
                      </a:r>
                    </a:p>
                  </a:txBody>
                  <a:tcPr marL="0" marR="0" marT="0" marB="0" anchor="ctr" horzOverflow="overflow">
                    <a:solidFill>
                      <a:srgbClr val="FFFFFF"/>
                    </a:solidFill>
                  </a:tcPr>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olidFill>
                            <a:srgbClr val="DEA037"/>
                          </a:solidFill>
                          <a:sym typeface="Source Sans Pro Regular"/>
                        </a:rPr>
                        <a:t>v</a:t>
                      </a:r>
                    </a:p>
                  </a:txBody>
                  <a:tcPr marL="0" marR="0" marT="0" marB="0" anchor="ctr" horzOverflow="overflow">
                    <a:solidFill>
                      <a:srgbClr val="FFFFFF"/>
                    </a:solidFill>
                  </a:tcPr>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c</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4" name="Table"/>
          <p:cNvGraphicFramePr/>
          <p:nvPr>
            <p:extLst>
              <p:ext uri="{D42A27DB-BD31-4B8C-83A1-F6EECF244321}">
                <p14:modId xmlns:p14="http://schemas.microsoft.com/office/powerpoint/2010/main" val="672402806"/>
              </p:ext>
            </p:extLst>
          </p:nvPr>
        </p:nvGraphicFramePr>
        <p:xfrm>
          <a:off x="3747639" y="9117759"/>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c</a:t>
                      </a:r>
                    </a:p>
                  </a:txBody>
                  <a:tcPr marL="0" marR="0" marT="0" marB="0" anchor="ctr" horzOverflow="overflow"/>
                </a:tc>
                <a:tc>
                  <a:txBody>
                    <a:bodyPr/>
                    <a:lstStyle/>
                    <a:p>
                      <a:pPr defTabSz="914400"/>
                      <a:r>
                        <a:rPr sz="700" dirty="0">
                          <a:sym typeface="Source Sans Pro Regular"/>
                        </a:rPr>
                        <a:t>v</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35" name="Line"/>
          <p:cNvSpPr/>
          <p:nvPr/>
        </p:nvSpPr>
        <p:spPr>
          <a:xfrm>
            <a:off x="4115832" y="9339833"/>
            <a:ext cx="111560" cy="3"/>
          </a:xfrm>
          <a:prstGeom prst="line">
            <a:avLst/>
          </a:prstGeom>
          <a:ln>
            <a:solidFill>
              <a:srgbClr val="53585F"/>
            </a:solidFill>
            <a:miter lim="400000"/>
            <a:tailEnd type="triangle"/>
          </a:ln>
        </p:spPr>
        <p:txBody>
          <a:bodyPr lIns="45718" tIns="45718" rIns="45718" bIns="45718"/>
          <a:lstStyle/>
          <a:p>
            <a:endParaRPr/>
          </a:p>
        </p:txBody>
      </p:sp>
      <p:grpSp>
        <p:nvGrpSpPr>
          <p:cNvPr id="344" name="Group"/>
          <p:cNvGrpSpPr/>
          <p:nvPr/>
        </p:nvGrpSpPr>
        <p:grpSpPr>
          <a:xfrm>
            <a:off x="7121297" y="1485628"/>
            <a:ext cx="2439467" cy="1617490"/>
            <a:chOff x="0" y="95250"/>
            <a:chExt cx="2439466" cy="1617488"/>
          </a:xfrm>
        </p:grpSpPr>
        <p:sp>
          <p:nvSpPr>
            <p:cNvPr id="336" name="x"/>
            <p:cNvSpPr/>
            <p:nvPr/>
          </p:nvSpPr>
          <p:spPr>
            <a:xfrm>
              <a:off x="44449" y="95250"/>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37" name="y"/>
            <p:cNvSpPr/>
            <p:nvPr/>
          </p:nvSpPr>
          <p:spPr>
            <a:xfrm>
              <a:off x="741377" y="95250"/>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38" name="Table"/>
            <p:cNvGraphicFramePr/>
            <p:nvPr/>
          </p:nvGraphicFramePr>
          <p:xfrm>
            <a:off x="0"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9" name="Table"/>
            <p:cNvGraphicFramePr/>
            <p:nvPr/>
          </p:nvGraphicFramePr>
          <p:xfrm>
            <a:off x="691074"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E</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F</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G</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40" name="+"/>
            <p:cNvSpPr/>
            <p:nvPr/>
          </p:nvSpPr>
          <p:spPr>
            <a:xfrm>
              <a:off x="479142" y="4427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sp>
          <p:nvSpPr>
            <p:cNvPr id="341" name="="/>
            <p:cNvSpPr/>
            <p:nvPr/>
          </p:nvSpPr>
          <p:spPr>
            <a:xfrm>
              <a:off x="1169465" y="4427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graphicFrame>
          <p:nvGraphicFramePr>
            <p:cNvPr id="342" name="Table"/>
            <p:cNvGraphicFramePr/>
            <p:nvPr/>
          </p:nvGraphicFramePr>
          <p:xfrm>
            <a:off x="1364382"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43" name="Table"/>
            <p:cNvGraphicFramePr/>
            <p:nvPr/>
          </p:nvGraphicFramePr>
          <p:xfrm>
            <a:off x="1697220"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E</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F</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G</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pSp>
      <p:graphicFrame>
        <p:nvGraphicFramePr>
          <p:cNvPr id="345" name="Table"/>
          <p:cNvGraphicFramePr/>
          <p:nvPr>
            <p:extLst>
              <p:ext uri="{D42A27DB-BD31-4B8C-83A1-F6EECF244321}">
                <p14:modId xmlns:p14="http://schemas.microsoft.com/office/powerpoint/2010/main" val="279637327"/>
              </p:ext>
            </p:extLst>
          </p:nvPr>
        </p:nvGraphicFramePr>
        <p:xfrm>
          <a:off x="7140688" y="4360359"/>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dirty="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bl>
          </a:graphicData>
        </a:graphic>
      </p:graphicFrame>
      <p:graphicFrame>
        <p:nvGraphicFramePr>
          <p:cNvPr id="346" name="Table"/>
          <p:cNvGraphicFramePr/>
          <p:nvPr>
            <p:extLst>
              <p:ext uri="{D42A27DB-BD31-4B8C-83A1-F6EECF244321}">
                <p14:modId xmlns:p14="http://schemas.microsoft.com/office/powerpoint/2010/main" val="3230413355"/>
              </p:ext>
            </p:extLst>
          </p:nvPr>
        </p:nvGraphicFramePr>
        <p:xfrm>
          <a:off x="7140688" y="5113636"/>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solidFill>
                      <a:srgbClr val="DEA037"/>
                    </a:solidFill>
                  </a:tcPr>
                </a:tc>
                <a:tc>
                  <a:txBody>
                    <a:bodyPr/>
                    <a:lstStyle/>
                    <a:p>
                      <a:pPr defTabSz="914400">
                        <a:defRPr b="0">
                          <a:solidFill>
                            <a:srgbClr val="000000"/>
                          </a:solidFill>
                        </a:defRPr>
                      </a:pPr>
                      <a:r>
                        <a:rPr sz="700" dirty="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a:sym typeface="Source Sans Pro Regular"/>
                        </a:rPr>
                        <a:t>t</a:t>
                      </a:r>
                    </a:p>
                  </a:txBody>
                  <a:tcPr marL="0" marR="0" marT="0" marB="0" anchor="ctr" horzOverflow="overflow">
                    <a:solidFill>
                      <a:srgbClr val="FABF53"/>
                    </a:solidFill>
                  </a:tcPr>
                </a:tc>
                <a:tc>
                  <a:txBody>
                    <a:bodyPr/>
                    <a:lstStyle/>
                    <a:p>
                      <a:pPr defTabSz="914400"/>
                      <a:r>
                        <a:rPr sz="700" dirty="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dirty="0">
                          <a:sym typeface="Source Sans Pro Regular"/>
                        </a:rPr>
                        <a:t>u</a:t>
                      </a:r>
                    </a:p>
                  </a:txBody>
                  <a:tcPr marL="0" marR="0" marT="0" marB="0" anchor="ctr" horzOverflow="overflow">
                    <a:solidFill>
                      <a:srgbClr val="FABF53"/>
                    </a:solidFill>
                  </a:tcPr>
                </a:tc>
                <a:tc>
                  <a:txBody>
                    <a:bodyPr/>
                    <a:lstStyle/>
                    <a:p>
                      <a:pPr defTabSz="914400"/>
                      <a:r>
                        <a:rPr sz="700" dirty="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dirty="0">
                          <a:sym typeface="Source Sans Pro Regular"/>
                        </a:rPr>
                        <a:t>w</a:t>
                      </a:r>
                    </a:p>
                  </a:txBody>
                  <a:tcPr marL="0" marR="0" marT="0" marB="0" anchor="ctr" horzOverflow="overflow">
                    <a:solidFill>
                      <a:srgbClr val="FABF53"/>
                    </a:solidFill>
                  </a:tcPr>
                </a:tc>
                <a:tc>
                  <a:txBody>
                    <a:bodyPr/>
                    <a:lstStyle/>
                    <a:p>
                      <a:pPr defTabSz="914400">
                        <a:defRPr sz="600">
                          <a:sym typeface="Source Sans Pro Regular"/>
                        </a:defRPr>
                      </a:pPr>
                      <a:r>
                        <a:t>N</a:t>
                      </a:r>
                      <a:r>
                        <a:rPr sz="700"/>
                        <a:t>A</a:t>
                      </a:r>
                    </a:p>
                  </a:txBody>
                  <a:tcPr marL="0" marR="0" marT="0" marB="0" anchor="ctr" horzOverflow="overflow">
                    <a:noFill/>
                  </a:tcPr>
                </a:tc>
                <a:tc>
                  <a:txBody>
                    <a:bodyPr/>
                    <a:lstStyle/>
                    <a:p>
                      <a:pPr defTabSz="914400"/>
                      <a:r>
                        <a:rPr sz="700" dirty="0">
                          <a:sym typeface="Source Sans Pro Regular"/>
                        </a:rPr>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aphicFrame>
        <p:nvGraphicFramePr>
          <p:cNvPr id="347" name="Table"/>
          <p:cNvGraphicFramePr/>
          <p:nvPr>
            <p:extLst>
              <p:ext uri="{D42A27DB-BD31-4B8C-83A1-F6EECF244321}">
                <p14:modId xmlns:p14="http://schemas.microsoft.com/office/powerpoint/2010/main" val="1837776737"/>
              </p:ext>
            </p:extLst>
          </p:nvPr>
        </p:nvGraphicFramePr>
        <p:xfrm>
          <a:off x="7140688" y="5848417"/>
          <a:ext cx="4572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bl>
          </a:graphicData>
        </a:graphic>
      </p:graphicFrame>
      <p:graphicFrame>
        <p:nvGraphicFramePr>
          <p:cNvPr id="348" name="Table"/>
          <p:cNvGraphicFramePr/>
          <p:nvPr>
            <p:extLst>
              <p:ext uri="{D42A27DB-BD31-4B8C-83A1-F6EECF244321}">
                <p14:modId xmlns:p14="http://schemas.microsoft.com/office/powerpoint/2010/main" val="1783159412"/>
              </p:ext>
            </p:extLst>
          </p:nvPr>
        </p:nvGraphicFramePr>
        <p:xfrm>
          <a:off x="7140688" y="6582892"/>
          <a:ext cx="4572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dirty="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dirty="0">
                          <a:sym typeface="Source Sans Pro Regular"/>
                        </a:rPr>
                        <a:t>t</a:t>
                      </a:r>
                    </a:p>
                  </a:txBody>
                  <a:tcPr marL="0" marR="0" marT="0" marB="0" anchor="ctr" horzOverflow="overflow"/>
                </a:tc>
                <a:tc>
                  <a:txBody>
                    <a:bodyPr/>
                    <a:lstStyle/>
                    <a:p>
                      <a:pPr defTabSz="914400"/>
                      <a:r>
                        <a:rPr sz="700" dirty="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dirty="0">
                          <a:sym typeface="Source Sans Pro Regular"/>
                        </a:rPr>
                        <a:t>u</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dirty="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dirty="0">
                          <a:sym typeface="Source Sans Pro Regular"/>
                        </a:rPr>
                        <a:t>w</a:t>
                      </a:r>
                    </a:p>
                  </a:txBody>
                  <a:tcPr marL="0" marR="0" marT="0" marB="0" anchor="ctr" horzOverflow="overflow">
                    <a:solidFill>
                      <a:srgbClr val="FABF53"/>
                    </a:solidFill>
                  </a:tcPr>
                </a:tc>
                <a:tc>
                  <a:txBody>
                    <a:bodyPr/>
                    <a:lstStyle/>
                    <a:p>
                      <a:pPr defTabSz="914400"/>
                      <a:r>
                        <a:rPr sz="600">
                          <a:sym typeface="Source Sans Pro Regular"/>
                        </a:rPr>
                        <a:t>NA</a:t>
                      </a:r>
                    </a:p>
                  </a:txBody>
                  <a:tcPr marL="0" marR="0" marT="0" marB="0" anchor="ctr" horzOverflow="overflow">
                    <a:solidFill>
                      <a:srgbClr val="FFFFFF"/>
                    </a:solidFill>
                  </a:tcPr>
                </a:tc>
                <a:tc>
                  <a:txBody>
                    <a:bodyPr/>
                    <a:lstStyle/>
                    <a:p>
                      <a:pPr defTabSz="914400"/>
                      <a:r>
                        <a:rPr sz="700" dirty="0">
                          <a:sym typeface="Source Sans Pro Regular"/>
                        </a:rPr>
                        <a:t>1</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aphicFrame>
        <p:nvGraphicFramePr>
          <p:cNvPr id="349" name="Table"/>
          <p:cNvGraphicFramePr/>
          <p:nvPr>
            <p:extLst>
              <p:ext uri="{D42A27DB-BD31-4B8C-83A1-F6EECF244321}">
                <p14:modId xmlns:p14="http://schemas.microsoft.com/office/powerpoint/2010/main" val="781115766"/>
              </p:ext>
            </p:extLst>
          </p:nvPr>
        </p:nvGraphicFramePr>
        <p:xfrm>
          <a:off x="7140688" y="7876472"/>
          <a:ext cx="622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143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B.y</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t</a:t>
                      </a:r>
                    </a:p>
                  </a:txBody>
                  <a:tcPr marL="0" marR="0" marT="0" marB="0" anchor="ctr" horzOverflow="overflow">
                    <a:solidFill>
                      <a:srgbClr val="FABF53"/>
                    </a:solidFill>
                  </a:tcPr>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u</a:t>
                      </a:r>
                    </a:p>
                  </a:txBody>
                  <a:tcPr marL="0" marR="0" marT="0" marB="0" anchor="ctr" horzOverflow="overflow">
                    <a:solidFill>
                      <a:srgbClr val="FABF53"/>
                    </a:solidFill>
                  </a:tcPr>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a:sym typeface="Source Sans Pro Regular"/>
                        </a:rPr>
                        <a:t>NA</a:t>
                      </a:r>
                    </a:p>
                  </a:txBody>
                  <a:tcPr marL="0" marR="0" marT="0" marB="0" anchor="ctr" horzOverflow="overflow">
                    <a:solidFill>
                      <a:srgbClr val="FFFFFF"/>
                    </a:solidFill>
                  </a:tcPr>
                </a:tc>
                <a:tc>
                  <a:txBody>
                    <a:bodyPr/>
                    <a:lstStyle/>
                    <a:p>
                      <a:pPr defTabSz="914400"/>
                      <a:r>
                        <a:rPr sz="600" dirty="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bl>
          </a:graphicData>
        </a:graphic>
      </p:graphicFrame>
      <p:graphicFrame>
        <p:nvGraphicFramePr>
          <p:cNvPr id="350" name="Table"/>
          <p:cNvGraphicFramePr/>
          <p:nvPr>
            <p:extLst>
              <p:ext uri="{D42A27DB-BD31-4B8C-83A1-F6EECF244321}">
                <p14:modId xmlns:p14="http://schemas.microsoft.com/office/powerpoint/2010/main" val="1964223335"/>
              </p:ext>
            </p:extLst>
          </p:nvPr>
        </p:nvGraphicFramePr>
        <p:xfrm>
          <a:off x="7140688" y="8635957"/>
          <a:ext cx="673100" cy="457200"/>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397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A.y</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B.y</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dirty="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aphicFrame>
        <p:nvGraphicFramePr>
          <p:cNvPr id="351" name="Table"/>
          <p:cNvGraphicFramePr/>
          <p:nvPr>
            <p:extLst>
              <p:ext uri="{D42A27DB-BD31-4B8C-83A1-F6EECF244321}">
                <p14:modId xmlns:p14="http://schemas.microsoft.com/office/powerpoint/2010/main" val="3592845424"/>
              </p:ext>
            </p:extLst>
          </p:nvPr>
        </p:nvGraphicFramePr>
        <p:xfrm>
          <a:off x="7140688" y="9370946"/>
          <a:ext cx="673100" cy="457200"/>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397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A1</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B1</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A2</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B2</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dirty="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pSp>
        <p:nvGrpSpPr>
          <p:cNvPr id="359" name="Group"/>
          <p:cNvGrpSpPr/>
          <p:nvPr/>
        </p:nvGrpSpPr>
        <p:grpSpPr>
          <a:xfrm>
            <a:off x="10544934" y="1512067"/>
            <a:ext cx="1687866" cy="1978256"/>
            <a:chOff x="-38101" y="0"/>
            <a:chExt cx="1687865" cy="1978254"/>
          </a:xfrm>
        </p:grpSpPr>
        <p:sp>
          <p:nvSpPr>
            <p:cNvPr id="352" name="x"/>
            <p:cNvSpPr/>
            <p:nvPr/>
          </p:nvSpPr>
          <p:spPr>
            <a:xfrm>
              <a:off x="376609" y="31805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53" name="y"/>
            <p:cNvSpPr/>
            <p:nvPr/>
          </p:nvSpPr>
          <p:spPr>
            <a:xfrm>
              <a:off x="379763" y="708253"/>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54" name="Table"/>
            <p:cNvGraphicFramePr/>
            <p:nvPr/>
          </p:nvGraphicFramePr>
          <p:xfrm>
            <a:off x="463675" y="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bl>
            </a:graphicData>
          </a:graphic>
        </p:graphicFrame>
        <p:graphicFrame>
          <p:nvGraphicFramePr>
            <p:cNvPr id="355" name="Table"/>
            <p:cNvGraphicFramePr/>
            <p:nvPr/>
          </p:nvGraphicFramePr>
          <p:xfrm>
            <a:off x="467832" y="41909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c</a:t>
                        </a:r>
                      </a:p>
                    </a:txBody>
                    <a:tcPr marL="0" marR="0" marT="0" marB="0" anchor="ctr" horzOverflow="overflow">
                      <a:solidFill>
                        <a:srgbClr val="FABF53"/>
                      </a:solidFill>
                    </a:tcPr>
                  </a:tc>
                  <a:tc>
                    <a:txBody>
                      <a:bodyPr/>
                      <a:lstStyle/>
                      <a:p>
                        <a:pPr algn="ctr" defTabSz="914400">
                          <a:spcBef>
                            <a:spcPts val="0"/>
                          </a:spcBef>
                          <a:defRPr sz="1800"/>
                        </a:pPr>
                        <a:r>
                          <a:rPr sz="700"/>
                          <a:t>v</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4</a:t>
                        </a:r>
                      </a:p>
                    </a:txBody>
                    <a:tcPr marL="0" marR="0" marT="0" marB="0" anchor="ctr" horzOverflow="overflow">
                      <a:solidFill>
                        <a:srgbClr val="FABF53"/>
                      </a:solidFill>
                    </a:tcPr>
                  </a:tc>
                  <a:extLst>
                    <a:ext uri="{0D108BD9-81ED-4DB2-BD59-A6C34878D82A}">
                      <a16:rowId xmlns:a16="http://schemas.microsoft.com/office/drawing/2014/main" val="10002"/>
                    </a:ext>
                  </a:extLst>
                </a:tr>
              </a:tbl>
            </a:graphicData>
          </a:graphic>
        </p:graphicFrame>
        <p:sp>
          <p:nvSpPr>
            <p:cNvPr id="356" name="+"/>
            <p:cNvSpPr/>
            <p:nvPr/>
          </p:nvSpPr>
          <p:spPr>
            <a:xfrm>
              <a:off x="56167" y="678755"/>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sp>
          <p:nvSpPr>
            <p:cNvPr id="357" name="Line"/>
            <p:cNvSpPr/>
            <p:nvPr/>
          </p:nvSpPr>
          <p:spPr>
            <a:xfrm>
              <a:off x="-38101" y="829826"/>
              <a:ext cx="1001338" cy="7023"/>
            </a:xfrm>
            <a:prstGeom prst="line">
              <a:avLst/>
            </a:prstGeom>
            <a:noFill/>
            <a:ln w="25400" cap="flat">
              <a:solidFill>
                <a:srgbClr val="A7AAA9"/>
              </a:solidFill>
              <a:prstDash val="solid"/>
              <a:miter lim="400000"/>
            </a:ln>
            <a:effectLst/>
          </p:spPr>
          <p:txBody>
            <a:bodyPr wrap="square" lIns="45718" tIns="45718" rIns="45718" bIns="45718" numCol="1" anchor="t">
              <a:noAutofit/>
            </a:bodyPr>
            <a:lstStyle/>
            <a:p>
              <a:endParaRPr/>
            </a:p>
          </p:txBody>
        </p:sp>
        <p:graphicFrame>
          <p:nvGraphicFramePr>
            <p:cNvPr id="358" name="Table"/>
            <p:cNvGraphicFramePr/>
            <p:nvPr/>
          </p:nvGraphicFramePr>
          <p:xfrm>
            <a:off x="328132" y="896829"/>
            <a:ext cx="482600" cy="571499"/>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DF</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x</a:t>
                        </a:r>
                      </a:p>
                    </a:txBody>
                    <a:tcPr marL="0" marR="0" marT="0" marB="0" anchor="ctr" horzOverflow="overflow"/>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x</a:t>
                        </a:r>
                      </a:p>
                    </a:txBody>
                    <a:tcPr marL="0" marR="0" marT="0" marB="0" anchor="ctr" horzOverflow="overflow"/>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y</a:t>
                        </a:r>
                      </a:p>
                    </a:txBody>
                    <a:tcPr marL="0" marR="0" marT="0" marB="0" anchor="ctr" horzOverflow="overflow">
                      <a:solidFill>
                        <a:srgbClr val="FABF53"/>
                      </a:solidFill>
                    </a:tcPr>
                  </a:tc>
                  <a:tc>
                    <a:txBody>
                      <a:bodyPr/>
                      <a:lstStyle/>
                      <a:p>
                        <a:pPr algn="ctr" defTabSz="914400">
                          <a:spcBef>
                            <a:spcPts val="0"/>
                          </a:spcBef>
                          <a:defRPr sz="1800"/>
                        </a:pPr>
                        <a:r>
                          <a:rPr sz="700"/>
                          <a:t>c</a:t>
                        </a:r>
                      </a:p>
                    </a:txBody>
                    <a:tcPr marL="0" marR="0" marT="0" marB="0" anchor="ctr" horzOverflow="overflow">
                      <a:solidFill>
                        <a:srgbClr val="FABF53"/>
                      </a:solidFill>
                    </a:tcPr>
                  </a:tc>
                  <a:tc>
                    <a:txBody>
                      <a:bodyPr/>
                      <a:lstStyle/>
                      <a:p>
                        <a:pPr algn="ctr" defTabSz="914400">
                          <a:spcBef>
                            <a:spcPts val="0"/>
                          </a:spcBef>
                          <a:defRPr sz="1800"/>
                        </a:pPr>
                        <a:r>
                          <a:rPr sz="700"/>
                          <a:t>v</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3"/>
                    </a:ext>
                  </a:extLst>
                </a:tr>
                <a:tr h="114300">
                  <a:tc>
                    <a:txBody>
                      <a:bodyPr/>
                      <a:lstStyle/>
                      <a:p>
                        <a:pPr algn="ctr" defTabSz="914400">
                          <a:spcBef>
                            <a:spcPts val="0"/>
                          </a:spcBef>
                          <a:defRPr sz="1800"/>
                        </a:pPr>
                        <a:r>
                          <a:rPr sz="700"/>
                          <a:t>y</a:t>
                        </a:r>
                      </a:p>
                    </a:txBody>
                    <a:tcPr marL="0" marR="0" marT="0" marB="0" anchor="ctr" horzOverflow="overflow">
                      <a:solidFill>
                        <a:srgbClr val="FABF53"/>
                      </a:solidFill>
                    </a:tcPr>
                  </a:tc>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4</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pSp>
      <p:sp>
        <p:nvSpPr>
          <p:cNvPr id="360" name="Use setequal() to test whether two data sets contain the exact same rows (in any order)."/>
          <p:cNvSpPr txBox="1"/>
          <p:nvPr/>
        </p:nvSpPr>
        <p:spPr>
          <a:xfrm>
            <a:off x="10520143" y="9502316"/>
            <a:ext cx="3073861" cy="3556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pPr>
              <a:lnSpc>
                <a:spcPct val="80000"/>
              </a:lnSpc>
              <a:spcBef>
                <a:spcPts val="0"/>
              </a:spcBef>
              <a:defRPr>
                <a:solidFill>
                  <a:srgbClr val="000000"/>
                </a:solidFill>
              </a:defRPr>
            </a:pPr>
            <a:r>
              <a:rPr dirty="0"/>
              <a:t>Use </a:t>
            </a:r>
            <a:r>
              <a:rPr dirty="0" err="1">
                <a:latin typeface="Source Sans Pro Bold"/>
                <a:ea typeface="Source Sans Pro Bold"/>
                <a:cs typeface="Source Sans Pro Bold"/>
                <a:sym typeface="Source Sans Pro Bold"/>
              </a:rPr>
              <a:t>setequal</a:t>
            </a:r>
            <a:r>
              <a:rPr dirty="0">
                <a:latin typeface="Source Sans Pro Bold"/>
                <a:ea typeface="Source Sans Pro Bold"/>
                <a:cs typeface="Source Sans Pro Bold"/>
                <a:sym typeface="Source Sans Pro Bold"/>
              </a:rPr>
              <a:t>()</a:t>
            </a:r>
            <a:r>
              <a:rPr dirty="0"/>
              <a:t> </a:t>
            </a:r>
            <a:r>
              <a:rPr lang="pt-BR" dirty="0"/>
              <a:t>para testar se dois conjunto de dados contém as mesmas linhas (em qualquer ordem)</a:t>
            </a:r>
            <a:r>
              <a:rPr dirty="0"/>
              <a:t>. </a:t>
            </a:r>
          </a:p>
        </p:txBody>
      </p:sp>
      <p:sp>
        <p:nvSpPr>
          <p:cNvPr id="361" name="intersect(x, y, …)…"/>
          <p:cNvSpPr txBox="1"/>
          <p:nvPr/>
        </p:nvSpPr>
        <p:spPr>
          <a:xfrm>
            <a:off x="11033359" y="7802705"/>
            <a:ext cx="2186835" cy="1628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intersect(x, y, …)</a:t>
            </a:r>
          </a:p>
          <a:p>
            <a:pPr>
              <a:lnSpc>
                <a:spcPct val="80000"/>
              </a:lnSpc>
              <a:spcBef>
                <a:spcPts val="0"/>
              </a:spcBef>
              <a:defRPr>
                <a:solidFill>
                  <a:srgbClr val="000000"/>
                </a:solidFill>
              </a:defRPr>
            </a:pPr>
            <a:r>
              <a:rPr lang="pt-BR" dirty="0"/>
              <a:t>Linhas que aparecem em x e y</a:t>
            </a:r>
            <a:r>
              <a:rPr dirty="0"/>
              <a:t>.</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setdiff</a:t>
            </a:r>
            <a:r>
              <a:rPr dirty="0"/>
              <a:t>(x, y, …)</a:t>
            </a:r>
          </a:p>
          <a:p>
            <a:pPr>
              <a:lnSpc>
                <a:spcPct val="80000"/>
              </a:lnSpc>
              <a:spcBef>
                <a:spcPts val="0"/>
              </a:spcBef>
              <a:defRPr>
                <a:solidFill>
                  <a:srgbClr val="000000"/>
                </a:solidFill>
              </a:defRPr>
            </a:pPr>
            <a:r>
              <a:rPr lang="pt-BR" dirty="0"/>
              <a:t>Linhas que aparecem em</a:t>
            </a:r>
            <a:r>
              <a:rPr dirty="0"/>
              <a:t> x </a:t>
            </a:r>
            <a:r>
              <a:rPr lang="pt-BR" dirty="0"/>
              <a:t>mas não em y</a:t>
            </a:r>
            <a:r>
              <a:rPr dirty="0"/>
              <a:t>.</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union(x, y, …)</a:t>
            </a:r>
          </a:p>
          <a:p>
            <a:pPr>
              <a:lnSpc>
                <a:spcPct val="80000"/>
              </a:lnSpc>
              <a:spcBef>
                <a:spcPts val="0"/>
              </a:spcBef>
              <a:defRPr>
                <a:solidFill>
                  <a:srgbClr val="000000"/>
                </a:solidFill>
              </a:defRPr>
            </a:pPr>
            <a:r>
              <a:rPr lang="pt-BR" dirty="0"/>
              <a:t>Linhas que aparecem em x ou y</a:t>
            </a:r>
            <a:r>
              <a:rPr dirty="0"/>
              <a:t>. </a:t>
            </a:r>
            <a:br>
              <a:rPr dirty="0"/>
            </a:br>
            <a:r>
              <a:rPr dirty="0"/>
              <a:t>(</a:t>
            </a:r>
            <a:r>
              <a:rPr lang="pt-BR" dirty="0"/>
              <a:t>Remove </a:t>
            </a:r>
            <a:r>
              <a:rPr lang="pt-BR" dirty="0" err="1"/>
              <a:t>dupliadas</a:t>
            </a:r>
            <a:r>
              <a:rPr dirty="0"/>
              <a:t>). </a:t>
            </a:r>
            <a:r>
              <a:rPr dirty="0" err="1">
                <a:latin typeface="Source Sans Pro Bold"/>
                <a:ea typeface="Source Sans Pro Bold"/>
                <a:cs typeface="Source Sans Pro Bold"/>
                <a:sym typeface="Source Sans Pro Bold"/>
              </a:rPr>
              <a:t>union_all</a:t>
            </a:r>
            <a:r>
              <a:rPr dirty="0">
                <a:latin typeface="Source Sans Pro Bold"/>
                <a:ea typeface="Source Sans Pro Bold"/>
                <a:cs typeface="Source Sans Pro Bold"/>
                <a:sym typeface="Source Sans Pro Bold"/>
              </a:rPr>
              <a:t>()</a:t>
            </a:r>
            <a:r>
              <a:rPr dirty="0"/>
              <a:t> </a:t>
            </a:r>
            <a:r>
              <a:rPr lang="pt-BR" dirty="0"/>
              <a:t>mantém</a:t>
            </a:r>
            <a:r>
              <a:rPr dirty="0"/>
              <a:t> </a:t>
            </a:r>
            <a:r>
              <a:rPr dirty="0" err="1"/>
              <a:t>duplica</a:t>
            </a:r>
            <a:r>
              <a:rPr lang="pt-BR" dirty="0"/>
              <a:t>das</a:t>
            </a:r>
            <a:r>
              <a:rPr dirty="0"/>
              <a:t>.</a:t>
            </a:r>
          </a:p>
        </p:txBody>
      </p:sp>
      <p:graphicFrame>
        <p:nvGraphicFramePr>
          <p:cNvPr id="362" name="Table"/>
          <p:cNvGraphicFramePr/>
          <p:nvPr>
            <p:extLst>
              <p:ext uri="{D42A27DB-BD31-4B8C-83A1-F6EECF244321}">
                <p14:modId xmlns:p14="http://schemas.microsoft.com/office/powerpoint/2010/main" val="375489893"/>
              </p:ext>
            </p:extLst>
          </p:nvPr>
        </p:nvGraphicFramePr>
        <p:xfrm>
          <a:off x="10541920" y="7802552"/>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dirty="0">
                          <a:sym typeface="Source Sans Pro Regular"/>
                        </a:rPr>
                        <a:t>3</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63" name="Table"/>
          <p:cNvGraphicFramePr/>
          <p:nvPr>
            <p:extLst>
              <p:ext uri="{D42A27DB-BD31-4B8C-83A1-F6EECF244321}">
                <p14:modId xmlns:p14="http://schemas.microsoft.com/office/powerpoint/2010/main" val="2128524942"/>
              </p:ext>
            </p:extLst>
          </p:nvPr>
        </p:nvGraphicFramePr>
        <p:xfrm>
          <a:off x="10541920" y="8715430"/>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extLst>
                  <a:ext uri="{0D108BD9-81ED-4DB2-BD59-A6C34878D82A}">
                    <a16:rowId xmlns:a16="http://schemas.microsoft.com/office/drawing/2014/main" val="10003"/>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tc>
                  <a:txBody>
                    <a:bodyPr/>
                    <a:lstStyle/>
                    <a:p>
                      <a:pPr defTabSz="914400"/>
                      <a:r>
                        <a:rPr sz="700" dirty="0">
                          <a:sym typeface="Source Sans Pro Regular"/>
                        </a:rPr>
                        <a:t>4</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aphicFrame>
        <p:nvGraphicFramePr>
          <p:cNvPr id="364" name="Table"/>
          <p:cNvGraphicFramePr/>
          <p:nvPr>
            <p:extLst>
              <p:ext uri="{D42A27DB-BD31-4B8C-83A1-F6EECF244321}">
                <p14:modId xmlns:p14="http://schemas.microsoft.com/office/powerpoint/2010/main" val="4016641508"/>
              </p:ext>
            </p:extLst>
          </p:nvPr>
        </p:nvGraphicFramePr>
        <p:xfrm>
          <a:off x="10541920" y="826354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tc>
                <a:extLst>
                  <a:ext uri="{0D108BD9-81ED-4DB2-BD59-A6C34878D82A}">
                    <a16:rowId xmlns:a16="http://schemas.microsoft.com/office/drawing/2014/main" val="10002"/>
                  </a:ext>
                </a:extLst>
              </a:tr>
            </a:tbl>
          </a:graphicData>
        </a:graphic>
      </p:graphicFrame>
      <p:pic>
        <p:nvPicPr>
          <p:cNvPr id="365" name="Image" descr="Image"/>
          <p:cNvPicPr>
            <a:picLocks noChangeAspect="1"/>
          </p:cNvPicPr>
          <p:nvPr/>
        </p:nvPicPr>
        <p:blipFill>
          <a:blip r:embed="rId8"/>
          <a:stretch>
            <a:fillRect/>
          </a:stretch>
        </p:blipFill>
        <p:spPr>
          <a:xfrm>
            <a:off x="13220194" y="7819452"/>
            <a:ext cx="374548" cy="239295"/>
          </a:xfrm>
          <a:prstGeom prst="rect">
            <a:avLst/>
          </a:prstGeom>
          <a:ln w="12700">
            <a:miter lim="400000"/>
          </a:ln>
        </p:spPr>
      </p:pic>
      <p:pic>
        <p:nvPicPr>
          <p:cNvPr id="366" name="Image" descr="Image"/>
          <p:cNvPicPr>
            <a:picLocks noChangeAspect="1"/>
          </p:cNvPicPr>
          <p:nvPr/>
        </p:nvPicPr>
        <p:blipFill>
          <a:blip r:embed="rId9"/>
          <a:stretch>
            <a:fillRect/>
          </a:stretch>
        </p:blipFill>
        <p:spPr>
          <a:xfrm>
            <a:off x="13220194" y="8261887"/>
            <a:ext cx="374548" cy="239295"/>
          </a:xfrm>
          <a:prstGeom prst="rect">
            <a:avLst/>
          </a:prstGeom>
          <a:ln w="12700">
            <a:miter lim="400000"/>
          </a:ln>
        </p:spPr>
      </p:pic>
      <p:pic>
        <p:nvPicPr>
          <p:cNvPr id="367" name="Image" descr="Image"/>
          <p:cNvPicPr>
            <a:picLocks noChangeAspect="1"/>
          </p:cNvPicPr>
          <p:nvPr/>
        </p:nvPicPr>
        <p:blipFill>
          <a:blip r:embed="rId10"/>
          <a:stretch>
            <a:fillRect/>
          </a:stretch>
        </p:blipFill>
        <p:spPr>
          <a:xfrm>
            <a:off x="13220194" y="8730591"/>
            <a:ext cx="374548" cy="239295"/>
          </a:xfrm>
          <a:prstGeom prst="rect">
            <a:avLst/>
          </a:prstGeom>
          <a:ln w="12700">
            <a:miter lim="400000"/>
          </a:ln>
        </p:spPr>
      </p:pic>
      <p:grpSp>
        <p:nvGrpSpPr>
          <p:cNvPr id="374" name="Group"/>
          <p:cNvGrpSpPr/>
          <p:nvPr/>
        </p:nvGrpSpPr>
        <p:grpSpPr>
          <a:xfrm>
            <a:off x="10835078" y="4036174"/>
            <a:ext cx="1317702" cy="636765"/>
            <a:chOff x="25400" y="25400"/>
            <a:chExt cx="1317700" cy="636763"/>
          </a:xfrm>
        </p:grpSpPr>
        <p:sp>
          <p:nvSpPr>
            <p:cNvPr id="368" name="x"/>
            <p:cNvSpPr txBox="1"/>
            <p:nvPr/>
          </p:nvSpPr>
          <p:spPr>
            <a:xfrm>
              <a:off x="44449" y="471662"/>
              <a:ext cx="127001" cy="190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69" name="y"/>
            <p:cNvSpPr txBox="1"/>
            <p:nvPr/>
          </p:nvSpPr>
          <p:spPr>
            <a:xfrm>
              <a:off x="741377" y="471662"/>
              <a:ext cx="127001" cy="190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70" name="Table"/>
            <p:cNvGraphicFramePr/>
            <p:nvPr/>
          </p:nvGraphicFramePr>
          <p:xfrm>
            <a:off x="25400" y="25400"/>
            <a:ext cx="342899"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71" name="Table"/>
            <p:cNvGraphicFramePr/>
            <p:nvPr/>
          </p:nvGraphicFramePr>
          <p:xfrm>
            <a:off x="716474" y="25400"/>
            <a:ext cx="342899"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72" name="+"/>
            <p:cNvSpPr txBox="1"/>
            <p:nvPr/>
          </p:nvSpPr>
          <p:spPr>
            <a:xfrm>
              <a:off x="479142" y="95759"/>
              <a:ext cx="173635" cy="393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dirty="0"/>
                <a:t>+</a:t>
              </a:r>
            </a:p>
          </p:txBody>
        </p:sp>
        <p:sp>
          <p:nvSpPr>
            <p:cNvPr id="373" name="="/>
            <p:cNvSpPr txBox="1"/>
            <p:nvPr/>
          </p:nvSpPr>
          <p:spPr>
            <a:xfrm>
              <a:off x="1169465" y="95759"/>
              <a:ext cx="173635" cy="393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dirty="0"/>
                <a:t>=</a:t>
              </a:r>
            </a:p>
          </p:txBody>
        </p:sp>
      </p:grpSp>
      <p:graphicFrame>
        <p:nvGraphicFramePr>
          <p:cNvPr id="375" name="Table"/>
          <p:cNvGraphicFramePr/>
          <p:nvPr/>
        </p:nvGraphicFramePr>
        <p:xfrm>
          <a:off x="10541920" y="5417542"/>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76" name="Table"/>
          <p:cNvGraphicFramePr/>
          <p:nvPr/>
        </p:nvGraphicFramePr>
        <p:xfrm>
          <a:off x="10541920" y="4650866"/>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extLst>
                  <a:ext uri="{0D108BD9-81ED-4DB2-BD59-A6C34878D82A}">
                    <a16:rowId xmlns:a16="http://schemas.microsoft.com/office/drawing/2014/main" val="10002"/>
                  </a:ext>
                </a:extLst>
              </a:tr>
            </a:tbl>
          </a:graphicData>
        </a:graphic>
      </p:graphicFrame>
      <p:sp>
        <p:nvSpPr>
          <p:cNvPr id="377" name="Line"/>
          <p:cNvSpPr/>
          <p:nvPr/>
        </p:nvSpPr>
        <p:spPr>
          <a:xfrm>
            <a:off x="7120848" y="1183716"/>
            <a:ext cx="3120386" cy="4"/>
          </a:xfrm>
          <a:prstGeom prst="line">
            <a:avLst/>
          </a:prstGeom>
          <a:ln w="12700">
            <a:solidFill>
              <a:srgbClr val="E0E0E0"/>
            </a:solidFill>
            <a:custDash>
              <a:ds d="100000" sp="200000"/>
            </a:custDash>
          </a:ln>
        </p:spPr>
        <p:txBody>
          <a:bodyPr lIns="45718" tIns="45718" rIns="45718" bIns="45718"/>
          <a:lstStyle/>
          <a:p>
            <a:endParaRPr/>
          </a:p>
        </p:txBody>
      </p:sp>
      <p:pic>
        <p:nvPicPr>
          <p:cNvPr id="378" name="Image" descr="Image"/>
          <p:cNvPicPr>
            <a:picLocks noChangeAspect="1"/>
          </p:cNvPicPr>
          <p:nvPr/>
        </p:nvPicPr>
        <p:blipFill>
          <a:blip r:embed="rId11"/>
          <a:stretch>
            <a:fillRect/>
          </a:stretch>
        </p:blipFill>
        <p:spPr>
          <a:xfrm>
            <a:off x="302322" y="10117480"/>
            <a:ext cx="1358903" cy="477473"/>
          </a:xfrm>
          <a:prstGeom prst="rect">
            <a:avLst/>
          </a:prstGeom>
          <a:ln w="12700">
            <a:miter lim="400000"/>
          </a:ln>
        </p:spPr>
      </p:pic>
      <p:sp>
        <p:nvSpPr>
          <p:cNvPr id="379" name="Use a &quot;Mutating Join&quot; to join one table to columns from another, matching values with the rows that they correspond to. Each join retains a different combination of values from the tables."/>
          <p:cNvSpPr txBox="1"/>
          <p:nvPr/>
        </p:nvSpPr>
        <p:spPr>
          <a:xfrm>
            <a:off x="7111868" y="3527688"/>
            <a:ext cx="3118746" cy="7418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defRPr>
            </a:pPr>
            <a:r>
              <a:rPr dirty="0"/>
              <a:t>Use</a:t>
            </a:r>
            <a:r>
              <a:rPr lang="pt-BR" dirty="0"/>
              <a:t> um</a:t>
            </a:r>
            <a:r>
              <a:rPr dirty="0"/>
              <a:t>a "</a:t>
            </a:r>
            <a:r>
              <a:rPr lang="pt-BR" dirty="0"/>
              <a:t>União Transformadora</a:t>
            </a:r>
            <a:r>
              <a:rPr dirty="0"/>
              <a:t>" </a:t>
            </a:r>
            <a:r>
              <a:rPr lang="pt-BR" dirty="0"/>
              <a:t>para unir uma tabela com colunas de outra</a:t>
            </a:r>
            <a:r>
              <a:rPr dirty="0"/>
              <a:t>, </a:t>
            </a:r>
            <a:r>
              <a:rPr lang="pt-BR" dirty="0"/>
              <a:t>combinando valores de linhas correspondentes</a:t>
            </a:r>
            <a:r>
              <a:rPr dirty="0"/>
              <a:t>. </a:t>
            </a:r>
            <a:r>
              <a:rPr lang="pt-BR" dirty="0"/>
              <a:t>Cada união (</a:t>
            </a:r>
            <a:r>
              <a:rPr lang="pt-BR" dirty="0" err="1"/>
              <a:t>join</a:t>
            </a:r>
            <a:r>
              <a:rPr lang="pt-BR" dirty="0"/>
              <a:t>) retem uma combinação diferente de valores das tabelas</a:t>
            </a:r>
            <a:r>
              <a:rPr dirty="0"/>
              <a:t>.</a:t>
            </a:r>
          </a:p>
        </p:txBody>
      </p:sp>
      <p:sp>
        <p:nvSpPr>
          <p:cNvPr id="380" name="RELATIONAL DATA"/>
          <p:cNvSpPr txBox="1"/>
          <p:nvPr/>
        </p:nvSpPr>
        <p:spPr>
          <a:xfrm>
            <a:off x="7111868" y="3285894"/>
            <a:ext cx="1526059"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RELACIONANDO DADOS</a:t>
            </a:r>
            <a:endParaRPr dirty="0"/>
          </a:p>
        </p:txBody>
      </p:sp>
      <p:sp>
        <p:nvSpPr>
          <p:cNvPr id="381" name="bind_rows(…, .id = NULL)…"/>
          <p:cNvSpPr txBox="1"/>
          <p:nvPr/>
        </p:nvSpPr>
        <p:spPr>
          <a:xfrm>
            <a:off x="11599895" y="2145088"/>
            <a:ext cx="2090924" cy="10372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bind_rows</a:t>
            </a:r>
            <a:r>
              <a:rPr dirty="0"/>
              <a:t>(</a:t>
            </a:r>
            <a:r>
              <a:rPr dirty="0">
                <a:latin typeface="+mj-lt"/>
                <a:ea typeface="+mj-ea"/>
                <a:cs typeface="+mj-cs"/>
                <a:sym typeface="Source Sans Pro Regular"/>
              </a:rPr>
              <a:t>…, .id = NULL</a:t>
            </a:r>
            <a:r>
              <a:rPr dirty="0"/>
              <a:t>)</a:t>
            </a:r>
          </a:p>
          <a:p>
            <a:pPr>
              <a:lnSpc>
                <a:spcPct val="80000"/>
              </a:lnSpc>
              <a:spcBef>
                <a:spcPts val="0"/>
              </a:spcBef>
              <a:defRPr>
                <a:solidFill>
                  <a:srgbClr val="000000"/>
                </a:solidFill>
              </a:defRPr>
            </a:pPr>
            <a:r>
              <a:rPr lang="pt-BR" dirty="0"/>
              <a:t>Retorna tabelas uma em cima  da outra</a:t>
            </a:r>
            <a:r>
              <a:rPr dirty="0"/>
              <a:t> </a:t>
            </a:r>
            <a:r>
              <a:rPr lang="pt-BR" dirty="0"/>
              <a:t>como uma tabela única</a:t>
            </a:r>
            <a:r>
              <a:rPr dirty="0"/>
              <a:t>. </a:t>
            </a:r>
            <a:r>
              <a:rPr lang="pt-BR" dirty="0"/>
              <a:t>Defina</a:t>
            </a:r>
            <a:r>
              <a:rPr dirty="0"/>
              <a:t> .id </a:t>
            </a:r>
            <a:r>
              <a:rPr lang="pt-BR" dirty="0"/>
              <a:t>para nome de coluna para incluir uma coluna com a tabela original (conforme figura ao lado)</a:t>
            </a:r>
            <a:r>
              <a:rPr dirty="0"/>
              <a:t>.</a:t>
            </a:r>
          </a:p>
        </p:txBody>
      </p:sp>
      <p:sp>
        <p:nvSpPr>
          <p:cNvPr id="382" name="SET OPERATIONS"/>
          <p:cNvSpPr txBox="1"/>
          <p:nvPr/>
        </p:nvSpPr>
        <p:spPr>
          <a:xfrm>
            <a:off x="10520143" y="7521803"/>
            <a:ext cx="1739259"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OPERAÇÕES DE DEFINIÇÃO</a:t>
            </a:r>
            <a:endParaRPr dirty="0"/>
          </a:p>
        </p:txBody>
      </p:sp>
      <p:sp>
        <p:nvSpPr>
          <p:cNvPr id="383" name="Line"/>
          <p:cNvSpPr/>
          <p:nvPr/>
        </p:nvSpPr>
        <p:spPr>
          <a:xfrm>
            <a:off x="10529123" y="7499835"/>
            <a:ext cx="3126186" cy="4"/>
          </a:xfrm>
          <a:prstGeom prst="line">
            <a:avLst/>
          </a:prstGeom>
          <a:ln w="12700">
            <a:solidFill>
              <a:srgbClr val="E0E0E0"/>
            </a:solidFill>
            <a:custDash>
              <a:ds d="100000" sp="200000"/>
            </a:custDash>
          </a:ln>
        </p:spPr>
        <p:txBody>
          <a:bodyPr lIns="45718" tIns="45718" rIns="45718" bIns="45718"/>
          <a:lstStyle/>
          <a:p>
            <a:endParaRPr/>
          </a:p>
        </p:txBody>
      </p:sp>
      <p:sp>
        <p:nvSpPr>
          <p:cNvPr id="384" name="COLUMN MATCHING FOR JOINS"/>
          <p:cNvSpPr txBox="1"/>
          <p:nvPr/>
        </p:nvSpPr>
        <p:spPr>
          <a:xfrm>
            <a:off x="7111868" y="7598003"/>
            <a:ext cx="2479846"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COMBINANDO COLUNAS PARA UNIÕES</a:t>
            </a:r>
            <a:endParaRPr dirty="0"/>
          </a:p>
        </p:txBody>
      </p:sp>
      <p:sp>
        <p:nvSpPr>
          <p:cNvPr id="385" name="Use a &quot;Nest Join&quot; to inner join one table to another into a nested data frame."/>
          <p:cNvSpPr txBox="1"/>
          <p:nvPr/>
        </p:nvSpPr>
        <p:spPr>
          <a:xfrm>
            <a:off x="10520143" y="6144197"/>
            <a:ext cx="3119353" cy="3556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a:solidFill>
                  <a:srgbClr val="000000"/>
                </a:solidFill>
              </a:defRPr>
            </a:pPr>
            <a:r>
              <a:rPr dirty="0"/>
              <a:t>Use </a:t>
            </a:r>
            <a:r>
              <a:rPr lang="pt-BR" dirty="0"/>
              <a:t>uma</a:t>
            </a:r>
            <a:r>
              <a:rPr dirty="0"/>
              <a:t> "</a:t>
            </a:r>
            <a:r>
              <a:rPr lang="pt-BR" dirty="0">
                <a:latin typeface="Source Sans Pro Bold"/>
                <a:ea typeface="Source Sans Pro Bold"/>
                <a:cs typeface="Source Sans Pro Bold"/>
                <a:sym typeface="Source Sans Pro Bold"/>
              </a:rPr>
              <a:t>União de </a:t>
            </a:r>
            <a:r>
              <a:rPr lang="pt-BR" dirty="0" err="1">
                <a:latin typeface="Source Sans Pro Bold"/>
                <a:ea typeface="Source Sans Pro Bold"/>
                <a:cs typeface="Source Sans Pro Bold"/>
                <a:sym typeface="Source Sans Pro Bold"/>
              </a:rPr>
              <a:t>Aninhamento</a:t>
            </a:r>
            <a:r>
              <a:rPr dirty="0"/>
              <a:t>" </a:t>
            </a:r>
            <a:r>
              <a:rPr lang="pt-BR" dirty="0"/>
              <a:t>para inserir uma tabela em um data frame</a:t>
            </a:r>
            <a:r>
              <a:rPr dirty="0"/>
              <a:t>.</a:t>
            </a:r>
          </a:p>
        </p:txBody>
      </p:sp>
      <p:graphicFrame>
        <p:nvGraphicFramePr>
          <p:cNvPr id="386" name="Table"/>
          <p:cNvGraphicFramePr/>
          <p:nvPr/>
        </p:nvGraphicFramePr>
        <p:xfrm>
          <a:off x="10541920" y="6582181"/>
          <a:ext cx="924775"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581875">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y</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87" name="nest_join(x, y, by = NULL, copy = FALSE, keep = FALSE, name = NULL, …) Join data, nesting matches from y in a single new data frame column."/>
          <p:cNvSpPr txBox="1"/>
          <p:nvPr/>
        </p:nvSpPr>
        <p:spPr>
          <a:xfrm>
            <a:off x="11584374" y="6556781"/>
            <a:ext cx="2090923" cy="7418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nest_join</a:t>
            </a:r>
            <a:r>
              <a:rPr dirty="0"/>
              <a:t>(</a:t>
            </a:r>
            <a:r>
              <a:rPr dirty="0">
                <a:latin typeface="+mj-lt"/>
                <a:ea typeface="+mj-ea"/>
                <a:cs typeface="+mj-cs"/>
                <a:sym typeface="Source Sans Pro Regular"/>
              </a:rPr>
              <a:t>x, y, by = NULL, copy = FALSE, keep = FALSE, name = NULL, …</a:t>
            </a:r>
            <a:r>
              <a:rPr dirty="0"/>
              <a:t>)</a:t>
            </a:r>
            <a:r>
              <a:rPr dirty="0">
                <a:latin typeface="+mj-lt"/>
                <a:ea typeface="+mj-ea"/>
                <a:cs typeface="+mj-cs"/>
                <a:sym typeface="Source Sans Pro Regular"/>
              </a:rPr>
              <a:t> </a:t>
            </a:r>
            <a:r>
              <a:rPr lang="pt-BR" dirty="0">
                <a:latin typeface="+mj-lt"/>
                <a:ea typeface="+mj-ea"/>
                <a:cs typeface="+mj-cs"/>
                <a:sym typeface="Source Sans Pro Regular"/>
              </a:rPr>
              <a:t>Une dados</a:t>
            </a:r>
            <a:r>
              <a:rPr dirty="0">
                <a:latin typeface="+mj-lt"/>
                <a:ea typeface="+mj-ea"/>
                <a:cs typeface="+mj-cs"/>
                <a:sym typeface="Source Sans Pro Regular"/>
              </a:rPr>
              <a:t>, </a:t>
            </a:r>
            <a:r>
              <a:rPr lang="pt-BR" dirty="0">
                <a:latin typeface="+mj-lt"/>
                <a:ea typeface="+mj-ea"/>
                <a:cs typeface="+mj-cs"/>
                <a:sym typeface="Source Sans Pro Regular"/>
              </a:rPr>
              <a:t>aninhando combinações de y em uma nova coluna de um data frame</a:t>
            </a:r>
            <a:r>
              <a:rPr dirty="0">
                <a:latin typeface="+mj-lt"/>
                <a:ea typeface="+mj-ea"/>
                <a:cs typeface="+mj-cs"/>
                <a:sym typeface="Source Sans Pro Regular"/>
              </a:rPr>
              <a:t>.</a:t>
            </a:r>
          </a:p>
        </p:txBody>
      </p:sp>
      <p:pic>
        <p:nvPicPr>
          <p:cNvPr id="388" name="Image" descr="Image"/>
          <p:cNvPicPr>
            <a:picLocks noChangeAspect="1"/>
          </p:cNvPicPr>
          <p:nvPr/>
        </p:nvPicPr>
        <p:blipFill>
          <a:blip r:embed="rId12"/>
          <a:stretch>
            <a:fillRect/>
          </a:stretch>
        </p:blipFill>
        <p:spPr>
          <a:xfrm>
            <a:off x="12306300" y="203200"/>
            <a:ext cx="1371600" cy="1584522"/>
          </a:xfrm>
          <a:prstGeom prst="rect">
            <a:avLst/>
          </a:prstGeom>
          <a:ln w="12700">
            <a:miter lim="400000"/>
          </a:ln>
        </p:spPr>
      </p:pic>
      <p:sp>
        <p:nvSpPr>
          <p:cNvPr id="119" name="RStudio® is a trademark of RStudio, PBC  •  CC BY SA  RStudio  •  info@rstudio.com  •  844-448-1212  •  rstudio.com  •  Learn more at dplyr.tidyverse.org  •  dplyr  1.0.7  •  Updated:  2021-07">
            <a:extLst>
              <a:ext uri="{FF2B5EF4-FFF2-40B4-BE49-F238E27FC236}">
                <a16:creationId xmlns:a16="http://schemas.microsoft.com/office/drawing/2014/main" id="{A57186E2-C719-1400-EB9C-E6C83C014740}"/>
              </a:ext>
            </a:extLst>
          </p:cNvPr>
          <p:cNvSpPr txBox="1"/>
          <p:nvPr/>
        </p:nvSpPr>
        <p:spPr>
          <a:xfrm>
            <a:off x="4892703" y="10506650"/>
            <a:ext cx="8689048" cy="234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68" tIns="54568" rIns="54568" bIns="54568" anchor="ctr">
            <a:spAutoFit/>
          </a:bodyPr>
          <a:lstStyle/>
          <a:p>
            <a:pPr>
              <a:lnSpc>
                <a:spcPct val="90000"/>
              </a:lnSpc>
              <a:spcBef>
                <a:spcPts val="0"/>
              </a:spcBef>
              <a:defRPr sz="900">
                <a:solidFill>
                  <a:srgbClr val="000000"/>
                </a:solidFill>
              </a:defRPr>
            </a:pPr>
            <a:r>
              <a:rPr lang="pt-BR" dirty="0"/>
              <a:t>Traduzido por: Eric Scopinho  </a:t>
            </a:r>
            <a:r>
              <a:rPr dirty="0"/>
              <a:t>•</a:t>
            </a:r>
            <a:r>
              <a:rPr lang="pt-BR" dirty="0"/>
              <a:t> </a:t>
            </a:r>
            <a:r>
              <a:rPr lang="pt-BR" dirty="0">
                <a:hlinkClick r:id="rId13"/>
              </a:rPr>
              <a:t>linkedin.com/in/scopinho</a:t>
            </a:r>
            <a:r>
              <a:rPr dirty="0"/>
              <a:t> </a:t>
            </a:r>
            <a:r>
              <a:rPr lang="pt-BR" dirty="0"/>
              <a:t> </a:t>
            </a:r>
            <a:endParaRPr dirty="0"/>
          </a:p>
        </p:txBody>
      </p:sp>
    </p:spTree>
  </p:cSld>
  <p:clrMapOvr>
    <a:masterClrMapping/>
  </p:clrMapOvr>
  <p:transition spd="med"/>
</p:sld>
</file>

<file path=ppt/theme/theme1.xml><?xml version="1.0" encoding="utf-8"?>
<a:theme xmlns:a="http://schemas.openxmlformats.org/drawingml/2006/main" name="White">
  <a:themeElements>
    <a:clrScheme name="White">
      <a:dk1>
        <a:srgbClr val="4C4C4C"/>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301</TotalTime>
  <Words>2936</Words>
  <Application>Microsoft Office PowerPoint</Application>
  <PresentationFormat>Custom</PresentationFormat>
  <Paragraphs>576</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Source Code Pro ExtraLight</vt:lpstr>
      <vt:lpstr>Source Sans Pro Bold</vt:lpstr>
      <vt:lpstr>Source Sans Pro ExtraLight</vt:lpstr>
      <vt:lpstr>Source Sans Pro Light</vt:lpstr>
      <vt:lpstr>Source Sans Pro Regular</vt:lpstr>
      <vt:lpstr>White</vt:lpstr>
      <vt:lpstr>Transformação de dados com dplyr : : FOLHA DE REFERÊNCIA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Transformation with dplyr : : CHEAT SHEET </dc:title>
  <cp:lastModifiedBy>Eric Scopinho</cp:lastModifiedBy>
  <cp:revision>17</cp:revision>
  <dcterms:modified xsi:type="dcterms:W3CDTF">2022-08-18T13:21:56Z</dcterms:modified>
</cp:coreProperties>
</file>