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D0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094" y="-3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2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osit.co" TargetMode="External"/><Relationship Id="rId3" Type="http://schemas.openxmlformats.org/officeDocument/2006/relationships/image" Target="../media/image3.tif"/><Relationship Id="rId7" Type="http://schemas.openxmlformats.org/officeDocument/2006/relationships/hyperlink" Target="mailto:info@posit.co" TargetMode="External"/><Relationship Id="rId12" Type="http://schemas.openxmlformats.org/officeDocument/2006/relationships/hyperlink" Target="https://pos.it/cheatshee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tif"/><Relationship Id="rId11" Type="http://schemas.openxmlformats.org/officeDocument/2006/relationships/hyperlink" Target="https://googlesheets4.tidyverse.org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readxl.tidyverse.org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readr.tidyverse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posit.co" TargetMode="External"/><Relationship Id="rId3" Type="http://schemas.openxmlformats.org/officeDocument/2006/relationships/hyperlink" Target="https://googledrive.tidyverse.org" TargetMode="External"/><Relationship Id="rId7" Type="http://schemas.openxmlformats.org/officeDocument/2006/relationships/hyperlink" Target="mailto:info@posit.co" TargetMode="External"/><Relationship Id="rId2" Type="http://schemas.openxmlformats.org/officeDocument/2006/relationships/hyperlink" Target="https://googlesheets4.tidyverse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hyperlink" Target="https://pos.it/cheatsheets" TargetMode="External"/><Relationship Id="rId5" Type="http://schemas.openxmlformats.org/officeDocument/2006/relationships/image" Target="../media/image6.tif"/><Relationship Id="rId10" Type="http://schemas.openxmlformats.org/officeDocument/2006/relationships/hyperlink" Target="https://readxl.tidyverse.org/" TargetMode="External"/><Relationship Id="rId4" Type="http://schemas.openxmlformats.org/officeDocument/2006/relationships/image" Target="../media/image3.tif"/><Relationship Id="rId9" Type="http://schemas.openxmlformats.org/officeDocument/2006/relationships/hyperlink" Target="https://readr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Agrupar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ángulo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7" name="Agrupar"/>
          <p:cNvGrpSpPr/>
          <p:nvPr/>
        </p:nvGrpSpPr>
        <p:grpSpPr>
          <a:xfrm>
            <a:off x="381932" y="3890696"/>
            <a:ext cx="1885699" cy="1649603"/>
            <a:chOff x="0" y="0"/>
            <a:chExt cx="1885698" cy="1649602"/>
          </a:xfrm>
        </p:grpSpPr>
        <p:grpSp>
          <p:nvGrpSpPr>
            <p:cNvPr id="144" name="Agrupar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Agrupar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 </a:t>
                </a:r>
                <a:r>
                  <a:rPr sz="900"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 </a:t>
                </a:r>
                <a:r>
                  <a:rPr sz="900"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 </a:t>
                </a:r>
                <a:r>
                  <a:rPr sz="900" dirty="0"/>
                  <a:t>4,5;5;NA</a:t>
                </a:r>
              </a:p>
            </p:txBody>
          </p:sp>
        </p:grpSp>
        <p:graphicFrame>
          <p:nvGraphicFramePr>
            <p:cNvPr id="145" name="Table 2-4-2-1-1"/>
            <p:cNvGraphicFramePr/>
            <p:nvPr>
              <p:extLst>
                <p:ext uri="{D42A27DB-BD31-4B8C-83A1-F6EECF244321}">
                  <p14:modId xmlns:p14="http://schemas.microsoft.com/office/powerpoint/2010/main" val="2986085847"/>
                </p:ext>
              </p:extLst>
            </p:nvPr>
          </p:nvGraphicFramePr>
          <p:xfrm>
            <a:off x="1145811" y="18300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1,5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4,5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148" name="Rectángulo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write_*(</a:t>
            </a:r>
            <a:r>
              <a:t>x, file, na = "NA", append, col_names, quote, escape, eol, num_threads, progress</a:t>
            </a:r>
            <a:r>
              <a:rPr b="1"/>
              <a:t>)</a:t>
            </a:r>
          </a:p>
        </p:txBody>
      </p:sp>
      <p:pic>
        <p:nvPicPr>
          <p:cNvPr id="150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480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Agrupar"/>
          <p:cNvGrpSpPr/>
          <p:nvPr/>
        </p:nvGrpSpPr>
        <p:grpSpPr>
          <a:xfrm>
            <a:off x="412513" y="2287284"/>
            <a:ext cx="1854971" cy="1649604"/>
            <a:chOff x="0" y="0"/>
            <a:chExt cx="1854970" cy="1649603"/>
          </a:xfrm>
        </p:grpSpPr>
        <p:grpSp>
          <p:nvGrpSpPr>
            <p:cNvPr id="155" name="Agrupar"/>
            <p:cNvGrpSpPr/>
            <p:nvPr/>
          </p:nvGrpSpPr>
          <p:grpSpPr>
            <a:xfrm>
              <a:off x="0" y="0"/>
              <a:ext cx="1277521" cy="1649603"/>
              <a:chOff x="0" y="0"/>
              <a:chExt cx="1277520" cy="1649602"/>
            </a:xfrm>
          </p:grpSpPr>
          <p:grpSp>
            <p:nvGrpSpPr>
              <p:cNvPr id="153" name="Agrupar"/>
              <p:cNvGrpSpPr/>
              <p:nvPr/>
            </p:nvGrpSpPr>
            <p:grpSpPr>
              <a:xfrm>
                <a:off x="0" y="0"/>
                <a:ext cx="544248" cy="712394"/>
                <a:chOff x="0" y="0"/>
                <a:chExt cx="544247" cy="712393"/>
              </a:xfrm>
            </p:grpSpPr>
            <p:pic>
              <p:nvPicPr>
                <p:cNvPr id="151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s-ES" sz="900" dirty="0"/>
                  <a:t> 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s-ES" sz="900" dirty="0"/>
                  <a:t> 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s-ES" sz="900" dirty="0"/>
                  <a:t> 4|5|NA</a:t>
                </a:r>
              </a:p>
            </p:txBody>
          </p:sp>
        </p:grpSp>
        <p:graphicFrame>
          <p:nvGraphicFramePr>
            <p:cNvPr id="156" name="Table 2-4-2"/>
            <p:cNvGraphicFramePr/>
            <p:nvPr>
              <p:extLst>
                <p:ext uri="{D42A27DB-BD31-4B8C-83A1-F6EECF244321}">
                  <p14:modId xmlns:p14="http://schemas.microsoft.com/office/powerpoint/2010/main" val="2807128966"/>
                </p:ext>
              </p:extLst>
            </p:nvPr>
          </p:nvGraphicFramePr>
          <p:xfrm>
            <a:off x="1110250" y="154114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76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5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7" name="Data import with the tidyverse : : CHEATSHEET"/>
          <p:cNvSpPr txBox="1">
            <a:spLocks noGrp="1"/>
          </p:cNvSpPr>
          <p:nvPr>
            <p:ph type="title"/>
          </p:nvPr>
        </p:nvSpPr>
        <p:spPr>
          <a:xfrm>
            <a:off x="317913" y="603193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defTabSz="543305">
              <a:defRPr sz="4464"/>
            </a:pPr>
            <a:r>
              <a:rPr lang="es-ES" sz="4000" dirty="0"/>
              <a:t>Importación de datos con </a:t>
            </a:r>
            <a:r>
              <a:rPr sz="4000" dirty="0" err="1"/>
              <a:t>tidyverse</a:t>
            </a:r>
            <a:r>
              <a:rPr sz="4000" dirty="0"/>
              <a:t> : : </a:t>
            </a:r>
            <a:r>
              <a:rPr lang="es-ES" sz="2400" b="1" dirty="0"/>
              <a:t>GUÍ</a:t>
            </a:r>
            <a:r>
              <a:rPr sz="2400" b="1" dirty="0"/>
              <a:t>A</a:t>
            </a:r>
            <a:r>
              <a:rPr lang="es-ES" sz="2400" b="1" dirty="0"/>
              <a:t> RÁPIDA</a:t>
            </a:r>
            <a:r>
              <a:rPr sz="4000" dirty="0"/>
              <a:t> </a:t>
            </a:r>
          </a:p>
        </p:txBody>
      </p:sp>
      <p:sp>
        <p:nvSpPr>
          <p:cNvPr id="178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79" name="readr.png" descr="read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osit-full-color.png" descr="posit-full-color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74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ry one of the following  packages to import other types of files:…"/>
          <p:cNvSpPr txBox="1"/>
          <p:nvPr/>
        </p:nvSpPr>
        <p:spPr>
          <a:xfrm>
            <a:off x="10497707" y="1946513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Pruebe uno de los siguientes paquetes para importar otros tipos de archivos: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/>
              <a:t>haven </a:t>
            </a:r>
            <a:r>
              <a:rPr lang="es-ES" b="0" dirty="0"/>
              <a:t>–</a:t>
            </a:r>
            <a:r>
              <a:rPr b="0" dirty="0"/>
              <a:t> </a:t>
            </a:r>
            <a:r>
              <a:rPr lang="es-ES" b="0" dirty="0"/>
              <a:t>archivos </a:t>
            </a:r>
            <a:r>
              <a:rPr b="0" dirty="0"/>
              <a:t>SPSS, Stata, </a:t>
            </a:r>
            <a:r>
              <a:rPr lang="es-ES" b="0" dirty="0"/>
              <a:t>y</a:t>
            </a:r>
            <a:r>
              <a:rPr b="0" dirty="0"/>
              <a:t> SAS 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/>
              <a:t>DBI </a:t>
            </a:r>
            <a:r>
              <a:rPr lang="es-ES" dirty="0"/>
              <a:t>–</a:t>
            </a:r>
            <a:r>
              <a:rPr dirty="0"/>
              <a:t> </a:t>
            </a:r>
            <a:r>
              <a:rPr lang="es-ES" dirty="0"/>
              <a:t>bases de datos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jsonlite</a:t>
            </a:r>
            <a:r>
              <a:rPr dirty="0"/>
              <a:t> - </a:t>
            </a:r>
            <a:r>
              <a:rPr dirty="0" err="1"/>
              <a:t>json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/>
              <a:t>xml2</a:t>
            </a:r>
            <a:r>
              <a:rPr dirty="0"/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httr</a:t>
            </a:r>
            <a:r>
              <a:rPr b="1" dirty="0"/>
              <a:t> </a:t>
            </a:r>
            <a:r>
              <a:rPr dirty="0"/>
              <a:t>-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rvest</a:t>
            </a:r>
            <a:r>
              <a:rPr dirty="0"/>
              <a:t> - HTML 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readr</a:t>
            </a:r>
            <a:r>
              <a:rPr dirty="0"/>
              <a:t>::</a:t>
            </a:r>
            <a:r>
              <a:rPr dirty="0" err="1"/>
              <a:t>read_lines</a:t>
            </a:r>
            <a:r>
              <a:rPr dirty="0"/>
              <a:t>()</a:t>
            </a:r>
            <a:r>
              <a:rPr b="0" dirty="0"/>
              <a:t> - </a:t>
            </a:r>
            <a:r>
              <a:rPr lang="es-ES" b="0" dirty="0"/>
              <a:t>datos de texto</a:t>
            </a:r>
            <a:endParaRPr b="0" dirty="0"/>
          </a:p>
        </p:txBody>
      </p:sp>
      <p:sp>
        <p:nvSpPr>
          <p:cNvPr id="183" name="OTHER TYPES OF DATA"/>
          <p:cNvSpPr txBox="1"/>
          <p:nvPr/>
        </p:nvSpPr>
        <p:spPr>
          <a:xfrm>
            <a:off x="10497707" y="1790536"/>
            <a:ext cx="189314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rPr lang="es-ES" dirty="0"/>
              <a:t>OTROS TIPOS DE DATOS</a:t>
            </a:r>
            <a:endParaRPr dirty="0"/>
          </a:p>
        </p:txBody>
      </p:sp>
      <p:sp>
        <p:nvSpPr>
          <p:cNvPr id="184" name="COLUMN TYPES"/>
          <p:cNvSpPr txBox="1"/>
          <p:nvPr/>
        </p:nvSpPr>
        <p:spPr>
          <a:xfrm>
            <a:off x="7117647" y="7143011"/>
            <a:ext cx="165109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s-ES" dirty="0"/>
              <a:t>TIPOS DE COLUMNAS</a:t>
            </a:r>
          </a:p>
        </p:txBody>
      </p:sp>
      <p:sp>
        <p:nvSpPr>
          <p:cNvPr id="185" name="Column Specification with readr"/>
          <p:cNvSpPr txBox="1"/>
          <p:nvPr/>
        </p:nvSpPr>
        <p:spPr>
          <a:xfrm>
            <a:off x="7117428" y="3999125"/>
            <a:ext cx="5035033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ES" sz="2400" dirty="0"/>
              <a:t>Especificación de columna con</a:t>
            </a:r>
            <a:r>
              <a:rPr sz="2400" dirty="0"/>
              <a:t> </a:t>
            </a:r>
            <a:r>
              <a:rPr sz="2400" dirty="0" err="1"/>
              <a:t>readr</a:t>
            </a:r>
            <a:endParaRPr sz="2400" dirty="0"/>
          </a:p>
        </p:txBody>
      </p:sp>
      <p:grpSp>
        <p:nvGrpSpPr>
          <p:cNvPr id="190" name="Agrupar"/>
          <p:cNvGrpSpPr/>
          <p:nvPr/>
        </p:nvGrpSpPr>
        <p:grpSpPr>
          <a:xfrm>
            <a:off x="7238519" y="5668165"/>
            <a:ext cx="2883921" cy="1271559"/>
            <a:chOff x="0" y="-1"/>
            <a:chExt cx="2883920" cy="1271558"/>
          </a:xfrm>
        </p:grpSpPr>
        <p:sp>
          <p:nvSpPr>
            <p:cNvPr id="186" name="spec(x)…"/>
            <p:cNvSpPr txBox="1"/>
            <p:nvPr/>
          </p:nvSpPr>
          <p:spPr>
            <a:xfrm>
              <a:off x="0" y="-1"/>
              <a:ext cx="2883920" cy="96004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spec(x)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cols(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  age = col_integer(),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  edu = col_character(),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  earn = col_double()</a:t>
              </a:r>
            </a:p>
            <a:p>
              <a:pPr>
                <a:spcBef>
                  <a:spcPts val="0"/>
                </a:spcBef>
                <a:defRPr sz="1000" b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)</a:t>
              </a:r>
            </a:p>
          </p:txBody>
        </p:sp>
        <p:sp>
          <p:nvSpPr>
            <p:cNvPr id="187" name="earn is a double (numeric)"/>
            <p:cNvSpPr/>
            <p:nvPr/>
          </p:nvSpPr>
          <p:spPr>
            <a:xfrm>
              <a:off x="268241" y="792528"/>
              <a:ext cx="1835797" cy="47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0"/>
                  </a:moveTo>
                  <a:lnTo>
                    <a:pt x="10058" y="11382"/>
                  </a:lnTo>
                  <a:lnTo>
                    <a:pt x="1220" y="11382"/>
                  </a:lnTo>
                  <a:cubicBezTo>
                    <a:pt x="547" y="11382"/>
                    <a:pt x="0" y="13340"/>
                    <a:pt x="0" y="15748"/>
                  </a:cubicBezTo>
                  <a:lnTo>
                    <a:pt x="0" y="17233"/>
                  </a:lnTo>
                  <a:cubicBezTo>
                    <a:pt x="0" y="19642"/>
                    <a:pt x="547" y="21600"/>
                    <a:pt x="1220" y="21600"/>
                  </a:cubicBezTo>
                  <a:lnTo>
                    <a:pt x="20385" y="21600"/>
                  </a:lnTo>
                  <a:cubicBezTo>
                    <a:pt x="21058" y="21600"/>
                    <a:pt x="21600" y="19642"/>
                    <a:pt x="21600" y="17233"/>
                  </a:cubicBezTo>
                  <a:lnTo>
                    <a:pt x="21600" y="15748"/>
                  </a:lnTo>
                  <a:cubicBezTo>
                    <a:pt x="21600" y="13340"/>
                    <a:pt x="21058" y="11382"/>
                    <a:pt x="20385" y="11382"/>
                  </a:cubicBezTo>
                  <a:lnTo>
                    <a:pt x="11542" y="11382"/>
                  </a:lnTo>
                  <a:lnTo>
                    <a:pt x="10798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lvl1pPr>
            </a:lstStyle>
            <a:p>
              <a:endParaRPr sz="1050" dirty="0"/>
            </a:p>
          </p:txBody>
        </p:sp>
        <p:sp>
          <p:nvSpPr>
            <p:cNvPr id="188" name="edu is a character"/>
            <p:cNvSpPr/>
            <p:nvPr/>
          </p:nvSpPr>
          <p:spPr>
            <a:xfrm>
              <a:off x="1988861" y="673839"/>
              <a:ext cx="855664" cy="59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81" y="8730"/>
                  </a:lnTo>
                  <a:cubicBezTo>
                    <a:pt x="5250" y="9351"/>
                    <a:pt x="4989" y="10210"/>
                    <a:pt x="4989" y="11146"/>
                  </a:cubicBezTo>
                  <a:lnTo>
                    <a:pt x="4989" y="18167"/>
                  </a:lnTo>
                  <a:cubicBezTo>
                    <a:pt x="4989" y="20068"/>
                    <a:pt x="6086" y="21600"/>
                    <a:pt x="7434" y="21600"/>
                  </a:cubicBezTo>
                  <a:lnTo>
                    <a:pt x="19165" y="21600"/>
                  </a:lnTo>
                  <a:cubicBezTo>
                    <a:pt x="20514" y="21600"/>
                    <a:pt x="21600" y="20068"/>
                    <a:pt x="21600" y="18167"/>
                  </a:cubicBezTo>
                  <a:lnTo>
                    <a:pt x="21600" y="11146"/>
                  </a:lnTo>
                  <a:cubicBezTo>
                    <a:pt x="21600" y="9245"/>
                    <a:pt x="20514" y="7699"/>
                    <a:pt x="19165" y="7699"/>
                  </a:cubicBezTo>
                  <a:lnTo>
                    <a:pt x="10039" y="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lvl1pPr>
            </a:lstStyle>
            <a:p>
              <a:pPr algn="r"/>
              <a:endParaRPr sz="1000" dirty="0"/>
            </a:p>
          </p:txBody>
        </p:sp>
        <p:sp>
          <p:nvSpPr>
            <p:cNvPr id="189" name="age is an integer"/>
            <p:cNvSpPr/>
            <p:nvPr/>
          </p:nvSpPr>
          <p:spPr>
            <a:xfrm>
              <a:off x="2063870" y="242647"/>
              <a:ext cx="780655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73" y="0"/>
                  </a:moveTo>
                  <a:cubicBezTo>
                    <a:pt x="4595" y="0"/>
                    <a:pt x="3393" y="2402"/>
                    <a:pt x="3393" y="5356"/>
                  </a:cubicBezTo>
                  <a:lnTo>
                    <a:pt x="3393" y="6629"/>
                  </a:lnTo>
                  <a:lnTo>
                    <a:pt x="0" y="9439"/>
                  </a:lnTo>
                  <a:lnTo>
                    <a:pt x="3393" y="13171"/>
                  </a:lnTo>
                  <a:lnTo>
                    <a:pt x="3393" y="16266"/>
                  </a:lnTo>
                  <a:cubicBezTo>
                    <a:pt x="3393" y="19220"/>
                    <a:pt x="4595" y="21600"/>
                    <a:pt x="6073" y="21600"/>
                  </a:cubicBezTo>
                  <a:lnTo>
                    <a:pt x="18932" y="21600"/>
                  </a:lnTo>
                  <a:cubicBezTo>
                    <a:pt x="20409" y="21600"/>
                    <a:pt x="21600" y="19220"/>
                    <a:pt x="21600" y="16266"/>
                  </a:cubicBezTo>
                  <a:lnTo>
                    <a:pt x="21600" y="5356"/>
                  </a:lnTo>
                  <a:cubicBezTo>
                    <a:pt x="21600" y="2402"/>
                    <a:pt x="20409" y="0"/>
                    <a:pt x="18932" y="0"/>
                  </a:cubicBezTo>
                  <a:lnTo>
                    <a:pt x="6073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lang="es-ES" sz="900" dirty="0" err="1"/>
                <a:t>age</a:t>
              </a:r>
              <a:r>
                <a:rPr lang="es-ES" sz="900" dirty="0"/>
                <a:t> es un</a:t>
              </a:r>
            </a:p>
            <a:p>
              <a:pPr algn="r"/>
              <a:r>
                <a:rPr lang="es-ES" sz="900" dirty="0"/>
                <a:t> número entero</a:t>
              </a:r>
              <a:endParaRPr sz="900" dirty="0"/>
            </a:p>
          </p:txBody>
        </p:sp>
      </p:grpSp>
      <p:sp>
        <p:nvSpPr>
          <p:cNvPr id="191" name="Hide col spec message read_*(file, show_col_types = FALSE)…"/>
          <p:cNvSpPr txBox="1"/>
          <p:nvPr/>
        </p:nvSpPr>
        <p:spPr>
          <a:xfrm>
            <a:off x="10486775" y="4717611"/>
            <a:ext cx="3239407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es-ES" sz="1100" dirty="0"/>
              <a:t>Ocultar el mensaje de especificación de col</a:t>
            </a:r>
            <a:br>
              <a:rPr sz="1100" b="0" dirty="0"/>
            </a:br>
            <a:r>
              <a:rPr sz="1100" b="0" dirty="0"/>
              <a:t>read_*(file, </a:t>
            </a:r>
            <a:r>
              <a:rPr sz="1100" b="0" dirty="0" err="1"/>
              <a:t>show_col_types</a:t>
            </a:r>
            <a:r>
              <a:rPr sz="1100" b="0" dirty="0"/>
              <a:t> = FALSE)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sz="1100" b="0" dirty="0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es-ES" sz="1100" dirty="0"/>
              <a:t>Seleccionar las columnas que se van a importar</a:t>
            </a:r>
            <a:br>
              <a:rPr sz="1100" dirty="0"/>
            </a:br>
            <a:r>
              <a:rPr lang="es-ES" sz="1100" b="0" dirty="0"/>
              <a:t>Usar ayudantes de nombres, posición o selección</a:t>
            </a:r>
            <a:r>
              <a:rPr sz="1100" b="0" dirty="0"/>
              <a:t>. </a:t>
            </a:r>
            <a:br>
              <a:rPr sz="1100" b="0" dirty="0"/>
            </a:br>
            <a:r>
              <a:rPr sz="1100" b="0" dirty="0"/>
              <a:t>read_*(file, </a:t>
            </a:r>
            <a:r>
              <a:rPr sz="1100" b="0" dirty="0" err="1"/>
              <a:t>col_select</a:t>
            </a:r>
            <a:r>
              <a:rPr sz="1100" b="0" dirty="0"/>
              <a:t> = c(age, earn))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endParaRPr sz="1100" b="0" dirty="0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s-ES" sz="1100" b="1" dirty="0"/>
              <a:t>Adivinar tipos de columnas</a:t>
            </a:r>
            <a:br>
              <a:rPr sz="1100" b="1" dirty="0"/>
            </a:br>
            <a:r>
              <a:rPr lang="es-ES" sz="1100" dirty="0"/>
              <a:t>Para adivinar un tipo de columna</a:t>
            </a:r>
            <a:r>
              <a:rPr sz="1100" dirty="0"/>
              <a:t>, read_ *() </a:t>
            </a:r>
            <a:r>
              <a:rPr lang="es-ES" sz="1100" dirty="0"/>
              <a:t>Examina las primeras 1000 filas de datos</a:t>
            </a:r>
            <a:r>
              <a:rPr sz="1100" dirty="0"/>
              <a:t>. </a:t>
            </a:r>
            <a:r>
              <a:rPr lang="es-ES" sz="1100" dirty="0"/>
              <a:t>Aumenta con</a:t>
            </a:r>
            <a:r>
              <a:rPr sz="1100" dirty="0"/>
              <a:t> </a:t>
            </a:r>
            <a:r>
              <a:rPr sz="1100" b="1" dirty="0" err="1"/>
              <a:t>guess_max</a:t>
            </a:r>
            <a:r>
              <a:rPr sz="1100" dirty="0"/>
              <a:t>.</a:t>
            </a:r>
            <a:br>
              <a:rPr sz="1100" dirty="0"/>
            </a:br>
            <a:r>
              <a:rPr sz="1100" dirty="0"/>
              <a:t>read_*(file, </a:t>
            </a:r>
            <a:r>
              <a:rPr sz="1100" dirty="0" err="1"/>
              <a:t>guess_max</a:t>
            </a:r>
            <a:r>
              <a:rPr sz="1100" dirty="0"/>
              <a:t> = Inf)</a:t>
            </a:r>
          </a:p>
        </p:txBody>
      </p:sp>
      <p:sp>
        <p:nvSpPr>
          <p:cNvPr id="192" name="USEFUL COLUMN ARGUMENTS"/>
          <p:cNvSpPr txBox="1"/>
          <p:nvPr/>
        </p:nvSpPr>
        <p:spPr>
          <a:xfrm>
            <a:off x="10497707" y="4489984"/>
            <a:ext cx="278762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s-ES" dirty="0"/>
              <a:t>ARGUMENTOS DE COLUMNA ÚTILES</a:t>
            </a:r>
            <a:endParaRPr dirty="0"/>
          </a:p>
        </p:txBody>
      </p:sp>
      <p:sp>
        <p:nvSpPr>
          <p:cNvPr id="193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Las especificaciones de columna definen el tipo de datos con el que se importará cada columna de un archivo. De forma predeterminada, </a:t>
            </a:r>
            <a:r>
              <a:rPr lang="es-ES" dirty="0" err="1"/>
              <a:t>readr</a:t>
            </a:r>
            <a:r>
              <a:rPr lang="es-ES" dirty="0"/>
              <a:t> generará una especificación de columna cuando se lea un archivo y generará un resumen.</a:t>
            </a:r>
            <a:r>
              <a:rPr dirty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spec(</a:t>
            </a:r>
            <a:r>
              <a:rPr b="0" dirty="0"/>
              <a:t>x</a:t>
            </a:r>
            <a:r>
              <a:rPr dirty="0"/>
              <a:t>) </a:t>
            </a:r>
            <a:r>
              <a:rPr lang="es-ES" b="0" dirty="0" err="1"/>
              <a:t>Extre</a:t>
            </a:r>
            <a:r>
              <a:rPr lang="es-ES" b="0" dirty="0"/>
              <a:t> la especificación completa de la columna para el marco de datos importado dado.</a:t>
            </a:r>
            <a:endParaRPr b="0" dirty="0"/>
          </a:p>
        </p:txBody>
      </p:sp>
      <p:sp>
        <p:nvSpPr>
          <p:cNvPr id="194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Cada tipo de columna tiene una función y la abreviatura correspondiente.</a:t>
            </a:r>
            <a:endParaRPr dirty="0"/>
          </a:p>
          <a:p>
            <a:pPr marL="148166" indent="-148166"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col_logical</a:t>
            </a:r>
            <a:r>
              <a:rPr b="1" dirty="0"/>
              <a:t>()</a:t>
            </a:r>
            <a:r>
              <a:rPr dirty="0"/>
              <a:t> - "l"</a:t>
            </a:r>
            <a:endParaRPr b="1"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col_integer</a:t>
            </a:r>
            <a:r>
              <a:rPr b="1" dirty="0"/>
              <a:t>()</a:t>
            </a:r>
            <a:r>
              <a:rPr dirty="0"/>
              <a:t> - "</a:t>
            </a:r>
            <a:r>
              <a:rPr dirty="0" err="1"/>
              <a:t>i</a:t>
            </a:r>
            <a:r>
              <a:rPr dirty="0"/>
              <a:t>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col_double</a:t>
            </a:r>
            <a:r>
              <a:rPr b="1" dirty="0"/>
              <a:t>()</a:t>
            </a:r>
            <a:r>
              <a:rPr dirty="0"/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col_number</a:t>
            </a:r>
            <a:r>
              <a:rPr b="1" dirty="0"/>
              <a:t>() </a:t>
            </a:r>
            <a:r>
              <a:rPr dirty="0"/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col_character</a:t>
            </a:r>
            <a:r>
              <a:rPr b="1" dirty="0"/>
              <a:t>() </a:t>
            </a:r>
            <a:r>
              <a:rPr dirty="0"/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col_factor</a:t>
            </a:r>
            <a:r>
              <a:rPr b="1" dirty="0"/>
              <a:t>(</a:t>
            </a:r>
            <a:r>
              <a:rPr dirty="0"/>
              <a:t>levels, ordered = FALSE</a:t>
            </a:r>
            <a:r>
              <a:rPr b="1" dirty="0"/>
              <a:t>) </a:t>
            </a:r>
            <a:r>
              <a:rPr dirty="0"/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col_datetime</a:t>
            </a:r>
            <a:r>
              <a:rPr b="1" dirty="0"/>
              <a:t>(</a:t>
            </a:r>
            <a:r>
              <a:rPr dirty="0"/>
              <a:t>format = ""</a:t>
            </a:r>
            <a:r>
              <a:rPr b="1" dirty="0"/>
              <a:t>) </a:t>
            </a:r>
            <a:r>
              <a:rPr dirty="0"/>
              <a:t>- "T"</a:t>
            </a:r>
            <a:endParaRPr b="1"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col_date</a:t>
            </a:r>
            <a:r>
              <a:rPr b="1" dirty="0"/>
              <a:t>(</a:t>
            </a:r>
            <a:r>
              <a:rPr dirty="0"/>
              <a:t>format = ""</a:t>
            </a:r>
            <a:r>
              <a:rPr b="1" dirty="0"/>
              <a:t>) </a:t>
            </a:r>
            <a:r>
              <a:rPr dirty="0"/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col_time</a:t>
            </a:r>
            <a:r>
              <a:rPr b="1" dirty="0"/>
              <a:t>(</a:t>
            </a:r>
            <a:r>
              <a:rPr dirty="0"/>
              <a:t>format = ""</a:t>
            </a:r>
            <a:r>
              <a:rPr b="1" dirty="0"/>
              <a:t>) </a:t>
            </a:r>
            <a:r>
              <a:rPr dirty="0"/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col_skip</a:t>
            </a:r>
            <a:r>
              <a:rPr b="1" dirty="0"/>
              <a:t>() </a:t>
            </a:r>
            <a:r>
              <a:rPr dirty="0"/>
              <a:t>- "-", "_"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 dirty="0" err="1"/>
              <a:t>col_guess</a:t>
            </a:r>
            <a:r>
              <a:rPr b="1" dirty="0"/>
              <a:t>() </a:t>
            </a:r>
            <a:r>
              <a:rPr dirty="0"/>
              <a:t>- "?"</a:t>
            </a:r>
          </a:p>
        </p:txBody>
      </p:sp>
      <p:sp>
        <p:nvSpPr>
          <p:cNvPr id="195" name="USEFUL READ ARGUMENTS"/>
          <p:cNvSpPr txBox="1"/>
          <p:nvPr/>
        </p:nvSpPr>
        <p:spPr>
          <a:xfrm>
            <a:off x="317913" y="5706201"/>
            <a:ext cx="16927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s-ES" dirty="0"/>
              <a:t>ARGUMENTOS ÚTILES</a:t>
            </a:r>
            <a:endParaRPr dirty="0"/>
          </a:p>
        </p:txBody>
      </p:sp>
      <p:sp>
        <p:nvSpPr>
          <p:cNvPr id="196" name="Línea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7" name="Table 2-1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8" name="Table 2-2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9" name="Table 2-2-1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0" name="Table 2-3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 2-3-1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2" name="No header read_csv(&quot;file.csv&quot;, col_names = FALSE)…"/>
          <p:cNvSpPr txBox="1"/>
          <p:nvPr/>
        </p:nvSpPr>
        <p:spPr>
          <a:xfrm>
            <a:off x="1182929" y="5938093"/>
            <a:ext cx="2668595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90000"/>
              </a:lnSpc>
              <a:spcBef>
                <a:spcPts val="1900"/>
              </a:spcBef>
              <a:defRPr sz="1140">
                <a:solidFill>
                  <a:srgbClr val="000000"/>
                </a:solidFill>
              </a:defRPr>
            </a:pPr>
            <a:r>
              <a:rPr lang="es-ES" dirty="0"/>
              <a:t>Sin encabezado</a:t>
            </a:r>
            <a:br>
              <a:rPr b="0" dirty="0"/>
            </a:br>
            <a:r>
              <a:rPr b="0" dirty="0" err="1"/>
              <a:t>read_csv</a:t>
            </a:r>
            <a:r>
              <a:rPr b="0" dirty="0"/>
              <a:t>("file.csv", </a:t>
            </a:r>
            <a:r>
              <a:rPr b="0" dirty="0" err="1"/>
              <a:t>col_names</a:t>
            </a:r>
            <a:r>
              <a:rPr b="0" dirty="0"/>
              <a:t> = FALSE)</a:t>
            </a:r>
          </a:p>
          <a:p>
            <a:pPr defTabSz="554990">
              <a:lnSpc>
                <a:spcPct val="90000"/>
              </a:lnSpc>
              <a:spcBef>
                <a:spcPts val="2400"/>
              </a:spcBef>
              <a:defRPr sz="1140">
                <a:solidFill>
                  <a:srgbClr val="000000"/>
                </a:solidFill>
              </a:defRPr>
            </a:pPr>
            <a:r>
              <a:rPr lang="es-ES" dirty="0"/>
              <a:t>Proporcionar encabezado</a:t>
            </a:r>
            <a:br>
              <a:rPr b="0" dirty="0"/>
            </a:br>
            <a:r>
              <a:rPr b="0" dirty="0" err="1"/>
              <a:t>read_csv</a:t>
            </a:r>
            <a:r>
              <a:rPr b="0" dirty="0"/>
              <a:t>("file.csv", </a:t>
            </a:r>
            <a:br>
              <a:rPr b="0" dirty="0"/>
            </a:br>
            <a:r>
              <a:rPr b="0" dirty="0"/>
              <a:t>    </a:t>
            </a:r>
            <a:r>
              <a:rPr b="0" dirty="0" err="1"/>
              <a:t>col_names</a:t>
            </a:r>
            <a:r>
              <a:rPr b="0" dirty="0"/>
              <a:t> = c("x", "y", "z"))</a:t>
            </a:r>
          </a:p>
          <a:p>
            <a:pPr defTabSz="554990">
              <a:lnSpc>
                <a:spcPct val="90000"/>
              </a:lnSpc>
              <a:spcBef>
                <a:spcPts val="2000"/>
              </a:spcBef>
              <a:defRPr sz="1140">
                <a:solidFill>
                  <a:srgbClr val="000000"/>
                </a:solidFill>
              </a:defRPr>
            </a:pPr>
            <a:r>
              <a:rPr lang="es-ES" dirty="0"/>
              <a:t>Leer varios archivos en una sola tabla</a:t>
            </a:r>
            <a:br>
              <a:rPr dirty="0"/>
            </a:br>
            <a:r>
              <a:rPr b="0" dirty="0" err="1"/>
              <a:t>read_csv</a:t>
            </a:r>
            <a:r>
              <a:rPr b="0" dirty="0"/>
              <a:t>(c(“f1.csv”, “f2.csv”, “f3.csv"), </a:t>
            </a:r>
            <a:br>
              <a:rPr b="0" dirty="0"/>
            </a:br>
            <a:r>
              <a:rPr b="0" dirty="0"/>
              <a:t>    id = "</a:t>
            </a:r>
            <a:r>
              <a:rPr b="0" dirty="0" err="1"/>
              <a:t>origin_file</a:t>
            </a:r>
            <a:r>
              <a:rPr b="0" dirty="0"/>
              <a:t>")</a:t>
            </a:r>
          </a:p>
        </p:txBody>
      </p:sp>
      <p:sp>
        <p:nvSpPr>
          <p:cNvPr id="203" name="Skip lines read_csv(&quot;file.csv&quot;, skip = 1)…"/>
          <p:cNvSpPr txBox="1"/>
          <p:nvPr/>
        </p:nvSpPr>
        <p:spPr>
          <a:xfrm>
            <a:off x="4739083" y="5932642"/>
            <a:ext cx="2141950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31622">
              <a:lnSpc>
                <a:spcPct val="90000"/>
              </a:lnSpc>
              <a:spcBef>
                <a:spcPts val="1000"/>
              </a:spcBef>
              <a:defRPr sz="1092">
                <a:solidFill>
                  <a:srgbClr val="000000"/>
                </a:solidFill>
              </a:defRPr>
            </a:pPr>
            <a:r>
              <a:rPr lang="es-ES" dirty="0"/>
              <a:t>Saltar líneas</a:t>
            </a:r>
            <a:br>
              <a:rPr dirty="0"/>
            </a:br>
            <a:r>
              <a:rPr b="0" dirty="0" err="1"/>
              <a:t>read_csv</a:t>
            </a:r>
            <a:r>
              <a:rPr b="0" dirty="0"/>
              <a:t>("file.csv", skip = 1)</a:t>
            </a:r>
          </a:p>
          <a:p>
            <a:pPr defTabSz="531622">
              <a:lnSpc>
                <a:spcPct val="90000"/>
              </a:lnSpc>
              <a:spcBef>
                <a:spcPts val="1000"/>
              </a:spcBef>
              <a:defRPr sz="1092">
                <a:solidFill>
                  <a:srgbClr val="000000"/>
                </a:solidFill>
              </a:defRPr>
            </a:pPr>
            <a:r>
              <a:rPr lang="es-ES" dirty="0"/>
              <a:t>Leer</a:t>
            </a:r>
            <a:r>
              <a:rPr dirty="0"/>
              <a:t> </a:t>
            </a:r>
            <a:r>
              <a:rPr lang="es-ES" dirty="0"/>
              <a:t>un subconjunto de líneas</a:t>
            </a:r>
            <a:br>
              <a:rPr dirty="0"/>
            </a:br>
            <a:r>
              <a:rPr b="0" dirty="0" err="1"/>
              <a:t>read_csv</a:t>
            </a:r>
            <a:r>
              <a:rPr b="0" dirty="0"/>
              <a:t>("file.csv", </a:t>
            </a:r>
            <a:r>
              <a:rPr b="0" dirty="0" err="1"/>
              <a:t>n_max</a:t>
            </a:r>
            <a:r>
              <a:rPr b="0" dirty="0"/>
              <a:t> = 1)</a:t>
            </a:r>
          </a:p>
          <a:p>
            <a:pPr defTabSz="531622">
              <a:lnSpc>
                <a:spcPct val="90000"/>
              </a:lnSpc>
              <a:spcBef>
                <a:spcPts val="1700"/>
              </a:spcBef>
              <a:defRPr sz="1092">
                <a:solidFill>
                  <a:srgbClr val="000000"/>
                </a:solidFill>
              </a:defRPr>
            </a:pPr>
            <a:r>
              <a:rPr lang="es-ES" dirty="0"/>
              <a:t>Leer valores como faltantes</a:t>
            </a:r>
            <a:br>
              <a:rPr dirty="0"/>
            </a:br>
            <a:r>
              <a:rPr b="0" dirty="0" err="1"/>
              <a:t>read_csv</a:t>
            </a:r>
            <a:r>
              <a:rPr b="0" dirty="0"/>
              <a:t>("file.csv", </a:t>
            </a:r>
            <a:r>
              <a:rPr b="0" dirty="0" err="1"/>
              <a:t>na</a:t>
            </a:r>
            <a:r>
              <a:rPr b="0" dirty="0"/>
              <a:t> = c("1"))</a:t>
            </a:r>
          </a:p>
          <a:p>
            <a:pPr defTabSz="531622">
              <a:lnSpc>
                <a:spcPct val="90000"/>
              </a:lnSpc>
              <a:spcBef>
                <a:spcPts val="2300"/>
              </a:spcBef>
              <a:defRPr sz="1092">
                <a:solidFill>
                  <a:srgbClr val="000000"/>
                </a:solidFill>
              </a:defRPr>
            </a:pPr>
            <a:r>
              <a:rPr lang="es-ES" dirty="0"/>
              <a:t>Especificar marcas decimales</a:t>
            </a:r>
            <a:br>
              <a:rPr b="0" dirty="0"/>
            </a:br>
            <a:r>
              <a:rPr b="0" dirty="0" err="1"/>
              <a:t>read_delim</a:t>
            </a:r>
            <a:r>
              <a:rPr b="0" dirty="0"/>
              <a:t>("file2.csv", locale = </a:t>
            </a:r>
            <a:br>
              <a:rPr b="0" dirty="0"/>
            </a:br>
            <a:r>
              <a:rPr b="0" dirty="0"/>
              <a:t>    locale(</a:t>
            </a:r>
            <a:r>
              <a:rPr b="0" dirty="0" err="1"/>
              <a:t>decimal_mark</a:t>
            </a:r>
            <a:r>
              <a:rPr b="0" dirty="0"/>
              <a:t> = ","))</a:t>
            </a:r>
          </a:p>
        </p:txBody>
      </p:sp>
      <p:sp>
        <p:nvSpPr>
          <p:cNvPr id="204" name="Read Tabular Data with readr"/>
          <p:cNvSpPr txBox="1"/>
          <p:nvPr/>
        </p:nvSpPr>
        <p:spPr>
          <a:xfrm>
            <a:off x="307902" y="1356034"/>
            <a:ext cx="4348947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ES" sz="2400" dirty="0"/>
              <a:t>Leer Datos Tabulares con</a:t>
            </a:r>
            <a:r>
              <a:rPr sz="2400" dirty="0"/>
              <a:t> </a:t>
            </a:r>
            <a:r>
              <a:rPr sz="2400" dirty="0" err="1"/>
              <a:t>readr</a:t>
            </a:r>
            <a:endParaRPr sz="2400" dirty="0"/>
          </a:p>
        </p:txBody>
      </p:sp>
      <p:sp>
        <p:nvSpPr>
          <p:cNvPr id="205" name="Rectángulo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sz="1050" b="1" dirty="0"/>
              <a:t>read_*(</a:t>
            </a:r>
            <a:r>
              <a:rPr sz="1050" dirty="0"/>
              <a:t>file, </a:t>
            </a:r>
            <a:r>
              <a:rPr sz="1050" dirty="0" err="1"/>
              <a:t>col_names</a:t>
            </a:r>
            <a:r>
              <a:rPr sz="1050" dirty="0"/>
              <a:t> = TRUE, </a:t>
            </a:r>
            <a:r>
              <a:rPr sz="1050" dirty="0" err="1"/>
              <a:t>col_types</a:t>
            </a:r>
            <a:r>
              <a:rPr sz="1050" dirty="0"/>
              <a:t> = NULL, </a:t>
            </a:r>
            <a:r>
              <a:rPr sz="1050" dirty="0" err="1"/>
              <a:t>col_select</a:t>
            </a:r>
            <a:r>
              <a:rPr sz="1050" dirty="0"/>
              <a:t> = NULL, id = NULL, locale, </a:t>
            </a:r>
            <a:r>
              <a:rPr sz="1050" dirty="0" err="1"/>
              <a:t>n_max</a:t>
            </a:r>
            <a:r>
              <a:rPr sz="1050" dirty="0"/>
              <a:t> = Inf, skip = 0, </a:t>
            </a:r>
            <a:r>
              <a:rPr sz="1050" dirty="0" err="1"/>
              <a:t>na</a:t>
            </a:r>
            <a:r>
              <a:rPr sz="1050" dirty="0"/>
              <a:t> = c("", "NA"), </a:t>
            </a:r>
            <a:r>
              <a:rPr sz="1050" dirty="0" err="1"/>
              <a:t>guess_max</a:t>
            </a:r>
            <a:r>
              <a:rPr sz="1050" dirty="0"/>
              <a:t> = min(1000, </a:t>
            </a:r>
            <a:r>
              <a:rPr sz="1050" dirty="0" err="1"/>
              <a:t>n_max</a:t>
            </a:r>
            <a:r>
              <a:rPr sz="1050" dirty="0"/>
              <a:t>), </a:t>
            </a:r>
            <a:r>
              <a:rPr sz="1050" dirty="0" err="1"/>
              <a:t>show_col_types</a:t>
            </a:r>
            <a:r>
              <a:rPr sz="1050" dirty="0"/>
              <a:t> = TRUE</a:t>
            </a:r>
            <a:r>
              <a:rPr sz="1050" b="1" dirty="0"/>
              <a:t>) </a:t>
            </a:r>
            <a:r>
              <a:rPr lang="es-ES" sz="1050" dirty="0"/>
              <a:t>Vea</a:t>
            </a:r>
            <a:r>
              <a:rPr sz="1050" dirty="0"/>
              <a:t> </a:t>
            </a:r>
            <a:r>
              <a:rPr sz="1050" b="1" dirty="0"/>
              <a:t>?</a:t>
            </a:r>
            <a:r>
              <a:rPr sz="1050" b="1" dirty="0" err="1"/>
              <a:t>read_delim</a:t>
            </a:r>
            <a:endParaRPr sz="1050" b="1" dirty="0"/>
          </a:p>
        </p:txBody>
      </p:sp>
      <p:sp>
        <p:nvSpPr>
          <p:cNvPr id="207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435328"/>
            <a:ext cx="4372025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read_delim</a:t>
            </a:r>
            <a:r>
              <a:rPr sz="1100" dirty="0"/>
              <a:t>(</a:t>
            </a:r>
            <a:r>
              <a:rPr sz="1100" b="0" dirty="0"/>
              <a:t>"file.txt", </a:t>
            </a:r>
            <a:r>
              <a:rPr sz="1100" b="0" dirty="0" err="1"/>
              <a:t>delim</a:t>
            </a:r>
            <a:r>
              <a:rPr sz="1100" b="0" dirty="0"/>
              <a:t> = "|"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Leer archivos con cualquier delimitador. Si no se especifica ningún delimitador, adivinará automáticamente</a:t>
            </a:r>
            <a:r>
              <a:rPr sz="1100" b="0" dirty="0"/>
              <a:t>.</a:t>
            </a:r>
            <a:r>
              <a:rPr lang="es-ES" sz="1100" b="0" dirty="0"/>
              <a:t>Para</a:t>
            </a:r>
            <a:r>
              <a:rPr sz="1100" b="0" dirty="0"/>
              <a:t> </a:t>
            </a:r>
            <a:r>
              <a:rPr lang="es-ES" sz="1100" b="0" dirty="0"/>
              <a:t>crear</a:t>
            </a:r>
            <a:r>
              <a:rPr sz="1100" b="0" dirty="0"/>
              <a:t> file.txt, </a:t>
            </a:r>
            <a:r>
              <a:rPr lang="es-ES" sz="1100" b="0" dirty="0"/>
              <a:t>ejecute</a:t>
            </a:r>
            <a:r>
              <a:rPr sz="1100" b="0" dirty="0"/>
              <a:t>: </a:t>
            </a:r>
            <a:r>
              <a:rPr sz="1100" b="0" dirty="0" err="1"/>
              <a:t>write_file</a:t>
            </a:r>
            <a:r>
              <a:rPr sz="1100" b="0" dirty="0"/>
              <a:t>("A|B|C\n1|2|3\n4|5|NA", file = "file.txt")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1054100" algn="l"/>
              </a:tabLst>
              <a:defRPr>
                <a:solidFill>
                  <a:srgbClr val="000000"/>
                </a:solidFill>
              </a:defRPr>
            </a:pPr>
            <a:r>
              <a:rPr sz="1100" dirty="0" err="1"/>
              <a:t>read_csv</a:t>
            </a:r>
            <a:r>
              <a:rPr sz="1100" dirty="0"/>
              <a:t>(</a:t>
            </a:r>
            <a:r>
              <a:rPr sz="1100" b="0" dirty="0"/>
              <a:t>"file.csv"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Leer un archivo delimitado por comas con puntos como decimales</a:t>
            </a:r>
            <a:r>
              <a:rPr sz="1100" b="0" dirty="0"/>
              <a:t>. </a:t>
            </a:r>
            <a:br>
              <a:rPr sz="1100" b="0" dirty="0"/>
            </a:br>
            <a:r>
              <a:rPr sz="1100" b="0" dirty="0" err="1"/>
              <a:t>write_file</a:t>
            </a:r>
            <a:r>
              <a:rPr sz="1100" b="0" dirty="0"/>
              <a:t>("A,B,C\n1,2,3\n4,5,NA", file = "file.csv")</a:t>
            </a:r>
          </a:p>
          <a:p>
            <a:pPr>
              <a:lnSpc>
                <a:spcPct val="90000"/>
              </a:lnSpc>
              <a:spcBef>
                <a:spcPts val="30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rPr sz="1100" dirty="0"/>
              <a:t>read_csv2(</a:t>
            </a:r>
            <a:r>
              <a:rPr sz="1100" b="0" dirty="0"/>
              <a:t>"file2.csv"</a:t>
            </a:r>
            <a:r>
              <a:rPr sz="1100" dirty="0"/>
              <a:t>) </a:t>
            </a:r>
            <a:r>
              <a:rPr lang="es-ES" sz="1100" b="0" dirty="0"/>
              <a:t>Leer archivos delimitados por punto y coma con comas como decimales</a:t>
            </a:r>
            <a:r>
              <a:rPr sz="1100" b="0" dirty="0"/>
              <a:t>.</a:t>
            </a:r>
            <a:br>
              <a:rPr sz="1100" b="0" dirty="0"/>
            </a:br>
            <a:r>
              <a:rPr sz="1100" b="0" dirty="0" err="1"/>
              <a:t>write_file</a:t>
            </a:r>
            <a:r>
              <a:rPr sz="1100" b="0" dirty="0"/>
              <a:t>("A;B;C\n1,5;2;3\n4,5;5;NA", file = "file2.csv")</a:t>
            </a:r>
          </a:p>
          <a:p>
            <a:pPr>
              <a:lnSpc>
                <a:spcPct val="90000"/>
              </a:lnSpc>
              <a:spcBef>
                <a:spcPts val="24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read_tsv</a:t>
            </a:r>
            <a:r>
              <a:rPr sz="1100" dirty="0"/>
              <a:t>(</a:t>
            </a:r>
            <a:r>
              <a:rPr sz="1100" b="0" dirty="0"/>
              <a:t>"</a:t>
            </a:r>
            <a:r>
              <a:rPr sz="1100" b="0" dirty="0" err="1"/>
              <a:t>file.tsv</a:t>
            </a:r>
            <a:r>
              <a:rPr sz="1100" b="0" dirty="0"/>
              <a:t>"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Leer un archivo delimitado por tabulaciones</a:t>
            </a:r>
            <a:r>
              <a:rPr sz="1100" b="0" dirty="0"/>
              <a:t>. </a:t>
            </a:r>
            <a:r>
              <a:rPr lang="en-US" sz="1100" b="0" dirty="0" err="1"/>
              <a:t>Tambi</a:t>
            </a:r>
            <a:r>
              <a:rPr lang="es-ES" sz="1100" b="0" dirty="0" err="1"/>
              <a:t>én</a:t>
            </a:r>
            <a:r>
              <a:rPr sz="1100" b="0" dirty="0"/>
              <a:t> </a:t>
            </a:r>
            <a:r>
              <a:rPr sz="1100" dirty="0" err="1"/>
              <a:t>read_table</a:t>
            </a:r>
            <a:r>
              <a:rPr sz="1100" dirty="0"/>
              <a:t>()</a:t>
            </a:r>
            <a:r>
              <a:rPr sz="1100" b="0" dirty="0"/>
              <a:t>.</a:t>
            </a:r>
            <a:r>
              <a:rPr lang="es-ES" sz="1100" b="0" dirty="0"/>
              <a:t> </a:t>
            </a:r>
            <a:r>
              <a:rPr sz="1100" dirty="0" err="1"/>
              <a:t>read_fwf</a:t>
            </a:r>
            <a:r>
              <a:rPr sz="1100" dirty="0"/>
              <a:t>(</a:t>
            </a:r>
            <a:r>
              <a:rPr sz="1100" b="0" dirty="0"/>
              <a:t>"</a:t>
            </a:r>
            <a:r>
              <a:rPr sz="1100" b="0" dirty="0" err="1"/>
              <a:t>file.tsv</a:t>
            </a:r>
            <a:r>
              <a:rPr sz="1100" b="0" dirty="0"/>
              <a:t>", </a:t>
            </a:r>
            <a:r>
              <a:rPr sz="1100" b="0" dirty="0" err="1"/>
              <a:t>fwf_widths</a:t>
            </a:r>
            <a:r>
              <a:rPr sz="1100" b="0" dirty="0"/>
              <a:t>(c(2, 2, NA))</a:t>
            </a:r>
            <a:r>
              <a:rPr sz="1100" dirty="0"/>
              <a:t>)</a:t>
            </a:r>
            <a:r>
              <a:rPr lang="es-ES" sz="1100" b="0" dirty="0"/>
              <a:t> lee un archivo de ancho fijo</a:t>
            </a:r>
            <a:r>
              <a:rPr sz="1100" b="0" dirty="0"/>
              <a:t>.</a:t>
            </a:r>
            <a:br>
              <a:rPr sz="1100" b="0" dirty="0"/>
            </a:br>
            <a:r>
              <a:rPr sz="1100" b="0" dirty="0" err="1"/>
              <a:t>write_file</a:t>
            </a:r>
            <a:r>
              <a:rPr sz="1100" b="0" dirty="0"/>
              <a:t>("A\</a:t>
            </a:r>
            <a:r>
              <a:rPr sz="1100" b="0" dirty="0" err="1"/>
              <a:t>tB</a:t>
            </a:r>
            <a:r>
              <a:rPr sz="1100" b="0" dirty="0"/>
              <a:t>\</a:t>
            </a:r>
            <a:r>
              <a:rPr sz="1100" b="0" dirty="0" err="1"/>
              <a:t>tC</a:t>
            </a:r>
            <a:r>
              <a:rPr sz="1100" b="0" dirty="0"/>
              <a:t>\n1\t2\t3\n4\t5\</a:t>
            </a:r>
            <a:r>
              <a:rPr sz="1100" b="0" dirty="0" err="1"/>
              <a:t>tNA</a:t>
            </a:r>
            <a:r>
              <a:rPr sz="1100" b="0" dirty="0"/>
              <a:t>\n", file = "</a:t>
            </a:r>
            <a:r>
              <a:rPr sz="1100" b="0" dirty="0" err="1"/>
              <a:t>file.tsv</a:t>
            </a:r>
            <a:r>
              <a:rPr sz="1100" b="0" dirty="0"/>
              <a:t>")</a:t>
            </a:r>
          </a:p>
        </p:txBody>
      </p:sp>
      <p:sp>
        <p:nvSpPr>
          <p:cNvPr id="208" name="Línea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Save Data with readr"/>
          <p:cNvSpPr txBox="1"/>
          <p:nvPr/>
        </p:nvSpPr>
        <p:spPr>
          <a:xfrm>
            <a:off x="307902" y="8252549"/>
            <a:ext cx="3303790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lang="es-ES" sz="2400" dirty="0"/>
              <a:t>Guarde Datos con</a:t>
            </a:r>
            <a:r>
              <a:rPr sz="2400" dirty="0"/>
              <a:t> </a:t>
            </a:r>
            <a:r>
              <a:rPr sz="2400" dirty="0" err="1"/>
              <a:t>readr</a:t>
            </a:r>
            <a:endParaRPr sz="2400" dirty="0"/>
          </a:p>
        </p:txBody>
      </p:sp>
      <p:sp>
        <p:nvSpPr>
          <p:cNvPr id="210" name="write_delim(x, file, delim = &quot; &quot;) Write files with any delimiter.…"/>
          <p:cNvSpPr txBox="1"/>
          <p:nvPr/>
        </p:nvSpPr>
        <p:spPr>
          <a:xfrm>
            <a:off x="2149397" y="9099350"/>
            <a:ext cx="4727709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write_delim</a:t>
            </a:r>
            <a:r>
              <a:rPr sz="1100" dirty="0"/>
              <a:t>(</a:t>
            </a:r>
            <a:r>
              <a:rPr sz="1100" b="0" dirty="0"/>
              <a:t>x, file, </a:t>
            </a:r>
            <a:r>
              <a:rPr sz="1100" b="0" dirty="0" err="1"/>
              <a:t>delim</a:t>
            </a:r>
            <a:r>
              <a:rPr sz="1100" b="0" dirty="0"/>
              <a:t> = " "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Escribir archivos con cualquier delimitador</a:t>
            </a:r>
            <a:r>
              <a:rPr sz="1100" b="0" dirty="0"/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write_csv</a:t>
            </a:r>
            <a:r>
              <a:rPr sz="1100" dirty="0"/>
              <a:t>(</a:t>
            </a:r>
            <a:r>
              <a:rPr sz="1100" b="0" dirty="0"/>
              <a:t>x, file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Escribir un archivo delimitado por comas</a:t>
            </a:r>
            <a:r>
              <a:rPr sz="1100" b="0" dirty="0"/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100" dirty="0"/>
              <a:t>write_csv2(</a:t>
            </a:r>
            <a:r>
              <a:rPr sz="1100" b="0" dirty="0"/>
              <a:t>x, file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Escribir un archivo delimitado por punto y coma</a:t>
            </a:r>
            <a:r>
              <a:rPr sz="1100" b="0" dirty="0"/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write_tsv</a:t>
            </a:r>
            <a:r>
              <a:rPr sz="1100" dirty="0"/>
              <a:t>(</a:t>
            </a:r>
            <a:r>
              <a:rPr sz="1100" b="0" dirty="0"/>
              <a:t>x, file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Escribir un archivo delimitado por tabulaciones</a:t>
            </a:r>
            <a:r>
              <a:rPr sz="1100" b="0" dirty="0"/>
              <a:t>.</a:t>
            </a:r>
          </a:p>
        </p:txBody>
      </p:sp>
      <p:grpSp>
        <p:nvGrpSpPr>
          <p:cNvPr id="218" name="Agrupar"/>
          <p:cNvGrpSpPr/>
          <p:nvPr/>
        </p:nvGrpSpPr>
        <p:grpSpPr>
          <a:xfrm>
            <a:off x="424745" y="9165061"/>
            <a:ext cx="1498884" cy="708984"/>
            <a:chOff x="25400" y="50309"/>
            <a:chExt cx="1498883" cy="708984"/>
          </a:xfrm>
        </p:grpSpPr>
        <p:grpSp>
          <p:nvGrpSpPr>
            <p:cNvPr id="216" name="Agrupar"/>
            <p:cNvGrpSpPr/>
            <p:nvPr/>
          </p:nvGrpSpPr>
          <p:grpSpPr>
            <a:xfrm>
              <a:off x="972180" y="50309"/>
              <a:ext cx="552103" cy="708984"/>
              <a:chOff x="-228614" y="50310"/>
              <a:chExt cx="552102" cy="708982"/>
            </a:xfrm>
          </p:grpSpPr>
          <p:pic>
            <p:nvPicPr>
              <p:cNvPr id="212" name="pasted-image.png" descr="pasted-imag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28614" y="50310"/>
                <a:ext cx="552102" cy="7088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15" name="A,B,C…"/>
              <p:cNvSpPr txBox="1"/>
              <p:nvPr/>
            </p:nvSpPr>
            <p:spPr>
              <a:xfrm>
                <a:off x="-222264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17" name="Table 2-4-4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19" name="Línea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20" name="pasted-image.tiff" descr="pasted-image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00" y="31750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724165"/>
            <a:ext cx="3133901" cy="219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dirty="0"/>
              <a:t>Uno de los primeros pasos de un proyecto es importar datos externos a R</a:t>
            </a:r>
            <a:r>
              <a:rPr sz="1100" dirty="0"/>
              <a:t>. </a:t>
            </a:r>
            <a:r>
              <a:rPr lang="es-ES" sz="1100" dirty="0"/>
              <a:t>Los datos a menudo se almacenan en formatos tabulares, como archivos </a:t>
            </a:r>
            <a:r>
              <a:rPr lang="es-ES" sz="1100" dirty="0" err="1"/>
              <a:t>csv</a:t>
            </a:r>
            <a:r>
              <a:rPr lang="es-ES" sz="1100" dirty="0"/>
              <a:t> u hojas de cálculo</a:t>
            </a:r>
            <a:r>
              <a:rPr sz="1100" dirty="0"/>
              <a:t>.</a:t>
            </a:r>
          </a:p>
          <a:p>
            <a:pPr lvl="3">
              <a:spcBef>
                <a:spcPts val="6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dirty="0"/>
              <a:t>La primera página de esta hoja</a:t>
            </a:r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dirty="0"/>
              <a:t>muestra cómo importar y guardar </a:t>
            </a:r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dirty="0"/>
              <a:t>archivos de texto en R usando</a:t>
            </a:r>
            <a:r>
              <a:rPr sz="1100" dirty="0"/>
              <a:t> </a:t>
            </a:r>
            <a:r>
              <a:rPr sz="1100" b="1" dirty="0" err="1"/>
              <a:t>readr</a:t>
            </a:r>
            <a:r>
              <a:rPr sz="1100" dirty="0"/>
              <a:t>.</a:t>
            </a:r>
          </a:p>
          <a:p>
            <a:pPr lvl="3">
              <a:spcBef>
                <a:spcPts val="12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dirty="0"/>
              <a:t>La última página muestra </a:t>
            </a:r>
            <a:r>
              <a:rPr lang="es-ES" sz="1100" dirty="0" err="1"/>
              <a:t>cóm</a:t>
            </a:r>
            <a:endParaRPr lang="es-ES" sz="1100" dirty="0"/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dirty="0"/>
              <a:t>importar datos de hojas de cálculo</a:t>
            </a:r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dirty="0"/>
              <a:t>desde archivos de Excel usando</a:t>
            </a:r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lang="es-ES" sz="1100" b="1" dirty="0" err="1"/>
              <a:t>readxl</a:t>
            </a:r>
            <a:r>
              <a:rPr lang="es-ES" sz="1100" b="1" dirty="0"/>
              <a:t> </a:t>
            </a:r>
            <a:r>
              <a:rPr lang="es-ES" sz="1100" dirty="0"/>
              <a:t>o Google </a:t>
            </a:r>
            <a:r>
              <a:rPr lang="es-ES" sz="1100" dirty="0" err="1"/>
              <a:t>Sheets</a:t>
            </a:r>
            <a:r>
              <a:rPr lang="es-ES" sz="1100" dirty="0"/>
              <a:t> usando</a:t>
            </a:r>
          </a:p>
          <a:p>
            <a:pPr lvl="3">
              <a:spcBef>
                <a:spcPts val="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rPr sz="1100" b="1" dirty="0"/>
              <a:t>googlesheets4</a:t>
            </a:r>
            <a:r>
              <a:rPr sz="1100" dirty="0"/>
              <a:t>.</a:t>
            </a:r>
          </a:p>
        </p:txBody>
      </p:sp>
      <p:sp>
        <p:nvSpPr>
          <p:cNvPr id="222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90000"/>
              </a:lnSpc>
              <a:defRPr sz="1140" b="0">
                <a:solidFill>
                  <a:srgbClr val="000000"/>
                </a:solidFill>
              </a:defRPr>
            </a:pPr>
            <a:r>
              <a:rPr lang="es-ES" b="1" dirty="0"/>
              <a:t>Establecer un tipo predeterminado</a:t>
            </a:r>
            <a:br>
              <a:rPr b="1" dirty="0"/>
            </a:br>
            <a:r>
              <a:rPr dirty="0" err="1"/>
              <a:t>read_csv</a:t>
            </a:r>
            <a:r>
              <a:rPr dirty="0"/>
              <a:t>(</a:t>
            </a:r>
            <a:br>
              <a:rPr dirty="0"/>
            </a:br>
            <a:r>
              <a:rPr dirty="0"/>
              <a:t>    file, </a:t>
            </a:r>
            <a:br>
              <a:rPr dirty="0"/>
            </a:br>
            <a:r>
              <a:rPr dirty="0"/>
              <a:t>    </a:t>
            </a:r>
            <a:r>
              <a:rPr dirty="0" err="1"/>
              <a:t>col_type</a:t>
            </a:r>
            <a:r>
              <a:rPr dirty="0"/>
              <a:t> = list(.default = </a:t>
            </a:r>
            <a:r>
              <a:rPr dirty="0" err="1"/>
              <a:t>col_double</a:t>
            </a:r>
            <a:r>
              <a:rPr dirty="0"/>
              <a:t>())</a:t>
            </a:r>
            <a:br>
              <a:rPr dirty="0"/>
            </a:br>
            <a:r>
              <a:rPr dirty="0"/>
              <a:t>)</a:t>
            </a:r>
          </a:p>
          <a:p>
            <a:pPr defTabSz="554990">
              <a:lnSpc>
                <a:spcPct val="90000"/>
              </a:lnSpc>
              <a:defRPr sz="1140" b="0">
                <a:solidFill>
                  <a:srgbClr val="000000"/>
                </a:solidFill>
              </a:defRPr>
            </a:pPr>
            <a:r>
              <a:rPr lang="es-ES" b="1" dirty="0"/>
              <a:t>Usar el tipo de columna o la abreviatura</a:t>
            </a:r>
            <a:br>
              <a:rPr dirty="0"/>
            </a:br>
            <a:r>
              <a:rPr dirty="0" err="1"/>
              <a:t>read_csv</a:t>
            </a:r>
            <a:r>
              <a:rPr dirty="0"/>
              <a:t>(</a:t>
            </a:r>
            <a:br>
              <a:rPr dirty="0"/>
            </a:br>
            <a:r>
              <a:rPr dirty="0"/>
              <a:t>    file, </a:t>
            </a:r>
            <a:br>
              <a:rPr dirty="0"/>
            </a:br>
            <a:r>
              <a:rPr dirty="0"/>
              <a:t>    </a:t>
            </a:r>
            <a:r>
              <a:rPr dirty="0" err="1"/>
              <a:t>col_type</a:t>
            </a:r>
            <a:r>
              <a:rPr dirty="0"/>
              <a:t> = list(x = </a:t>
            </a:r>
            <a:r>
              <a:rPr dirty="0" err="1"/>
              <a:t>col_double</a:t>
            </a:r>
            <a:r>
              <a:rPr dirty="0"/>
              <a:t>(), y = "l", z = "_")</a:t>
            </a:r>
            <a:br>
              <a:rPr dirty="0"/>
            </a:br>
            <a:r>
              <a:rPr dirty="0"/>
              <a:t>)</a:t>
            </a:r>
            <a:endParaRPr i="1" dirty="0"/>
          </a:p>
          <a:p>
            <a:pPr defTabSz="554990">
              <a:lnSpc>
                <a:spcPct val="90000"/>
              </a:lnSpc>
              <a:defRPr sz="1140"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es-ES" dirty="0"/>
              <a:t>a una sola abreviatura</a:t>
            </a:r>
            <a:br>
              <a:rPr dirty="0"/>
            </a:br>
            <a:r>
              <a:rPr b="0" dirty="0"/>
              <a:t># col types: skip, guess, integer, logical, character</a:t>
            </a:r>
            <a:br>
              <a:rPr b="0" dirty="0"/>
            </a:br>
            <a:r>
              <a:rPr b="0" dirty="0" err="1"/>
              <a:t>read_csv</a:t>
            </a:r>
            <a:r>
              <a:rPr b="0" dirty="0"/>
              <a:t>(</a:t>
            </a:r>
            <a:br>
              <a:rPr b="0" dirty="0"/>
            </a:br>
            <a:r>
              <a:rPr b="0" dirty="0"/>
              <a:t>    file, </a:t>
            </a:r>
            <a:br>
              <a:rPr b="0" dirty="0"/>
            </a:br>
            <a:r>
              <a:rPr b="0" dirty="0"/>
              <a:t>    </a:t>
            </a:r>
            <a:r>
              <a:rPr b="0" dirty="0" err="1"/>
              <a:t>col_type</a:t>
            </a:r>
            <a:r>
              <a:rPr b="0" dirty="0"/>
              <a:t> = "_?</a:t>
            </a:r>
            <a:r>
              <a:rPr b="0" dirty="0" err="1"/>
              <a:t>ilc</a:t>
            </a:r>
            <a:r>
              <a:rPr b="0" dirty="0"/>
              <a:t>"</a:t>
            </a:r>
            <a:br>
              <a:rPr b="0" dirty="0"/>
            </a:br>
            <a:r>
              <a:rPr b="0" dirty="0"/>
              <a:t>)</a:t>
            </a:r>
          </a:p>
        </p:txBody>
      </p:sp>
      <p:sp>
        <p:nvSpPr>
          <p:cNvPr id="223" name="DEFINE COLUMN SPECIFICATION"/>
          <p:cNvSpPr txBox="1"/>
          <p:nvPr/>
        </p:nvSpPr>
        <p:spPr>
          <a:xfrm>
            <a:off x="10497707" y="7143011"/>
            <a:ext cx="305211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s-ES" dirty="0"/>
              <a:t>DEFINIR ESPECIFICACIÓN DE COLUMNA</a:t>
            </a:r>
            <a:endParaRPr dirty="0"/>
          </a:p>
        </p:txBody>
      </p:sp>
      <p:sp>
        <p:nvSpPr>
          <p:cNvPr id="224" name="Línea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ínea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ínea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34" name="Agrupar"/>
          <p:cNvGrpSpPr/>
          <p:nvPr/>
        </p:nvGrpSpPr>
        <p:grpSpPr>
          <a:xfrm>
            <a:off x="420208" y="3088990"/>
            <a:ext cx="1852256" cy="1649603"/>
            <a:chOff x="0" y="0"/>
            <a:chExt cx="1852254" cy="1649602"/>
          </a:xfrm>
        </p:grpSpPr>
        <p:grpSp>
          <p:nvGrpSpPr>
            <p:cNvPr id="231" name="Agrupar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29" name="Agrupar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7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28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230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4,5,NA</a:t>
                </a:r>
              </a:p>
            </p:txBody>
          </p:sp>
        </p:grpSp>
        <p:graphicFrame>
          <p:nvGraphicFramePr>
            <p:cNvPr id="232" name="Table 2-4-2-1"/>
            <p:cNvGraphicFramePr/>
            <p:nvPr>
              <p:extLst>
                <p:ext uri="{D42A27DB-BD31-4B8C-83A1-F6EECF244321}">
                  <p14:modId xmlns:p14="http://schemas.microsoft.com/office/powerpoint/2010/main" val="237365073"/>
                </p:ext>
              </p:extLst>
            </p:nvPr>
          </p:nvGraphicFramePr>
          <p:xfrm>
            <a:off x="1107535" y="138301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242" name="Agrupar"/>
          <p:cNvGrpSpPr/>
          <p:nvPr/>
        </p:nvGrpSpPr>
        <p:grpSpPr>
          <a:xfrm>
            <a:off x="432732" y="4692402"/>
            <a:ext cx="1852753" cy="1649603"/>
            <a:chOff x="0" y="0"/>
            <a:chExt cx="1852752" cy="1649602"/>
          </a:xfrm>
        </p:grpSpPr>
        <p:grpSp>
          <p:nvGrpSpPr>
            <p:cNvPr id="239" name="Agrupar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237" name="Agrupar"/>
              <p:cNvGrpSpPr/>
              <p:nvPr/>
            </p:nvGrpSpPr>
            <p:grpSpPr>
              <a:xfrm>
                <a:off x="5180" y="0"/>
                <a:ext cx="544248" cy="712393"/>
                <a:chOff x="0" y="0"/>
                <a:chExt cx="544246" cy="712392"/>
              </a:xfrm>
            </p:grpSpPr>
            <p:pic>
              <p:nvPicPr>
                <p:cNvPr id="235" name="pasted-image.png" descr="pasted-image.png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6" name="Triángulo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 sz="1100"/>
                </a:p>
              </p:txBody>
            </p:sp>
          </p:grpSp>
          <p:sp>
            <p:nvSpPr>
              <p:cNvPr id="238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b="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defRPr>
                </a:pPr>
                <a:r>
                  <a:rPr lang="en-US" sz="900" dirty="0"/>
                  <a:t> </a:t>
                </a:r>
                <a:r>
                  <a:rPr sz="900" dirty="0"/>
                  <a:t>4  5  NA</a:t>
                </a:r>
              </a:p>
            </p:txBody>
          </p:sp>
        </p:grpSp>
        <p:graphicFrame>
          <p:nvGraphicFramePr>
            <p:cNvPr id="240" name="Table 2-4-2-1-2"/>
            <p:cNvGraphicFramePr/>
            <p:nvPr>
              <p:extLst>
                <p:ext uri="{D42A27DB-BD31-4B8C-83A1-F6EECF244321}">
                  <p14:modId xmlns:p14="http://schemas.microsoft.com/office/powerpoint/2010/main" val="1186380147"/>
                </p:ext>
              </p:extLst>
            </p:nvPr>
          </p:nvGraphicFramePr>
          <p:xfrm>
            <a:off x="1108032" y="13728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dirty="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260" name="Agrupar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3" name="Línea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6" name="Agrupar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4" name="pasted-image.png" descr="pasted-imag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5" name="Triángulo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9" name="Agrupar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7" name="pasted-image.png" descr="pasted-imag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8" name="Triángulo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2" name="Agrupar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0" name="pasted-image.png" descr="pasted-image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1" name="Triángulo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Agrupar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3" name="Rectángulo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Rectángulo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Línea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Línea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Línea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Línea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61" name="A;B;C…"/>
          <p:cNvSpPr txBox="1"/>
          <p:nvPr/>
        </p:nvSpPr>
        <p:spPr>
          <a:xfrm>
            <a:off x="3963332" y="7501217"/>
            <a:ext cx="641537" cy="612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b="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rPr dirty="0"/>
              <a:t>1,5;2;3,0</a:t>
            </a:r>
          </a:p>
        </p:txBody>
      </p:sp>
      <p:sp>
        <p:nvSpPr>
          <p:cNvPr id="262" name="CC BY SA Posit Software, PBC • info@posit.co • posit.co • readr.tidyverse.org • readxl.tidyverse.org • googlesheets4.tidyverse.org • HTML cheatsheets at pos.it/cheatsheets • readxl  1.4.3 • googlesheets4  1.1.1 • Updated:  2024-05"/>
          <p:cNvSpPr txBox="1"/>
          <p:nvPr/>
        </p:nvSpPr>
        <p:spPr>
          <a:xfrm>
            <a:off x="1545358" y="10354828"/>
            <a:ext cx="12130880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• </a:t>
            </a:r>
            <a:r>
              <a:rPr sz="800" dirty="0">
                <a:hlinkClick r:id="rId7"/>
              </a:rPr>
              <a:t>info@posit.co</a:t>
            </a:r>
            <a:r>
              <a:rPr sz="800" dirty="0"/>
              <a:t> • </a:t>
            </a:r>
            <a:r>
              <a:rPr sz="800" dirty="0">
                <a:hlinkClick r:id="rId8"/>
              </a:rPr>
              <a:t>posit.co</a:t>
            </a:r>
            <a:r>
              <a:rPr sz="800" dirty="0"/>
              <a:t> • </a:t>
            </a:r>
            <a:r>
              <a:rPr sz="800" b="1" dirty="0">
                <a:hlinkClick r:id="rId9"/>
              </a:rPr>
              <a:t>readr.tidyverse.org</a:t>
            </a:r>
            <a:r>
              <a:rPr sz="800" dirty="0"/>
              <a:t> • </a:t>
            </a:r>
            <a:r>
              <a:rPr sz="800" b="1" dirty="0">
                <a:hlinkClick r:id="rId10"/>
              </a:rPr>
              <a:t>readxl.tidyverse.org</a:t>
            </a:r>
            <a:r>
              <a:rPr sz="800" dirty="0"/>
              <a:t> • </a:t>
            </a:r>
            <a:r>
              <a:rPr sz="800" b="1" dirty="0">
                <a:hlinkClick r:id="rId11"/>
              </a:rPr>
              <a:t>googlesheets4.tidyverse.org</a:t>
            </a:r>
            <a:r>
              <a:rPr sz="800" dirty="0"/>
              <a:t> • </a:t>
            </a:r>
            <a:r>
              <a:rPr lang="es-ES" sz="800" dirty="0"/>
              <a:t> Guía rápida </a:t>
            </a:r>
            <a:r>
              <a:rPr sz="800" dirty="0"/>
              <a:t>HTML</a:t>
            </a:r>
            <a:r>
              <a:rPr lang="es-ES" sz="800" dirty="0"/>
              <a:t> en</a:t>
            </a:r>
            <a:r>
              <a:rPr sz="800" dirty="0"/>
              <a:t> </a:t>
            </a:r>
            <a:r>
              <a:rPr sz="800" b="1" dirty="0">
                <a:hlinkClick r:id="rId12"/>
              </a:rPr>
              <a:t>pos.it/</a:t>
            </a:r>
            <a:r>
              <a:rPr sz="800" b="1" dirty="0" err="1">
                <a:hlinkClick r:id="rId12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</a:t>
            </a:r>
            <a:r>
              <a:rPr sz="800" dirty="0"/>
              <a:t>• </a:t>
            </a:r>
            <a:r>
              <a:rPr sz="800" dirty="0" err="1"/>
              <a:t>readxl</a:t>
            </a:r>
            <a:r>
              <a:rPr sz="800" dirty="0"/>
              <a:t>  1.4.3 • googlesheets4  1.1.1 • </a:t>
            </a:r>
            <a:r>
              <a:rPr lang="es-ES" sz="800" dirty="0"/>
              <a:t>Actualizado</a:t>
            </a:r>
            <a:r>
              <a:rPr sz="800" dirty="0"/>
              <a:t>:  2024-05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AA58D7-DF49-DA8D-28BA-EB88494F9B18}"/>
              </a:ext>
            </a:extLst>
          </p:cNvPr>
          <p:cNvCxnSpPr/>
          <p:nvPr/>
        </p:nvCxnSpPr>
        <p:spPr>
          <a:xfrm>
            <a:off x="993563" y="2666885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8B6CE6-64B1-186A-595C-315FF1611681}"/>
              </a:ext>
            </a:extLst>
          </p:cNvPr>
          <p:cNvCxnSpPr/>
          <p:nvPr/>
        </p:nvCxnSpPr>
        <p:spPr>
          <a:xfrm>
            <a:off x="1000036" y="3468591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556BA6-F1AB-1E11-EE5E-9A824360AFD5}"/>
              </a:ext>
            </a:extLst>
          </p:cNvPr>
          <p:cNvCxnSpPr/>
          <p:nvPr/>
        </p:nvCxnSpPr>
        <p:spPr>
          <a:xfrm>
            <a:off x="993563" y="4331229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5F9E9-B5DF-21D1-0E2A-2B1B261DA8A6}"/>
              </a:ext>
            </a:extLst>
          </p:cNvPr>
          <p:cNvCxnSpPr/>
          <p:nvPr/>
        </p:nvCxnSpPr>
        <p:spPr>
          <a:xfrm>
            <a:off x="1053729" y="5067452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D25B3-7472-0912-81E5-35EBBC3CB2CB}"/>
              </a:ext>
            </a:extLst>
          </p:cNvPr>
          <p:cNvCxnSpPr/>
          <p:nvPr/>
        </p:nvCxnSpPr>
        <p:spPr>
          <a:xfrm>
            <a:off x="1114090" y="9419703"/>
            <a:ext cx="18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660097-8A23-E3CC-5123-0A6E3845EA54}"/>
              </a:ext>
            </a:extLst>
          </p:cNvPr>
          <p:cNvSpPr txBox="1"/>
          <p:nvPr/>
        </p:nvSpPr>
        <p:spPr>
          <a:xfrm>
            <a:off x="9463457" y="6518906"/>
            <a:ext cx="682568" cy="412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sex es un </a:t>
            </a:r>
            <a:r>
              <a:rPr kumimoji="0" lang="en-US" sz="9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texto</a:t>
            </a:r>
            <a:endParaRPr kumimoji="0" lang="es-ES" sz="9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96F66-A94C-3789-8EBF-FFC378946DD6}"/>
              </a:ext>
            </a:extLst>
          </p:cNvPr>
          <p:cNvSpPr txBox="1"/>
          <p:nvPr/>
        </p:nvSpPr>
        <p:spPr>
          <a:xfrm>
            <a:off x="7573683" y="6656862"/>
            <a:ext cx="183579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</a:rPr>
              <a:t>earn</a:t>
            </a:r>
            <a:r>
              <a:rPr lang="es-ES" sz="1000" dirty="0">
                <a:solidFill>
                  <a:schemeClr val="bg1"/>
                </a:solidFill>
              </a:rPr>
              <a:t> es un doble (numérico</a:t>
            </a: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  <a:endParaRPr kumimoji="0" lang="es-ES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Use the range argument of readxl::read_excel() or googlesheets4::read_sheet() to read a subset of cells from a sheet.…"/>
          <p:cNvSpPr txBox="1"/>
          <p:nvPr/>
        </p:nvSpPr>
        <p:spPr>
          <a:xfrm>
            <a:off x="6198208" y="85939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/>
              <a:t>U</a:t>
            </a:r>
            <a:r>
              <a:rPr lang="es-ES" sz="1100" dirty="0" err="1"/>
              <a:t>tilice</a:t>
            </a:r>
            <a:r>
              <a:rPr lang="es-ES" sz="1100" dirty="0"/>
              <a:t> el argumento</a:t>
            </a:r>
            <a:r>
              <a:rPr sz="1100" dirty="0"/>
              <a:t> </a:t>
            </a:r>
            <a:r>
              <a:rPr sz="1100" b="1" dirty="0"/>
              <a:t>range</a:t>
            </a:r>
            <a:r>
              <a:rPr sz="1100" dirty="0"/>
              <a:t> </a:t>
            </a:r>
            <a:r>
              <a:rPr lang="es-ES" sz="1100" dirty="0"/>
              <a:t>de</a:t>
            </a:r>
            <a:r>
              <a:rPr sz="1100" dirty="0"/>
              <a:t> </a:t>
            </a:r>
            <a:r>
              <a:rPr sz="1100" b="1" dirty="0" err="1"/>
              <a:t>readxl</a:t>
            </a:r>
            <a:r>
              <a:rPr sz="1100" b="1" dirty="0"/>
              <a:t>::</a:t>
            </a:r>
            <a:r>
              <a:rPr sz="1100" b="1" dirty="0" err="1"/>
              <a:t>read_excel</a:t>
            </a:r>
            <a:r>
              <a:rPr sz="1100" b="1" dirty="0"/>
              <a:t>()</a:t>
            </a:r>
            <a:r>
              <a:rPr sz="1100" dirty="0"/>
              <a:t> o </a:t>
            </a:r>
            <a:r>
              <a:rPr sz="1100" b="1" dirty="0"/>
              <a:t>googlesheets4::</a:t>
            </a:r>
            <a:r>
              <a:rPr sz="1100" b="1" dirty="0" err="1"/>
              <a:t>read_sheet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s-ES" sz="1100" dirty="0"/>
              <a:t>para leer un subconjunto de celdas de una hoja</a:t>
            </a:r>
            <a:r>
              <a:rPr sz="1100" dirty="0"/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read_excel</a:t>
            </a:r>
            <a:r>
              <a:rPr sz="1100" dirty="0"/>
              <a:t>(path, range = "Sheet1!B1:D2")</a:t>
            </a:r>
            <a:br>
              <a:rPr sz="1100" dirty="0"/>
            </a:br>
            <a:r>
              <a:rPr sz="1100" dirty="0" err="1"/>
              <a:t>read_sheet</a:t>
            </a:r>
            <a:r>
              <a:rPr sz="1100" dirty="0"/>
              <a:t>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sz="1100" dirty="0"/>
              <a:t>Utilice también el argumento </a:t>
            </a:r>
            <a:r>
              <a:rPr lang="es-ES" sz="1100" dirty="0" err="1"/>
              <a:t>range</a:t>
            </a:r>
            <a:r>
              <a:rPr lang="es-ES" sz="1100" dirty="0"/>
              <a:t> con funciones de especificación de celda</a:t>
            </a:r>
            <a:r>
              <a:rPr sz="1100" dirty="0"/>
              <a:t> </a:t>
            </a:r>
            <a:r>
              <a:rPr sz="1100" b="1" dirty="0" err="1"/>
              <a:t>cell_limits</a:t>
            </a:r>
            <a:r>
              <a:rPr sz="1100" b="1" dirty="0"/>
              <a:t>()</a:t>
            </a:r>
            <a:r>
              <a:rPr sz="1100" dirty="0"/>
              <a:t>, </a:t>
            </a:r>
            <a:r>
              <a:rPr sz="1100" b="1" dirty="0" err="1"/>
              <a:t>cell_rows</a:t>
            </a:r>
            <a:r>
              <a:rPr sz="1100" b="1" dirty="0"/>
              <a:t>()</a:t>
            </a:r>
            <a:r>
              <a:rPr sz="1100" dirty="0"/>
              <a:t>, </a:t>
            </a:r>
            <a:r>
              <a:rPr sz="1100" b="1" dirty="0" err="1"/>
              <a:t>cell_cols</a:t>
            </a:r>
            <a:r>
              <a:rPr sz="1100" b="1" dirty="0"/>
              <a:t>()</a:t>
            </a:r>
            <a:r>
              <a:rPr sz="1100" dirty="0"/>
              <a:t>, </a:t>
            </a:r>
            <a:r>
              <a:rPr lang="es-ES" sz="1100" dirty="0"/>
              <a:t>y</a:t>
            </a:r>
            <a:r>
              <a:rPr sz="1100" dirty="0"/>
              <a:t> </a:t>
            </a:r>
            <a:r>
              <a:rPr sz="1100" b="1" dirty="0"/>
              <a:t>anchored().</a:t>
            </a:r>
          </a:p>
        </p:txBody>
      </p:sp>
      <p:sp>
        <p:nvSpPr>
          <p:cNvPr id="265" name="Column specifications define what data type each column of a file will be imported as.…"/>
          <p:cNvSpPr txBox="1"/>
          <p:nvPr/>
        </p:nvSpPr>
        <p:spPr>
          <a:xfrm>
            <a:off x="3778755" y="2145930"/>
            <a:ext cx="3090390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Las especificaciones de columna definen el tipo de datos con el que se importará cada columna de un archivo.</a:t>
            </a: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Utilice el argumento </a:t>
            </a:r>
            <a:r>
              <a:rPr lang="es-ES" b="1" dirty="0" err="1"/>
              <a:t>col_types</a:t>
            </a:r>
            <a:r>
              <a:rPr lang="es-ES" dirty="0"/>
              <a:t> de </a:t>
            </a:r>
            <a:r>
              <a:rPr lang="es-ES" b="1" dirty="0" err="1"/>
              <a:t>read_excel</a:t>
            </a:r>
            <a:r>
              <a:rPr lang="es-ES" b="1" dirty="0"/>
              <a:t>()</a:t>
            </a:r>
            <a:r>
              <a:rPr lang="es-ES" dirty="0"/>
              <a:t> para establecer la especificación de la columna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Adivinar</a:t>
            </a:r>
            <a:r>
              <a:rPr lang="en-US" b="1" dirty="0"/>
              <a:t> </a:t>
            </a:r>
            <a:r>
              <a:rPr lang="en-US" b="1" dirty="0" err="1"/>
              <a:t>tipos</a:t>
            </a:r>
            <a:r>
              <a:rPr lang="en-US" b="1" dirty="0"/>
              <a:t> de </a:t>
            </a:r>
            <a:r>
              <a:rPr lang="en-US" b="1" dirty="0" err="1"/>
              <a:t>columna</a:t>
            </a:r>
            <a:endParaRPr lang="en-US" b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US" b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Para adivinar un tipo de columna, </a:t>
            </a:r>
            <a:r>
              <a:rPr lang="es-ES" dirty="0" err="1"/>
              <a:t>read</a:t>
            </a:r>
            <a:r>
              <a:rPr lang="es-ES" dirty="0"/>
              <a:t>_ </a:t>
            </a:r>
            <a:r>
              <a:rPr lang="es-ES" dirty="0" err="1"/>
              <a:t>excel</a:t>
            </a:r>
            <a:r>
              <a:rPr lang="es-ES" dirty="0"/>
              <a:t>() mira las primeras 1000 filas de datos. Aumenta con el argumento </a:t>
            </a:r>
            <a:r>
              <a:rPr lang="en-US" b="1" dirty="0" err="1"/>
              <a:t>guess_max</a:t>
            </a:r>
            <a:r>
              <a:rPr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 err="1"/>
              <a:t>read_excel</a:t>
            </a:r>
            <a:r>
              <a:rPr dirty="0"/>
              <a:t>(path, </a:t>
            </a:r>
            <a:r>
              <a:rPr dirty="0" err="1"/>
              <a:t>guess_max</a:t>
            </a:r>
            <a:r>
              <a:rPr dirty="0"/>
              <a:t> = Inf)</a:t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b="1" dirty="0"/>
              <a:t>Establezca todas las columnas en el mismo tipo, por ejemplo, carácter</a:t>
            </a:r>
            <a:br>
              <a:rPr b="1" dirty="0"/>
            </a:br>
            <a:r>
              <a:rPr dirty="0" err="1"/>
              <a:t>read_excel</a:t>
            </a:r>
            <a:r>
              <a:rPr dirty="0"/>
              <a:t>(path, </a:t>
            </a:r>
            <a:r>
              <a:rPr dirty="0" err="1"/>
              <a:t>col_types</a:t>
            </a:r>
            <a:r>
              <a:rPr dirty="0"/>
              <a:t> = "text")</a:t>
            </a:r>
            <a:br>
              <a:rPr dirty="0"/>
            </a:br>
            <a:br>
              <a:rPr dirty="0"/>
            </a:br>
            <a:r>
              <a:rPr lang="es-ES" b="1" dirty="0"/>
              <a:t>Establecer cada columna individualmente</a:t>
            </a:r>
            <a:br>
              <a:rPr b="1" dirty="0"/>
            </a:br>
            <a:r>
              <a:rPr dirty="0" err="1"/>
              <a:t>read_excel</a:t>
            </a:r>
            <a:r>
              <a:rPr dirty="0"/>
              <a:t>(</a:t>
            </a:r>
            <a:br>
              <a:rPr dirty="0"/>
            </a:br>
            <a:r>
              <a:rPr dirty="0"/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    </a:t>
            </a:r>
            <a:r>
              <a:rPr dirty="0" err="1"/>
              <a:t>col_types</a:t>
            </a:r>
            <a:r>
              <a:rPr dirty="0"/>
              <a:t> = c("text", "guess", "</a:t>
            </a:r>
            <a:r>
              <a:rPr dirty="0" err="1"/>
              <a:t>guess","numeric</a:t>
            </a:r>
            <a:r>
              <a:rPr dirty="0"/>
              <a:t>")</a:t>
            </a:r>
            <a:br>
              <a:rPr dirty="0"/>
            </a:br>
            <a:r>
              <a:rPr dirty="0"/>
              <a:t>)</a:t>
            </a:r>
          </a:p>
        </p:txBody>
      </p:sp>
      <p:grpSp>
        <p:nvGrpSpPr>
          <p:cNvPr id="283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1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6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3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4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5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6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82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84" name="Rectángulo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5" name="with readxl"/>
          <p:cNvSpPr txBox="1"/>
          <p:nvPr/>
        </p:nvSpPr>
        <p:spPr>
          <a:xfrm>
            <a:off x="310167" y="709509"/>
            <a:ext cx="14779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4369"/>
                </a:solidFill>
              </a:defRPr>
            </a:pPr>
            <a:r>
              <a:rPr lang="es-ES" dirty="0"/>
              <a:t>con</a:t>
            </a:r>
            <a:r>
              <a:rPr dirty="0"/>
              <a:t> </a:t>
            </a:r>
            <a:r>
              <a:rPr dirty="0" err="1"/>
              <a:t>readxl</a:t>
            </a:r>
            <a:endParaRPr dirty="0"/>
          </a:p>
        </p:txBody>
      </p:sp>
      <p:sp>
        <p:nvSpPr>
          <p:cNvPr id="286" name="with googlesheets4"/>
          <p:cNvSpPr txBox="1"/>
          <p:nvPr/>
        </p:nvSpPr>
        <p:spPr>
          <a:xfrm>
            <a:off x="7118699" y="704817"/>
            <a:ext cx="26882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8BFF"/>
                </a:solidFill>
              </a:defRPr>
            </a:pPr>
            <a:r>
              <a:rPr lang="es-ES" dirty="0"/>
              <a:t>con</a:t>
            </a:r>
            <a:r>
              <a:rPr dirty="0"/>
              <a:t> googlesheets4</a:t>
            </a:r>
          </a:p>
        </p:txBody>
      </p:sp>
      <p:sp>
        <p:nvSpPr>
          <p:cNvPr id="287" name="READ SHEETS"/>
          <p:cNvSpPr txBox="1"/>
          <p:nvPr/>
        </p:nvSpPr>
        <p:spPr>
          <a:xfrm>
            <a:off x="7118699" y="1154497"/>
            <a:ext cx="98264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s-ES" dirty="0"/>
              <a:t>LEER HOJAS</a:t>
            </a:r>
            <a:endParaRPr dirty="0"/>
          </a:p>
        </p:txBody>
      </p:sp>
      <p:sp>
        <p:nvSpPr>
          <p:cNvPr id="288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9" name="READ EXCEL FILES"/>
          <p:cNvSpPr txBox="1"/>
          <p:nvPr/>
        </p:nvSpPr>
        <p:spPr>
          <a:xfrm>
            <a:off x="314198" y="1154497"/>
            <a:ext cx="2077492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es-ES" dirty="0"/>
              <a:t>LEER ARCHIVOS DE EXCEL</a:t>
            </a:r>
            <a:endParaRPr dirty="0"/>
          </a:p>
        </p:txBody>
      </p:sp>
      <p:sp>
        <p:nvSpPr>
          <p:cNvPr id="290" name="Línea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Import Spreadsheets"/>
          <p:cNvSpPr txBox="1"/>
          <p:nvPr/>
        </p:nvSpPr>
        <p:spPr>
          <a:xfrm>
            <a:off x="308317" y="274670"/>
            <a:ext cx="3581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004369"/>
                </a:solidFill>
              </a:defRPr>
            </a:pPr>
            <a:r>
              <a:rPr lang="es-ES" dirty="0"/>
              <a:t>Importar hojas de cálculo</a:t>
            </a:r>
            <a:endParaRPr dirty="0"/>
          </a:p>
        </p:txBody>
      </p:sp>
      <p:sp>
        <p:nvSpPr>
          <p:cNvPr id="292" name="Línea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3" name="Línea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4" name="OTHER USEFUL EXCEL PACKAGES"/>
          <p:cNvSpPr txBox="1"/>
          <p:nvPr/>
        </p:nvSpPr>
        <p:spPr>
          <a:xfrm>
            <a:off x="311893" y="8290791"/>
            <a:ext cx="284212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es-ES" dirty="0"/>
              <a:t>OTROS PAQUETES ÚTILES DE EXCEL</a:t>
            </a:r>
            <a:endParaRPr dirty="0"/>
          </a:p>
        </p:txBody>
      </p:sp>
      <p:sp>
        <p:nvSpPr>
          <p:cNvPr id="295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dirty="0"/>
              <a:t>Para funciones escriban datos en archivos de Excel</a:t>
            </a:r>
            <a:r>
              <a:rPr dirty="0"/>
              <a:t>, </a:t>
            </a:r>
            <a:r>
              <a:rPr lang="es-ES" dirty="0"/>
              <a:t>consulte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openxlsx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writexl</a:t>
            </a:r>
            <a:endParaRPr b="0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s-ES" b="0" dirty="0"/>
              <a:t>Para trabajar con datos de Excel no tabulares, consulte</a:t>
            </a:r>
            <a:r>
              <a:rPr b="0"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tidyxl</a:t>
            </a:r>
            <a:endParaRPr dirty="0"/>
          </a:p>
        </p:txBody>
      </p:sp>
      <p:sp>
        <p:nvSpPr>
          <p:cNvPr id="296" name="READXL COLUMN SPECIFICATION"/>
          <p:cNvSpPr txBox="1"/>
          <p:nvPr/>
        </p:nvSpPr>
        <p:spPr>
          <a:xfrm>
            <a:off x="3773996" y="1941896"/>
            <a:ext cx="317074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es-ES" dirty="0"/>
              <a:t>ESPECIFICACIÓN DE COLUMNAS READXL</a:t>
            </a:r>
            <a:endParaRPr dirty="0"/>
          </a:p>
        </p:txBody>
      </p:sp>
      <p:sp>
        <p:nvSpPr>
          <p:cNvPr id="297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432388"/>
            <a:ext cx="3210553" cy="884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read_excel</a:t>
            </a:r>
            <a:r>
              <a:rPr sz="1100" dirty="0"/>
              <a:t>(</a:t>
            </a:r>
            <a:r>
              <a:rPr sz="1100" b="0" dirty="0"/>
              <a:t>path, sheet = NULL, range = NULL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Leer un archivo .xls o .xlsx en función de la extensión del archivo. Consulte la primera página para conocer más sobre otros argumentos de </a:t>
            </a:r>
            <a:r>
              <a:rPr lang="es-ES" sz="1100" b="0" dirty="0" err="1"/>
              <a:t>read</a:t>
            </a:r>
            <a:r>
              <a:rPr lang="es-ES" sz="1100" b="0" dirty="0"/>
              <a:t>. Además</a:t>
            </a:r>
            <a:r>
              <a:rPr sz="1100" b="0" dirty="0"/>
              <a:t> </a:t>
            </a:r>
            <a:r>
              <a:rPr sz="1100" dirty="0" err="1"/>
              <a:t>read_xls</a:t>
            </a:r>
            <a:r>
              <a:rPr sz="1100" dirty="0"/>
              <a:t>()</a:t>
            </a:r>
            <a:r>
              <a:rPr sz="1100" b="0" dirty="0"/>
              <a:t> </a:t>
            </a:r>
            <a:r>
              <a:rPr lang="es-ES" sz="1100" b="0" dirty="0"/>
              <a:t>y</a:t>
            </a:r>
            <a:r>
              <a:rPr sz="1100" b="0" dirty="0"/>
              <a:t> </a:t>
            </a:r>
            <a:r>
              <a:rPr sz="1100" dirty="0" err="1"/>
              <a:t>read_xlsx</a:t>
            </a:r>
            <a:r>
              <a:rPr sz="1100" dirty="0"/>
              <a:t>()</a:t>
            </a:r>
            <a:r>
              <a:rPr sz="1100" b="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read_excel</a:t>
            </a:r>
            <a:r>
              <a:rPr sz="1100" dirty="0"/>
              <a:t>("excel_file.xlsx")</a:t>
            </a:r>
          </a:p>
        </p:txBody>
      </p:sp>
      <p:sp>
        <p:nvSpPr>
          <p:cNvPr id="298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googlesheets4</a:t>
            </a:r>
            <a:r>
              <a:rPr dirty="0"/>
              <a:t> </a:t>
            </a:r>
            <a:r>
              <a:rPr lang="es-ES" dirty="0"/>
              <a:t>también ofrece formas de modificar otros aspectos de las hojas (por ejemplo, congelar filas, establecer el ancho de la columna, administrar hojas (de trabajo)). Ir a </a:t>
            </a:r>
            <a:r>
              <a:rPr lang="es-ES" dirty="0">
                <a:hlinkClick r:id="rId2"/>
              </a:rPr>
              <a:t>googlesheets4.tidyverse.org</a:t>
            </a:r>
            <a:r>
              <a:rPr lang="es-ES" dirty="0"/>
              <a:t> para leer más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lang="es-ES" dirty="0"/>
              <a:t>Para operaciones de archivo completo (por ejemplo, cambiar el nombre, compartir, colocar dentro de una carpeta), consulte el paquete </a:t>
            </a:r>
            <a:r>
              <a:rPr lang="es-ES" dirty="0" err="1"/>
              <a:t>tidyverse</a:t>
            </a:r>
            <a:r>
              <a:rPr lang="es-ES" dirty="0"/>
              <a:t> </a:t>
            </a:r>
            <a:r>
              <a:rPr lang="es-ES" b="1" dirty="0" err="1"/>
              <a:t>googledrive</a:t>
            </a:r>
            <a:r>
              <a:rPr lang="es-ES" dirty="0"/>
              <a:t> en</a:t>
            </a:r>
            <a:r>
              <a:rPr dirty="0"/>
              <a:t> </a:t>
            </a:r>
            <a:r>
              <a:rPr b="1" u="sng" dirty="0">
                <a:hlinkClick r:id="rId3"/>
              </a:rPr>
              <a:t>googledrive.tidyverse.org</a:t>
            </a:r>
            <a:r>
              <a:rPr dirty="0"/>
              <a:t>.</a:t>
            </a:r>
          </a:p>
        </p:txBody>
      </p:sp>
      <p:sp>
        <p:nvSpPr>
          <p:cNvPr id="299" name="READ SHEETS"/>
          <p:cNvSpPr txBox="1"/>
          <p:nvPr/>
        </p:nvSpPr>
        <p:spPr>
          <a:xfrm>
            <a:off x="314198" y="3516086"/>
            <a:ext cx="98264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es-ES" dirty="0"/>
              <a:t>LEER HOJAS</a:t>
            </a:r>
            <a:endParaRPr dirty="0"/>
          </a:p>
        </p:txBody>
      </p:sp>
      <p:sp>
        <p:nvSpPr>
          <p:cNvPr id="300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31622">
              <a:lnSpc>
                <a:spcPct val="90000"/>
              </a:lnSpc>
              <a:spcBef>
                <a:spcPts val="700"/>
              </a:spcBef>
              <a:defRPr sz="1092" b="0">
                <a:solidFill>
                  <a:srgbClr val="000000"/>
                </a:solidFill>
              </a:defRPr>
            </a:pPr>
            <a:r>
              <a:rPr sz="1050" b="1" dirty="0" err="1"/>
              <a:t>read_excel</a:t>
            </a:r>
            <a:r>
              <a:rPr sz="1050" b="1" dirty="0"/>
              <a:t>(</a:t>
            </a:r>
            <a:r>
              <a:rPr sz="1050" dirty="0"/>
              <a:t>path, </a:t>
            </a:r>
            <a:r>
              <a:rPr sz="1050" b="1" dirty="0"/>
              <a:t>sheet = NULL)</a:t>
            </a:r>
            <a:r>
              <a:rPr sz="1050" dirty="0"/>
              <a:t> </a:t>
            </a:r>
            <a:r>
              <a:rPr lang="es-ES" sz="1050" dirty="0"/>
              <a:t>Especifique qué hoja leer por posición o nombre</a:t>
            </a:r>
            <a:r>
              <a:rPr sz="1050" dirty="0"/>
              <a:t>.</a:t>
            </a:r>
            <a:br>
              <a:rPr sz="1050" dirty="0"/>
            </a:br>
            <a:r>
              <a:rPr sz="1050" dirty="0" err="1"/>
              <a:t>read_excel</a:t>
            </a:r>
            <a:r>
              <a:rPr sz="1050" dirty="0"/>
              <a:t>(path, sheet = 1)</a:t>
            </a:r>
            <a:br>
              <a:rPr sz="1050" dirty="0"/>
            </a:br>
            <a:r>
              <a:rPr sz="1050" dirty="0" err="1"/>
              <a:t>read_excel</a:t>
            </a:r>
            <a:r>
              <a:rPr sz="1050" dirty="0"/>
              <a:t>(path, sheet = "s1")</a:t>
            </a:r>
          </a:p>
          <a:p>
            <a:pPr defTabSz="531622">
              <a:lnSpc>
                <a:spcPct val="90000"/>
              </a:lnSpc>
              <a:spcBef>
                <a:spcPts val="1200"/>
              </a:spcBef>
              <a:defRPr sz="1092" b="0">
                <a:solidFill>
                  <a:srgbClr val="000000"/>
                </a:solidFill>
              </a:defRPr>
            </a:pPr>
            <a:br>
              <a:rPr sz="1050" dirty="0"/>
            </a:br>
            <a:r>
              <a:rPr sz="1050" b="1" dirty="0" err="1"/>
              <a:t>excel_sheets</a:t>
            </a:r>
            <a:r>
              <a:rPr sz="1050" b="1" dirty="0"/>
              <a:t>(</a:t>
            </a:r>
            <a:r>
              <a:rPr sz="1050" dirty="0"/>
              <a:t>path</a:t>
            </a:r>
            <a:r>
              <a:rPr sz="1050" b="1" dirty="0"/>
              <a:t>)</a:t>
            </a:r>
            <a:r>
              <a:rPr sz="1050" dirty="0"/>
              <a:t> </a:t>
            </a:r>
            <a:r>
              <a:rPr lang="es-ES" sz="1050" dirty="0"/>
              <a:t>Obtener un vector de nombres de hoja</a:t>
            </a:r>
            <a:r>
              <a:rPr sz="1050" dirty="0"/>
              <a:t>.</a:t>
            </a:r>
            <a:br>
              <a:rPr sz="1050" dirty="0"/>
            </a:br>
            <a:r>
              <a:rPr sz="1050" dirty="0" err="1"/>
              <a:t>excel_sheets</a:t>
            </a:r>
            <a:r>
              <a:rPr sz="1050" dirty="0"/>
              <a:t>("excel_file.xlsx")</a:t>
            </a:r>
          </a:p>
          <a:p>
            <a:pPr defTabSz="531622">
              <a:lnSpc>
                <a:spcPct val="90000"/>
              </a:lnSpc>
              <a:spcBef>
                <a:spcPts val="0"/>
              </a:spcBef>
              <a:defRPr sz="1092" b="0" i="1">
                <a:solidFill>
                  <a:srgbClr val="000000"/>
                </a:solidFill>
              </a:defRPr>
            </a:pPr>
            <a:endParaRPr sz="1050" dirty="0"/>
          </a:p>
          <a:p>
            <a:pPr defTabSz="531622">
              <a:lnSpc>
                <a:spcPct val="90000"/>
              </a:lnSpc>
              <a:spcBef>
                <a:spcPts val="1200"/>
              </a:spcBef>
              <a:defRPr sz="1092" b="0">
                <a:solidFill>
                  <a:srgbClr val="000000"/>
                </a:solidFill>
              </a:defRPr>
            </a:pPr>
            <a:r>
              <a:rPr lang="es-ES" sz="1050" dirty="0"/>
              <a:t>Para</a:t>
            </a:r>
            <a:r>
              <a:rPr sz="1050" dirty="0"/>
              <a:t> </a:t>
            </a:r>
            <a:r>
              <a:rPr lang="es-ES" sz="1050" b="1" dirty="0"/>
              <a:t>leer</a:t>
            </a:r>
            <a:r>
              <a:rPr sz="1050" b="1" dirty="0"/>
              <a:t> m</a:t>
            </a:r>
            <a:r>
              <a:rPr lang="es-ES" sz="1050" dirty="0"/>
              <a:t>ú</a:t>
            </a:r>
            <a:r>
              <a:rPr sz="1050" b="1" dirty="0" err="1"/>
              <a:t>ltiple</a:t>
            </a:r>
            <a:r>
              <a:rPr lang="es-ES" sz="1050" b="1" dirty="0"/>
              <a:t>s</a:t>
            </a:r>
            <a:r>
              <a:rPr sz="1050" b="1" dirty="0"/>
              <a:t> </a:t>
            </a:r>
            <a:r>
              <a:rPr lang="es-ES" sz="1050" b="1" dirty="0"/>
              <a:t>hojas</a:t>
            </a:r>
            <a:r>
              <a:rPr sz="1050" b="1" dirty="0"/>
              <a:t>:</a:t>
            </a:r>
          </a:p>
          <a:p>
            <a:pPr marL="192616" indent="-192616" defTabSz="531622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1092" b="0">
                <a:solidFill>
                  <a:srgbClr val="000000"/>
                </a:solidFill>
              </a:defRPr>
            </a:pPr>
            <a:r>
              <a:rPr lang="es-ES" sz="1050" dirty="0"/>
              <a:t>Obtener un vector de nombres de hoja a partir de la ruta del archivo</a:t>
            </a:r>
            <a:r>
              <a:rPr sz="1050" dirty="0"/>
              <a:t>.</a:t>
            </a:r>
          </a:p>
          <a:p>
            <a:pPr marL="192616" indent="-192616" defTabSz="531622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1092" b="0">
                <a:solidFill>
                  <a:srgbClr val="000000"/>
                </a:solidFill>
              </a:defRPr>
            </a:pPr>
            <a:r>
              <a:rPr lang="es-ES" sz="1050" dirty="0"/>
              <a:t>Establezca los nombres de los vectores para que sean los nombres de las hojas</a:t>
            </a:r>
            <a:r>
              <a:rPr sz="1050" dirty="0"/>
              <a:t>.</a:t>
            </a:r>
          </a:p>
          <a:p>
            <a:pPr marL="192616" indent="-192616" defTabSz="531622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 sz="1092" b="0">
                <a:solidFill>
                  <a:srgbClr val="000000"/>
                </a:solidFill>
              </a:defRPr>
            </a:pPr>
            <a:r>
              <a:rPr lang="es-ES" sz="1050" dirty="0"/>
              <a:t>Utilice </a:t>
            </a:r>
            <a:r>
              <a:rPr lang="es-ES" sz="1050" dirty="0" err="1"/>
              <a:t>purrr</a:t>
            </a:r>
            <a:r>
              <a:rPr lang="es-ES" sz="1050" dirty="0"/>
              <a:t>::</a:t>
            </a:r>
            <a:r>
              <a:rPr lang="es-ES" sz="1050" dirty="0" err="1"/>
              <a:t>map</a:t>
            </a:r>
            <a:r>
              <a:rPr lang="es-ES" sz="1050" dirty="0"/>
              <a:t>() y </a:t>
            </a:r>
            <a:r>
              <a:rPr lang="es-ES" sz="1050" dirty="0" err="1"/>
              <a:t>purrr</a:t>
            </a:r>
            <a:r>
              <a:rPr lang="es-ES" sz="1050" dirty="0"/>
              <a:t>::</a:t>
            </a:r>
            <a:r>
              <a:rPr lang="es-ES" sz="1050" dirty="0" err="1"/>
              <a:t>list_rbind</a:t>
            </a:r>
            <a:r>
              <a:rPr lang="es-ES" sz="1050" dirty="0"/>
              <a:t>() para leer varios archivos en un marco de datos</a:t>
            </a:r>
            <a:r>
              <a:rPr sz="1050" dirty="0"/>
              <a:t>.</a:t>
            </a:r>
          </a:p>
        </p:txBody>
      </p:sp>
      <p:sp>
        <p:nvSpPr>
          <p:cNvPr id="301" name="CELL SPECIFICATION FOR READXL AND GOOGLESHEETS4"/>
          <p:cNvSpPr txBox="1"/>
          <p:nvPr/>
        </p:nvSpPr>
        <p:spPr>
          <a:xfrm>
            <a:off x="3787887" y="8290791"/>
            <a:ext cx="49596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es-ES" dirty="0"/>
              <a:t>ESPECIFICACIÓN DE CELDAS PARA READXL Y GOOGLESHEETS4</a:t>
            </a:r>
            <a:endParaRPr dirty="0"/>
          </a:p>
        </p:txBody>
      </p:sp>
      <p:sp>
        <p:nvSpPr>
          <p:cNvPr id="302" name="Línea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3" name="Línea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4" name="WRITE SHEETS"/>
          <p:cNvSpPr txBox="1"/>
          <p:nvPr/>
        </p:nvSpPr>
        <p:spPr>
          <a:xfrm>
            <a:off x="7113415" y="5232383"/>
            <a:ext cx="23147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s-ES" dirty="0"/>
              <a:t>ESCRIBA HOJAS DE CÁLCULO</a:t>
            </a:r>
            <a:endParaRPr dirty="0"/>
          </a:p>
        </p:txBody>
      </p:sp>
      <p:sp>
        <p:nvSpPr>
          <p:cNvPr id="305" name="Línea"/>
          <p:cNvSpPr/>
          <p:nvPr/>
        </p:nvSpPr>
        <p:spPr>
          <a:xfrm>
            <a:off x="7118657" y="52161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GOOGLESHEETS4 COLUMN SPECIFICATION"/>
          <p:cNvSpPr txBox="1"/>
          <p:nvPr/>
        </p:nvSpPr>
        <p:spPr>
          <a:xfrm>
            <a:off x="10507867" y="1828871"/>
            <a:ext cx="309039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s-ES" dirty="0"/>
              <a:t>GOOGLESHEETS4 ESPECIFICACIÓN DE COLUMNAS</a:t>
            </a:r>
            <a:endParaRPr dirty="0"/>
          </a:p>
        </p:txBody>
      </p:sp>
      <p:sp>
        <p:nvSpPr>
          <p:cNvPr id="307" name="Column specifications define what data type each column of a file will be imported as.…"/>
          <p:cNvSpPr txBox="1"/>
          <p:nvPr/>
        </p:nvSpPr>
        <p:spPr>
          <a:xfrm>
            <a:off x="10500807" y="2285630"/>
            <a:ext cx="309039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sz="1100" dirty="0"/>
              <a:t>Las especificaciones de columna definen el tipo de datos con el que se importará cada columna de un archivo.</a:t>
            </a:r>
            <a:endParaRPr sz="1100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sz="1100" dirty="0"/>
              <a:t>Utilice el argumento</a:t>
            </a:r>
            <a:r>
              <a:rPr sz="1100" dirty="0"/>
              <a:t> </a:t>
            </a:r>
            <a:r>
              <a:rPr sz="1100" b="1" dirty="0" err="1"/>
              <a:t>col_types</a:t>
            </a:r>
            <a:r>
              <a:rPr sz="1100" dirty="0"/>
              <a:t> </a:t>
            </a:r>
            <a:r>
              <a:rPr lang="es-ES" sz="1100" dirty="0"/>
              <a:t>de</a:t>
            </a:r>
            <a:r>
              <a:rPr sz="1100" dirty="0"/>
              <a:t> </a:t>
            </a:r>
            <a:r>
              <a:rPr sz="1100" b="1" dirty="0" err="1"/>
              <a:t>read_sheet</a:t>
            </a:r>
            <a:r>
              <a:rPr sz="1100" b="1" dirty="0"/>
              <a:t>()/</a:t>
            </a:r>
            <a:r>
              <a:rPr sz="1100" b="1" dirty="0" err="1"/>
              <a:t>range_read</a:t>
            </a:r>
            <a:r>
              <a:rPr sz="1100" b="1" dirty="0"/>
              <a:t>()</a:t>
            </a:r>
            <a:r>
              <a:rPr sz="1100" dirty="0"/>
              <a:t> </a:t>
            </a:r>
            <a:r>
              <a:rPr lang="es-ES" sz="1100" dirty="0"/>
              <a:t>para establecer la especificación de columna</a:t>
            </a:r>
            <a:r>
              <a:rPr sz="1100" dirty="0"/>
              <a:t>.</a:t>
            </a:r>
            <a:br>
              <a:rPr sz="1100" dirty="0"/>
            </a:br>
            <a:endParaRPr sz="1100" b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sz="1100" b="1" dirty="0"/>
              <a:t>Adivinar tipos de columna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sz="1100" dirty="0"/>
              <a:t>Para adivinar una columna, </a:t>
            </a:r>
            <a:r>
              <a:rPr lang="es-ES" sz="1100" dirty="0" err="1"/>
              <a:t>read_sheet</a:t>
            </a:r>
            <a:r>
              <a:rPr lang="es-ES" sz="1100" dirty="0"/>
              <a:t>()/</a:t>
            </a:r>
            <a:r>
              <a:rPr lang="es-ES" sz="1100" dirty="0" err="1"/>
              <a:t>range_read</a:t>
            </a:r>
            <a:r>
              <a:rPr lang="es-ES" sz="1100" dirty="0"/>
              <a:t>() mira las primeras 1000 filas de datos. Aumenta con</a:t>
            </a:r>
            <a:r>
              <a:rPr sz="1100" dirty="0"/>
              <a:t> </a:t>
            </a:r>
            <a:r>
              <a:rPr sz="1100" b="1" dirty="0" err="1"/>
              <a:t>guess_max</a:t>
            </a:r>
            <a:r>
              <a:rPr sz="1100" dirty="0"/>
              <a:t>.</a:t>
            </a:r>
            <a:br>
              <a:rPr sz="1100" dirty="0"/>
            </a:br>
            <a:r>
              <a:rPr sz="1100" dirty="0" err="1"/>
              <a:t>read_sheet</a:t>
            </a:r>
            <a:r>
              <a:rPr sz="1100" dirty="0"/>
              <a:t>(path, </a:t>
            </a:r>
            <a:r>
              <a:rPr sz="1100" dirty="0" err="1"/>
              <a:t>guess_max</a:t>
            </a:r>
            <a:r>
              <a:rPr sz="1100" dirty="0"/>
              <a:t> = Inf)</a:t>
            </a:r>
            <a:endParaRPr sz="1100"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1100" i="1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sz="1100" b="1" dirty="0"/>
              <a:t>Establezca todas las columnas en el mismo tipo, por ejemplo, carácter</a:t>
            </a:r>
            <a:br>
              <a:rPr sz="1100" dirty="0"/>
            </a:br>
            <a:r>
              <a:rPr sz="1100" dirty="0" err="1"/>
              <a:t>read_sheet</a:t>
            </a:r>
            <a:r>
              <a:rPr sz="1100" dirty="0"/>
              <a:t>(path, </a:t>
            </a:r>
            <a:r>
              <a:rPr sz="1100" dirty="0" err="1"/>
              <a:t>col_types</a:t>
            </a:r>
            <a:r>
              <a:rPr sz="1100" dirty="0"/>
              <a:t> = "c")</a:t>
            </a:r>
            <a:br>
              <a:rPr sz="1100" dirty="0"/>
            </a:br>
            <a:br>
              <a:rPr sz="1100" dirty="0"/>
            </a:br>
            <a:r>
              <a:rPr lang="es-ES" sz="1100" b="1" dirty="0"/>
              <a:t>Establecer cada columna individualmente</a:t>
            </a:r>
            <a:br>
              <a:rPr sz="1100" b="1" dirty="0"/>
            </a:br>
            <a:r>
              <a:rPr sz="1100" dirty="0"/>
              <a:t># </a:t>
            </a:r>
            <a:r>
              <a:rPr lang="es-ES" sz="1100" dirty="0"/>
              <a:t>tipos</a:t>
            </a:r>
            <a:r>
              <a:rPr sz="1100" dirty="0"/>
              <a:t>: skip, guess, integer, logical, character</a:t>
            </a:r>
            <a:br>
              <a:rPr sz="1100" dirty="0"/>
            </a:br>
            <a:r>
              <a:rPr sz="1100" dirty="0" err="1"/>
              <a:t>read_sheets</a:t>
            </a:r>
            <a:r>
              <a:rPr sz="1100" dirty="0"/>
              <a:t>(ss, </a:t>
            </a:r>
            <a:r>
              <a:rPr sz="1100" dirty="0" err="1"/>
              <a:t>col_types</a:t>
            </a:r>
            <a:r>
              <a:rPr sz="1100" dirty="0"/>
              <a:t> = "_?</a:t>
            </a:r>
            <a:r>
              <a:rPr sz="1100" dirty="0" err="1"/>
              <a:t>ilc</a:t>
            </a:r>
            <a:r>
              <a:rPr sz="1100" dirty="0"/>
              <a:t>")</a:t>
            </a:r>
          </a:p>
        </p:txBody>
      </p:sp>
      <p:sp>
        <p:nvSpPr>
          <p:cNvPr id="308" name="Línea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FILE LEVEL OPERATIONS"/>
          <p:cNvSpPr txBox="1"/>
          <p:nvPr/>
        </p:nvSpPr>
        <p:spPr>
          <a:xfrm>
            <a:off x="10520505" y="8290791"/>
            <a:ext cx="279563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es-ES" dirty="0"/>
              <a:t>OPERACIONES A NIVEL DE ARCHIVO</a:t>
            </a:r>
            <a:endParaRPr dirty="0"/>
          </a:p>
        </p:txBody>
      </p:sp>
      <p:graphicFrame>
        <p:nvGraphicFramePr>
          <p:cNvPr id="310" name="Table 2-2-1-2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1" name="Table 2-2-1-2-1"/>
          <p:cNvGraphicFramePr/>
          <p:nvPr>
            <p:extLst>
              <p:ext uri="{D42A27DB-BD31-4B8C-83A1-F6EECF244321}">
                <p14:modId xmlns:p14="http://schemas.microsoft.com/office/powerpoint/2010/main" val="501168173"/>
              </p:ext>
            </p:extLst>
          </p:nvPr>
        </p:nvGraphicFramePr>
        <p:xfrm>
          <a:off x="530845" y="50128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5" name="Agrupar"/>
          <p:cNvGrpSpPr/>
          <p:nvPr/>
        </p:nvGrpSpPr>
        <p:grpSpPr>
          <a:xfrm>
            <a:off x="492745" y="5493013"/>
            <a:ext cx="973320" cy="1143000"/>
            <a:chOff x="25400" y="25400"/>
            <a:chExt cx="973319" cy="1142999"/>
          </a:xfrm>
        </p:grpSpPr>
        <p:graphicFrame>
          <p:nvGraphicFramePr>
            <p:cNvPr id="312" name="Table 2-2-1-2-2"/>
            <p:cNvGraphicFramePr/>
            <p:nvPr/>
          </p:nvGraphicFramePr>
          <p:xfrm>
            <a:off x="25400" y="25400"/>
            <a:ext cx="732019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464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313" name="Table 2-2-1-2-2-1"/>
            <p:cNvGraphicFramePr/>
            <p:nvPr>
              <p:extLst>
                <p:ext uri="{D42A27DB-BD31-4B8C-83A1-F6EECF244321}">
                  <p14:modId xmlns:p14="http://schemas.microsoft.com/office/powerpoint/2010/main" val="546715728"/>
                </p:ext>
              </p:extLst>
            </p:nvPr>
          </p:nvGraphicFramePr>
          <p:xfrm>
            <a:off x="139700" y="228600"/>
            <a:ext cx="732019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464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r>
                          <a:rPr lang="en-US" dirty="0"/>
                          <a:t>s1</a:t>
                        </a: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85006453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Table 2-2-1-2-2-2"/>
            <p:cNvGraphicFramePr/>
            <p:nvPr/>
          </p:nvGraphicFramePr>
          <p:xfrm>
            <a:off x="266700" y="419100"/>
            <a:ext cx="732019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464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64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s3</a:t>
                        </a:r>
                      </a:p>
                    </a:txBody>
                    <a:tcPr marL="0" marR="0" marT="0" marB="0" anchor="ctr" horzOverflow="overflow">
                      <a:solidFill>
                        <a:srgbClr val="0565C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sp>
        <p:nvSpPr>
          <p:cNvPr id="316" name="path &lt;- &quot;your_file_path.xlsx&quot;…"/>
          <p:cNvSpPr txBox="1"/>
          <p:nvPr/>
        </p:nvSpPr>
        <p:spPr>
          <a:xfrm>
            <a:off x="315624" y="7176089"/>
            <a:ext cx="2440615" cy="1080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/>
              <a:t>path &lt;- "your_file_path.xlsx"</a:t>
            </a:r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/>
              <a:t>path |&gt; </a:t>
            </a:r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/>
              <a:t>    </a:t>
            </a:r>
            <a:r>
              <a:rPr dirty="0" err="1"/>
              <a:t>excel_sheets</a:t>
            </a:r>
            <a:r>
              <a:rPr dirty="0"/>
              <a:t>() |&gt;</a:t>
            </a:r>
            <a:br>
              <a:rPr dirty="0"/>
            </a:br>
            <a:r>
              <a:rPr dirty="0"/>
              <a:t>    </a:t>
            </a:r>
            <a:r>
              <a:rPr dirty="0" err="1"/>
              <a:t>set_names</a:t>
            </a:r>
            <a:r>
              <a:rPr dirty="0"/>
              <a:t>() |&gt;</a:t>
            </a:r>
            <a:br>
              <a:rPr dirty="0"/>
            </a:br>
            <a:r>
              <a:rPr dirty="0"/>
              <a:t>    map(</a:t>
            </a:r>
            <a:r>
              <a:rPr dirty="0" err="1"/>
              <a:t>read_excel</a:t>
            </a:r>
            <a:r>
              <a:rPr dirty="0"/>
              <a:t>, path = path) |&gt;</a:t>
            </a:r>
          </a:p>
          <a:p>
            <a:pPr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dirty="0"/>
              <a:t>    </a:t>
            </a:r>
            <a:r>
              <a:rPr dirty="0" err="1"/>
              <a:t>list_rbind</a:t>
            </a:r>
            <a:r>
              <a:rPr dirty="0"/>
              <a:t>()</a:t>
            </a:r>
          </a:p>
        </p:txBody>
      </p:sp>
      <p:grpSp>
        <p:nvGrpSpPr>
          <p:cNvPr id="320" name="Agrupar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17" name="Table 2-2-1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18" name="Table 2-2-1-2-3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321" name="Table 2-2-1-1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2" name="Table 2-2-1-2-3-1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4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endParaRPr dirty="0"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dirty="0"/>
              <a:t>list </a:t>
            </a:r>
          </a:p>
        </p:txBody>
      </p:sp>
      <p:sp>
        <p:nvSpPr>
          <p:cNvPr id="325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2" spcCol="142994">
            <a:normAutofit lnSpcReduction="10000"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skip - "_" or "-"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guess - "?"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logical - "l"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integer - "i"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double - "d"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numeric - "n"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date - "D"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datetime - "T"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character - "c"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list-column - "L"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cell - "C" Returns list of raw cell data.</a:t>
            </a:r>
          </a:p>
        </p:txBody>
      </p:sp>
      <p:sp>
        <p:nvSpPr>
          <p:cNvPr id="326" name="Rectángulo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27" name="Table 2-2-1-1-1"/>
          <p:cNvGraphicFramePr/>
          <p:nvPr>
            <p:extLst>
              <p:ext uri="{D42A27DB-BD31-4B8C-83A1-F6EECF244321}">
                <p14:modId xmlns:p14="http://schemas.microsoft.com/office/powerpoint/2010/main" val="2865067373"/>
              </p:ext>
            </p:extLst>
          </p:nvPr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lang="en-US" sz="900" dirty="0">
                          <a:sym typeface="Helvetica"/>
                        </a:rPr>
                        <a:t>TRUE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FALS</a:t>
                      </a:r>
                      <a:r>
                        <a:rPr lang="en-US" sz="900" dirty="0">
                          <a:sym typeface="Helvetica"/>
                        </a:rPr>
                        <a:t>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3,45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8" name="Table 2-2-1-1-1-1"/>
          <p:cNvGraphicFramePr/>
          <p:nvPr>
            <p:extLst>
              <p:ext uri="{D42A27DB-BD31-4B8C-83A1-F6EECF244321}">
                <p14:modId xmlns:p14="http://schemas.microsoft.com/office/powerpoint/2010/main" val="1719843645"/>
              </p:ext>
            </p:extLst>
          </p:nvPr>
        </p:nvGraphicFramePr>
        <p:xfrm>
          <a:off x="10682651" y="57763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lang="en-US" sz="900" dirty="0">
                          <a:sym typeface="Helvetica"/>
                        </a:rPr>
                        <a:t>TRUE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FALS</a:t>
                      </a:r>
                      <a:r>
                        <a:rPr lang="en-US" sz="900" dirty="0">
                          <a:sym typeface="Helvetica"/>
                        </a:rPr>
                        <a:t>E</a:t>
                      </a:r>
                      <a:endParaRPr sz="900" dirty="0"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3,45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9" name="Use list for columns that include multiple data types. See tidyr and purrr for list-column data."/>
          <p:cNvSpPr txBox="1"/>
          <p:nvPr/>
        </p:nvSpPr>
        <p:spPr>
          <a:xfrm>
            <a:off x="3778755" y="7423377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es-ES" dirty="0"/>
              <a:t>Utilice la lista para las columnas que incluyen varios tipos de datos. Consulte </a:t>
            </a:r>
            <a:r>
              <a:rPr lang="es-ES" dirty="0" err="1"/>
              <a:t>tidyr</a:t>
            </a:r>
            <a:r>
              <a:rPr lang="es-ES" dirty="0"/>
              <a:t> y </a:t>
            </a:r>
            <a:r>
              <a:rPr lang="es-ES" dirty="0" err="1"/>
              <a:t>purrr</a:t>
            </a:r>
            <a:r>
              <a:rPr lang="es-ES" dirty="0"/>
              <a:t> para ver los datos de las columnas de lista</a:t>
            </a:r>
            <a:r>
              <a:rPr dirty="0"/>
              <a:t>.</a:t>
            </a:r>
          </a:p>
        </p:txBody>
      </p:sp>
      <p:sp>
        <p:nvSpPr>
          <p:cNvPr id="330" name="Use list for columns that include multiple data types. See tidyr and purrr for list-column data."/>
          <p:cNvSpPr txBox="1"/>
          <p:nvPr/>
        </p:nvSpPr>
        <p:spPr>
          <a:xfrm>
            <a:off x="10500807" y="7609463"/>
            <a:ext cx="3090390" cy="48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90000"/>
              </a:lnSpc>
              <a:spcBef>
                <a:spcPts val="0"/>
              </a:spcBef>
              <a:defRPr sz="1164" b="0">
                <a:solidFill>
                  <a:srgbClr val="000000"/>
                </a:solidFill>
              </a:defRPr>
            </a:pPr>
            <a:r>
              <a:rPr lang="es-ES" dirty="0"/>
              <a:t>Utilice la lista para las columnas que incluyen varios tipos de datos. Ver</a:t>
            </a:r>
            <a:r>
              <a:rPr dirty="0"/>
              <a:t> </a:t>
            </a:r>
            <a:r>
              <a:rPr b="1" dirty="0" err="1"/>
              <a:t>tidyr</a:t>
            </a:r>
            <a:r>
              <a:rPr b="1" dirty="0"/>
              <a:t> </a:t>
            </a:r>
            <a:r>
              <a:rPr lang="es-ES" dirty="0"/>
              <a:t>y</a:t>
            </a:r>
            <a:r>
              <a:rPr dirty="0"/>
              <a:t> </a:t>
            </a:r>
            <a:r>
              <a:rPr b="1" dirty="0" err="1"/>
              <a:t>purrr</a:t>
            </a:r>
            <a:r>
              <a:rPr b="1" dirty="0"/>
              <a:t> </a:t>
            </a:r>
            <a:r>
              <a:rPr lang="es-ES" dirty="0"/>
              <a:t>para columnas de lista</a:t>
            </a:r>
            <a:r>
              <a:rPr dirty="0"/>
              <a:t>.</a:t>
            </a:r>
          </a:p>
        </p:txBody>
      </p:sp>
      <p:sp>
        <p:nvSpPr>
          <p:cNvPr id="331" name="write_sheet(data, ss = NULL, sheet = NULL) Write a data frame into a new or existing Sheet.…"/>
          <p:cNvSpPr txBox="1"/>
          <p:nvPr/>
        </p:nvSpPr>
        <p:spPr>
          <a:xfrm>
            <a:off x="8704326" y="5546239"/>
            <a:ext cx="1622114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lnSpc>
                <a:spcPct val="90000"/>
              </a:lnSpc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rPr sz="1100" dirty="0" err="1"/>
              <a:t>write_sheet</a:t>
            </a:r>
            <a:r>
              <a:rPr sz="1100" dirty="0"/>
              <a:t>(</a:t>
            </a:r>
            <a:r>
              <a:rPr sz="1100" b="0" dirty="0"/>
              <a:t>data, ss = NULL, sheet = NULL</a:t>
            </a:r>
            <a:r>
              <a:rPr sz="1100" dirty="0"/>
              <a:t>) </a:t>
            </a:r>
            <a:r>
              <a:rPr lang="es-ES" sz="1100" b="0" dirty="0"/>
              <a:t>Escribir un marco de datos en una hoja nueva o existente</a:t>
            </a:r>
            <a:r>
              <a:rPr sz="1100" b="0" dirty="0"/>
              <a:t>. </a:t>
            </a:r>
          </a:p>
          <a:p>
            <a:pPr defTabSz="572516">
              <a:lnSpc>
                <a:spcPct val="90000"/>
              </a:lnSpc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rPr sz="1100" dirty="0"/>
              <a:t>gs4_create(</a:t>
            </a:r>
            <a:r>
              <a:rPr sz="1100" b="0" dirty="0"/>
              <a:t>name, ..., sheets = NULL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Crear una nueva hoja con un vector de nombres, un marco de datos o una lista (con nombre) de marcos de datos</a:t>
            </a:r>
            <a:r>
              <a:rPr sz="1100" b="0" dirty="0"/>
              <a:t>.</a:t>
            </a:r>
          </a:p>
          <a:p>
            <a:pPr defTabSz="572516">
              <a:lnSpc>
                <a:spcPct val="90000"/>
              </a:lnSpc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rPr sz="1100" dirty="0" err="1"/>
              <a:t>sheet_append</a:t>
            </a:r>
            <a:r>
              <a:rPr sz="1100" dirty="0"/>
              <a:t>(</a:t>
            </a:r>
            <a:r>
              <a:rPr sz="1100" b="0" dirty="0"/>
              <a:t>ss, data, sheet = 1</a:t>
            </a:r>
            <a:r>
              <a:rPr sz="1100" dirty="0"/>
              <a:t>)</a:t>
            </a:r>
            <a:r>
              <a:rPr sz="1100" b="0" dirty="0"/>
              <a:t> </a:t>
            </a:r>
            <a:r>
              <a:rPr lang="es-ES" sz="1100" b="0" dirty="0"/>
              <a:t>Agregar filas al final de una hoja de cálculo</a:t>
            </a:r>
            <a:r>
              <a:rPr sz="1100" b="0" dirty="0"/>
              <a:t>. </a:t>
            </a:r>
          </a:p>
        </p:txBody>
      </p:sp>
      <p:grpSp>
        <p:nvGrpSpPr>
          <p:cNvPr id="335" name="Agrupar"/>
          <p:cNvGrpSpPr/>
          <p:nvPr/>
        </p:nvGrpSpPr>
        <p:grpSpPr>
          <a:xfrm>
            <a:off x="7085816" y="7297384"/>
            <a:ext cx="1453623" cy="863598"/>
            <a:chOff x="0" y="0"/>
            <a:chExt cx="1453622" cy="863597"/>
          </a:xfrm>
        </p:grpSpPr>
        <p:graphicFrame>
          <p:nvGraphicFramePr>
            <p:cNvPr id="332" name="Table 2-2-1-3-1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3" name="Table 2-2-1-2-3-2-1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pSp>
        <p:nvGrpSpPr>
          <p:cNvPr id="339" name="Agrupar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6" name="Table 2-2-1-3-1-1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7" name="Table 2-2-1-2-3-2-1-1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 dirty="0"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sp>
        <p:nvSpPr>
          <p:cNvPr id="340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37463">
              <a:lnSpc>
                <a:spcPct val="90000"/>
              </a:lnSpc>
              <a:spcBef>
                <a:spcPts val="0"/>
              </a:spcBef>
              <a:defRPr sz="1104">
                <a:solidFill>
                  <a:srgbClr val="000000"/>
                </a:solidFill>
              </a:defRPr>
            </a:pPr>
            <a:r>
              <a:rPr dirty="0" err="1"/>
              <a:t>read_sheet</a:t>
            </a:r>
            <a:r>
              <a:rPr dirty="0"/>
              <a:t>(</a:t>
            </a:r>
            <a:r>
              <a:rPr b="0" dirty="0"/>
              <a:t>ss, sheet = NULL, range = NULL</a:t>
            </a:r>
            <a:r>
              <a:rPr dirty="0"/>
              <a:t>) </a:t>
            </a:r>
            <a:br>
              <a:rPr dirty="0"/>
            </a:br>
            <a:r>
              <a:rPr lang="es-ES" b="0" dirty="0"/>
              <a:t>Lee una hoja de una URL, un ID de hoja o un </a:t>
            </a:r>
            <a:r>
              <a:rPr lang="es-ES" b="0" dirty="0" err="1"/>
              <a:t>dribble</a:t>
            </a:r>
            <a:r>
              <a:rPr lang="es-ES" b="0" dirty="0"/>
              <a:t> del paquete de </a:t>
            </a:r>
            <a:r>
              <a:rPr lang="es-ES" b="0" dirty="0" err="1"/>
              <a:t>googledrive</a:t>
            </a:r>
            <a:r>
              <a:rPr lang="es-ES" b="0" dirty="0"/>
              <a:t>. Consulte la primera página para conocer más argumentos de </a:t>
            </a:r>
            <a:r>
              <a:rPr lang="es-ES" b="0" dirty="0" err="1"/>
              <a:t>read</a:t>
            </a:r>
            <a:r>
              <a:rPr lang="es-ES" b="0" dirty="0"/>
              <a:t>. Igual que</a:t>
            </a:r>
            <a:r>
              <a:rPr b="0" dirty="0"/>
              <a:t> </a:t>
            </a:r>
            <a:r>
              <a:rPr dirty="0" err="1"/>
              <a:t>range_read</a:t>
            </a:r>
            <a:r>
              <a:rPr dirty="0"/>
              <a:t>()</a:t>
            </a:r>
            <a:r>
              <a:rPr b="0" dirty="0"/>
              <a:t>.</a:t>
            </a:r>
          </a:p>
        </p:txBody>
      </p:sp>
      <p:sp>
        <p:nvSpPr>
          <p:cNvPr id="341" name="COLUMN TYPES"/>
          <p:cNvSpPr txBox="1"/>
          <p:nvPr/>
        </p:nvSpPr>
        <p:spPr>
          <a:xfrm>
            <a:off x="3773996" y="5834563"/>
            <a:ext cx="165109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es-ES" dirty="0"/>
              <a:t>TIPOS DE COLUMNAS</a:t>
            </a:r>
            <a:endParaRPr dirty="0"/>
          </a:p>
        </p:txBody>
      </p:sp>
      <p:sp>
        <p:nvSpPr>
          <p:cNvPr id="342" name="COLUMN TYPES"/>
          <p:cNvSpPr txBox="1"/>
          <p:nvPr/>
        </p:nvSpPr>
        <p:spPr>
          <a:xfrm>
            <a:off x="10507867" y="5477115"/>
            <a:ext cx="122349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COLUMN TYPES</a:t>
            </a:r>
          </a:p>
        </p:txBody>
      </p:sp>
      <p:sp>
        <p:nvSpPr>
          <p:cNvPr id="343" name="URLs are in the form: https://docs.google.com/spreadsheets/d/             SPREADSHEET_ID/edit#gid=SHEET_ID…"/>
          <p:cNvSpPr txBox="1"/>
          <p:nvPr/>
        </p:nvSpPr>
        <p:spPr>
          <a:xfrm>
            <a:off x="7116711" y="3584960"/>
            <a:ext cx="3137153" cy="1612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defTabSz="554990">
              <a:lnSpc>
                <a:spcPct val="90000"/>
              </a:lnSpc>
              <a:spcBef>
                <a:spcPts val="600"/>
              </a:spcBef>
              <a:defRPr sz="1140" b="0">
                <a:solidFill>
                  <a:srgbClr val="000000"/>
                </a:solidFill>
              </a:defRPr>
            </a:pPr>
            <a:r>
              <a:rPr b="1" dirty="0"/>
              <a:t>URLs</a:t>
            </a:r>
            <a:r>
              <a:rPr dirty="0"/>
              <a:t> </a:t>
            </a:r>
            <a:r>
              <a:rPr lang="es-ES" dirty="0"/>
              <a:t>están en la forma</a:t>
            </a:r>
            <a:r>
              <a:rPr dirty="0"/>
              <a:t>:</a:t>
            </a:r>
            <a:br>
              <a:rPr dirty="0"/>
            </a:br>
            <a:r>
              <a:rPr dirty="0"/>
              <a:t>https://docs.google.com/spreadsheets/d/</a:t>
            </a:r>
            <a:br>
              <a:rPr dirty="0"/>
            </a:br>
            <a:r>
              <a:rPr dirty="0"/>
              <a:t>            </a:t>
            </a:r>
            <a:r>
              <a:rPr b="1" dirty="0"/>
              <a:t>SPREADSHEET_ID</a:t>
            </a:r>
            <a:r>
              <a:rPr dirty="0"/>
              <a:t>/</a:t>
            </a:r>
            <a:r>
              <a:rPr dirty="0" err="1"/>
              <a:t>edit#gid</a:t>
            </a:r>
            <a:r>
              <a:rPr dirty="0"/>
              <a:t>=</a:t>
            </a:r>
            <a:r>
              <a:rPr b="1" dirty="0"/>
              <a:t>SHEET_ID</a:t>
            </a:r>
          </a:p>
          <a:p>
            <a:pPr defTabSz="554990">
              <a:lnSpc>
                <a:spcPct val="90000"/>
              </a:lnSpc>
              <a:spcBef>
                <a:spcPts val="600"/>
              </a:spcBef>
              <a:defRPr sz="1140">
                <a:solidFill>
                  <a:srgbClr val="000000"/>
                </a:solidFill>
              </a:defRPr>
            </a:pPr>
            <a:r>
              <a:rPr dirty="0"/>
              <a:t>gs4_get(</a:t>
            </a:r>
            <a:r>
              <a:rPr b="0" dirty="0"/>
              <a:t>ss</a:t>
            </a:r>
            <a:r>
              <a:rPr dirty="0"/>
              <a:t>)</a:t>
            </a:r>
            <a:r>
              <a:rPr b="0" dirty="0"/>
              <a:t>. </a:t>
            </a:r>
            <a:r>
              <a:rPr lang="es-ES" b="0" dirty="0"/>
              <a:t>Obtener metadatos de la hoja de cálculo</a:t>
            </a:r>
            <a:endParaRPr b="0" dirty="0"/>
          </a:p>
          <a:p>
            <a:pPr defTabSz="554990">
              <a:lnSpc>
                <a:spcPct val="90000"/>
              </a:lnSpc>
              <a:spcBef>
                <a:spcPts val="600"/>
              </a:spcBef>
              <a:defRPr sz="1140">
                <a:solidFill>
                  <a:srgbClr val="000000"/>
                </a:solidFill>
              </a:defRPr>
            </a:pPr>
            <a:r>
              <a:rPr dirty="0"/>
              <a:t>gs4_find(</a:t>
            </a:r>
            <a:r>
              <a:rPr b="0" dirty="0"/>
              <a:t>...</a:t>
            </a:r>
            <a:r>
              <a:rPr dirty="0"/>
              <a:t>)</a:t>
            </a:r>
            <a:r>
              <a:rPr b="0" dirty="0"/>
              <a:t> </a:t>
            </a:r>
            <a:r>
              <a:rPr lang="es-ES" b="0" dirty="0"/>
              <a:t>Obtener datos en todos los archivos de hojas de cálculo</a:t>
            </a:r>
            <a:r>
              <a:rPr b="0" dirty="0"/>
              <a:t>.</a:t>
            </a:r>
          </a:p>
          <a:p>
            <a:pPr defTabSz="554990">
              <a:lnSpc>
                <a:spcPct val="90000"/>
              </a:lnSpc>
              <a:spcBef>
                <a:spcPts val="600"/>
              </a:spcBef>
              <a:defRPr sz="1140">
                <a:solidFill>
                  <a:srgbClr val="000000"/>
                </a:solidFill>
              </a:defRPr>
            </a:pPr>
            <a:r>
              <a:rPr dirty="0" err="1"/>
              <a:t>sheet_properties</a:t>
            </a:r>
            <a:r>
              <a:rPr dirty="0"/>
              <a:t>(</a:t>
            </a:r>
            <a:r>
              <a:rPr b="0" dirty="0"/>
              <a:t>ss</a:t>
            </a:r>
            <a:r>
              <a:rPr dirty="0"/>
              <a:t>)</a:t>
            </a:r>
            <a:r>
              <a:rPr b="0" dirty="0"/>
              <a:t> </a:t>
            </a:r>
            <a:r>
              <a:rPr lang="es-ES" b="0" dirty="0"/>
              <a:t>Obtenga una serie de propiedades para cada hoja de cálculo. Además </a:t>
            </a:r>
            <a:r>
              <a:rPr dirty="0" err="1"/>
              <a:t>sheet_names</a:t>
            </a:r>
            <a:r>
              <a:rPr dirty="0"/>
              <a:t>()</a:t>
            </a:r>
            <a:r>
              <a:rPr b="0" dirty="0"/>
              <a:t>.</a:t>
            </a:r>
          </a:p>
        </p:txBody>
      </p:sp>
      <p:sp>
        <p:nvSpPr>
          <p:cNvPr id="344" name="SHEETS METADATA"/>
          <p:cNvSpPr txBox="1"/>
          <p:nvPr/>
        </p:nvSpPr>
        <p:spPr>
          <a:xfrm>
            <a:off x="7113415" y="3316975"/>
            <a:ext cx="285494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METADATOS DE HOJAS DE CÁLCULO</a:t>
            </a:r>
            <a:endParaRPr dirty="0"/>
          </a:p>
        </p:txBody>
      </p:sp>
      <p:sp>
        <p:nvSpPr>
          <p:cNvPr id="345" name="Línea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49" name="Agrupar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6" name="Table 2-2-1-4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7" name="Table 2-2-1-2-3-3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s-E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pic>
        <p:nvPicPr>
          <p:cNvPr id="350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asted-image.tiff" descr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2" name="Table 2-2-1-2-3-2-1-1-1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3" name="posit-full-color.png" descr="posit-full-color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74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1D4541-4590-6766-9FE7-E8C67ED0453A}"/>
              </a:ext>
            </a:extLst>
          </p:cNvPr>
          <p:cNvCxnSpPr/>
          <p:nvPr/>
        </p:nvCxnSpPr>
        <p:spPr>
          <a:xfrm>
            <a:off x="4857453" y="9254603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1F6EB2-F980-23DD-D7D4-017509388810}"/>
              </a:ext>
            </a:extLst>
          </p:cNvPr>
          <p:cNvCxnSpPr/>
          <p:nvPr/>
        </p:nvCxnSpPr>
        <p:spPr>
          <a:xfrm>
            <a:off x="7703619" y="7581735"/>
            <a:ext cx="18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5B37DA-3218-B204-AD6A-0B8F11FE3172}"/>
              </a:ext>
            </a:extLst>
          </p:cNvPr>
          <p:cNvCxnSpPr/>
          <p:nvPr/>
        </p:nvCxnSpPr>
        <p:spPr>
          <a:xfrm>
            <a:off x="7729019" y="5803735"/>
            <a:ext cx="18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64489F-47C7-B517-5502-7F07EE346DEF}"/>
              </a:ext>
            </a:extLst>
          </p:cNvPr>
          <p:cNvCxnSpPr/>
          <p:nvPr/>
        </p:nvCxnSpPr>
        <p:spPr>
          <a:xfrm>
            <a:off x="8452919" y="1841335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D5861-FC7D-5FFB-F9CD-13166447AC7B}"/>
              </a:ext>
            </a:extLst>
          </p:cNvPr>
          <p:cNvCxnSpPr/>
          <p:nvPr/>
        </p:nvCxnSpPr>
        <p:spPr>
          <a:xfrm>
            <a:off x="1660449" y="1846121"/>
            <a:ext cx="360000" cy="0"/>
          </a:xfrm>
          <a:prstGeom prst="straightConnector1">
            <a:avLst/>
          </a:prstGeom>
          <a:noFill/>
          <a:ln w="25400" cap="flat">
            <a:solidFill>
              <a:srgbClr val="79797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C BY SA Posit Software, PBC • info@posit.co • posit.co • readr.tidyverse.org • readxl.tidyverse.org • googlesheets4.tidyverse.org • HTML cheatsheets at pos.it/cheatsheets • readxl  1.4.3 • googlesheets4  1.1.1 • Updated:  2024-05">
            <a:extLst>
              <a:ext uri="{FF2B5EF4-FFF2-40B4-BE49-F238E27FC236}">
                <a16:creationId xmlns:a16="http://schemas.microsoft.com/office/drawing/2014/main" id="{FD357A61-2E9C-C1C8-96F5-C9FC28392ACA}"/>
              </a:ext>
            </a:extLst>
          </p:cNvPr>
          <p:cNvSpPr txBox="1"/>
          <p:nvPr/>
        </p:nvSpPr>
        <p:spPr>
          <a:xfrm>
            <a:off x="1545358" y="10354828"/>
            <a:ext cx="12130880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• </a:t>
            </a:r>
            <a:r>
              <a:rPr sz="800" dirty="0">
                <a:hlinkClick r:id="rId7"/>
              </a:rPr>
              <a:t>info@posit.co</a:t>
            </a:r>
            <a:r>
              <a:rPr sz="800" dirty="0"/>
              <a:t> • </a:t>
            </a:r>
            <a:r>
              <a:rPr sz="800" dirty="0">
                <a:hlinkClick r:id="rId8"/>
              </a:rPr>
              <a:t>posit.co</a:t>
            </a:r>
            <a:r>
              <a:rPr sz="800" dirty="0"/>
              <a:t> • </a:t>
            </a:r>
            <a:r>
              <a:rPr sz="800" b="1" dirty="0">
                <a:hlinkClick r:id="rId9"/>
              </a:rPr>
              <a:t>readr.tidyverse.org</a:t>
            </a:r>
            <a:r>
              <a:rPr sz="800" dirty="0"/>
              <a:t> • </a:t>
            </a:r>
            <a:r>
              <a:rPr sz="800" b="1" dirty="0">
                <a:hlinkClick r:id="rId10"/>
              </a:rPr>
              <a:t>readxl.tidyverse.org</a:t>
            </a:r>
            <a:r>
              <a:rPr sz="800" dirty="0"/>
              <a:t> • </a:t>
            </a:r>
            <a:r>
              <a:rPr sz="800" b="1" dirty="0">
                <a:hlinkClick r:id="rId2"/>
              </a:rPr>
              <a:t>googlesheets4.tidyverse.org</a:t>
            </a:r>
            <a:r>
              <a:rPr sz="800" dirty="0"/>
              <a:t> • </a:t>
            </a:r>
            <a:r>
              <a:rPr lang="es-ES" sz="800" dirty="0"/>
              <a:t> Guía rápida </a:t>
            </a:r>
            <a:r>
              <a:rPr sz="800" dirty="0"/>
              <a:t>HTML</a:t>
            </a:r>
            <a:r>
              <a:rPr lang="es-ES" sz="800" dirty="0"/>
              <a:t> en</a:t>
            </a:r>
            <a:r>
              <a:rPr sz="800" dirty="0"/>
              <a:t> </a:t>
            </a:r>
            <a:r>
              <a:rPr sz="800" b="1" dirty="0">
                <a:hlinkClick r:id="rId11"/>
              </a:rPr>
              <a:t>pos.it/</a:t>
            </a:r>
            <a:r>
              <a:rPr sz="800" b="1" dirty="0" err="1">
                <a:hlinkClick r:id="rId11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</a:t>
            </a:r>
            <a:r>
              <a:rPr sz="800" dirty="0"/>
              <a:t>• </a:t>
            </a:r>
            <a:r>
              <a:rPr sz="800" dirty="0" err="1"/>
              <a:t>readxl</a:t>
            </a:r>
            <a:r>
              <a:rPr sz="800" dirty="0"/>
              <a:t>  1.4.3 • googlesheets4  1.1.1 • </a:t>
            </a:r>
            <a:r>
              <a:rPr lang="es-ES" sz="800" dirty="0"/>
              <a:t>Actualizado</a:t>
            </a:r>
            <a:r>
              <a:rPr sz="800" dirty="0"/>
              <a:t>:  2024-05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2718</Words>
  <Application>Microsoft Office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Importación de datos con tidyverse : : GUÍA RÁPIDA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with the tidyverse : : CHEATSHEET </dc:title>
  <cp:lastModifiedBy>David Díaz Rodríguez</cp:lastModifiedBy>
  <cp:revision>6</cp:revision>
  <dcterms:modified xsi:type="dcterms:W3CDTF">2024-06-06T07:32:07Z</dcterms:modified>
</cp:coreProperties>
</file>