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3.tif" ContentType="image/tiff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3970000" cy="10795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28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5440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08604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2312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05440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08604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23120" y="636120"/>
            <a:ext cx="11922840" cy="1074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28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Clic</a:t>
            </a:r>
            <a:r>
              <a:rPr b="0" lang="es-AR" sz="1800" spc="-1" strike="noStrike">
                <a:latin typeface="Arial"/>
              </a:rPr>
              <a:t>k to </a:t>
            </a:r>
            <a:r>
              <a:rPr b="0" lang="es-AR" sz="1800" spc="-1" strike="noStrike">
                <a:latin typeface="Arial"/>
              </a:rPr>
              <a:t>edit </a:t>
            </a:r>
            <a:r>
              <a:rPr b="0" lang="es-AR" sz="1800" spc="-1" strike="noStrike">
                <a:latin typeface="Arial"/>
              </a:rPr>
              <a:t>the </a:t>
            </a:r>
            <a:r>
              <a:rPr b="0" lang="es-AR" sz="1800" spc="-1" strike="noStrike">
                <a:latin typeface="Arial"/>
              </a:rPr>
              <a:t>title </a:t>
            </a:r>
            <a:r>
              <a:rPr b="0" lang="es-AR" sz="1800" spc="-1" strike="noStrike">
                <a:latin typeface="Arial"/>
              </a:rPr>
              <a:t>text </a:t>
            </a:r>
            <a:r>
              <a:rPr b="0" lang="es-AR" sz="1800" spc="-1" strike="noStrike">
                <a:latin typeface="Arial"/>
              </a:rPr>
              <a:t>for</a:t>
            </a:r>
            <a:r>
              <a:rPr b="0" lang="es-AR" sz="1800" spc="-1" strike="noStrike">
                <a:latin typeface="Arial"/>
              </a:rPr>
              <a:t>ma</a:t>
            </a:r>
            <a:r>
              <a:rPr b="0" lang="es-AR" sz="1800" spc="-1" strike="noStrike">
                <a:latin typeface="Arial"/>
              </a:rPr>
              <a:t>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Click to edit the outline text format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Second Outline Level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Third Outline Level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Fourth Outline Level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Fifth Outline Level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Sixth Outline Level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Seventh Outline Level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mailto:hadley@me.com" TargetMode="External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r-pkgs.had.co.nz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tif"/><Relationship Id="rId9" Type="http://schemas.openxmlformats.org/officeDocument/2006/relationships/image" Target="../media/image4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rmarkdown.rstudio.com" TargetMode="External"/><Relationship Id="rId6" Type="http://schemas.openxmlformats.org/officeDocument/2006/relationships/hyperlink" Target="http://r-pkgs.had.co.nz/release.html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 descr=""/>
          <p:cNvPicPr/>
          <p:nvPr/>
        </p:nvPicPr>
        <p:blipFill>
          <a:blip r:embed="rId1"/>
          <a:stretch/>
        </p:blipFill>
        <p:spPr>
          <a:xfrm>
            <a:off x="8369280" y="-684360"/>
            <a:ext cx="5603040" cy="2992320"/>
          </a:xfrm>
          <a:prstGeom prst="rect">
            <a:avLst/>
          </a:prstGeom>
          <a:ln w="12600"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537840" y="1899360"/>
            <a:ext cx="4026960" cy="207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53585f"/>
            </a:solidFill>
            <a:miter/>
          </a:ln>
          <a:effectLst>
            <a:outerShdw blurRad="38100" dir="5400000" dist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Package: mypackage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Title: Title of Package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Version: 0.1.0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Authors@R: person("Hadley", "Wickham", email = 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"</a:t>
            </a:r>
            <a:r>
              <a:rPr b="0" lang="es-AR" sz="950" spc="-1" strike="noStrike" u="sng">
                <a:solidFill>
                  <a:srgbClr val="0000ff"/>
                </a:solidFill>
                <a:uFillTx/>
                <a:latin typeface="Menlo"/>
                <a:ea typeface="Menlo"/>
                <a:hlinkClick r:id="rId2"/>
              </a:rPr>
              <a:t>hadley@me.com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", role = c("aut", "cre"))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Description: What the package does (one paragraph)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Depends: R (&gt;= 3.1.0)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License: GPL-2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LazyData: true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Imports: 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dplyr (&gt;= 0.4.0),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ggvis (&gt;= 0.2)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Suggests: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knitr (&gt;= 0.1.0)</a:t>
            </a:r>
            <a:endParaRPr b="0" lang="es-AR" sz="95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1430000" y="3426120"/>
            <a:ext cx="2097720" cy="514800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392920" y="3346200"/>
            <a:ext cx="2135520" cy="628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1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Suggest</a:t>
            </a:r>
            <a:r>
              <a:rPr b="0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packages that are not very essential to yours. Users can install them manually, or not, as they like.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822560" y="8404560"/>
            <a:ext cx="4349520" cy="595080"/>
          </a:xfrm>
          <a:prstGeom prst="rect">
            <a:avLst/>
          </a:prstGeom>
          <a:gradFill rotWithShape="0">
            <a:gsLst>
              <a:gs pos="0">
                <a:srgbClr val="ffffff">
                  <a:alpha val="33000"/>
                </a:srgbClr>
              </a:gs>
              <a:gs pos="100000">
                <a:srgbClr val="a6aaa9">
                  <a:alpha val="33000"/>
                </a:srgbClr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4822560" y="3299400"/>
            <a:ext cx="4349520" cy="595080"/>
          </a:xfrm>
          <a:prstGeom prst="rect">
            <a:avLst/>
          </a:prstGeom>
          <a:gradFill rotWithShape="0">
            <a:gsLst>
              <a:gs pos="0">
                <a:srgbClr val="ffffff">
                  <a:alpha val="33000"/>
                </a:srgbClr>
              </a:gs>
              <a:gs pos="100000">
                <a:srgbClr val="a6aaa9">
                  <a:alpha val="33000"/>
                </a:srgbClr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9422280" y="4987080"/>
            <a:ext cx="4258440" cy="141156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4820760" y="2322720"/>
            <a:ext cx="4346280" cy="94068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4820760" y="4987080"/>
            <a:ext cx="4346280" cy="113400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9442800" y="49820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9430920" y="4475520"/>
            <a:ext cx="4240800" cy="35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</a:t>
            </a: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tests/ to store tests that will alert you if your code breaks.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9946800" y="5019120"/>
            <a:ext cx="3717360" cy="139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 a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tests/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directory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Import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testthat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with 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use_testthat()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which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sets up package to use automated tests with testthat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Write tests with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context()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test()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and expect statements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Save your tests as .R files in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tests/testthat/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9429120" y="6673320"/>
            <a:ext cx="2467080" cy="156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1.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 your code or tests.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2.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 your code with one of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test()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Runs all tests in</a:t>
            </a:r>
            <a:r>
              <a:rPr b="0" lang="es-AR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tests/</a:t>
            </a:r>
            <a:r>
              <a:rPr b="0" lang="es-AR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Ctrl/Cmd + Shift + T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(keyboard shortcut)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3.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Repeat until all tests pass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9442800" y="57124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9442800" y="59968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1572200" y="7030440"/>
            <a:ext cx="2083680" cy="11491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context("Arithmetic")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test_that("Math works", {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expect_equal(1 + 1, 2)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expect_equal(1 + 2, 3)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expect_equal(1 + 3, 4)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es-AR" sz="95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249200" y="6672960"/>
            <a:ext cx="354960" cy="354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1249200" y="6284520"/>
            <a:ext cx="354960" cy="342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271800" y="1564200"/>
            <a:ext cx="307080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Estructura de Paquetes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57" name="Line 19"/>
          <p:cNvSpPr/>
          <p:nvPr/>
        </p:nvSpPr>
        <p:spPr>
          <a:xfrm>
            <a:off x="323280" y="1533960"/>
            <a:ext cx="42163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>
            <a:off x="275760" y="361080"/>
            <a:ext cx="10897560" cy="802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s-AR" sz="4800" spc="-1" strike="noStrike">
                <a:solidFill>
                  <a:srgbClr val="424242"/>
                </a:solidFill>
                <a:latin typeface="Source Sans Pro Light"/>
                <a:ea typeface="Source Sans Pro Light"/>
              </a:rPr>
              <a:t>Desarrollo de Paquetes : : </a:t>
            </a:r>
            <a:r>
              <a:rPr b="0" lang="es-AR" sz="3300" spc="-1" strike="noStrike">
                <a:solidFill>
                  <a:srgbClr val="424242"/>
                </a:solidFill>
                <a:latin typeface="Source Sans Pro Semibold"/>
                <a:ea typeface="Source Sans Pro Semibold"/>
              </a:rPr>
              <a:t>HOJA DE REFERENCIA</a:t>
            </a:r>
            <a:endParaRPr b="0" lang="es-AR" sz="3300" spc="-1" strike="noStrike">
              <a:latin typeface="Arial"/>
            </a:endParaRPr>
          </a:p>
        </p:txBody>
      </p:sp>
      <p:sp>
        <p:nvSpPr>
          <p:cNvPr id="59" name="Line 21"/>
          <p:cNvSpPr/>
          <p:nvPr/>
        </p:nvSpPr>
        <p:spPr>
          <a:xfrm>
            <a:off x="4814280" y="1530000"/>
            <a:ext cx="71107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4798080" y="1542600"/>
            <a:ext cx="320220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Setup (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 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DESCRIPTION)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2353680" y="10345680"/>
            <a:ext cx="11322000" cy="23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algn="r">
              <a:lnSpc>
                <a:spcPct val="90000"/>
              </a:lnSpc>
            </a:pP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RStudio® is a trademark of RStudio, Inc.  •  </a:t>
            </a:r>
            <a:r>
              <a:rPr b="0" lang="es-AR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CC BY SA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RStudio •  </a:t>
            </a:r>
            <a:r>
              <a:rPr b="0" lang="es-AR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4"/>
              </a:rPr>
              <a:t>info@rstudio.com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•  844-448-1212 • </a:t>
            </a:r>
            <a:r>
              <a:rPr b="0" lang="es-AR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5"/>
              </a:rPr>
              <a:t>rstudio.com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Learn more at</a:t>
            </a:r>
            <a:r>
              <a:rPr b="1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http://r-pkgs.had.co.nz/ 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devtools 1.5.1  •  Updated: 2015-01</a:t>
            </a:r>
            <a:endParaRPr b="0" lang="es-AR" sz="900" spc="-1" strike="noStrike">
              <a:latin typeface="Arial"/>
            </a:endParaRPr>
          </a:p>
        </p:txBody>
      </p:sp>
      <p:sp>
        <p:nvSpPr>
          <p:cNvPr id="62" name="Line 24"/>
          <p:cNvSpPr/>
          <p:nvPr/>
        </p:nvSpPr>
        <p:spPr>
          <a:xfrm>
            <a:off x="2354040" y="10337400"/>
            <a:ext cx="1132128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>
            <a:off x="260640" y="4248360"/>
            <a:ext cx="4251240" cy="1874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El contenido de un paquete puede guardarse en disco como:</a:t>
            </a:r>
            <a:endParaRPr b="0" lang="es-AR" sz="1200" spc="-1" strike="noStrike">
              <a:latin typeface="Arial"/>
            </a:endParaRPr>
          </a:p>
          <a:p>
            <a:pPr marL="343080" indent="-1645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fuente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– una carpeta con subcarpetas como arriba</a:t>
            </a:r>
            <a:endParaRPr b="0" lang="es-AR" sz="1200" spc="-1" strike="noStrike">
              <a:latin typeface="Arial"/>
            </a:endParaRPr>
          </a:p>
          <a:p>
            <a:pPr marL="343080" indent="-1645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paquete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– un único archivo comprido (</a:t>
            </a:r>
            <a:r>
              <a:rPr b="0" i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.tar.gz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s-AR" sz="1200" spc="-1" strike="noStrike">
              <a:latin typeface="Arial"/>
            </a:endParaRPr>
          </a:p>
          <a:p>
            <a:pPr marL="343080" indent="-1645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Symbol"/>
              <a:buChar char=""/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binario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– un único archive comprimido optimizado para un sistema operativo específico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También puede estar instalado en una librería de R (cargado en memoria durante una session de R) o archivado en un repositorio en línea. Usa las siguientes funciones para cambiar entre estos estados.</a:t>
            </a:r>
            <a:endParaRPr b="0" lang="es-AR" sz="1200" spc="-1" strike="noStrike">
              <a:latin typeface="Arial"/>
            </a:endParaRPr>
          </a:p>
        </p:txBody>
      </p:sp>
      <p:grpSp>
        <p:nvGrpSpPr>
          <p:cNvPr id="64" name="Group 26"/>
          <p:cNvGrpSpPr/>
          <p:nvPr/>
        </p:nvGrpSpPr>
        <p:grpSpPr>
          <a:xfrm>
            <a:off x="319680" y="6063120"/>
            <a:ext cx="4158000" cy="4078440"/>
            <a:chOff x="319680" y="6063120"/>
            <a:chExt cx="4158000" cy="4078440"/>
          </a:xfrm>
        </p:grpSpPr>
        <p:grpSp>
          <p:nvGrpSpPr>
            <p:cNvPr id="65" name="Group 27"/>
            <p:cNvGrpSpPr/>
            <p:nvPr/>
          </p:nvGrpSpPr>
          <p:grpSpPr>
            <a:xfrm>
              <a:off x="319680" y="6073200"/>
              <a:ext cx="4158000" cy="4068360"/>
              <a:chOff x="319680" y="6073200"/>
              <a:chExt cx="4158000" cy="4068360"/>
            </a:xfrm>
          </p:grpSpPr>
          <p:graphicFrame>
            <p:nvGraphicFramePr>
              <p:cNvPr id="66" name="Table 28"/>
              <p:cNvGraphicFramePr/>
              <p:nvPr/>
            </p:nvGraphicFramePr>
            <p:xfrm>
              <a:off x="319680" y="6073200"/>
              <a:ext cx="4158000" cy="4068360"/>
            </p:xfrm>
            <a:graphic>
              <a:graphicData uri="http://schemas.openxmlformats.org/drawingml/2006/table">
                <a:tbl>
                  <a:tblPr/>
                  <a:tblGrid>
                    <a:gridCol w="1663560"/>
                    <a:gridCol w="507600"/>
                    <a:gridCol w="374400"/>
                    <a:gridCol w="374400"/>
                    <a:gridCol w="374400"/>
                    <a:gridCol w="399960"/>
                    <a:gridCol w="464040"/>
                  </a:tblGrid>
                  <a:tr h="428760">
                    <a:tc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  <a:tc>
                      <a:tcPr marL="12600" marR="1260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  <a:tc>
                      <a:tcPr marL="12600" marR="12600">
                        <a:lnL w="12240">
                          <a:solidFill>
                            <a:srgbClr val="dcdee0"/>
                          </a:solidFill>
                        </a:lnL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  <a:tc>
                      <a:tcPr marL="12600" marR="12600"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  <a:tc>
                      <a:tcPr marL="12600" marR="12600">
                        <a:lnR w="12240">
                          <a:solidFill>
                            <a:srgbClr val="dcdee0"/>
                          </a:solidFill>
                        </a:lnR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  <a:tc>
                      <a:tcPr marL="12600" marR="1260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  <a:tc>
                      <a:tcPr marL="12600" marR="1260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lnT w="12240">
                          <a:solidFill>
                            <a:srgbClr val="a6aaa9"/>
                          </a:solidFill>
                        </a:lnT>
                        <a:solidFill>
                          <a:srgbClr val="ffffff"/>
                        </a:solidFill>
                      </a:tcPr>
                    </a:tc>
                  </a:tr>
                  <a:tr h="28224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1" lang="es-AR" sz="12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install.packages()</a:t>
                          </a:r>
                          <a:endParaRPr b="0" lang="es-AR" sz="12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900" spc="-1" strike="noStrike">
                              <a:solidFill>
                                <a:srgbClr val="174f86"/>
                              </a:solidFill>
                              <a:latin typeface="Source Code Pro Medium"/>
                              <a:ea typeface="Source Code Pro Medium"/>
                            </a:rPr>
                            <a:t>CRAN</a:t>
                          </a:r>
                          <a:endParaRPr b="0" lang="es-AR" sz="9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378360">
                    <a:tc>
                      <a:txBody>
                        <a:bodyPr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1" lang="es-AR" sz="9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install.packages(</a:t>
                          </a:r>
                          <a:r>
                            <a:rPr b="0" i="1" lang="es-AR" sz="9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type = "source"</a:t>
                          </a:r>
                          <a:r>
                            <a:rPr b="1" lang="es-AR" sz="9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)</a:t>
                          </a:r>
                          <a:endParaRPr b="0" lang="es-AR" sz="9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900" spc="-1" strike="noStrike">
                              <a:solidFill>
                                <a:srgbClr val="174f86"/>
                              </a:solidFill>
                              <a:latin typeface="Source Code Pro Medium"/>
                              <a:ea typeface="Source Code Pro Medium"/>
                            </a:rPr>
                            <a:t>CRAN</a:t>
                          </a:r>
                          <a:endParaRPr b="0" lang="es-AR" sz="9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256680">
                    <a:tc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</a:tr>
                  <a:tr h="28224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1" lang="es-AR" sz="12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R CMD install</a:t>
                          </a:r>
                          <a:endParaRPr b="0" lang="es-AR" sz="12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</a:tr>
                  <a:tr h="256680">
                    <a:tc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ebebeb"/>
                        </a:solidFill>
                      </a:tcPr>
                    </a:tc>
                  </a:tr>
                  <a:tr h="26856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0" lang="es-AR" sz="1100" spc="-1" strike="noStrike">
                              <a:solidFill>
                                <a:srgbClr val="797979"/>
                              </a:solidFill>
                              <a:latin typeface="Source Sans Pro"/>
                              <a:ea typeface="Source Sans Pro"/>
                            </a:rPr>
                            <a:t>devtools::</a:t>
                          </a:r>
                          <a:r>
                            <a:rPr b="1" lang="es-AR" sz="11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install()</a:t>
                          </a:r>
                          <a:endParaRPr b="0" lang="es-AR" sz="11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26856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0" lang="es-AR" sz="1100" spc="-1" strike="noStrike">
                              <a:solidFill>
                                <a:srgbClr val="797979"/>
                              </a:solidFill>
                              <a:latin typeface="Source Sans Pro"/>
                              <a:ea typeface="Source Sans Pro"/>
                            </a:rPr>
                            <a:t>devtools::</a:t>
                          </a:r>
                          <a:r>
                            <a:rPr b="1" lang="es-AR" sz="11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build()</a:t>
                          </a:r>
                          <a:endParaRPr b="0" lang="es-AR" sz="11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26856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0" lang="es-AR" sz="1100" spc="-1" strike="noStrike">
                              <a:solidFill>
                                <a:srgbClr val="797979"/>
                              </a:solidFill>
                              <a:latin typeface="Source Sans Pro"/>
                              <a:ea typeface="Source Sans Pro"/>
                            </a:rPr>
                            <a:t>devtools::</a:t>
                          </a:r>
                          <a:r>
                            <a:rPr b="1" lang="es-AR" sz="11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install_github()</a:t>
                          </a:r>
                          <a:endParaRPr b="0" lang="es-AR" sz="11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37800" rIns="3780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900" spc="-1" strike="noStrike">
                              <a:solidFill>
                                <a:srgbClr val="174f86"/>
                              </a:solidFill>
                              <a:latin typeface="Source Code Pro Medium"/>
                              <a:ea typeface="Source Code Pro Medium"/>
                            </a:rPr>
                            <a:t>github</a:t>
                          </a:r>
                          <a:endParaRPr b="0" lang="es-AR" sz="900" spc="-1" strike="noStrike">
                            <a:latin typeface="Arial"/>
                          </a:endParaRPr>
                        </a:p>
                      </a:txBody>
                      <a:tcPr marL="37800" marR="3780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26856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0" lang="es-AR" sz="1100" spc="-1" strike="noStrike">
                              <a:solidFill>
                                <a:srgbClr val="797979"/>
                              </a:solidFill>
                              <a:latin typeface="Source Sans Pro"/>
                              <a:ea typeface="Source Sans Pro"/>
                            </a:rPr>
                            <a:t>devtools::</a:t>
                          </a:r>
                          <a:r>
                            <a:rPr b="1" lang="es-AR" sz="11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load_all()</a:t>
                          </a:r>
                          <a:endParaRPr b="0" lang="es-AR" sz="11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26856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0" lang="es-AR" sz="11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Build &amp; Reload (RStudio)</a:t>
                          </a:r>
                          <a:endParaRPr b="0" lang="es-AR" sz="11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268560">
                    <a:tc>
                      <a:txBody>
                        <a:bodyPr lIns="12600" rIns="12600"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b="1" lang="es-AR" sz="11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library()</a:t>
                          </a:r>
                          <a:endParaRPr b="0" lang="es-AR" sz="1100" spc="-1" strike="noStrike">
                            <a:latin typeface="Arial"/>
                          </a:endParaRPr>
                        </a:p>
                      </a:txBody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solidFill>
                          <a:srgbClr val="ffffff"/>
                        </a:solidFill>
                      </a:tcPr>
                    </a:tc>
                    <a:tc>
                      <a:tcPr marL="50760" marR="50760"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dcdee0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 lIns="50760" rIns="50760"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300" spc="-1" strike="noStrike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</a:rPr>
                            <a:t></a:t>
                          </a:r>
                          <a:endParaRPr b="0" lang="es-AR" sz="1300" spc="-1" strike="noStrike">
                            <a:latin typeface="Arial"/>
                          </a:endParaRPr>
                        </a:p>
                      </a:txBody>
                      <a:tcPr marL="50760" marR="50760">
                        <a:lnL w="12240">
                          <a:solidFill>
                            <a:srgbClr val="dcdee0"/>
                          </a:solidFill>
                        </a:lnL>
                        <a:lnR w="12240">
                          <a:solidFill>
                            <a:srgbClr val="a6aaa9"/>
                          </a:solidFill>
                        </a:lnR>
                        <a:solidFill>
                          <a:srgbClr val="ffffff"/>
                        </a:solidFill>
                      </a:tcPr>
                    </a:tc>
                  </a:tr>
                  <a:tr h="572400">
                    <a:tc>
                      <a:tcPr marL="12600" marR="12600">
                        <a:lnL w="12240">
                          <a:solidFill>
                            <a:srgbClr val="a6aaa9"/>
                          </a:solidFill>
                        </a:lnL>
                        <a:lnB w="12240">
                          <a:solidFill>
                            <a:srgbClr val="a6aaa9"/>
                          </a:solidFill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000" spc="-1" strike="noStrike">
                              <a:solidFill>
                                <a:srgbClr val="000000"/>
                              </a:solidFill>
                              <a:latin typeface="Source Sans Pro"/>
                              <a:ea typeface="Source Sans Pro"/>
                            </a:rPr>
                            <a:t>Internet</a:t>
                          </a:r>
                          <a:endParaRPr b="0" lang="es-AR" sz="1000" spc="-1" strike="noStrike">
                            <a:latin typeface="Arial"/>
                          </a:endParaRPr>
                        </a:p>
                      </a:txBody>
                      <a:tcPr marL="91440" marR="91440"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000" spc="-1" strike="noStrike">
                              <a:solidFill>
                                <a:srgbClr val="53585f"/>
                              </a:solidFill>
                              <a:latin typeface="Source Sans Pro"/>
                              <a:ea typeface="Source Sans Pro"/>
                            </a:rPr>
                            <a:t>On disk</a:t>
                          </a:r>
                          <a:endParaRPr b="0" lang="es-AR" sz="10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B w="12240">
                          <a:solidFill>
                            <a:srgbClr val="a6aaa9"/>
                          </a:solidFill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>
                        <a:solidFill>
                          <a:srgbClr val="729fcf"/>
                        </a:solidFill>
                      </a:tcPr>
                    </a:tc>
                    <a:tc hMerge="1">
                      <a:tcPr>
                        <a:solidFill>
                          <a:srgbClr val="729fcf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1000" spc="-1" strike="noStrike">
                              <a:solidFill>
                                <a:srgbClr val="53585f"/>
                              </a:solidFill>
                              <a:latin typeface="Source Sans Pro"/>
                              <a:ea typeface="Source Sans Pro"/>
                            </a:rPr>
                            <a:t>libraryy</a:t>
                          </a:r>
                          <a:endParaRPr b="0" lang="es-AR" sz="10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B w="12240">
                          <a:solidFill>
                            <a:srgbClr val="a6aaa9"/>
                          </a:solidFill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s-AR" sz="900" spc="-1" strike="noStrike">
                              <a:solidFill>
                                <a:srgbClr val="53585f"/>
                              </a:solidFill>
                              <a:latin typeface="Source Sans Pro"/>
                              <a:ea typeface="Source Sans Pro"/>
                            </a:rPr>
                            <a:t>memory</a:t>
                          </a:r>
                          <a:endParaRPr b="0" lang="es-AR" sz="9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R w="12240">
                          <a:solidFill>
                            <a:srgbClr val="a6aaa9"/>
                          </a:solidFill>
                        </a:lnR>
                        <a:lnB w="12240">
                          <a:solidFill>
                            <a:srgbClr val="a6aaa9"/>
                          </a:solidFill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7" name="CustomShape 29"/>
              <p:cNvSpPr/>
              <p:nvPr/>
            </p:nvSpPr>
            <p:spPr>
              <a:xfrm rot="5400000">
                <a:off x="3655440" y="7739640"/>
                <a:ext cx="75600" cy="75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Line 30"/>
              <p:cNvSpPr/>
              <p:nvPr/>
            </p:nvSpPr>
            <p:spPr>
              <a:xfrm>
                <a:off x="2373840" y="6933240"/>
                <a:ext cx="9651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Line 31"/>
              <p:cNvSpPr/>
              <p:nvPr/>
            </p:nvSpPr>
            <p:spPr>
              <a:xfrm>
                <a:off x="2379600" y="7128720"/>
                <a:ext cx="58428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Line 32"/>
              <p:cNvSpPr/>
              <p:nvPr/>
            </p:nvSpPr>
            <p:spPr>
              <a:xfrm>
                <a:off x="3483360" y="7354800"/>
                <a:ext cx="25380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Line 33"/>
              <p:cNvSpPr/>
              <p:nvPr/>
            </p:nvSpPr>
            <p:spPr>
              <a:xfrm>
                <a:off x="3115440" y="7561440"/>
                <a:ext cx="62208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Line 34"/>
              <p:cNvSpPr/>
              <p:nvPr/>
            </p:nvSpPr>
            <p:spPr>
              <a:xfrm>
                <a:off x="2736360" y="8208360"/>
                <a:ext cx="24120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Line 35"/>
              <p:cNvSpPr/>
              <p:nvPr/>
            </p:nvSpPr>
            <p:spPr>
              <a:xfrm>
                <a:off x="2441160" y="8413560"/>
                <a:ext cx="13968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" name="Line 36"/>
              <p:cNvSpPr/>
              <p:nvPr/>
            </p:nvSpPr>
            <p:spPr>
              <a:xfrm>
                <a:off x="2746800" y="8631720"/>
                <a:ext cx="14223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Line 37"/>
              <p:cNvSpPr/>
              <p:nvPr/>
            </p:nvSpPr>
            <p:spPr>
              <a:xfrm>
                <a:off x="3882960" y="8833680"/>
                <a:ext cx="2919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Line 38"/>
              <p:cNvSpPr/>
              <p:nvPr/>
            </p:nvSpPr>
            <p:spPr>
              <a:xfrm>
                <a:off x="2744280" y="8835840"/>
                <a:ext cx="99072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Line 39"/>
              <p:cNvSpPr/>
              <p:nvPr/>
            </p:nvSpPr>
            <p:spPr>
              <a:xfrm>
                <a:off x="3879000" y="9050400"/>
                <a:ext cx="2919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Line 40"/>
              <p:cNvSpPr/>
              <p:nvPr/>
            </p:nvSpPr>
            <p:spPr>
              <a:xfrm>
                <a:off x="3053880" y="7203960"/>
                <a:ext cx="360" cy="2919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Line 41"/>
              <p:cNvSpPr/>
              <p:nvPr/>
            </p:nvSpPr>
            <p:spPr>
              <a:xfrm>
                <a:off x="3423600" y="6989040"/>
                <a:ext cx="360" cy="2919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Line 42"/>
              <p:cNvSpPr/>
              <p:nvPr/>
            </p:nvSpPr>
            <p:spPr>
              <a:xfrm flipV="1">
                <a:off x="3057840" y="7629840"/>
                <a:ext cx="360" cy="5079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43"/>
              <p:cNvSpPr/>
              <p:nvPr/>
            </p:nvSpPr>
            <p:spPr>
              <a:xfrm>
                <a:off x="2748600" y="7744320"/>
                <a:ext cx="918000" cy="40680"/>
              </a:xfrm>
              <a:custGeom>
                <a:avLst/>
                <a:gdLst/>
                <a:ahLst/>
                <a:rect l="l" t="t" r="r" b="b"/>
                <a:pathLst>
                  <a:path w="21600" h="20876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600">
                <a:solidFill>
                  <a:schemeClr val="accen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Line 44"/>
              <p:cNvSpPr/>
              <p:nvPr/>
            </p:nvSpPr>
            <p:spPr>
              <a:xfrm flipV="1">
                <a:off x="2683440" y="7879680"/>
                <a:ext cx="360" cy="507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45"/>
              <p:cNvSpPr/>
              <p:nvPr/>
            </p:nvSpPr>
            <p:spPr>
              <a:xfrm>
                <a:off x="2638080" y="7859160"/>
                <a:ext cx="88200" cy="37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Line 46"/>
              <p:cNvSpPr/>
              <p:nvPr/>
            </p:nvSpPr>
            <p:spPr>
              <a:xfrm flipV="1">
                <a:off x="2686680" y="8300520"/>
                <a:ext cx="360" cy="507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47"/>
              <p:cNvSpPr/>
              <p:nvPr/>
            </p:nvSpPr>
            <p:spPr>
              <a:xfrm>
                <a:off x="2641680" y="8280360"/>
                <a:ext cx="88200" cy="37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6" name="CustomShape 48"/>
            <p:cNvSpPr/>
            <p:nvPr/>
          </p:nvSpPr>
          <p:spPr>
            <a:xfrm rot="16200000">
              <a:off x="1912320" y="6316920"/>
              <a:ext cx="78444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1" lang="es-AR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Repository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87" name="CustomShape 49"/>
            <p:cNvSpPr/>
            <p:nvPr/>
          </p:nvSpPr>
          <p:spPr>
            <a:xfrm rot="16200000">
              <a:off x="2395800" y="6451200"/>
              <a:ext cx="53352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1" lang="es-AR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Source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88" name="CustomShape 50"/>
            <p:cNvSpPr/>
            <p:nvPr/>
          </p:nvSpPr>
          <p:spPr>
            <a:xfrm rot="16200000">
              <a:off x="2757240" y="6444720"/>
              <a:ext cx="54864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1" lang="es-AR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Bundle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89" name="CustomShape 51"/>
            <p:cNvSpPr/>
            <p:nvPr/>
          </p:nvSpPr>
          <p:spPr>
            <a:xfrm rot="16200000">
              <a:off x="3155040" y="6460560"/>
              <a:ext cx="51660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1" lang="es-AR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Binary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90" name="CustomShape 52"/>
            <p:cNvSpPr/>
            <p:nvPr/>
          </p:nvSpPr>
          <p:spPr>
            <a:xfrm rot="16200000">
              <a:off x="3483360" y="6395760"/>
              <a:ext cx="64944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1" lang="es-AR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Installed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91" name="CustomShape 53"/>
            <p:cNvSpPr/>
            <p:nvPr/>
          </p:nvSpPr>
          <p:spPr>
            <a:xfrm rot="16200000">
              <a:off x="3824640" y="6331680"/>
              <a:ext cx="78192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4720" rIns="54720" tIns="54720" bIns="54720" anchor="ctr"/>
            <a:p>
              <a:pPr algn="ctr">
                <a:lnSpc>
                  <a:spcPct val="100000"/>
                </a:lnSpc>
              </a:pPr>
              <a:r>
                <a:rPr b="1" lang="es-AR" sz="11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In memory</a:t>
              </a:r>
              <a:endParaRPr b="0" lang="es-AR" sz="1100" spc="-1" strike="noStrike">
                <a:latin typeface="Arial"/>
              </a:endParaRPr>
            </a:p>
          </p:txBody>
        </p:sp>
      </p:grpSp>
      <p:sp>
        <p:nvSpPr>
          <p:cNvPr id="92" name="CustomShape 54"/>
          <p:cNvSpPr/>
          <p:nvPr/>
        </p:nvSpPr>
        <p:spPr>
          <a:xfrm>
            <a:off x="239760" y="1860120"/>
            <a:ext cx="4277880" cy="87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 paquete es una estructura de carpetas para organizar archivos. Esta hoja muestra como trabajar con los 7 elementos más communes de un paquete de R: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3" name="CustomShape 55"/>
          <p:cNvSpPr/>
          <p:nvPr/>
        </p:nvSpPr>
        <p:spPr>
          <a:xfrm>
            <a:off x="937800" y="2344680"/>
            <a:ext cx="1550520" cy="189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>
              <a:lnSpc>
                <a:spcPct val="4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 Awesome 5 Pro Regular"/>
                <a:ea typeface="FontAwesome"/>
              </a:rPr>
              <a:t></a:t>
            </a: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Package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 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DESCRIPTION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b="0" lang="es-AR" sz="1200" spc="-1" strike="noStrike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R/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b="0" lang="es-AR" sz="1200" spc="-1" strike="noStrike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tests/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b="0" lang="es-AR" sz="1200" spc="-1" strike="noStrike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man/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b="0" lang="es-AR" sz="1200" spc="-1" strike="noStrike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vignettes/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b="0" lang="es-AR" sz="1200" spc="-1" strike="noStrike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data/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     </a:t>
            </a:r>
            <a:r>
              <a:rPr b="0" lang="es-AR" sz="1200" spc="-1" strike="noStrike">
                <a:solidFill>
                  <a:srgbClr val="53585f"/>
                </a:solidFill>
                <a:latin typeface="Font Awesome 5 Free Solid"/>
                <a:ea typeface="FontAwesome"/>
              </a:rPr>
              <a:t> 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Menlo"/>
                <a:ea typeface="Menlo"/>
              </a:rPr>
              <a:t>NAMESPACE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2694240" y="301788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7"/>
          <p:cNvSpPr/>
          <p:nvPr/>
        </p:nvSpPr>
        <p:spPr>
          <a:xfrm>
            <a:off x="2694240" y="280800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8"/>
          <p:cNvSpPr/>
          <p:nvPr/>
        </p:nvSpPr>
        <p:spPr>
          <a:xfrm>
            <a:off x="2694240" y="321732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9"/>
          <p:cNvSpPr/>
          <p:nvPr/>
        </p:nvSpPr>
        <p:spPr>
          <a:xfrm>
            <a:off x="2694240" y="341928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0"/>
          <p:cNvSpPr/>
          <p:nvPr/>
        </p:nvSpPr>
        <p:spPr>
          <a:xfrm>
            <a:off x="2694240" y="362160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>
            <a:off x="2694240" y="382356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>
            <a:off x="2694240" y="402552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3"/>
          <p:cNvSpPr/>
          <p:nvPr/>
        </p:nvSpPr>
        <p:spPr>
          <a:xfrm>
            <a:off x="219240" y="9277560"/>
            <a:ext cx="4545720" cy="71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use_build_ignore(</a:t>
            </a:r>
            <a:r>
              <a:rPr b="0" i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"file"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Adds file to .Rbuildignore, a list of files that will not be included when package is built.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2" name="CustomShape 64"/>
          <p:cNvSpPr/>
          <p:nvPr/>
        </p:nvSpPr>
        <p:spPr>
          <a:xfrm>
            <a:off x="2749680" y="2796120"/>
            <a:ext cx="115812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CONFIGURACIÓN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3" name="CustomShape 65"/>
          <p:cNvSpPr/>
          <p:nvPr/>
        </p:nvSpPr>
        <p:spPr>
          <a:xfrm>
            <a:off x="2741040" y="3003120"/>
            <a:ext cx="116136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ESCRIBE CÓDIGO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4" name="CustomShape 66"/>
          <p:cNvSpPr/>
          <p:nvPr/>
        </p:nvSpPr>
        <p:spPr>
          <a:xfrm>
            <a:off x="3011040" y="3190680"/>
            <a:ext cx="66456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PRUEBAS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>
            <a:off x="2726280" y="3401280"/>
            <a:ext cx="122076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DOCUMENTACIÓN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3071160" y="3603960"/>
            <a:ext cx="5698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ENSEÑA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7" name="CustomShape 69"/>
          <p:cNvSpPr/>
          <p:nvPr/>
        </p:nvSpPr>
        <p:spPr>
          <a:xfrm>
            <a:off x="2857680" y="3806640"/>
            <a:ext cx="9554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AÑADE DATOS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8" name="CustomShape 70"/>
          <p:cNvSpPr/>
          <p:nvPr/>
        </p:nvSpPr>
        <p:spPr>
          <a:xfrm>
            <a:off x="2957760" y="3994200"/>
            <a:ext cx="72252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ORGANIZA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09" name="CustomShape 71"/>
          <p:cNvSpPr/>
          <p:nvPr/>
        </p:nvSpPr>
        <p:spPr>
          <a:xfrm>
            <a:off x="5448960" y="2120040"/>
            <a:ext cx="3448440" cy="1345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You must have a DESCRIPTION file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 the packages that yours relies on with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use_package()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Adds a package to the Imports or Suggests field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10" name="CustomShape 72"/>
          <p:cNvSpPr/>
          <p:nvPr/>
        </p:nvSpPr>
        <p:spPr>
          <a:xfrm>
            <a:off x="5065920" y="227556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1" name="CustomShape 73"/>
          <p:cNvSpPr/>
          <p:nvPr/>
        </p:nvSpPr>
        <p:spPr>
          <a:xfrm>
            <a:off x="5065920" y="25444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2" name="CustomShape 74"/>
          <p:cNvSpPr/>
          <p:nvPr/>
        </p:nvSpPr>
        <p:spPr>
          <a:xfrm>
            <a:off x="6066720" y="3363840"/>
            <a:ext cx="1422360" cy="628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MIT license applies to your code if re-shared.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113" name="CustomShape 75"/>
          <p:cNvSpPr/>
          <p:nvPr/>
        </p:nvSpPr>
        <p:spPr>
          <a:xfrm>
            <a:off x="6522120" y="3282480"/>
            <a:ext cx="486720" cy="314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algn="ctr">
              <a:lnSpc>
                <a:spcPct val="90000"/>
              </a:lnSpc>
              <a:spcBef>
                <a:spcPts val="201"/>
              </a:spcBef>
            </a:pPr>
            <a:r>
              <a:rPr b="1" lang="es-AR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MIT</a:t>
            </a:r>
            <a:endParaRPr b="0" lang="es-AR" sz="1280" spc="-1" strike="noStrike">
              <a:latin typeface="Arial"/>
            </a:endParaRPr>
          </a:p>
        </p:txBody>
      </p:sp>
      <p:sp>
        <p:nvSpPr>
          <p:cNvPr id="114" name="CustomShape 76"/>
          <p:cNvSpPr/>
          <p:nvPr/>
        </p:nvSpPr>
        <p:spPr>
          <a:xfrm>
            <a:off x="6638760" y="9192600"/>
            <a:ext cx="1569600" cy="80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Visit</a:t>
            </a: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 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Source Sans Pro Semibold"/>
                <a:ea typeface="Source Sans Pro Semibold"/>
                <a:hlinkClick r:id="rId6"/>
              </a:rPr>
              <a:t>r-pkgs.had.co.nz</a:t>
            </a: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learn much more about writing and publishing packages for 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15" name="CustomShape 77"/>
          <p:cNvSpPr/>
          <p:nvPr/>
        </p:nvSpPr>
        <p:spPr>
          <a:xfrm>
            <a:off x="4813200" y="4426560"/>
            <a:ext cx="4354200" cy="63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All of the R code in your package goes in 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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R/. A package with just an R/ directory is still a very useful package.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16" name="CustomShape 78"/>
          <p:cNvSpPr/>
          <p:nvPr/>
        </p:nvSpPr>
        <p:spPr>
          <a:xfrm>
            <a:off x="5448960" y="4901400"/>
            <a:ext cx="3228840" cy="1252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Create a new package project with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create(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"path/to/name"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Create a template to develop into a package.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"/>
              </a:lnSpc>
              <a:spcBef>
                <a:spcPts val="300"/>
              </a:spcBef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Save your code in</a:t>
            </a:r>
            <a:r>
              <a:rPr b="0" lang="es-AR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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R/ as scripts (extension .R)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17" name="CustomShape 79"/>
          <p:cNvSpPr/>
          <p:nvPr/>
        </p:nvSpPr>
        <p:spPr>
          <a:xfrm>
            <a:off x="5026320" y="6432840"/>
            <a:ext cx="3947040" cy="190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1.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Edit your code.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2.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Load your code with one of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load_all()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Re-loads all </a:t>
            </a:r>
            <a:r>
              <a:rPr b="0" i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saved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files in 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53585f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R/ into memory.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Ctrl/Cmd + Shift + L 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(keyboard shortcut)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Saves all open files then calls load_all().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3.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Experiment in the console.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4.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Repeat.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18" name="CustomShape 80"/>
          <p:cNvSpPr/>
          <p:nvPr/>
        </p:nvSpPr>
        <p:spPr>
          <a:xfrm>
            <a:off x="5065920" y="49676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9" name="CustomShape 81"/>
          <p:cNvSpPr/>
          <p:nvPr/>
        </p:nvSpPr>
        <p:spPr>
          <a:xfrm>
            <a:off x="5065920" y="563040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20" name="CustomShape 82"/>
          <p:cNvSpPr/>
          <p:nvPr/>
        </p:nvSpPr>
        <p:spPr>
          <a:xfrm>
            <a:off x="4849560" y="8265240"/>
            <a:ext cx="4039560" cy="87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marL="165240" indent="-16452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consistent style with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r-pkgs.had.co.nz/r.html#style</a:t>
            </a:r>
            <a:endParaRPr b="0" lang="es-AR" sz="1200" spc="-1" strike="noStrike">
              <a:latin typeface="Arial"/>
            </a:endParaRPr>
          </a:p>
          <a:p>
            <a:pPr marL="165240" indent="-16452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Click on a function and press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F2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open its definition</a:t>
            </a:r>
            <a:endParaRPr b="0" lang="es-AR" sz="1200" spc="-1" strike="noStrike">
              <a:latin typeface="Arial"/>
            </a:endParaRPr>
          </a:p>
          <a:p>
            <a:pPr marL="165240" indent="-164520">
              <a:lnSpc>
                <a:spcPct val="80000"/>
              </a:lnSpc>
              <a:spcBef>
                <a:spcPts val="799"/>
              </a:spcBef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Search for a function with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Ctrl + 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1" name="CustomShape 83"/>
          <p:cNvSpPr/>
          <p:nvPr/>
        </p:nvSpPr>
        <p:spPr>
          <a:xfrm>
            <a:off x="11430000" y="2855520"/>
            <a:ext cx="2097720" cy="514800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4"/>
          <p:cNvSpPr/>
          <p:nvPr/>
        </p:nvSpPr>
        <p:spPr>
          <a:xfrm>
            <a:off x="11388960" y="2779920"/>
            <a:ext cx="2135520" cy="628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1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Import</a:t>
            </a:r>
            <a:r>
              <a:rPr b="0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packages that your package </a:t>
            </a:r>
            <a:r>
              <a:rPr b="0" i="1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must have</a:t>
            </a:r>
            <a:r>
              <a:rPr b="0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work. R will install them when it installs your package.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123" name="CustomShape 85"/>
          <p:cNvSpPr/>
          <p:nvPr/>
        </p:nvSpPr>
        <p:spPr>
          <a:xfrm>
            <a:off x="7471800" y="3427200"/>
            <a:ext cx="1657440" cy="628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201"/>
              </a:spcBef>
            </a:pPr>
            <a:r>
              <a:rPr b="0" lang="es-AR" sz="9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GPL-2 license applies to your code, </a:t>
            </a:r>
            <a:r>
              <a:rPr b="0" i="1" lang="es-AR" sz="9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and all code anyone bundles with it</a:t>
            </a:r>
            <a:r>
              <a:rPr b="0" lang="es-AR" sz="9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if re-shared.</a:t>
            </a:r>
            <a:endParaRPr b="0" lang="es-AR" sz="980" spc="-1" strike="noStrike">
              <a:latin typeface="Arial"/>
            </a:endParaRPr>
          </a:p>
        </p:txBody>
      </p:sp>
      <p:sp>
        <p:nvSpPr>
          <p:cNvPr id="124" name="CustomShape 86"/>
          <p:cNvSpPr/>
          <p:nvPr/>
        </p:nvSpPr>
        <p:spPr>
          <a:xfrm>
            <a:off x="7905960" y="3282480"/>
            <a:ext cx="763920" cy="314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algn="ctr">
              <a:lnSpc>
                <a:spcPct val="90000"/>
              </a:lnSpc>
              <a:spcBef>
                <a:spcPts val="201"/>
              </a:spcBef>
            </a:pPr>
            <a:r>
              <a:rPr b="1" lang="es-AR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GPL-2</a:t>
            </a:r>
            <a:endParaRPr b="0" lang="es-AR" sz="1280" spc="-1" strike="noStrike">
              <a:latin typeface="Arial"/>
            </a:endParaRPr>
          </a:p>
        </p:txBody>
      </p:sp>
      <p:sp>
        <p:nvSpPr>
          <p:cNvPr id="125" name="CustomShape 87"/>
          <p:cNvSpPr/>
          <p:nvPr/>
        </p:nvSpPr>
        <p:spPr>
          <a:xfrm>
            <a:off x="4790880" y="3446640"/>
            <a:ext cx="1284480" cy="314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No strings attached.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126" name="CustomShape 88"/>
          <p:cNvSpPr/>
          <p:nvPr/>
        </p:nvSpPr>
        <p:spPr>
          <a:xfrm>
            <a:off x="5189760" y="3282480"/>
            <a:ext cx="486720" cy="314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 algn="ctr">
              <a:lnSpc>
                <a:spcPct val="90000"/>
              </a:lnSpc>
              <a:spcBef>
                <a:spcPts val="201"/>
              </a:spcBef>
            </a:pPr>
            <a:r>
              <a:rPr b="1" lang="es-AR" sz="128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CC0</a:t>
            </a:r>
            <a:endParaRPr b="0" lang="es-AR" sz="1280" spc="-1" strike="noStrike">
              <a:latin typeface="Arial"/>
            </a:endParaRPr>
          </a:p>
        </p:txBody>
      </p:sp>
      <p:sp>
        <p:nvSpPr>
          <p:cNvPr id="127" name="Line 89"/>
          <p:cNvSpPr/>
          <p:nvPr/>
        </p:nvSpPr>
        <p:spPr>
          <a:xfrm>
            <a:off x="4803480" y="6204240"/>
            <a:ext cx="437472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0"/>
          <p:cNvSpPr/>
          <p:nvPr/>
        </p:nvSpPr>
        <p:spPr>
          <a:xfrm>
            <a:off x="4811400" y="621072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WORKFLOW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9" name="CustomShape 91"/>
          <p:cNvSpPr/>
          <p:nvPr/>
        </p:nvSpPr>
        <p:spPr>
          <a:xfrm>
            <a:off x="4811040" y="4139640"/>
            <a:ext cx="242640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Write Code ( 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R/)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30" name="Line 92"/>
          <p:cNvSpPr/>
          <p:nvPr/>
        </p:nvSpPr>
        <p:spPr>
          <a:xfrm>
            <a:off x="4820400" y="4109760"/>
            <a:ext cx="435888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1" name="Table 93"/>
          <p:cNvGraphicFramePr/>
          <p:nvPr/>
        </p:nvGraphicFramePr>
        <p:xfrm>
          <a:off x="9921240" y="8292960"/>
          <a:ext cx="3342240" cy="1955160"/>
        </p:xfrm>
        <a:graphic>
          <a:graphicData uri="http://schemas.openxmlformats.org/drawingml/2006/table">
            <a:tbl>
              <a:tblPr/>
              <a:tblGrid>
                <a:gridCol w="1158120"/>
                <a:gridCol w="2184480"/>
              </a:tblGrid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900" spc="-1" strike="noStrike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</a:rPr>
                        <a:t>Expect statement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900" spc="-1" strike="noStrike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</a:rPr>
                        <a:t>Tests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noFill/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expect_equal()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is equal within small numerical tolerance?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expect_identical()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is exactly equal?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expect_match()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matches specified string or regular expression?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expect_output()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prints specified output?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expect_message()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displays specified message?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expect_warning()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displays specified warning?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expect_error()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throws specified error?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expect_is()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output inherits from certain class?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expect_false()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returns FALSE?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23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expect_true()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900" spc="-1" strike="noStrike">
                          <a:solidFill>
                            <a:srgbClr val="000000"/>
                          </a:solidFill>
                          <a:latin typeface="Source Sans Pro Light"/>
                          <a:ea typeface="Source Sans Pro Light"/>
                        </a:rPr>
                        <a:t>returns TRUE?</a:t>
                      </a:r>
                      <a:endParaRPr b="0" lang="es-AR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CustomShape 94"/>
          <p:cNvSpPr/>
          <p:nvPr/>
        </p:nvSpPr>
        <p:spPr>
          <a:xfrm>
            <a:off x="12105720" y="6816240"/>
            <a:ext cx="90540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Example Test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33" name="Line 95"/>
          <p:cNvSpPr/>
          <p:nvPr/>
        </p:nvSpPr>
        <p:spPr>
          <a:xfrm>
            <a:off x="9439560" y="6460200"/>
            <a:ext cx="422388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6"/>
          <p:cNvSpPr/>
          <p:nvPr/>
        </p:nvSpPr>
        <p:spPr>
          <a:xfrm>
            <a:off x="9447120" y="646704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WORKFLOW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35" name="CustomShape 97"/>
          <p:cNvSpPr/>
          <p:nvPr/>
        </p:nvSpPr>
        <p:spPr>
          <a:xfrm>
            <a:off x="9442800" y="52750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36" name="CustomShape 98"/>
          <p:cNvSpPr/>
          <p:nvPr/>
        </p:nvSpPr>
        <p:spPr>
          <a:xfrm>
            <a:off x="9411840" y="4143960"/>
            <a:ext cx="205308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Test ( 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 tests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/)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37" name="Line 99"/>
          <p:cNvSpPr/>
          <p:nvPr/>
        </p:nvSpPr>
        <p:spPr>
          <a:xfrm>
            <a:off x="9439200" y="4114080"/>
            <a:ext cx="42415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0"/>
          <p:cNvSpPr/>
          <p:nvPr/>
        </p:nvSpPr>
        <p:spPr>
          <a:xfrm>
            <a:off x="4730400" y="1811880"/>
            <a:ext cx="4508640" cy="615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The  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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DESCRIPTION file describes your work,  sets up how your package will work with other packages, and applies a copyright.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39" name="Image" descr=""/>
          <p:cNvPicPr/>
          <p:nvPr/>
        </p:nvPicPr>
        <p:blipFill>
          <a:blip r:embed="rId7"/>
          <a:stretch/>
        </p:blipFill>
        <p:spPr>
          <a:xfrm>
            <a:off x="238680" y="9978480"/>
            <a:ext cx="1753920" cy="615600"/>
          </a:xfrm>
          <a:prstGeom prst="rect">
            <a:avLst/>
          </a:prstGeom>
          <a:ln w="12600">
            <a:noFill/>
          </a:ln>
        </p:spPr>
      </p:pic>
      <p:pic>
        <p:nvPicPr>
          <p:cNvPr id="140" name="Image" descr=""/>
          <p:cNvPicPr/>
          <p:nvPr/>
        </p:nvPicPr>
        <p:blipFill>
          <a:blip r:embed="rId8"/>
          <a:stretch/>
        </p:blipFill>
        <p:spPr>
          <a:xfrm>
            <a:off x="5761080" y="9192600"/>
            <a:ext cx="749520" cy="983520"/>
          </a:xfrm>
          <a:prstGeom prst="rect">
            <a:avLst/>
          </a:prstGeom>
          <a:ln w="12600">
            <a:noFill/>
          </a:ln>
        </p:spPr>
      </p:pic>
      <p:pic>
        <p:nvPicPr>
          <p:cNvPr id="141" name="devtools.png" descr=""/>
          <p:cNvPicPr/>
          <p:nvPr/>
        </p:nvPicPr>
        <p:blipFill>
          <a:blip r:embed="rId9"/>
          <a:stretch/>
        </p:blipFill>
        <p:spPr>
          <a:xfrm>
            <a:off x="12302280" y="196920"/>
            <a:ext cx="1383480" cy="16038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"/>
          <p:cNvPicPr/>
          <p:nvPr/>
        </p:nvPicPr>
        <p:blipFill>
          <a:blip r:embed="rId1"/>
          <a:stretch/>
        </p:blipFill>
        <p:spPr>
          <a:xfrm>
            <a:off x="8369280" y="-684360"/>
            <a:ext cx="5603040" cy="2992320"/>
          </a:xfrm>
          <a:prstGeom prst="rect">
            <a:avLst/>
          </a:prstGeom>
          <a:ln w="12600">
            <a:noFill/>
          </a:ln>
        </p:spPr>
      </p:pic>
      <p:sp>
        <p:nvSpPr>
          <p:cNvPr id="143" name="Line 1"/>
          <p:cNvSpPr/>
          <p:nvPr/>
        </p:nvSpPr>
        <p:spPr>
          <a:xfrm>
            <a:off x="4870800" y="1215360"/>
            <a:ext cx="429840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9430200" y="9771120"/>
            <a:ext cx="4242240" cy="595080"/>
          </a:xfrm>
          <a:prstGeom prst="rect">
            <a:avLst/>
          </a:prstGeom>
          <a:gradFill rotWithShape="0">
            <a:gsLst>
              <a:gs pos="0">
                <a:srgbClr val="ffffff">
                  <a:alpha val="33000"/>
                </a:srgbClr>
              </a:gs>
              <a:gs pos="100000">
                <a:srgbClr val="a6aaa9">
                  <a:alpha val="33000"/>
                </a:srgbClr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9435960" y="6804000"/>
            <a:ext cx="4218120" cy="134568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326880" y="1556640"/>
            <a:ext cx="4205520" cy="104760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326880" y="8594640"/>
            <a:ext cx="4483440" cy="132264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6"/>
          <p:cNvSpPr/>
          <p:nvPr/>
        </p:nvSpPr>
        <p:spPr>
          <a:xfrm>
            <a:off x="9428400" y="730440"/>
            <a:ext cx="24955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332280" y="5091840"/>
            <a:ext cx="154080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.Rd FORMATTING TAGS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9412560" y="742680"/>
            <a:ext cx="252684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Add Data (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data/)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353680" y="10345680"/>
            <a:ext cx="11322000" cy="23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algn="r">
              <a:lnSpc>
                <a:spcPct val="90000"/>
              </a:lnSpc>
            </a:pP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RStudio® is a trademark of RStudio, Inc.  •  </a:t>
            </a:r>
            <a:r>
              <a:rPr b="0" lang="es-AR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CC BY SA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RStudio •  </a:t>
            </a:r>
            <a:r>
              <a:rPr b="0" lang="es-AR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info@rstudio.com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•  844-448-1212 • </a:t>
            </a:r>
            <a:r>
              <a:rPr b="0" lang="es-AR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4"/>
              </a:rPr>
              <a:t>rstudio.com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Learn more at</a:t>
            </a:r>
            <a:r>
              <a:rPr b="1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http://r-pkgs.had.co.nz/ </a:t>
            </a:r>
            <a:r>
              <a:rPr b="0" lang="es-AR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devtools 1.5.1  •  Updated: 2015-01</a:t>
            </a:r>
            <a:endParaRPr b="0" lang="es-AR" sz="900" spc="-1" strike="noStrike">
              <a:latin typeface="Arial"/>
            </a:endParaRPr>
          </a:p>
        </p:txBody>
      </p:sp>
      <p:sp>
        <p:nvSpPr>
          <p:cNvPr id="152" name="Line 10"/>
          <p:cNvSpPr/>
          <p:nvPr/>
        </p:nvSpPr>
        <p:spPr>
          <a:xfrm>
            <a:off x="2354040" y="10337400"/>
            <a:ext cx="1132128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"/>
          <p:cNvSpPr/>
          <p:nvPr/>
        </p:nvSpPr>
        <p:spPr>
          <a:xfrm>
            <a:off x="302760" y="731880"/>
            <a:ext cx="271728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Document (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man/)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54" name="Line 12"/>
          <p:cNvSpPr/>
          <p:nvPr/>
        </p:nvSpPr>
        <p:spPr>
          <a:xfrm>
            <a:off x="312480" y="719640"/>
            <a:ext cx="885276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3"/>
          <p:cNvSpPr/>
          <p:nvPr/>
        </p:nvSpPr>
        <p:spPr>
          <a:xfrm>
            <a:off x="9439920" y="5586120"/>
            <a:ext cx="424620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4"/>
          <p:cNvSpPr/>
          <p:nvPr/>
        </p:nvSpPr>
        <p:spPr>
          <a:xfrm>
            <a:off x="9423360" y="5598360"/>
            <a:ext cx="340488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Organize (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 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NAMESPACE)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313920" y="7943040"/>
            <a:ext cx="272196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Teach (</a:t>
            </a:r>
            <a:r>
              <a:rPr b="0" lang="es-AR" sz="2300" spc="-1" strike="noStrike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b="0" lang="es-AR" sz="25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vignettes/)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158" name="Line 16"/>
          <p:cNvSpPr/>
          <p:nvPr/>
        </p:nvSpPr>
        <p:spPr>
          <a:xfrm>
            <a:off x="323280" y="7930800"/>
            <a:ext cx="885240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7"/>
          <p:cNvSpPr/>
          <p:nvPr/>
        </p:nvSpPr>
        <p:spPr>
          <a:xfrm>
            <a:off x="4971240" y="8601120"/>
            <a:ext cx="4026960" cy="1645560"/>
          </a:xfrm>
          <a:prstGeom prst="rect">
            <a:avLst/>
          </a:prstGeom>
          <a:solidFill>
            <a:srgbClr val="ffffff"/>
          </a:solidFill>
          <a:ln w="12600">
            <a:solidFill>
              <a:srgbClr val="53585f"/>
            </a:solidFill>
            <a:miter/>
          </a:ln>
          <a:effectLst>
            <a:outerShdw blurRad="38100" dir="5400000" dist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---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title: "Vignette Title"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author: "Vignette Author"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date: "`r Sys.Date()`"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output: rmarkdown::html_vignette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vignette: &gt;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%\VignetteIndexEntry{Vignette Title}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%\VignetteEngine{knitr::rmarkdown}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\usepackage[utf8]{inputenc}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---</a:t>
            </a:r>
            <a:endParaRPr b="0" lang="es-AR" sz="950" spc="-1" strike="noStrike"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205560" y="8116200"/>
            <a:ext cx="8366400" cy="63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vignettes/ holds documents that teach your users how to solve real problems with your tools.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851400" y="8472960"/>
            <a:ext cx="4039560" cy="161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Create a </a:t>
            </a: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vignettes/  directory and a template vignette with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use_vignette()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Adds template vignette as vignettes/my-vignette.Rmd.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Append YAML headers to your vignettes (like right)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Write the body of your vignettes in R Markdown 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(</a:t>
            </a:r>
            <a:r>
              <a:rPr b="0" lang="es-AR" sz="12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5"/>
              </a:rPr>
              <a:t>rmarkdown.rstudio.com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438480" y="85568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438480" y="91868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438480" y="943632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65" name="CustomShape 23"/>
          <p:cNvSpPr/>
          <p:nvPr/>
        </p:nvSpPr>
        <p:spPr>
          <a:xfrm>
            <a:off x="2336040" y="5385240"/>
            <a:ext cx="2217600" cy="2550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\email{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name@@foo.com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\href{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url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display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\url{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url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\link[=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dest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]{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display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\linkS4class{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class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\code{\link{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function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\code{\link[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package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]{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function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\tabular{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lcr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 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left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\tab 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centered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\tab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right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\cr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   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cell</a:t>
            </a:r>
            <a:r>
              <a:rPr b="0" lang="es-AR" sz="1200" spc="-1" strike="noStrike">
                <a:solidFill>
                  <a:srgbClr val="729ed0"/>
                </a:solidFill>
                <a:latin typeface="Source Sans Pro Semibold"/>
                <a:ea typeface="Source Sans Pro Semibold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\tab 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cell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         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\tab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cell</a:t>
            </a:r>
            <a:r>
              <a:rPr b="0" lang="es-AR" sz="1200" spc="-1" strike="noStrike">
                <a:solidFill>
                  <a:srgbClr val="729ed0"/>
                </a:solidFill>
                <a:latin typeface="Source Sans Pro Semibold"/>
                <a:ea typeface="Source Sans Pro Semibold"/>
              </a:rPr>
              <a:t> </a:t>
            </a:r>
            <a:r>
              <a:rPr b="0" lang="es-AR" sz="1200" spc="-1" strike="noStrike">
                <a:solidFill>
                  <a:srgbClr val="0365c0"/>
                </a:solidFill>
                <a:latin typeface="Source Sans Pro"/>
                <a:ea typeface="Source Sans Pro"/>
              </a:rPr>
              <a:t> 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\cr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6" name="CustomShape 24"/>
          <p:cNvSpPr/>
          <p:nvPr/>
        </p:nvSpPr>
        <p:spPr>
          <a:xfrm>
            <a:off x="438120" y="5385240"/>
            <a:ext cx="1513440" cy="221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\emph{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italic text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\strong{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bold text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\code{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function(args)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\pkg{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package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\dontrun{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code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\dontshow{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code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\donttest{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code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\deqn{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a + b (block)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\eqn{</a:t>
            </a:r>
            <a:r>
              <a:rPr b="0" lang="es-AR" sz="1200" spc="-1" strike="noStrike">
                <a:solidFill>
                  <a:srgbClr val="797979"/>
                </a:solidFill>
                <a:latin typeface="Source Sans Pro Semibold"/>
                <a:ea typeface="Source Sans Pro Semibold"/>
              </a:rPr>
              <a:t>a + b (inline)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}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319680" y="1088280"/>
            <a:ext cx="4242240" cy="492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man/ contains the documentation for your functions, the help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pages in your package.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329040" y="2986200"/>
            <a:ext cx="4169520" cy="199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1.</a:t>
            </a:r>
            <a:r>
              <a:rPr b="0" lang="es-AR" sz="1200" spc="-1" strike="noStrike">
                <a:solidFill>
                  <a:srgbClr val="a6aaa9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 roxygen comments in your .R files</a:t>
            </a:r>
            <a:endParaRPr b="0" lang="es-AR" sz="1200" spc="-1" strike="noStrike">
              <a:latin typeface="Arial"/>
            </a:endParaRPr>
          </a:p>
          <a:p>
            <a:pPr marL="279360" indent="-278640"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2.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Convert roxygen comments into documentation with one of:</a:t>
            </a:r>
            <a:endParaRPr b="0" lang="es-AR" sz="1200" spc="-1" strike="noStrike">
              <a:latin typeface="Arial"/>
            </a:endParaRPr>
          </a:p>
          <a:p>
            <a:pPr marL="279360" indent="-278640"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document()</a:t>
            </a:r>
            <a:endParaRPr b="0" lang="es-AR" sz="1200" spc="-1" strike="noStrike">
              <a:latin typeface="Arial"/>
            </a:endParaRPr>
          </a:p>
          <a:p>
            <a:pPr marL="279360" indent="-278640">
              <a:lnSpc>
                <a:spcPct val="80000"/>
              </a:lnSpc>
              <a:spcBef>
                <a:spcPts val="11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Converts roxygen comments to .Rd files and places them in </a:t>
            </a: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</a:t>
            </a:r>
            <a:r>
              <a:rPr b="0" lang="es-AR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man/. Builds NAMESPACE.</a:t>
            </a:r>
            <a:endParaRPr b="0" lang="es-AR" sz="1200" spc="-1" strike="noStrike">
              <a:latin typeface="Arial"/>
            </a:endParaRPr>
          </a:p>
          <a:p>
            <a:pPr marL="279360" indent="-278640">
              <a:lnSpc>
                <a:spcPct val="80000"/>
              </a:lnSpc>
              <a:spcBef>
                <a:spcPts val="1001"/>
              </a:spcBef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Ctrl/Cmd + Shift + D 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(Keyboard Shortcut)</a:t>
            </a:r>
            <a:endParaRPr b="0" lang="es-AR" sz="1200" spc="-1" strike="noStrike">
              <a:latin typeface="Arial"/>
            </a:endParaRPr>
          </a:p>
          <a:p>
            <a:pPr marL="279360" indent="-278640">
              <a:lnSpc>
                <a:spcPct val="90000"/>
              </a:lnSpc>
              <a:spcBef>
                <a:spcPts val="4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3.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Open help pages with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?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preview documentation</a:t>
            </a:r>
            <a:endParaRPr b="0" lang="es-AR" sz="1200" spc="-1" strike="noStrike">
              <a:latin typeface="Arial"/>
            </a:endParaRPr>
          </a:p>
          <a:p>
            <a:pPr marL="279360" indent="-278640"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4.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Repeat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851400" y="1459440"/>
            <a:ext cx="3692520" cy="117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roxygen comments to document each function beside its definition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Document the name of each exported data set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Include helpful examples for each function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70" name="CustomShape 28"/>
          <p:cNvSpPr/>
          <p:nvPr/>
        </p:nvSpPr>
        <p:spPr>
          <a:xfrm>
            <a:off x="438480" y="155160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438480" y="19058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438480" y="220896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73" name="Line 31"/>
          <p:cNvSpPr/>
          <p:nvPr/>
        </p:nvSpPr>
        <p:spPr>
          <a:xfrm>
            <a:off x="300240" y="5070600"/>
            <a:ext cx="422820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2"/>
          <p:cNvSpPr/>
          <p:nvPr/>
        </p:nvSpPr>
        <p:spPr>
          <a:xfrm>
            <a:off x="350640" y="277992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WORKFLOW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75" name="Line 33"/>
          <p:cNvSpPr/>
          <p:nvPr/>
        </p:nvSpPr>
        <p:spPr>
          <a:xfrm>
            <a:off x="315720" y="2720520"/>
            <a:ext cx="422820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4"/>
          <p:cNvSpPr/>
          <p:nvPr/>
        </p:nvSpPr>
        <p:spPr>
          <a:xfrm>
            <a:off x="4867560" y="1425600"/>
            <a:ext cx="4242240" cy="261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The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roxygen2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package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lets you write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documentation inline in your .R files with a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shorthand syntax. devtools implements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roxygen2 to make documentation.</a:t>
            </a:r>
            <a:endParaRPr b="0" lang="es-AR" sz="1200" spc="-1" strike="noStrike">
              <a:latin typeface="Arial"/>
            </a:endParaRPr>
          </a:p>
          <a:p>
            <a:pPr marL="266760" indent="-1389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 roxygen documentation as comment lines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that begin with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#’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</a:t>
            </a:r>
            <a:endParaRPr b="0" lang="es-AR" sz="1200" spc="-1" strike="noStrike">
              <a:latin typeface="Arial"/>
            </a:endParaRPr>
          </a:p>
          <a:p>
            <a:pPr marL="266760" indent="-1389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Place comment lines directly above the code that defines the object documented. </a:t>
            </a:r>
            <a:endParaRPr b="0" lang="es-AR" sz="1200" spc="-1" strike="noStrike">
              <a:latin typeface="Arial"/>
            </a:endParaRPr>
          </a:p>
          <a:p>
            <a:pPr marL="266760" indent="-1389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Place a roxygen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tag (right) after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#’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supply a specific section of documentation. </a:t>
            </a:r>
            <a:endParaRPr b="0" lang="es-AR" sz="1200" spc="-1" strike="noStrike">
              <a:latin typeface="Arial"/>
            </a:endParaRPr>
          </a:p>
          <a:p>
            <a:pPr marL="266760" indent="-13896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Untagged lines will be used to generate a title, description, and details section (in that order)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77" name="CustomShape 35"/>
          <p:cNvSpPr/>
          <p:nvPr/>
        </p:nvSpPr>
        <p:spPr>
          <a:xfrm>
            <a:off x="4978080" y="3968280"/>
            <a:ext cx="4026960" cy="198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53585f"/>
            </a:solidFill>
            <a:miter/>
          </a:ln>
          <a:effectLst>
            <a:outerShdw blurRad="38100" dir="5400000" dist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Add together two numbers.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@param x A number.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@param y A number.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@return The sum of \code{x} and \code{y}.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@examples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add(1, 1)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797979"/>
                </a:solidFill>
                <a:latin typeface="Menlo"/>
                <a:ea typeface="Menlo"/>
              </a:rPr>
              <a:t>#' @export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add &lt;- function(x, y) {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x + y</a:t>
            </a:r>
            <a:endParaRPr b="0" lang="es-AR" sz="95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s-AR" sz="95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s-AR" sz="950" spc="-1" strike="noStrike">
              <a:latin typeface="Arial"/>
            </a:endParaRPr>
          </a:p>
        </p:txBody>
      </p:sp>
      <p:sp>
        <p:nvSpPr>
          <p:cNvPr id="178" name="CustomShape 36"/>
          <p:cNvSpPr/>
          <p:nvPr/>
        </p:nvSpPr>
        <p:spPr>
          <a:xfrm>
            <a:off x="7386840" y="6651000"/>
            <a:ext cx="1445760" cy="400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7"/>
          <p:cNvSpPr/>
          <p:nvPr/>
        </p:nvSpPr>
        <p:spPr>
          <a:xfrm>
            <a:off x="7386840" y="7083720"/>
            <a:ext cx="1445760" cy="4309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8"/>
          <p:cNvSpPr/>
          <p:nvPr/>
        </p:nvSpPr>
        <p:spPr>
          <a:xfrm>
            <a:off x="7386840" y="7553520"/>
            <a:ext cx="1445760" cy="201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9"/>
          <p:cNvSpPr/>
          <p:nvPr/>
        </p:nvSpPr>
        <p:spPr>
          <a:xfrm>
            <a:off x="8408160" y="6825960"/>
            <a:ext cx="395280" cy="29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data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2" name="CustomShape 40"/>
          <p:cNvSpPr/>
          <p:nvPr/>
        </p:nvSpPr>
        <p:spPr>
          <a:xfrm>
            <a:off x="8510040" y="7261200"/>
            <a:ext cx="267120" cy="29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S4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3" name="CustomShape 41"/>
          <p:cNvSpPr/>
          <p:nvPr/>
        </p:nvSpPr>
        <p:spPr>
          <a:xfrm>
            <a:off x="8500680" y="7520760"/>
            <a:ext cx="284040" cy="29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RC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4" name="CustomShape 42"/>
          <p:cNvSpPr/>
          <p:nvPr/>
        </p:nvSpPr>
        <p:spPr>
          <a:xfrm>
            <a:off x="5073480" y="6365520"/>
            <a:ext cx="910440" cy="142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@aliases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@concepts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@describeIn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@examples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@export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@family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5" name="CustomShape 43"/>
          <p:cNvSpPr/>
          <p:nvPr/>
        </p:nvSpPr>
        <p:spPr>
          <a:xfrm>
            <a:off x="6123960" y="6365520"/>
            <a:ext cx="1134360" cy="142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@inheritParams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@keywords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@param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@rdname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return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@section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7399080" y="6365520"/>
            <a:ext cx="748800" cy="142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>
              <a:lnSpc>
                <a:spcPct val="120000"/>
              </a:lnSpc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@seealso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@format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@source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@include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@slot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@field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4838760" y="6106680"/>
            <a:ext cx="17006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COMMON ROXYGEN TAGS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88" name="Line 46"/>
          <p:cNvSpPr/>
          <p:nvPr/>
        </p:nvSpPr>
        <p:spPr>
          <a:xfrm>
            <a:off x="4807440" y="6085080"/>
            <a:ext cx="436788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7"/>
          <p:cNvSpPr/>
          <p:nvPr/>
        </p:nvSpPr>
        <p:spPr>
          <a:xfrm>
            <a:off x="9502920" y="2685240"/>
            <a:ext cx="4039560" cy="1213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use_data()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Adds a data object to data/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(R/Sysdata.rda if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internal = TRUE</a:t>
            </a:r>
            <a:r>
              <a:rPr b="0" lang="es-AR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use_data_raw()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Adds an R Script used to clean a data set to data-raw/. Includes data-raw/ on .Rbuildignore.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9435960" y="1570320"/>
            <a:ext cx="4218120" cy="95256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9"/>
          <p:cNvSpPr/>
          <p:nvPr/>
        </p:nvSpPr>
        <p:spPr>
          <a:xfrm>
            <a:off x="9945720" y="1556640"/>
            <a:ext cx="3629520" cy="925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Save data as .Rdata files (suggested)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Store data in one of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data/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R/Sysdata.rda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inst/extdata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Always use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LazyData: true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in your DESCRIPTION file.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92" name="CustomShape 50"/>
          <p:cNvSpPr/>
          <p:nvPr/>
        </p:nvSpPr>
        <p:spPr>
          <a:xfrm>
            <a:off x="9532800" y="15566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93" name="CustomShape 51"/>
          <p:cNvSpPr/>
          <p:nvPr/>
        </p:nvSpPr>
        <p:spPr>
          <a:xfrm>
            <a:off x="9532800" y="183780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94" name="CustomShape 52"/>
          <p:cNvSpPr/>
          <p:nvPr/>
        </p:nvSpPr>
        <p:spPr>
          <a:xfrm>
            <a:off x="9532800" y="211860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95" name="CustomShape 53"/>
          <p:cNvSpPr/>
          <p:nvPr/>
        </p:nvSpPr>
        <p:spPr>
          <a:xfrm>
            <a:off x="9504000" y="3912480"/>
            <a:ext cx="4251240" cy="132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Store data in </a:t>
            </a:r>
            <a:endParaRPr b="0" lang="es-AR" sz="1200" spc="-1" strike="noStrike">
              <a:latin typeface="Arial"/>
            </a:endParaRPr>
          </a:p>
          <a:p>
            <a:pPr marL="380880" indent="-1645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data/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make data available to package users</a:t>
            </a:r>
            <a:endParaRPr b="0" lang="es-AR" sz="1200" spc="-1" strike="noStrike">
              <a:latin typeface="Arial"/>
            </a:endParaRPr>
          </a:p>
          <a:p>
            <a:pPr marL="380880" indent="-1645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R/sysdata.rda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keep data internal for use by your functions.</a:t>
            </a:r>
            <a:endParaRPr b="0" lang="es-AR" sz="1200" spc="-1" strike="noStrike">
              <a:latin typeface="Arial"/>
            </a:endParaRPr>
          </a:p>
          <a:p>
            <a:pPr marL="380880" indent="-1645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Symbol"/>
              <a:buChar char=""/>
            </a:pP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inst/extdata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make raw data available for loading and parsing examples. Access this data with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system.file()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9428760" y="980640"/>
            <a:ext cx="4245480" cy="63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The </a:t>
            </a:r>
            <a:r>
              <a:rPr b="0" lang="es-AR" sz="1200" spc="-1" strike="noStrike">
                <a:solidFill>
                  <a:srgbClr val="000000"/>
                </a:solidFill>
                <a:latin typeface="FontAwesome"/>
                <a:ea typeface="FontAwesome"/>
              </a:rPr>
              <a:t> data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/ directory allows you to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include data with your package.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97" name="Line 55"/>
          <p:cNvSpPr/>
          <p:nvPr/>
        </p:nvSpPr>
        <p:spPr>
          <a:xfrm>
            <a:off x="9433800" y="3896640"/>
            <a:ext cx="420120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6"/>
          <p:cNvSpPr/>
          <p:nvPr/>
        </p:nvSpPr>
        <p:spPr>
          <a:xfrm>
            <a:off x="9453240" y="5976000"/>
            <a:ext cx="4277880" cy="75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The  </a:t>
            </a:r>
            <a:r>
              <a:rPr b="0" lang="es-AR" sz="1200" spc="-1" strike="noStrike">
                <a:solidFill>
                  <a:srgbClr val="53585f"/>
                </a:solidFill>
                <a:latin typeface="FontAwesome"/>
                <a:ea typeface="FontAwesome"/>
              </a:rPr>
              <a:t>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NAMESPACE file helps you make your package self-contained: it won’t interfere with other packages, and other packages won’t interfere with it.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99" name="CustomShape 57"/>
          <p:cNvSpPr/>
          <p:nvPr/>
        </p:nvSpPr>
        <p:spPr>
          <a:xfrm>
            <a:off x="9945720" y="6779160"/>
            <a:ext cx="3692520" cy="13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Export functions for users by placing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@export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 their roxygen comments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Import objects from other packages with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package::object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(recommended) or 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@import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@importFrom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@importClassesFrom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@importMethodsFrom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(not always recommended)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200" name="CustomShape 58"/>
          <p:cNvSpPr/>
          <p:nvPr/>
        </p:nvSpPr>
        <p:spPr>
          <a:xfrm>
            <a:off x="9622800" y="8726400"/>
            <a:ext cx="3938760" cy="95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1.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Modify your code or tests.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2.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Document your package (</a:t>
            </a:r>
            <a:r>
              <a:rPr b="0" lang="es-AR" sz="1200" spc="-1" strike="noStrike">
                <a:solidFill>
                  <a:srgbClr val="797979"/>
                </a:solidFill>
                <a:latin typeface="Source Sans Pro"/>
                <a:ea typeface="Source Sans Pro"/>
              </a:rPr>
              <a:t>devtools::</a:t>
            </a:r>
            <a:r>
              <a:rPr b="1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document()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3.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Check NAMESPACE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s-AR" sz="12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4. </a:t>
            </a:r>
            <a:r>
              <a:rPr b="0" lang="es-AR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Repeat until NAMESPACE is correct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9532800" y="682056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02" name="CustomShape 60"/>
          <p:cNvSpPr/>
          <p:nvPr/>
        </p:nvSpPr>
        <p:spPr>
          <a:xfrm>
            <a:off x="9532800" y="73562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03" name="CustomShape 61"/>
          <p:cNvSpPr/>
          <p:nvPr/>
        </p:nvSpPr>
        <p:spPr>
          <a:xfrm>
            <a:off x="9443520" y="845028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WORKFLOW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204" name="Line 62"/>
          <p:cNvSpPr/>
          <p:nvPr/>
        </p:nvSpPr>
        <p:spPr>
          <a:xfrm>
            <a:off x="9408600" y="8390880"/>
            <a:ext cx="422820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3"/>
          <p:cNvSpPr/>
          <p:nvPr/>
        </p:nvSpPr>
        <p:spPr>
          <a:xfrm>
            <a:off x="9433800" y="9807120"/>
            <a:ext cx="2009160" cy="44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>
              <a:lnSpc>
                <a:spcPct val="90000"/>
              </a:lnSpc>
            </a:pPr>
            <a:r>
              <a:rPr b="1" lang="es-AR" sz="1200" spc="-1" strike="noStrike">
                <a:solidFill>
                  <a:srgbClr val="424242"/>
                </a:solidFill>
                <a:latin typeface="Source Sans Pro"/>
                <a:ea typeface="Source Sans Pro"/>
              </a:rPr>
              <a:t>SUBMIT YOUR PACKAGE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AR" sz="12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6"/>
              </a:rPr>
              <a:t>r-pkgs.had.co.nz/release.html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4876560" y="1274760"/>
            <a:ext cx="7484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s-AR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ROXYGEN2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207" name="Image" descr=""/>
          <p:cNvPicPr/>
          <p:nvPr/>
        </p:nvPicPr>
        <p:blipFill>
          <a:blip r:embed="rId7"/>
          <a:stretch/>
        </p:blipFill>
        <p:spPr>
          <a:xfrm>
            <a:off x="238680" y="9978480"/>
            <a:ext cx="1753920" cy="615600"/>
          </a:xfrm>
          <a:prstGeom prst="rect">
            <a:avLst/>
          </a:prstGeom>
          <a:ln w="12600">
            <a:noFill/>
          </a:ln>
        </p:spPr>
      </p:pic>
      <p:pic>
        <p:nvPicPr>
          <p:cNvPr id="208" name="devtools.png" descr=""/>
          <p:cNvPicPr/>
          <p:nvPr/>
        </p:nvPicPr>
        <p:blipFill>
          <a:blip r:embed="rId8"/>
          <a:stretch/>
        </p:blipFill>
        <p:spPr>
          <a:xfrm>
            <a:off x="12302280" y="196920"/>
            <a:ext cx="1383480" cy="1603800"/>
          </a:xfrm>
          <a:prstGeom prst="rect">
            <a:avLst/>
          </a:prstGeom>
          <a:ln w="12600">
            <a:noFill/>
          </a:ln>
        </p:spPr>
      </p:pic>
      <p:pic>
        <p:nvPicPr>
          <p:cNvPr id="209" name="roxygen2.png" descr=""/>
          <p:cNvPicPr/>
          <p:nvPr/>
        </p:nvPicPr>
        <p:blipFill>
          <a:blip r:embed="rId9"/>
          <a:stretch/>
        </p:blipFill>
        <p:spPr>
          <a:xfrm>
            <a:off x="8063280" y="1328400"/>
            <a:ext cx="947880" cy="10987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LibreOffice/6.0.7.3$Linux_X86_64 LibreOffice_project/00m0$Build-3</Application>
  <Words>1884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2019-11-24T14:33:29Z</dcterms:modified>
  <cp:revision>7</cp:revision>
  <dc:subject/>
  <dc:title>Desarrollo de Paquetes : : HOJA DE REFERENCIA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