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FC9"/>
    <a:srgbClr val="2E7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8"/>
    <p:restoredTop sz="86424"/>
  </p:normalViewPr>
  <p:slideViewPr>
    <p:cSldViewPr snapToGrid="0" snapToObjects="1">
      <p:cViewPr>
        <p:scale>
          <a:sx n="80" d="100"/>
          <a:sy n="80" d="100"/>
        </p:scale>
        <p:origin x="336" y="-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creativecommons.org/licenses/by/4.0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demar01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2943" y="10073378"/>
            <a:ext cx="7719774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This 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onepager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 presents the 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survminer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 package [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Alboukadel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Kassambara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, Marcin Kosinski 2017] in version 3.1-8</a:t>
            </a:r>
          </a:p>
          <a:p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See https://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github.com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kassambara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GB" b="0" dirty="0" err="1">
                <a:solidFill>
                  <a:schemeClr val="bg2">
                    <a:lumMod val="10000"/>
                  </a:schemeClr>
                </a:solidFill>
              </a:rPr>
              <a:t>survminer</a:t>
            </a:r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/ for more details.</a:t>
            </a:r>
          </a:p>
        </p:txBody>
      </p:sp>
      <p:sp>
        <p:nvSpPr>
          <p:cNvPr id="314" name="Group"/>
          <p:cNvSpPr/>
          <p:nvPr/>
        </p:nvSpPr>
        <p:spPr>
          <a:xfrm>
            <a:off x="101893" y="1395248"/>
            <a:ext cx="4320000" cy="8678129"/>
          </a:xfrm>
          <a:prstGeom prst="rect">
            <a:avLst/>
          </a:prstGeom>
          <a:solidFill>
            <a:srgbClr val="D7FFC9">
              <a:alpha val="235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63040E-4CA2-D647-9391-4051030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0" y="-414553"/>
            <a:ext cx="4251786" cy="231923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Creating Survival Plots </a:t>
            </a:r>
            <a:r>
              <a:rPr lang="en-GB" sz="2000" b="1" dirty="0">
                <a:solidFill>
                  <a:schemeClr val="accent2"/>
                </a:solidFill>
              </a:rPr>
              <a:t>Informative and Elegant</a:t>
            </a:r>
            <a:br>
              <a:rPr lang="en-GB" sz="2000" b="1" dirty="0">
                <a:solidFill>
                  <a:schemeClr val="accent2"/>
                </a:solidFill>
              </a:rPr>
            </a:br>
            <a:r>
              <a:rPr lang="en-GB" sz="2000" b="1" dirty="0">
                <a:solidFill>
                  <a:schemeClr val="accent2"/>
                </a:solidFill>
              </a:rPr>
              <a:t> with </a:t>
            </a:r>
            <a:r>
              <a:rPr lang="en-GB" sz="2000" b="1" i="1" dirty="0" err="1">
                <a:solidFill>
                  <a:schemeClr val="accent2"/>
                </a:solidFill>
              </a:rPr>
              <a:t>survminer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95" name="Group">
            <a:extLst>
              <a:ext uri="{FF2B5EF4-FFF2-40B4-BE49-F238E27FC236}">
                <a16:creationId xmlns:a16="http://schemas.microsoft.com/office/drawing/2014/main" id="{3226CCA4-083C-1347-9D31-9D847FCA2A98}"/>
              </a:ext>
            </a:extLst>
          </p:cNvPr>
          <p:cNvSpPr/>
          <p:nvPr/>
        </p:nvSpPr>
        <p:spPr>
          <a:xfrm>
            <a:off x="4764930" y="324836"/>
            <a:ext cx="4320000" cy="9757625"/>
          </a:xfrm>
          <a:prstGeom prst="rect">
            <a:avLst/>
          </a:prstGeom>
          <a:solidFill>
            <a:srgbClr val="D7FFC9">
              <a:alpha val="235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Group">
            <a:extLst>
              <a:ext uri="{FF2B5EF4-FFF2-40B4-BE49-F238E27FC236}">
                <a16:creationId xmlns:a16="http://schemas.microsoft.com/office/drawing/2014/main" id="{4CE00112-1192-C640-B7B2-757917518681}"/>
              </a:ext>
            </a:extLst>
          </p:cNvPr>
          <p:cNvSpPr/>
          <p:nvPr/>
        </p:nvSpPr>
        <p:spPr>
          <a:xfrm>
            <a:off x="9278298" y="324836"/>
            <a:ext cx="4320000" cy="9757625"/>
          </a:xfrm>
          <a:prstGeom prst="rect">
            <a:avLst/>
          </a:prstGeom>
          <a:solidFill>
            <a:srgbClr val="D7FFC9">
              <a:alpha val="235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1" name="YOUR LOGO…">
            <a:extLst>
              <a:ext uri="{FF2B5EF4-FFF2-40B4-BE49-F238E27FC236}">
                <a16:creationId xmlns:a16="http://schemas.microsoft.com/office/drawing/2014/main" id="{6029B4EC-C7E8-3F48-A7E2-CE954BCFB6C3}"/>
              </a:ext>
            </a:extLst>
          </p:cNvPr>
          <p:cNvSpPr/>
          <p:nvPr/>
        </p:nvSpPr>
        <p:spPr>
          <a:xfrm>
            <a:off x="10022291" y="10000361"/>
            <a:ext cx="3508612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rPr lang="en-GB" b="0" dirty="0">
                <a:solidFill>
                  <a:schemeClr val="bg2">
                    <a:lumMod val="10000"/>
                  </a:schemeClr>
                </a:solidFill>
              </a:rPr>
              <a:t>CC BY Maria Dermit </a:t>
            </a:r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github.com</a:t>
            </a:r>
            <a:r>
              <a:rPr lang="en-GB" dirty="0">
                <a:hlinkClick r:id="rId4"/>
              </a:rPr>
              <a:t>/demar01</a:t>
            </a:r>
            <a:endParaRPr lang="en-GB" dirty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err="1">
                <a:hlinkClick r:id="rId5"/>
              </a:rPr>
              <a:t>creativecommons.org</a:t>
            </a:r>
            <a:r>
              <a:rPr lang="en-GB" dirty="0">
                <a:hlinkClick r:id="rId5"/>
              </a:rPr>
              <a:t>/licenses/by/4.0/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DB859C-9A76-EE45-944A-5C6C37F2B2ED}"/>
              </a:ext>
            </a:extLst>
          </p:cNvPr>
          <p:cNvSpPr/>
          <p:nvPr/>
        </p:nvSpPr>
        <p:spPr>
          <a:xfrm>
            <a:off x="10183002" y="8835004"/>
            <a:ext cx="6985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Times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0D6B8D-DCC2-8646-9D38-4566BB2CEF2D}"/>
              </a:ext>
            </a:extLst>
          </p:cNvPr>
          <p:cNvSpPr/>
          <p:nvPr/>
        </p:nvSpPr>
        <p:spPr>
          <a:xfrm>
            <a:off x="194992" y="1789056"/>
            <a:ext cx="4074034" cy="809093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ggsurvplot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crea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ggplot2 a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survfit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dirty="0"/>
              <a:t>library(”survival")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/>
              <a:t>fit &lt;- </a:t>
            </a:r>
            <a:r>
              <a:rPr lang="en-US" sz="1100" b="0" dirty="0" err="1"/>
              <a:t>survfit</a:t>
            </a:r>
            <a:r>
              <a:rPr lang="en-US" sz="1100" b="0" dirty="0"/>
              <a:t>(</a:t>
            </a:r>
            <a:r>
              <a:rPr lang="en-US" sz="1100" b="0" dirty="0" err="1"/>
              <a:t>Surv</a:t>
            </a:r>
            <a:r>
              <a:rPr lang="en-US" sz="1100" b="0" dirty="0"/>
              <a:t>(</a:t>
            </a:r>
            <a:r>
              <a:rPr lang="en-US" sz="1100" b="0" dirty="0" err="1"/>
              <a:t>time,status</a:t>
            </a:r>
            <a:r>
              <a:rPr lang="en-US" sz="1100" b="0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/>
              <a:t>               ~ sex, data = lung)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/>
              <a:t>class(fit)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/>
              <a:t>## [1] "</a:t>
            </a:r>
            <a:r>
              <a:rPr lang="en-US" sz="1100" b="0" dirty="0" err="1"/>
              <a:t>survfit</a:t>
            </a:r>
            <a:r>
              <a:rPr lang="en-US" sz="1100" b="0" dirty="0"/>
              <a:t>”</a:t>
            </a:r>
            <a:br>
              <a:rPr lang="en-US" sz="1100" b="0" dirty="0"/>
            </a:br>
            <a:endParaRPr lang="en-US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/>
              <a:t>library("</a:t>
            </a:r>
            <a:r>
              <a:rPr lang="en-US" sz="1100" b="0" dirty="0" err="1"/>
              <a:t>survminer</a:t>
            </a:r>
            <a:r>
              <a:rPr lang="en-US" sz="1100" b="0" dirty="0"/>
              <a:t>")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 err="1"/>
              <a:t>ggsurvplot</a:t>
            </a:r>
            <a:r>
              <a:rPr lang="en-US" sz="1100" b="0" dirty="0"/>
              <a:t>(fit, data = lung)</a:t>
            </a: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 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supervivencia. Por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cumhaz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para la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acumulado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para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supervivencia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porcentaje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ggsurvplot(fit, data = lung, fun = "event") </a:t>
            </a:r>
            <a:br>
              <a:rPr lang="en-GB" sz="1100" b="0" dirty="0"/>
            </a:br>
            <a:r>
              <a:rPr lang="en-GB" sz="1100" b="0" dirty="0"/>
              <a:t>ggsurvplot(fit, data = lung, fun = "</a:t>
            </a:r>
            <a:r>
              <a:rPr lang="en-GB" sz="1100" b="0" dirty="0" err="1"/>
              <a:t>cumhaz</a:t>
            </a:r>
            <a:r>
              <a:rPr lang="en-GB" sz="1100" b="0" dirty="0"/>
              <a:t>”)</a:t>
            </a: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supervivencia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total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leyenda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anotaciones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p-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subtítulo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spcBef>
                <a:spcPts val="100"/>
              </a:spcBef>
            </a:pPr>
            <a:r>
              <a:rPr lang="en-GB" sz="1100" b="0" dirty="0"/>
              <a:t>ggsurvplot(fit, data = lung,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conf.int</a:t>
            </a:r>
            <a:r>
              <a:rPr lang="en-GB" sz="1100" b="0" dirty="0"/>
              <a:t> = TRUE,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pval</a:t>
            </a:r>
            <a:r>
              <a:rPr lang="en-GB" sz="1100" b="0" dirty="0"/>
              <a:t> = TRUE,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fun = "</a:t>
            </a:r>
            <a:r>
              <a:rPr lang="en-GB" sz="1100" b="0" dirty="0" err="1"/>
              <a:t>pct</a:t>
            </a:r>
            <a:r>
              <a:rPr lang="en-GB" sz="1100" b="0" dirty="0"/>
              <a:t>",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risk.table</a:t>
            </a:r>
            <a:r>
              <a:rPr lang="en-GB" sz="1100" b="0" dirty="0"/>
              <a:t> = TRUE,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size = 1,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linetype</a:t>
            </a:r>
            <a:r>
              <a:rPr lang="en-GB" sz="1100" b="0" dirty="0"/>
              <a:t> = "strata",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palette = c("#E7B800",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"#2E9FDF"),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legend = "bottom",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legend.title</a:t>
            </a:r>
            <a:r>
              <a:rPr lang="en-GB" sz="1100" b="0" dirty="0"/>
              <a:t> = "Sex",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</a:t>
            </a:r>
            <a:r>
              <a:rPr lang="en-GB" sz="1100" b="0" dirty="0" err="1"/>
              <a:t>legend.labs</a:t>
            </a:r>
            <a:r>
              <a:rPr lang="en-GB" sz="1100" b="0" dirty="0"/>
              <a:t> = c("Male", </a:t>
            </a:r>
          </a:p>
          <a:p>
            <a:pPr>
              <a:spcBef>
                <a:spcPts val="100"/>
              </a:spcBef>
            </a:pPr>
            <a:r>
              <a:rPr lang="en-GB" sz="1100" b="0" dirty="0"/>
              <a:t>     "Female”))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4F3DD4E-9834-274B-90B8-4C948313E58D}"/>
              </a:ext>
            </a:extLst>
          </p:cNvPr>
          <p:cNvSpPr/>
          <p:nvPr/>
        </p:nvSpPr>
        <p:spPr>
          <a:xfrm>
            <a:off x="129026" y="1406131"/>
            <a:ext cx="4140000" cy="394345"/>
          </a:xfrm>
          <a:prstGeom prst="roundRect">
            <a:avLst/>
          </a:prstGeom>
          <a:solidFill>
            <a:srgbClr val="2E7A1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Curvas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supervivencia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26EF068-BF4E-9742-A427-FB31407A9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150" y="7318426"/>
            <a:ext cx="1756729" cy="2431313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D3BF0AAD-6A48-EB4A-8A46-CCCE2A3B7BC3}"/>
              </a:ext>
            </a:extLst>
          </p:cNvPr>
          <p:cNvSpPr/>
          <p:nvPr/>
        </p:nvSpPr>
        <p:spPr>
          <a:xfrm>
            <a:off x="4804756" y="616864"/>
            <a:ext cx="4074034" cy="92850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cox.zph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del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paquete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 para probar el supuesto de riesgos proporcionales para un ajuste del modelo de regresión de Cox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suposición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ggcoxzph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del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paquete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survminer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covariable, produce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Schoenfeld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/>
              <a:t>library("survival") </a:t>
            </a:r>
            <a:br>
              <a:rPr lang="en-GB" sz="1100" b="0" dirty="0"/>
            </a:br>
            <a:r>
              <a:rPr lang="en-GB" sz="1100" b="0" dirty="0"/>
              <a:t>fit &lt;- </a:t>
            </a:r>
            <a:r>
              <a:rPr lang="en-GB" sz="1100" b="0" dirty="0" err="1"/>
              <a:t>coxph</a:t>
            </a:r>
            <a:r>
              <a:rPr lang="en-GB" sz="1100" b="0" dirty="0"/>
              <a:t>(</a:t>
            </a:r>
            <a:r>
              <a:rPr lang="en-GB" sz="1100" b="0" dirty="0" err="1"/>
              <a:t>Surv</a:t>
            </a:r>
            <a:r>
              <a:rPr lang="en-GB" sz="1100" b="0" dirty="0"/>
              <a:t>(time, status) ~ sex + age, data = lung)</a:t>
            </a:r>
            <a:br>
              <a:rPr lang="en-GB" sz="1100" b="0" dirty="0"/>
            </a:br>
            <a:r>
              <a:rPr lang="en-GB" sz="1100" b="0" dirty="0" err="1"/>
              <a:t>ftest</a:t>
            </a:r>
            <a:r>
              <a:rPr lang="en-GB" sz="1100" b="0" dirty="0"/>
              <a:t>&lt;-</a:t>
            </a:r>
            <a:r>
              <a:rPr lang="en-GB" sz="1100" b="0" dirty="0" err="1"/>
              <a:t>cox.zph</a:t>
            </a:r>
            <a:r>
              <a:rPr lang="en-GB" sz="1100" b="0" dirty="0"/>
              <a:t>(fit)</a:t>
            </a:r>
            <a:br>
              <a:rPr lang="en-GB" sz="1100" b="0" dirty="0"/>
            </a:br>
            <a:r>
              <a:rPr lang="en-GB" sz="1100" b="0" dirty="0" err="1"/>
              <a:t>ggcoxzph</a:t>
            </a:r>
            <a:r>
              <a:rPr lang="en-GB" sz="1100" b="0" dirty="0"/>
              <a:t>(</a:t>
            </a:r>
            <a:r>
              <a:rPr lang="en-GB" sz="1100" b="0" dirty="0" err="1"/>
              <a:t>ftest</a:t>
            </a:r>
            <a:r>
              <a:rPr lang="en-GB" sz="1100" b="0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b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ggcoxdiagnostics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grafica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del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predictor linear u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id.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residual se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"martingale", "deviance", "score",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schoenfeld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dfbeta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"',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dfbetas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and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scaledsch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ox.scale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que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representado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OX. Los possible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linear.predictions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observation.id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"time". Los  arguments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hline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sline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para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horizontal o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suavizada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g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library("survival") </a:t>
            </a:r>
            <a:br>
              <a:rPr lang="en-GB" sz="1100" b="0" dirty="0"/>
            </a:br>
            <a:r>
              <a:rPr lang="en-GB" sz="1100" b="0" dirty="0"/>
              <a:t>library("</a:t>
            </a:r>
            <a:r>
              <a:rPr lang="en-GB" sz="1100" b="0" dirty="0" err="1"/>
              <a:t>survimer</a:t>
            </a:r>
            <a:r>
              <a:rPr lang="en-GB" sz="1100" b="0" dirty="0"/>
              <a:t>")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fit &lt;- </a:t>
            </a:r>
            <a:r>
              <a:rPr lang="en-GB" sz="1100" b="0" dirty="0" err="1"/>
              <a:t>coxph</a:t>
            </a:r>
            <a:r>
              <a:rPr lang="en-GB" sz="1100" b="0" dirty="0"/>
              <a:t>(</a:t>
            </a:r>
            <a:r>
              <a:rPr lang="en-GB" sz="1100" b="0" dirty="0" err="1"/>
              <a:t>Surv</a:t>
            </a:r>
            <a:r>
              <a:rPr lang="en-GB" sz="1100" b="0" dirty="0"/>
              <a:t>(</a:t>
            </a:r>
            <a:r>
              <a:rPr lang="en-GB" sz="1100" b="0" dirty="0" err="1"/>
              <a:t>futime</a:t>
            </a:r>
            <a:r>
              <a:rPr lang="en-GB" sz="1100" b="0" dirty="0"/>
              <a:t>, </a:t>
            </a:r>
            <a:r>
              <a:rPr lang="en-GB" sz="1100" b="0" dirty="0" err="1"/>
              <a:t>fustat</a:t>
            </a:r>
            <a:r>
              <a:rPr lang="en-GB" sz="1100" b="0" dirty="0"/>
              <a:t>) ~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 age + </a:t>
            </a:r>
            <a:r>
              <a:rPr lang="en-GB" sz="1100" b="0" dirty="0" err="1"/>
              <a:t>ecog.ps</a:t>
            </a:r>
            <a:r>
              <a:rPr lang="en-GB" sz="1100" b="0" dirty="0"/>
              <a:t>+ </a:t>
            </a:r>
            <a:r>
              <a:rPr lang="en-GB" sz="1100" b="0" dirty="0" err="1"/>
              <a:t>rx</a:t>
            </a:r>
            <a:r>
              <a:rPr lang="en-GB" sz="1100" b="0" dirty="0"/>
              <a:t>, data=ovarian)</a:t>
            </a:r>
            <a:br>
              <a:rPr lang="en-GB" sz="1100" b="0" dirty="0"/>
            </a:br>
            <a:r>
              <a:rPr lang="en-GB" sz="1100" b="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 err="1"/>
              <a:t>ggcoxdiagnostics</a:t>
            </a:r>
            <a:r>
              <a:rPr lang="en-GB" sz="1100" b="0" dirty="0"/>
              <a:t>(fit,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type = "deviance",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00" b="0" dirty="0"/>
              <a:t> </a:t>
            </a:r>
            <a:r>
              <a:rPr lang="en-GB" sz="1100" b="0" dirty="0" err="1"/>
              <a:t>ox.scale</a:t>
            </a:r>
            <a:r>
              <a:rPr lang="en-GB" sz="1100" b="0" dirty="0"/>
              <a:t> = "</a:t>
            </a:r>
            <a:r>
              <a:rPr lang="en-GB" sz="1100" b="0" dirty="0" err="1"/>
              <a:t>linear.predictions</a:t>
            </a:r>
            <a:r>
              <a:rPr lang="en-GB" sz="1100" b="0" dirty="0"/>
              <a:t>”)</a:t>
            </a:r>
          </a:p>
          <a:p>
            <a:pPr>
              <a:spcBef>
                <a:spcPts val="0"/>
              </a:spcBef>
            </a:pPr>
            <a:endParaRPr lang="en-GB" sz="1100" b="0" dirty="0"/>
          </a:p>
          <a:p>
            <a:pPr>
              <a:spcBef>
                <a:spcPts val="0"/>
              </a:spcBef>
            </a:pPr>
            <a:r>
              <a:rPr lang="en-GB" sz="1100" b="0" dirty="0" err="1"/>
              <a:t>ggcoxdiagnostics</a:t>
            </a:r>
            <a:r>
              <a:rPr lang="en-GB" sz="1100" b="0" dirty="0"/>
              <a:t>(fit, 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type = "</a:t>
            </a:r>
            <a:r>
              <a:rPr lang="en-GB" sz="1100" b="0" dirty="0" err="1"/>
              <a:t>schoenfeld</a:t>
            </a:r>
            <a:r>
              <a:rPr lang="en-GB" sz="1100" b="0" dirty="0"/>
              <a:t>",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 </a:t>
            </a:r>
            <a:r>
              <a:rPr lang="en-GB" sz="1100" b="0" dirty="0" err="1"/>
              <a:t>ox.scale</a:t>
            </a:r>
            <a:r>
              <a:rPr lang="en-GB" sz="1100" b="0" dirty="0"/>
              <a:t> = "time")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FFC49FCA-16AE-464F-AC27-BB901B7F809B}"/>
              </a:ext>
            </a:extLst>
          </p:cNvPr>
          <p:cNvSpPr/>
          <p:nvPr/>
        </p:nvSpPr>
        <p:spPr>
          <a:xfrm>
            <a:off x="4754528" y="350172"/>
            <a:ext cx="4143600" cy="421586"/>
          </a:xfrm>
          <a:prstGeom prst="roundRect">
            <a:avLst/>
          </a:prstGeom>
          <a:solidFill>
            <a:srgbClr val="2E7A1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Diagnósticos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del 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Cox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3A72297-12CC-3046-A1D7-33DE95504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428" y="6188730"/>
            <a:ext cx="1766166" cy="173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60F29E1-573C-2843-AB86-A112D9F6C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798" y="8065497"/>
            <a:ext cx="3786673" cy="1804308"/>
          </a:xfrm>
          <a:prstGeom prst="rect">
            <a:avLst/>
          </a:prstGeom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8658D7BE-1552-8441-AF42-4FD537D32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7076" y="2761258"/>
            <a:ext cx="3768518" cy="1780367"/>
          </a:xfrm>
          <a:prstGeom prst="rect">
            <a:avLst/>
          </a:prstGeom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161EC8DC-FB43-6D45-9917-E8702CAB1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25" y="4918406"/>
            <a:ext cx="3530893" cy="1779942"/>
          </a:xfrm>
          <a:prstGeom prst="rect">
            <a:avLst/>
          </a:prstGeom>
        </p:spPr>
      </p:pic>
      <p:sp>
        <p:nvSpPr>
          <p:cNvPr id="279" name="Rectangle 278">
            <a:extLst>
              <a:ext uri="{FF2B5EF4-FFF2-40B4-BE49-F238E27FC236}">
                <a16:creationId xmlns:a16="http://schemas.microsoft.com/office/drawing/2014/main" id="{E87D0DF4-D8AF-1946-8CA0-1F52C612CBAA}"/>
              </a:ext>
            </a:extLst>
          </p:cNvPr>
          <p:cNvSpPr/>
          <p:nvPr/>
        </p:nvSpPr>
        <p:spPr>
          <a:xfrm>
            <a:off x="9395929" y="743185"/>
            <a:ext cx="4078800" cy="914139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ggforest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() del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paquete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survimer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un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bosque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sz="1100" b="0" dirty="0">
                <a:solidFill>
                  <a:schemeClr val="bg2">
                    <a:lumMod val="10000"/>
                  </a:schemeClr>
                </a:solidFill>
              </a:rPr>
              <a:t>para un ajuste del modelo de regresión de Cox. Las estimaciones de la razón de riesgo junto con los intervalos de confianza y los valores p se trazan para cada variable.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s-ES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GB" sz="1100" b="0" dirty="0"/>
              <a:t>library("survival") </a:t>
            </a:r>
            <a:br>
              <a:rPr lang="en-GB" sz="1100" b="0" dirty="0"/>
            </a:br>
            <a:r>
              <a:rPr lang="en-GB" sz="1100" b="0" dirty="0"/>
              <a:t>library("</a:t>
            </a:r>
            <a:r>
              <a:rPr lang="en-GB" sz="1100" b="0" dirty="0" err="1"/>
              <a:t>survimer</a:t>
            </a:r>
            <a:r>
              <a:rPr lang="en-GB" sz="1100" b="0" dirty="0"/>
              <a:t>") 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lung$age</a:t>
            </a:r>
            <a:r>
              <a:rPr lang="en-GB" sz="1100" b="0" dirty="0"/>
              <a:t> &lt;- </a:t>
            </a:r>
            <a:r>
              <a:rPr lang="en-GB" sz="1100" b="0" dirty="0" err="1"/>
              <a:t>ifelse</a:t>
            </a:r>
            <a:r>
              <a:rPr lang="en-GB" sz="1100" b="0" dirty="0"/>
              <a:t>(</a:t>
            </a:r>
            <a:r>
              <a:rPr lang="en-GB" sz="1100" b="0" dirty="0" err="1"/>
              <a:t>lung$age</a:t>
            </a:r>
            <a:r>
              <a:rPr lang="en-GB" sz="1100" b="0" dirty="0"/>
              <a:t> &gt; 70, "&gt;70","&lt;= 70")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fit &lt;- </a:t>
            </a:r>
            <a:r>
              <a:rPr lang="en-GB" sz="1100" b="0" dirty="0" err="1"/>
              <a:t>coxph</a:t>
            </a:r>
            <a:r>
              <a:rPr lang="en-GB" sz="1100" b="0" dirty="0"/>
              <a:t>( </a:t>
            </a:r>
            <a:r>
              <a:rPr lang="en-GB" sz="1100" b="0" dirty="0" err="1"/>
              <a:t>Surv</a:t>
            </a:r>
            <a:r>
              <a:rPr lang="en-GB" sz="1100" b="0" dirty="0"/>
              <a:t>(time, status) ~ sex + </a:t>
            </a:r>
            <a:r>
              <a:rPr lang="en-GB" sz="1100" b="0" dirty="0" err="1"/>
              <a:t>ph.ecog</a:t>
            </a:r>
            <a:r>
              <a:rPr lang="en-GB" sz="1100" b="0" dirty="0"/>
              <a:t> + age, data = lung)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ggforest</a:t>
            </a:r>
            <a:r>
              <a:rPr lang="en-GB" sz="1100" b="0" dirty="0"/>
              <a:t>(fit)</a:t>
            </a:r>
          </a:p>
          <a:p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00" b="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ggadjustedcurves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() del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paquete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10000"/>
                  </a:schemeClr>
                </a:solidFill>
              </a:rPr>
              <a:t>survimer</a:t>
            </a:r>
            <a:r>
              <a:rPr lang="en-GB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grafica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curvas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ajustadas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supervicencia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para un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modelo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s-ES" sz="1100" b="0" dirty="0">
                <a:solidFill>
                  <a:schemeClr val="bg2">
                    <a:lumMod val="10000"/>
                  </a:schemeClr>
                </a:solidFill>
              </a:rPr>
              <a:t>riesgos proporcionales de Cox. </a:t>
            </a:r>
            <a:endParaRPr lang="en-GB" sz="1100" b="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Las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curvas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supervivencia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ajustadas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enseñan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cu</a:t>
            </a:r>
            <a:r>
              <a:rPr lang="en-US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n un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selecionado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factor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influencia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la supervivencia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estimada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por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modelo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Cox.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tese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estas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curvas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difieren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las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curvas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Kaplan Meier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estimadas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ya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presentan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supervivencia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esperada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basada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determinado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modelo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de Cox.</a:t>
            </a:r>
          </a:p>
          <a:p>
            <a:endParaRPr lang="en-GB" sz="1100" b="0" dirty="0"/>
          </a:p>
          <a:p>
            <a:pPr>
              <a:spcBef>
                <a:spcPts val="0"/>
              </a:spcBef>
            </a:pPr>
            <a:r>
              <a:rPr lang="en-GB" sz="1100" b="0" dirty="0"/>
              <a:t>library("survival") </a:t>
            </a:r>
            <a:br>
              <a:rPr lang="en-GB" sz="1100" b="0" dirty="0"/>
            </a:br>
            <a:r>
              <a:rPr lang="en-GB" sz="1100" b="0" dirty="0"/>
              <a:t>library("</a:t>
            </a:r>
            <a:r>
              <a:rPr lang="en-GB" sz="1100" b="0" dirty="0" err="1"/>
              <a:t>survimer</a:t>
            </a:r>
            <a:r>
              <a:rPr lang="en-GB" sz="1100" b="0" dirty="0"/>
              <a:t>") 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fit &lt;-</a:t>
            </a:r>
            <a:r>
              <a:rPr lang="en-GB" sz="1100" b="0" dirty="0" err="1"/>
              <a:t>coxph</a:t>
            </a:r>
            <a:r>
              <a:rPr lang="en-GB" sz="1100" b="0" dirty="0"/>
              <a:t>(</a:t>
            </a:r>
            <a:r>
              <a:rPr lang="en-GB" sz="1100" b="0" dirty="0" err="1"/>
              <a:t>Surv</a:t>
            </a:r>
            <a:r>
              <a:rPr lang="en-GB" sz="1100" b="0" dirty="0"/>
              <a:t>(time, status) ~ 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ph.ecog+age</a:t>
            </a:r>
            <a:r>
              <a:rPr lang="en-GB" sz="1100" b="0" dirty="0"/>
              <a:t> + sex, 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data = lung)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ggadjustedcurves</a:t>
            </a:r>
            <a:r>
              <a:rPr lang="en-GB" sz="1100" b="0" dirty="0"/>
              <a:t>(fit, data = lung)</a:t>
            </a:r>
          </a:p>
          <a:p>
            <a:endParaRPr lang="en-GB" sz="1050" b="0" dirty="0"/>
          </a:p>
          <a:p>
            <a:endParaRPr lang="en-GB" sz="1050" b="0" dirty="0"/>
          </a:p>
          <a:p>
            <a:endParaRPr lang="en-GB" sz="1050" b="0" dirty="0"/>
          </a:p>
          <a:p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Nótese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que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opción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para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representar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curvas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individuales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sin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agrupamiento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no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está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disponible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nueva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función</a:t>
            </a:r>
            <a:r>
              <a:rPr lang="en-GB" sz="11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bg2">
                    <a:lumMod val="10000"/>
                  </a:schemeClr>
                </a:solidFill>
              </a:rPr>
              <a:t>ggadjustedcurves</a:t>
            </a:r>
            <a:endParaRPr lang="en-US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1100" b="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GB" sz="1100" b="0" dirty="0"/>
              <a:t>fit &lt;-</a:t>
            </a:r>
            <a:r>
              <a:rPr lang="en-GB" sz="1100" b="0" dirty="0" err="1"/>
              <a:t>coxph</a:t>
            </a:r>
            <a:r>
              <a:rPr lang="en-GB" sz="1100" b="0" dirty="0"/>
              <a:t>(</a:t>
            </a:r>
            <a:r>
              <a:rPr lang="en-GB" sz="1100" b="0" dirty="0" err="1"/>
              <a:t>Surv</a:t>
            </a:r>
            <a:r>
              <a:rPr lang="en-GB" sz="1100" b="0" dirty="0"/>
              <a:t>(time, status) ~ 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ph.ecog+age</a:t>
            </a:r>
            <a:r>
              <a:rPr lang="en-GB" sz="1100" b="0" dirty="0"/>
              <a:t> +strata(sex), </a:t>
            </a:r>
          </a:p>
          <a:p>
            <a:pPr>
              <a:spcBef>
                <a:spcPts val="0"/>
              </a:spcBef>
            </a:pPr>
            <a:r>
              <a:rPr lang="en-GB" sz="1100" b="0" dirty="0"/>
              <a:t>data = lung)</a:t>
            </a:r>
          </a:p>
          <a:p>
            <a:pPr>
              <a:spcBef>
                <a:spcPts val="0"/>
              </a:spcBef>
            </a:pPr>
            <a:r>
              <a:rPr lang="en-GB" sz="1100" b="0" dirty="0" err="1"/>
              <a:t>ggadjustedcurves</a:t>
            </a:r>
            <a:r>
              <a:rPr lang="en-GB" sz="1100" b="0" dirty="0"/>
              <a:t>(fit, data = lung)</a:t>
            </a:r>
            <a:br>
              <a:rPr lang="en-GB" sz="1050" b="0" dirty="0"/>
            </a:br>
            <a:endParaRPr lang="en-GB" sz="1050" b="0" dirty="0"/>
          </a:p>
          <a:p>
            <a:endParaRPr lang="en-GB" sz="1050" b="0" dirty="0"/>
          </a:p>
          <a:p>
            <a:endParaRPr lang="en-GB" sz="1050" b="0" dirty="0"/>
          </a:p>
          <a:p>
            <a:endParaRPr lang="en-GB" sz="1050" b="0" dirty="0"/>
          </a:p>
        </p:txBody>
      </p:sp>
      <p:pic>
        <p:nvPicPr>
          <p:cNvPr id="280" name="Picture 279">
            <a:extLst>
              <a:ext uri="{FF2B5EF4-FFF2-40B4-BE49-F238E27FC236}">
                <a16:creationId xmlns:a16="http://schemas.microsoft.com/office/drawing/2014/main" id="{E5E17A07-8484-CA49-9992-7650BD9CF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6397" y="2390568"/>
            <a:ext cx="2070010" cy="2063201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93CE9F2F-2068-8C4F-BBA2-D4913FE99A2C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2526" b="877"/>
          <a:stretch/>
        </p:blipFill>
        <p:spPr>
          <a:xfrm>
            <a:off x="11772407" y="6015788"/>
            <a:ext cx="1584000" cy="15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9E60DA35-1B0D-C047-B582-9FF4270C69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407" y="8093333"/>
            <a:ext cx="1584000" cy="15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8CD3D56E-0AA2-DB44-9232-E99C837504C9}"/>
              </a:ext>
            </a:extLst>
          </p:cNvPr>
          <p:cNvSpPr/>
          <p:nvPr/>
        </p:nvSpPr>
        <p:spPr>
          <a:xfrm>
            <a:off x="9365329" y="324836"/>
            <a:ext cx="4140000" cy="421586"/>
          </a:xfrm>
          <a:prstGeom prst="roundRect">
            <a:avLst/>
          </a:prstGeom>
          <a:solidFill>
            <a:srgbClr val="2E7A1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Sumario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del 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 Cox</a:t>
            </a:r>
          </a:p>
        </p:txBody>
      </p:sp>
      <p:pic>
        <p:nvPicPr>
          <p:cNvPr id="286" name="Picture 285">
            <a:extLst>
              <a:ext uri="{FF2B5EF4-FFF2-40B4-BE49-F238E27FC236}">
                <a16:creationId xmlns:a16="http://schemas.microsoft.com/office/drawing/2014/main" id="{21B33C18-3390-4545-BA9E-4D75F1707B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2056" y="2054423"/>
            <a:ext cx="1803823" cy="17892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874</Words>
  <Application>Microsoft Macintosh PowerPoint</Application>
  <PresentationFormat>Custom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Helvetica Light</vt:lpstr>
      <vt:lpstr>Source Sans Pro</vt:lpstr>
      <vt:lpstr>Source Sans Pro Light</vt:lpstr>
      <vt:lpstr>Source Sans Pro Semibold</vt:lpstr>
      <vt:lpstr>Times</vt:lpstr>
      <vt:lpstr>White</vt:lpstr>
      <vt:lpstr>Creating Survival Plots Informative and Elegant  with survminer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Microsoft Office User</cp:lastModifiedBy>
  <cp:revision>46</cp:revision>
  <cp:lastPrinted>2021-01-22T22:19:24Z</cp:lastPrinted>
  <dcterms:modified xsi:type="dcterms:W3CDTF">2021-01-25T14:20:50Z</dcterms:modified>
</cp:coreProperties>
</file>