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0795000" cx="13970000"/>
  <p:notesSz cx="6858000" cy="9144000"/>
  <p:embeddedFontLst>
    <p:embeddedFont>
      <p:font typeface="Source Sans Pro Light"/>
      <p:regular r:id="rId7"/>
      <p:bold r:id="rId8"/>
      <p:italic r:id="rId9"/>
      <p:boldItalic r:id="rId10"/>
    </p:embeddedFont>
    <p:embeddedFont>
      <p:font typeface="Source Sans Pro SemiBold"/>
      <p:regular r:id="rId11"/>
      <p:bold r:id="rId12"/>
      <p:italic r:id="rId13"/>
      <p:boldItalic r:id="rId14"/>
    </p:embeddedFont>
    <p:embeddedFont>
      <p:font typeface="Source Sans Pro Black"/>
      <p:bold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Vc/gnmoakyla25++2gL3gsjV0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22" Type="http://schemas.openxmlformats.org/officeDocument/2006/relationships/font" Target="fonts/SourceSansPro-bold.fntdata"/><Relationship Id="rId21" Type="http://schemas.openxmlformats.org/officeDocument/2006/relationships/font" Target="fonts/SourceSansPro-regular.fntdata"/><Relationship Id="rId24" Type="http://schemas.openxmlformats.org/officeDocument/2006/relationships/font" Target="fonts/SourceSansPro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ourceSansProLight-italic.fntdata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SourceSansProLight-regular.fntdata"/><Relationship Id="rId8" Type="http://schemas.openxmlformats.org/officeDocument/2006/relationships/font" Target="fonts/SourceSansProLight-bold.fntdata"/><Relationship Id="rId11" Type="http://schemas.openxmlformats.org/officeDocument/2006/relationships/font" Target="fonts/SourceSansProSemiBold-regular.fntdata"/><Relationship Id="rId10" Type="http://schemas.openxmlformats.org/officeDocument/2006/relationships/font" Target="fonts/SourceSansProLight-boldItalic.fntdata"/><Relationship Id="rId13" Type="http://schemas.openxmlformats.org/officeDocument/2006/relationships/font" Target="fonts/SourceSansProSemiBold-italic.fntdata"/><Relationship Id="rId12" Type="http://schemas.openxmlformats.org/officeDocument/2006/relationships/font" Target="fonts/SourceSansProSemiBold-bold.fntdata"/><Relationship Id="rId15" Type="http://schemas.openxmlformats.org/officeDocument/2006/relationships/font" Target="fonts/SourceSansProBlack-bold.fntdata"/><Relationship Id="rId14" Type="http://schemas.openxmlformats.org/officeDocument/2006/relationships/font" Target="fonts/SourceSansProSemiBold-boldItalic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SourceSansProBlack-boldItalic.fntdata"/><Relationship Id="rId19" Type="http://schemas.openxmlformats.org/officeDocument/2006/relationships/font" Target="fonts/HelveticaNeueLight-italic.fntdata"/><Relationship Id="rId18" Type="http://schemas.openxmlformats.org/officeDocument/2006/relationships/font" Target="fonts/HelveticaNeue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209675" y="685800"/>
            <a:ext cx="4438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7:notes"/>
          <p:cNvSpPr/>
          <p:nvPr>
            <p:ph idx="2" type="sldImg"/>
          </p:nvPr>
        </p:nvSpPr>
        <p:spPr>
          <a:xfrm>
            <a:off x="1209675" y="685800"/>
            <a:ext cx="4438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31432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  <a:defRPr sz="900"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>
            <p:ph idx="2" type="pic"/>
          </p:nvPr>
        </p:nvSpPr>
        <p:spPr>
          <a:xfrm>
            <a:off x="0" y="158750"/>
            <a:ext cx="13964218" cy="10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27622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1pPr>
            <a:lvl2pPr indent="-2762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2pPr>
            <a:lvl3pPr indent="-2762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3pPr>
            <a:lvl4pPr indent="-2762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4pPr>
            <a:lvl5pPr indent="-2762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  <a:noFill/>
          <a:ln>
            <a:noFill/>
          </a:ln>
        </p:spPr>
        <p:txBody>
          <a:bodyPr anchorCtr="0" anchor="b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>
            <p:ph idx="2" type="pic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  <a:noFill/>
          <a:ln>
            <a:noFill/>
          </a:ln>
        </p:spPr>
        <p:txBody>
          <a:bodyPr anchorCtr="0" anchor="b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>
            <p:ph idx="2" type="pic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  <a:noFill/>
          <a:ln>
            <a:noFill/>
          </a:ln>
        </p:spPr>
        <p:txBody>
          <a:bodyPr anchorCtr="0" anchor="b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300"/>
              <a:buFont typeface="Source Sans Pro SemiBold"/>
              <a:buNone/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>
            <p:ph idx="2" type="pic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28575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1pPr>
            <a:lvl2pPr indent="-28575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2pPr>
            <a:lvl3pPr indent="-28575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3pPr>
            <a:lvl4pPr indent="-28575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4pPr>
            <a:lvl5pPr indent="-28575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31432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>
            <p:ph idx="2" type="pic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Google Shape;43;p17"/>
          <p:cNvSpPr/>
          <p:nvPr>
            <p:ph idx="3" type="pic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17"/>
          <p:cNvSpPr/>
          <p:nvPr>
            <p:ph idx="4" type="pic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2857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575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5750" lvl="4" marL="2286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5750" lvl="5" marL="2743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5750" lvl="6" marL="3200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5750" lvl="7" marL="3657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5750" lvl="8" marL="4114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s://tidyeval.tidyverse.org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s://tidyeval.tidyverse.org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11531940" y="8866246"/>
            <a:ext cx="2119094" cy="1468354"/>
          </a:xfrm>
          <a:prstGeom prst="rect">
            <a:avLst/>
          </a:prstGeom>
          <a:solidFill>
            <a:srgbClr val="A6AAA9">
              <a:alpha val="24705"/>
            </a:srgbClr>
          </a:solidFill>
          <a:ln>
            <a:noFill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312409" y="1533141"/>
            <a:ext cx="4044600" cy="8414400"/>
          </a:xfrm>
          <a:prstGeom prst="rect">
            <a:avLst/>
          </a:prstGeom>
          <a:gradFill>
            <a:gsLst>
              <a:gs pos="0">
                <a:srgbClr val="FFFFFF">
                  <a:alpha val="24705"/>
                </a:srgbClr>
              </a:gs>
              <a:gs pos="19244">
                <a:srgbClr val="FFD300">
                  <a:alpha val="24705"/>
                </a:srgbClr>
              </a:gs>
              <a:gs pos="100000">
                <a:srgbClr val="FFD300">
                  <a:alpha val="24705"/>
                </a:srgbClr>
              </a:gs>
            </a:gsLst>
            <a:lin ang="16224154" scaled="0"/>
          </a:gradFill>
          <a:ln>
            <a:noFill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1293900" y="2564100"/>
            <a:ext cx="3071700" cy="8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Símbolo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symbol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- un nombre que representa un valor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 objeto almacenado en R.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is_symbol(expr(pi))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Entorno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Environment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objeto de tipo lista que enlaza símbolos (nombres) a objetos almacenados  en memoria.  Cada entorno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tiene un enlace a un segundo entorno,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padre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creando una cadena, o camino de búsqueda, de entornos.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is_environment(current_env())</a:t>
            </a:r>
            <a:endParaRPr b="1" i="1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Constante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un valor puro, es decir, un vector de longitud 1.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is_bare_atomic(1)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Objeto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lamada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)- un vector de símbolos, constantes y/o llamadas que empieza con el nombre de una función, posiblemente seguida de argumentos. 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is_call(expr(abs(1)))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Código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una secuencia de símbolos, constantes y/o llamadas que devuelve un resultado al ser evaluada. El código puede ser: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Evaluado inmediatamente     (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Standard Eval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Guardado para usar después (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Non-Standard Eval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is_expression(expr(pi))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Expresión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expression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- un objeto que almacena código entrecomillado sin evaluarlo.  is_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expression(expr(a + b))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un objeto que almacena un código entrecomillado (sin evaluarlo) junto a su entorno.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is_quosure(quo(a + b))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1927839" y="8544136"/>
            <a:ext cx="23727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quo_get_env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(quo) Devuelve el entorno de una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quo_set_env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(quo, expr) Determina el entorno de una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t/>
            </a:r>
            <a:endParaRPr b="0" i="0" sz="1100" u="none" cap="none" strike="noStrike">
              <a:solidFill>
                <a:srgbClr val="D39F4B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quo_get_expr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(quo) Devuelve la expresión de una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>
            <a:off x="8406780" y="-1013162"/>
            <a:ext cx="6134601" cy="2980093"/>
            <a:chOff x="0" y="51032"/>
            <a:chExt cx="6134599" cy="2980091"/>
          </a:xfrm>
        </p:grpSpPr>
        <p:sp>
          <p:nvSpPr>
            <p:cNvPr id="68" name="Google Shape;68;p4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>
                <a:gd fmla="val 50000" name="adj"/>
              </a:avLst>
            </a:prstGeom>
            <a:solidFill>
              <a:srgbClr val="474747"/>
            </a:solidFill>
            <a:ln cap="flat" cmpd="sng" w="9525">
              <a:solidFill>
                <a:srgbClr val="474747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797979">
                <a:alpha val="49019"/>
              </a:srgbClr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-1800000">
              <a:off x="2896973" y="973389"/>
              <a:ext cx="1319509" cy="1143860"/>
            </a:xfrm>
            <a:prstGeom prst="triangle">
              <a:avLst>
                <a:gd fmla="val 50000" name="adj"/>
              </a:avLst>
            </a:prstGeom>
            <a:solidFill>
              <a:srgbClr val="757575"/>
            </a:solidFill>
            <a:ln cap="flat" cmpd="sng" w="9525">
              <a:solidFill>
                <a:srgbClr val="757575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rot="1800000">
              <a:off x="3470359" y="1634009"/>
              <a:ext cx="1319509" cy="1143861"/>
            </a:xfrm>
            <a:prstGeom prst="triangle">
              <a:avLst>
                <a:gd fmla="val 50000" name="adj"/>
              </a:avLst>
            </a:prstGeom>
            <a:solidFill>
              <a:srgbClr val="474747"/>
            </a:solidFill>
            <a:ln cap="flat" cmpd="sng" w="9525">
              <a:solidFill>
                <a:srgbClr val="474747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3461021" y="1507461"/>
              <a:ext cx="422090" cy="422090"/>
            </a:xfrm>
            <a:prstGeom prst="ellipse">
              <a:avLst/>
            </a:prstGeom>
            <a:solidFill>
              <a:srgbClr val="474747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1800000">
              <a:off x="3470359" y="312963"/>
              <a:ext cx="1319509" cy="1143861"/>
            </a:xfrm>
            <a:prstGeom prst="triangle">
              <a:avLst>
                <a:gd fmla="val 50000" name="adj"/>
              </a:avLst>
            </a:prstGeom>
            <a:solidFill>
              <a:srgbClr val="474747"/>
            </a:solidFill>
            <a:ln cap="flat" cmpd="sng" w="9525">
              <a:solidFill>
                <a:srgbClr val="474747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rot="-1800000">
              <a:off x="4044130" y="318647"/>
              <a:ext cx="1319509" cy="1143861"/>
            </a:xfrm>
            <a:prstGeom prst="triangle">
              <a:avLst>
                <a:gd fmla="val 50000" name="adj"/>
              </a:avLst>
            </a:prstGeom>
            <a:solidFill>
              <a:srgbClr val="757575"/>
            </a:solidFill>
            <a:ln cap="flat" cmpd="sng" w="9525">
              <a:solidFill>
                <a:srgbClr val="757575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474747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>
                <a:gd fmla="val 50000" name="adj"/>
              </a:avLst>
            </a:prstGeom>
            <a:solidFill>
              <a:srgbClr val="474747"/>
            </a:solidFill>
            <a:ln cap="flat" cmpd="sng" w="9525">
              <a:solidFill>
                <a:srgbClr val="474747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4990920" y="1513341"/>
              <a:ext cx="422090" cy="42209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-1800000">
              <a:off x="1751148" y="309969"/>
              <a:ext cx="1319510" cy="1143860"/>
            </a:xfrm>
            <a:prstGeom prst="triangle">
              <a:avLst>
                <a:gd fmla="val 50000" name="adj"/>
              </a:avLst>
            </a:prstGeom>
            <a:solidFill>
              <a:srgbClr val="757575"/>
            </a:solidFill>
            <a:ln cap="flat" cmpd="sng" w="9525">
              <a:solidFill>
                <a:srgbClr val="757575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2315196" y="844041"/>
              <a:ext cx="422090" cy="422090"/>
            </a:xfrm>
            <a:prstGeom prst="ellipse">
              <a:avLst/>
            </a:prstGeom>
            <a:solidFill>
              <a:srgbClr val="474747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3" name="Google Shape;83;p4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29803"/>
                </a:srgbClr>
              </a:gs>
              <a:gs pos="35803">
                <a:srgbClr val="FFFFFF">
                  <a:alpha val="64705"/>
                </a:srgbClr>
              </a:gs>
              <a:gs pos="55434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rlang.png"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3158" y="220625"/>
            <a:ext cx="1358901" cy="156871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RStudio® es una marca registrada de  RStudio, Inc.  •  </a:t>
            </a:r>
            <a:r>
              <a:rPr b="0" i="0" lang="en-US" sz="900" u="sng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CC BY SA</a:t>
            </a: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RStudio •  </a:t>
            </a:r>
            <a:r>
              <a:rPr b="0" i="0" lang="en-US" sz="900" u="sng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info@rstudio.com</a:t>
            </a: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844-448-1212 • </a:t>
            </a:r>
            <a:r>
              <a:rPr b="0" i="0" lang="en-US" sz="900" u="sng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rstudio.com</a:t>
            </a: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 Más información en </a:t>
            </a:r>
            <a:r>
              <a:rPr b="1" i="0" lang="en-US" sz="900" u="sng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tidyeval.tidyverse.org</a:t>
            </a: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 rlang 0.3.0 •   Traducida: 2019-10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6" name="Google Shape;86;p4"/>
          <p:cNvCxnSpPr/>
          <p:nvPr/>
        </p:nvCxnSpPr>
        <p:spPr>
          <a:xfrm>
            <a:off x="2354308" y="10337513"/>
            <a:ext cx="11321194" cy="1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7" name="Google Shape;87;p4"/>
          <p:cNvSpPr txBox="1"/>
          <p:nvPr>
            <p:ph type="title"/>
          </p:nvPr>
        </p:nvSpPr>
        <p:spPr>
          <a:xfrm>
            <a:off x="275721" y="361177"/>
            <a:ext cx="11077967" cy="803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Source Sans Pro Light"/>
              <a:buNone/>
            </a:pPr>
            <a:r>
              <a:rPr lang="en-US">
                <a:solidFill>
                  <a:srgbClr val="424242"/>
                </a:solidFill>
              </a:rPr>
              <a:t>Evaluación </a:t>
            </a:r>
            <a:r>
              <a:rPr i="1" lang="en-US">
                <a:solidFill>
                  <a:srgbClr val="424242"/>
                </a:solidFill>
              </a:rPr>
              <a:t>tidy</a:t>
            </a:r>
            <a:r>
              <a:rPr lang="en-US">
                <a:solidFill>
                  <a:srgbClr val="424242"/>
                </a:solidFill>
              </a:rPr>
              <a:t> con rlang : : </a:t>
            </a:r>
            <a:r>
              <a:rPr lang="en-US"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GUÍA RÁPIDA </a:t>
            </a:r>
            <a:r>
              <a:rPr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/>
          </a:p>
        </p:txBody>
      </p:sp>
      <p:cxnSp>
        <p:nvCxnSpPr>
          <p:cNvPr id="88" name="Google Shape;88;p4"/>
          <p:cNvCxnSpPr/>
          <p:nvPr/>
        </p:nvCxnSpPr>
        <p:spPr>
          <a:xfrm>
            <a:off x="310628" y="1536700"/>
            <a:ext cx="404547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" name="Google Shape;89;p4"/>
          <p:cNvCxnSpPr/>
          <p:nvPr/>
        </p:nvCxnSpPr>
        <p:spPr>
          <a:xfrm>
            <a:off x="4813300" y="1536700"/>
            <a:ext cx="72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90" name="Google Shape;9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823" y="9978474"/>
            <a:ext cx="1754521" cy="6164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4"/>
          <p:cNvGrpSpPr/>
          <p:nvPr/>
        </p:nvGrpSpPr>
        <p:grpSpPr>
          <a:xfrm>
            <a:off x="312402" y="6119198"/>
            <a:ext cx="1167023" cy="487602"/>
            <a:chOff x="501811" y="-1"/>
            <a:chExt cx="1167023" cy="487602"/>
          </a:xfrm>
        </p:grpSpPr>
        <p:grpSp>
          <p:nvGrpSpPr>
            <p:cNvPr id="92" name="Google Shape;92;p4"/>
            <p:cNvGrpSpPr/>
            <p:nvPr/>
          </p:nvGrpSpPr>
          <p:grpSpPr>
            <a:xfrm>
              <a:off x="517789" y="91696"/>
              <a:ext cx="347205" cy="344936"/>
              <a:chOff x="0" y="0"/>
              <a:chExt cx="347203" cy="344935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1723"/>
                <a:ext cx="347203" cy="172365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0" y="171647"/>
                <a:ext cx="347203" cy="17236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0" y="0"/>
                <a:ext cx="347203" cy="344935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96" name="Google Shape;96;p4"/>
            <p:cNvSpPr txBox="1"/>
            <p:nvPr/>
          </p:nvSpPr>
          <p:spPr>
            <a:xfrm>
              <a:off x="501811" y="206111"/>
              <a:ext cx="379160" cy="276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 txBox="1"/>
            <p:nvPr/>
          </p:nvSpPr>
          <p:spPr>
            <a:xfrm>
              <a:off x="568325" y="-1"/>
              <a:ext cx="251229" cy="299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 txBox="1"/>
            <p:nvPr/>
          </p:nvSpPr>
          <p:spPr>
            <a:xfrm>
              <a:off x="939809" y="19051"/>
              <a:ext cx="5388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 Light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código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 txBox="1"/>
            <p:nvPr/>
          </p:nvSpPr>
          <p:spPr>
            <a:xfrm>
              <a:off x="930234" y="200801"/>
              <a:ext cx="7386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 Light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resultado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4"/>
            <p:cNvCxnSpPr/>
            <p:nvPr/>
          </p:nvCxnSpPr>
          <p:spPr>
            <a:xfrm>
              <a:off x="815772" y="176894"/>
              <a:ext cx="13426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>
              <a:off x="828472" y="344280"/>
              <a:ext cx="12156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grpSp>
        <p:nvGrpSpPr>
          <p:cNvPr id="102" name="Google Shape;102;p4"/>
          <p:cNvGrpSpPr/>
          <p:nvPr/>
        </p:nvGrpSpPr>
        <p:grpSpPr>
          <a:xfrm>
            <a:off x="469868" y="5150772"/>
            <a:ext cx="185066" cy="194166"/>
            <a:chOff x="0" y="0"/>
            <a:chExt cx="185065" cy="194165"/>
          </a:xfrm>
        </p:grpSpPr>
        <p:sp>
          <p:nvSpPr>
            <p:cNvPr id="103" name="Google Shape;103;p4"/>
            <p:cNvSpPr/>
            <p:nvPr/>
          </p:nvSpPr>
          <p:spPr>
            <a:xfrm>
              <a:off x="0" y="9100"/>
              <a:ext cx="185065" cy="185065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" name="Google Shape;104;p4"/>
            <p:cNvSpPr txBox="1"/>
            <p:nvPr/>
          </p:nvSpPr>
          <p:spPr>
            <a:xfrm>
              <a:off x="29032" y="0"/>
              <a:ext cx="127001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469868" y="5539226"/>
            <a:ext cx="738495" cy="286943"/>
            <a:chOff x="0" y="-1"/>
            <a:chExt cx="738494" cy="286942"/>
          </a:xfrm>
        </p:grpSpPr>
        <p:sp>
          <p:nvSpPr>
            <p:cNvPr id="106" name="Google Shape;106;p4"/>
            <p:cNvSpPr/>
            <p:nvPr/>
          </p:nvSpPr>
          <p:spPr>
            <a:xfrm>
              <a:off x="0" y="49105"/>
              <a:ext cx="347203" cy="185066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7" name="Google Shape;107;p4"/>
            <p:cNvSpPr txBox="1"/>
            <p:nvPr/>
          </p:nvSpPr>
          <p:spPr>
            <a:xfrm>
              <a:off x="50055" y="46388"/>
              <a:ext cx="247092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abs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311781" y="-1"/>
              <a:ext cx="160818" cy="286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 Light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577676" y="-1"/>
              <a:ext cx="160818" cy="286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 Light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26429" y="49105"/>
              <a:ext cx="185065" cy="185066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453748" y="46388"/>
              <a:ext cx="127001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426891" y="9251874"/>
            <a:ext cx="426000" cy="299700"/>
            <a:chOff x="13" y="39774"/>
            <a:chExt cx="426000" cy="299700"/>
          </a:xfrm>
        </p:grpSpPr>
        <p:sp>
          <p:nvSpPr>
            <p:cNvPr id="113" name="Google Shape;113;p4"/>
            <p:cNvSpPr/>
            <p:nvPr/>
          </p:nvSpPr>
          <p:spPr>
            <a:xfrm>
              <a:off x="36829" y="80719"/>
              <a:ext cx="347204" cy="1723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13" y="39774"/>
              <a:ext cx="4260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 +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1521958" y="8464950"/>
            <a:ext cx="235872" cy="305249"/>
            <a:chOff x="0" y="0"/>
            <a:chExt cx="235872" cy="305249"/>
          </a:xfrm>
        </p:grpSpPr>
        <p:sp>
          <p:nvSpPr>
            <p:cNvPr id="116" name="Google Shape;116;p4"/>
            <p:cNvSpPr/>
            <p:nvPr/>
          </p:nvSpPr>
          <p:spPr>
            <a:xfrm>
              <a:off x="30829" y="79186"/>
              <a:ext cx="170331" cy="167470"/>
            </a:xfrm>
            <a:prstGeom prst="roundRect">
              <a:avLst>
                <a:gd fmla="val 15000" name="adj"/>
              </a:avLst>
            </a:prstGeom>
            <a:solidFill>
              <a:schemeClr val="accent3"/>
            </a:solidFill>
            <a:ln cap="flat" cmpd="sng" w="9525">
              <a:solidFill>
                <a:srgbClr val="D39F4B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24041" y="134695"/>
              <a:ext cx="67247" cy="90677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74949" y="56407"/>
              <a:ext cx="160923" cy="248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Source Sans Pro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6838" y="104481"/>
              <a:ext cx="67246" cy="65277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0" y="0"/>
              <a:ext cx="1608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Source Sans Pro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4"/>
          <p:cNvSpPr txBox="1"/>
          <p:nvPr/>
        </p:nvSpPr>
        <p:spPr>
          <a:xfrm>
            <a:off x="4804058" y="1539747"/>
            <a:ext cx="3318511" cy="43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500"/>
              <a:buFont typeface="Source Sans Pro"/>
              <a:buNone/>
            </a:pPr>
            <a:r>
              <a:rPr b="0" i="0" lang="en-US" sz="25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Entrecomillar código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4813300" y="5874858"/>
            <a:ext cx="4089400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4804050" y="5886375"/>
            <a:ext cx="3882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500"/>
              <a:buFont typeface="Source Sans Pro"/>
              <a:buNone/>
            </a:pPr>
            <a:r>
              <a:rPr b="0" i="0" lang="en-US" sz="25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Parseando y deparseando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>
            <a:off x="9440095" y="5875853"/>
            <a:ext cx="4216401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5" name="Google Shape;125;p4"/>
          <p:cNvSpPr txBox="1"/>
          <p:nvPr/>
        </p:nvSpPr>
        <p:spPr>
          <a:xfrm>
            <a:off x="4832318" y="2324245"/>
            <a:ext cx="795681" cy="215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4817468" y="2286150"/>
            <a:ext cx="4081075" cy="1"/>
          </a:xfrm>
          <a:prstGeom prst="straightConnector1">
            <a:avLst/>
          </a:prstGeom>
          <a:noFill/>
          <a:ln cap="rnd" cmpd="sng" w="19050">
            <a:solidFill>
              <a:srgbClr val="53585F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/>
        </p:nvSpPr>
        <p:spPr>
          <a:xfrm>
            <a:off x="9446408" y="2323932"/>
            <a:ext cx="893980" cy="215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9431559" y="2285836"/>
            <a:ext cx="4208075" cy="1"/>
          </a:xfrm>
          <a:prstGeom prst="straightConnector1">
            <a:avLst/>
          </a:prstGeom>
          <a:noFill/>
          <a:ln cap="rnd" cmpd="sng" w="19050">
            <a:solidFill>
              <a:srgbClr val="53585F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6908782" y="2470295"/>
            <a:ext cx="1920147" cy="1255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Una expresión que ha sido guardada junto con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entorno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(AKA una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 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puede ser evaluada más tarde en el entorno con el que fue guardada para devolver un resultado previsible.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4842098" y="2654445"/>
            <a:ext cx="1807087" cy="745162"/>
            <a:chOff x="0" y="0"/>
            <a:chExt cx="1807086" cy="745160"/>
          </a:xfrm>
        </p:grpSpPr>
        <p:sp>
          <p:nvSpPr>
            <p:cNvPr id="131" name="Google Shape;131;p4"/>
            <p:cNvSpPr/>
            <p:nvPr/>
          </p:nvSpPr>
          <p:spPr>
            <a:xfrm>
              <a:off x="20442" y="450640"/>
              <a:ext cx="612226" cy="2544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0" y="445518"/>
              <a:ext cx="627711" cy="299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 + b,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7753" y="320890"/>
              <a:ext cx="617605" cy="163519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7753" y="318180"/>
              <a:ext cx="617605" cy="391346"/>
            </a:xfrm>
            <a:prstGeom prst="rect">
              <a:avLst/>
            </a:prstGeom>
            <a:noFill/>
            <a:ln cap="flat" cmpd="sng" w="25400">
              <a:solidFill>
                <a:srgbClr val="D39F4B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209272" y="226519"/>
              <a:ext cx="209166" cy="299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4"/>
            <p:cNvGrpSpPr/>
            <p:nvPr/>
          </p:nvGrpSpPr>
          <p:grpSpPr>
            <a:xfrm>
              <a:off x="399293" y="428049"/>
              <a:ext cx="235874" cy="305250"/>
              <a:chOff x="0" y="0"/>
              <a:chExt cx="235872" cy="305249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30829" y="79186"/>
                <a:ext cx="170331" cy="167470"/>
              </a:xfrm>
              <a:prstGeom prst="roundRect">
                <a:avLst>
                  <a:gd fmla="val 15000" name="adj"/>
                </a:avLst>
              </a:pr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46838" y="104482"/>
                <a:ext cx="67247" cy="65277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" name="Google Shape;139;p4"/>
              <p:cNvSpPr txBox="1"/>
              <p:nvPr/>
            </p:nvSpPr>
            <p:spPr>
              <a:xfrm>
                <a:off x="0" y="0"/>
                <a:ext cx="160923" cy="248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Source Sans Pro"/>
                  <a:buNone/>
                </a:pPr>
                <a:r>
                  <a:rPr b="1" i="0" lang="en-US" sz="7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124041" y="134695"/>
                <a:ext cx="67247" cy="90677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" name="Google Shape;141;p4"/>
              <p:cNvSpPr txBox="1"/>
              <p:nvPr/>
            </p:nvSpPr>
            <p:spPr>
              <a:xfrm>
                <a:off x="74949" y="56407"/>
                <a:ext cx="160923" cy="2488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Source Sans Pro"/>
                  <a:buNone/>
                </a:pPr>
                <a:r>
                  <a:rPr b="1" i="0" lang="en-US" sz="7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" name="Google Shape;142;p4"/>
            <p:cNvSpPr txBox="1"/>
            <p:nvPr/>
          </p:nvSpPr>
          <p:spPr>
            <a:xfrm>
              <a:off x="616976" y="332993"/>
              <a:ext cx="6123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cuando 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4"/>
            <p:cNvCxnSpPr/>
            <p:nvPr/>
          </p:nvCxnSpPr>
          <p:spPr>
            <a:xfrm>
              <a:off x="680928" y="513852"/>
              <a:ext cx="520584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grpSp>
          <p:nvGrpSpPr>
            <p:cNvPr id="144" name="Google Shape;144;p4"/>
            <p:cNvGrpSpPr/>
            <p:nvPr/>
          </p:nvGrpSpPr>
          <p:grpSpPr>
            <a:xfrm>
              <a:off x="1208982" y="0"/>
              <a:ext cx="598104" cy="728213"/>
              <a:chOff x="0" y="0"/>
              <a:chExt cx="598102" cy="728212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36829" y="339182"/>
                <a:ext cx="347204" cy="17236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6" name="Google Shape;146;p4"/>
              <p:cNvSpPr txBox="1"/>
              <p:nvPr/>
            </p:nvSpPr>
            <p:spPr>
              <a:xfrm>
                <a:off x="0" y="258463"/>
                <a:ext cx="425885" cy="299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 + 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36829" y="509106"/>
                <a:ext cx="347204" cy="172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6829" y="337459"/>
                <a:ext cx="347204" cy="344936"/>
              </a:xfrm>
              <a:prstGeom prst="rect">
                <a:avLst/>
              </a:prstGeom>
              <a:noFill/>
              <a:ln cap="flat" cmpd="sng" w="25400">
                <a:solidFill>
                  <a:schemeClr val="accent3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9" name="Google Shape;149;p4"/>
              <p:cNvSpPr txBox="1"/>
              <p:nvPr/>
            </p:nvSpPr>
            <p:spPr>
              <a:xfrm>
                <a:off x="122834" y="451875"/>
                <a:ext cx="175194" cy="276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" name="Google Shape;150;p4"/>
              <p:cNvGrpSpPr/>
              <p:nvPr/>
            </p:nvGrpSpPr>
            <p:grpSpPr>
              <a:xfrm>
                <a:off x="362229" y="0"/>
                <a:ext cx="235873" cy="305250"/>
                <a:chOff x="0" y="0"/>
                <a:chExt cx="235872" cy="305249"/>
              </a:xfrm>
            </p:grpSpPr>
            <p:sp>
              <p:nvSpPr>
                <p:cNvPr id="151" name="Google Shape;151;p4"/>
                <p:cNvSpPr/>
                <p:nvPr/>
              </p:nvSpPr>
              <p:spPr>
                <a:xfrm>
                  <a:off x="30829" y="79186"/>
                  <a:ext cx="170331" cy="167470"/>
                </a:xfrm>
                <a:prstGeom prst="roundRect">
                  <a:avLst>
                    <a:gd fmla="val 15000" name="adj"/>
                  </a:avLst>
                </a:prstGeom>
                <a:solidFill>
                  <a:schemeClr val="accent3"/>
                </a:solidFill>
                <a:ln cap="flat" cmpd="sng" w="9525">
                  <a:solidFill>
                    <a:srgbClr val="D39F4B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124041" y="134695"/>
                  <a:ext cx="67246" cy="90677"/>
                </a:xfrm>
                <a:prstGeom prst="rect">
                  <a:avLst/>
                </a:prstGeom>
                <a:solidFill>
                  <a:srgbClr val="D39F4B"/>
                </a:solidFill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53" name="Google Shape;153;p4"/>
                <p:cNvSpPr txBox="1"/>
                <p:nvPr/>
              </p:nvSpPr>
              <p:spPr>
                <a:xfrm>
                  <a:off x="74948" y="56407"/>
                  <a:ext cx="160924" cy="2488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Source Sans Pro"/>
                    <a:buNone/>
                  </a:pPr>
                  <a:r>
                    <a:rPr b="1" i="0" lang="en-US" sz="7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46838" y="104482"/>
                  <a:ext cx="67246" cy="65277"/>
                </a:xfrm>
                <a:prstGeom prst="rect">
                  <a:avLst/>
                </a:prstGeom>
                <a:solidFill>
                  <a:srgbClr val="D39F4B"/>
                </a:solidFill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55" name="Google Shape;155;p4"/>
                <p:cNvSpPr txBox="1"/>
                <p:nvPr/>
              </p:nvSpPr>
              <p:spPr>
                <a:xfrm>
                  <a:off x="0" y="0"/>
                  <a:ext cx="160923" cy="2488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Source Sans Pro"/>
                    <a:buNone/>
                  </a:pPr>
                  <a:r>
                    <a:rPr b="1" i="0" lang="en-US" sz="7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6" name="Google Shape;156;p4"/>
              <p:cNvSpPr/>
              <p:nvPr/>
            </p:nvSpPr>
            <p:spPr>
              <a:xfrm rot="9831465">
                <a:off x="256476" y="307381"/>
                <a:ext cx="297453" cy="27069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1678" y="16490"/>
                      <a:pt x="4224" y="11957"/>
                      <a:pt x="7442" y="8350"/>
                    </a:cubicBezTo>
                    <a:cubicBezTo>
                      <a:pt x="11462" y="3845"/>
                      <a:pt x="16374" y="948"/>
                      <a:pt x="21600" y="0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rot="-968535">
                <a:off x="238966" y="194435"/>
                <a:ext cx="156236" cy="14218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1678" y="16490"/>
                      <a:pt x="4224" y="11957"/>
                      <a:pt x="7442" y="8350"/>
                    </a:cubicBezTo>
                    <a:cubicBezTo>
                      <a:pt x="11462" y="3845"/>
                      <a:pt x="16374" y="948"/>
                      <a:pt x="21600" y="0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158" name="Google Shape;158;p4"/>
          <p:cNvSpPr txBox="1"/>
          <p:nvPr/>
        </p:nvSpPr>
        <p:spPr>
          <a:xfrm>
            <a:off x="11264500" y="2565549"/>
            <a:ext cx="22476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xpresión</a:t>
            </a: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 entrecomillada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Una expresión que ha sido guardada.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expresión entrecomillada puede ser evaluada luego para devolver un resultado que depende del entorno en el cual es evaluada.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4"/>
          <p:cNvGrpSpPr/>
          <p:nvPr/>
        </p:nvGrpSpPr>
        <p:grpSpPr>
          <a:xfrm>
            <a:off x="9451817" y="2727261"/>
            <a:ext cx="1604183" cy="655400"/>
            <a:chOff x="0" y="0"/>
            <a:chExt cx="1604181" cy="655398"/>
          </a:xfrm>
        </p:grpSpPr>
        <p:grpSp>
          <p:nvGrpSpPr>
            <p:cNvPr id="160" name="Google Shape;160;p4"/>
            <p:cNvGrpSpPr/>
            <p:nvPr/>
          </p:nvGrpSpPr>
          <p:grpSpPr>
            <a:xfrm>
              <a:off x="0" y="204513"/>
              <a:ext cx="424512" cy="432198"/>
              <a:chOff x="0" y="0"/>
              <a:chExt cx="424511" cy="432196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20442" y="173310"/>
                <a:ext cx="383626" cy="2544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2" name="Google Shape;162;p4"/>
              <p:cNvSpPr txBox="1"/>
              <p:nvPr/>
            </p:nvSpPr>
            <p:spPr>
              <a:xfrm>
                <a:off x="0" y="222759"/>
                <a:ext cx="42451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 + 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17753" y="43560"/>
                <a:ext cx="389005" cy="163519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17753" y="40850"/>
                <a:ext cx="394058" cy="39134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5" name="Google Shape;165;p4"/>
              <p:cNvSpPr txBox="1"/>
              <p:nvPr/>
            </p:nvSpPr>
            <p:spPr>
              <a:xfrm>
                <a:off x="148755" y="0"/>
                <a:ext cx="12700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4"/>
            <p:cNvSpPr txBox="1"/>
            <p:nvPr/>
          </p:nvSpPr>
          <p:spPr>
            <a:xfrm>
              <a:off x="448958" y="246764"/>
              <a:ext cx="6354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cuando 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"/>
            <p:cNvCxnSpPr/>
            <p:nvPr/>
          </p:nvCxnSpPr>
          <p:spPr>
            <a:xfrm>
              <a:off x="490428" y="441037"/>
              <a:ext cx="520584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grpSp>
          <p:nvGrpSpPr>
            <p:cNvPr id="168" name="Google Shape;168;p4"/>
            <p:cNvGrpSpPr/>
            <p:nvPr/>
          </p:nvGrpSpPr>
          <p:grpSpPr>
            <a:xfrm>
              <a:off x="1018482" y="0"/>
              <a:ext cx="585699" cy="655398"/>
              <a:chOff x="0" y="0"/>
              <a:chExt cx="585697" cy="655397"/>
            </a:xfrm>
          </p:grpSpPr>
          <p:grpSp>
            <p:nvGrpSpPr>
              <p:cNvPr id="169" name="Google Shape;169;p4"/>
              <p:cNvGrpSpPr/>
              <p:nvPr/>
            </p:nvGrpSpPr>
            <p:grpSpPr>
              <a:xfrm>
                <a:off x="0" y="6370"/>
                <a:ext cx="585697" cy="649027"/>
                <a:chOff x="0" y="79186"/>
                <a:chExt cx="585696" cy="649026"/>
              </a:xfrm>
            </p:grpSpPr>
            <p:sp>
              <p:nvSpPr>
                <p:cNvPr id="170" name="Google Shape;170;p4"/>
                <p:cNvSpPr/>
                <p:nvPr/>
              </p:nvSpPr>
              <p:spPr>
                <a:xfrm>
                  <a:off x="36829" y="339182"/>
                  <a:ext cx="347204" cy="17236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71" name="Google Shape;171;p4"/>
                <p:cNvSpPr txBox="1"/>
                <p:nvPr/>
              </p:nvSpPr>
              <p:spPr>
                <a:xfrm>
                  <a:off x="0" y="258463"/>
                  <a:ext cx="425885" cy="2996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 + 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>
                  <a:off x="36829" y="509106"/>
                  <a:ext cx="347204" cy="17236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36829" y="337459"/>
                  <a:ext cx="347204" cy="34493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accent3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74" name="Google Shape;174;p4"/>
                <p:cNvSpPr txBox="1"/>
                <p:nvPr/>
              </p:nvSpPr>
              <p:spPr>
                <a:xfrm>
                  <a:off x="122834" y="451875"/>
                  <a:ext cx="175194" cy="276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?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393059" y="79186"/>
                  <a:ext cx="170331" cy="167470"/>
                </a:xfrm>
                <a:prstGeom prst="roundRect">
                  <a:avLst>
                    <a:gd fmla="val 1500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D39F4B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 rot="9831465">
                  <a:off x="256476" y="307381"/>
                  <a:ext cx="297453" cy="270699"/>
                </a:xfrm>
                <a:custGeom>
                  <a:rect b="b" l="l" r="r" t="t"/>
                  <a:pathLst>
                    <a:path extrusionOk="0" h="21600" w="21600">
                      <a:moveTo>
                        <a:pt x="0" y="21600"/>
                      </a:moveTo>
                      <a:cubicBezTo>
                        <a:pt x="1678" y="16490"/>
                        <a:pt x="4224" y="11957"/>
                        <a:pt x="7442" y="8350"/>
                      </a:cubicBezTo>
                      <a:cubicBezTo>
                        <a:pt x="11462" y="3845"/>
                        <a:pt x="16374" y="948"/>
                        <a:pt x="2160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 rot="-968535">
                  <a:off x="238966" y="194435"/>
                  <a:ext cx="156236" cy="142184"/>
                </a:xfrm>
                <a:custGeom>
                  <a:rect b="b" l="l" r="r" t="t"/>
                  <a:pathLst>
                    <a:path extrusionOk="0" h="21600" w="21600">
                      <a:moveTo>
                        <a:pt x="0" y="21600"/>
                      </a:moveTo>
                      <a:cubicBezTo>
                        <a:pt x="1678" y="16490"/>
                        <a:pt x="4224" y="11957"/>
                        <a:pt x="7442" y="8350"/>
                      </a:cubicBezTo>
                      <a:cubicBezTo>
                        <a:pt x="11462" y="3845"/>
                        <a:pt x="16374" y="948"/>
                        <a:pt x="2160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sp>
            <p:nvSpPr>
              <p:cNvPr id="178" name="Google Shape;178;p4"/>
              <p:cNvSpPr txBox="1"/>
              <p:nvPr/>
            </p:nvSpPr>
            <p:spPr>
              <a:xfrm>
                <a:off x="412437" y="0"/>
                <a:ext cx="12700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4"/>
          <p:cNvSpPr txBox="1"/>
          <p:nvPr/>
        </p:nvSpPr>
        <p:spPr>
          <a:xfrm>
            <a:off x="4816750" y="3823225"/>
            <a:ext cx="4065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(expr) Entrecomilla código en una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También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múltiples argumentos.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&lt;- 1</a:t>
            </a: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 &lt;- 2</a:t>
            </a: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q &lt;- quo(a + b)</a:t>
            </a: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qs &lt;- quos(a, b).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(arg) Llama dentro de una función para citar lo que el usuario pasó como argumento como una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También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múltiples argumentos. 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quote_esto &lt; - function(x) enquo(x)</a:t>
            </a:r>
            <a:endParaRPr b="1" i="1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quote_estos &lt; - function(…) enquos(…)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new_quosure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(expr, env = caller_env()) Crea una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partir de una expresión entrecomillada y un entorno. 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new_quosure(expr(a + b), current_env())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9446400" y="3823225"/>
            <a:ext cx="4208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(expr) Entrecomilla una expresión. También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múltiples expresiones.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&lt;- 1</a:t>
            </a: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 &lt;- 2</a:t>
            </a: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 &lt;- expr(a + b)</a:t>
            </a: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&lt;- exprs(a, b, a + b)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enexpr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(arg) Llama dentro de una función para citar lo que el usuario pasó como argumento. También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enexprs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múltiples argumentos.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quote_esto &lt; - function(x) enexpr(x)</a:t>
            </a:r>
            <a:endParaRPr b="1" i="1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quote_estos&lt; - function(…) enexprs(…)</a:t>
            </a:r>
            <a:endParaRPr b="1" i="1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t/>
            </a:r>
            <a:endParaRPr b="0" i="0" sz="1100" u="none" cap="none" strike="noStrike">
              <a:solidFill>
                <a:srgbClr val="D39F4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ensym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(x) Llama dentro de una función para citar lo que el usuario pasó como argumento como un símbolo (acepta cadena de caracteres). También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ensyms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quote_nombre &lt; - function(name) ensym(name)</a:t>
            </a:r>
            <a:endParaRPr b="1" i="1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quote_nombres &lt; - function(…) ensyms(…)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4"/>
          <p:cNvGrpSpPr/>
          <p:nvPr/>
        </p:nvGrpSpPr>
        <p:grpSpPr>
          <a:xfrm>
            <a:off x="469865" y="7946297"/>
            <a:ext cx="635358" cy="518642"/>
            <a:chOff x="0" y="-1"/>
            <a:chExt cx="635358" cy="518642"/>
          </a:xfrm>
        </p:grpSpPr>
        <p:sp>
          <p:nvSpPr>
            <p:cNvPr id="182" name="Google Shape;182;p4"/>
            <p:cNvSpPr/>
            <p:nvPr/>
          </p:nvSpPr>
          <p:spPr>
            <a:xfrm>
              <a:off x="20442" y="224121"/>
              <a:ext cx="612226" cy="2544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0" y="218999"/>
              <a:ext cx="627711" cy="299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 + b,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17753" y="94370"/>
              <a:ext cx="617605" cy="163519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17753" y="91661"/>
              <a:ext cx="617605" cy="391346"/>
            </a:xfrm>
            <a:prstGeom prst="rect">
              <a:avLst/>
            </a:prstGeom>
            <a:noFill/>
            <a:ln cap="flat" cmpd="sng" w="25400">
              <a:solidFill>
                <a:srgbClr val="D39F4B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209272" y="-1"/>
              <a:ext cx="209166" cy="299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" name="Google Shape;187;p4"/>
            <p:cNvGrpSpPr/>
            <p:nvPr/>
          </p:nvGrpSpPr>
          <p:grpSpPr>
            <a:xfrm>
              <a:off x="399293" y="201530"/>
              <a:ext cx="235874" cy="305250"/>
              <a:chOff x="0" y="0"/>
              <a:chExt cx="235872" cy="305249"/>
            </a:xfrm>
          </p:grpSpPr>
          <p:sp>
            <p:nvSpPr>
              <p:cNvPr id="188" name="Google Shape;188;p4"/>
              <p:cNvSpPr/>
              <p:nvPr/>
            </p:nvSpPr>
            <p:spPr>
              <a:xfrm>
                <a:off x="30829" y="79186"/>
                <a:ext cx="170331" cy="167470"/>
              </a:xfrm>
              <a:prstGeom prst="roundRect">
                <a:avLst>
                  <a:gd fmla="val 15000" name="adj"/>
                </a:avLst>
              </a:pr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46838" y="104482"/>
                <a:ext cx="67247" cy="65277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0" y="0"/>
                <a:ext cx="160923" cy="248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Source Sans Pro"/>
                  <a:buNone/>
                </a:pPr>
                <a:r>
                  <a:rPr b="1" i="0" lang="en-US" sz="7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124041" y="134695"/>
                <a:ext cx="67247" cy="90677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2" name="Google Shape;192;p4"/>
              <p:cNvSpPr txBox="1"/>
              <p:nvPr/>
            </p:nvSpPr>
            <p:spPr>
              <a:xfrm>
                <a:off x="74949" y="56407"/>
                <a:ext cx="160923" cy="2488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Source Sans Pro"/>
                  <a:buNone/>
                </a:pPr>
                <a:r>
                  <a:rPr b="1" i="0" lang="en-US" sz="7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3" name="Google Shape;193;p4"/>
          <p:cNvGrpSpPr/>
          <p:nvPr/>
        </p:nvGrpSpPr>
        <p:grpSpPr>
          <a:xfrm>
            <a:off x="473915" y="7381082"/>
            <a:ext cx="424511" cy="432196"/>
            <a:chOff x="0" y="0"/>
            <a:chExt cx="424511" cy="432196"/>
          </a:xfrm>
        </p:grpSpPr>
        <p:sp>
          <p:nvSpPr>
            <p:cNvPr id="194" name="Google Shape;194;p4"/>
            <p:cNvSpPr/>
            <p:nvPr/>
          </p:nvSpPr>
          <p:spPr>
            <a:xfrm>
              <a:off x="20442" y="173310"/>
              <a:ext cx="383626" cy="2544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0" y="222759"/>
              <a:ext cx="424511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 +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7753" y="43560"/>
              <a:ext cx="389005" cy="163519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7753" y="40850"/>
              <a:ext cx="394058" cy="391346"/>
            </a:xfrm>
            <a:prstGeom prst="rect">
              <a:avLst/>
            </a:prstGeom>
            <a:noFill/>
            <a:ln cap="flat" cmpd="sng" w="25400">
              <a:solidFill>
                <a:srgbClr val="D39F4B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148755" y="0"/>
              <a:ext cx="127001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4"/>
          <p:cNvSpPr txBox="1"/>
          <p:nvPr/>
        </p:nvSpPr>
        <p:spPr>
          <a:xfrm>
            <a:off x="486343" y="1978316"/>
            <a:ext cx="3704205" cy="602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Evaluación tidy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Tidy Eval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no es un paquete, sino un entorno para la evaluación no estándar (es decir,  evaluación tardía) que hace más fácil programar funciones en el ecosistema tidyverse.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10862698" y="6268546"/>
            <a:ext cx="2784478" cy="13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evaluar una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expresión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90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Busca los símbolos de la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expresión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el entorno activo (o en uno suministrado), continuando por los padres del entorno.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905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las llamadas en la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expresión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D39F4B"/>
              </a:buClr>
              <a:buSzPts val="1200"/>
              <a:buFont typeface="Source Sans Pro"/>
              <a:buNone/>
            </a:pPr>
            <a:r>
              <a:rPr b="1" i="1" lang="en-US" sz="12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resultado de una expresión depende del entorno en el cual es evaluada.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4"/>
          <p:cNvGrpSpPr/>
          <p:nvPr/>
        </p:nvGrpSpPr>
        <p:grpSpPr>
          <a:xfrm>
            <a:off x="1521952" y="8815125"/>
            <a:ext cx="235872" cy="305249"/>
            <a:chOff x="0" y="0"/>
            <a:chExt cx="235872" cy="305249"/>
          </a:xfrm>
        </p:grpSpPr>
        <p:sp>
          <p:nvSpPr>
            <p:cNvPr id="202" name="Google Shape;202;p4"/>
            <p:cNvSpPr/>
            <p:nvPr/>
          </p:nvSpPr>
          <p:spPr>
            <a:xfrm>
              <a:off x="30829" y="79186"/>
              <a:ext cx="170331" cy="167470"/>
            </a:xfrm>
            <a:prstGeom prst="roundRect">
              <a:avLst>
                <a:gd fmla="val 15000" name="adj"/>
              </a:avLst>
            </a:prstGeom>
            <a:solidFill>
              <a:schemeClr val="accent3"/>
            </a:solidFill>
            <a:ln cap="flat" cmpd="sng" w="9525">
              <a:solidFill>
                <a:srgbClr val="D39F4B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24041" y="134695"/>
              <a:ext cx="67247" cy="90677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74949" y="56407"/>
              <a:ext cx="160923" cy="248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Source Sans Pro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6838" y="104481"/>
              <a:ext cx="67246" cy="65277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0" y="0"/>
              <a:ext cx="160923" cy="248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Source Sans Pro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4"/>
          <p:cNvSpPr txBox="1"/>
          <p:nvPr/>
        </p:nvSpPr>
        <p:spPr>
          <a:xfrm>
            <a:off x="4820276" y="7490741"/>
            <a:ext cx="2120572" cy="10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parse_expr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(x) Convertir una cadena de caracteres en una  </a:t>
            </a:r>
            <a:r>
              <a:rPr lang="en-US" sz="1017">
                <a:latin typeface="Source Sans Pro"/>
                <a:ea typeface="Source Sans Pro"/>
                <a:cs typeface="Source Sans Pro"/>
                <a:sym typeface="Source Sans Pro"/>
              </a:rPr>
              <a:t>expresión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También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parse_exprs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sym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parse_quo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parse_quos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e&lt;-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parse_expr("a+b")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"/>
          <p:cNvGrpSpPr/>
          <p:nvPr/>
        </p:nvGrpSpPr>
        <p:grpSpPr>
          <a:xfrm>
            <a:off x="5515521" y="6382846"/>
            <a:ext cx="2621461" cy="432198"/>
            <a:chOff x="0" y="0"/>
            <a:chExt cx="2621460" cy="432197"/>
          </a:xfrm>
        </p:grpSpPr>
        <p:grpSp>
          <p:nvGrpSpPr>
            <p:cNvPr id="209" name="Google Shape;209;p4"/>
            <p:cNvGrpSpPr/>
            <p:nvPr/>
          </p:nvGrpSpPr>
          <p:grpSpPr>
            <a:xfrm>
              <a:off x="1098474" y="0"/>
              <a:ext cx="424512" cy="432197"/>
              <a:chOff x="0" y="0"/>
              <a:chExt cx="424511" cy="432196"/>
            </a:xfrm>
          </p:grpSpPr>
          <p:sp>
            <p:nvSpPr>
              <p:cNvPr id="210" name="Google Shape;210;p4"/>
              <p:cNvSpPr/>
              <p:nvPr/>
            </p:nvSpPr>
            <p:spPr>
              <a:xfrm>
                <a:off x="20442" y="173310"/>
                <a:ext cx="383626" cy="2544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1" name="Google Shape;211;p4"/>
              <p:cNvSpPr txBox="1"/>
              <p:nvPr/>
            </p:nvSpPr>
            <p:spPr>
              <a:xfrm>
                <a:off x="0" y="222759"/>
                <a:ext cx="42451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 + 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17753" y="43560"/>
                <a:ext cx="389005" cy="163519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17753" y="40850"/>
                <a:ext cx="394058" cy="39134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4" name="Google Shape;214;p4"/>
              <p:cNvSpPr txBox="1"/>
              <p:nvPr/>
            </p:nvSpPr>
            <p:spPr>
              <a:xfrm>
                <a:off x="148755" y="0"/>
                <a:ext cx="12700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4"/>
            <p:cNvGrpSpPr/>
            <p:nvPr/>
          </p:nvGrpSpPr>
          <p:grpSpPr>
            <a:xfrm>
              <a:off x="0" y="25399"/>
              <a:ext cx="588913" cy="190502"/>
              <a:chOff x="0" y="0"/>
              <a:chExt cx="588912" cy="190501"/>
            </a:xfrm>
          </p:grpSpPr>
          <p:sp>
            <p:nvSpPr>
              <p:cNvPr id="216" name="Google Shape;216;p4"/>
              <p:cNvSpPr/>
              <p:nvPr/>
            </p:nvSpPr>
            <p:spPr>
              <a:xfrm>
                <a:off x="22717" y="4438"/>
                <a:ext cx="538811" cy="185065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7" name="Google Shape;217;p4"/>
              <p:cNvSpPr txBox="1"/>
              <p:nvPr/>
            </p:nvSpPr>
            <p:spPr>
              <a:xfrm>
                <a:off x="0" y="0"/>
                <a:ext cx="588912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"a + b"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4"/>
            <p:cNvGrpSpPr/>
            <p:nvPr/>
          </p:nvGrpSpPr>
          <p:grpSpPr>
            <a:xfrm>
              <a:off x="2032547" y="25399"/>
              <a:ext cx="588913" cy="190502"/>
              <a:chOff x="0" y="0"/>
              <a:chExt cx="588912" cy="190501"/>
            </a:xfrm>
          </p:grpSpPr>
          <p:sp>
            <p:nvSpPr>
              <p:cNvPr id="219" name="Google Shape;219;p4"/>
              <p:cNvSpPr/>
              <p:nvPr/>
            </p:nvSpPr>
            <p:spPr>
              <a:xfrm>
                <a:off x="22717" y="4438"/>
                <a:ext cx="538811" cy="185065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0" name="Google Shape;220;p4"/>
              <p:cNvSpPr txBox="1"/>
              <p:nvPr/>
            </p:nvSpPr>
            <p:spPr>
              <a:xfrm>
                <a:off x="0" y="0"/>
                <a:ext cx="588912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"a + b"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1" name="Google Shape;221;p4"/>
            <p:cNvCxnSpPr/>
            <p:nvPr/>
          </p:nvCxnSpPr>
          <p:spPr>
            <a:xfrm>
              <a:off x="653251" y="120650"/>
              <a:ext cx="38088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1600024" y="120650"/>
              <a:ext cx="380883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3" name="Google Shape;223;p4"/>
          <p:cNvSpPr txBox="1"/>
          <p:nvPr/>
        </p:nvSpPr>
        <p:spPr>
          <a:xfrm>
            <a:off x="4889429" y="6921231"/>
            <a:ext cx="1863303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Convertir una cadena de caracteres en una  </a:t>
            </a:r>
            <a:r>
              <a:rPr lang="en-US" sz="1017">
                <a:latin typeface="Source Sans Pro"/>
                <a:ea typeface="Source Sans Pro"/>
                <a:cs typeface="Source Sans Pro"/>
                <a:sym typeface="Source Sans Pro"/>
              </a:rPr>
              <a:t>expresión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7082124" y="6931600"/>
            <a:ext cx="1754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Deparse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Convertir una </a:t>
            </a:r>
            <a:r>
              <a:rPr lang="en-US" sz="1017">
                <a:latin typeface="Source Sans Pro"/>
                <a:ea typeface="Source Sans Pro"/>
                <a:cs typeface="Source Sans Pro"/>
                <a:sym typeface="Source Sans Pro"/>
              </a:rPr>
              <a:t>expresión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guardada en una cadena de caracteres.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7082125" y="7490750"/>
            <a:ext cx="19665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017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017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expr_text</a:t>
            </a:r>
            <a:r>
              <a:rPr b="0" i="0" lang="en-US" sz="1017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(expr, width = 60L, nlines = Inf) Convertir una </a:t>
            </a:r>
            <a:r>
              <a:rPr lang="en-US" sz="1017">
                <a:latin typeface="Source Sans Pro"/>
                <a:ea typeface="Source Sans Pro"/>
                <a:cs typeface="Source Sans Pro"/>
                <a:sym typeface="Source Sans Pro"/>
              </a:rPr>
              <a:t>expresión</a:t>
            </a:r>
            <a:r>
              <a:rPr lang="en-US" sz="1017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1017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una cadena de caracteres.  También  </a:t>
            </a:r>
            <a:r>
              <a:rPr b="1" i="0" lang="en-US" sz="1017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quo_name</a:t>
            </a:r>
            <a:r>
              <a:rPr b="0" i="0" lang="en-US" sz="1017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 i="1" sz="111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1" lang="en-US" sz="1017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expr_text(e)</a:t>
            </a:r>
            <a:r>
              <a:rPr b="0" i="0" lang="en-US" sz="1017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2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4"/>
          <p:cNvCxnSpPr/>
          <p:nvPr/>
        </p:nvCxnSpPr>
        <p:spPr>
          <a:xfrm>
            <a:off x="5537691" y="7381075"/>
            <a:ext cx="444441" cy="1"/>
          </a:xfrm>
          <a:prstGeom prst="straightConnector1">
            <a:avLst/>
          </a:prstGeom>
          <a:noFill/>
          <a:ln cap="rnd" cmpd="sng" w="38100">
            <a:solidFill>
              <a:srgbClr val="EFBF66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227" name="Google Shape;227;p4"/>
          <p:cNvCxnSpPr/>
          <p:nvPr/>
        </p:nvCxnSpPr>
        <p:spPr>
          <a:xfrm>
            <a:off x="7792685" y="7381075"/>
            <a:ext cx="444441" cy="1"/>
          </a:xfrm>
          <a:prstGeom prst="straightConnector1">
            <a:avLst/>
          </a:prstGeom>
          <a:noFill/>
          <a:ln cap="rnd" cmpd="sng" w="38100">
            <a:solidFill>
              <a:srgbClr val="EFBF66"/>
            </a:solidFill>
            <a:prstDash val="dashDot"/>
            <a:round/>
            <a:headEnd len="sm" w="sm" type="none"/>
            <a:tailEnd len="sm" w="sm" type="none"/>
          </a:ln>
        </p:spPr>
      </p:cxnSp>
      <p:grpSp>
        <p:nvGrpSpPr>
          <p:cNvPr id="228" name="Google Shape;228;p4"/>
          <p:cNvGrpSpPr/>
          <p:nvPr/>
        </p:nvGrpSpPr>
        <p:grpSpPr>
          <a:xfrm>
            <a:off x="480334" y="2834969"/>
            <a:ext cx="759321" cy="732306"/>
            <a:chOff x="0" y="0"/>
            <a:chExt cx="759320" cy="732305"/>
          </a:xfrm>
        </p:grpSpPr>
        <p:grpSp>
          <p:nvGrpSpPr>
            <p:cNvPr id="229" name="Google Shape;229;p4"/>
            <p:cNvGrpSpPr/>
            <p:nvPr/>
          </p:nvGrpSpPr>
          <p:grpSpPr>
            <a:xfrm>
              <a:off x="0" y="378640"/>
              <a:ext cx="759320" cy="353665"/>
              <a:chOff x="0" y="0"/>
              <a:chExt cx="759319" cy="353664"/>
            </a:xfrm>
          </p:grpSpPr>
          <p:sp>
            <p:nvSpPr>
              <p:cNvPr id="230" name="Google Shape;230;p4"/>
              <p:cNvSpPr/>
              <p:nvPr/>
            </p:nvSpPr>
            <p:spPr>
              <a:xfrm>
                <a:off x="0" y="20842"/>
                <a:ext cx="351206" cy="332822"/>
              </a:xfrm>
              <a:prstGeom prst="roundRect">
                <a:avLst>
                  <a:gd fmla="val 15000" name="adj"/>
                </a:avLst>
              </a:prstGeom>
              <a:solidFill>
                <a:schemeClr val="accent3"/>
              </a:solidFill>
              <a:ln cap="flat" cmpd="sng" w="9525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185245" y="143858"/>
                <a:ext cx="133642" cy="180206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2" name="Google Shape;232;p4"/>
              <p:cNvSpPr txBox="1"/>
              <p:nvPr/>
            </p:nvSpPr>
            <p:spPr>
              <a:xfrm>
                <a:off x="203355" y="135976"/>
                <a:ext cx="97422" cy="180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31815" y="45713"/>
                <a:ext cx="133641" cy="129727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4" name="Google Shape;234;p4"/>
              <p:cNvSpPr txBox="1"/>
              <p:nvPr/>
            </p:nvSpPr>
            <p:spPr>
              <a:xfrm>
                <a:off x="40330" y="0"/>
                <a:ext cx="116538" cy="180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 txBox="1"/>
              <p:nvPr/>
            </p:nvSpPr>
            <p:spPr>
              <a:xfrm>
                <a:off x="454123" y="904"/>
                <a:ext cx="152796" cy="180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Source Sans Pro Light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" name="Google Shape;236;p4"/>
              <p:cNvCxnSpPr/>
              <p:nvPr/>
            </p:nvCxnSpPr>
            <p:spPr>
              <a:xfrm>
                <a:off x="159634" y="106248"/>
                <a:ext cx="32463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sp>
            <p:nvSpPr>
              <p:cNvPr id="237" name="Google Shape;237;p4"/>
              <p:cNvSpPr txBox="1"/>
              <p:nvPr/>
            </p:nvSpPr>
            <p:spPr>
              <a:xfrm>
                <a:off x="606523" y="127904"/>
                <a:ext cx="152796" cy="180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Source Sans Pro Light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8" name="Google Shape;238;p4"/>
              <p:cNvCxnSpPr/>
              <p:nvPr/>
            </p:nvCxnSpPr>
            <p:spPr>
              <a:xfrm>
                <a:off x="312034" y="233248"/>
                <a:ext cx="32463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239" name="Google Shape;239;p4"/>
            <p:cNvGrpSpPr/>
            <p:nvPr/>
          </p:nvGrpSpPr>
          <p:grpSpPr>
            <a:xfrm>
              <a:off x="160526" y="0"/>
              <a:ext cx="460966" cy="458480"/>
              <a:chOff x="0" y="0"/>
              <a:chExt cx="460965" cy="458479"/>
            </a:xfrm>
          </p:grpSpPr>
          <p:sp>
            <p:nvSpPr>
              <p:cNvPr id="240" name="Google Shape;240;p4"/>
              <p:cNvSpPr/>
              <p:nvPr/>
            </p:nvSpPr>
            <p:spPr>
              <a:xfrm>
                <a:off x="55373" y="37532"/>
                <a:ext cx="351207" cy="332822"/>
              </a:xfrm>
              <a:prstGeom prst="roundRect">
                <a:avLst>
                  <a:gd fmla="val 15000" name="adj"/>
                </a:avLst>
              </a:prstGeom>
              <a:solidFill>
                <a:schemeClr val="accent3"/>
              </a:solidFill>
              <a:ln cap="flat" cmpd="sng" w="9525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215219" y="97048"/>
                <a:ext cx="133642" cy="180206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0" y="0"/>
                <a:ext cx="460592" cy="2232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0" y="0"/>
                <a:ext cx="460592" cy="223279"/>
              </a:xfrm>
              <a:prstGeom prst="rect">
                <a:avLst/>
              </a:prstGeom>
              <a:solidFill>
                <a:srgbClr val="FFD300">
                  <a:alpha val="24313"/>
                </a:srgbClr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244" name="Google Shape;244;p4"/>
              <p:cNvCxnSpPr/>
              <p:nvPr/>
            </p:nvCxnSpPr>
            <p:spPr>
              <a:xfrm flipH="1" rot="10800000">
                <a:off x="111657" y="271168"/>
                <a:ext cx="1" cy="1873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D39F4B"/>
                </a:solidFill>
                <a:prstDash val="solid"/>
                <a:miter lim="400000"/>
                <a:headEnd len="med" w="med" type="oval"/>
                <a:tailEnd len="med" w="med" type="triangle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>
                <a:off x="13688" y="218516"/>
                <a:ext cx="447277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D39F4B"/>
                </a:solidFill>
                <a:prstDash val="dashDot"/>
                <a:miter lim="4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46" name="Google Shape;246;p4"/>
          <p:cNvGrpSpPr/>
          <p:nvPr/>
        </p:nvGrpSpPr>
        <p:grpSpPr>
          <a:xfrm>
            <a:off x="9426057" y="6096623"/>
            <a:ext cx="1263509" cy="1557362"/>
            <a:chOff x="0" y="-2"/>
            <a:chExt cx="1263507" cy="1557361"/>
          </a:xfrm>
        </p:grpSpPr>
        <p:grpSp>
          <p:nvGrpSpPr>
            <p:cNvPr id="247" name="Google Shape;247;p4"/>
            <p:cNvGrpSpPr/>
            <p:nvPr/>
          </p:nvGrpSpPr>
          <p:grpSpPr>
            <a:xfrm>
              <a:off x="381216" y="-2"/>
              <a:ext cx="833933" cy="1094978"/>
              <a:chOff x="-1" y="-1"/>
              <a:chExt cx="833932" cy="1094976"/>
            </a:xfrm>
          </p:grpSpPr>
          <p:grpSp>
            <p:nvGrpSpPr>
              <p:cNvPr id="248" name="Google Shape;248;p4"/>
              <p:cNvGrpSpPr/>
              <p:nvPr/>
            </p:nvGrpSpPr>
            <p:grpSpPr>
              <a:xfrm>
                <a:off x="212438" y="-1"/>
                <a:ext cx="621493" cy="732308"/>
                <a:chOff x="0" y="0"/>
                <a:chExt cx="621492" cy="732306"/>
              </a:xfrm>
            </p:grpSpPr>
            <p:grpSp>
              <p:nvGrpSpPr>
                <p:cNvPr id="249" name="Google Shape;249;p4"/>
                <p:cNvGrpSpPr/>
                <p:nvPr/>
              </p:nvGrpSpPr>
              <p:grpSpPr>
                <a:xfrm>
                  <a:off x="0" y="399482"/>
                  <a:ext cx="479920" cy="332824"/>
                  <a:chOff x="0" y="20842"/>
                  <a:chExt cx="479919" cy="332822"/>
                </a:xfrm>
              </p:grpSpPr>
              <p:sp>
                <p:nvSpPr>
                  <p:cNvPr id="250" name="Google Shape;250;p4"/>
                  <p:cNvSpPr/>
                  <p:nvPr/>
                </p:nvSpPr>
                <p:spPr>
                  <a:xfrm>
                    <a:off x="0" y="20842"/>
                    <a:ext cx="351206" cy="332822"/>
                  </a:xfrm>
                  <a:prstGeom prst="roundRect">
                    <a:avLst>
                      <a:gd fmla="val 15000" name="adj"/>
                    </a:avLst>
                  </a:prstGeom>
                  <a:solidFill>
                    <a:schemeClr val="accent3"/>
                  </a:solidFill>
                  <a:ln cap="flat" cmpd="sng" w="9525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251" name="Google Shape;251;p4"/>
                  <p:cNvSpPr/>
                  <p:nvPr/>
                </p:nvSpPr>
                <p:spPr>
                  <a:xfrm>
                    <a:off x="95315" y="121913"/>
                    <a:ext cx="133641" cy="129727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252" name="Google Shape;252;p4"/>
                  <p:cNvSpPr txBox="1"/>
                  <p:nvPr/>
                </p:nvSpPr>
                <p:spPr>
                  <a:xfrm>
                    <a:off x="103830" y="76200"/>
                    <a:ext cx="116538" cy="180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3" name="Google Shape;253;p4"/>
                  <p:cNvSpPr txBox="1"/>
                  <p:nvPr/>
                </p:nvSpPr>
                <p:spPr>
                  <a:xfrm>
                    <a:off x="327123" y="77104"/>
                    <a:ext cx="152796" cy="180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Source Sans Pro Light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rPr>
                      <a:t>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54" name="Google Shape;254;p4"/>
                  <p:cNvCxnSpPr/>
                  <p:nvPr/>
                </p:nvCxnSpPr>
                <p:spPr>
                  <a:xfrm>
                    <a:off x="223134" y="182448"/>
                    <a:ext cx="146832" cy="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400000"/>
                    <a:headEnd len="sm" w="sm" type="none"/>
                    <a:tailEnd len="med" w="med" type="triangle"/>
                  </a:ln>
                </p:spPr>
              </p:cxnSp>
            </p:grpSp>
            <p:grpSp>
              <p:nvGrpSpPr>
                <p:cNvPr id="255" name="Google Shape;255;p4"/>
                <p:cNvGrpSpPr/>
                <p:nvPr/>
              </p:nvGrpSpPr>
              <p:grpSpPr>
                <a:xfrm>
                  <a:off x="160526" y="0"/>
                  <a:ext cx="460966" cy="458480"/>
                  <a:chOff x="0" y="0"/>
                  <a:chExt cx="460965" cy="458479"/>
                </a:xfrm>
              </p:grpSpPr>
              <p:sp>
                <p:nvSpPr>
                  <p:cNvPr id="256" name="Google Shape;256;p4"/>
                  <p:cNvSpPr/>
                  <p:nvPr/>
                </p:nvSpPr>
                <p:spPr>
                  <a:xfrm>
                    <a:off x="55373" y="37532"/>
                    <a:ext cx="351207" cy="332822"/>
                  </a:xfrm>
                  <a:prstGeom prst="roundRect">
                    <a:avLst>
                      <a:gd fmla="val 15000" name="adj"/>
                    </a:avLst>
                  </a:prstGeom>
                  <a:solidFill>
                    <a:schemeClr val="accent3"/>
                  </a:solidFill>
                  <a:ln cap="flat" cmpd="sng" w="9525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257" name="Google Shape;257;p4"/>
                  <p:cNvSpPr/>
                  <p:nvPr/>
                </p:nvSpPr>
                <p:spPr>
                  <a:xfrm>
                    <a:off x="215219" y="97048"/>
                    <a:ext cx="133642" cy="180206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258" name="Google Shape;258;p4"/>
                  <p:cNvSpPr/>
                  <p:nvPr/>
                </p:nvSpPr>
                <p:spPr>
                  <a:xfrm>
                    <a:off x="0" y="0"/>
                    <a:ext cx="460592" cy="22327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cxnSp>
                <p:nvCxnSpPr>
                  <p:cNvPr id="259" name="Google Shape;259;p4"/>
                  <p:cNvCxnSpPr/>
                  <p:nvPr/>
                </p:nvCxnSpPr>
                <p:spPr>
                  <a:xfrm flipH="1" rot="10800000">
                    <a:off x="111657" y="271168"/>
                    <a:ext cx="1" cy="18731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39F4B"/>
                    </a:solidFill>
                    <a:prstDash val="solid"/>
                    <a:miter lim="400000"/>
                    <a:headEnd len="med" w="med" type="oval"/>
                    <a:tailEnd len="med" w="med" type="triangle"/>
                  </a:ln>
                </p:spPr>
              </p:cxnSp>
              <p:cxnSp>
                <p:nvCxnSpPr>
                  <p:cNvPr id="260" name="Google Shape;260;p4"/>
                  <p:cNvCxnSpPr/>
                  <p:nvPr/>
                </p:nvCxnSpPr>
                <p:spPr>
                  <a:xfrm>
                    <a:off x="13688" y="218516"/>
                    <a:ext cx="447277" cy="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39F4B"/>
                    </a:solidFill>
                    <a:prstDash val="dashDot"/>
                    <a:miter lim="4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61" name="Google Shape;261;p4"/>
              <p:cNvGrpSpPr/>
              <p:nvPr/>
            </p:nvGrpSpPr>
            <p:grpSpPr>
              <a:xfrm>
                <a:off x="-1" y="633834"/>
                <a:ext cx="810122" cy="461141"/>
                <a:chOff x="0" y="233635"/>
                <a:chExt cx="810120" cy="461139"/>
              </a:xfrm>
            </p:grpSpPr>
            <p:grpSp>
              <p:nvGrpSpPr>
                <p:cNvPr id="262" name="Google Shape;262;p4"/>
                <p:cNvGrpSpPr/>
                <p:nvPr/>
              </p:nvGrpSpPr>
              <p:grpSpPr>
                <a:xfrm>
                  <a:off x="0" y="342012"/>
                  <a:ext cx="810120" cy="352762"/>
                  <a:chOff x="0" y="904"/>
                  <a:chExt cx="810119" cy="352760"/>
                </a:xfrm>
              </p:grpSpPr>
              <p:sp>
                <p:nvSpPr>
                  <p:cNvPr id="263" name="Google Shape;263;p4"/>
                  <p:cNvSpPr/>
                  <p:nvPr/>
                </p:nvSpPr>
                <p:spPr>
                  <a:xfrm>
                    <a:off x="0" y="20842"/>
                    <a:ext cx="351206" cy="332822"/>
                  </a:xfrm>
                  <a:prstGeom prst="roundRect">
                    <a:avLst>
                      <a:gd fmla="val 15000" name="adj"/>
                    </a:avLst>
                  </a:prstGeom>
                  <a:solidFill>
                    <a:schemeClr val="accent3"/>
                  </a:solidFill>
                  <a:ln cap="flat" cmpd="sng" w="9525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264" name="Google Shape;264;p4"/>
                  <p:cNvSpPr/>
                  <p:nvPr/>
                </p:nvSpPr>
                <p:spPr>
                  <a:xfrm>
                    <a:off x="185245" y="143858"/>
                    <a:ext cx="133642" cy="180206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265" name="Google Shape;265;p4"/>
                  <p:cNvSpPr txBox="1"/>
                  <p:nvPr/>
                </p:nvSpPr>
                <p:spPr>
                  <a:xfrm>
                    <a:off x="203355" y="135976"/>
                    <a:ext cx="97422" cy="180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b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" name="Google Shape;266;p4"/>
                  <p:cNvSpPr/>
                  <p:nvPr/>
                </p:nvSpPr>
                <p:spPr>
                  <a:xfrm>
                    <a:off x="31815" y="45713"/>
                    <a:ext cx="133641" cy="129727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267" name="Google Shape;267;p4"/>
                  <p:cNvSpPr txBox="1"/>
                  <p:nvPr/>
                </p:nvSpPr>
                <p:spPr>
                  <a:xfrm>
                    <a:off x="40330" y="12700"/>
                    <a:ext cx="116538" cy="180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+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" name="Google Shape;268;p4"/>
                  <p:cNvSpPr txBox="1"/>
                  <p:nvPr/>
                </p:nvSpPr>
                <p:spPr>
                  <a:xfrm>
                    <a:off x="327123" y="904"/>
                    <a:ext cx="286667" cy="180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Source Sans Pro Light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rPr>
                      <a:t>fun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69" name="Google Shape;269;p4"/>
                  <p:cNvCxnSpPr/>
                  <p:nvPr/>
                </p:nvCxnSpPr>
                <p:spPr>
                  <a:xfrm>
                    <a:off x="159634" y="106248"/>
                    <a:ext cx="210332" cy="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400000"/>
                    <a:headEnd len="sm" w="sm" type="none"/>
                    <a:tailEnd len="med" w="med" type="triangle"/>
                  </a:ln>
                </p:spPr>
              </p:cxnSp>
              <p:sp>
                <p:nvSpPr>
                  <p:cNvPr id="270" name="Google Shape;270;p4"/>
                  <p:cNvSpPr txBox="1"/>
                  <p:nvPr/>
                </p:nvSpPr>
                <p:spPr>
                  <a:xfrm>
                    <a:off x="657323" y="127904"/>
                    <a:ext cx="152796" cy="180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Source Sans Pro Light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rPr>
                      <a:t>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71" name="Google Shape;271;p4"/>
                  <p:cNvCxnSpPr/>
                  <p:nvPr/>
                </p:nvCxnSpPr>
                <p:spPr>
                  <a:xfrm>
                    <a:off x="312034" y="233248"/>
                    <a:ext cx="388132" cy="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400000"/>
                    <a:headEnd len="sm" w="sm" type="none"/>
                    <a:tailEnd len="med" w="med" type="triangle"/>
                  </a:ln>
                </p:spPr>
              </p:cxnSp>
            </p:grpSp>
            <p:cxnSp>
              <p:nvCxnSpPr>
                <p:cNvPr id="272" name="Google Shape;272;p4"/>
                <p:cNvCxnSpPr/>
                <p:nvPr/>
              </p:nvCxnSpPr>
              <p:spPr>
                <a:xfrm flipH="1" rot="10800000">
                  <a:off x="272184" y="233635"/>
                  <a:ext cx="1" cy="1873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39F4B"/>
                  </a:solidFill>
                  <a:prstDash val="solid"/>
                  <a:miter lim="400000"/>
                  <a:headEnd len="med" w="med" type="oval"/>
                  <a:tailEnd len="med" w="med" type="triangle"/>
                </a:ln>
              </p:spPr>
            </p:cxnSp>
          </p:grpSp>
        </p:grpSp>
        <p:grpSp>
          <p:nvGrpSpPr>
            <p:cNvPr id="273" name="Google Shape;273;p4"/>
            <p:cNvGrpSpPr/>
            <p:nvPr/>
          </p:nvGrpSpPr>
          <p:grpSpPr>
            <a:xfrm>
              <a:off x="0" y="1087608"/>
              <a:ext cx="425886" cy="469751"/>
              <a:chOff x="0" y="258463"/>
              <a:chExt cx="425885" cy="469749"/>
            </a:xfrm>
          </p:grpSpPr>
          <p:sp>
            <p:nvSpPr>
              <p:cNvPr id="274" name="Google Shape;274;p4"/>
              <p:cNvSpPr/>
              <p:nvPr/>
            </p:nvSpPr>
            <p:spPr>
              <a:xfrm>
                <a:off x="36829" y="339182"/>
                <a:ext cx="347204" cy="172365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5" name="Google Shape;275;p4"/>
              <p:cNvSpPr txBox="1"/>
              <p:nvPr/>
            </p:nvSpPr>
            <p:spPr>
              <a:xfrm>
                <a:off x="0" y="258463"/>
                <a:ext cx="425885" cy="299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 + 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36829" y="509106"/>
                <a:ext cx="347204" cy="17236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36829" y="337459"/>
                <a:ext cx="347204" cy="34493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8" name="Google Shape;278;p4"/>
              <p:cNvSpPr txBox="1"/>
              <p:nvPr/>
            </p:nvSpPr>
            <p:spPr>
              <a:xfrm>
                <a:off x="122834" y="451875"/>
                <a:ext cx="175194" cy="276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9" name="Google Shape;279;p4"/>
            <p:cNvSpPr txBox="1"/>
            <p:nvPr/>
          </p:nvSpPr>
          <p:spPr>
            <a:xfrm>
              <a:off x="755277" y="1132595"/>
              <a:ext cx="508230" cy="158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Source Sans Pro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fun(1, 2)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Google Shape;280;p4"/>
            <p:cNvCxnSpPr/>
            <p:nvPr/>
          </p:nvCxnSpPr>
          <p:spPr>
            <a:xfrm>
              <a:off x="1116545" y="1043902"/>
              <a:ext cx="1" cy="1031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1" name="Google Shape;281;p4"/>
            <p:cNvCxnSpPr/>
            <p:nvPr/>
          </p:nvCxnSpPr>
          <p:spPr>
            <a:xfrm flipH="1">
              <a:off x="996691" y="637502"/>
              <a:ext cx="1" cy="5095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2" name="Google Shape;282;p4"/>
            <p:cNvCxnSpPr/>
            <p:nvPr/>
          </p:nvCxnSpPr>
          <p:spPr>
            <a:xfrm>
              <a:off x="836281" y="916902"/>
              <a:ext cx="1" cy="2301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83" name="Google Shape;283;p4"/>
            <p:cNvSpPr/>
            <p:nvPr/>
          </p:nvSpPr>
          <p:spPr>
            <a:xfrm rot="10800000">
              <a:off x="467161" y="1306487"/>
              <a:ext cx="526344" cy="116860"/>
            </a:xfrm>
            <a:custGeom>
              <a:rect b="b" l="l" r="r" t="t"/>
              <a:pathLst>
                <a:path extrusionOk="0" h="21600" w="21600">
                  <a:moveTo>
                    <a:pt x="0" y="21017"/>
                  </a:moveTo>
                  <a:lnTo>
                    <a:pt x="38" y="21600"/>
                  </a:lnTo>
                  <a:cubicBezTo>
                    <a:pt x="39" y="16001"/>
                    <a:pt x="524" y="10625"/>
                    <a:pt x="1388" y="6603"/>
                  </a:cubicBezTo>
                  <a:cubicBezTo>
                    <a:pt x="2269" y="2508"/>
                    <a:pt x="3473" y="145"/>
                    <a:pt x="4738" y="28"/>
                  </a:cubicBezTo>
                  <a:lnTo>
                    <a:pt x="216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40161" y="976287"/>
              <a:ext cx="221544" cy="139107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89" y="18146"/>
                  </a:lnTo>
                  <a:cubicBezTo>
                    <a:pt x="93" y="13442"/>
                    <a:pt x="1244" y="8925"/>
                    <a:pt x="3298" y="5547"/>
                  </a:cubicBezTo>
                  <a:cubicBezTo>
                    <a:pt x="5390" y="2107"/>
                    <a:pt x="8251" y="121"/>
                    <a:pt x="11257" y="24"/>
                  </a:cubicBezTo>
                  <a:lnTo>
                    <a:pt x="216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13161" y="849287"/>
              <a:ext cx="183444" cy="266107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08" y="9486"/>
                  </a:lnTo>
                  <a:cubicBezTo>
                    <a:pt x="113" y="7027"/>
                    <a:pt x="1502" y="4666"/>
                    <a:pt x="3983" y="2900"/>
                  </a:cubicBezTo>
                  <a:cubicBezTo>
                    <a:pt x="6510" y="1101"/>
                    <a:pt x="9965" y="63"/>
                    <a:pt x="13596" y="12"/>
                  </a:cubicBezTo>
                  <a:lnTo>
                    <a:pt x="216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98861" y="760387"/>
              <a:ext cx="285044" cy="355007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9" y="7110"/>
                  </a:lnTo>
                  <a:cubicBezTo>
                    <a:pt x="73" y="5267"/>
                    <a:pt x="967" y="3497"/>
                    <a:pt x="2564" y="2173"/>
                  </a:cubicBezTo>
                  <a:cubicBezTo>
                    <a:pt x="4190" y="825"/>
                    <a:pt x="6413" y="48"/>
                    <a:pt x="8750" y="9"/>
                  </a:cubicBezTo>
                  <a:lnTo>
                    <a:pt x="216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78261" y="569887"/>
              <a:ext cx="285044" cy="189907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9" y="13292"/>
                  </a:lnTo>
                  <a:cubicBezTo>
                    <a:pt x="73" y="9846"/>
                    <a:pt x="967" y="6538"/>
                    <a:pt x="2564" y="4063"/>
                  </a:cubicBezTo>
                  <a:cubicBezTo>
                    <a:pt x="4190" y="1543"/>
                    <a:pt x="6413" y="89"/>
                    <a:pt x="8750" y="17"/>
                  </a:cubicBezTo>
                  <a:lnTo>
                    <a:pt x="216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88" name="Google Shape;288;p4"/>
          <p:cNvSpPr txBox="1"/>
          <p:nvPr/>
        </p:nvSpPr>
        <p:spPr>
          <a:xfrm>
            <a:off x="9430850" y="5874675"/>
            <a:ext cx="1604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500"/>
              <a:buFont typeface="Source Sans Pro"/>
              <a:buNone/>
            </a:pPr>
            <a:r>
              <a:rPr b="0" i="0" lang="en-US" sz="25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"/>
          <p:cNvSpPr txBox="1"/>
          <p:nvPr/>
        </p:nvSpPr>
        <p:spPr>
          <a:xfrm>
            <a:off x="11582750" y="8048726"/>
            <a:ext cx="207175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eval_tidy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(expr, data = NULL, env = caller_env())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Evalúa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usando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como una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máscara de datos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Evaluará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su correspondiente entorno.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eval_tidy(q)</a:t>
            </a:r>
            <a:endParaRPr b="1" i="1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Máscara de datos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Si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 es NULL, eval_tidy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el camino de búsqueda previo 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emparejando símbolos a nombres de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 el pronombre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.data$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forzar que un símbolo sea emparejado en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(ver reverso) para forzar que un símbolo sea emparejado en los entornos.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4"/>
          <p:cNvGrpSpPr/>
          <p:nvPr/>
        </p:nvGrpSpPr>
        <p:grpSpPr>
          <a:xfrm>
            <a:off x="9426057" y="8464938"/>
            <a:ext cx="1309042" cy="1180544"/>
            <a:chOff x="0" y="0"/>
            <a:chExt cx="1309040" cy="1180543"/>
          </a:xfrm>
        </p:grpSpPr>
        <p:grpSp>
          <p:nvGrpSpPr>
            <p:cNvPr id="291" name="Google Shape;291;p4"/>
            <p:cNvGrpSpPr/>
            <p:nvPr/>
          </p:nvGrpSpPr>
          <p:grpSpPr>
            <a:xfrm>
              <a:off x="437345" y="621994"/>
              <a:ext cx="195514" cy="195515"/>
              <a:chOff x="0" y="-1"/>
              <a:chExt cx="195512" cy="195513"/>
            </a:xfrm>
          </p:grpSpPr>
          <p:sp>
            <p:nvSpPr>
              <p:cNvPr id="292" name="Google Shape;292;p4"/>
              <p:cNvSpPr/>
              <p:nvPr/>
            </p:nvSpPr>
            <p:spPr>
              <a:xfrm>
                <a:off x="8856" y="831"/>
                <a:ext cx="177801" cy="177801"/>
              </a:xfrm>
              <a:prstGeom prst="rect">
                <a:avLst/>
              </a:prstGeom>
              <a:solidFill>
                <a:srgbClr val="EFBF66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8856" y="2512"/>
                <a:ext cx="177801" cy="53882"/>
              </a:xfrm>
              <a:prstGeom prst="rect">
                <a:avLst/>
              </a:prstGeom>
              <a:solidFill>
                <a:srgbClr val="D77A00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294" name="Google Shape;294;p4"/>
              <p:cNvCxnSpPr/>
              <p:nvPr/>
            </p:nvCxnSpPr>
            <p:spPr>
              <a:xfrm>
                <a:off x="0" y="5594"/>
                <a:ext cx="19551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4"/>
              <p:cNvCxnSpPr/>
              <p:nvPr/>
            </p:nvCxnSpPr>
            <p:spPr>
              <a:xfrm>
                <a:off x="0" y="177799"/>
                <a:ext cx="19551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4"/>
              <p:cNvCxnSpPr/>
              <p:nvPr/>
            </p:nvCxnSpPr>
            <p:spPr>
              <a:xfrm>
                <a:off x="0" y="120397"/>
                <a:ext cx="19551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4"/>
              <p:cNvCxnSpPr/>
              <p:nvPr/>
            </p:nvCxnSpPr>
            <p:spPr>
              <a:xfrm>
                <a:off x="0" y="62995"/>
                <a:ext cx="19551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4"/>
              <p:cNvCxnSpPr/>
              <p:nvPr/>
            </p:nvCxnSpPr>
            <p:spPr>
              <a:xfrm flipH="1" rot="10800000">
                <a:off x="8855" y="-1"/>
                <a:ext cx="1" cy="1955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4"/>
              <p:cNvCxnSpPr/>
              <p:nvPr/>
            </p:nvCxnSpPr>
            <p:spPr>
              <a:xfrm flipH="1" rot="10800000">
                <a:off x="181893" y="-1"/>
                <a:ext cx="1" cy="1955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4"/>
              <p:cNvCxnSpPr/>
              <p:nvPr/>
            </p:nvCxnSpPr>
            <p:spPr>
              <a:xfrm flipH="1" rot="10800000">
                <a:off x="124214" y="-1"/>
                <a:ext cx="1" cy="1955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4"/>
              <p:cNvCxnSpPr/>
              <p:nvPr/>
            </p:nvCxnSpPr>
            <p:spPr>
              <a:xfrm flipH="1" rot="10800000">
                <a:off x="66535" y="-1"/>
                <a:ext cx="1" cy="1955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</p:cxnSp>
        </p:grpSp>
        <p:grpSp>
          <p:nvGrpSpPr>
            <p:cNvPr id="302" name="Google Shape;302;p4"/>
            <p:cNvGrpSpPr/>
            <p:nvPr/>
          </p:nvGrpSpPr>
          <p:grpSpPr>
            <a:xfrm>
              <a:off x="0" y="756609"/>
              <a:ext cx="425886" cy="423934"/>
              <a:chOff x="0" y="-1"/>
              <a:chExt cx="425885" cy="423932"/>
            </a:xfrm>
          </p:grpSpPr>
          <p:sp>
            <p:nvSpPr>
              <p:cNvPr id="303" name="Google Shape;303;p4"/>
              <p:cNvSpPr/>
              <p:nvPr/>
            </p:nvSpPr>
            <p:spPr>
              <a:xfrm>
                <a:off x="36829" y="80719"/>
                <a:ext cx="347204" cy="172365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4" name="Google Shape;304;p4"/>
              <p:cNvSpPr txBox="1"/>
              <p:nvPr/>
            </p:nvSpPr>
            <p:spPr>
              <a:xfrm>
                <a:off x="0" y="-1"/>
                <a:ext cx="425885" cy="2996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 + 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6829" y="250642"/>
                <a:ext cx="347204" cy="17236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36829" y="78995"/>
                <a:ext cx="347204" cy="34493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07" name="Google Shape;307;p4"/>
            <p:cNvGrpSpPr/>
            <p:nvPr/>
          </p:nvGrpSpPr>
          <p:grpSpPr>
            <a:xfrm>
              <a:off x="641629" y="383847"/>
              <a:ext cx="235873" cy="305250"/>
              <a:chOff x="0" y="0"/>
              <a:chExt cx="235872" cy="305249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30829" y="79186"/>
                <a:ext cx="170331" cy="167470"/>
              </a:xfrm>
              <a:prstGeom prst="roundRect">
                <a:avLst>
                  <a:gd fmla="val 15000" name="adj"/>
                </a:avLst>
              </a:prstGeom>
              <a:solidFill>
                <a:schemeClr val="accent3"/>
              </a:solidFill>
              <a:ln cap="flat" cmpd="sng" w="9525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124041" y="134695"/>
                <a:ext cx="67246" cy="90677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0" name="Google Shape;310;p4"/>
              <p:cNvSpPr txBox="1"/>
              <p:nvPr/>
            </p:nvSpPr>
            <p:spPr>
              <a:xfrm>
                <a:off x="74948" y="56407"/>
                <a:ext cx="160924" cy="2488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Source Sans Pro"/>
                  <a:buNone/>
                </a:pPr>
                <a:r>
                  <a:rPr b="1" i="0" lang="en-US" sz="7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46838" y="104482"/>
                <a:ext cx="67246" cy="65277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2" name="Google Shape;312;p4"/>
              <p:cNvSpPr txBox="1"/>
              <p:nvPr/>
            </p:nvSpPr>
            <p:spPr>
              <a:xfrm>
                <a:off x="0" y="0"/>
                <a:ext cx="160923" cy="248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Source Sans Pro"/>
                  <a:buNone/>
                </a:pPr>
                <a:r>
                  <a:rPr b="1" i="0" lang="en-US" sz="8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+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72859" y="201637"/>
              <a:ext cx="188461" cy="248842"/>
              <a:chOff x="0" y="0"/>
              <a:chExt cx="188460" cy="248841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18129" y="53786"/>
                <a:ext cx="170331" cy="167470"/>
              </a:xfrm>
              <a:prstGeom prst="roundRect">
                <a:avLst>
                  <a:gd fmla="val 15000" name="adj"/>
                </a:avLst>
              </a:prstGeom>
              <a:solidFill>
                <a:schemeClr val="accent3"/>
              </a:solidFill>
              <a:ln cap="flat" cmpd="sng" w="9525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46838" y="104482"/>
                <a:ext cx="67246" cy="65277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6" name="Google Shape;316;p4"/>
              <p:cNvSpPr txBox="1"/>
              <p:nvPr/>
            </p:nvSpPr>
            <p:spPr>
              <a:xfrm>
                <a:off x="0" y="0"/>
                <a:ext cx="160923" cy="248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Source Sans Pro"/>
                  <a:buNone/>
                </a:pPr>
                <a:r>
                  <a:rPr b="1" i="0" lang="en-US" sz="7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4"/>
            <p:cNvGrpSpPr/>
            <p:nvPr/>
          </p:nvGrpSpPr>
          <p:grpSpPr>
            <a:xfrm>
              <a:off x="1085867" y="0"/>
              <a:ext cx="223173" cy="179304"/>
              <a:chOff x="0" y="0"/>
              <a:chExt cx="223172" cy="179303"/>
            </a:xfrm>
          </p:grpSpPr>
          <p:sp>
            <p:nvSpPr>
              <p:cNvPr id="318" name="Google Shape;318;p4"/>
              <p:cNvSpPr/>
              <p:nvPr/>
            </p:nvSpPr>
            <p:spPr>
              <a:xfrm>
                <a:off x="26808" y="18170"/>
                <a:ext cx="170034" cy="161133"/>
              </a:xfrm>
              <a:prstGeom prst="roundRect">
                <a:avLst>
                  <a:gd fmla="val 15000" name="adj"/>
                </a:avLst>
              </a:prstGeom>
              <a:solidFill>
                <a:schemeClr val="accent3"/>
              </a:solidFill>
              <a:ln cap="flat" cmpd="sng" w="9525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104196" y="46985"/>
                <a:ext cx="64702" cy="87245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0" y="0"/>
                <a:ext cx="222991" cy="1080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321" name="Google Shape;321;p4"/>
              <p:cNvCxnSpPr/>
              <p:nvPr/>
            </p:nvCxnSpPr>
            <p:spPr>
              <a:xfrm>
                <a:off x="6627" y="105792"/>
                <a:ext cx="21654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D39F4B"/>
                </a:solidFill>
                <a:prstDash val="dashDot"/>
                <a:miter lim="400000"/>
                <a:headEnd len="sm" w="sm" type="none"/>
                <a:tailEnd len="sm" w="sm" type="none"/>
              </a:ln>
            </p:spPr>
          </p:cxnSp>
        </p:grpSp>
        <p:sp>
          <p:nvSpPr>
            <p:cNvPr id="322" name="Google Shape;322;p4"/>
            <p:cNvSpPr/>
            <p:nvPr/>
          </p:nvSpPr>
          <p:spPr>
            <a:xfrm rot="1659348">
              <a:off x="943509" y="143715"/>
              <a:ext cx="121473" cy="119084"/>
            </a:xfrm>
            <a:custGeom>
              <a:rect b="b" l="l" r="r" t="t"/>
              <a:pathLst>
                <a:path extrusionOk="0" h="20306" w="20975">
                  <a:moveTo>
                    <a:pt x="404" y="20306"/>
                  </a:moveTo>
                  <a:cubicBezTo>
                    <a:pt x="-625" y="15614"/>
                    <a:pt x="341" y="10845"/>
                    <a:pt x="2958" y="7087"/>
                  </a:cubicBezTo>
                  <a:cubicBezTo>
                    <a:pt x="7068" y="1184"/>
                    <a:pt x="14408" y="-1294"/>
                    <a:pt x="20975" y="6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 rot="1659348">
              <a:off x="714873" y="334681"/>
              <a:ext cx="121473" cy="119084"/>
            </a:xfrm>
            <a:custGeom>
              <a:rect b="b" l="l" r="r" t="t"/>
              <a:pathLst>
                <a:path extrusionOk="0" h="20306" w="20975">
                  <a:moveTo>
                    <a:pt x="404" y="20306"/>
                  </a:moveTo>
                  <a:cubicBezTo>
                    <a:pt x="-625" y="15614"/>
                    <a:pt x="341" y="10845"/>
                    <a:pt x="2958" y="7087"/>
                  </a:cubicBezTo>
                  <a:cubicBezTo>
                    <a:pt x="7068" y="1184"/>
                    <a:pt x="14408" y="-1294"/>
                    <a:pt x="20975" y="6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 rot="1659348">
              <a:off x="486237" y="525647"/>
              <a:ext cx="121473" cy="119084"/>
            </a:xfrm>
            <a:custGeom>
              <a:rect b="b" l="l" r="r" t="t"/>
              <a:pathLst>
                <a:path extrusionOk="0" h="20306" w="20975">
                  <a:moveTo>
                    <a:pt x="404" y="20306"/>
                  </a:moveTo>
                  <a:cubicBezTo>
                    <a:pt x="-625" y="15614"/>
                    <a:pt x="341" y="10845"/>
                    <a:pt x="2958" y="7087"/>
                  </a:cubicBezTo>
                  <a:cubicBezTo>
                    <a:pt x="7068" y="1184"/>
                    <a:pt x="14408" y="-1294"/>
                    <a:pt x="20975" y="6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 rot="1659348">
              <a:off x="270301" y="678514"/>
              <a:ext cx="121473" cy="119084"/>
            </a:xfrm>
            <a:custGeom>
              <a:rect b="b" l="l" r="r" t="t"/>
              <a:pathLst>
                <a:path extrusionOk="0" h="20306" w="20975">
                  <a:moveTo>
                    <a:pt x="404" y="20306"/>
                  </a:moveTo>
                  <a:cubicBezTo>
                    <a:pt x="-625" y="15614"/>
                    <a:pt x="341" y="10845"/>
                    <a:pt x="2958" y="7087"/>
                  </a:cubicBezTo>
                  <a:cubicBezTo>
                    <a:pt x="7068" y="1184"/>
                    <a:pt x="14408" y="-1294"/>
                    <a:pt x="20975" y="6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326" name="Google Shape;326;p4"/>
          <p:cNvCxnSpPr/>
          <p:nvPr/>
        </p:nvCxnSpPr>
        <p:spPr>
          <a:xfrm flipH="1">
            <a:off x="10066510" y="9185643"/>
            <a:ext cx="1465852" cy="1"/>
          </a:xfrm>
          <a:prstGeom prst="straightConnector1">
            <a:avLst/>
          </a:prstGeom>
          <a:noFill/>
          <a:ln cap="flat" cmpd="sng" w="25400">
            <a:solidFill>
              <a:srgbClr val="A6AAA9">
                <a:alpha val="49411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Google Shape;327;p4"/>
          <p:cNvSpPr txBox="1"/>
          <p:nvPr/>
        </p:nvSpPr>
        <p:spPr>
          <a:xfrm>
            <a:off x="9451423" y="9687416"/>
            <a:ext cx="1879272" cy="604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&lt;- 1; b &lt;- 2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 &lt;- quo(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.data$</a:t>
            </a: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+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</a:t>
            </a: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mask &lt;- tibble(a = 5, b = 6) </a:t>
            </a:r>
            <a:endParaRPr b="1" i="1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eval_tidy(p, data = mask)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"/>
          <p:cNvSpPr txBox="1"/>
          <p:nvPr/>
        </p:nvSpPr>
        <p:spPr>
          <a:xfrm>
            <a:off x="9446400" y="7770000"/>
            <a:ext cx="2119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EXPRESIÓN ENTRECOMILLADA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"/>
          <p:cNvSpPr txBox="1"/>
          <p:nvPr/>
        </p:nvSpPr>
        <p:spPr>
          <a:xfrm>
            <a:off x="11582740" y="7770007"/>
            <a:ext cx="2024482" cy="215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"/>
          <p:cNvSpPr txBox="1"/>
          <p:nvPr/>
        </p:nvSpPr>
        <p:spPr>
          <a:xfrm>
            <a:off x="1662825" y="3914775"/>
            <a:ext cx="2621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caller_env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 = 1) Devuelve el entorno llamado en la función en la que está.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child_env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(.parent, ...) Crea un nuevo  entorno hijo de .parent. </a:t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current_env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Devuelve la ejecución en env de la función en la que está.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4"/>
          <p:cNvGrpSpPr/>
          <p:nvPr/>
        </p:nvGrpSpPr>
        <p:grpSpPr>
          <a:xfrm>
            <a:off x="469868" y="2609692"/>
            <a:ext cx="347205" cy="194134"/>
            <a:chOff x="0" y="0"/>
            <a:chExt cx="347203" cy="194132"/>
          </a:xfrm>
        </p:grpSpPr>
        <p:sp>
          <p:nvSpPr>
            <p:cNvPr id="332" name="Google Shape;332;p4"/>
            <p:cNvSpPr/>
            <p:nvPr/>
          </p:nvSpPr>
          <p:spPr>
            <a:xfrm>
              <a:off x="0" y="9067"/>
              <a:ext cx="347203" cy="185065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3" name="Google Shape;333;p4"/>
            <p:cNvSpPr txBox="1"/>
            <p:nvPr/>
          </p:nvSpPr>
          <p:spPr>
            <a:xfrm>
              <a:off x="102558" y="0"/>
              <a:ext cx="142088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4"/>
          <p:cNvGrpSpPr/>
          <p:nvPr/>
        </p:nvGrpSpPr>
        <p:grpSpPr>
          <a:xfrm>
            <a:off x="9444166" y="1674336"/>
            <a:ext cx="1313513" cy="432199"/>
            <a:chOff x="0" y="0"/>
            <a:chExt cx="1313512" cy="432197"/>
          </a:xfrm>
        </p:grpSpPr>
        <p:grpSp>
          <p:nvGrpSpPr>
            <p:cNvPr id="335" name="Google Shape;335;p4"/>
            <p:cNvGrpSpPr/>
            <p:nvPr/>
          </p:nvGrpSpPr>
          <p:grpSpPr>
            <a:xfrm>
              <a:off x="889000" y="0"/>
              <a:ext cx="424512" cy="432197"/>
              <a:chOff x="0" y="0"/>
              <a:chExt cx="424511" cy="432196"/>
            </a:xfrm>
          </p:grpSpPr>
          <p:sp>
            <p:nvSpPr>
              <p:cNvPr id="336" name="Google Shape;336;p4"/>
              <p:cNvSpPr/>
              <p:nvPr/>
            </p:nvSpPr>
            <p:spPr>
              <a:xfrm>
                <a:off x="20442" y="173310"/>
                <a:ext cx="383626" cy="2544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7" name="Google Shape;337;p4"/>
              <p:cNvSpPr txBox="1"/>
              <p:nvPr/>
            </p:nvSpPr>
            <p:spPr>
              <a:xfrm>
                <a:off x="0" y="222759"/>
                <a:ext cx="42451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 + 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17753" y="43560"/>
                <a:ext cx="389005" cy="163519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17753" y="40850"/>
                <a:ext cx="394058" cy="39134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0" name="Google Shape;340;p4"/>
              <p:cNvSpPr txBox="1"/>
              <p:nvPr/>
            </p:nvSpPr>
            <p:spPr>
              <a:xfrm>
                <a:off x="148755" y="0"/>
                <a:ext cx="12700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1" name="Google Shape;341;p4"/>
            <p:cNvCxnSpPr/>
            <p:nvPr/>
          </p:nvCxnSpPr>
          <p:spPr>
            <a:xfrm>
              <a:off x="466245" y="136690"/>
              <a:ext cx="383447" cy="15859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grpSp>
          <p:nvGrpSpPr>
            <p:cNvPr id="342" name="Google Shape;342;p4"/>
            <p:cNvGrpSpPr/>
            <p:nvPr/>
          </p:nvGrpSpPr>
          <p:grpSpPr>
            <a:xfrm>
              <a:off x="0" y="19559"/>
              <a:ext cx="424512" cy="412638"/>
              <a:chOff x="0" y="19559"/>
              <a:chExt cx="424511" cy="412637"/>
            </a:xfrm>
          </p:grpSpPr>
          <p:sp>
            <p:nvSpPr>
              <p:cNvPr id="343" name="Google Shape;343;p4"/>
              <p:cNvSpPr/>
              <p:nvPr/>
            </p:nvSpPr>
            <p:spPr>
              <a:xfrm>
                <a:off x="20442" y="173310"/>
                <a:ext cx="383626" cy="2544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17753" y="43560"/>
                <a:ext cx="389005" cy="163519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17753" y="40850"/>
                <a:ext cx="394058" cy="39134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6" name="Google Shape;346;p4"/>
              <p:cNvSpPr txBox="1"/>
              <p:nvPr/>
            </p:nvSpPr>
            <p:spPr>
              <a:xfrm>
                <a:off x="148755" y="227552"/>
                <a:ext cx="127001" cy="167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4"/>
              <p:cNvSpPr txBox="1"/>
              <p:nvPr/>
            </p:nvSpPr>
            <p:spPr>
              <a:xfrm>
                <a:off x="0" y="19559"/>
                <a:ext cx="42451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 + 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8" name="Google Shape;348;p4"/>
          <p:cNvSpPr txBox="1"/>
          <p:nvPr/>
        </p:nvSpPr>
        <p:spPr>
          <a:xfrm>
            <a:off x="4778600" y="1928776"/>
            <a:ext cx="4565400" cy="257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0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Entrecomilla código de dos maneras (ante la duda usa una quosure):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"/>
          <p:cNvSpPr txBox="1"/>
          <p:nvPr/>
        </p:nvSpPr>
        <p:spPr>
          <a:xfrm>
            <a:off x="6063971" y="6594810"/>
            <a:ext cx="483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"/>
          <p:cNvSpPr txBox="1"/>
          <p:nvPr/>
        </p:nvSpPr>
        <p:spPr>
          <a:xfrm>
            <a:off x="7028200" y="6590667"/>
            <a:ext cx="635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deparsear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"/>
          <p:cNvSpPr txBox="1"/>
          <p:nvPr/>
        </p:nvSpPr>
        <p:spPr>
          <a:xfrm>
            <a:off x="9451817" y="8048713"/>
            <a:ext cx="2044372" cy="549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eval_bare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(expr, env = parent.frame()) Evalúa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eval_bare(e, env =.GlobalEnv)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4"/>
          <p:cNvCxnSpPr/>
          <p:nvPr/>
        </p:nvCxnSpPr>
        <p:spPr>
          <a:xfrm>
            <a:off x="4813300" y="8506807"/>
            <a:ext cx="4089400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53" name="Google Shape;353;p4"/>
          <p:cNvSpPr txBox="1"/>
          <p:nvPr/>
        </p:nvSpPr>
        <p:spPr>
          <a:xfrm>
            <a:off x="4804050" y="8518325"/>
            <a:ext cx="2436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500"/>
              <a:buFont typeface="Source Sans Pro"/>
              <a:buNone/>
            </a:pPr>
            <a:r>
              <a:rPr b="0" i="0" lang="en-US" sz="25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Creando llamadas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"/>
          <p:cNvSpPr txBox="1"/>
          <p:nvPr/>
        </p:nvSpPr>
        <p:spPr>
          <a:xfrm>
            <a:off x="4842448" y="9086917"/>
            <a:ext cx="4013546" cy="46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 SemiBold"/>
              <a:buNone/>
            </a:pPr>
            <a:r>
              <a:rPr b="0" i="0" lang="en-US" sz="1100" u="none" cap="none" strike="noStrike">
                <a:solidFill>
                  <a:srgbClr val="D39F4B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call2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(.fn, ..., .ns = NULL) Crea una llamada a partir de una función y una lista de argumentos. Usa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crear y luego  evaluar la llamada. (Ver reverso para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!!!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args &lt;- list(x = 4, base =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"/>
          <p:cNvSpPr txBox="1"/>
          <p:nvPr/>
        </p:nvSpPr>
        <p:spPr>
          <a:xfrm>
            <a:off x="7234197" y="9591550"/>
            <a:ext cx="1496919" cy="700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call2("log", x = 4, base = 2)</a:t>
            </a:r>
            <a:endParaRPr b="1" i="1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call2("log", !!!args)</a:t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exec("log", x = 4, base = 2)</a:t>
            </a:r>
            <a:endParaRPr b="1" i="1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exec("log", !!!args)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4"/>
          <p:cNvGrpSpPr/>
          <p:nvPr/>
        </p:nvGrpSpPr>
        <p:grpSpPr>
          <a:xfrm>
            <a:off x="4842448" y="9600421"/>
            <a:ext cx="1731787" cy="289894"/>
            <a:chOff x="0" y="-1"/>
            <a:chExt cx="1538594" cy="289892"/>
          </a:xfrm>
        </p:grpSpPr>
        <p:sp>
          <p:nvSpPr>
            <p:cNvPr id="357" name="Google Shape;357;p4"/>
            <p:cNvSpPr txBox="1"/>
            <p:nvPr/>
          </p:nvSpPr>
          <p:spPr>
            <a:xfrm>
              <a:off x="734429" y="2949"/>
              <a:ext cx="616417" cy="286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 Light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base 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591529" y="49105"/>
              <a:ext cx="185065" cy="185066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9" name="Google Shape;359;p4"/>
            <p:cNvSpPr txBox="1"/>
            <p:nvPr/>
          </p:nvSpPr>
          <p:spPr>
            <a:xfrm>
              <a:off x="618848" y="46388"/>
              <a:ext cx="127001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0" y="49105"/>
              <a:ext cx="347203" cy="185066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1" name="Google Shape;361;p4"/>
            <p:cNvSpPr txBox="1"/>
            <p:nvPr/>
          </p:nvSpPr>
          <p:spPr>
            <a:xfrm>
              <a:off x="62476" y="46388"/>
              <a:ext cx="222251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 txBox="1"/>
            <p:nvPr/>
          </p:nvSpPr>
          <p:spPr>
            <a:xfrm>
              <a:off x="311781" y="-1"/>
              <a:ext cx="312533" cy="286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 Light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(x 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 txBox="1"/>
            <p:nvPr/>
          </p:nvSpPr>
          <p:spPr>
            <a:xfrm>
              <a:off x="1377776" y="-1"/>
              <a:ext cx="160818" cy="286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 Light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229704" y="49105"/>
              <a:ext cx="185065" cy="185065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5" name="Google Shape;365;p4"/>
            <p:cNvSpPr txBox="1"/>
            <p:nvPr/>
          </p:nvSpPr>
          <p:spPr>
            <a:xfrm>
              <a:off x="1257024" y="46387"/>
              <a:ext cx="127001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4"/>
          <p:cNvGrpSpPr/>
          <p:nvPr/>
        </p:nvGrpSpPr>
        <p:grpSpPr>
          <a:xfrm>
            <a:off x="4842448" y="9964311"/>
            <a:ext cx="185066" cy="190502"/>
            <a:chOff x="0" y="0"/>
            <a:chExt cx="185065" cy="190501"/>
          </a:xfrm>
        </p:grpSpPr>
        <p:sp>
          <p:nvSpPr>
            <p:cNvPr id="367" name="Google Shape;367;p4"/>
            <p:cNvSpPr/>
            <p:nvPr/>
          </p:nvSpPr>
          <p:spPr>
            <a:xfrm>
              <a:off x="0" y="2717"/>
              <a:ext cx="185065" cy="1850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8" name="Google Shape;368;p4"/>
            <p:cNvSpPr txBox="1"/>
            <p:nvPr/>
          </p:nvSpPr>
          <p:spPr>
            <a:xfrm>
              <a:off x="27320" y="0"/>
              <a:ext cx="127001" cy="190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4"/>
          <p:cNvSpPr txBox="1"/>
          <p:nvPr/>
        </p:nvSpPr>
        <p:spPr>
          <a:xfrm>
            <a:off x="471426" y="1539750"/>
            <a:ext cx="1653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500"/>
              <a:buFont typeface="Source Sans Pro"/>
              <a:buNone/>
            </a:pPr>
            <a:r>
              <a:rPr b="0" i="0" lang="en-US" sz="25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Vocabulario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"/>
          <p:cNvSpPr txBox="1"/>
          <p:nvPr/>
        </p:nvSpPr>
        <p:spPr>
          <a:xfrm>
            <a:off x="1230125" y="9531925"/>
            <a:ext cx="3161116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Vector de expresiones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una lista de código entrecomillado creada por las funciones de R base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expression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No confundir con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expression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"/>
          <p:cNvSpPr txBox="1"/>
          <p:nvPr/>
        </p:nvSpPr>
        <p:spPr>
          <a:xfrm>
            <a:off x="10982409" y="7029875"/>
            <a:ext cx="2669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PASAR LOS CHEQUEOS DE CRAN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"/>
          <p:cNvSpPr txBox="1"/>
          <p:nvPr/>
        </p:nvSpPr>
        <p:spPr>
          <a:xfrm>
            <a:off x="10974076" y="8773071"/>
            <a:ext cx="2604843" cy="1558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argumentos encomillados en funciones de tidyverse pueden provocar una </a:t>
            </a:r>
            <a:r>
              <a:rPr b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 CMD check</a:t>
            </a: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NOTE sobre variables globales no definidas. Para evitar esto: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52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Importar rlang::</a:t>
            </a:r>
            <a:r>
              <a:rPr b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.data</a:t>
            </a: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tu paquete, 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quizás con la etiqueta de  roxygen2.</a:t>
            </a:r>
            <a:endParaRPr b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@importFrom rlang .data</a:t>
            </a:r>
            <a:endParaRPr b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2400" lvl="0" marL="152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 startAt="2"/>
            </a:pP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Usar el pronombre </a:t>
            </a:r>
            <a:r>
              <a:rPr b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.data$</a:t>
            </a: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delante de los nombres de variables de funciones de  tidyverse.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"/>
          <p:cNvSpPr txBox="1"/>
          <p:nvPr/>
        </p:nvSpPr>
        <p:spPr>
          <a:xfrm>
            <a:off x="8018725" y="6957139"/>
            <a:ext cx="2632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APLICAR UN ARGUMENTO A UN CONJUNTO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7"/>
          <p:cNvGrpSpPr/>
          <p:nvPr/>
        </p:nvGrpSpPr>
        <p:grpSpPr>
          <a:xfrm>
            <a:off x="7990168" y="7373884"/>
            <a:ext cx="2662928" cy="1214257"/>
            <a:chOff x="0" y="0"/>
            <a:chExt cx="2662927" cy="1214255"/>
          </a:xfrm>
        </p:grpSpPr>
        <p:sp>
          <p:nvSpPr>
            <p:cNvPr id="379" name="Google Shape;379;p7"/>
            <p:cNvSpPr/>
            <p:nvPr/>
          </p:nvSpPr>
          <p:spPr>
            <a:xfrm>
              <a:off x="0" y="0"/>
              <a:ext cx="2662927" cy="1214255"/>
            </a:xfrm>
            <a:prstGeom prst="rect">
              <a:avLst/>
            </a:prstGeom>
            <a:solidFill>
              <a:srgbClr val="C0C0C0">
                <a:alpha val="24313"/>
              </a:srgbClr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0" name="Google Shape;380;p7"/>
            <p:cNvSpPr txBox="1"/>
            <p:nvPr/>
          </p:nvSpPr>
          <p:spPr>
            <a:xfrm>
              <a:off x="36744" y="85794"/>
              <a:ext cx="2585896" cy="864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subset2 &lt;- function(df, filas)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filas &lt;- rlang::</a:t>
              </a:r>
              <a:r>
                <a:rPr b="1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enquo(</a:t>
              </a: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filas</a:t>
              </a:r>
              <a:r>
                <a:rPr b="1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vals &lt;- rlang::</a:t>
              </a:r>
              <a:r>
                <a:rPr b="1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eval_tidy(</a:t>
              </a: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filas, </a:t>
              </a:r>
              <a:r>
                <a:rPr b="1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 = </a:t>
              </a: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df</a:t>
              </a:r>
              <a:r>
                <a:rPr b="1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b="1" i="0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</a:t>
              </a: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df[vals, , drop = FALSE]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 txBox="1"/>
            <p:nvPr/>
          </p:nvSpPr>
          <p:spPr>
            <a:xfrm>
              <a:off x="2447808" y="157146"/>
              <a:ext cx="202309" cy="299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 txBox="1"/>
            <p:nvPr/>
          </p:nvSpPr>
          <p:spPr>
            <a:xfrm>
              <a:off x="2447808" y="400989"/>
              <a:ext cx="202309" cy="299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7"/>
          <p:cNvSpPr txBox="1"/>
          <p:nvPr/>
        </p:nvSpPr>
        <p:spPr>
          <a:xfrm>
            <a:off x="7990416" y="8773071"/>
            <a:ext cx="2258010" cy="164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52400" lvl="0" marL="152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Capturar el argumento con 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2400" lvl="0" marL="152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Evaluar el argumento con 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eval_tidy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Pasar el conjunto de datos 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usar como una  máscara de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52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Sugerir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tu documentación que los usuarios usen  los pronombres .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.env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3072600" y="7416976"/>
            <a:ext cx="206221" cy="175753"/>
          </a:xfrm>
          <a:prstGeom prst="rect">
            <a:avLst/>
          </a:prstGeom>
          <a:solidFill>
            <a:srgbClr val="FFD300">
              <a:alpha val="24313"/>
            </a:srgbClr>
          </a:solidFill>
          <a:ln cap="flat" cmpd="sng" w="12700">
            <a:solidFill>
              <a:srgbClr val="D39F4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5" name="Google Shape;385;p7"/>
          <p:cNvSpPr/>
          <p:nvPr/>
        </p:nvSpPr>
        <p:spPr>
          <a:xfrm>
            <a:off x="3072604" y="9018033"/>
            <a:ext cx="206100" cy="175800"/>
          </a:xfrm>
          <a:prstGeom prst="rect">
            <a:avLst/>
          </a:prstGeom>
          <a:solidFill>
            <a:srgbClr val="FFD300">
              <a:alpha val="24313"/>
            </a:srgbClr>
          </a:solidFill>
          <a:ln cap="flat" cmpd="sng" w="12700">
            <a:solidFill>
              <a:srgbClr val="D39F4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3068955" y="5546896"/>
            <a:ext cx="168121" cy="151638"/>
          </a:xfrm>
          <a:prstGeom prst="rect">
            <a:avLst/>
          </a:prstGeom>
          <a:solidFill>
            <a:srgbClr val="FFD300">
              <a:alpha val="24313"/>
            </a:srgbClr>
          </a:solidFill>
          <a:ln cap="flat" cmpd="sng" w="12700">
            <a:solidFill>
              <a:srgbClr val="D39F4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rlang.png" id="387" name="Google Shape;3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3158" y="220625"/>
            <a:ext cx="1358901" cy="156871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RStudio® es una marca registrada de  RStudio, Inc.  •  </a:t>
            </a:r>
            <a:r>
              <a:rPr b="0" i="0" lang="en-US" sz="900" u="sng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CC BY SA</a:t>
            </a: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RStudio •  </a:t>
            </a:r>
            <a:r>
              <a:rPr b="0" i="0" lang="en-US" sz="900" u="sng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info@rstudio.com</a:t>
            </a: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844-448-1212 • </a:t>
            </a:r>
            <a:r>
              <a:rPr b="0" i="0" lang="en-US" sz="900" u="sng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rstudio.com</a:t>
            </a: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 Más información en  </a:t>
            </a:r>
            <a:r>
              <a:rPr b="1" i="0" lang="en-US" sz="900" u="sng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tidyeval.tidyverse.org</a:t>
            </a:r>
            <a:r>
              <a:rPr b="0" i="0" lang="en-US" sz="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 rlang 0.3.0 •   Traducida: 2019-10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7"/>
          <p:cNvCxnSpPr/>
          <p:nvPr/>
        </p:nvCxnSpPr>
        <p:spPr>
          <a:xfrm>
            <a:off x="2354308" y="10337513"/>
            <a:ext cx="11321194" cy="1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390" name="Google Shape;39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823" y="9978474"/>
            <a:ext cx="1754521" cy="61647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"/>
          <p:cNvSpPr txBox="1"/>
          <p:nvPr/>
        </p:nvSpPr>
        <p:spPr>
          <a:xfrm>
            <a:off x="339975" y="593300"/>
            <a:ext cx="4144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500"/>
              <a:buFont typeface="Source Sans Pro"/>
              <a:buNone/>
            </a:pPr>
            <a:r>
              <a:rPr b="0" i="0" lang="en-US" sz="25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Cuasientrecomillado (!!, !!!,:=)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7"/>
          <p:cNvSpPr txBox="1"/>
          <p:nvPr/>
        </p:nvSpPr>
        <p:spPr>
          <a:xfrm>
            <a:off x="2462395" y="1464045"/>
            <a:ext cx="1779910" cy="944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Entrecomillar algunas partes de una expresión al evaluar y luego insertar los resultados de otras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desencomillando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otras).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 &lt;- expr(a +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7"/>
          <p:cNvCxnSpPr/>
          <p:nvPr/>
        </p:nvCxnSpPr>
        <p:spPr>
          <a:xfrm>
            <a:off x="4968604" y="622300"/>
            <a:ext cx="7248797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394" name="Google Shape;394;p7"/>
          <p:cNvGrpSpPr/>
          <p:nvPr/>
        </p:nvGrpSpPr>
        <p:grpSpPr>
          <a:xfrm>
            <a:off x="320617" y="3454729"/>
            <a:ext cx="4193074" cy="1906112"/>
            <a:chOff x="0" y="0"/>
            <a:chExt cx="4193073" cy="1906111"/>
          </a:xfrm>
        </p:grpSpPr>
        <p:sp>
          <p:nvSpPr>
            <p:cNvPr id="395" name="Google Shape;395;p7"/>
            <p:cNvSpPr/>
            <p:nvPr/>
          </p:nvSpPr>
          <p:spPr>
            <a:xfrm>
              <a:off x="0" y="0"/>
              <a:ext cx="4193073" cy="1906111"/>
            </a:xfrm>
            <a:prstGeom prst="rect">
              <a:avLst/>
            </a:prstGeom>
            <a:solidFill>
              <a:srgbClr val="FFD300">
                <a:alpha val="24313"/>
              </a:srgbClr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6" name="Google Shape;396;p7"/>
            <p:cNvSpPr txBox="1"/>
            <p:nvPr/>
          </p:nvSpPr>
          <p:spPr>
            <a:xfrm>
              <a:off x="246695" y="131037"/>
              <a:ext cx="3699682" cy="164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rlang provee </a:t>
              </a:r>
              <a:r>
                <a:rPr b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</a:t>
              </a:r>
              <a:r>
                <a:rPr b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</a:t>
              </a:r>
              <a:r>
                <a:rPr b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!!!</a:t>
              </a:r>
              <a:r>
                <a:rPr b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y </a:t>
              </a:r>
              <a:r>
                <a:rPr b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:=</a:t>
              </a:r>
              <a:r>
                <a:rPr b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para cuasiencomillar.</a:t>
              </a:r>
              <a:endParaRPr b="1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</a:t>
              </a: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</a:t>
              </a: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!!!</a:t>
              </a: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y </a:t>
              </a: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:= </a:t>
              </a: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 son funciones sino sintaxis (símbolos reconocidos por las funciones a las cuales son pasados). Es similar a como</a:t>
              </a:r>
              <a:endParaRPr b="0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. es usado por </a:t>
              </a:r>
              <a:r>
                <a:rPr b="0" lang="en-US" sz="1100" u="none" cap="none" strike="noStrike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magrittr::</a:t>
              </a: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%&gt;%()</a:t>
              </a:r>
              <a:endParaRPr b="0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. es usado por </a:t>
              </a:r>
              <a:r>
                <a:rPr b="0" lang="en-US" sz="1100" u="none" cap="none" strike="noStrike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stats::</a:t>
              </a: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lm()</a:t>
              </a:r>
              <a:endParaRPr b="0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b="0" lang="en-US" sz="1200" u="none" cap="none" strike="noStrike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</a:t>
              </a: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.x es usado por </a:t>
              </a:r>
              <a:r>
                <a:rPr b="0" lang="en-US" sz="1100" u="none" cap="none" strike="noStrike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purrr::</a:t>
              </a: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map()</a:t>
              </a: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</a:t>
              </a: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etc.</a:t>
              </a:r>
              <a:endParaRPr b="0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t/>
              </a:r>
              <a:endParaRPr b="0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Source Sans Pro"/>
                <a:buNone/>
              </a:pP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</a:t>
              </a: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</a:t>
              </a: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!!!</a:t>
              </a: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y </a:t>
              </a:r>
              <a:r>
                <a:rPr b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:=</a:t>
              </a:r>
              <a:r>
                <a:rPr b="0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son solo reconocidos por algunas funciones de rlang y funciones que usan estas funciones (como las funciones de  tidyverse).</a:t>
              </a:r>
              <a:endParaRPr b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7"/>
          <p:cNvSpPr txBox="1"/>
          <p:nvPr/>
        </p:nvSpPr>
        <p:spPr>
          <a:xfrm>
            <a:off x="370475" y="1196725"/>
            <a:ext cx="1359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ENTRECOMILLADO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"/>
          <p:cNvSpPr txBox="1"/>
          <p:nvPr/>
        </p:nvSpPr>
        <p:spPr>
          <a:xfrm>
            <a:off x="2462400" y="1196725"/>
            <a:ext cx="1710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CUASIENTRECOMILLADO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7"/>
          <p:cNvGrpSpPr/>
          <p:nvPr/>
        </p:nvGrpSpPr>
        <p:grpSpPr>
          <a:xfrm>
            <a:off x="2458713" y="2330350"/>
            <a:ext cx="2079387" cy="648099"/>
            <a:chOff x="0" y="0"/>
            <a:chExt cx="2079386" cy="648098"/>
          </a:xfrm>
        </p:grpSpPr>
        <p:sp>
          <p:nvSpPr>
            <p:cNvPr id="400" name="Google Shape;400;p7"/>
            <p:cNvSpPr/>
            <p:nvPr/>
          </p:nvSpPr>
          <p:spPr>
            <a:xfrm>
              <a:off x="0" y="185048"/>
              <a:ext cx="1320800" cy="278000"/>
            </a:xfrm>
            <a:prstGeom prst="rightArrow">
              <a:avLst>
                <a:gd fmla="val 57784" name="adj1"/>
                <a:gd fmla="val 62436" name="adj2"/>
              </a:avLst>
            </a:prstGeom>
            <a:solidFill>
              <a:srgbClr val="5E5E5E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1" name="Google Shape;401;p7"/>
            <p:cNvSpPr txBox="1"/>
            <p:nvPr/>
          </p:nvSpPr>
          <p:spPr>
            <a:xfrm>
              <a:off x="501065" y="172956"/>
              <a:ext cx="167104" cy="28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Source Sans Pro SemiBold"/>
                <a:buNone/>
              </a:pPr>
              <a:r>
                <a:rPr b="0" i="0" lang="en-US" sz="11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(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 txBox="1"/>
            <p:nvPr/>
          </p:nvSpPr>
          <p:spPr>
            <a:xfrm>
              <a:off x="1008260" y="172956"/>
              <a:ext cx="167104" cy="28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Source Sans Pro SemiBold"/>
                <a:buNone/>
              </a:pPr>
              <a:r>
                <a:rPr b="0" i="0" lang="en-US" sz="11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 txBox="1"/>
            <p:nvPr/>
          </p:nvSpPr>
          <p:spPr>
            <a:xfrm>
              <a:off x="1326473" y="127509"/>
              <a:ext cx="752913" cy="381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log(a + b)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4" name="Google Shape;404;p7"/>
            <p:cNvGrpSpPr/>
            <p:nvPr/>
          </p:nvGrpSpPr>
          <p:grpSpPr>
            <a:xfrm>
              <a:off x="113623" y="228599"/>
              <a:ext cx="424512" cy="419499"/>
              <a:chOff x="0" y="12699"/>
              <a:chExt cx="424511" cy="419497"/>
            </a:xfrm>
          </p:grpSpPr>
          <p:sp>
            <p:nvSpPr>
              <p:cNvPr id="405" name="Google Shape;405;p7"/>
              <p:cNvSpPr/>
              <p:nvPr/>
            </p:nvSpPr>
            <p:spPr>
              <a:xfrm>
                <a:off x="20442" y="173310"/>
                <a:ext cx="383626" cy="2544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6" name="Google Shape;406;p7"/>
              <p:cNvSpPr txBox="1"/>
              <p:nvPr/>
            </p:nvSpPr>
            <p:spPr>
              <a:xfrm>
                <a:off x="0" y="234411"/>
                <a:ext cx="424511" cy="167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fun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17753" y="43560"/>
                <a:ext cx="389005" cy="163519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17753" y="40850"/>
                <a:ext cx="394058" cy="39134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9" name="Google Shape;409;p7"/>
              <p:cNvSpPr txBox="1"/>
              <p:nvPr/>
            </p:nvSpPr>
            <p:spPr>
              <a:xfrm>
                <a:off x="101130" y="12699"/>
                <a:ext cx="22225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log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7"/>
            <p:cNvGrpSpPr/>
            <p:nvPr/>
          </p:nvGrpSpPr>
          <p:grpSpPr>
            <a:xfrm>
              <a:off x="615273" y="0"/>
              <a:ext cx="424512" cy="432197"/>
              <a:chOff x="0" y="0"/>
              <a:chExt cx="424511" cy="432196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20442" y="173310"/>
                <a:ext cx="383626" cy="2544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2" name="Google Shape;412;p7"/>
              <p:cNvSpPr txBox="1"/>
              <p:nvPr/>
            </p:nvSpPr>
            <p:spPr>
              <a:xfrm>
                <a:off x="0" y="222759"/>
                <a:ext cx="42451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 + 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17753" y="43560"/>
                <a:ext cx="389005" cy="163519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17753" y="40850"/>
                <a:ext cx="394058" cy="39134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5" name="Google Shape;415;p7"/>
              <p:cNvSpPr txBox="1"/>
              <p:nvPr/>
            </p:nvSpPr>
            <p:spPr>
              <a:xfrm>
                <a:off x="148755" y="0"/>
                <a:ext cx="12700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6" name="Google Shape;416;p7"/>
          <p:cNvGrpSpPr/>
          <p:nvPr/>
        </p:nvGrpSpPr>
        <p:grpSpPr>
          <a:xfrm>
            <a:off x="370463" y="2457859"/>
            <a:ext cx="1926987" cy="520590"/>
            <a:chOff x="0" y="127509"/>
            <a:chExt cx="1926986" cy="520589"/>
          </a:xfrm>
        </p:grpSpPr>
        <p:sp>
          <p:nvSpPr>
            <p:cNvPr id="417" name="Google Shape;417;p7"/>
            <p:cNvSpPr/>
            <p:nvPr/>
          </p:nvSpPr>
          <p:spPr>
            <a:xfrm>
              <a:off x="0" y="185048"/>
              <a:ext cx="1295400" cy="278000"/>
            </a:xfrm>
            <a:prstGeom prst="rightArrow">
              <a:avLst>
                <a:gd fmla="val 57784" name="adj1"/>
                <a:gd fmla="val 62436" name="adj2"/>
              </a:avLst>
            </a:prstGeom>
            <a:solidFill>
              <a:srgbClr val="5E5E5E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8" name="Google Shape;418;p7"/>
            <p:cNvSpPr txBox="1"/>
            <p:nvPr/>
          </p:nvSpPr>
          <p:spPr>
            <a:xfrm>
              <a:off x="501065" y="172956"/>
              <a:ext cx="167104" cy="28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Source Sans Pro SemiBold"/>
                <a:buNone/>
              </a:pPr>
              <a:r>
                <a:rPr b="0" i="0" lang="en-US" sz="11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(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 txBox="1"/>
            <p:nvPr/>
          </p:nvSpPr>
          <p:spPr>
            <a:xfrm>
              <a:off x="1008260" y="172956"/>
              <a:ext cx="167104" cy="28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Source Sans Pro SemiBold"/>
                <a:buNone/>
              </a:pPr>
              <a:r>
                <a:rPr b="0" i="0" lang="en-US" sz="1100" u="none" cap="none" strike="noStrike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 txBox="1"/>
            <p:nvPr/>
          </p:nvSpPr>
          <p:spPr>
            <a:xfrm>
              <a:off x="1174073" y="127509"/>
              <a:ext cx="752913" cy="381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log(e)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7"/>
            <p:cNvGrpSpPr/>
            <p:nvPr/>
          </p:nvGrpSpPr>
          <p:grpSpPr>
            <a:xfrm>
              <a:off x="113623" y="228599"/>
              <a:ext cx="424512" cy="419499"/>
              <a:chOff x="0" y="12699"/>
              <a:chExt cx="424511" cy="419497"/>
            </a:xfrm>
          </p:grpSpPr>
          <p:sp>
            <p:nvSpPr>
              <p:cNvPr id="422" name="Google Shape;422;p7"/>
              <p:cNvSpPr/>
              <p:nvPr/>
            </p:nvSpPr>
            <p:spPr>
              <a:xfrm>
                <a:off x="20442" y="173310"/>
                <a:ext cx="383626" cy="2544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3" name="Google Shape;423;p7"/>
              <p:cNvSpPr txBox="1"/>
              <p:nvPr/>
            </p:nvSpPr>
            <p:spPr>
              <a:xfrm>
                <a:off x="0" y="234411"/>
                <a:ext cx="424511" cy="167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fun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17753" y="43560"/>
                <a:ext cx="389005" cy="163519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17753" y="40850"/>
                <a:ext cx="394058" cy="39134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6" name="Google Shape;426;p7"/>
              <p:cNvSpPr txBox="1"/>
              <p:nvPr/>
            </p:nvSpPr>
            <p:spPr>
              <a:xfrm>
                <a:off x="101130" y="12699"/>
                <a:ext cx="22225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log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7"/>
            <p:cNvGrpSpPr/>
            <p:nvPr/>
          </p:nvGrpSpPr>
          <p:grpSpPr>
            <a:xfrm>
              <a:off x="615273" y="215900"/>
              <a:ext cx="424512" cy="432197"/>
              <a:chOff x="0" y="0"/>
              <a:chExt cx="424511" cy="432196"/>
            </a:xfrm>
          </p:grpSpPr>
          <p:sp>
            <p:nvSpPr>
              <p:cNvPr id="428" name="Google Shape;428;p7"/>
              <p:cNvSpPr/>
              <p:nvPr/>
            </p:nvSpPr>
            <p:spPr>
              <a:xfrm>
                <a:off x="20442" y="173310"/>
                <a:ext cx="383626" cy="2544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9" name="Google Shape;429;p7"/>
              <p:cNvSpPr txBox="1"/>
              <p:nvPr/>
            </p:nvSpPr>
            <p:spPr>
              <a:xfrm>
                <a:off x="0" y="222759"/>
                <a:ext cx="42451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 + 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17753" y="43560"/>
                <a:ext cx="389005" cy="163519"/>
              </a:xfrm>
              <a:prstGeom prst="rect">
                <a:avLst/>
              </a:prstGeom>
              <a:solidFill>
                <a:srgbClr val="D39F4B"/>
              </a:solidFill>
              <a:ln>
                <a:noFill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17753" y="40850"/>
                <a:ext cx="394058" cy="391346"/>
              </a:xfrm>
              <a:prstGeom prst="rect">
                <a:avLst/>
              </a:prstGeom>
              <a:noFill/>
              <a:ln cap="flat" cmpd="sng" w="25400">
                <a:solidFill>
                  <a:srgbClr val="D39F4B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4550" lIns="54550" spcFirstLastPara="1" rIns="54550" wrap="square" tIns="5455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2" name="Google Shape;432;p7"/>
              <p:cNvSpPr txBox="1"/>
              <p:nvPr/>
            </p:nvSpPr>
            <p:spPr>
              <a:xfrm>
                <a:off x="148755" y="0"/>
                <a:ext cx="127001" cy="190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3" name="Google Shape;433;p7"/>
          <p:cNvSpPr txBox="1"/>
          <p:nvPr/>
        </p:nvSpPr>
        <p:spPr>
          <a:xfrm>
            <a:off x="370475" y="1464050"/>
            <a:ext cx="14595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Almacenar una expresión sin evaluarla.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 &lt;- expr(a +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"/>
          <p:cNvSpPr txBox="1"/>
          <p:nvPr/>
        </p:nvSpPr>
        <p:spPr>
          <a:xfrm>
            <a:off x="3104576" y="5560566"/>
            <a:ext cx="1551000" cy="48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!!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Desencomilla el símbolo o llamada que le sigue.  Se pronuncia "desencomillar" o "bang-bang." 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&lt;- 1; b &lt;- 2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expr(log(!!a + b))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Combina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!!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desencomillar una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expresi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ón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más larga. 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&lt;- 1; b &lt;- 2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expr(log(!!(a + b)))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!!!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Desencomilla un vector o una lista y  segmenta (splice) los resultados como argumentos en la llamado circundante. Se pronuncia  "unquote splice" o "bang-bang-bang.“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&lt;- list(8, b = 2) 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expr(log(!!!x))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baseline="3000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baseline="30000"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:=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Reemplaza un = para permitir desencomillado del nombre que aparece del lado izquierdo del =. Usar con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!!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 &lt;- expr(uno)</a:t>
            </a:r>
            <a:endParaRPr b="0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tibble::tibble(!!n :=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7"/>
          <p:cNvCxnSpPr/>
          <p:nvPr/>
        </p:nvCxnSpPr>
        <p:spPr>
          <a:xfrm>
            <a:off x="334889" y="619125"/>
            <a:ext cx="418993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436" name="Google Shape;436;p7"/>
          <p:cNvGrpSpPr/>
          <p:nvPr/>
        </p:nvGrpSpPr>
        <p:grpSpPr>
          <a:xfrm>
            <a:off x="371401" y="5560565"/>
            <a:ext cx="2466407" cy="912986"/>
            <a:chOff x="-1" y="-1"/>
            <a:chExt cx="2466406" cy="912985"/>
          </a:xfrm>
        </p:grpSpPr>
        <p:sp>
          <p:nvSpPr>
            <p:cNvPr id="437" name="Google Shape;437;p7"/>
            <p:cNvSpPr txBox="1"/>
            <p:nvPr/>
          </p:nvSpPr>
          <p:spPr>
            <a:xfrm>
              <a:off x="212762" y="626043"/>
              <a:ext cx="1106168" cy="28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39F4B"/>
                </a:buClr>
                <a:buSzPts val="1100"/>
                <a:buFont typeface="Source Sans Pro SemiBold"/>
                <a:buNone/>
              </a:pP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expr(log(</a:t>
              </a:r>
              <a:r>
                <a:rPr b="1" i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</a:t>
              </a: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a + b))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8" name="Google Shape;438;p7"/>
            <p:cNvGrpSpPr/>
            <p:nvPr/>
          </p:nvGrpSpPr>
          <p:grpSpPr>
            <a:xfrm>
              <a:off x="-1" y="-1"/>
              <a:ext cx="2466406" cy="656964"/>
              <a:chOff x="0" y="-1"/>
              <a:chExt cx="2466404" cy="656963"/>
            </a:xfrm>
          </p:grpSpPr>
          <p:grpSp>
            <p:nvGrpSpPr>
              <p:cNvPr id="439" name="Google Shape;439;p7"/>
              <p:cNvGrpSpPr/>
              <p:nvPr/>
            </p:nvGrpSpPr>
            <p:grpSpPr>
              <a:xfrm>
                <a:off x="0" y="-1"/>
                <a:ext cx="2466404" cy="610000"/>
                <a:chOff x="0" y="-103842"/>
                <a:chExt cx="2466403" cy="609999"/>
              </a:xfrm>
            </p:grpSpPr>
            <p:sp>
              <p:nvSpPr>
                <p:cNvPr id="440" name="Google Shape;440;p7"/>
                <p:cNvSpPr/>
                <p:nvPr/>
              </p:nvSpPr>
              <p:spPr>
                <a:xfrm>
                  <a:off x="0" y="38800"/>
                  <a:ext cx="1703721" cy="303400"/>
                </a:xfrm>
                <a:prstGeom prst="rightArrow">
                  <a:avLst>
                    <a:gd fmla="val 57784" name="adj1"/>
                    <a:gd fmla="val 57209" name="adj2"/>
                  </a:avLst>
                </a:prstGeom>
                <a:solidFill>
                  <a:srgbClr val="5E5E5E"/>
                </a:solidFill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441" name="Google Shape;441;p7"/>
                <p:cNvGrpSpPr/>
                <p:nvPr/>
              </p:nvGrpSpPr>
              <p:grpSpPr>
                <a:xfrm>
                  <a:off x="627973" y="-103842"/>
                  <a:ext cx="186219" cy="406798"/>
                  <a:chOff x="0" y="0"/>
                  <a:chExt cx="186217" cy="406796"/>
                </a:xfrm>
              </p:grpSpPr>
              <p:sp>
                <p:nvSpPr>
                  <p:cNvPr id="442" name="Google Shape;442;p7"/>
                  <p:cNvSpPr/>
                  <p:nvPr/>
                </p:nvSpPr>
                <p:spPr>
                  <a:xfrm>
                    <a:off x="8967" y="147911"/>
                    <a:ext cx="168283" cy="25448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43" name="Google Shape;443;p7"/>
                  <p:cNvSpPr txBox="1"/>
                  <p:nvPr/>
                </p:nvSpPr>
                <p:spPr>
                  <a:xfrm>
                    <a:off x="0" y="209011"/>
                    <a:ext cx="186217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4" name="Google Shape;444;p7"/>
                  <p:cNvSpPr/>
                  <p:nvPr/>
                </p:nvSpPr>
                <p:spPr>
                  <a:xfrm>
                    <a:off x="7787" y="18160"/>
                    <a:ext cx="170643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45" name="Google Shape;445;p7"/>
                  <p:cNvSpPr/>
                  <p:nvPr/>
                </p:nvSpPr>
                <p:spPr>
                  <a:xfrm>
                    <a:off x="7787" y="15450"/>
                    <a:ext cx="172860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46" name="Google Shape;446;p7"/>
                  <p:cNvSpPr txBox="1"/>
                  <p:nvPr/>
                </p:nvSpPr>
                <p:spPr>
                  <a:xfrm>
                    <a:off x="52553" y="0"/>
                    <a:ext cx="55711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7" name="Google Shape;447;p7"/>
                <p:cNvGrpSpPr/>
                <p:nvPr/>
              </p:nvGrpSpPr>
              <p:grpSpPr>
                <a:xfrm>
                  <a:off x="840228" y="73958"/>
                  <a:ext cx="351319" cy="432198"/>
                  <a:chOff x="0" y="0"/>
                  <a:chExt cx="351317" cy="432196"/>
                </a:xfrm>
              </p:grpSpPr>
              <p:sp>
                <p:nvSpPr>
                  <p:cNvPr id="448" name="Google Shape;448;p7"/>
                  <p:cNvSpPr/>
                  <p:nvPr/>
                </p:nvSpPr>
                <p:spPr>
                  <a:xfrm>
                    <a:off x="16918" y="173310"/>
                    <a:ext cx="317481" cy="25448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49" name="Google Shape;449;p7"/>
                  <p:cNvSpPr txBox="1"/>
                  <p:nvPr/>
                </p:nvSpPr>
                <p:spPr>
                  <a:xfrm>
                    <a:off x="0" y="234411"/>
                    <a:ext cx="351317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fun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Google Shape;450;p7"/>
                  <p:cNvSpPr/>
                  <p:nvPr/>
                </p:nvSpPr>
                <p:spPr>
                  <a:xfrm>
                    <a:off x="14692" y="43560"/>
                    <a:ext cx="321934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51" name="Google Shape;451;p7"/>
                  <p:cNvSpPr/>
                  <p:nvPr/>
                </p:nvSpPr>
                <p:spPr>
                  <a:xfrm>
                    <a:off x="14692" y="40850"/>
                    <a:ext cx="326116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52" name="Google Shape;452;p7"/>
                  <p:cNvSpPr txBox="1"/>
                  <p:nvPr/>
                </p:nvSpPr>
                <p:spPr>
                  <a:xfrm>
                    <a:off x="123107" y="0"/>
                    <a:ext cx="105103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300"/>
                      <a:buFont typeface="Source Sans Pro"/>
                      <a:buNone/>
                    </a:pPr>
                    <a:r>
                      <a:rPr b="1" i="0" lang="en-US" sz="13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+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3" name="Google Shape;453;p7"/>
                <p:cNvGrpSpPr/>
                <p:nvPr/>
              </p:nvGrpSpPr>
              <p:grpSpPr>
                <a:xfrm>
                  <a:off x="1217583" y="99358"/>
                  <a:ext cx="186219" cy="406798"/>
                  <a:chOff x="0" y="0"/>
                  <a:chExt cx="186217" cy="406796"/>
                </a:xfrm>
              </p:grpSpPr>
              <p:sp>
                <p:nvSpPr>
                  <p:cNvPr id="454" name="Google Shape;454;p7"/>
                  <p:cNvSpPr/>
                  <p:nvPr/>
                </p:nvSpPr>
                <p:spPr>
                  <a:xfrm>
                    <a:off x="8967" y="147911"/>
                    <a:ext cx="168283" cy="25448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55" name="Google Shape;455;p7"/>
                  <p:cNvSpPr txBox="1"/>
                  <p:nvPr/>
                </p:nvSpPr>
                <p:spPr>
                  <a:xfrm>
                    <a:off x="0" y="209011"/>
                    <a:ext cx="186217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Google Shape;456;p7"/>
                  <p:cNvSpPr/>
                  <p:nvPr/>
                </p:nvSpPr>
                <p:spPr>
                  <a:xfrm>
                    <a:off x="7787" y="18160"/>
                    <a:ext cx="170642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57" name="Google Shape;457;p7"/>
                  <p:cNvSpPr/>
                  <p:nvPr/>
                </p:nvSpPr>
                <p:spPr>
                  <a:xfrm>
                    <a:off x="7787" y="15450"/>
                    <a:ext cx="172859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58" name="Google Shape;458;p7"/>
                  <p:cNvSpPr txBox="1"/>
                  <p:nvPr/>
                </p:nvSpPr>
                <p:spPr>
                  <a:xfrm>
                    <a:off x="52553" y="0"/>
                    <a:ext cx="55711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b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59" name="Google Shape;459;p7"/>
                <p:cNvSpPr txBox="1"/>
                <p:nvPr/>
              </p:nvSpPr>
              <p:spPr>
                <a:xfrm>
                  <a:off x="501065" y="39408"/>
                  <a:ext cx="167104" cy="2869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Source Sans Pro SemiBold"/>
                    <a:buNone/>
                  </a:pPr>
                  <a:r>
                    <a:rPr b="0" i="0" lang="en-US" sz="11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(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7"/>
                <p:cNvSpPr txBox="1"/>
                <p:nvPr/>
              </p:nvSpPr>
              <p:spPr>
                <a:xfrm>
                  <a:off x="1389260" y="39408"/>
                  <a:ext cx="167104" cy="2869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Source Sans Pro SemiBold"/>
                    <a:buNone/>
                  </a:pPr>
                  <a:r>
                    <a:rPr b="0" i="0" lang="en-US" sz="11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61" name="Google Shape;461;p7"/>
                <p:cNvGrpSpPr/>
                <p:nvPr/>
              </p:nvGrpSpPr>
              <p:grpSpPr>
                <a:xfrm>
                  <a:off x="113623" y="86658"/>
                  <a:ext cx="424512" cy="419499"/>
                  <a:chOff x="0" y="12699"/>
                  <a:chExt cx="424511" cy="419497"/>
                </a:xfrm>
              </p:grpSpPr>
              <p:sp>
                <p:nvSpPr>
                  <p:cNvPr id="462" name="Google Shape;462;p7"/>
                  <p:cNvSpPr/>
                  <p:nvPr/>
                </p:nvSpPr>
                <p:spPr>
                  <a:xfrm>
                    <a:off x="20442" y="173310"/>
                    <a:ext cx="383626" cy="25448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63" name="Google Shape;463;p7"/>
                  <p:cNvSpPr txBox="1"/>
                  <p:nvPr/>
                </p:nvSpPr>
                <p:spPr>
                  <a:xfrm>
                    <a:off x="0" y="234411"/>
                    <a:ext cx="424511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fun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" name="Google Shape;464;p7"/>
                  <p:cNvSpPr/>
                  <p:nvPr/>
                </p:nvSpPr>
                <p:spPr>
                  <a:xfrm>
                    <a:off x="17753" y="43560"/>
                    <a:ext cx="389005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65" name="Google Shape;465;p7"/>
                  <p:cNvSpPr/>
                  <p:nvPr/>
                </p:nvSpPr>
                <p:spPr>
                  <a:xfrm>
                    <a:off x="17753" y="40850"/>
                    <a:ext cx="394058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66" name="Google Shape;466;p7"/>
                  <p:cNvSpPr txBox="1"/>
                  <p:nvPr/>
                </p:nvSpPr>
                <p:spPr>
                  <a:xfrm>
                    <a:off x="101130" y="12699"/>
                    <a:ext cx="222251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log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67" name="Google Shape;467;p7"/>
                <p:cNvSpPr txBox="1"/>
                <p:nvPr/>
              </p:nvSpPr>
              <p:spPr>
                <a:xfrm>
                  <a:off x="1713490" y="0"/>
                  <a:ext cx="752913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log(1 + b)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8" name="Google Shape;468;p7"/>
              <p:cNvGrpSpPr/>
              <p:nvPr/>
            </p:nvGrpSpPr>
            <p:grpSpPr>
              <a:xfrm>
                <a:off x="587749" y="455200"/>
                <a:ext cx="210841" cy="201762"/>
                <a:chOff x="15453" y="-1"/>
                <a:chExt cx="210839" cy="201761"/>
              </a:xfrm>
            </p:grpSpPr>
            <p:sp>
              <p:nvSpPr>
                <p:cNvPr id="469" name="Google Shape;469;p7"/>
                <p:cNvSpPr txBox="1"/>
                <p:nvPr/>
              </p:nvSpPr>
              <p:spPr>
                <a:xfrm>
                  <a:off x="51839" y="60736"/>
                  <a:ext cx="135313" cy="1410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rm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C0C0"/>
                    </a:buClr>
                    <a:buSzPts val="913"/>
                    <a:buFont typeface="Source Sans Pro Black"/>
                    <a:buNone/>
                  </a:pPr>
                  <a:r>
                    <a:rPr b="0" i="0" lang="en-US" sz="913" u="none" cap="none" strike="noStrike">
                      <a:solidFill>
                        <a:srgbClr val="C0C0C0"/>
                      </a:solidFill>
                      <a:latin typeface="Source Sans Pro Black"/>
                      <a:ea typeface="Source Sans Pro Black"/>
                      <a:cs typeface="Source Sans Pro Black"/>
                      <a:sym typeface="Source Sans Pro Black"/>
                    </a:rPr>
                    <a:t>!!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7"/>
                <p:cNvSpPr/>
                <p:nvPr/>
              </p:nvSpPr>
              <p:spPr>
                <a:xfrm rot="-5400000">
                  <a:off x="24756" y="-9304"/>
                  <a:ext cx="192233" cy="210839"/>
                </a:xfrm>
                <a:prstGeom prst="rightArrow">
                  <a:avLst>
                    <a:gd fmla="val 68586" name="adj1"/>
                    <a:gd fmla="val 56488" name="adj2"/>
                  </a:avLst>
                </a:prstGeom>
                <a:noFill/>
                <a:ln cap="flat" cmpd="sng" w="25400">
                  <a:solidFill>
                    <a:srgbClr val="C0C0C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C0C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C0C0C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grpSp>
        <p:nvGrpSpPr>
          <p:cNvPr id="471" name="Google Shape;471;p7"/>
          <p:cNvGrpSpPr/>
          <p:nvPr/>
        </p:nvGrpSpPr>
        <p:grpSpPr>
          <a:xfrm>
            <a:off x="371401" y="6705998"/>
            <a:ext cx="2352107" cy="897853"/>
            <a:chOff x="-1" y="-1"/>
            <a:chExt cx="2352106" cy="897852"/>
          </a:xfrm>
        </p:grpSpPr>
        <p:sp>
          <p:nvSpPr>
            <p:cNvPr id="472" name="Google Shape;472;p7"/>
            <p:cNvSpPr txBox="1"/>
            <p:nvPr/>
          </p:nvSpPr>
          <p:spPr>
            <a:xfrm>
              <a:off x="212762" y="610909"/>
              <a:ext cx="1200046" cy="286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39F4B"/>
                </a:buClr>
                <a:buSzPts val="1100"/>
                <a:buFont typeface="Source Sans Pro SemiBold"/>
                <a:buNone/>
              </a:pP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expr(log(</a:t>
              </a:r>
              <a:r>
                <a:rPr b="1" i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!!(</a:t>
              </a: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a + b</a:t>
              </a:r>
              <a:r>
                <a:rPr b="1" i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" name="Google Shape;473;p7"/>
            <p:cNvGrpSpPr/>
            <p:nvPr/>
          </p:nvGrpSpPr>
          <p:grpSpPr>
            <a:xfrm>
              <a:off x="-1" y="-1"/>
              <a:ext cx="2352106" cy="638926"/>
              <a:chOff x="0" y="0"/>
              <a:chExt cx="2352104" cy="638924"/>
            </a:xfrm>
          </p:grpSpPr>
          <p:grpSp>
            <p:nvGrpSpPr>
              <p:cNvPr id="474" name="Google Shape;474;p7"/>
              <p:cNvGrpSpPr/>
              <p:nvPr/>
            </p:nvGrpSpPr>
            <p:grpSpPr>
              <a:xfrm>
                <a:off x="0" y="0"/>
                <a:ext cx="2352104" cy="605330"/>
                <a:chOff x="0" y="0"/>
                <a:chExt cx="2352103" cy="605329"/>
              </a:xfrm>
            </p:grpSpPr>
            <p:sp>
              <p:nvSpPr>
                <p:cNvPr id="475" name="Google Shape;475;p7"/>
                <p:cNvSpPr/>
                <p:nvPr/>
              </p:nvSpPr>
              <p:spPr>
                <a:xfrm>
                  <a:off x="0" y="137972"/>
                  <a:ext cx="1703721" cy="303399"/>
                </a:xfrm>
                <a:prstGeom prst="rightArrow">
                  <a:avLst>
                    <a:gd fmla="val 57784" name="adj1"/>
                    <a:gd fmla="val 57209" name="adj2"/>
                  </a:avLst>
                </a:prstGeom>
                <a:solidFill>
                  <a:srgbClr val="5E5E5E"/>
                </a:solidFill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476" name="Google Shape;476;p7"/>
                <p:cNvGrpSpPr/>
                <p:nvPr/>
              </p:nvGrpSpPr>
              <p:grpSpPr>
                <a:xfrm>
                  <a:off x="653373" y="0"/>
                  <a:ext cx="736601" cy="402127"/>
                  <a:chOff x="0" y="0"/>
                  <a:chExt cx="736600" cy="402126"/>
                </a:xfrm>
              </p:grpSpPr>
              <p:sp>
                <p:nvSpPr>
                  <p:cNvPr id="477" name="Google Shape;477;p7"/>
                  <p:cNvSpPr/>
                  <p:nvPr/>
                </p:nvSpPr>
                <p:spPr>
                  <a:xfrm>
                    <a:off x="35472" y="143241"/>
                    <a:ext cx="689418" cy="25448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78" name="Google Shape;478;p7"/>
                  <p:cNvSpPr txBox="1"/>
                  <p:nvPr/>
                </p:nvSpPr>
                <p:spPr>
                  <a:xfrm>
                    <a:off x="0" y="204341"/>
                    <a:ext cx="736600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9" name="Google Shape;479;p7"/>
                  <p:cNvSpPr/>
                  <p:nvPr/>
                </p:nvSpPr>
                <p:spPr>
                  <a:xfrm>
                    <a:off x="30805" y="13491"/>
                    <a:ext cx="674992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80" name="Google Shape;480;p7"/>
                  <p:cNvSpPr/>
                  <p:nvPr/>
                </p:nvSpPr>
                <p:spPr>
                  <a:xfrm>
                    <a:off x="30805" y="10780"/>
                    <a:ext cx="683760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81" name="Google Shape;481;p7"/>
                  <p:cNvSpPr txBox="1"/>
                  <p:nvPr/>
                </p:nvSpPr>
                <p:spPr>
                  <a:xfrm>
                    <a:off x="197391" y="0"/>
                    <a:ext cx="341820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a + b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82" name="Google Shape;482;p7"/>
                <p:cNvSpPr txBox="1"/>
                <p:nvPr/>
              </p:nvSpPr>
              <p:spPr>
                <a:xfrm>
                  <a:off x="501065" y="138579"/>
                  <a:ext cx="167104" cy="2869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Source Sans Pro SemiBold"/>
                    <a:buNone/>
                  </a:pPr>
                  <a:r>
                    <a:rPr b="0" i="0" lang="en-US" sz="11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(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7"/>
                <p:cNvSpPr txBox="1"/>
                <p:nvPr/>
              </p:nvSpPr>
              <p:spPr>
                <a:xfrm>
                  <a:off x="1389260" y="138579"/>
                  <a:ext cx="167104" cy="2869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Source Sans Pro SemiBold"/>
                    <a:buNone/>
                  </a:pPr>
                  <a:r>
                    <a:rPr b="0" i="0" lang="en-US" sz="11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84" name="Google Shape;484;p7"/>
                <p:cNvGrpSpPr/>
                <p:nvPr/>
              </p:nvGrpSpPr>
              <p:grpSpPr>
                <a:xfrm>
                  <a:off x="113623" y="185830"/>
                  <a:ext cx="424512" cy="419499"/>
                  <a:chOff x="0" y="12699"/>
                  <a:chExt cx="424511" cy="419497"/>
                </a:xfrm>
              </p:grpSpPr>
              <p:sp>
                <p:nvSpPr>
                  <p:cNvPr id="485" name="Google Shape;485;p7"/>
                  <p:cNvSpPr/>
                  <p:nvPr/>
                </p:nvSpPr>
                <p:spPr>
                  <a:xfrm>
                    <a:off x="20442" y="173310"/>
                    <a:ext cx="383626" cy="25448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86" name="Google Shape;486;p7"/>
                  <p:cNvSpPr txBox="1"/>
                  <p:nvPr/>
                </p:nvSpPr>
                <p:spPr>
                  <a:xfrm>
                    <a:off x="0" y="234411"/>
                    <a:ext cx="424511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fun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Google Shape;487;p7"/>
                  <p:cNvSpPr/>
                  <p:nvPr/>
                </p:nvSpPr>
                <p:spPr>
                  <a:xfrm>
                    <a:off x="17753" y="43560"/>
                    <a:ext cx="389005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88" name="Google Shape;488;p7"/>
                  <p:cNvSpPr/>
                  <p:nvPr/>
                </p:nvSpPr>
                <p:spPr>
                  <a:xfrm>
                    <a:off x="17753" y="40850"/>
                    <a:ext cx="394058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89" name="Google Shape;489;p7"/>
                  <p:cNvSpPr txBox="1"/>
                  <p:nvPr/>
                </p:nvSpPr>
                <p:spPr>
                  <a:xfrm>
                    <a:off x="101130" y="12699"/>
                    <a:ext cx="222251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log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0" name="Google Shape;490;p7"/>
                <p:cNvSpPr txBox="1"/>
                <p:nvPr/>
              </p:nvSpPr>
              <p:spPr>
                <a:xfrm>
                  <a:off x="1599190" y="99171"/>
                  <a:ext cx="752913" cy="381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log(3)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1" name="Google Shape;491;p7"/>
              <p:cNvGrpSpPr/>
              <p:nvPr/>
            </p:nvGrpSpPr>
            <p:grpSpPr>
              <a:xfrm>
                <a:off x="908424" y="437162"/>
                <a:ext cx="210841" cy="201762"/>
                <a:chOff x="15453" y="-1"/>
                <a:chExt cx="210839" cy="201761"/>
              </a:xfrm>
            </p:grpSpPr>
            <p:sp>
              <p:nvSpPr>
                <p:cNvPr id="492" name="Google Shape;492;p7"/>
                <p:cNvSpPr txBox="1"/>
                <p:nvPr/>
              </p:nvSpPr>
              <p:spPr>
                <a:xfrm>
                  <a:off x="51839" y="60736"/>
                  <a:ext cx="135313" cy="1410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rm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C0C0"/>
                    </a:buClr>
                    <a:buSzPts val="913"/>
                    <a:buFont typeface="Source Sans Pro Black"/>
                    <a:buNone/>
                  </a:pPr>
                  <a:r>
                    <a:rPr b="0" i="0" lang="en-US" sz="913" u="none" cap="none" strike="noStrike">
                      <a:solidFill>
                        <a:srgbClr val="C0C0C0"/>
                      </a:solidFill>
                      <a:latin typeface="Source Sans Pro Black"/>
                      <a:ea typeface="Source Sans Pro Black"/>
                      <a:cs typeface="Source Sans Pro Black"/>
                      <a:sym typeface="Source Sans Pro Black"/>
                    </a:rPr>
                    <a:t>!!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 rot="-5400000">
                  <a:off x="24756" y="-9304"/>
                  <a:ext cx="192233" cy="210839"/>
                </a:xfrm>
                <a:prstGeom prst="rightArrow">
                  <a:avLst>
                    <a:gd fmla="val 68586" name="adj1"/>
                    <a:gd fmla="val 56488" name="adj2"/>
                  </a:avLst>
                </a:prstGeom>
                <a:noFill/>
                <a:ln cap="flat" cmpd="sng" w="25400">
                  <a:solidFill>
                    <a:srgbClr val="C0C0C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C0C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C0C0C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grpSp>
        <p:nvGrpSpPr>
          <p:cNvPr id="494" name="Google Shape;494;p7"/>
          <p:cNvGrpSpPr/>
          <p:nvPr/>
        </p:nvGrpSpPr>
        <p:grpSpPr>
          <a:xfrm>
            <a:off x="362055" y="7716783"/>
            <a:ext cx="2669608" cy="903068"/>
            <a:chOff x="-1" y="-1"/>
            <a:chExt cx="2669606" cy="903067"/>
          </a:xfrm>
        </p:grpSpPr>
        <p:sp>
          <p:nvSpPr>
            <p:cNvPr id="495" name="Google Shape;495;p7"/>
            <p:cNvSpPr txBox="1"/>
            <p:nvPr/>
          </p:nvSpPr>
          <p:spPr>
            <a:xfrm>
              <a:off x="222107" y="616124"/>
              <a:ext cx="942719" cy="286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39F4B"/>
                </a:buClr>
                <a:buSzPts val="1100"/>
                <a:buFont typeface="Source Sans Pro SemiBold"/>
                <a:buNone/>
              </a:pP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expr(log(</a:t>
              </a:r>
              <a:r>
                <a:rPr b="1" i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!!!</a:t>
              </a: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x))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6" name="Google Shape;496;p7"/>
            <p:cNvGrpSpPr/>
            <p:nvPr/>
          </p:nvGrpSpPr>
          <p:grpSpPr>
            <a:xfrm>
              <a:off x="-1" y="-1"/>
              <a:ext cx="2669606" cy="641776"/>
              <a:chOff x="0" y="0"/>
              <a:chExt cx="2669604" cy="641774"/>
            </a:xfrm>
          </p:grpSpPr>
          <p:grpSp>
            <p:nvGrpSpPr>
              <p:cNvPr id="497" name="Google Shape;497;p7"/>
              <p:cNvGrpSpPr/>
              <p:nvPr/>
            </p:nvGrpSpPr>
            <p:grpSpPr>
              <a:xfrm>
                <a:off x="0" y="0"/>
                <a:ext cx="2669604" cy="605330"/>
                <a:chOff x="0" y="0"/>
                <a:chExt cx="2669603" cy="605329"/>
              </a:xfrm>
            </p:grpSpPr>
            <p:sp>
              <p:nvSpPr>
                <p:cNvPr id="498" name="Google Shape;498;p7"/>
                <p:cNvSpPr/>
                <p:nvPr/>
              </p:nvSpPr>
              <p:spPr>
                <a:xfrm>
                  <a:off x="0" y="137972"/>
                  <a:ext cx="1703721" cy="303399"/>
                </a:xfrm>
                <a:prstGeom prst="rightArrow">
                  <a:avLst>
                    <a:gd fmla="val 57784" name="adj1"/>
                    <a:gd fmla="val 57209" name="adj2"/>
                  </a:avLst>
                </a:prstGeom>
                <a:solidFill>
                  <a:srgbClr val="5E5E5E"/>
                </a:solidFill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499" name="Google Shape;499;p7"/>
                <p:cNvGrpSpPr/>
                <p:nvPr/>
              </p:nvGrpSpPr>
              <p:grpSpPr>
                <a:xfrm>
                  <a:off x="627973" y="0"/>
                  <a:ext cx="787401" cy="402127"/>
                  <a:chOff x="0" y="0"/>
                  <a:chExt cx="787400" cy="402126"/>
                </a:xfrm>
              </p:grpSpPr>
              <p:sp>
                <p:nvSpPr>
                  <p:cNvPr id="500" name="Google Shape;500;p7"/>
                  <p:cNvSpPr/>
                  <p:nvPr/>
                </p:nvSpPr>
                <p:spPr>
                  <a:xfrm>
                    <a:off x="37918" y="143241"/>
                    <a:ext cx="736964" cy="25448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01" name="Google Shape;501;p7"/>
                  <p:cNvSpPr txBox="1"/>
                  <p:nvPr/>
                </p:nvSpPr>
                <p:spPr>
                  <a:xfrm>
                    <a:off x="0" y="204341"/>
                    <a:ext cx="787400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8, b = 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7"/>
                  <p:cNvSpPr/>
                  <p:nvPr/>
                </p:nvSpPr>
                <p:spPr>
                  <a:xfrm>
                    <a:off x="32930" y="13491"/>
                    <a:ext cx="721542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03" name="Google Shape;503;p7"/>
                  <p:cNvSpPr/>
                  <p:nvPr/>
                </p:nvSpPr>
                <p:spPr>
                  <a:xfrm>
                    <a:off x="32930" y="10780"/>
                    <a:ext cx="730915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04" name="Google Shape;504;p7"/>
                  <p:cNvSpPr txBox="1"/>
                  <p:nvPr/>
                </p:nvSpPr>
                <p:spPr>
                  <a:xfrm>
                    <a:off x="211004" y="0"/>
                    <a:ext cx="365393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x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5" name="Google Shape;505;p7"/>
                <p:cNvSpPr txBox="1"/>
                <p:nvPr/>
              </p:nvSpPr>
              <p:spPr>
                <a:xfrm>
                  <a:off x="501065" y="138579"/>
                  <a:ext cx="167104" cy="2869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Source Sans Pro SemiBold"/>
                    <a:buNone/>
                  </a:pPr>
                  <a:r>
                    <a:rPr b="0" i="0" lang="en-US" sz="11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(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7"/>
                <p:cNvSpPr txBox="1"/>
                <p:nvPr/>
              </p:nvSpPr>
              <p:spPr>
                <a:xfrm>
                  <a:off x="1389260" y="138579"/>
                  <a:ext cx="167104" cy="2869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Source Sans Pro SemiBold"/>
                    <a:buNone/>
                  </a:pPr>
                  <a:r>
                    <a:rPr b="0" i="0" lang="en-US" sz="11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7" name="Google Shape;507;p7"/>
                <p:cNvGrpSpPr/>
                <p:nvPr/>
              </p:nvGrpSpPr>
              <p:grpSpPr>
                <a:xfrm>
                  <a:off x="113623" y="185830"/>
                  <a:ext cx="424512" cy="419499"/>
                  <a:chOff x="0" y="12699"/>
                  <a:chExt cx="424511" cy="419497"/>
                </a:xfrm>
              </p:grpSpPr>
              <p:sp>
                <p:nvSpPr>
                  <p:cNvPr id="508" name="Google Shape;508;p7"/>
                  <p:cNvSpPr/>
                  <p:nvPr/>
                </p:nvSpPr>
                <p:spPr>
                  <a:xfrm>
                    <a:off x="20442" y="173310"/>
                    <a:ext cx="383626" cy="25448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09" name="Google Shape;509;p7"/>
                  <p:cNvSpPr txBox="1"/>
                  <p:nvPr/>
                </p:nvSpPr>
                <p:spPr>
                  <a:xfrm>
                    <a:off x="0" y="234411"/>
                    <a:ext cx="424511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fun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" name="Google Shape;510;p7"/>
                  <p:cNvSpPr/>
                  <p:nvPr/>
                </p:nvSpPr>
                <p:spPr>
                  <a:xfrm>
                    <a:off x="17753" y="43560"/>
                    <a:ext cx="389005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11" name="Google Shape;511;p7"/>
                  <p:cNvSpPr/>
                  <p:nvPr/>
                </p:nvSpPr>
                <p:spPr>
                  <a:xfrm>
                    <a:off x="17753" y="40850"/>
                    <a:ext cx="394058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12" name="Google Shape;512;p7"/>
                  <p:cNvSpPr txBox="1"/>
                  <p:nvPr/>
                </p:nvSpPr>
                <p:spPr>
                  <a:xfrm>
                    <a:off x="101130" y="12699"/>
                    <a:ext cx="222251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log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13" name="Google Shape;513;p7"/>
                <p:cNvSpPr txBox="1"/>
                <p:nvPr/>
              </p:nvSpPr>
              <p:spPr>
                <a:xfrm>
                  <a:off x="1637290" y="99171"/>
                  <a:ext cx="1032313" cy="381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log(8, b=2)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4" name="Google Shape;514;p7"/>
              <p:cNvGrpSpPr/>
              <p:nvPr/>
            </p:nvGrpSpPr>
            <p:grpSpPr>
              <a:xfrm>
                <a:off x="892366" y="440012"/>
                <a:ext cx="258591" cy="201762"/>
                <a:chOff x="-9947" y="-1"/>
                <a:chExt cx="258589" cy="201761"/>
              </a:xfrm>
            </p:grpSpPr>
            <p:sp>
              <p:nvSpPr>
                <p:cNvPr id="515" name="Google Shape;515;p7"/>
                <p:cNvSpPr txBox="1"/>
                <p:nvPr/>
              </p:nvSpPr>
              <p:spPr>
                <a:xfrm>
                  <a:off x="51839" y="60736"/>
                  <a:ext cx="135313" cy="1410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rm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C0C0"/>
                    </a:buClr>
                    <a:buSzPts val="913"/>
                    <a:buFont typeface="Source Sans Pro Black"/>
                    <a:buNone/>
                  </a:pPr>
                  <a:r>
                    <a:rPr b="0" i="0" lang="en-US" sz="913" u="none" cap="none" strike="noStrike">
                      <a:solidFill>
                        <a:srgbClr val="C0C0C0"/>
                      </a:solidFill>
                      <a:latin typeface="Source Sans Pro Black"/>
                      <a:ea typeface="Source Sans Pro Black"/>
                      <a:cs typeface="Source Sans Pro Black"/>
                      <a:sym typeface="Source Sans Pro Black"/>
                    </a:rPr>
                    <a:t>!!!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7"/>
                <p:cNvSpPr/>
                <p:nvPr/>
              </p:nvSpPr>
              <p:spPr>
                <a:xfrm rot="-5400000">
                  <a:off x="23231" y="-33179"/>
                  <a:ext cx="192232" cy="258589"/>
                </a:xfrm>
                <a:prstGeom prst="rightArrow">
                  <a:avLst>
                    <a:gd fmla="val 68586" name="adj1"/>
                    <a:gd fmla="val 56488" name="adj2"/>
                  </a:avLst>
                </a:prstGeom>
                <a:noFill/>
                <a:ln cap="flat" cmpd="sng" w="25400">
                  <a:solidFill>
                    <a:srgbClr val="C0C0C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C0C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C0C0C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grpSp>
        <p:nvGrpSpPr>
          <p:cNvPr id="517" name="Google Shape;517;p7"/>
          <p:cNvGrpSpPr/>
          <p:nvPr/>
        </p:nvGrpSpPr>
        <p:grpSpPr>
          <a:xfrm>
            <a:off x="584164" y="9018033"/>
            <a:ext cx="2177444" cy="935318"/>
            <a:chOff x="0" y="-1"/>
            <a:chExt cx="2177443" cy="935317"/>
          </a:xfrm>
        </p:grpSpPr>
        <p:sp>
          <p:nvSpPr>
            <p:cNvPr id="518" name="Google Shape;518;p7"/>
            <p:cNvSpPr txBox="1"/>
            <p:nvPr/>
          </p:nvSpPr>
          <p:spPr>
            <a:xfrm>
              <a:off x="0" y="648375"/>
              <a:ext cx="1367267" cy="28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39F4B"/>
                </a:buClr>
                <a:buSzPts val="1100"/>
                <a:buFont typeface="Source Sans Pro SemiBold"/>
                <a:buNone/>
              </a:pP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tibble::tibble(</a:t>
              </a:r>
              <a:r>
                <a:rPr b="1" i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!!</a:t>
              </a: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n </a:t>
              </a:r>
              <a:r>
                <a:rPr b="1" i="1" lang="en-US" sz="11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:=</a:t>
              </a:r>
              <a:r>
                <a:rPr b="0" i="1" lang="en-US" sz="1100" u="none" cap="none" strike="noStrike">
                  <a:solidFill>
                    <a:srgbClr val="D39F4B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1)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9" name="Google Shape;519;p7"/>
            <p:cNvGrpSpPr/>
            <p:nvPr/>
          </p:nvGrpSpPr>
          <p:grpSpPr>
            <a:xfrm>
              <a:off x="323663" y="-1"/>
              <a:ext cx="1853780" cy="672763"/>
              <a:chOff x="0" y="-1"/>
              <a:chExt cx="1853778" cy="672762"/>
            </a:xfrm>
          </p:grpSpPr>
          <p:grpSp>
            <p:nvGrpSpPr>
              <p:cNvPr id="520" name="Google Shape;520;p7"/>
              <p:cNvGrpSpPr/>
              <p:nvPr/>
            </p:nvGrpSpPr>
            <p:grpSpPr>
              <a:xfrm>
                <a:off x="0" y="-1"/>
                <a:ext cx="1853778" cy="635399"/>
                <a:chOff x="536426" y="-129242"/>
                <a:chExt cx="1853777" cy="635398"/>
              </a:xfrm>
            </p:grpSpPr>
            <p:sp>
              <p:nvSpPr>
                <p:cNvPr id="521" name="Google Shape;521;p7"/>
                <p:cNvSpPr/>
                <p:nvPr/>
              </p:nvSpPr>
              <p:spPr>
                <a:xfrm>
                  <a:off x="536426" y="38800"/>
                  <a:ext cx="1167295" cy="303400"/>
                </a:xfrm>
                <a:prstGeom prst="rightArrow">
                  <a:avLst>
                    <a:gd fmla="val 57784" name="adj1"/>
                    <a:gd fmla="val 57209" name="adj2"/>
                  </a:avLst>
                </a:prstGeom>
                <a:solidFill>
                  <a:srgbClr val="5E5E5E"/>
                </a:solidFill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522" name="Google Shape;522;p7"/>
                <p:cNvGrpSpPr/>
                <p:nvPr/>
              </p:nvGrpSpPr>
              <p:grpSpPr>
                <a:xfrm>
                  <a:off x="662428" y="-129242"/>
                  <a:ext cx="351319" cy="432198"/>
                  <a:chOff x="0" y="0"/>
                  <a:chExt cx="351317" cy="432196"/>
                </a:xfrm>
              </p:grpSpPr>
              <p:sp>
                <p:nvSpPr>
                  <p:cNvPr id="523" name="Google Shape;523;p7"/>
                  <p:cNvSpPr/>
                  <p:nvPr/>
                </p:nvSpPr>
                <p:spPr>
                  <a:xfrm>
                    <a:off x="16918" y="173310"/>
                    <a:ext cx="317481" cy="25448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24" name="Google Shape;524;p7"/>
                  <p:cNvSpPr txBox="1"/>
                  <p:nvPr/>
                </p:nvSpPr>
                <p:spPr>
                  <a:xfrm>
                    <a:off x="0" y="234411"/>
                    <a:ext cx="351317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uno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7"/>
                  <p:cNvSpPr/>
                  <p:nvPr/>
                </p:nvSpPr>
                <p:spPr>
                  <a:xfrm>
                    <a:off x="14692" y="43560"/>
                    <a:ext cx="321934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26" name="Google Shape;526;p7"/>
                  <p:cNvSpPr/>
                  <p:nvPr/>
                </p:nvSpPr>
                <p:spPr>
                  <a:xfrm>
                    <a:off x="14692" y="40850"/>
                    <a:ext cx="326116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27" name="Google Shape;527;p7"/>
                  <p:cNvSpPr txBox="1"/>
                  <p:nvPr/>
                </p:nvSpPr>
                <p:spPr>
                  <a:xfrm>
                    <a:off x="123107" y="0"/>
                    <a:ext cx="105103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300"/>
                      <a:buFont typeface="Source Sans Pro"/>
                      <a:buNone/>
                    </a:pPr>
                    <a:r>
                      <a:rPr b="1" i="0" lang="en-US" sz="13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8" name="Google Shape;528;p7"/>
                <p:cNvGrpSpPr/>
                <p:nvPr/>
              </p:nvGrpSpPr>
              <p:grpSpPr>
                <a:xfrm>
                  <a:off x="1217583" y="99358"/>
                  <a:ext cx="186219" cy="406798"/>
                  <a:chOff x="0" y="0"/>
                  <a:chExt cx="186217" cy="406796"/>
                </a:xfrm>
              </p:grpSpPr>
              <p:sp>
                <p:nvSpPr>
                  <p:cNvPr id="529" name="Google Shape;529;p7"/>
                  <p:cNvSpPr/>
                  <p:nvPr/>
                </p:nvSpPr>
                <p:spPr>
                  <a:xfrm>
                    <a:off x="8967" y="147911"/>
                    <a:ext cx="168283" cy="25448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30" name="Google Shape;530;p7"/>
                  <p:cNvSpPr txBox="1"/>
                  <p:nvPr/>
                </p:nvSpPr>
                <p:spPr>
                  <a:xfrm>
                    <a:off x="0" y="209011"/>
                    <a:ext cx="186217" cy="1671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7"/>
                  <p:cNvSpPr/>
                  <p:nvPr/>
                </p:nvSpPr>
                <p:spPr>
                  <a:xfrm>
                    <a:off x="7787" y="18160"/>
                    <a:ext cx="170642" cy="163519"/>
                  </a:xfrm>
                  <a:prstGeom prst="rect">
                    <a:avLst/>
                  </a:prstGeom>
                  <a:solidFill>
                    <a:srgbClr val="D39F4B"/>
                  </a:solidFill>
                  <a:ln>
                    <a:noFill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32" name="Google Shape;532;p7"/>
                  <p:cNvSpPr/>
                  <p:nvPr/>
                </p:nvSpPr>
                <p:spPr>
                  <a:xfrm>
                    <a:off x="7787" y="15450"/>
                    <a:ext cx="172859" cy="391346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D39F4B"/>
                    </a:solidFill>
                    <a:prstDash val="solid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54550" lIns="54550" spcFirstLastPara="1" rIns="54550" wrap="square" tIns="54550">
                    <a:noAutofit/>
                  </a:bodyPr>
                  <a:lstStyle/>
                  <a:p>
                    <a:pPr indent="0" lvl="0" marL="0" marR="0" rtl="0" algn="l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33" name="Google Shape;533;p7"/>
                  <p:cNvSpPr txBox="1"/>
                  <p:nvPr/>
                </p:nvSpPr>
                <p:spPr>
                  <a:xfrm>
                    <a:off x="52553" y="0"/>
                    <a:ext cx="55711" cy="190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Source Sans Pro"/>
                      <a:buNone/>
                    </a:pPr>
                    <a:r>
                      <a:rPr b="1" i="0" lang="en-US" sz="12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34" name="Google Shape;534;p7"/>
                <p:cNvSpPr txBox="1"/>
                <p:nvPr/>
              </p:nvSpPr>
              <p:spPr>
                <a:xfrm>
                  <a:off x="1637290" y="0"/>
                  <a:ext cx="752913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Source Sans Pro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uno =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7"/>
                <p:cNvSpPr txBox="1"/>
                <p:nvPr/>
              </p:nvSpPr>
              <p:spPr>
                <a:xfrm>
                  <a:off x="990958" y="40679"/>
                  <a:ext cx="231926" cy="2996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4550" lIns="54550" spcFirstLastPara="1" rIns="54550" wrap="square" tIns="545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Source Sans Pro SemiBold"/>
                    <a:buNone/>
                  </a:pPr>
                  <a:r>
                    <a:rPr b="0" baseline="30000" i="0" lang="en-US" sz="11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:</a:t>
                  </a:r>
                  <a:r>
                    <a:rPr b="0" i="0" lang="en-US" sz="1100" u="none" cap="none" strike="noStrike">
                      <a:solidFill>
                        <a:srgbClr val="FFFFFF"/>
                      </a:solidFill>
                      <a:latin typeface="Source Sans Pro SemiBold"/>
                      <a:ea typeface="Source Sans Pro SemiBold"/>
                      <a:cs typeface="Source Sans Pro SemiBold"/>
                      <a:sym typeface="Source Sans Pro SemiBold"/>
                    </a:rPr>
                    <a:t>=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6" name="Google Shape;536;p7"/>
              <p:cNvGrpSpPr/>
              <p:nvPr/>
            </p:nvGrpSpPr>
            <p:grpSpPr>
              <a:xfrm>
                <a:off x="202194" y="470999"/>
                <a:ext cx="210840" cy="201762"/>
                <a:chOff x="15453" y="-1"/>
                <a:chExt cx="210839" cy="201761"/>
              </a:xfrm>
            </p:grpSpPr>
            <p:sp>
              <p:nvSpPr>
                <p:cNvPr id="537" name="Google Shape;537;p7"/>
                <p:cNvSpPr txBox="1"/>
                <p:nvPr/>
              </p:nvSpPr>
              <p:spPr>
                <a:xfrm>
                  <a:off x="51839" y="60736"/>
                  <a:ext cx="135313" cy="1410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rm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C0C0"/>
                    </a:buClr>
                    <a:buSzPts val="913"/>
                    <a:buFont typeface="Source Sans Pro Black"/>
                    <a:buNone/>
                  </a:pPr>
                  <a:r>
                    <a:rPr b="0" i="0" lang="en-US" sz="913" u="none" cap="none" strike="noStrike">
                      <a:solidFill>
                        <a:srgbClr val="C0C0C0"/>
                      </a:solidFill>
                      <a:latin typeface="Source Sans Pro Black"/>
                      <a:ea typeface="Source Sans Pro Black"/>
                      <a:cs typeface="Source Sans Pro Black"/>
                      <a:sym typeface="Source Sans Pro Black"/>
                    </a:rPr>
                    <a:t>!!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 rot="-5400000">
                  <a:off x="24756" y="-9304"/>
                  <a:ext cx="192233" cy="210839"/>
                </a:xfrm>
                <a:prstGeom prst="rightArrow">
                  <a:avLst>
                    <a:gd fmla="val 68586" name="adj1"/>
                    <a:gd fmla="val 56488" name="adj2"/>
                  </a:avLst>
                </a:prstGeom>
                <a:noFill/>
                <a:ln cap="flat" cmpd="sng" w="25400">
                  <a:solidFill>
                    <a:srgbClr val="C0C0C0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54550" lIns="54550" spcFirstLastPara="1" rIns="54550" wrap="square" tIns="5455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C0C0"/>
                    </a:buClr>
                    <a:buSzPts val="1200"/>
                    <a:buFont typeface="Source Sans Pro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C0C0C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sp>
        <p:nvSpPr>
          <p:cNvPr id="539" name="Google Shape;539;p7"/>
          <p:cNvSpPr txBox="1"/>
          <p:nvPr/>
        </p:nvSpPr>
        <p:spPr>
          <a:xfrm>
            <a:off x="4975475" y="625050"/>
            <a:ext cx="350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500"/>
              <a:buFont typeface="Source Sans Pro"/>
              <a:buNone/>
            </a:pPr>
            <a:r>
              <a:rPr b="0" i="0" lang="en-US" sz="25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Recetas de programación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"/>
          <p:cNvSpPr txBox="1"/>
          <p:nvPr/>
        </p:nvSpPr>
        <p:spPr>
          <a:xfrm>
            <a:off x="4946664" y="3486466"/>
            <a:ext cx="2601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PROGRAMAR  CON UNA FUNCIÓN ENTRECOMILLADORA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"/>
          <p:cNvSpPr txBox="1"/>
          <p:nvPr/>
        </p:nvSpPr>
        <p:spPr>
          <a:xfrm>
            <a:off x="10982392" y="694674"/>
            <a:ext cx="1271910" cy="8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ESCRIBIR UNA FUNCIÓN QUE RECONOCE CUASI ENTRECOMILLADO (!!,!!!,:=)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"/>
          <p:cNvSpPr txBox="1"/>
          <p:nvPr/>
        </p:nvSpPr>
        <p:spPr>
          <a:xfrm>
            <a:off x="4986127" y="1119474"/>
            <a:ext cx="5669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Función entrecomilladora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Una función que entrecomilla alguno de sus argumentos internamente para una evaluación tardía en un entorno adecuado. Tienes que seguir pasos específicos para programar de forma segura con estas funciones.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"/>
          <p:cNvSpPr txBox="1"/>
          <p:nvPr/>
        </p:nvSpPr>
        <p:spPr>
          <a:xfrm>
            <a:off x="7980653" y="3449925"/>
            <a:ext cx="266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PASAR MÚLTIPLES ARGUMENTOS A UNA </a:t>
            </a:r>
            <a:r>
              <a:rPr b="1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FUNCIÓN ENTRECOMILLADORA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"/>
          <p:cNvSpPr txBox="1"/>
          <p:nvPr/>
        </p:nvSpPr>
        <p:spPr>
          <a:xfrm>
            <a:off x="10988999" y="3398100"/>
            <a:ext cx="2632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PASAR A NOMBRES DE ARGUMENTOS DE UNA </a:t>
            </a:r>
            <a:r>
              <a:rPr b="1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FUNCIÓN ENTRECOMILLADORA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"/>
          <p:cNvSpPr txBox="1"/>
          <p:nvPr/>
        </p:nvSpPr>
        <p:spPr>
          <a:xfrm>
            <a:off x="4952750" y="6971713"/>
            <a:ext cx="273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MODIFICAR ARGUMENTOS DEL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"/>
          <p:cNvSpPr txBox="1"/>
          <p:nvPr/>
        </p:nvSpPr>
        <p:spPr>
          <a:xfrm>
            <a:off x="4986127" y="2641798"/>
            <a:ext cx="2196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Muchas funciones tidyverse son funciones entrecomilladoras: por ejemplo </a:t>
            </a:r>
            <a:r>
              <a:rPr b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</a:t>
            </a: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</a:t>
            </a: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mutate</a:t>
            </a: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summarise</a:t>
            </a:r>
            <a:r>
              <a:rPr b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etc.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7"/>
          <p:cNvCxnSpPr/>
          <p:nvPr/>
        </p:nvCxnSpPr>
        <p:spPr>
          <a:xfrm>
            <a:off x="4938423" y="3326580"/>
            <a:ext cx="2734800" cy="0"/>
          </a:xfrm>
          <a:prstGeom prst="straightConnector1">
            <a:avLst/>
          </a:prstGeom>
          <a:noFill/>
          <a:ln cap="rnd" cmpd="sng" w="19050">
            <a:solidFill>
              <a:srgbClr val="53585F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548" name="Google Shape;548;p7"/>
          <p:cNvCxnSpPr/>
          <p:nvPr/>
        </p:nvCxnSpPr>
        <p:spPr>
          <a:xfrm>
            <a:off x="7937681" y="3340143"/>
            <a:ext cx="2734800" cy="0"/>
          </a:xfrm>
          <a:prstGeom prst="straightConnector1">
            <a:avLst/>
          </a:prstGeom>
          <a:noFill/>
          <a:ln cap="rnd" cmpd="sng" w="19050">
            <a:solidFill>
              <a:srgbClr val="53585F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549" name="Google Shape;549;p7"/>
          <p:cNvCxnSpPr/>
          <p:nvPr/>
        </p:nvCxnSpPr>
        <p:spPr>
          <a:xfrm>
            <a:off x="10936923" y="3340143"/>
            <a:ext cx="2734874" cy="1"/>
          </a:xfrm>
          <a:prstGeom prst="straightConnector1">
            <a:avLst/>
          </a:prstGeom>
          <a:noFill/>
          <a:ln cap="rnd" cmpd="sng" w="19050">
            <a:solidFill>
              <a:srgbClr val="53585F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550" name="Google Shape;550;p7"/>
          <p:cNvCxnSpPr/>
          <p:nvPr/>
        </p:nvCxnSpPr>
        <p:spPr>
          <a:xfrm>
            <a:off x="4922386" y="6908800"/>
            <a:ext cx="2734875" cy="0"/>
          </a:xfrm>
          <a:prstGeom prst="straightConnector1">
            <a:avLst/>
          </a:prstGeom>
          <a:noFill/>
          <a:ln cap="rnd" cmpd="sng" w="19050">
            <a:solidFill>
              <a:srgbClr val="53585F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551" name="Google Shape;551;p7"/>
          <p:cNvCxnSpPr/>
          <p:nvPr/>
        </p:nvCxnSpPr>
        <p:spPr>
          <a:xfrm>
            <a:off x="7936669" y="6908800"/>
            <a:ext cx="2734800" cy="0"/>
          </a:xfrm>
          <a:prstGeom prst="straightConnector1">
            <a:avLst/>
          </a:prstGeom>
          <a:noFill/>
          <a:ln cap="rnd" cmpd="sng" w="19050">
            <a:solidFill>
              <a:srgbClr val="53585F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552" name="Google Shape;552;p7"/>
          <p:cNvCxnSpPr/>
          <p:nvPr/>
        </p:nvCxnSpPr>
        <p:spPr>
          <a:xfrm>
            <a:off x="10935910" y="6908800"/>
            <a:ext cx="2734875" cy="0"/>
          </a:xfrm>
          <a:prstGeom prst="straightConnector1">
            <a:avLst/>
          </a:prstGeom>
          <a:noFill/>
          <a:ln cap="rnd" cmpd="sng" w="19050">
            <a:solidFill>
              <a:srgbClr val="53585F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553" name="Google Shape;553;p7"/>
          <p:cNvSpPr txBox="1"/>
          <p:nvPr/>
        </p:nvSpPr>
        <p:spPr>
          <a:xfrm>
            <a:off x="4986125" y="1725424"/>
            <a:ext cx="2124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Cómo reconocer una función</a:t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entrecomilladora? 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función entrecomilla un argumento si el argumento devuelve un error cuando se ejecuta.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"/>
          <p:cNvSpPr/>
          <p:nvPr/>
        </p:nvSpPr>
        <p:spPr>
          <a:xfrm>
            <a:off x="4959372" y="7373884"/>
            <a:ext cx="2662927" cy="1214256"/>
          </a:xfrm>
          <a:prstGeom prst="rect">
            <a:avLst/>
          </a:prstGeom>
          <a:solidFill>
            <a:srgbClr val="C0C0C0">
              <a:alpha val="24313"/>
            </a:srgbClr>
          </a:solidFill>
          <a:ln>
            <a:noFill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5310165" y="7459679"/>
            <a:ext cx="1961340" cy="1042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mi_tarea &lt;- function(f, v, df)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 &lt;- rlang::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 &lt;- rlang::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todo &lt;- rlang::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f)(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v)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rlang::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eval_tidy(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todo, df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7400162" y="7518839"/>
            <a:ext cx="202309" cy="299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7400162" y="7836277"/>
            <a:ext cx="202309" cy="299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7400162" y="8013047"/>
            <a:ext cx="202309" cy="29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4959620" y="8773071"/>
            <a:ext cx="2194510" cy="164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52400" lvl="0" marL="152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Capturar los argumentos con 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82550" lvl="0" marL="152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t/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Desencomillar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los argumentos en una nueva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expression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quosure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utilizar.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la nueva </a:t>
            </a:r>
            <a:r>
              <a:rPr b="1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expression/quosure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lugar del argumento original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"/>
          <p:cNvSpPr/>
          <p:nvPr/>
        </p:nvSpPr>
        <p:spPr>
          <a:xfrm>
            <a:off x="4957676" y="3836839"/>
            <a:ext cx="2662927" cy="1524001"/>
          </a:xfrm>
          <a:prstGeom prst="rect">
            <a:avLst/>
          </a:prstGeom>
          <a:solidFill>
            <a:srgbClr val="C0C0C0">
              <a:alpha val="24313"/>
            </a:srgbClr>
          </a:solidFill>
          <a:ln>
            <a:noFill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5165583" y="3928101"/>
            <a:ext cx="2250504" cy="1025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Source Sans Pro"/>
              <a:buNone/>
            </a:pPr>
            <a:r>
              <a:rPr b="0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data_media &lt;- function(data, var)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Source Sans Pro"/>
              <a:buNone/>
            </a:pPr>
            <a:r>
              <a:rPr b="0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require(dplyr)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Source Sans Pro"/>
              <a:buNone/>
            </a:pPr>
            <a:r>
              <a:rPr b="0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var &lt;- rlang::</a:t>
            </a:r>
            <a:r>
              <a:rPr b="1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enquo(</a:t>
            </a:r>
            <a:r>
              <a:rPr b="0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</a:t>
            </a:r>
            <a:r>
              <a:rPr b="1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Source Sans Pro"/>
              <a:buNone/>
            </a:pPr>
            <a:r>
              <a:rPr b="0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data %&gt;%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Source Sans Pro"/>
              <a:buNone/>
            </a:pPr>
            <a:r>
              <a:rPr b="0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summarise(mean = mean(</a:t>
            </a:r>
            <a:r>
              <a:rPr b="0" i="1" lang="en-US" sz="1188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</a:t>
            </a:r>
            <a:r>
              <a:rPr b="0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var))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Source Sans Pro"/>
              <a:buNone/>
            </a:pPr>
            <a:r>
              <a:rPr b="0" i="1" lang="en-US" sz="1188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412993" y="4132596"/>
            <a:ext cx="202309" cy="29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419398" y="4420319"/>
            <a:ext cx="202309" cy="29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"/>
          <p:cNvSpPr txBox="1"/>
          <p:nvPr/>
        </p:nvSpPr>
        <p:spPr>
          <a:xfrm>
            <a:off x="4957925" y="5513649"/>
            <a:ext cx="20676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52400" lvl="0" marL="152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Capturar el argumento a ser entrecomillado con 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2400" lvl="0" marL="152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Desencomillar el argumento en la función entrecomilladora con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7"/>
          <p:cNvSpPr/>
          <p:nvPr/>
        </p:nvSpPr>
        <p:spPr>
          <a:xfrm>
            <a:off x="7975010" y="3836839"/>
            <a:ext cx="2662928" cy="1524001"/>
          </a:xfrm>
          <a:prstGeom prst="rect">
            <a:avLst/>
          </a:prstGeom>
          <a:solidFill>
            <a:srgbClr val="C0C0C0">
              <a:alpha val="24313"/>
            </a:srgbClr>
          </a:solidFill>
          <a:ln>
            <a:noFill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6" name="Google Shape;566;p7"/>
          <p:cNvSpPr txBox="1"/>
          <p:nvPr/>
        </p:nvSpPr>
        <p:spPr>
          <a:xfrm>
            <a:off x="7978675" y="3928150"/>
            <a:ext cx="27348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media_grupo &lt;- function(data, var, …)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require(dplyr)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var &lt;- rlang::enquo(var)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group_vars &lt;- rlang::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enquos(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data %&gt;%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group_by(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!!!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group_vars) %&gt;%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summarise(mean = mean(!!var))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"/>
          <p:cNvSpPr txBox="1"/>
          <p:nvPr/>
        </p:nvSpPr>
        <p:spPr>
          <a:xfrm>
            <a:off x="10437976" y="4322932"/>
            <a:ext cx="202309" cy="29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"/>
          <p:cNvSpPr txBox="1"/>
          <p:nvPr/>
        </p:nvSpPr>
        <p:spPr>
          <a:xfrm>
            <a:off x="10436802" y="4624122"/>
            <a:ext cx="202309" cy="29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"/>
          <p:cNvSpPr txBox="1"/>
          <p:nvPr/>
        </p:nvSpPr>
        <p:spPr>
          <a:xfrm>
            <a:off x="7975250" y="5513650"/>
            <a:ext cx="21969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52400" lvl="0" marL="152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Capturar los argumentos a ser entrecomillados con 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2400" lvl="0" marL="152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Desencomillar y segmentar los argumentos del usuario en la función entrecomilladora con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!!!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10974675" y="3836850"/>
            <a:ext cx="2734800" cy="1524000"/>
          </a:xfrm>
          <a:prstGeom prst="rect">
            <a:avLst/>
          </a:prstGeom>
          <a:solidFill>
            <a:srgbClr val="C0C0C0">
              <a:alpha val="24313"/>
            </a:srgbClr>
          </a:solidFill>
          <a:ln>
            <a:noFill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1" name="Google Shape;571;p7"/>
          <p:cNvSpPr txBox="1"/>
          <p:nvPr/>
        </p:nvSpPr>
        <p:spPr>
          <a:xfrm>
            <a:off x="11042700" y="3928100"/>
            <a:ext cx="27813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nombrar_v &lt;- function(data, var, nombre){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require(dplyr)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var &lt;- rlang::enquo(var)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nombre &lt;- rlang::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ensym(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nombre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data %&gt;%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summarise(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nombre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:=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mean(!!var))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"/>
          <p:cNvSpPr txBox="1"/>
          <p:nvPr/>
        </p:nvSpPr>
        <p:spPr>
          <a:xfrm>
            <a:off x="13502144" y="4315683"/>
            <a:ext cx="202309" cy="29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"/>
          <p:cNvSpPr txBox="1"/>
          <p:nvPr/>
        </p:nvSpPr>
        <p:spPr>
          <a:xfrm>
            <a:off x="13502144" y="4658586"/>
            <a:ext cx="202309" cy="29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"/>
          <p:cNvSpPr txBox="1"/>
          <p:nvPr/>
        </p:nvSpPr>
        <p:spPr>
          <a:xfrm>
            <a:off x="10986210" y="5513653"/>
            <a:ext cx="2143711" cy="136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52400" lvl="0" marL="152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Capturar el a ser entrecomillado con 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ensym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2400" lvl="0" marL="152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Desencomillar el argumento del usuario en la función entrecomilladora con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:=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"/>
          <p:cNvSpPr txBox="1"/>
          <p:nvPr/>
        </p:nvSpPr>
        <p:spPr>
          <a:xfrm>
            <a:off x="538964" y="2984115"/>
            <a:ext cx="833333" cy="286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1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expr(log(e))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"/>
          <p:cNvSpPr txBox="1"/>
          <p:nvPr/>
        </p:nvSpPr>
        <p:spPr>
          <a:xfrm>
            <a:off x="2586939" y="2983306"/>
            <a:ext cx="931124" cy="286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9F4B"/>
              </a:buClr>
              <a:buSzPts val="1100"/>
              <a:buFont typeface="Source Sans Pro"/>
              <a:buNone/>
            </a:pPr>
            <a:r>
              <a:rPr b="1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expr(log(</a:t>
            </a:r>
            <a:r>
              <a:rPr b="0" i="1" lang="en-US" sz="1100" u="none" cap="none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!!</a:t>
            </a:r>
            <a:r>
              <a:rPr b="1" i="1" lang="en-US" sz="1100" u="none" cap="none" strike="noStrike">
                <a:solidFill>
                  <a:srgbClr val="D39F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7"/>
          <p:cNvGrpSpPr/>
          <p:nvPr/>
        </p:nvGrpSpPr>
        <p:grpSpPr>
          <a:xfrm>
            <a:off x="10942981" y="2350525"/>
            <a:ext cx="2734826" cy="838200"/>
            <a:chOff x="0" y="0"/>
            <a:chExt cx="2662927" cy="838200"/>
          </a:xfrm>
        </p:grpSpPr>
        <p:sp>
          <p:nvSpPr>
            <p:cNvPr id="578" name="Google Shape;578;p7"/>
            <p:cNvSpPr/>
            <p:nvPr/>
          </p:nvSpPr>
          <p:spPr>
            <a:xfrm>
              <a:off x="0" y="0"/>
              <a:ext cx="2662927" cy="838200"/>
            </a:xfrm>
            <a:prstGeom prst="rect">
              <a:avLst/>
            </a:prstGeom>
            <a:solidFill>
              <a:srgbClr val="C0C0C0">
                <a:alpha val="24313"/>
              </a:srgbClr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9" name="Google Shape;579;p7"/>
            <p:cNvSpPr txBox="1"/>
            <p:nvPr/>
          </p:nvSpPr>
          <p:spPr>
            <a:xfrm>
              <a:off x="124941" y="91261"/>
              <a:ext cx="2385744" cy="697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sumar1 &lt;- function(x)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q &lt;- rlang::</a:t>
              </a:r>
              <a:r>
                <a:rPr b="1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enquo(</a:t>
              </a: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x</a:t>
              </a:r>
              <a:r>
                <a:rPr b="1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rlang::</a:t>
              </a:r>
              <a:r>
                <a:rPr b="1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eval_tidy</a:t>
              </a: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(q) + 1</a:t>
              </a:r>
              <a:endParaRPr b="1" i="0" sz="1200" u="none" cap="none" strike="noStrik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i="1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 txBox="1"/>
            <p:nvPr/>
          </p:nvSpPr>
          <p:spPr>
            <a:xfrm>
              <a:off x="2460092" y="146905"/>
              <a:ext cx="202309" cy="299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 txBox="1"/>
            <p:nvPr/>
          </p:nvSpPr>
          <p:spPr>
            <a:xfrm>
              <a:off x="2460092" y="324708"/>
              <a:ext cx="202309" cy="299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550" lIns="54550" spcFirstLastPara="1" rIns="54550" wrap="square" tIns="545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85F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7"/>
          <p:cNvSpPr txBox="1"/>
          <p:nvPr/>
        </p:nvSpPr>
        <p:spPr>
          <a:xfrm>
            <a:off x="10961025" y="1532050"/>
            <a:ext cx="2734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52400" lvl="0" marL="152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Capturar 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argumento entrecomillado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enquo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 i="0" sz="1200" u="none" cap="none" strike="noStrik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2400" lvl="0" marL="152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 startAt="2"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Evaluar el argumento con rlang::</a:t>
            </a:r>
            <a:r>
              <a:rPr b="1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eval_tidy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10974668" y="7373884"/>
            <a:ext cx="2662927" cy="1219201"/>
          </a:xfrm>
          <a:prstGeom prst="rect">
            <a:avLst/>
          </a:prstGeom>
          <a:solidFill>
            <a:srgbClr val="C0C0C0">
              <a:alpha val="24313"/>
            </a:srgbClr>
          </a:solidFill>
          <a:ln>
            <a:noFill/>
          </a:ln>
        </p:spPr>
        <p:txBody>
          <a:bodyPr anchorCtr="0" anchor="ctr" bIns="54550" lIns="54550" spcFirstLastPara="1" rIns="54550" wrap="square" tIns="54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Google Shape;584;p7"/>
          <p:cNvSpPr txBox="1"/>
          <p:nvPr/>
        </p:nvSpPr>
        <p:spPr>
          <a:xfrm>
            <a:off x="11099610" y="7459679"/>
            <a:ext cx="2604843" cy="69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#' @importFrom rlang 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mutate_y &lt;- function(df)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dplyr::mutate(df, y =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.data$</a:t>
            </a: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+1)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"/>
          <p:cNvSpPr txBox="1"/>
          <p:nvPr/>
        </p:nvSpPr>
        <p:spPr>
          <a:xfrm>
            <a:off x="13434761" y="7418222"/>
            <a:ext cx="202309" cy="29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7"/>
          <p:cNvSpPr txBox="1"/>
          <p:nvPr/>
        </p:nvSpPr>
        <p:spPr>
          <a:xfrm>
            <a:off x="13434761" y="7761125"/>
            <a:ext cx="202309" cy="299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Source Sans Pro"/>
              <a:buNone/>
            </a:pPr>
            <a:r>
              <a:rPr b="1" i="0" lang="en-US" sz="1200" u="none" cap="none" strike="noStrike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7"/>
          <p:cNvGrpSpPr/>
          <p:nvPr/>
        </p:nvGrpSpPr>
        <p:grpSpPr>
          <a:xfrm>
            <a:off x="7982233" y="1731308"/>
            <a:ext cx="2252136" cy="611641"/>
            <a:chOff x="-1" y="0"/>
            <a:chExt cx="2252136" cy="611641"/>
          </a:xfrm>
        </p:grpSpPr>
        <p:sp>
          <p:nvSpPr>
            <p:cNvPr id="588" name="Google Shape;588;p7"/>
            <p:cNvSpPr/>
            <p:nvPr/>
          </p:nvSpPr>
          <p:spPr>
            <a:xfrm>
              <a:off x="5549" y="155941"/>
              <a:ext cx="2243400" cy="455700"/>
            </a:xfrm>
            <a:prstGeom prst="rect">
              <a:avLst/>
            </a:prstGeom>
            <a:solidFill>
              <a:srgbClr val="F7DCA7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9" name="Google Shape;589;p7"/>
            <p:cNvSpPr txBox="1"/>
            <p:nvPr/>
          </p:nvSpPr>
          <p:spPr>
            <a:xfrm>
              <a:off x="-1" y="209314"/>
              <a:ext cx="20913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speed dist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1    25   85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8735" y="26191"/>
              <a:ext cx="2243400" cy="176100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8735" y="23480"/>
              <a:ext cx="2243400" cy="584700"/>
            </a:xfrm>
            <a:prstGeom prst="rect">
              <a:avLst/>
            </a:prstGeom>
            <a:noFill/>
            <a:ln cap="flat" cmpd="sng" w="25400">
              <a:solidFill>
                <a:srgbClr val="D39F4B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2" name="Google Shape;592;p7"/>
            <p:cNvSpPr txBox="1"/>
            <p:nvPr/>
          </p:nvSpPr>
          <p:spPr>
            <a:xfrm>
              <a:off x="83846" y="0"/>
              <a:ext cx="20931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dplyr::filter(cars, 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speed = = 25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7"/>
          <p:cNvGrpSpPr/>
          <p:nvPr/>
        </p:nvGrpSpPr>
        <p:grpSpPr>
          <a:xfrm>
            <a:off x="8811325" y="2551313"/>
            <a:ext cx="985500" cy="427380"/>
            <a:chOff x="0" y="0"/>
            <a:chExt cx="985500" cy="427380"/>
          </a:xfrm>
        </p:grpSpPr>
        <p:sp>
          <p:nvSpPr>
            <p:cNvPr id="594" name="Google Shape;594;p7"/>
            <p:cNvSpPr/>
            <p:nvPr/>
          </p:nvSpPr>
          <p:spPr>
            <a:xfrm>
              <a:off x="7516" y="168641"/>
              <a:ext cx="970500" cy="254400"/>
            </a:xfrm>
            <a:prstGeom prst="rect">
              <a:avLst/>
            </a:prstGeom>
            <a:solidFill>
              <a:srgbClr val="F7DCA7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5" name="Google Shape;595;p7"/>
            <p:cNvSpPr txBox="1"/>
            <p:nvPr/>
          </p:nvSpPr>
          <p:spPr>
            <a:xfrm>
              <a:off x="176823" y="218089"/>
              <a:ext cx="6318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Error!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0" y="38891"/>
              <a:ext cx="985500" cy="163500"/>
            </a:xfrm>
            <a:prstGeom prst="rect">
              <a:avLst/>
            </a:prstGeom>
            <a:solidFill>
              <a:srgbClr val="D39F4B"/>
            </a:solidFill>
            <a:ln>
              <a:noFill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638" y="36180"/>
              <a:ext cx="974400" cy="391200"/>
            </a:xfrm>
            <a:prstGeom prst="rect">
              <a:avLst/>
            </a:prstGeom>
            <a:noFill/>
            <a:ln cap="flat" cmpd="sng" w="25400">
              <a:solidFill>
                <a:srgbClr val="D39F4B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4550" lIns="54550" spcFirstLastPara="1" rIns="54550" wrap="square" tIns="545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8" name="Google Shape;598;p7"/>
            <p:cNvSpPr txBox="1"/>
            <p:nvPr/>
          </p:nvSpPr>
          <p:spPr>
            <a:xfrm>
              <a:off x="54420" y="0"/>
              <a:ext cx="8766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speed == 25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L.P. Rojas Saunero</dc:creator>
</cp:coreProperties>
</file>