
<file path=[Content_Types].xml><?xml version="1.0" encoding="utf-8"?>
<Types xmlns="http://schemas.openxmlformats.org/package/2006/content-types">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13970000" cy="1079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mn-lt"/>
        <a:ea typeface="+mn-ea"/>
        <a:cs typeface="+mn-cs"/>
        <a:sym typeface="Helvetica"/>
      </a:defRPr>
    </a:lvl1pPr>
    <a:lvl2pPr marL="0" marR="0" indent="228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mn-lt"/>
        <a:ea typeface="+mn-ea"/>
        <a:cs typeface="+mn-cs"/>
        <a:sym typeface="Helvetica"/>
      </a:defRPr>
    </a:lvl2pPr>
    <a:lvl3pPr marL="0" marR="0" indent="457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mn-lt"/>
        <a:ea typeface="+mn-ea"/>
        <a:cs typeface="+mn-cs"/>
        <a:sym typeface="Helvetica"/>
      </a:defRPr>
    </a:lvl3pPr>
    <a:lvl4pPr marL="0" marR="0" indent="685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mn-lt"/>
        <a:ea typeface="+mn-ea"/>
        <a:cs typeface="+mn-cs"/>
        <a:sym typeface="Helvetica"/>
      </a:defRPr>
    </a:lvl4pPr>
    <a:lvl5pPr marL="0" marR="0" indent="9144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mn-lt"/>
        <a:ea typeface="+mn-ea"/>
        <a:cs typeface="+mn-cs"/>
        <a:sym typeface="Helvetica"/>
      </a:defRPr>
    </a:lvl5pPr>
    <a:lvl6pPr marL="0" marR="0" indent="11430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mn-lt"/>
        <a:ea typeface="+mn-ea"/>
        <a:cs typeface="+mn-cs"/>
        <a:sym typeface="Helvetica"/>
      </a:defRPr>
    </a:lvl6pPr>
    <a:lvl7pPr marL="0" marR="0" indent="1371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mn-lt"/>
        <a:ea typeface="+mn-ea"/>
        <a:cs typeface="+mn-cs"/>
        <a:sym typeface="Helvetica"/>
      </a:defRPr>
    </a:lvl7pPr>
    <a:lvl8pPr marL="0" marR="0" indent="1600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mn-lt"/>
        <a:ea typeface="+mn-ea"/>
        <a:cs typeface="+mn-cs"/>
        <a:sym typeface="Helvetica"/>
      </a:defRPr>
    </a:lvl8pPr>
    <a:lvl9pPr marL="0" marR="0" indent="1828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mn-lt"/>
        <a:ea typeface="+mn-ea"/>
        <a:cs typeface="+mn-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96" autoAdjust="0"/>
  </p:normalViewPr>
  <p:slideViewPr>
    <p:cSldViewPr snapToGrid="0">
      <p:cViewPr>
        <p:scale>
          <a:sx n="75" d="100"/>
          <a:sy n="75" d="100"/>
        </p:scale>
        <p:origin x="96"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xfrm>
            <a:off x="1143000" y="685800"/>
            <a:ext cx="4572000" cy="3429000"/>
          </a:xfrm>
          <a:prstGeom prst="rect">
            <a:avLst/>
          </a:prstGeom>
        </p:spPr>
        <p:txBody>
          <a:bodyPr/>
          <a:lstStyle/>
          <a:p>
            <a:endParaRPr/>
          </a:p>
        </p:txBody>
      </p:sp>
      <p:sp>
        <p:nvSpPr>
          <p:cNvPr id="126" name="Shape 12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600">
        <a:latin typeface="Avenir Roman"/>
        <a:ea typeface="Avenir Roman"/>
        <a:cs typeface="Avenir Roman"/>
        <a:sym typeface="Avenir Roman"/>
      </a:defRPr>
    </a:lvl1pPr>
    <a:lvl2pPr indent="228600" defTabSz="457200" latinLnBrk="0">
      <a:lnSpc>
        <a:spcPct val="125000"/>
      </a:lnSpc>
      <a:defRPr sz="2600">
        <a:latin typeface="Avenir Roman"/>
        <a:ea typeface="Avenir Roman"/>
        <a:cs typeface="Avenir Roman"/>
        <a:sym typeface="Avenir Roman"/>
      </a:defRPr>
    </a:lvl2pPr>
    <a:lvl3pPr indent="457200" defTabSz="457200" latinLnBrk="0">
      <a:lnSpc>
        <a:spcPct val="125000"/>
      </a:lnSpc>
      <a:defRPr sz="2600">
        <a:latin typeface="Avenir Roman"/>
        <a:ea typeface="Avenir Roman"/>
        <a:cs typeface="Avenir Roman"/>
        <a:sym typeface="Avenir Roman"/>
      </a:defRPr>
    </a:lvl3pPr>
    <a:lvl4pPr indent="685800" defTabSz="457200" latinLnBrk="0">
      <a:lnSpc>
        <a:spcPct val="125000"/>
      </a:lnSpc>
      <a:defRPr sz="2600">
        <a:latin typeface="Avenir Roman"/>
        <a:ea typeface="Avenir Roman"/>
        <a:cs typeface="Avenir Roman"/>
        <a:sym typeface="Avenir Roman"/>
      </a:defRPr>
    </a:lvl4pPr>
    <a:lvl5pPr indent="914400" defTabSz="457200" latinLnBrk="0">
      <a:lnSpc>
        <a:spcPct val="125000"/>
      </a:lnSpc>
      <a:defRPr sz="2600">
        <a:latin typeface="Avenir Roman"/>
        <a:ea typeface="Avenir Roman"/>
        <a:cs typeface="Avenir Roman"/>
        <a:sym typeface="Avenir Roman"/>
      </a:defRPr>
    </a:lvl5pPr>
    <a:lvl6pPr indent="1143000" defTabSz="457200" latinLnBrk="0">
      <a:lnSpc>
        <a:spcPct val="125000"/>
      </a:lnSpc>
      <a:defRPr sz="2600">
        <a:latin typeface="Avenir Roman"/>
        <a:ea typeface="Avenir Roman"/>
        <a:cs typeface="Avenir Roman"/>
        <a:sym typeface="Avenir Roman"/>
      </a:defRPr>
    </a:lvl6pPr>
    <a:lvl7pPr indent="1371600" defTabSz="457200" latinLnBrk="0">
      <a:lnSpc>
        <a:spcPct val="125000"/>
      </a:lnSpc>
      <a:defRPr sz="2600">
        <a:latin typeface="Avenir Roman"/>
        <a:ea typeface="Avenir Roman"/>
        <a:cs typeface="Avenir Roman"/>
        <a:sym typeface="Avenir Roman"/>
      </a:defRPr>
    </a:lvl7pPr>
    <a:lvl8pPr indent="1600200" defTabSz="457200" latinLnBrk="0">
      <a:lnSpc>
        <a:spcPct val="125000"/>
      </a:lnSpc>
      <a:defRPr sz="2600">
        <a:latin typeface="Avenir Roman"/>
        <a:ea typeface="Avenir Roman"/>
        <a:cs typeface="Avenir Roman"/>
        <a:sym typeface="Avenir Roman"/>
      </a:defRPr>
    </a:lvl8pPr>
    <a:lvl9pPr indent="1828800" defTabSz="457200" latinLnBrk="0">
      <a:lnSpc>
        <a:spcPct val="125000"/>
      </a:lnSpc>
      <a:defRPr sz="2600">
        <a:latin typeface="Avenir Roman"/>
        <a:ea typeface="Avenir Roman"/>
        <a:cs typeface="Avenir Roman"/>
        <a:sym typeface="Avenir Roman"/>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exto del título"/>
          <p:cNvSpPr txBox="1">
            <a:spLocks noGrp="1"/>
          </p:cNvSpPr>
          <p:nvPr>
            <p:ph type="title"/>
          </p:nvPr>
        </p:nvSpPr>
        <p:spPr>
          <a:xfrm>
            <a:off x="1364257" y="1918642"/>
            <a:ext cx="11241486" cy="3547071"/>
          </a:xfrm>
          <a:prstGeom prst="rect">
            <a:avLst/>
          </a:prstGeom>
        </p:spPr>
        <p:txBody>
          <a:bodyPr anchor="b"/>
          <a:lstStyle/>
          <a:p>
            <a:r>
              <a:t>Texto del título</a:t>
            </a:r>
          </a:p>
        </p:txBody>
      </p:sp>
      <p:sp>
        <p:nvSpPr>
          <p:cNvPr id="12" name="Nivel de texto 1…"/>
          <p:cNvSpPr txBox="1">
            <a:spLocks noGrp="1"/>
          </p:cNvSpPr>
          <p:nvPr>
            <p:ph type="body" sz="quarter" idx="1"/>
          </p:nvPr>
        </p:nvSpPr>
        <p:spPr>
          <a:xfrm>
            <a:off x="1364257" y="5561210"/>
            <a:ext cx="11241486" cy="1214191"/>
          </a:xfrm>
          <a:prstGeom prst="rect">
            <a:avLst/>
          </a:prstGeom>
        </p:spPr>
        <p:txBody>
          <a:bodyPr anchor="t"/>
          <a:lstStyle>
            <a:lvl1pPr marL="0" indent="0">
              <a:buSzTx/>
              <a:buNone/>
              <a:defRPr sz="2500">
                <a:solidFill>
                  <a:schemeClr val="accent6"/>
                </a:solidFill>
              </a:defRPr>
            </a:lvl1pPr>
            <a:lvl2pPr marL="0" indent="228600">
              <a:buSzTx/>
              <a:buNone/>
              <a:defRPr sz="2500">
                <a:solidFill>
                  <a:schemeClr val="accent6"/>
                </a:solidFill>
              </a:defRPr>
            </a:lvl2pPr>
            <a:lvl3pPr marL="0" indent="457200">
              <a:buSzTx/>
              <a:buNone/>
              <a:defRPr sz="2500">
                <a:solidFill>
                  <a:schemeClr val="accent6"/>
                </a:solidFill>
              </a:defRPr>
            </a:lvl3pPr>
            <a:lvl4pPr marL="0" indent="685800">
              <a:buSzTx/>
              <a:buNone/>
              <a:defRPr sz="2500">
                <a:solidFill>
                  <a:schemeClr val="accent6"/>
                </a:solidFill>
              </a:defRPr>
            </a:lvl4pPr>
            <a:lvl5pPr marL="0" indent="914400">
              <a:buSzTx/>
              <a:buNone/>
              <a:defRPr sz="2500">
                <a:solidFill>
                  <a:schemeClr val="accent6"/>
                </a:solidFill>
              </a:defRPr>
            </a:lvl5pPr>
          </a:lstStyle>
          <a:p>
            <a:r>
              <a:t>Nivel de texto 1</a:t>
            </a:r>
          </a:p>
          <a:p>
            <a:pPr lvl="1"/>
            <a:r>
              <a:t>Nivel de texto 2</a:t>
            </a:r>
          </a:p>
          <a:p>
            <a:pPr lvl="2"/>
            <a:r>
              <a:t>Nivel de texto 3</a:t>
            </a:r>
          </a:p>
          <a:p>
            <a:pPr lvl="3"/>
            <a:r>
              <a:t>Nivel de texto 4</a:t>
            </a:r>
          </a:p>
          <a:p>
            <a:pPr lvl="4"/>
            <a:r>
              <a:t>Nivel de texto 5</a:t>
            </a:r>
          </a:p>
        </p:txBody>
      </p:sp>
      <p:sp>
        <p:nvSpPr>
          <p:cNvPr id="13"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21"/>
          </p:nvPr>
        </p:nvSpPr>
        <p:spPr>
          <a:xfrm>
            <a:off x="1364257" y="6993681"/>
            <a:ext cx="11241486" cy="508001"/>
          </a:xfrm>
          <a:prstGeom prst="rect">
            <a:avLst/>
          </a:prstGeom>
        </p:spPr>
        <p:txBody>
          <a:bodyPr anchor="t">
            <a:spAutoFit/>
          </a:bodyPr>
          <a:lstStyle>
            <a:lvl1pPr marL="0" indent="0" algn="r">
              <a:lnSpc>
                <a:spcPct val="90000"/>
              </a:lnSpc>
              <a:buSzTx/>
              <a:buNone/>
              <a:defRPr sz="900"/>
            </a:lvl1pPr>
          </a:lstStyle>
          <a:p>
            <a:r>
              <a:t>–Johnny Appleseed</a:t>
            </a:r>
          </a:p>
        </p:txBody>
      </p:sp>
      <p:sp>
        <p:nvSpPr>
          <p:cNvPr id="94" name="“Type a quote here.”"/>
          <p:cNvSpPr>
            <a:spLocks noGrp="1"/>
          </p:cNvSpPr>
          <p:nvPr>
            <p:ph type="body" sz="quarter" idx="22"/>
          </p:nvPr>
        </p:nvSpPr>
        <p:spPr>
          <a:xfrm>
            <a:off x="1364257" y="4742656"/>
            <a:ext cx="11241486" cy="736700"/>
          </a:xfrm>
          <a:prstGeom prst="rect">
            <a:avLst/>
          </a:prstGeom>
        </p:spPr>
        <p:txBody>
          <a:bodyPr>
            <a:spAutoFit/>
          </a:bodyPr>
          <a:lstStyle>
            <a:lvl1pPr marL="0" indent="0">
              <a:buSzTx/>
              <a:buNone/>
            </a:lvl1pPr>
          </a:lstStyle>
          <a:p>
            <a:r>
              <a:t>“Type a quote here.” </a:t>
            </a:r>
          </a:p>
        </p:txBody>
      </p:sp>
      <p:sp>
        <p:nvSpPr>
          <p:cNvPr id="95"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n"/>
          <p:cNvSpPr>
            <a:spLocks noGrp="1"/>
          </p:cNvSpPr>
          <p:nvPr>
            <p:ph type="pic" idx="21"/>
          </p:nvPr>
        </p:nvSpPr>
        <p:spPr>
          <a:xfrm>
            <a:off x="-873125" y="158750"/>
            <a:ext cx="15708068" cy="10477500"/>
          </a:xfrm>
          <a:prstGeom prst="rect">
            <a:avLst/>
          </a:prstGeom>
        </p:spPr>
        <p:txBody>
          <a:bodyPr lIns="91439" tIns="45719" rIns="91439" bIns="45719" anchor="t">
            <a:noAutofit/>
          </a:bodyPr>
          <a:lstStyle/>
          <a:p>
            <a:endParaRPr/>
          </a:p>
        </p:txBody>
      </p:sp>
      <p:sp>
        <p:nvSpPr>
          <p:cNvPr id="103"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17" name="Texto del título"/>
          <p:cNvSpPr txBox="1">
            <a:spLocks noGrp="1"/>
          </p:cNvSpPr>
          <p:nvPr>
            <p:ph type="title"/>
          </p:nvPr>
        </p:nvSpPr>
        <p:spPr>
          <a:prstGeom prst="rect">
            <a:avLst/>
          </a:prstGeom>
        </p:spPr>
        <p:txBody>
          <a:bodyPr/>
          <a:lstStyle/>
          <a:p>
            <a:r>
              <a:t>Texto del título</a:t>
            </a:r>
          </a:p>
        </p:txBody>
      </p:sp>
      <p:sp>
        <p:nvSpPr>
          <p:cNvPr id="118" name="Nivel de texto 1…"/>
          <p:cNvSpPr txBox="1">
            <a:spLocks noGrp="1"/>
          </p:cNvSpPr>
          <p:nvPr>
            <p:ph type="body" idx="1"/>
          </p:nvPr>
        </p:nvSpPr>
        <p:spPr>
          <a:prstGeom prst="rect">
            <a:avLst/>
          </a:prstGeom>
        </p:spPr>
        <p:txBody>
          <a:bodyPr/>
          <a:lstStyle>
            <a:lvl1pPr marL="123472" indent="-123472">
              <a:defRPr sz="1000"/>
            </a:lvl1pPr>
            <a:lvl2pPr marL="567972" indent="-123472">
              <a:defRPr sz="1000"/>
            </a:lvl2pPr>
            <a:lvl3pPr marL="1012472" indent="-123472">
              <a:defRPr sz="1000"/>
            </a:lvl3pPr>
            <a:lvl4pPr marL="1456972" indent="-123472">
              <a:defRPr sz="1000"/>
            </a:lvl4pPr>
            <a:lvl5pPr marL="1901472" indent="-123472">
              <a:defRPr sz="1000"/>
            </a:lvl5pPr>
          </a:lstStyle>
          <a:p>
            <a:r>
              <a:t>Nivel de texto 1</a:t>
            </a:r>
          </a:p>
          <a:p>
            <a:pPr lvl="1"/>
            <a:r>
              <a:t>Nivel de texto 2</a:t>
            </a:r>
          </a:p>
          <a:p>
            <a:pPr lvl="2"/>
            <a:r>
              <a:t>Nivel de texto 3</a:t>
            </a:r>
          </a:p>
          <a:p>
            <a:pPr lvl="3"/>
            <a:r>
              <a:t>Nivel de texto 4</a:t>
            </a:r>
          </a:p>
          <a:p>
            <a:pPr lvl="4"/>
            <a:r>
              <a:t>Nivel de texto 5</a:t>
            </a:r>
          </a:p>
        </p:txBody>
      </p:sp>
      <p:sp>
        <p:nvSpPr>
          <p:cNvPr id="119"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n"/>
          <p:cNvSpPr>
            <a:spLocks noGrp="1"/>
          </p:cNvSpPr>
          <p:nvPr>
            <p:ph type="pic" idx="21"/>
          </p:nvPr>
        </p:nvSpPr>
        <p:spPr>
          <a:xfrm>
            <a:off x="1725786" y="840878"/>
            <a:ext cx="10504786" cy="7006839"/>
          </a:xfrm>
          <a:prstGeom prst="rect">
            <a:avLst/>
          </a:prstGeom>
        </p:spPr>
        <p:txBody>
          <a:bodyPr lIns="91439" tIns="45719" rIns="91439" bIns="45719" anchor="t">
            <a:noAutofit/>
          </a:bodyPr>
          <a:lstStyle/>
          <a:p>
            <a:endParaRPr/>
          </a:p>
        </p:txBody>
      </p:sp>
      <p:sp>
        <p:nvSpPr>
          <p:cNvPr id="21" name="Texto del título"/>
          <p:cNvSpPr txBox="1">
            <a:spLocks noGrp="1"/>
          </p:cNvSpPr>
          <p:nvPr>
            <p:ph type="title"/>
          </p:nvPr>
        </p:nvSpPr>
        <p:spPr>
          <a:xfrm>
            <a:off x="1364257" y="7375673"/>
            <a:ext cx="11241486" cy="1527970"/>
          </a:xfrm>
          <a:prstGeom prst="rect">
            <a:avLst/>
          </a:prstGeom>
        </p:spPr>
        <p:txBody>
          <a:bodyPr anchor="b"/>
          <a:lstStyle/>
          <a:p>
            <a:r>
              <a:t>Texto del título</a:t>
            </a:r>
          </a:p>
        </p:txBody>
      </p:sp>
      <p:sp>
        <p:nvSpPr>
          <p:cNvPr id="22" name="Nivel de texto 1…"/>
          <p:cNvSpPr txBox="1">
            <a:spLocks noGrp="1"/>
          </p:cNvSpPr>
          <p:nvPr>
            <p:ph type="body" sz="quarter" idx="1"/>
          </p:nvPr>
        </p:nvSpPr>
        <p:spPr>
          <a:xfrm>
            <a:off x="1364257" y="8958212"/>
            <a:ext cx="11241486" cy="1214191"/>
          </a:xfrm>
          <a:prstGeom prst="rect">
            <a:avLst/>
          </a:prstGeom>
        </p:spPr>
        <p:txBody>
          <a:bodyPr anchor="t"/>
          <a:lstStyle>
            <a:lvl1pPr marL="0" indent="0">
              <a:buSzTx/>
              <a:buNone/>
              <a:defRPr sz="2500">
                <a:solidFill>
                  <a:schemeClr val="accent6"/>
                </a:solidFill>
              </a:defRPr>
            </a:lvl1pPr>
            <a:lvl2pPr marL="0" indent="228600">
              <a:buSzTx/>
              <a:buNone/>
              <a:defRPr sz="2500">
                <a:solidFill>
                  <a:schemeClr val="accent6"/>
                </a:solidFill>
              </a:defRPr>
            </a:lvl2pPr>
            <a:lvl3pPr marL="0" indent="457200">
              <a:buSzTx/>
              <a:buNone/>
              <a:defRPr sz="2500">
                <a:solidFill>
                  <a:schemeClr val="accent6"/>
                </a:solidFill>
              </a:defRPr>
            </a:lvl3pPr>
            <a:lvl4pPr marL="0" indent="685800">
              <a:buSzTx/>
              <a:buNone/>
              <a:defRPr sz="2500">
                <a:solidFill>
                  <a:schemeClr val="accent6"/>
                </a:solidFill>
              </a:defRPr>
            </a:lvl4pPr>
            <a:lvl5pPr marL="0" indent="914400">
              <a:buSzTx/>
              <a:buNone/>
              <a:defRPr sz="2500">
                <a:solidFill>
                  <a:schemeClr val="accent6"/>
                </a:solidFill>
              </a:defRPr>
            </a:lvl5pPr>
          </a:lstStyle>
          <a:p>
            <a:r>
              <a:t>Nivel de texto 1</a:t>
            </a:r>
          </a:p>
          <a:p>
            <a:pPr lvl="1"/>
            <a:r>
              <a:t>Nivel de texto 2</a:t>
            </a:r>
          </a:p>
          <a:p>
            <a:pPr lvl="2"/>
            <a:r>
              <a:t>Nivel de texto 3</a:t>
            </a:r>
          </a:p>
          <a:p>
            <a:pPr lvl="3"/>
            <a:r>
              <a:t>Nivel de texto 4</a:t>
            </a:r>
          </a:p>
          <a:p>
            <a:pPr lvl="4"/>
            <a:r>
              <a:t>Nivel de texto 5</a:t>
            </a:r>
          </a:p>
        </p:txBody>
      </p:sp>
      <p:sp>
        <p:nvSpPr>
          <p:cNvPr id="23" name="Número de diapositiva"/>
          <p:cNvSpPr txBox="1">
            <a:spLocks noGrp="1"/>
          </p:cNvSpPr>
          <p:nvPr>
            <p:ph type="sldNum" sz="quarter" idx="2"/>
          </p:nvPr>
        </p:nvSpPr>
        <p:spPr>
          <a:xfrm>
            <a:off x="6790156" y="10090546"/>
            <a:ext cx="376045" cy="38854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exto del título"/>
          <p:cNvSpPr txBox="1">
            <a:spLocks noGrp="1"/>
          </p:cNvSpPr>
          <p:nvPr>
            <p:ph type="title"/>
          </p:nvPr>
        </p:nvSpPr>
        <p:spPr>
          <a:xfrm>
            <a:off x="1364257" y="3623964"/>
            <a:ext cx="11241486" cy="3547072"/>
          </a:xfrm>
          <a:prstGeom prst="rect">
            <a:avLst/>
          </a:prstGeom>
        </p:spPr>
        <p:txBody>
          <a:bodyPr/>
          <a:lstStyle/>
          <a:p>
            <a:r>
              <a:t>Texto del título</a:t>
            </a:r>
          </a:p>
        </p:txBody>
      </p:sp>
      <p:sp>
        <p:nvSpPr>
          <p:cNvPr id="31"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n"/>
          <p:cNvSpPr>
            <a:spLocks noGrp="1"/>
          </p:cNvSpPr>
          <p:nvPr>
            <p:ph type="pic" idx="21"/>
          </p:nvPr>
        </p:nvSpPr>
        <p:spPr>
          <a:xfrm>
            <a:off x="2919511" y="840878"/>
            <a:ext cx="13274230" cy="8849488"/>
          </a:xfrm>
          <a:prstGeom prst="rect">
            <a:avLst/>
          </a:prstGeom>
        </p:spPr>
        <p:txBody>
          <a:bodyPr lIns="91439" tIns="45719" rIns="91439" bIns="45719" anchor="t">
            <a:noAutofit/>
          </a:bodyPr>
          <a:lstStyle/>
          <a:p>
            <a:endParaRPr/>
          </a:p>
        </p:txBody>
      </p:sp>
      <p:sp>
        <p:nvSpPr>
          <p:cNvPr id="39" name="Texto del título"/>
          <p:cNvSpPr txBox="1">
            <a:spLocks noGrp="1"/>
          </p:cNvSpPr>
          <p:nvPr>
            <p:ph type="title"/>
          </p:nvPr>
        </p:nvSpPr>
        <p:spPr>
          <a:xfrm>
            <a:off x="1023193" y="840878"/>
            <a:ext cx="5729884" cy="4283771"/>
          </a:xfrm>
          <a:prstGeom prst="rect">
            <a:avLst/>
          </a:prstGeom>
        </p:spPr>
        <p:txBody>
          <a:bodyPr anchor="b"/>
          <a:lstStyle>
            <a:lvl1pPr>
              <a:defRPr sz="3300" b="1"/>
            </a:lvl1pPr>
          </a:lstStyle>
          <a:p>
            <a:r>
              <a:t>Texto del título</a:t>
            </a:r>
          </a:p>
        </p:txBody>
      </p:sp>
      <p:sp>
        <p:nvSpPr>
          <p:cNvPr id="40" name="Nivel de texto 1…"/>
          <p:cNvSpPr txBox="1">
            <a:spLocks noGrp="1"/>
          </p:cNvSpPr>
          <p:nvPr>
            <p:ph type="body" sz="quarter" idx="1"/>
          </p:nvPr>
        </p:nvSpPr>
        <p:spPr>
          <a:xfrm>
            <a:off x="1023193" y="5274716"/>
            <a:ext cx="5729884" cy="4406554"/>
          </a:xfrm>
          <a:prstGeom prst="rect">
            <a:avLst/>
          </a:prstGeom>
        </p:spPr>
        <p:txBody>
          <a:bodyPr anchor="t"/>
          <a:lstStyle>
            <a:lvl1pPr marL="0" indent="0">
              <a:buSzTx/>
              <a:buNone/>
              <a:defRPr sz="2500">
                <a:solidFill>
                  <a:schemeClr val="accent6"/>
                </a:solidFill>
              </a:defRPr>
            </a:lvl1pPr>
            <a:lvl2pPr marL="0" indent="228600">
              <a:buSzTx/>
              <a:buNone/>
              <a:defRPr sz="2500">
                <a:solidFill>
                  <a:schemeClr val="accent6"/>
                </a:solidFill>
              </a:defRPr>
            </a:lvl2pPr>
            <a:lvl3pPr marL="0" indent="457200">
              <a:buSzTx/>
              <a:buNone/>
              <a:defRPr sz="2500">
                <a:solidFill>
                  <a:schemeClr val="accent6"/>
                </a:solidFill>
              </a:defRPr>
            </a:lvl3pPr>
            <a:lvl4pPr marL="0" indent="685800">
              <a:buSzTx/>
              <a:buNone/>
              <a:defRPr sz="2500">
                <a:solidFill>
                  <a:schemeClr val="accent6"/>
                </a:solidFill>
              </a:defRPr>
            </a:lvl4pPr>
            <a:lvl5pPr marL="0" indent="914400">
              <a:buSzTx/>
              <a:buNone/>
              <a:defRPr sz="2500">
                <a:solidFill>
                  <a:schemeClr val="accent6"/>
                </a:solidFill>
              </a:defRPr>
            </a:lvl5pPr>
          </a:lstStyle>
          <a:p>
            <a:r>
              <a:t>Nivel de texto 1</a:t>
            </a:r>
          </a:p>
          <a:p>
            <a:pPr lvl="1"/>
            <a:r>
              <a:t>Nivel de texto 2</a:t>
            </a:r>
          </a:p>
          <a:p>
            <a:pPr lvl="2"/>
            <a:r>
              <a:t>Nivel de texto 3</a:t>
            </a:r>
          </a:p>
          <a:p>
            <a:pPr lvl="3"/>
            <a:r>
              <a:t>Nivel de texto 4</a:t>
            </a:r>
          </a:p>
          <a:p>
            <a:pPr lvl="4"/>
            <a:r>
              <a:t>Nivel de texto 5</a:t>
            </a:r>
          </a:p>
        </p:txBody>
      </p:sp>
      <p:sp>
        <p:nvSpPr>
          <p:cNvPr id="41"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exto del título"/>
          <p:cNvSpPr txBox="1">
            <a:spLocks noGrp="1"/>
          </p:cNvSpPr>
          <p:nvPr>
            <p:ph type="title"/>
          </p:nvPr>
        </p:nvSpPr>
        <p:spPr>
          <a:prstGeom prst="rect">
            <a:avLst/>
          </a:prstGeom>
        </p:spPr>
        <p:txBody>
          <a:bodyPr/>
          <a:lstStyle/>
          <a:p>
            <a:r>
              <a:t>Texto del título</a:t>
            </a:r>
          </a:p>
        </p:txBody>
      </p:sp>
      <p:sp>
        <p:nvSpPr>
          <p:cNvPr id="49"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exto del título"/>
          <p:cNvSpPr txBox="1">
            <a:spLocks noGrp="1"/>
          </p:cNvSpPr>
          <p:nvPr>
            <p:ph type="title"/>
          </p:nvPr>
        </p:nvSpPr>
        <p:spPr>
          <a:prstGeom prst="rect">
            <a:avLst/>
          </a:prstGeom>
        </p:spPr>
        <p:txBody>
          <a:bodyPr/>
          <a:lstStyle/>
          <a:p>
            <a:r>
              <a:t>Texto del título</a:t>
            </a:r>
          </a:p>
        </p:txBody>
      </p:sp>
      <p:sp>
        <p:nvSpPr>
          <p:cNvPr id="57" name="Nivel de texto 1…"/>
          <p:cNvSpPr txBox="1">
            <a:spLocks noGrp="1"/>
          </p:cNvSpPr>
          <p:nvPr>
            <p:ph type="body" idx="1"/>
          </p:nvPr>
        </p:nvSpPr>
        <p:spPr>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58"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n"/>
          <p:cNvSpPr>
            <a:spLocks noGrp="1"/>
          </p:cNvSpPr>
          <p:nvPr>
            <p:ph type="pic" idx="21"/>
          </p:nvPr>
        </p:nvSpPr>
        <p:spPr>
          <a:xfrm>
            <a:off x="4870400" y="2955478"/>
            <a:ext cx="10129615" cy="6753077"/>
          </a:xfrm>
          <a:prstGeom prst="rect">
            <a:avLst/>
          </a:prstGeom>
        </p:spPr>
        <p:txBody>
          <a:bodyPr lIns="91439" tIns="45719" rIns="91439" bIns="45719" anchor="t">
            <a:noAutofit/>
          </a:bodyPr>
          <a:lstStyle/>
          <a:p>
            <a:endParaRPr/>
          </a:p>
        </p:txBody>
      </p:sp>
      <p:sp>
        <p:nvSpPr>
          <p:cNvPr id="66" name="Texto del título"/>
          <p:cNvSpPr txBox="1">
            <a:spLocks noGrp="1"/>
          </p:cNvSpPr>
          <p:nvPr>
            <p:ph type="title"/>
          </p:nvPr>
        </p:nvSpPr>
        <p:spPr>
          <a:prstGeom prst="rect">
            <a:avLst/>
          </a:prstGeom>
        </p:spPr>
        <p:txBody>
          <a:bodyPr/>
          <a:lstStyle/>
          <a:p>
            <a:r>
              <a:t>Texto del título</a:t>
            </a:r>
          </a:p>
        </p:txBody>
      </p:sp>
      <p:sp>
        <p:nvSpPr>
          <p:cNvPr id="67" name="Nivel de texto 1…"/>
          <p:cNvSpPr txBox="1">
            <a:spLocks noGrp="1"/>
          </p:cNvSpPr>
          <p:nvPr>
            <p:ph type="body" sz="half" idx="1"/>
          </p:nvPr>
        </p:nvSpPr>
        <p:spPr>
          <a:xfrm>
            <a:off x="1023193" y="2955478"/>
            <a:ext cx="5729884" cy="6753077"/>
          </a:xfrm>
          <a:prstGeom prst="rect">
            <a:avLst/>
          </a:prstGeom>
        </p:spPr>
        <p:txBody>
          <a:bodyPr/>
          <a:lstStyle>
            <a:lvl1pPr marL="146957" indent="-146957">
              <a:defRPr b="1"/>
            </a:lvl1pPr>
            <a:lvl2pPr marL="489857" indent="-146957">
              <a:defRPr b="1"/>
            </a:lvl2pPr>
            <a:lvl3pPr marL="832757" indent="-146957">
              <a:defRPr b="1"/>
            </a:lvl3pPr>
            <a:lvl4pPr marL="1175657" indent="-146957">
              <a:defRPr b="1"/>
            </a:lvl4pPr>
            <a:lvl5pPr marL="1518557" indent="-146957">
              <a:defRPr b="1"/>
            </a:lvl5pPr>
          </a:lstStyle>
          <a:p>
            <a:r>
              <a:t>Nivel de texto 1</a:t>
            </a:r>
          </a:p>
          <a:p>
            <a:pPr lvl="1"/>
            <a:r>
              <a:t>Nivel de texto 2</a:t>
            </a:r>
          </a:p>
          <a:p>
            <a:pPr lvl="2"/>
            <a:r>
              <a:t>Nivel de texto 3</a:t>
            </a:r>
          </a:p>
          <a:p>
            <a:pPr lvl="3"/>
            <a:r>
              <a:t>Nivel de texto 4</a:t>
            </a:r>
          </a:p>
          <a:p>
            <a:pPr lvl="4"/>
            <a:r>
              <a:t>Nivel de texto 5</a:t>
            </a:r>
          </a:p>
        </p:txBody>
      </p:sp>
      <p:sp>
        <p:nvSpPr>
          <p:cNvPr id="68"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Nivel de texto 1…"/>
          <p:cNvSpPr txBox="1">
            <a:spLocks noGrp="1"/>
          </p:cNvSpPr>
          <p:nvPr>
            <p:ph type="body" idx="1"/>
          </p:nvPr>
        </p:nvSpPr>
        <p:spPr>
          <a:xfrm>
            <a:off x="1023193" y="1523007"/>
            <a:ext cx="11923614" cy="7748986"/>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76"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n"/>
          <p:cNvSpPr>
            <a:spLocks noGrp="1"/>
          </p:cNvSpPr>
          <p:nvPr>
            <p:ph type="pic" idx="21"/>
          </p:nvPr>
        </p:nvSpPr>
        <p:spPr>
          <a:xfrm>
            <a:off x="-2551163" y="1113730"/>
            <a:ext cx="12864953" cy="8576636"/>
          </a:xfrm>
          <a:prstGeom prst="rect">
            <a:avLst/>
          </a:prstGeom>
        </p:spPr>
        <p:txBody>
          <a:bodyPr lIns="91439" tIns="45719" rIns="91439" bIns="45719" anchor="t">
            <a:noAutofit/>
          </a:bodyPr>
          <a:lstStyle/>
          <a:p>
            <a:endParaRPr/>
          </a:p>
        </p:txBody>
      </p:sp>
      <p:sp>
        <p:nvSpPr>
          <p:cNvPr id="84" name="Imagen"/>
          <p:cNvSpPr>
            <a:spLocks noGrp="1"/>
          </p:cNvSpPr>
          <p:nvPr>
            <p:ph type="pic" sz="quarter" idx="22"/>
          </p:nvPr>
        </p:nvSpPr>
        <p:spPr>
          <a:xfrm>
            <a:off x="7175996" y="5558791"/>
            <a:ext cx="6507511" cy="4340601"/>
          </a:xfrm>
          <a:prstGeom prst="rect">
            <a:avLst/>
          </a:prstGeom>
        </p:spPr>
        <p:txBody>
          <a:bodyPr lIns="91439" tIns="45719" rIns="91439" bIns="45719" anchor="t">
            <a:noAutofit/>
          </a:bodyPr>
          <a:lstStyle/>
          <a:p>
            <a:endParaRPr/>
          </a:p>
        </p:txBody>
      </p:sp>
      <p:sp>
        <p:nvSpPr>
          <p:cNvPr id="85" name="Imagen"/>
          <p:cNvSpPr>
            <a:spLocks noGrp="1"/>
          </p:cNvSpPr>
          <p:nvPr>
            <p:ph type="pic" sz="quarter" idx="23"/>
          </p:nvPr>
        </p:nvSpPr>
        <p:spPr>
          <a:xfrm>
            <a:off x="6985000" y="1111310"/>
            <a:ext cx="6302872" cy="4201915"/>
          </a:xfrm>
          <a:prstGeom prst="rect">
            <a:avLst/>
          </a:prstGeom>
        </p:spPr>
        <p:txBody>
          <a:bodyPr lIns="91439" tIns="45719" rIns="91439" bIns="45719" anchor="t">
            <a:noAutofit/>
          </a:bodyPr>
          <a:lstStyle/>
          <a:p>
            <a:endParaRPr/>
          </a:p>
        </p:txBody>
      </p:sp>
      <p:sp>
        <p:nvSpPr>
          <p:cNvPr id="86"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o del título"/>
          <p:cNvSpPr txBox="1">
            <a:spLocks noGrp="1"/>
          </p:cNvSpPr>
          <p:nvPr>
            <p:ph type="title"/>
          </p:nvPr>
        </p:nvSpPr>
        <p:spPr>
          <a:xfrm>
            <a:off x="1023193" y="636240"/>
            <a:ext cx="11923614" cy="23192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normAutofit/>
          </a:bodyPr>
          <a:lstStyle/>
          <a:p>
            <a:r>
              <a:t>Texto del título</a:t>
            </a:r>
          </a:p>
        </p:txBody>
      </p:sp>
      <p:sp>
        <p:nvSpPr>
          <p:cNvPr id="3" name="Nivel de texto 1…"/>
          <p:cNvSpPr txBox="1">
            <a:spLocks noGrp="1"/>
          </p:cNvSpPr>
          <p:nvPr>
            <p:ph type="body" idx="1"/>
          </p:nvPr>
        </p:nvSpPr>
        <p:spPr>
          <a:xfrm>
            <a:off x="1023193" y="2955478"/>
            <a:ext cx="11923614" cy="67530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normAutofit/>
          </a:bodyPr>
          <a:lstStyle/>
          <a:p>
            <a:r>
              <a:t>Nivel de texto 1</a:t>
            </a:r>
          </a:p>
          <a:p>
            <a:pPr lvl="1"/>
            <a:r>
              <a:t>Nivel de texto 2</a:t>
            </a:r>
          </a:p>
          <a:p>
            <a:pPr lvl="2"/>
            <a:r>
              <a:t>Nivel de texto 3</a:t>
            </a:r>
          </a:p>
          <a:p>
            <a:pPr lvl="3"/>
            <a:r>
              <a:t>Nivel de texto 4</a:t>
            </a:r>
          </a:p>
          <a:p>
            <a:pPr lvl="4"/>
            <a:r>
              <a:t>Nivel de texto 5</a:t>
            </a:r>
          </a:p>
        </p:txBody>
      </p:sp>
      <p:sp>
        <p:nvSpPr>
          <p:cNvPr id="4" name="Número de diapositiva"/>
          <p:cNvSpPr txBox="1">
            <a:spLocks noGrp="1"/>
          </p:cNvSpPr>
          <p:nvPr>
            <p:ph type="sldNum" sz="quarter" idx="2"/>
          </p:nvPr>
        </p:nvSpPr>
        <p:spPr>
          <a:xfrm>
            <a:off x="6790156" y="10097368"/>
            <a:ext cx="376045" cy="388541"/>
          </a:xfrm>
          <a:prstGeom prst="rect">
            <a:avLst/>
          </a:prstGeom>
          <a:ln w="12700">
            <a:miter lim="400000"/>
          </a:ln>
        </p:spPr>
        <p:txBody>
          <a:bodyPr wrap="none" lIns="54570" tIns="54570" rIns="54570" bIns="54570">
            <a:spAutoFit/>
          </a:bodyPr>
          <a:lstStyle>
            <a:lvl1pPr algn="ctr">
              <a:spcBef>
                <a:spcPts val="0"/>
              </a:spcBef>
              <a:defRPr sz="1800" b="0">
                <a:solidFill>
                  <a:srgbClr val="000000"/>
                </a:solidFill>
                <a:latin typeface="Helvetica Light"/>
                <a:ea typeface="Helvetica Light"/>
                <a:cs typeface="Helvetica Light"/>
                <a:sym typeface="Helvetica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n-lt"/>
          <a:ea typeface="+mn-ea"/>
          <a:cs typeface="+mn-cs"/>
          <a:sym typeface="Helvetica"/>
        </a:defRPr>
      </a:lvl1pPr>
      <a:lvl2pPr marL="0" marR="0" indent="22860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n-lt"/>
          <a:ea typeface="+mn-ea"/>
          <a:cs typeface="+mn-cs"/>
          <a:sym typeface="Helvetica"/>
        </a:defRPr>
      </a:lvl2pPr>
      <a:lvl3pPr marL="0" marR="0" indent="45720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n-lt"/>
          <a:ea typeface="+mn-ea"/>
          <a:cs typeface="+mn-cs"/>
          <a:sym typeface="Helvetica"/>
        </a:defRPr>
      </a:lvl3pPr>
      <a:lvl4pPr marL="0" marR="0" indent="68580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n-lt"/>
          <a:ea typeface="+mn-ea"/>
          <a:cs typeface="+mn-cs"/>
          <a:sym typeface="Helvetica"/>
        </a:defRPr>
      </a:lvl4pPr>
      <a:lvl5pPr marL="0" marR="0" indent="91440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n-lt"/>
          <a:ea typeface="+mn-ea"/>
          <a:cs typeface="+mn-cs"/>
          <a:sym typeface="Helvetica"/>
        </a:defRPr>
      </a:lvl5pPr>
      <a:lvl6pPr marL="0" marR="0" indent="114300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n-lt"/>
          <a:ea typeface="+mn-ea"/>
          <a:cs typeface="+mn-cs"/>
          <a:sym typeface="Helvetica"/>
        </a:defRPr>
      </a:lvl6pPr>
      <a:lvl7pPr marL="0" marR="0" indent="137160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n-lt"/>
          <a:ea typeface="+mn-ea"/>
          <a:cs typeface="+mn-cs"/>
          <a:sym typeface="Helvetica"/>
        </a:defRPr>
      </a:lvl7pPr>
      <a:lvl8pPr marL="0" marR="0" indent="160020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n-lt"/>
          <a:ea typeface="+mn-ea"/>
          <a:cs typeface="+mn-cs"/>
          <a:sym typeface="Helvetica"/>
        </a:defRPr>
      </a:lvl8pPr>
      <a:lvl9pPr marL="0" marR="0" indent="182880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n-lt"/>
          <a:ea typeface="+mn-ea"/>
          <a:cs typeface="+mn-cs"/>
          <a:sym typeface="Helvetica"/>
        </a:defRPr>
      </a:lvl9pPr>
    </p:titleStyle>
    <p:bodyStyle>
      <a:lvl1pPr marL="1481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n-lt"/>
          <a:ea typeface="+mn-ea"/>
          <a:cs typeface="+mn-cs"/>
          <a:sym typeface="Helvetica"/>
        </a:defRPr>
      </a:lvl1pPr>
      <a:lvl2pPr marL="5926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n-lt"/>
          <a:ea typeface="+mn-ea"/>
          <a:cs typeface="+mn-cs"/>
          <a:sym typeface="Helvetica"/>
        </a:defRPr>
      </a:lvl2pPr>
      <a:lvl3pPr marL="10371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n-lt"/>
          <a:ea typeface="+mn-ea"/>
          <a:cs typeface="+mn-cs"/>
          <a:sym typeface="Helvetica"/>
        </a:defRPr>
      </a:lvl3pPr>
      <a:lvl4pPr marL="14816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n-lt"/>
          <a:ea typeface="+mn-ea"/>
          <a:cs typeface="+mn-cs"/>
          <a:sym typeface="Helvetica"/>
        </a:defRPr>
      </a:lvl4pPr>
      <a:lvl5pPr marL="19261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n-lt"/>
          <a:ea typeface="+mn-ea"/>
          <a:cs typeface="+mn-cs"/>
          <a:sym typeface="Helvetica"/>
        </a:defRPr>
      </a:lvl5pPr>
      <a:lvl6pPr marL="23706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n-lt"/>
          <a:ea typeface="+mn-ea"/>
          <a:cs typeface="+mn-cs"/>
          <a:sym typeface="Helvetica"/>
        </a:defRPr>
      </a:lvl6pPr>
      <a:lvl7pPr marL="28151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n-lt"/>
          <a:ea typeface="+mn-ea"/>
          <a:cs typeface="+mn-cs"/>
          <a:sym typeface="Helvetica"/>
        </a:defRPr>
      </a:lvl7pPr>
      <a:lvl8pPr marL="32596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n-lt"/>
          <a:ea typeface="+mn-ea"/>
          <a:cs typeface="+mn-cs"/>
          <a:sym typeface="Helvetica"/>
        </a:defRPr>
      </a:lvl8pPr>
      <a:lvl9pPr marL="37041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n-lt"/>
          <a:ea typeface="+mn-ea"/>
          <a:cs typeface="+mn-cs"/>
          <a:sym typeface="Helvetica"/>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pos.it/cheatsheets" TargetMode="External"/><Relationship Id="rId3" Type="http://schemas.openxmlformats.org/officeDocument/2006/relationships/image" Target="../media/image3.tif"/><Relationship Id="rId7" Type="http://schemas.openxmlformats.org/officeDocument/2006/relationships/hyperlink" Target="http://tidyr.tidyverse.org" TargetMode="External"/><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hyperlink" Target="http://posit.co" TargetMode="External"/><Relationship Id="rId5" Type="http://schemas.openxmlformats.org/officeDocument/2006/relationships/hyperlink" Target="mailto:info@posit.co" TargetMode="Externa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pos.it/cheatsheets" TargetMode="External"/><Relationship Id="rId2" Type="http://schemas.openxmlformats.org/officeDocument/2006/relationships/image" Target="../media/image3.tif"/><Relationship Id="rId1" Type="http://schemas.openxmlformats.org/officeDocument/2006/relationships/slideLayout" Target="../slideLayouts/slideLayout13.xml"/><Relationship Id="rId6" Type="http://schemas.openxmlformats.org/officeDocument/2006/relationships/hyperlink" Target="http://tidyr.tidyverse.org" TargetMode="External"/><Relationship Id="rId5" Type="http://schemas.openxmlformats.org/officeDocument/2006/relationships/hyperlink" Target="http://posit.co" TargetMode="External"/><Relationship Id="rId4" Type="http://schemas.openxmlformats.org/officeDocument/2006/relationships/hyperlink" Target="mailto:info@posit.c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Rectángulo"/>
          <p:cNvSpPr/>
          <p:nvPr/>
        </p:nvSpPr>
        <p:spPr>
          <a:xfrm>
            <a:off x="5923268" y="6707197"/>
            <a:ext cx="276527" cy="625821"/>
          </a:xfrm>
          <a:prstGeom prst="rect">
            <a:avLst/>
          </a:prstGeom>
          <a:solidFill>
            <a:srgbClr val="B2D283"/>
          </a:solidFill>
          <a:ln w="12700">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29" name="Rectángulo"/>
          <p:cNvSpPr/>
          <p:nvPr/>
        </p:nvSpPr>
        <p:spPr>
          <a:xfrm>
            <a:off x="5766676" y="6707197"/>
            <a:ext cx="276528" cy="625821"/>
          </a:xfrm>
          <a:prstGeom prst="rect">
            <a:avLst/>
          </a:prstGeom>
          <a:solidFill>
            <a:srgbClr val="FAE196"/>
          </a:solidFill>
          <a:ln w="12700">
            <a:miter lim="400000"/>
          </a:ln>
        </p:spPr>
        <p:txBody>
          <a:bodyPr lIns="54570" tIns="54570" rIns="54570" bIns="54570" anchor="ctr"/>
          <a:lstStyle/>
          <a:p>
            <a:pPr>
              <a:lnSpc>
                <a:spcPct val="80000"/>
              </a:lnSpc>
              <a:spcBef>
                <a:spcPts val="600"/>
              </a:spcBef>
              <a:defRPr b="0">
                <a:solidFill>
                  <a:srgbClr val="000000"/>
                </a:solidFill>
              </a:defRPr>
            </a:pPr>
            <a:endParaRPr/>
          </a:p>
        </p:txBody>
      </p:sp>
      <p:grpSp>
        <p:nvGrpSpPr>
          <p:cNvPr id="145" name="Agrupar"/>
          <p:cNvGrpSpPr/>
          <p:nvPr/>
        </p:nvGrpSpPr>
        <p:grpSpPr>
          <a:xfrm>
            <a:off x="8406780" y="-1013162"/>
            <a:ext cx="6134600" cy="2980092"/>
            <a:chOff x="0" y="51032"/>
            <a:chExt cx="6134598" cy="2980090"/>
          </a:xfrm>
        </p:grpSpPr>
        <p:sp>
          <p:nvSpPr>
            <p:cNvPr id="130" name="Triángulo"/>
            <p:cNvSpPr/>
            <p:nvPr/>
          </p:nvSpPr>
          <p:spPr>
            <a:xfrm rot="1800000">
              <a:off x="1177377" y="304285"/>
              <a:ext cx="1319509" cy="1143860"/>
            </a:xfrm>
            <a:prstGeom prst="triangle">
              <a:avLst/>
            </a:prstGeom>
            <a:solidFill>
              <a:srgbClr val="FEAD61"/>
            </a:solidFill>
            <a:ln w="12700" cap="flat">
              <a:solidFill>
                <a:srgbClr val="FEAD61"/>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31" name="Círculo"/>
            <p:cNvSpPr/>
            <p:nvPr/>
          </p:nvSpPr>
          <p:spPr>
            <a:xfrm flipH="1">
              <a:off x="1550782" y="838357"/>
              <a:ext cx="422090" cy="422090"/>
            </a:xfrm>
            <a:prstGeom prst="ellipse">
              <a:avLst/>
            </a:prstGeom>
            <a:solidFill>
              <a:srgbClr val="FFE08B"/>
            </a:solidFill>
            <a:ln w="12700" cap="flat">
              <a:solidFill>
                <a:srgbClr val="FFE08B"/>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32" name="Círculo"/>
            <p:cNvSpPr/>
            <p:nvPr/>
          </p:nvSpPr>
          <p:spPr>
            <a:xfrm flipH="1">
              <a:off x="0" y="819778"/>
              <a:ext cx="422089" cy="422090"/>
            </a:xfrm>
            <a:prstGeom prst="ellipse">
              <a:avLst/>
            </a:prstGeom>
            <a:solidFill>
              <a:srgbClr val="FFE08B">
                <a:alpha val="50000"/>
              </a:srgbClr>
            </a:solidFill>
            <a:ln w="12700" cap="flat">
              <a:solidFill>
                <a:srgbClr val="FFE08B">
                  <a:alpha val="50000"/>
                </a:srgb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33" name="Triángulo"/>
            <p:cNvSpPr/>
            <p:nvPr/>
          </p:nvSpPr>
          <p:spPr>
            <a:xfrm rot="19800000">
              <a:off x="2896973" y="973389"/>
              <a:ext cx="1319509" cy="1143860"/>
            </a:xfrm>
            <a:prstGeom prst="triangle">
              <a:avLst/>
            </a:prstGeom>
            <a:solidFill>
              <a:srgbClr val="FFE08B"/>
            </a:solidFill>
            <a:ln w="12700" cap="flat">
              <a:solidFill>
                <a:srgbClr val="FFE08B"/>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34" name="Triángulo"/>
            <p:cNvSpPr/>
            <p:nvPr/>
          </p:nvSpPr>
          <p:spPr>
            <a:xfrm rot="1800000">
              <a:off x="3470358" y="1634009"/>
              <a:ext cx="1319509" cy="1143861"/>
            </a:xfrm>
            <a:prstGeom prst="triangle">
              <a:avLst/>
            </a:prstGeom>
            <a:solidFill>
              <a:srgbClr val="FEAD61"/>
            </a:solidFill>
            <a:ln w="12700" cap="flat">
              <a:solidFill>
                <a:srgbClr val="FEAD61"/>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35" name="Círculo"/>
            <p:cNvSpPr/>
            <p:nvPr/>
          </p:nvSpPr>
          <p:spPr>
            <a:xfrm flipH="1">
              <a:off x="3461020" y="1507461"/>
              <a:ext cx="422090" cy="422090"/>
            </a:xfrm>
            <a:prstGeom prst="ellipse">
              <a:avLst/>
            </a:prstGeom>
            <a:solidFill>
              <a:srgbClr val="FEAD61"/>
            </a:solidFill>
            <a:ln w="12700" cap="flat">
              <a:solidFill>
                <a:srgbClr val="FEAD61"/>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36" name="Círculo"/>
            <p:cNvSpPr/>
            <p:nvPr/>
          </p:nvSpPr>
          <p:spPr>
            <a:xfrm flipH="1">
              <a:off x="3843763" y="2168082"/>
              <a:ext cx="422090" cy="422090"/>
            </a:xfrm>
            <a:prstGeom prst="ellipse">
              <a:avLst/>
            </a:prstGeom>
            <a:solidFill>
              <a:srgbClr val="FFE08B"/>
            </a:solidFill>
            <a:ln w="12700" cap="flat">
              <a:solidFill>
                <a:srgbClr val="FFE08B"/>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37" name="Triángulo"/>
            <p:cNvSpPr/>
            <p:nvPr/>
          </p:nvSpPr>
          <p:spPr>
            <a:xfrm rot="1800000">
              <a:off x="3470358" y="312963"/>
              <a:ext cx="1319509" cy="1143861"/>
            </a:xfrm>
            <a:prstGeom prst="triangle">
              <a:avLst/>
            </a:prstGeom>
            <a:solidFill>
              <a:srgbClr val="FEAD61"/>
            </a:solidFill>
            <a:ln w="12700" cap="flat">
              <a:solidFill>
                <a:srgbClr val="FEAD61"/>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38" name="Círculo"/>
            <p:cNvSpPr/>
            <p:nvPr/>
          </p:nvSpPr>
          <p:spPr>
            <a:xfrm flipH="1">
              <a:off x="3843763" y="847036"/>
              <a:ext cx="422090" cy="422090"/>
            </a:xfrm>
            <a:prstGeom prst="ellipse">
              <a:avLst/>
            </a:prstGeom>
            <a:solidFill>
              <a:srgbClr val="FFE08B"/>
            </a:solidFill>
            <a:ln w="12700" cap="flat">
              <a:solidFill>
                <a:srgbClr val="FFE08B"/>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39" name="Triángulo"/>
            <p:cNvSpPr/>
            <p:nvPr/>
          </p:nvSpPr>
          <p:spPr>
            <a:xfrm rot="19800000">
              <a:off x="4044129" y="318647"/>
              <a:ext cx="1319510" cy="1143861"/>
            </a:xfrm>
            <a:prstGeom prst="triangle">
              <a:avLst/>
            </a:prstGeom>
            <a:solidFill>
              <a:srgbClr val="FFE08B"/>
            </a:solidFill>
            <a:ln w="12700" cap="flat">
              <a:solidFill>
                <a:srgbClr val="FFE08B"/>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40" name="Círculo"/>
            <p:cNvSpPr/>
            <p:nvPr/>
          </p:nvSpPr>
          <p:spPr>
            <a:xfrm flipH="1">
              <a:off x="4608178" y="852720"/>
              <a:ext cx="422090" cy="422090"/>
            </a:xfrm>
            <a:prstGeom prst="ellipse">
              <a:avLst/>
            </a:prstGeom>
            <a:solidFill>
              <a:srgbClr val="FEAD61"/>
            </a:solidFill>
            <a:ln w="12700" cap="flat">
              <a:solidFill>
                <a:srgbClr val="FEAD61"/>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41" name="Triángulo"/>
            <p:cNvSpPr/>
            <p:nvPr/>
          </p:nvSpPr>
          <p:spPr>
            <a:xfrm rot="1800000">
              <a:off x="4617515" y="979268"/>
              <a:ext cx="1319509" cy="1143861"/>
            </a:xfrm>
            <a:prstGeom prst="triangle">
              <a:avLst/>
            </a:prstGeom>
            <a:solidFill>
              <a:srgbClr val="FEAD61"/>
            </a:solidFill>
            <a:ln w="12700" cap="flat">
              <a:solidFill>
                <a:srgbClr val="FEAD61"/>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42" name="Círculo"/>
            <p:cNvSpPr/>
            <p:nvPr/>
          </p:nvSpPr>
          <p:spPr>
            <a:xfrm flipH="1">
              <a:off x="4990919" y="1513341"/>
              <a:ext cx="422090" cy="422090"/>
            </a:xfrm>
            <a:prstGeom prst="ellipse">
              <a:avLst/>
            </a:prstGeom>
            <a:solidFill>
              <a:srgbClr val="FFE08B"/>
            </a:solidFill>
            <a:ln w="12700" cap="flat">
              <a:solidFill>
                <a:srgbClr val="FFE08B"/>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43" name="Triángulo"/>
            <p:cNvSpPr/>
            <p:nvPr/>
          </p:nvSpPr>
          <p:spPr>
            <a:xfrm rot="19800000">
              <a:off x="1751148" y="309969"/>
              <a:ext cx="1319510" cy="1143860"/>
            </a:xfrm>
            <a:prstGeom prst="triangle">
              <a:avLst/>
            </a:prstGeom>
            <a:solidFill>
              <a:srgbClr val="FFE08B"/>
            </a:solidFill>
            <a:ln w="12700" cap="flat">
              <a:solidFill>
                <a:srgbClr val="FFE08B"/>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44" name="Círculo"/>
            <p:cNvSpPr/>
            <p:nvPr/>
          </p:nvSpPr>
          <p:spPr>
            <a:xfrm flipH="1">
              <a:off x="2315195" y="844041"/>
              <a:ext cx="422090" cy="422090"/>
            </a:xfrm>
            <a:prstGeom prst="ellipse">
              <a:avLst/>
            </a:prstGeom>
            <a:solidFill>
              <a:srgbClr val="FEAD61"/>
            </a:solidFill>
            <a:ln w="12700" cap="flat">
              <a:solidFill>
                <a:srgbClr val="FEAD61"/>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sp>
        <p:nvSpPr>
          <p:cNvPr id="146" name="Rectángulo"/>
          <p:cNvSpPr/>
          <p:nvPr/>
        </p:nvSpPr>
        <p:spPr>
          <a:xfrm>
            <a:off x="8383487" y="-26122"/>
            <a:ext cx="5593304" cy="2566923"/>
          </a:xfrm>
          <a:prstGeom prst="rect">
            <a:avLst/>
          </a:prstGeom>
          <a:gradFill>
            <a:gsLst>
              <a:gs pos="0">
                <a:srgbClr val="FFFFFF">
                  <a:alpha val="0"/>
                </a:srgbClr>
              </a:gs>
              <a:gs pos="20382">
                <a:srgbClr val="FFFFFF">
                  <a:alpha val="45796"/>
                </a:srgbClr>
              </a:gs>
              <a:gs pos="35803">
                <a:srgbClr val="FFFFFF">
                  <a:alpha val="72898"/>
                </a:srgbClr>
              </a:gs>
              <a:gs pos="55434">
                <a:srgbClr val="FFFFFF"/>
              </a:gs>
            </a:gsLst>
            <a:path>
              <a:fillToRect l="49659" t="-26178" r="50340" b="126178"/>
            </a:path>
          </a:gradFill>
          <a:ln w="12700">
            <a:miter lim="400000"/>
          </a:ln>
        </p:spPr>
        <p:txBody>
          <a:bodyPr lIns="54570" tIns="54570" rIns="54570" bIns="54570" anchor="ctr"/>
          <a:lstStyle/>
          <a:p>
            <a:pPr>
              <a:lnSpc>
                <a:spcPct val="80000"/>
              </a:lnSpc>
              <a:spcBef>
                <a:spcPts val="0"/>
              </a:spcBef>
              <a:defRPr b="0">
                <a:solidFill>
                  <a:srgbClr val="000000"/>
                </a:solidFill>
              </a:defRPr>
            </a:pPr>
            <a:endParaRPr/>
          </a:p>
        </p:txBody>
      </p:sp>
      <p:sp>
        <p:nvSpPr>
          <p:cNvPr id="147" name="Línea"/>
          <p:cNvSpPr/>
          <p:nvPr/>
        </p:nvSpPr>
        <p:spPr>
          <a:xfrm>
            <a:off x="2354308" y="10337513"/>
            <a:ext cx="113211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48" name="Data tidying with tidyr : : CHEATSHEET"/>
          <p:cNvSpPr txBox="1">
            <a:spLocks noGrp="1"/>
          </p:cNvSpPr>
          <p:nvPr>
            <p:ph type="title"/>
          </p:nvPr>
        </p:nvSpPr>
        <p:spPr>
          <a:xfrm>
            <a:off x="313821" y="361177"/>
            <a:ext cx="10898129" cy="803346"/>
          </a:xfrm>
          <a:prstGeom prst="rect">
            <a:avLst/>
          </a:prstGeom>
        </p:spPr>
        <p:txBody>
          <a:bodyPr lIns="0" tIns="0" rIns="0" bIns="0" anchor="t">
            <a:normAutofit fontScale="90000"/>
          </a:bodyPr>
          <a:lstStyle/>
          <a:p>
            <a:r>
              <a:rPr lang="es-ES" dirty="0"/>
              <a:t>Organizando Datos con</a:t>
            </a:r>
            <a:r>
              <a:rPr dirty="0"/>
              <a:t> </a:t>
            </a:r>
            <a:r>
              <a:rPr dirty="0" err="1"/>
              <a:t>tidyr</a:t>
            </a:r>
            <a:r>
              <a:rPr dirty="0"/>
              <a:t> : : </a:t>
            </a:r>
            <a:r>
              <a:rPr lang="es-ES" sz="3300" b="1" dirty="0"/>
              <a:t>GUÍA RÁPIDA</a:t>
            </a:r>
            <a:r>
              <a:rPr dirty="0"/>
              <a:t> </a:t>
            </a:r>
          </a:p>
        </p:txBody>
      </p:sp>
      <p:sp>
        <p:nvSpPr>
          <p:cNvPr id="149" name="&amp;"/>
          <p:cNvSpPr txBox="1"/>
          <p:nvPr/>
        </p:nvSpPr>
        <p:spPr>
          <a:xfrm>
            <a:off x="1767132" y="2110276"/>
            <a:ext cx="291258" cy="4139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anchor="ctr">
            <a:spAutoFit/>
          </a:bodyPr>
          <a:lstStyle>
            <a:lvl1pPr algn="ctr">
              <a:spcBef>
                <a:spcPts val="0"/>
              </a:spcBef>
              <a:defRPr sz="2000" b="0">
                <a:solidFill>
                  <a:srgbClr val="E2754E"/>
                </a:solidFill>
              </a:defRPr>
            </a:lvl1pPr>
          </a:lstStyle>
          <a:p>
            <a:r>
              <a:t>&amp;</a:t>
            </a:r>
          </a:p>
        </p:txBody>
      </p:sp>
      <p:sp>
        <p:nvSpPr>
          <p:cNvPr id="150" name="Tidy data is a way to organize tabular data in a  consistent data structure across packages.  A table is tidy if:"/>
          <p:cNvSpPr txBox="1"/>
          <p:nvPr/>
        </p:nvSpPr>
        <p:spPr>
          <a:xfrm>
            <a:off x="311945" y="1271353"/>
            <a:ext cx="3201631" cy="7147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spcBef>
                <a:spcPts val="0"/>
              </a:spcBef>
              <a:defRPr>
                <a:solidFill>
                  <a:srgbClr val="000000"/>
                </a:solidFill>
              </a:defRPr>
            </a:pPr>
            <a:r>
              <a:rPr lang="es-ES" sz="1100" b="0"/>
              <a:t>Los datos ordenados son una forma de organizar los datos tabulares en una estructura de datos coherente en todos los paquetes. </a:t>
            </a:r>
            <a:br>
              <a:rPr lang="es-ES" sz="1100" b="0"/>
            </a:br>
            <a:r>
              <a:rPr lang="es-ES" sz="1100" b="0"/>
              <a:t>Una mesa está ordenada si:</a:t>
            </a:r>
            <a:endParaRPr sz="1100" b="0" dirty="0"/>
          </a:p>
        </p:txBody>
      </p:sp>
      <p:sp>
        <p:nvSpPr>
          <p:cNvPr id="151" name="Each variable is in its own column"/>
          <p:cNvSpPr txBox="1"/>
          <p:nvPr/>
        </p:nvSpPr>
        <p:spPr>
          <a:xfrm>
            <a:off x="327784" y="2651207"/>
            <a:ext cx="1372741" cy="4283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fontScale="92500"/>
          </a:bodyPr>
          <a:lstStyle/>
          <a:p>
            <a:pPr algn="ctr" defTabSz="560831">
              <a:spcBef>
                <a:spcPts val="0"/>
              </a:spcBef>
              <a:defRPr sz="1152">
                <a:solidFill>
                  <a:srgbClr val="000000"/>
                </a:solidFill>
              </a:defRPr>
            </a:pPr>
            <a:r>
              <a:rPr lang="es-ES" b="0" dirty="0"/>
              <a:t>Cada variable está en su propia columna</a:t>
            </a:r>
            <a:endParaRPr dirty="0"/>
          </a:p>
        </p:txBody>
      </p:sp>
      <p:sp>
        <p:nvSpPr>
          <p:cNvPr id="152" name="Each observation, or case, is in its own row"/>
          <p:cNvSpPr txBox="1"/>
          <p:nvPr/>
        </p:nvSpPr>
        <p:spPr>
          <a:xfrm>
            <a:off x="1857701" y="2651207"/>
            <a:ext cx="1774635" cy="4283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fontScale="92500"/>
          </a:bodyPr>
          <a:lstStyle/>
          <a:p>
            <a:pPr algn="ctr" defTabSz="578358">
              <a:spcBef>
                <a:spcPts val="0"/>
              </a:spcBef>
              <a:defRPr sz="1188">
                <a:solidFill>
                  <a:srgbClr val="000000"/>
                </a:solidFill>
              </a:defRPr>
            </a:pPr>
            <a:r>
              <a:rPr lang="es-ES" b="0" dirty="0"/>
              <a:t>Cada observación, o caso, está en su propia fila</a:t>
            </a:r>
            <a:endParaRPr b="0" dirty="0"/>
          </a:p>
        </p:txBody>
      </p:sp>
      <p:grpSp>
        <p:nvGrpSpPr>
          <p:cNvPr id="157" name="Agrupar"/>
          <p:cNvGrpSpPr/>
          <p:nvPr/>
        </p:nvGrpSpPr>
        <p:grpSpPr>
          <a:xfrm>
            <a:off x="875921" y="1977200"/>
            <a:ext cx="471606" cy="609600"/>
            <a:chOff x="132431" y="25400"/>
            <a:chExt cx="471605" cy="609597"/>
          </a:xfrm>
        </p:grpSpPr>
        <p:graphicFrame>
          <p:nvGraphicFramePr>
            <p:cNvPr id="153" name="Table 1-1-3"/>
            <p:cNvGraphicFramePr/>
            <p:nvPr>
              <p:extLst>
                <p:ext uri="{D42A27DB-BD31-4B8C-83A1-F6EECF244321}">
                  <p14:modId xmlns:p14="http://schemas.microsoft.com/office/powerpoint/2010/main" val="1207799961"/>
                </p:ext>
              </p:extLst>
            </p:nvPr>
          </p:nvGraphicFramePr>
          <p:xfrm>
            <a:off x="132431" y="25400"/>
            <a:ext cx="471605" cy="609597"/>
          </p:xfrm>
          <a:graphic>
            <a:graphicData uri="http://schemas.openxmlformats.org/drawingml/2006/table">
              <a:tbl>
                <a:tblPr firstRow="1">
                  <a:tableStyleId>{33BA23B1-9221-436E-865A-0063620EA4FD}</a:tableStyleId>
                </a:tblPr>
                <a:tblGrid>
                  <a:gridCol w="157202">
                    <a:extLst>
                      <a:ext uri="{9D8B030D-6E8A-4147-A177-3AD203B41FA5}">
                        <a16:colId xmlns:a16="http://schemas.microsoft.com/office/drawing/2014/main" val="20000"/>
                      </a:ext>
                    </a:extLst>
                  </a:gridCol>
                  <a:gridCol w="157202">
                    <a:extLst>
                      <a:ext uri="{9D8B030D-6E8A-4147-A177-3AD203B41FA5}">
                        <a16:colId xmlns:a16="http://schemas.microsoft.com/office/drawing/2014/main" val="20001"/>
                      </a:ext>
                    </a:extLst>
                  </a:gridCol>
                  <a:gridCol w="157202">
                    <a:extLst>
                      <a:ext uri="{9D8B030D-6E8A-4147-A177-3AD203B41FA5}">
                        <a16:colId xmlns:a16="http://schemas.microsoft.com/office/drawing/2014/main" val="20002"/>
                      </a:ext>
                    </a:extLst>
                  </a:gridCol>
                </a:tblGrid>
                <a:tr h="152400">
                  <a:tc>
                    <a:txBody>
                      <a:bodyPr/>
                      <a:lstStyle/>
                      <a:p>
                        <a:pPr algn="ctr">
                          <a:lnSpc>
                            <a:spcPct val="10000"/>
                          </a:lnSpc>
                          <a:spcBef>
                            <a:spcPts val="2400"/>
                          </a:spcBef>
                          <a:defRPr sz="1800" b="0">
                            <a:solidFill>
                              <a:srgbClr val="000000"/>
                            </a:solidFill>
                          </a:defRPr>
                        </a:pPr>
                        <a:r>
                          <a:rPr lang="en-US" sz="800" dirty="0">
                            <a:solidFill>
                              <a:srgbClr val="FFFFFF"/>
                            </a:solidFill>
                          </a:rPr>
                          <a:t>A</a:t>
                        </a:r>
                        <a:endParaRPr sz="800" dirty="0">
                          <a:solidFill>
                            <a:srgbClr val="FFFFFF"/>
                          </a:solidFill>
                        </a:endParaRPr>
                      </a:p>
                    </a:txBody>
                    <a:tcPr marL="0" marR="0" marT="0" marB="0" anchor="b" horzOverflow="overflow"/>
                  </a:tc>
                  <a:tc>
                    <a:txBody>
                      <a:bodyPr/>
                      <a:lstStyle/>
                      <a:p>
                        <a:pPr algn="ctr">
                          <a:lnSpc>
                            <a:spcPct val="10000"/>
                          </a:lnSpc>
                          <a:spcBef>
                            <a:spcPts val="2400"/>
                          </a:spcBef>
                          <a:defRPr sz="1800" b="0">
                            <a:solidFill>
                              <a:srgbClr val="000000"/>
                            </a:solidFill>
                          </a:defRPr>
                        </a:pPr>
                        <a:r>
                          <a:rPr sz="800" dirty="0">
                            <a:solidFill>
                              <a:srgbClr val="FFFFFF"/>
                            </a:solidFill>
                          </a:rPr>
                          <a:t>B</a:t>
                        </a:r>
                      </a:p>
                    </a:txBody>
                    <a:tcPr marL="0" marR="0" marT="0" marB="0" anchor="b" horzOverflow="overflow"/>
                  </a:tc>
                  <a:tc>
                    <a:txBody>
                      <a:bodyPr/>
                      <a:lstStyle/>
                      <a:p>
                        <a:pPr algn="ctr">
                          <a:lnSpc>
                            <a:spcPct val="10000"/>
                          </a:lnSpc>
                          <a:spcBef>
                            <a:spcPts val="2400"/>
                          </a:spcBef>
                          <a:defRPr sz="1800" b="0">
                            <a:solidFill>
                              <a:srgbClr val="000000"/>
                            </a:solidFill>
                          </a:defRPr>
                        </a:pPr>
                        <a:r>
                          <a:rPr sz="800" dirty="0">
                            <a:solidFill>
                              <a:srgbClr val="FFFFFF"/>
                            </a:solidFill>
                          </a:rPr>
                          <a:t>C</a:t>
                        </a:r>
                      </a:p>
                    </a:txBody>
                    <a:tcPr marL="0" marR="0" marT="0" marB="0" anchor="b" horzOverflow="overflow"/>
                  </a:tc>
                  <a:extLst>
                    <a:ext uri="{0D108BD9-81ED-4DB2-BD59-A6C34878D82A}">
                      <a16:rowId xmlns:a16="http://schemas.microsoft.com/office/drawing/2014/main" val="10000"/>
                    </a:ext>
                  </a:extLst>
                </a:tr>
                <a:tr h="152400">
                  <a:tc>
                    <a:txBody>
                      <a:bodyPr/>
                      <a:lstStyle/>
                      <a:p>
                        <a:pPr algn="ctr" defTabSz="914400">
                          <a:spcBef>
                            <a:spcPts val="0"/>
                          </a:spcBef>
                          <a:defRPr sz="6800">
                            <a:latin typeface="Helvetica Light"/>
                            <a:ea typeface="Helvetica Light"/>
                            <a:cs typeface="Helvetica Light"/>
                            <a:sym typeface="Helvetica Light"/>
                          </a:defRPr>
                        </a:pPr>
                        <a:endParaRPr sz="1000" dirty="0"/>
                      </a:p>
                    </a:txBody>
                    <a:tcPr marL="0" marR="0" marT="0" marB="0" anchor="ctr" horzOverflow="overflow"/>
                  </a:tc>
                  <a:tc>
                    <a:txBody>
                      <a:bodyPr/>
                      <a:lstStyle/>
                      <a:p>
                        <a:pPr algn="ctr" defTabSz="914400">
                          <a:spcBef>
                            <a:spcPts val="0"/>
                          </a:spcBef>
                          <a:defRPr sz="6800">
                            <a:latin typeface="Helvetica Light"/>
                            <a:ea typeface="Helvetica Light"/>
                            <a:cs typeface="Helvetica Light"/>
                            <a:sym typeface="Helvetica Light"/>
                          </a:defRPr>
                        </a:pPr>
                        <a:endParaRPr sz="1000"/>
                      </a:p>
                    </a:txBody>
                    <a:tcPr marL="0" marR="0" marT="0" marB="0" anchor="ctr" horzOverflow="overflow"/>
                  </a:tc>
                  <a:tc>
                    <a:txBody>
                      <a:bodyPr/>
                      <a:lstStyle/>
                      <a:p>
                        <a:pPr algn="ctr" defTabSz="914400">
                          <a:spcBef>
                            <a:spcPts val="0"/>
                          </a:spcBef>
                          <a:defRPr sz="6800">
                            <a:latin typeface="Helvetica Light"/>
                            <a:ea typeface="Helvetica Light"/>
                            <a:cs typeface="Helvetica Light"/>
                            <a:sym typeface="Helvetica Light"/>
                          </a:defRPr>
                        </a:pPr>
                        <a:endParaRPr sz="1000"/>
                      </a:p>
                    </a:txBody>
                    <a:tcPr marL="0" marR="0" marT="0" marB="0" anchor="ctr" horzOverflow="overflow"/>
                  </a:tc>
                  <a:extLst>
                    <a:ext uri="{0D108BD9-81ED-4DB2-BD59-A6C34878D82A}">
                      <a16:rowId xmlns:a16="http://schemas.microsoft.com/office/drawing/2014/main" val="10001"/>
                    </a:ext>
                  </a:extLst>
                </a:tr>
                <a:tr h="152400">
                  <a:tc>
                    <a:txBody>
                      <a:bodyPr/>
                      <a:lstStyle/>
                      <a:p>
                        <a:pPr algn="ctr" defTabSz="914400">
                          <a:spcBef>
                            <a:spcPts val="0"/>
                          </a:spcBef>
                          <a:defRPr sz="6800">
                            <a:latin typeface="Helvetica Light"/>
                            <a:ea typeface="Helvetica Light"/>
                            <a:cs typeface="Helvetica Light"/>
                            <a:sym typeface="Helvetica Light"/>
                          </a:defRPr>
                        </a:pPr>
                        <a:endParaRPr sz="1000" dirty="0"/>
                      </a:p>
                    </a:txBody>
                    <a:tcPr marL="0" marR="0" marT="0" marB="0" anchor="ctr" horzOverflow="overflow"/>
                  </a:tc>
                  <a:tc>
                    <a:txBody>
                      <a:bodyPr/>
                      <a:lstStyle/>
                      <a:p>
                        <a:pPr algn="ctr" defTabSz="914400">
                          <a:spcBef>
                            <a:spcPts val="0"/>
                          </a:spcBef>
                          <a:defRPr sz="6800">
                            <a:latin typeface="Helvetica Light"/>
                            <a:ea typeface="Helvetica Light"/>
                            <a:cs typeface="Helvetica Light"/>
                            <a:sym typeface="Helvetica Light"/>
                          </a:defRPr>
                        </a:pPr>
                        <a:endParaRPr sz="1000"/>
                      </a:p>
                    </a:txBody>
                    <a:tcPr marL="0" marR="0" marT="0" marB="0" anchor="ctr" horzOverflow="overflow"/>
                  </a:tc>
                  <a:tc>
                    <a:txBody>
                      <a:bodyPr/>
                      <a:lstStyle/>
                      <a:p>
                        <a:pPr algn="ctr" defTabSz="914400">
                          <a:spcBef>
                            <a:spcPts val="0"/>
                          </a:spcBef>
                          <a:defRPr sz="6800">
                            <a:latin typeface="Helvetica Light"/>
                            <a:ea typeface="Helvetica Light"/>
                            <a:cs typeface="Helvetica Light"/>
                            <a:sym typeface="Helvetica Light"/>
                          </a:defRPr>
                        </a:pPr>
                        <a:endParaRPr sz="1000"/>
                      </a:p>
                    </a:txBody>
                    <a:tcPr marL="0" marR="0" marT="0" marB="0" anchor="ctr" horzOverflow="overflow"/>
                  </a:tc>
                  <a:extLst>
                    <a:ext uri="{0D108BD9-81ED-4DB2-BD59-A6C34878D82A}">
                      <a16:rowId xmlns:a16="http://schemas.microsoft.com/office/drawing/2014/main" val="10002"/>
                    </a:ext>
                  </a:extLst>
                </a:tr>
                <a:tr h="152400">
                  <a:tc>
                    <a:txBody>
                      <a:bodyPr/>
                      <a:lstStyle/>
                      <a:p>
                        <a:pPr algn="ctr" defTabSz="914400">
                          <a:spcBef>
                            <a:spcPts val="0"/>
                          </a:spcBef>
                          <a:defRPr sz="6800">
                            <a:latin typeface="Helvetica Light"/>
                            <a:ea typeface="Helvetica Light"/>
                            <a:cs typeface="Helvetica Light"/>
                            <a:sym typeface="Helvetica Light"/>
                          </a:defRPr>
                        </a:pPr>
                        <a:endParaRPr sz="1000" dirty="0"/>
                      </a:p>
                    </a:txBody>
                    <a:tcPr marL="0" marR="0" marT="0" marB="0" anchor="ctr" horzOverflow="overflow"/>
                  </a:tc>
                  <a:tc>
                    <a:txBody>
                      <a:bodyPr/>
                      <a:lstStyle/>
                      <a:p>
                        <a:pPr algn="ctr" defTabSz="914400">
                          <a:spcBef>
                            <a:spcPts val="0"/>
                          </a:spcBef>
                          <a:defRPr sz="6800">
                            <a:latin typeface="Helvetica Light"/>
                            <a:ea typeface="Helvetica Light"/>
                            <a:cs typeface="Helvetica Light"/>
                            <a:sym typeface="Helvetica Light"/>
                          </a:defRPr>
                        </a:pPr>
                        <a:endParaRPr sz="1000" dirty="0"/>
                      </a:p>
                    </a:txBody>
                    <a:tcPr marL="0" marR="0" marT="0" marB="0" anchor="ctr" horzOverflow="overflow"/>
                  </a:tc>
                  <a:tc>
                    <a:txBody>
                      <a:bodyPr/>
                      <a:lstStyle/>
                      <a:p>
                        <a:pPr algn="ctr" defTabSz="914400">
                          <a:spcBef>
                            <a:spcPts val="0"/>
                          </a:spcBef>
                          <a:defRPr sz="6800">
                            <a:latin typeface="Helvetica Light"/>
                            <a:ea typeface="Helvetica Light"/>
                            <a:cs typeface="Helvetica Light"/>
                            <a:sym typeface="Helvetica Light"/>
                          </a:defRPr>
                        </a:pPr>
                        <a:endParaRPr sz="1000" dirty="0"/>
                      </a:p>
                    </a:txBody>
                    <a:tcPr marL="0" marR="0" marT="0" marB="0" anchor="ctr" horzOverflow="overflow"/>
                  </a:tc>
                  <a:extLst>
                    <a:ext uri="{0D108BD9-81ED-4DB2-BD59-A6C34878D82A}">
                      <a16:rowId xmlns:a16="http://schemas.microsoft.com/office/drawing/2014/main" val="10003"/>
                    </a:ext>
                  </a:extLst>
                </a:tr>
              </a:tbl>
            </a:graphicData>
          </a:graphic>
        </p:graphicFrame>
        <p:sp>
          <p:nvSpPr>
            <p:cNvPr id="154" name="Línea"/>
            <p:cNvSpPr/>
            <p:nvPr/>
          </p:nvSpPr>
          <p:spPr>
            <a:xfrm flipH="1" flipV="1">
              <a:off x="213256" y="187918"/>
              <a:ext cx="1" cy="426642"/>
            </a:xfrm>
            <a:prstGeom prst="line">
              <a:avLst/>
            </a:prstGeom>
            <a:noFill/>
            <a:ln w="12700" cap="flat">
              <a:solidFill>
                <a:srgbClr val="000000"/>
              </a:solidFill>
              <a:prstDash val="solid"/>
              <a:miter lim="400000"/>
              <a:headEnd type="stealth" w="med" len="med"/>
              <a:tailEnd type="stealth" w="med" len="med"/>
            </a:ln>
            <a:effectLst/>
          </p:spPr>
          <p:txBody>
            <a:bodyPr wrap="square" lIns="0" tIns="0" rIns="0" bIns="0" numCol="1" anchor="t">
              <a:noAutofit/>
            </a:bodyPr>
            <a:lstStyle/>
            <a:p>
              <a:pPr defTabSz="457200">
                <a:spcBef>
                  <a:spcPts val="0"/>
                </a:spcBef>
                <a:defRPr sz="1600" b="0">
                  <a:solidFill>
                    <a:srgbClr val="000000"/>
                  </a:solidFill>
                </a:defRPr>
              </a:pPr>
              <a:endParaRPr sz="1400"/>
            </a:p>
          </p:txBody>
        </p:sp>
        <p:sp>
          <p:nvSpPr>
            <p:cNvPr id="155" name="Línea"/>
            <p:cNvSpPr/>
            <p:nvPr/>
          </p:nvSpPr>
          <p:spPr>
            <a:xfrm flipV="1">
              <a:off x="368236" y="188053"/>
              <a:ext cx="1" cy="426373"/>
            </a:xfrm>
            <a:prstGeom prst="line">
              <a:avLst/>
            </a:prstGeom>
            <a:noFill/>
            <a:ln w="12700" cap="flat">
              <a:solidFill>
                <a:srgbClr val="000000"/>
              </a:solidFill>
              <a:prstDash val="solid"/>
              <a:miter lim="400000"/>
              <a:headEnd type="stealth" w="med" len="med"/>
              <a:tailEnd type="stealth" w="med" len="med"/>
            </a:ln>
            <a:effectLst/>
          </p:spPr>
          <p:txBody>
            <a:bodyPr wrap="square" lIns="0" tIns="0" rIns="0" bIns="0" numCol="1" anchor="t">
              <a:noAutofit/>
            </a:bodyPr>
            <a:lstStyle/>
            <a:p>
              <a:pPr defTabSz="457200">
                <a:spcBef>
                  <a:spcPts val="0"/>
                </a:spcBef>
                <a:defRPr sz="1600" b="0">
                  <a:solidFill>
                    <a:srgbClr val="000000"/>
                  </a:solidFill>
                </a:defRPr>
              </a:pPr>
              <a:endParaRPr sz="1400"/>
            </a:p>
          </p:txBody>
        </p:sp>
        <p:sp>
          <p:nvSpPr>
            <p:cNvPr id="156" name="Línea"/>
            <p:cNvSpPr/>
            <p:nvPr/>
          </p:nvSpPr>
          <p:spPr>
            <a:xfrm flipV="1">
              <a:off x="519836" y="187918"/>
              <a:ext cx="1" cy="426642"/>
            </a:xfrm>
            <a:prstGeom prst="line">
              <a:avLst/>
            </a:prstGeom>
            <a:noFill/>
            <a:ln w="12700" cap="flat">
              <a:solidFill>
                <a:srgbClr val="000000"/>
              </a:solidFill>
              <a:prstDash val="solid"/>
              <a:miter lim="400000"/>
              <a:headEnd type="stealth" w="med" len="med"/>
              <a:tailEnd type="stealth" w="med" len="med"/>
            </a:ln>
            <a:effectLst/>
          </p:spPr>
          <p:txBody>
            <a:bodyPr wrap="square" lIns="0" tIns="0" rIns="0" bIns="0" numCol="1" anchor="t">
              <a:noAutofit/>
            </a:bodyPr>
            <a:lstStyle/>
            <a:p>
              <a:pPr defTabSz="457200">
                <a:spcBef>
                  <a:spcPts val="0"/>
                </a:spcBef>
                <a:defRPr sz="1600" b="0">
                  <a:solidFill>
                    <a:srgbClr val="000000"/>
                  </a:solidFill>
                </a:defRPr>
              </a:pPr>
              <a:endParaRPr sz="1400"/>
            </a:p>
          </p:txBody>
        </p:sp>
      </p:grpSp>
      <p:grpSp>
        <p:nvGrpSpPr>
          <p:cNvPr id="162" name="Agrupar"/>
          <p:cNvGrpSpPr/>
          <p:nvPr/>
        </p:nvGrpSpPr>
        <p:grpSpPr>
          <a:xfrm>
            <a:off x="2480535" y="1977200"/>
            <a:ext cx="471606" cy="609600"/>
            <a:chOff x="25400" y="25400"/>
            <a:chExt cx="471605" cy="609597"/>
          </a:xfrm>
        </p:grpSpPr>
        <p:graphicFrame>
          <p:nvGraphicFramePr>
            <p:cNvPr id="158" name="Table 1-1-3-1"/>
            <p:cNvGraphicFramePr/>
            <p:nvPr>
              <p:extLst>
                <p:ext uri="{D42A27DB-BD31-4B8C-83A1-F6EECF244321}">
                  <p14:modId xmlns:p14="http://schemas.microsoft.com/office/powerpoint/2010/main" val="1396098884"/>
                </p:ext>
              </p:extLst>
            </p:nvPr>
          </p:nvGraphicFramePr>
          <p:xfrm>
            <a:off x="25400" y="25400"/>
            <a:ext cx="471605" cy="609597"/>
          </p:xfrm>
          <a:graphic>
            <a:graphicData uri="http://schemas.openxmlformats.org/drawingml/2006/table">
              <a:tbl>
                <a:tblPr firstRow="1">
                  <a:tableStyleId>{33BA23B1-9221-436E-865A-0063620EA4FD}</a:tableStyleId>
                </a:tblPr>
                <a:tblGrid>
                  <a:gridCol w="157202">
                    <a:extLst>
                      <a:ext uri="{9D8B030D-6E8A-4147-A177-3AD203B41FA5}">
                        <a16:colId xmlns:a16="http://schemas.microsoft.com/office/drawing/2014/main" val="20000"/>
                      </a:ext>
                    </a:extLst>
                  </a:gridCol>
                  <a:gridCol w="157202">
                    <a:extLst>
                      <a:ext uri="{9D8B030D-6E8A-4147-A177-3AD203B41FA5}">
                        <a16:colId xmlns:a16="http://schemas.microsoft.com/office/drawing/2014/main" val="20001"/>
                      </a:ext>
                    </a:extLst>
                  </a:gridCol>
                  <a:gridCol w="157202">
                    <a:extLst>
                      <a:ext uri="{9D8B030D-6E8A-4147-A177-3AD203B41FA5}">
                        <a16:colId xmlns:a16="http://schemas.microsoft.com/office/drawing/2014/main" val="20002"/>
                      </a:ext>
                    </a:extLst>
                  </a:gridCol>
                </a:tblGrid>
                <a:tr h="152400">
                  <a:tc>
                    <a:txBody>
                      <a:bodyPr/>
                      <a:lstStyle/>
                      <a:p>
                        <a:pPr algn="ctr">
                          <a:lnSpc>
                            <a:spcPct val="10000"/>
                          </a:lnSpc>
                          <a:spcBef>
                            <a:spcPts val="2400"/>
                          </a:spcBef>
                          <a:defRPr sz="1800" b="0">
                            <a:solidFill>
                              <a:srgbClr val="000000"/>
                            </a:solidFill>
                          </a:defRPr>
                        </a:pPr>
                        <a:r>
                          <a:rPr sz="1000" dirty="0">
                            <a:solidFill>
                              <a:srgbClr val="FFFFFF"/>
                            </a:solidFill>
                          </a:rPr>
                          <a:t>A</a:t>
                        </a:r>
                      </a:p>
                    </a:txBody>
                    <a:tcPr marL="0" marR="0" marT="0" marB="0" anchor="b" horzOverflow="overflow"/>
                  </a:tc>
                  <a:tc>
                    <a:txBody>
                      <a:bodyPr/>
                      <a:lstStyle/>
                      <a:p>
                        <a:pPr algn="ctr">
                          <a:lnSpc>
                            <a:spcPct val="10000"/>
                          </a:lnSpc>
                          <a:spcBef>
                            <a:spcPts val="2400"/>
                          </a:spcBef>
                          <a:defRPr sz="1800" b="0">
                            <a:solidFill>
                              <a:srgbClr val="000000"/>
                            </a:solidFill>
                          </a:defRPr>
                        </a:pPr>
                        <a:r>
                          <a:rPr sz="1000" dirty="0">
                            <a:solidFill>
                              <a:srgbClr val="FFFFFF"/>
                            </a:solidFill>
                          </a:rPr>
                          <a:t>B</a:t>
                        </a:r>
                      </a:p>
                    </a:txBody>
                    <a:tcPr marL="0" marR="0" marT="0" marB="0" anchor="b" horzOverflow="overflow"/>
                  </a:tc>
                  <a:tc>
                    <a:txBody>
                      <a:bodyPr/>
                      <a:lstStyle/>
                      <a:p>
                        <a:pPr algn="ctr">
                          <a:lnSpc>
                            <a:spcPct val="10000"/>
                          </a:lnSpc>
                          <a:spcBef>
                            <a:spcPts val="2400"/>
                          </a:spcBef>
                          <a:defRPr sz="1800" b="0">
                            <a:solidFill>
                              <a:srgbClr val="000000"/>
                            </a:solidFill>
                          </a:defRPr>
                        </a:pPr>
                        <a:r>
                          <a:rPr sz="1000" dirty="0">
                            <a:solidFill>
                              <a:srgbClr val="FFFFFF"/>
                            </a:solidFill>
                          </a:rPr>
                          <a:t>C</a:t>
                        </a:r>
                      </a:p>
                    </a:txBody>
                    <a:tcPr marL="0" marR="0" marT="0" marB="0" anchor="b" horzOverflow="overflow"/>
                  </a:tc>
                  <a:extLst>
                    <a:ext uri="{0D108BD9-81ED-4DB2-BD59-A6C34878D82A}">
                      <a16:rowId xmlns:a16="http://schemas.microsoft.com/office/drawing/2014/main" val="10000"/>
                    </a:ext>
                  </a:extLst>
                </a:tr>
                <a:tr h="152400">
                  <a:tc>
                    <a:txBody>
                      <a:bodyPr/>
                      <a:lstStyle/>
                      <a:p>
                        <a:pPr algn="ctr" defTabSz="914400">
                          <a:spcBef>
                            <a:spcPts val="0"/>
                          </a:spcBef>
                          <a:defRPr sz="6800">
                            <a:latin typeface="Helvetica Light"/>
                            <a:ea typeface="Helvetica Light"/>
                            <a:cs typeface="Helvetica Light"/>
                            <a:sym typeface="Helvetica Light"/>
                          </a:defRPr>
                        </a:pPr>
                        <a:endParaRPr sz="1000"/>
                      </a:p>
                    </a:txBody>
                    <a:tcPr marL="0" marR="0" marT="0" marB="0" anchor="ctr" horzOverflow="overflow"/>
                  </a:tc>
                  <a:tc>
                    <a:txBody>
                      <a:bodyPr/>
                      <a:lstStyle/>
                      <a:p>
                        <a:pPr algn="ctr" defTabSz="914400">
                          <a:spcBef>
                            <a:spcPts val="0"/>
                          </a:spcBef>
                          <a:defRPr sz="6800">
                            <a:latin typeface="Helvetica Light"/>
                            <a:ea typeface="Helvetica Light"/>
                            <a:cs typeface="Helvetica Light"/>
                            <a:sym typeface="Helvetica Light"/>
                          </a:defRPr>
                        </a:pPr>
                        <a:endParaRPr sz="1000"/>
                      </a:p>
                    </a:txBody>
                    <a:tcPr marL="0" marR="0" marT="0" marB="0" anchor="ctr" horzOverflow="overflow"/>
                  </a:tc>
                  <a:tc>
                    <a:txBody>
                      <a:bodyPr/>
                      <a:lstStyle/>
                      <a:p>
                        <a:pPr algn="ctr" defTabSz="914400">
                          <a:spcBef>
                            <a:spcPts val="0"/>
                          </a:spcBef>
                          <a:defRPr sz="6800">
                            <a:latin typeface="Helvetica Light"/>
                            <a:ea typeface="Helvetica Light"/>
                            <a:cs typeface="Helvetica Light"/>
                            <a:sym typeface="Helvetica Light"/>
                          </a:defRPr>
                        </a:pPr>
                        <a:endParaRPr sz="1000" dirty="0"/>
                      </a:p>
                    </a:txBody>
                    <a:tcPr marL="0" marR="0" marT="0" marB="0" anchor="ctr" horzOverflow="overflow"/>
                  </a:tc>
                  <a:extLst>
                    <a:ext uri="{0D108BD9-81ED-4DB2-BD59-A6C34878D82A}">
                      <a16:rowId xmlns:a16="http://schemas.microsoft.com/office/drawing/2014/main" val="10001"/>
                    </a:ext>
                  </a:extLst>
                </a:tr>
                <a:tr h="152400">
                  <a:tc>
                    <a:txBody>
                      <a:bodyPr/>
                      <a:lstStyle/>
                      <a:p>
                        <a:pPr algn="ctr" defTabSz="914400">
                          <a:spcBef>
                            <a:spcPts val="0"/>
                          </a:spcBef>
                          <a:defRPr sz="6800">
                            <a:latin typeface="Helvetica Light"/>
                            <a:ea typeface="Helvetica Light"/>
                            <a:cs typeface="Helvetica Light"/>
                            <a:sym typeface="Helvetica Light"/>
                          </a:defRPr>
                        </a:pPr>
                        <a:endParaRPr sz="1000"/>
                      </a:p>
                    </a:txBody>
                    <a:tcPr marL="0" marR="0" marT="0" marB="0" anchor="ctr" horzOverflow="overflow"/>
                  </a:tc>
                  <a:tc>
                    <a:txBody>
                      <a:bodyPr/>
                      <a:lstStyle/>
                      <a:p>
                        <a:pPr algn="ctr" defTabSz="914400">
                          <a:spcBef>
                            <a:spcPts val="0"/>
                          </a:spcBef>
                          <a:defRPr sz="6800">
                            <a:latin typeface="Helvetica Light"/>
                            <a:ea typeface="Helvetica Light"/>
                            <a:cs typeface="Helvetica Light"/>
                            <a:sym typeface="Helvetica Light"/>
                          </a:defRPr>
                        </a:pPr>
                        <a:endParaRPr sz="1000"/>
                      </a:p>
                    </a:txBody>
                    <a:tcPr marL="0" marR="0" marT="0" marB="0" anchor="ctr" horzOverflow="overflow"/>
                  </a:tc>
                  <a:tc>
                    <a:txBody>
                      <a:bodyPr/>
                      <a:lstStyle/>
                      <a:p>
                        <a:pPr algn="ctr" defTabSz="914400">
                          <a:spcBef>
                            <a:spcPts val="0"/>
                          </a:spcBef>
                          <a:defRPr sz="6800">
                            <a:latin typeface="Helvetica Light"/>
                            <a:ea typeface="Helvetica Light"/>
                            <a:cs typeface="Helvetica Light"/>
                            <a:sym typeface="Helvetica Light"/>
                          </a:defRPr>
                        </a:pPr>
                        <a:endParaRPr sz="1000" dirty="0"/>
                      </a:p>
                    </a:txBody>
                    <a:tcPr marL="0" marR="0" marT="0" marB="0" anchor="ctr" horzOverflow="overflow"/>
                  </a:tc>
                  <a:extLst>
                    <a:ext uri="{0D108BD9-81ED-4DB2-BD59-A6C34878D82A}">
                      <a16:rowId xmlns:a16="http://schemas.microsoft.com/office/drawing/2014/main" val="10002"/>
                    </a:ext>
                  </a:extLst>
                </a:tr>
                <a:tr h="152400">
                  <a:tc>
                    <a:txBody>
                      <a:bodyPr/>
                      <a:lstStyle/>
                      <a:p>
                        <a:pPr algn="ctr" defTabSz="914400">
                          <a:spcBef>
                            <a:spcPts val="0"/>
                          </a:spcBef>
                          <a:defRPr sz="6800">
                            <a:latin typeface="Helvetica Light"/>
                            <a:ea typeface="Helvetica Light"/>
                            <a:cs typeface="Helvetica Light"/>
                            <a:sym typeface="Helvetica Light"/>
                          </a:defRPr>
                        </a:pPr>
                        <a:endParaRPr sz="1000"/>
                      </a:p>
                    </a:txBody>
                    <a:tcPr marL="0" marR="0" marT="0" marB="0" anchor="ctr" horzOverflow="overflow"/>
                  </a:tc>
                  <a:tc>
                    <a:txBody>
                      <a:bodyPr/>
                      <a:lstStyle/>
                      <a:p>
                        <a:pPr algn="ctr" defTabSz="914400">
                          <a:spcBef>
                            <a:spcPts val="0"/>
                          </a:spcBef>
                          <a:defRPr sz="6800">
                            <a:latin typeface="Helvetica Light"/>
                            <a:ea typeface="Helvetica Light"/>
                            <a:cs typeface="Helvetica Light"/>
                            <a:sym typeface="Helvetica Light"/>
                          </a:defRPr>
                        </a:pPr>
                        <a:endParaRPr sz="1000"/>
                      </a:p>
                    </a:txBody>
                    <a:tcPr marL="0" marR="0" marT="0" marB="0" anchor="ctr" horzOverflow="overflow"/>
                  </a:tc>
                  <a:tc>
                    <a:txBody>
                      <a:bodyPr/>
                      <a:lstStyle/>
                      <a:p>
                        <a:pPr algn="ctr" defTabSz="914400">
                          <a:spcBef>
                            <a:spcPts val="0"/>
                          </a:spcBef>
                          <a:defRPr sz="6800">
                            <a:latin typeface="Helvetica Light"/>
                            <a:ea typeface="Helvetica Light"/>
                            <a:cs typeface="Helvetica Light"/>
                            <a:sym typeface="Helvetica Light"/>
                          </a:defRPr>
                        </a:pPr>
                        <a:endParaRPr sz="1000" dirty="0"/>
                      </a:p>
                    </a:txBody>
                    <a:tcPr marL="0" marR="0" marT="0" marB="0" anchor="ctr" horzOverflow="overflow"/>
                  </a:tc>
                  <a:extLst>
                    <a:ext uri="{0D108BD9-81ED-4DB2-BD59-A6C34878D82A}">
                      <a16:rowId xmlns:a16="http://schemas.microsoft.com/office/drawing/2014/main" val="10003"/>
                    </a:ext>
                  </a:extLst>
                </a:tr>
              </a:tbl>
            </a:graphicData>
          </a:graphic>
        </p:graphicFrame>
        <p:sp>
          <p:nvSpPr>
            <p:cNvPr id="159" name="Línea"/>
            <p:cNvSpPr/>
            <p:nvPr/>
          </p:nvSpPr>
          <p:spPr>
            <a:xfrm>
              <a:off x="42892" y="270240"/>
              <a:ext cx="436625" cy="1"/>
            </a:xfrm>
            <a:prstGeom prst="line">
              <a:avLst/>
            </a:prstGeom>
            <a:noFill/>
            <a:ln w="12700" cap="flat">
              <a:solidFill>
                <a:srgbClr val="000000"/>
              </a:solidFill>
              <a:prstDash val="solid"/>
              <a:miter lim="400000"/>
              <a:headEnd type="stealth" w="med" len="med"/>
              <a:tailEnd type="stealth" w="med" len="med"/>
            </a:ln>
            <a:effectLst/>
          </p:spPr>
          <p:txBody>
            <a:bodyPr wrap="square" lIns="0" tIns="0" rIns="0" bIns="0" numCol="1" anchor="t">
              <a:noAutofit/>
            </a:bodyPr>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0" name="Línea"/>
            <p:cNvSpPr/>
            <p:nvPr/>
          </p:nvSpPr>
          <p:spPr>
            <a:xfrm>
              <a:off x="42892" y="412895"/>
              <a:ext cx="436625" cy="1"/>
            </a:xfrm>
            <a:prstGeom prst="line">
              <a:avLst/>
            </a:prstGeom>
            <a:noFill/>
            <a:ln w="12700" cap="flat">
              <a:solidFill>
                <a:srgbClr val="000000"/>
              </a:solidFill>
              <a:prstDash val="solid"/>
              <a:miter lim="400000"/>
              <a:headEnd type="stealth" w="med" len="med"/>
              <a:tailEnd type="stealth" w="med" len="med"/>
            </a:ln>
            <a:effectLst/>
          </p:spPr>
          <p:txBody>
            <a:bodyPr wrap="square" lIns="0" tIns="0" rIns="0" bIns="0" numCol="1" anchor="t">
              <a:noAutofit/>
            </a:bodyPr>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1" name="Línea"/>
            <p:cNvSpPr/>
            <p:nvPr/>
          </p:nvSpPr>
          <p:spPr>
            <a:xfrm>
              <a:off x="42892" y="555551"/>
              <a:ext cx="436625" cy="1"/>
            </a:xfrm>
            <a:prstGeom prst="line">
              <a:avLst/>
            </a:prstGeom>
            <a:noFill/>
            <a:ln w="12700" cap="flat">
              <a:solidFill>
                <a:srgbClr val="000000"/>
              </a:solidFill>
              <a:prstDash val="solid"/>
              <a:miter lim="400000"/>
              <a:headEnd type="stealth" w="med" len="med"/>
              <a:tailEnd type="stealth" w="med" len="med"/>
            </a:ln>
            <a:effectLst/>
          </p:spPr>
          <p:txBody>
            <a:bodyPr wrap="square" lIns="0" tIns="0" rIns="0" bIns="0" numCol="1" anchor="t">
              <a:noAutofit/>
            </a:bodyPr>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aphicFrame>
        <p:nvGraphicFramePr>
          <p:cNvPr id="163" name="Table 1-1-3-2"/>
          <p:cNvGraphicFramePr/>
          <p:nvPr>
            <p:extLst>
              <p:ext uri="{D42A27DB-BD31-4B8C-83A1-F6EECF244321}">
                <p14:modId xmlns:p14="http://schemas.microsoft.com/office/powerpoint/2010/main" val="1797079997"/>
              </p:ext>
            </p:extLst>
          </p:nvPr>
        </p:nvGraphicFramePr>
        <p:xfrm>
          <a:off x="872982" y="3243297"/>
          <a:ext cx="471606" cy="609600"/>
        </p:xfrm>
        <a:graphic>
          <a:graphicData uri="http://schemas.openxmlformats.org/drawingml/2006/table">
            <a:tbl>
              <a:tblPr firstRow="1">
                <a:tableStyleId>{33BA23B1-9221-436E-865A-0063620EA4FD}</a:tableStyleId>
              </a:tblPr>
              <a:tblGrid>
                <a:gridCol w="157202">
                  <a:extLst>
                    <a:ext uri="{9D8B030D-6E8A-4147-A177-3AD203B41FA5}">
                      <a16:colId xmlns:a16="http://schemas.microsoft.com/office/drawing/2014/main" val="20000"/>
                    </a:ext>
                  </a:extLst>
                </a:gridCol>
                <a:gridCol w="157202">
                  <a:extLst>
                    <a:ext uri="{9D8B030D-6E8A-4147-A177-3AD203B41FA5}">
                      <a16:colId xmlns:a16="http://schemas.microsoft.com/office/drawing/2014/main" val="20001"/>
                    </a:ext>
                  </a:extLst>
                </a:gridCol>
                <a:gridCol w="157202">
                  <a:extLst>
                    <a:ext uri="{9D8B030D-6E8A-4147-A177-3AD203B41FA5}">
                      <a16:colId xmlns:a16="http://schemas.microsoft.com/office/drawing/2014/main" val="20002"/>
                    </a:ext>
                  </a:extLst>
                </a:gridCol>
              </a:tblGrid>
              <a:tr h="152400">
                <a:tc>
                  <a:txBody>
                    <a:bodyPr/>
                    <a:lstStyle/>
                    <a:p>
                      <a:pPr>
                        <a:lnSpc>
                          <a:spcPct val="10000"/>
                        </a:lnSpc>
                        <a:spcBef>
                          <a:spcPts val="2400"/>
                        </a:spcBef>
                        <a:defRPr b="0">
                          <a:solidFill>
                            <a:srgbClr val="000000"/>
                          </a:solidFill>
                        </a:defRPr>
                      </a:pPr>
                      <a:r>
                        <a:rPr sz="1000" dirty="0">
                          <a:solidFill>
                            <a:srgbClr val="FFFFFF"/>
                          </a:solidFill>
                          <a:sym typeface="Helvetica"/>
                        </a:rPr>
                        <a:t>A</a:t>
                      </a:r>
                    </a:p>
                  </a:txBody>
                  <a:tcPr marL="0" marR="0" marT="0" marB="0" anchor="b" horzOverflow="overflow"/>
                </a:tc>
                <a:tc>
                  <a:txBody>
                    <a:bodyPr/>
                    <a:lstStyle/>
                    <a:p>
                      <a:pPr>
                        <a:lnSpc>
                          <a:spcPct val="10000"/>
                        </a:lnSpc>
                        <a:spcBef>
                          <a:spcPts val="2400"/>
                        </a:spcBef>
                        <a:defRPr b="0">
                          <a:solidFill>
                            <a:srgbClr val="000000"/>
                          </a:solidFill>
                        </a:defRPr>
                      </a:pPr>
                      <a:r>
                        <a:rPr sz="1000" dirty="0">
                          <a:solidFill>
                            <a:srgbClr val="FFFFFF"/>
                          </a:solidFill>
                          <a:sym typeface="Helvetica"/>
                        </a:rPr>
                        <a:t>B</a:t>
                      </a:r>
                    </a:p>
                  </a:txBody>
                  <a:tcPr marL="0" marR="0" marT="0" marB="0" anchor="b" horzOverflow="overflow"/>
                </a:tc>
                <a:tc>
                  <a:txBody>
                    <a:bodyPr/>
                    <a:lstStyle/>
                    <a:p>
                      <a:pPr>
                        <a:lnSpc>
                          <a:spcPct val="10000"/>
                        </a:lnSpc>
                        <a:spcBef>
                          <a:spcPts val="2400"/>
                        </a:spcBef>
                        <a:defRPr b="0">
                          <a:solidFill>
                            <a:srgbClr val="000000"/>
                          </a:solidFill>
                        </a:defRPr>
                      </a:pPr>
                      <a:r>
                        <a:rPr sz="1000" dirty="0">
                          <a:solidFill>
                            <a:srgbClr val="FFFFFF"/>
                          </a:solidFill>
                          <a:sym typeface="Helvetica"/>
                        </a:rPr>
                        <a:t>C</a:t>
                      </a:r>
                    </a:p>
                  </a:txBody>
                  <a:tcPr marL="0" marR="0" marT="0" marB="0" anchor="b" horzOverflow="overflow"/>
                </a:tc>
                <a:extLst>
                  <a:ext uri="{0D108BD9-81ED-4DB2-BD59-A6C34878D82A}">
                    <a16:rowId xmlns:a16="http://schemas.microsoft.com/office/drawing/2014/main" val="10000"/>
                  </a:ext>
                </a:extLst>
              </a:tr>
              <a:tr h="152400">
                <a:tc>
                  <a:txBody>
                    <a:bodyPr/>
                    <a:lstStyle/>
                    <a:p>
                      <a:pPr defTabSz="914400">
                        <a:defRPr sz="6800">
                          <a:latin typeface="Helvetica Light"/>
                          <a:ea typeface="Helvetica Light"/>
                          <a:cs typeface="Helvetica Light"/>
                        </a:defRPr>
                      </a:pPr>
                      <a:endParaRPr sz="1000" dirty="0"/>
                    </a:p>
                  </a:txBody>
                  <a:tcPr marL="0" marR="0" marT="0" marB="0" anchor="ctr" horzOverflow="overflow">
                    <a:solidFill>
                      <a:srgbClr val="FFF3AA"/>
                    </a:solidFill>
                  </a:tcPr>
                </a:tc>
                <a:tc>
                  <a:txBody>
                    <a:bodyPr/>
                    <a:lstStyle/>
                    <a:p>
                      <a:pPr defTabSz="914400">
                        <a:defRPr sz="6800">
                          <a:latin typeface="Helvetica Light"/>
                          <a:ea typeface="Helvetica Light"/>
                          <a:cs typeface="Helvetica Light"/>
                        </a:defRPr>
                      </a:pPr>
                      <a:endParaRPr sz="1000" dirty="0"/>
                    </a:p>
                  </a:txBody>
                  <a:tcPr marL="0" marR="0" marT="0" marB="0" anchor="ctr" horzOverflow="overflow">
                    <a:solidFill>
                      <a:srgbClr val="F6D38B"/>
                    </a:solidFill>
                  </a:tcPr>
                </a:tc>
                <a:tc>
                  <a:txBody>
                    <a:bodyPr/>
                    <a:lstStyle/>
                    <a:p>
                      <a:pPr defTabSz="914400">
                        <a:defRPr sz="6800">
                          <a:latin typeface="Helvetica Light"/>
                          <a:ea typeface="Helvetica Light"/>
                          <a:cs typeface="Helvetica Light"/>
                        </a:defRPr>
                      </a:pPr>
                      <a:endParaRPr sz="1000" dirty="0"/>
                    </a:p>
                  </a:txBody>
                  <a:tcPr marL="0" marR="0" marT="0" marB="0" anchor="ctr" horzOverflow="overflow">
                    <a:solidFill>
                      <a:srgbClr val="EAA64F"/>
                    </a:solidFill>
                  </a:tcPr>
                </a:tc>
                <a:extLst>
                  <a:ext uri="{0D108BD9-81ED-4DB2-BD59-A6C34878D82A}">
                    <a16:rowId xmlns:a16="http://schemas.microsoft.com/office/drawing/2014/main" val="10001"/>
                  </a:ext>
                </a:extLst>
              </a:tr>
              <a:tr h="152400">
                <a:tc>
                  <a:txBody>
                    <a:bodyPr/>
                    <a:lstStyle/>
                    <a:p>
                      <a:pPr defTabSz="914400">
                        <a:defRPr sz="6800">
                          <a:latin typeface="Helvetica Light"/>
                          <a:ea typeface="Helvetica Light"/>
                          <a:cs typeface="Helvetica Light"/>
                        </a:defRPr>
                      </a:pPr>
                      <a:endParaRPr sz="1000"/>
                    </a:p>
                  </a:txBody>
                  <a:tcPr marL="0" marR="0" marT="0" marB="0" anchor="ctr" horzOverflow="overflow">
                    <a:solidFill>
                      <a:srgbClr val="FFF3AA"/>
                    </a:solidFill>
                  </a:tcPr>
                </a:tc>
                <a:tc>
                  <a:txBody>
                    <a:bodyPr/>
                    <a:lstStyle/>
                    <a:p>
                      <a:pPr defTabSz="914400">
                        <a:defRPr sz="6800">
                          <a:latin typeface="Helvetica Light"/>
                          <a:ea typeface="Helvetica Light"/>
                          <a:cs typeface="Helvetica Light"/>
                        </a:defRPr>
                      </a:pPr>
                      <a:endParaRPr sz="1000"/>
                    </a:p>
                  </a:txBody>
                  <a:tcPr marL="0" marR="0" marT="0" marB="0" anchor="ctr" horzOverflow="overflow">
                    <a:solidFill>
                      <a:srgbClr val="F6D38B"/>
                    </a:solidFill>
                  </a:tcPr>
                </a:tc>
                <a:tc>
                  <a:txBody>
                    <a:bodyPr/>
                    <a:lstStyle/>
                    <a:p>
                      <a:pPr defTabSz="914400">
                        <a:defRPr sz="6800">
                          <a:latin typeface="Helvetica Light"/>
                          <a:ea typeface="Helvetica Light"/>
                          <a:cs typeface="Helvetica Light"/>
                        </a:defRPr>
                      </a:pPr>
                      <a:endParaRPr sz="1000" dirty="0"/>
                    </a:p>
                  </a:txBody>
                  <a:tcPr marL="0" marR="0" marT="0" marB="0" anchor="ctr" horzOverflow="overflow">
                    <a:solidFill>
                      <a:srgbClr val="EAA64F"/>
                    </a:solidFill>
                  </a:tcPr>
                </a:tc>
                <a:extLst>
                  <a:ext uri="{0D108BD9-81ED-4DB2-BD59-A6C34878D82A}">
                    <a16:rowId xmlns:a16="http://schemas.microsoft.com/office/drawing/2014/main" val="10002"/>
                  </a:ext>
                </a:extLst>
              </a:tr>
              <a:tr h="152400">
                <a:tc>
                  <a:txBody>
                    <a:bodyPr/>
                    <a:lstStyle/>
                    <a:p>
                      <a:pPr defTabSz="914400">
                        <a:defRPr sz="6800">
                          <a:latin typeface="Helvetica Light"/>
                          <a:ea typeface="Helvetica Light"/>
                          <a:cs typeface="Helvetica Light"/>
                        </a:defRPr>
                      </a:pPr>
                      <a:endParaRPr sz="1000"/>
                    </a:p>
                  </a:txBody>
                  <a:tcPr marL="0" marR="0" marT="0" marB="0" anchor="ctr" horzOverflow="overflow">
                    <a:solidFill>
                      <a:srgbClr val="FFF3AA"/>
                    </a:solidFill>
                  </a:tcPr>
                </a:tc>
                <a:tc>
                  <a:txBody>
                    <a:bodyPr/>
                    <a:lstStyle/>
                    <a:p>
                      <a:pPr defTabSz="914400">
                        <a:defRPr sz="6800">
                          <a:latin typeface="Helvetica Light"/>
                          <a:ea typeface="Helvetica Light"/>
                          <a:cs typeface="Helvetica Light"/>
                        </a:defRPr>
                      </a:pPr>
                      <a:endParaRPr sz="1000"/>
                    </a:p>
                  </a:txBody>
                  <a:tcPr marL="0" marR="0" marT="0" marB="0" anchor="ctr" horzOverflow="overflow">
                    <a:solidFill>
                      <a:srgbClr val="F6D38B"/>
                    </a:solidFill>
                  </a:tcPr>
                </a:tc>
                <a:tc>
                  <a:txBody>
                    <a:bodyPr/>
                    <a:lstStyle/>
                    <a:p>
                      <a:pPr defTabSz="914400">
                        <a:defRPr sz="6800">
                          <a:latin typeface="Helvetica Light"/>
                          <a:ea typeface="Helvetica Light"/>
                          <a:cs typeface="Helvetica Light"/>
                        </a:defRPr>
                      </a:pPr>
                      <a:endParaRPr sz="1000" dirty="0"/>
                    </a:p>
                  </a:txBody>
                  <a:tcPr marL="0" marR="0" marT="0" marB="0" anchor="ctr" horzOverflow="overflow">
                    <a:solidFill>
                      <a:srgbClr val="EAA64F"/>
                    </a:solidFill>
                  </a:tcPr>
                </a:tc>
                <a:extLst>
                  <a:ext uri="{0D108BD9-81ED-4DB2-BD59-A6C34878D82A}">
                    <a16:rowId xmlns:a16="http://schemas.microsoft.com/office/drawing/2014/main" val="10003"/>
                  </a:ext>
                </a:extLst>
              </a:tr>
            </a:tbl>
          </a:graphicData>
        </a:graphic>
      </p:graphicFrame>
      <p:sp>
        <p:nvSpPr>
          <p:cNvPr id="164" name="Access variables as vectors"/>
          <p:cNvSpPr txBox="1"/>
          <p:nvPr/>
        </p:nvSpPr>
        <p:spPr>
          <a:xfrm>
            <a:off x="572376" y="3917305"/>
            <a:ext cx="1072821" cy="5771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gn="ctr">
              <a:spcBef>
                <a:spcPts val="0"/>
              </a:spcBef>
              <a:defRPr>
                <a:solidFill>
                  <a:srgbClr val="000000"/>
                </a:solidFill>
              </a:defRPr>
            </a:pPr>
            <a:r>
              <a:rPr sz="1100" b="0" dirty="0" err="1"/>
              <a:t>Acce</a:t>
            </a:r>
            <a:r>
              <a:rPr lang="es-ES" sz="1100" b="0" dirty="0"/>
              <a:t>de a </a:t>
            </a:r>
            <a:r>
              <a:rPr sz="1100" dirty="0"/>
              <a:t>variables</a:t>
            </a:r>
            <a:r>
              <a:rPr sz="1100" b="0" dirty="0"/>
              <a:t> </a:t>
            </a:r>
            <a:r>
              <a:rPr lang="es-ES" sz="1100" b="0" dirty="0"/>
              <a:t>como</a:t>
            </a:r>
            <a:r>
              <a:rPr sz="1100" b="0" dirty="0"/>
              <a:t> </a:t>
            </a:r>
            <a:r>
              <a:rPr sz="1100" dirty="0"/>
              <a:t>vector</a:t>
            </a:r>
            <a:r>
              <a:rPr lang="es-ES" sz="1100" dirty="0"/>
              <a:t>e</a:t>
            </a:r>
            <a:r>
              <a:rPr sz="1100" dirty="0"/>
              <a:t>s</a:t>
            </a:r>
          </a:p>
        </p:txBody>
      </p:sp>
      <p:sp>
        <p:nvSpPr>
          <p:cNvPr id="165" name="Preserve cases in vectorized operations"/>
          <p:cNvSpPr txBox="1"/>
          <p:nvPr/>
        </p:nvSpPr>
        <p:spPr>
          <a:xfrm>
            <a:off x="2008380" y="3917305"/>
            <a:ext cx="1436697" cy="616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gn="ctr">
              <a:spcBef>
                <a:spcPts val="0"/>
              </a:spcBef>
              <a:defRPr>
                <a:solidFill>
                  <a:srgbClr val="000000"/>
                </a:solidFill>
              </a:defRPr>
            </a:pPr>
            <a:r>
              <a:rPr lang="es-ES" sz="1100" b="0"/>
              <a:t>Conservar casos en operaciones vectorizadas</a:t>
            </a:r>
            <a:endParaRPr sz="1100" b="0" dirty="0"/>
          </a:p>
        </p:txBody>
      </p:sp>
      <p:grpSp>
        <p:nvGrpSpPr>
          <p:cNvPr id="174" name="Agrupar"/>
          <p:cNvGrpSpPr/>
          <p:nvPr/>
        </p:nvGrpSpPr>
        <p:grpSpPr>
          <a:xfrm>
            <a:off x="2373906" y="3211547"/>
            <a:ext cx="707352" cy="633456"/>
            <a:chOff x="25400" y="6349"/>
            <a:chExt cx="707351" cy="633452"/>
          </a:xfrm>
        </p:grpSpPr>
        <p:sp>
          <p:nvSpPr>
            <p:cNvPr id="166" name="*"/>
            <p:cNvSpPr txBox="1"/>
            <p:nvPr/>
          </p:nvSpPr>
          <p:spPr>
            <a:xfrm>
              <a:off x="125339" y="6349"/>
              <a:ext cx="181150" cy="28694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lvl1pPr algn="ctr">
                <a:spcBef>
                  <a:spcPts val="0"/>
                </a:spcBef>
                <a:defRPr b="0">
                  <a:solidFill>
                    <a:srgbClr val="000000"/>
                  </a:solidFill>
                </a:defRPr>
              </a:lvl1pPr>
            </a:lstStyle>
            <a:p>
              <a:r>
                <a:t>*</a:t>
              </a:r>
            </a:p>
          </p:txBody>
        </p:sp>
        <p:graphicFrame>
          <p:nvGraphicFramePr>
            <p:cNvPr id="167" name="Table 1-1-3-2-2"/>
            <p:cNvGraphicFramePr/>
            <p:nvPr>
              <p:extLst>
                <p:ext uri="{D42A27DB-BD31-4B8C-83A1-F6EECF244321}">
                  <p14:modId xmlns:p14="http://schemas.microsoft.com/office/powerpoint/2010/main" val="206139634"/>
                </p:ext>
              </p:extLst>
            </p:nvPr>
          </p:nvGraphicFramePr>
          <p:xfrm>
            <a:off x="25400" y="30205"/>
            <a:ext cx="154108" cy="609596"/>
          </p:xfrm>
          <a:graphic>
            <a:graphicData uri="http://schemas.openxmlformats.org/drawingml/2006/table">
              <a:tbl>
                <a:tblPr firstRow="1">
                  <a:tableStyleId>{33BA23B1-9221-436E-865A-0063620EA4FD}</a:tableStyleId>
                </a:tblPr>
                <a:tblGrid>
                  <a:gridCol w="154108">
                    <a:extLst>
                      <a:ext uri="{9D8B030D-6E8A-4147-A177-3AD203B41FA5}">
                        <a16:colId xmlns:a16="http://schemas.microsoft.com/office/drawing/2014/main" val="20000"/>
                      </a:ext>
                    </a:extLst>
                  </a:gridCol>
                </a:tblGrid>
                <a:tr h="152400">
                  <a:tc>
                    <a:txBody>
                      <a:bodyPr/>
                      <a:lstStyle/>
                      <a:p>
                        <a:pPr algn="ctr">
                          <a:lnSpc>
                            <a:spcPct val="10000"/>
                          </a:lnSpc>
                          <a:spcBef>
                            <a:spcPts val="2400"/>
                          </a:spcBef>
                          <a:defRPr sz="1800" b="0">
                            <a:solidFill>
                              <a:srgbClr val="000000"/>
                            </a:solidFill>
                          </a:defRPr>
                        </a:pPr>
                        <a:r>
                          <a:rPr sz="1000" dirty="0">
                            <a:solidFill>
                              <a:srgbClr val="FFFFFF"/>
                            </a:solidFill>
                          </a:rPr>
                          <a:t>A</a:t>
                        </a:r>
                      </a:p>
                    </a:txBody>
                    <a:tcPr marL="0" marR="0" marT="0" marB="0" anchor="b" horzOverflow="overflow"/>
                  </a:tc>
                  <a:extLst>
                    <a:ext uri="{0D108BD9-81ED-4DB2-BD59-A6C34878D82A}">
                      <a16:rowId xmlns:a16="http://schemas.microsoft.com/office/drawing/2014/main" val="10000"/>
                    </a:ext>
                  </a:extLst>
                </a:tr>
                <a:tr h="152400">
                  <a:tc>
                    <a:txBody>
                      <a:bodyPr/>
                      <a:lstStyle/>
                      <a:p>
                        <a:pPr algn="ctr" defTabSz="914400">
                          <a:spcBef>
                            <a:spcPts val="0"/>
                          </a:spcBef>
                          <a:defRPr sz="6800">
                            <a:latin typeface="Helvetica Light"/>
                            <a:ea typeface="Helvetica Light"/>
                            <a:cs typeface="Helvetica Light"/>
                            <a:sym typeface="Helvetica Light"/>
                          </a:defRPr>
                        </a:pPr>
                        <a:endParaRPr sz="1000" dirty="0"/>
                      </a:p>
                    </a:txBody>
                    <a:tcPr marL="0" marR="0" marT="0" marB="0" anchor="ctr" horzOverflow="overflow"/>
                  </a:tc>
                  <a:extLst>
                    <a:ext uri="{0D108BD9-81ED-4DB2-BD59-A6C34878D82A}">
                      <a16:rowId xmlns:a16="http://schemas.microsoft.com/office/drawing/2014/main" val="10001"/>
                    </a:ext>
                  </a:extLst>
                </a:tr>
                <a:tr h="152400">
                  <a:tc>
                    <a:txBody>
                      <a:bodyPr/>
                      <a:lstStyle/>
                      <a:p>
                        <a:pPr algn="ctr" defTabSz="914400">
                          <a:spcBef>
                            <a:spcPts val="0"/>
                          </a:spcBef>
                          <a:defRPr sz="6800">
                            <a:latin typeface="Helvetica Light"/>
                            <a:ea typeface="Helvetica Light"/>
                            <a:cs typeface="Helvetica Light"/>
                            <a:sym typeface="Helvetica Light"/>
                          </a:defRPr>
                        </a:pPr>
                        <a:endParaRPr sz="1000" dirty="0"/>
                      </a:p>
                    </a:txBody>
                    <a:tcPr marL="0" marR="0" marT="0" marB="0" anchor="ctr" horzOverflow="overflow"/>
                  </a:tc>
                  <a:extLst>
                    <a:ext uri="{0D108BD9-81ED-4DB2-BD59-A6C34878D82A}">
                      <a16:rowId xmlns:a16="http://schemas.microsoft.com/office/drawing/2014/main" val="10002"/>
                    </a:ext>
                  </a:extLst>
                </a:tr>
                <a:tr h="152400">
                  <a:tc>
                    <a:txBody>
                      <a:bodyPr/>
                      <a:lstStyle/>
                      <a:p>
                        <a:pPr algn="ctr" defTabSz="914400">
                          <a:spcBef>
                            <a:spcPts val="0"/>
                          </a:spcBef>
                          <a:defRPr sz="6800">
                            <a:latin typeface="Helvetica Light"/>
                            <a:ea typeface="Helvetica Light"/>
                            <a:cs typeface="Helvetica Light"/>
                            <a:sym typeface="Helvetica Light"/>
                          </a:defRPr>
                        </a:pPr>
                        <a:endParaRPr sz="1000" dirty="0"/>
                      </a:p>
                    </a:txBody>
                    <a:tcPr marL="0" marR="0" marT="0" marB="0" anchor="ctr" horzOverflow="overflow"/>
                  </a:tc>
                  <a:extLst>
                    <a:ext uri="{0D108BD9-81ED-4DB2-BD59-A6C34878D82A}">
                      <a16:rowId xmlns:a16="http://schemas.microsoft.com/office/drawing/2014/main" val="10003"/>
                    </a:ext>
                  </a:extLst>
                </a:tr>
              </a:tbl>
            </a:graphicData>
          </a:graphic>
        </p:graphicFrame>
        <p:graphicFrame>
          <p:nvGraphicFramePr>
            <p:cNvPr id="168" name="Table 1-1-3-2-2-1"/>
            <p:cNvGraphicFramePr/>
            <p:nvPr>
              <p:extLst>
                <p:ext uri="{D42A27DB-BD31-4B8C-83A1-F6EECF244321}">
                  <p14:modId xmlns:p14="http://schemas.microsoft.com/office/powerpoint/2010/main" val="287664900"/>
                </p:ext>
              </p:extLst>
            </p:nvPr>
          </p:nvGraphicFramePr>
          <p:xfrm>
            <a:off x="254000" y="30205"/>
            <a:ext cx="154108" cy="609596"/>
          </p:xfrm>
          <a:graphic>
            <a:graphicData uri="http://schemas.openxmlformats.org/drawingml/2006/table">
              <a:tbl>
                <a:tblPr firstRow="1">
                  <a:tableStyleId>{33BA23B1-9221-436E-865A-0063620EA4FD}</a:tableStyleId>
                </a:tblPr>
                <a:tblGrid>
                  <a:gridCol w="154108">
                    <a:extLst>
                      <a:ext uri="{9D8B030D-6E8A-4147-A177-3AD203B41FA5}">
                        <a16:colId xmlns:a16="http://schemas.microsoft.com/office/drawing/2014/main" val="20000"/>
                      </a:ext>
                    </a:extLst>
                  </a:gridCol>
                </a:tblGrid>
                <a:tr h="152400">
                  <a:tc>
                    <a:txBody>
                      <a:bodyPr/>
                      <a:lstStyle/>
                      <a:p>
                        <a:pPr algn="ctr">
                          <a:lnSpc>
                            <a:spcPct val="10000"/>
                          </a:lnSpc>
                          <a:spcBef>
                            <a:spcPts val="2400"/>
                          </a:spcBef>
                          <a:defRPr sz="1800" b="0">
                            <a:solidFill>
                              <a:srgbClr val="000000"/>
                            </a:solidFill>
                          </a:defRPr>
                        </a:pPr>
                        <a:r>
                          <a:rPr sz="1000" dirty="0">
                            <a:solidFill>
                              <a:srgbClr val="FFFFFF"/>
                            </a:solidFill>
                          </a:rPr>
                          <a:t>B</a:t>
                        </a:r>
                      </a:p>
                    </a:txBody>
                    <a:tcPr marL="0" marR="0" marT="0" marB="0" anchor="b" horzOverflow="overflow"/>
                  </a:tc>
                  <a:extLst>
                    <a:ext uri="{0D108BD9-81ED-4DB2-BD59-A6C34878D82A}">
                      <a16:rowId xmlns:a16="http://schemas.microsoft.com/office/drawing/2014/main" val="10000"/>
                    </a:ext>
                  </a:extLst>
                </a:tr>
                <a:tr h="152400">
                  <a:tc>
                    <a:txBody>
                      <a:bodyPr/>
                      <a:lstStyle/>
                      <a:p>
                        <a:pPr algn="ctr" defTabSz="914400">
                          <a:spcBef>
                            <a:spcPts val="0"/>
                          </a:spcBef>
                          <a:defRPr sz="6800">
                            <a:latin typeface="Helvetica Light"/>
                            <a:ea typeface="Helvetica Light"/>
                            <a:cs typeface="Helvetica Light"/>
                            <a:sym typeface="Helvetica Light"/>
                          </a:defRPr>
                        </a:pPr>
                        <a:endParaRPr sz="300" dirty="0"/>
                      </a:p>
                    </a:txBody>
                    <a:tcPr marL="50800" marR="50800" marT="50800" marB="50800" anchor="ctr" horzOverflow="overflow"/>
                  </a:tc>
                  <a:extLst>
                    <a:ext uri="{0D108BD9-81ED-4DB2-BD59-A6C34878D82A}">
                      <a16:rowId xmlns:a16="http://schemas.microsoft.com/office/drawing/2014/main" val="10001"/>
                    </a:ext>
                  </a:extLst>
                </a:tr>
                <a:tr h="152400">
                  <a:tc>
                    <a:txBody>
                      <a:bodyPr/>
                      <a:lstStyle/>
                      <a:p>
                        <a:pPr algn="ctr" defTabSz="914400">
                          <a:spcBef>
                            <a:spcPts val="0"/>
                          </a:spcBef>
                          <a:defRPr sz="6800">
                            <a:latin typeface="Helvetica Light"/>
                            <a:ea typeface="Helvetica Light"/>
                            <a:cs typeface="Helvetica Light"/>
                            <a:sym typeface="Helvetica Light"/>
                          </a:defRPr>
                        </a:pPr>
                        <a:endParaRPr sz="300" dirty="0"/>
                      </a:p>
                    </a:txBody>
                    <a:tcPr marL="50800" marR="50800" marT="50800" marB="50800" anchor="ctr" horzOverflow="overflow"/>
                  </a:tc>
                  <a:extLst>
                    <a:ext uri="{0D108BD9-81ED-4DB2-BD59-A6C34878D82A}">
                      <a16:rowId xmlns:a16="http://schemas.microsoft.com/office/drawing/2014/main" val="10002"/>
                    </a:ext>
                  </a:extLst>
                </a:tr>
                <a:tr h="152400">
                  <a:tc>
                    <a:txBody>
                      <a:bodyPr/>
                      <a:lstStyle/>
                      <a:p>
                        <a:pPr algn="ctr" defTabSz="914400">
                          <a:spcBef>
                            <a:spcPts val="0"/>
                          </a:spcBef>
                          <a:defRPr sz="6800">
                            <a:latin typeface="Helvetica Light"/>
                            <a:ea typeface="Helvetica Light"/>
                            <a:cs typeface="Helvetica Light"/>
                            <a:sym typeface="Helvetica Light"/>
                          </a:defRPr>
                        </a:pPr>
                        <a:endParaRPr sz="300" dirty="0"/>
                      </a:p>
                    </a:txBody>
                    <a:tcPr marL="50800" marR="50800" marT="50800" marB="50800" anchor="ctr" horzOverflow="overflow"/>
                  </a:tc>
                  <a:extLst>
                    <a:ext uri="{0D108BD9-81ED-4DB2-BD59-A6C34878D82A}">
                      <a16:rowId xmlns:a16="http://schemas.microsoft.com/office/drawing/2014/main" val="10003"/>
                    </a:ext>
                  </a:extLst>
                </a:tr>
              </a:tbl>
            </a:graphicData>
          </a:graphic>
        </p:graphicFrame>
        <p:graphicFrame>
          <p:nvGraphicFramePr>
            <p:cNvPr id="169" name="Table 1-1-3-2-2-2"/>
            <p:cNvGraphicFramePr/>
            <p:nvPr>
              <p:extLst>
                <p:ext uri="{D42A27DB-BD31-4B8C-83A1-F6EECF244321}">
                  <p14:modId xmlns:p14="http://schemas.microsoft.com/office/powerpoint/2010/main" val="2117821292"/>
                </p:ext>
              </p:extLst>
            </p:nvPr>
          </p:nvGraphicFramePr>
          <p:xfrm>
            <a:off x="578643" y="30205"/>
            <a:ext cx="154108" cy="609596"/>
          </p:xfrm>
          <a:graphic>
            <a:graphicData uri="http://schemas.openxmlformats.org/drawingml/2006/table">
              <a:tbl>
                <a:tblPr firstRow="1">
                  <a:tableStyleId>{33BA23B1-9221-436E-865A-0063620EA4FD}</a:tableStyleId>
                </a:tblPr>
                <a:tblGrid>
                  <a:gridCol w="154108">
                    <a:extLst>
                      <a:ext uri="{9D8B030D-6E8A-4147-A177-3AD203B41FA5}">
                        <a16:colId xmlns:a16="http://schemas.microsoft.com/office/drawing/2014/main" val="20000"/>
                      </a:ext>
                    </a:extLst>
                  </a:gridCol>
                </a:tblGrid>
                <a:tr h="152400">
                  <a:tc>
                    <a:txBody>
                      <a:bodyPr/>
                      <a:lstStyle/>
                      <a:p>
                        <a:pPr algn="ctr">
                          <a:lnSpc>
                            <a:spcPct val="10000"/>
                          </a:lnSpc>
                          <a:spcBef>
                            <a:spcPts val="2400"/>
                          </a:spcBef>
                          <a:defRPr sz="1800" b="0">
                            <a:solidFill>
                              <a:srgbClr val="000000"/>
                            </a:solidFill>
                          </a:defRPr>
                        </a:pPr>
                        <a:r>
                          <a:rPr sz="1000" dirty="0">
                            <a:solidFill>
                              <a:srgbClr val="FFFFFF"/>
                            </a:solidFill>
                          </a:rPr>
                          <a:t>C</a:t>
                        </a:r>
                      </a:p>
                    </a:txBody>
                    <a:tcPr marL="0" marR="0" marT="0" marB="0" anchor="b" horzOverflow="overflow"/>
                  </a:tc>
                  <a:extLst>
                    <a:ext uri="{0D108BD9-81ED-4DB2-BD59-A6C34878D82A}">
                      <a16:rowId xmlns:a16="http://schemas.microsoft.com/office/drawing/2014/main" val="10000"/>
                    </a:ext>
                  </a:extLst>
                </a:tr>
                <a:tr h="152400">
                  <a:tc>
                    <a:txBody>
                      <a:bodyPr/>
                      <a:lstStyle/>
                      <a:p>
                        <a:pPr algn="ctr" defTabSz="914400">
                          <a:spcBef>
                            <a:spcPts val="0"/>
                          </a:spcBef>
                          <a:defRPr sz="6800">
                            <a:latin typeface="Helvetica Light"/>
                            <a:ea typeface="Helvetica Light"/>
                            <a:cs typeface="Helvetica Light"/>
                            <a:sym typeface="Helvetica Light"/>
                          </a:defRPr>
                        </a:pPr>
                        <a:endParaRPr sz="200" dirty="0"/>
                      </a:p>
                    </a:txBody>
                    <a:tcPr marL="50800" marR="50800" marT="50800" marB="50800" anchor="ctr" horzOverflow="overflow"/>
                  </a:tc>
                  <a:extLst>
                    <a:ext uri="{0D108BD9-81ED-4DB2-BD59-A6C34878D82A}">
                      <a16:rowId xmlns:a16="http://schemas.microsoft.com/office/drawing/2014/main" val="10001"/>
                    </a:ext>
                  </a:extLst>
                </a:tr>
                <a:tr h="152400">
                  <a:tc>
                    <a:txBody>
                      <a:bodyPr/>
                      <a:lstStyle/>
                      <a:p>
                        <a:pPr algn="ctr" defTabSz="914400">
                          <a:spcBef>
                            <a:spcPts val="0"/>
                          </a:spcBef>
                          <a:defRPr sz="6800">
                            <a:latin typeface="Helvetica Light"/>
                            <a:ea typeface="Helvetica Light"/>
                            <a:cs typeface="Helvetica Light"/>
                            <a:sym typeface="Helvetica Light"/>
                          </a:defRPr>
                        </a:pPr>
                        <a:endParaRPr sz="200" dirty="0"/>
                      </a:p>
                    </a:txBody>
                    <a:tcPr marL="50800" marR="50800" marT="50800" marB="50800" anchor="ctr" horzOverflow="overflow"/>
                  </a:tc>
                  <a:extLst>
                    <a:ext uri="{0D108BD9-81ED-4DB2-BD59-A6C34878D82A}">
                      <a16:rowId xmlns:a16="http://schemas.microsoft.com/office/drawing/2014/main" val="10002"/>
                    </a:ext>
                  </a:extLst>
                </a:tr>
                <a:tr h="152400">
                  <a:tc>
                    <a:txBody>
                      <a:bodyPr/>
                      <a:lstStyle/>
                      <a:p>
                        <a:pPr algn="ctr" defTabSz="914400">
                          <a:spcBef>
                            <a:spcPts val="0"/>
                          </a:spcBef>
                          <a:defRPr sz="6800">
                            <a:latin typeface="Helvetica Light"/>
                            <a:ea typeface="Helvetica Light"/>
                            <a:cs typeface="Helvetica Light"/>
                            <a:sym typeface="Helvetica Light"/>
                          </a:defRPr>
                        </a:pPr>
                        <a:endParaRPr sz="200" dirty="0"/>
                      </a:p>
                    </a:txBody>
                    <a:tcPr marL="50800" marR="50800" marT="50800" marB="50800" anchor="ctr" horzOverflow="overflow"/>
                  </a:tc>
                  <a:extLst>
                    <a:ext uri="{0D108BD9-81ED-4DB2-BD59-A6C34878D82A}">
                      <a16:rowId xmlns:a16="http://schemas.microsoft.com/office/drawing/2014/main" val="10003"/>
                    </a:ext>
                  </a:extLst>
                </a:tr>
              </a:tbl>
            </a:graphicData>
          </a:graphic>
        </p:graphicFrame>
        <p:sp>
          <p:nvSpPr>
            <p:cNvPr id="170" name="Línea"/>
            <p:cNvSpPr/>
            <p:nvPr/>
          </p:nvSpPr>
          <p:spPr>
            <a:xfrm>
              <a:off x="427687" y="109904"/>
              <a:ext cx="141410" cy="1"/>
            </a:xfrm>
            <a:prstGeom prst="line">
              <a:avLst/>
            </a:prstGeom>
            <a:noFill/>
            <a:ln w="12700" cap="flat">
              <a:solidFill>
                <a:srgbClr val="000000"/>
              </a:solidFill>
              <a:prstDash val="solid"/>
              <a:miter lim="400000"/>
              <a:tailEnd type="stealth" w="med" len="med"/>
            </a:ln>
            <a:effectLst/>
          </p:spPr>
          <p:txBody>
            <a:bodyPr wrap="square" lIns="0" tIns="0" rIns="0" bIns="0" numCol="1" anchor="t">
              <a:noAutofit/>
            </a:bodyPr>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71" name="Flecha"/>
            <p:cNvSpPr/>
            <p:nvPr/>
          </p:nvSpPr>
          <p:spPr>
            <a:xfrm>
              <a:off x="50500" y="206759"/>
              <a:ext cx="658697" cy="101601"/>
            </a:xfrm>
            <a:prstGeom prst="rightArrow">
              <a:avLst>
                <a:gd name="adj1" fmla="val 32000"/>
                <a:gd name="adj2" fmla="val 85395"/>
              </a:avLst>
            </a:prstGeom>
            <a:gradFill flip="none" rotWithShape="1">
              <a:gsLst>
                <a:gs pos="0">
                  <a:srgbClr val="E2754E"/>
                </a:gs>
                <a:gs pos="100000">
                  <a:srgbClr val="FFECF7">
                    <a:alpha val="25641"/>
                  </a:srgbClr>
                </a:gs>
              </a:gsLst>
              <a:lin ang="10448469" scaled="0"/>
            </a:gra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72" name="Flecha"/>
            <p:cNvSpPr/>
            <p:nvPr/>
          </p:nvSpPr>
          <p:spPr>
            <a:xfrm>
              <a:off x="50500" y="367114"/>
              <a:ext cx="658697" cy="101601"/>
            </a:xfrm>
            <a:prstGeom prst="rightArrow">
              <a:avLst>
                <a:gd name="adj1" fmla="val 32000"/>
                <a:gd name="adj2" fmla="val 85395"/>
              </a:avLst>
            </a:prstGeom>
            <a:gradFill flip="none" rotWithShape="1">
              <a:gsLst>
                <a:gs pos="0">
                  <a:srgbClr val="E2754E"/>
                </a:gs>
                <a:gs pos="100000">
                  <a:srgbClr val="FFECF7">
                    <a:alpha val="25641"/>
                  </a:srgbClr>
                </a:gs>
              </a:gsLst>
              <a:lin ang="10448469" scaled="0"/>
            </a:gra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73" name="Flecha"/>
            <p:cNvSpPr/>
            <p:nvPr/>
          </p:nvSpPr>
          <p:spPr>
            <a:xfrm>
              <a:off x="50500" y="515415"/>
              <a:ext cx="658697" cy="101601"/>
            </a:xfrm>
            <a:prstGeom prst="rightArrow">
              <a:avLst>
                <a:gd name="adj1" fmla="val 32000"/>
                <a:gd name="adj2" fmla="val 85395"/>
              </a:avLst>
            </a:prstGeom>
            <a:gradFill flip="none" rotWithShape="1">
              <a:gsLst>
                <a:gs pos="0">
                  <a:srgbClr val="E2754E"/>
                </a:gs>
                <a:gs pos="100000">
                  <a:srgbClr val="FFECF7">
                    <a:alpha val="25641"/>
                  </a:srgbClr>
                </a:gs>
              </a:gsLst>
              <a:lin ang="10448469" scaled="0"/>
            </a:gra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sp>
        <p:nvSpPr>
          <p:cNvPr id="175" name="Línea"/>
          <p:cNvSpPr/>
          <p:nvPr/>
        </p:nvSpPr>
        <p:spPr>
          <a:xfrm>
            <a:off x="318924" y="3097930"/>
            <a:ext cx="3217129" cy="1"/>
          </a:xfrm>
          <a:prstGeom prst="line">
            <a:avLst/>
          </a:prstGeom>
          <a:ln w="12700">
            <a:solidFill>
              <a:srgbClr val="000000"/>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176" name="Tibbles"/>
          <p:cNvSpPr txBox="1"/>
          <p:nvPr/>
        </p:nvSpPr>
        <p:spPr>
          <a:xfrm>
            <a:off x="305841" y="4468078"/>
            <a:ext cx="1024578" cy="381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indent="0">
              <a:lnSpc>
                <a:spcPct val="80000"/>
              </a:lnSpc>
              <a:spcBef>
                <a:spcPts val="0"/>
              </a:spcBef>
              <a:defRPr sz="2500" b="0">
                <a:solidFill>
                  <a:srgbClr val="E2754E"/>
                </a:solidFill>
              </a:defRPr>
            </a:pPr>
            <a:r>
              <a:rPr dirty="0"/>
              <a:t>Tibbles</a:t>
            </a:r>
          </a:p>
        </p:txBody>
      </p:sp>
      <p:sp>
        <p:nvSpPr>
          <p:cNvPr id="177" name="Tibbles are a table format provided  by the tibble package. They inherit the  data frame class, but have improved behaviors:…"/>
          <p:cNvSpPr txBox="1"/>
          <p:nvPr/>
        </p:nvSpPr>
        <p:spPr>
          <a:xfrm>
            <a:off x="310075" y="5080203"/>
            <a:ext cx="3328451" cy="13679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fontScale="92500"/>
          </a:bodyPr>
          <a:lstStyle/>
          <a:p>
            <a:pPr defTabSz="560831">
              <a:spcBef>
                <a:spcPts val="400"/>
              </a:spcBef>
              <a:defRPr sz="1152" b="0">
                <a:solidFill>
                  <a:srgbClr val="000000"/>
                </a:solidFill>
              </a:defRPr>
            </a:pPr>
            <a:r>
              <a:rPr lang="es-ES" dirty="0" err="1"/>
              <a:t>Tibbles</a:t>
            </a:r>
            <a:r>
              <a:rPr lang="es-ES" dirty="0"/>
              <a:t> es un formato de tabla</a:t>
            </a:r>
          </a:p>
          <a:p>
            <a:pPr defTabSz="560831">
              <a:spcBef>
                <a:spcPts val="0"/>
              </a:spcBef>
              <a:defRPr sz="1152" b="0">
                <a:solidFill>
                  <a:srgbClr val="000000"/>
                </a:solidFill>
              </a:defRPr>
            </a:pPr>
            <a:r>
              <a:rPr lang="es-ES" dirty="0"/>
              <a:t>proporcionado por el paquete </a:t>
            </a:r>
            <a:r>
              <a:rPr lang="es-ES" dirty="0" err="1"/>
              <a:t>tibble</a:t>
            </a:r>
            <a:r>
              <a:rPr lang="es-ES" dirty="0"/>
              <a:t>.</a:t>
            </a:r>
          </a:p>
          <a:p>
            <a:pPr defTabSz="560831">
              <a:spcBef>
                <a:spcPts val="0"/>
              </a:spcBef>
              <a:defRPr sz="1152" b="0">
                <a:solidFill>
                  <a:srgbClr val="000000"/>
                </a:solidFill>
              </a:defRPr>
            </a:pPr>
            <a:r>
              <a:rPr lang="es-ES" dirty="0"/>
              <a:t>Heredan la clase de marco de datos, pero tienen comportamientos mejorados:</a:t>
            </a:r>
            <a:endParaRPr dirty="0"/>
          </a:p>
          <a:p>
            <a:pPr marL="142239" indent="-142239" defTabSz="560831">
              <a:spcBef>
                <a:spcPts val="0"/>
              </a:spcBef>
              <a:buSzPct val="75000"/>
              <a:buChar char="•"/>
              <a:defRPr sz="1152">
                <a:solidFill>
                  <a:srgbClr val="000000"/>
                </a:solidFill>
              </a:defRPr>
            </a:pPr>
            <a:r>
              <a:rPr dirty="0"/>
              <a:t>Sub</a:t>
            </a:r>
            <a:r>
              <a:rPr lang="es-ES" dirty="0"/>
              <a:t>conjunto</a:t>
            </a:r>
            <a:r>
              <a:rPr b="0" dirty="0"/>
              <a:t> </a:t>
            </a:r>
            <a:r>
              <a:rPr lang="es-ES" b="0" dirty="0"/>
              <a:t>de</a:t>
            </a:r>
            <a:r>
              <a:rPr b="0" dirty="0"/>
              <a:t> </a:t>
            </a:r>
            <a:r>
              <a:rPr b="0" dirty="0" err="1"/>
              <a:t>tibble</a:t>
            </a:r>
            <a:r>
              <a:rPr b="0" dirty="0"/>
              <a:t> </a:t>
            </a:r>
            <a:r>
              <a:rPr lang="es-ES" b="0" dirty="0"/>
              <a:t>con</a:t>
            </a:r>
            <a:r>
              <a:rPr b="0" dirty="0"/>
              <a:t> ], </a:t>
            </a:r>
            <a:r>
              <a:rPr lang="es-ES" b="0" dirty="0"/>
              <a:t>un</a:t>
            </a:r>
            <a:r>
              <a:rPr b="0" dirty="0"/>
              <a:t> vector </a:t>
            </a:r>
            <a:r>
              <a:rPr lang="es-ES" b="0" dirty="0"/>
              <a:t>con</a:t>
            </a:r>
            <a:r>
              <a:rPr b="0" dirty="0"/>
              <a:t> [[ </a:t>
            </a:r>
            <a:r>
              <a:rPr lang="es-ES" b="0" dirty="0"/>
              <a:t>y</a:t>
            </a:r>
            <a:r>
              <a:rPr b="0" dirty="0"/>
              <a:t> $.</a:t>
            </a:r>
          </a:p>
          <a:p>
            <a:pPr marL="142239" indent="-142239" defTabSz="560831">
              <a:spcBef>
                <a:spcPts val="0"/>
              </a:spcBef>
              <a:buSzPct val="75000"/>
              <a:buChar char="•"/>
              <a:defRPr sz="1152">
                <a:solidFill>
                  <a:srgbClr val="000000"/>
                </a:solidFill>
              </a:defRPr>
            </a:pPr>
            <a:r>
              <a:rPr dirty="0"/>
              <a:t>No </a:t>
            </a:r>
            <a:r>
              <a:rPr lang="es-ES" dirty="0" err="1"/>
              <a:t>conicidencia</a:t>
            </a:r>
            <a:r>
              <a:rPr lang="es-ES" dirty="0"/>
              <a:t> </a:t>
            </a:r>
            <a:r>
              <a:rPr dirty="0"/>
              <a:t>par</a:t>
            </a:r>
            <a:r>
              <a:rPr lang="es-ES" dirty="0"/>
              <a:t>c</a:t>
            </a:r>
            <a:r>
              <a:rPr dirty="0" err="1"/>
              <a:t>ial</a:t>
            </a:r>
            <a:r>
              <a:rPr dirty="0"/>
              <a:t> </a:t>
            </a:r>
            <a:r>
              <a:rPr lang="es-ES" b="0" dirty="0"/>
              <a:t>al extraer columnas</a:t>
            </a:r>
            <a:r>
              <a:rPr b="0" dirty="0"/>
              <a:t>.</a:t>
            </a:r>
          </a:p>
          <a:p>
            <a:pPr marL="142239" indent="-142239" defTabSz="560831">
              <a:spcBef>
                <a:spcPts val="0"/>
              </a:spcBef>
              <a:buSzPct val="75000"/>
              <a:buChar char="•"/>
              <a:defRPr sz="1152">
                <a:solidFill>
                  <a:srgbClr val="000000"/>
                </a:solidFill>
              </a:defRPr>
            </a:pPr>
            <a:r>
              <a:rPr lang="es-ES" dirty="0"/>
              <a:t>Muestra</a:t>
            </a:r>
            <a:r>
              <a:rPr b="0" dirty="0"/>
              <a:t> </a:t>
            </a:r>
            <a:r>
              <a:rPr lang="es-ES" b="0" dirty="0"/>
              <a:t>vistas concisas de los datos en una sola pantalla</a:t>
            </a:r>
            <a:r>
              <a:rPr b="0" dirty="0"/>
              <a:t>.</a:t>
            </a:r>
          </a:p>
        </p:txBody>
      </p:sp>
      <p:pic>
        <p:nvPicPr>
          <p:cNvPr id="178" name="tibble.png" descr="tibble.png"/>
          <p:cNvPicPr>
            <a:picLocks noChangeAspect="1"/>
          </p:cNvPicPr>
          <p:nvPr/>
        </p:nvPicPr>
        <p:blipFill>
          <a:blip r:embed="rId2"/>
          <a:stretch>
            <a:fillRect/>
          </a:stretch>
        </p:blipFill>
        <p:spPr>
          <a:xfrm>
            <a:off x="2669867" y="4515415"/>
            <a:ext cx="756445" cy="876694"/>
          </a:xfrm>
          <a:prstGeom prst="rect">
            <a:avLst/>
          </a:prstGeom>
          <a:ln w="12700">
            <a:miter lim="400000"/>
          </a:ln>
        </p:spPr>
      </p:pic>
      <p:sp>
        <p:nvSpPr>
          <p:cNvPr id="179" name="A tibble: 3 × 2…"/>
          <p:cNvSpPr/>
          <p:nvPr/>
        </p:nvSpPr>
        <p:spPr>
          <a:xfrm>
            <a:off x="2120806" y="8113226"/>
            <a:ext cx="1189359" cy="705258"/>
          </a:xfrm>
          <a:prstGeom prst="rect">
            <a:avLst/>
          </a:prstGeom>
          <a:solidFill>
            <a:srgbClr val="FFFFFF"/>
          </a:solidFill>
          <a:ln>
            <a:solidFill>
              <a:srgbClr val="A6AAA9"/>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lstStyle/>
          <a:p>
            <a:pPr>
              <a:lnSpc>
                <a:spcPct val="80000"/>
              </a:lnSpc>
              <a:spcBef>
                <a:spcPts val="0"/>
              </a:spcBef>
              <a:defRPr sz="900" b="0">
                <a:solidFill>
                  <a:srgbClr val="E2754E"/>
                </a:solidFill>
                <a:latin typeface="Menlo Regular"/>
                <a:ea typeface="Menlo Regular"/>
                <a:cs typeface="Menlo Regular"/>
                <a:sym typeface="Menlo Regular"/>
              </a:defRPr>
            </a:pPr>
            <a:r>
              <a:t>A tibble: 3 × 2</a:t>
            </a:r>
          </a:p>
          <a:p>
            <a:pPr>
              <a:lnSpc>
                <a:spcPct val="80000"/>
              </a:lnSpc>
              <a:spcBef>
                <a:spcPts val="0"/>
              </a:spcBef>
              <a:defRPr sz="900" b="0">
                <a:solidFill>
                  <a:srgbClr val="E2754E"/>
                </a:solidFill>
                <a:latin typeface="Menlo Regular"/>
                <a:ea typeface="Menlo Regular"/>
                <a:cs typeface="Menlo Regular"/>
                <a:sym typeface="Menlo Regular"/>
              </a:defRPr>
            </a:pPr>
            <a:r>
              <a:t>      x     y</a:t>
            </a:r>
          </a:p>
          <a:p>
            <a:pPr>
              <a:lnSpc>
                <a:spcPct val="80000"/>
              </a:lnSpc>
              <a:spcBef>
                <a:spcPts val="0"/>
              </a:spcBef>
              <a:defRPr sz="900" b="0">
                <a:solidFill>
                  <a:srgbClr val="E2754E"/>
                </a:solidFill>
                <a:latin typeface="Menlo Regular"/>
                <a:ea typeface="Menlo Regular"/>
                <a:cs typeface="Menlo Regular"/>
                <a:sym typeface="Menlo Regular"/>
              </a:defRPr>
            </a:pPr>
            <a:r>
              <a:t>  &lt;int&gt; &lt;chr&gt;</a:t>
            </a:r>
          </a:p>
          <a:p>
            <a:pPr>
              <a:lnSpc>
                <a:spcPct val="80000"/>
              </a:lnSpc>
              <a:spcBef>
                <a:spcPts val="0"/>
              </a:spcBef>
              <a:defRPr sz="900" b="0">
                <a:solidFill>
                  <a:srgbClr val="E2754E"/>
                </a:solidFill>
                <a:latin typeface="Menlo Regular"/>
                <a:ea typeface="Menlo Regular"/>
                <a:cs typeface="Menlo Regular"/>
                <a:sym typeface="Menlo Regular"/>
              </a:defRPr>
            </a:pPr>
            <a:r>
              <a:t>1     1     a</a:t>
            </a:r>
          </a:p>
          <a:p>
            <a:pPr>
              <a:lnSpc>
                <a:spcPct val="80000"/>
              </a:lnSpc>
              <a:spcBef>
                <a:spcPts val="0"/>
              </a:spcBef>
              <a:defRPr sz="900" b="0">
                <a:solidFill>
                  <a:srgbClr val="E2754E"/>
                </a:solidFill>
                <a:latin typeface="Menlo Regular"/>
                <a:ea typeface="Menlo Regular"/>
                <a:cs typeface="Menlo Regular"/>
                <a:sym typeface="Menlo Regular"/>
              </a:defRPr>
            </a:pPr>
            <a:r>
              <a:t>2     2     b</a:t>
            </a:r>
          </a:p>
          <a:p>
            <a:pPr>
              <a:lnSpc>
                <a:spcPct val="80000"/>
              </a:lnSpc>
              <a:spcBef>
                <a:spcPts val="0"/>
              </a:spcBef>
              <a:defRPr sz="900" b="0">
                <a:solidFill>
                  <a:srgbClr val="E2754E"/>
                </a:solidFill>
                <a:latin typeface="Menlo Regular"/>
                <a:ea typeface="Menlo Regular"/>
                <a:cs typeface="Menlo Regular"/>
                <a:sym typeface="Menlo Regular"/>
              </a:defRPr>
            </a:pPr>
            <a:r>
              <a:t>3     3     c</a:t>
            </a:r>
          </a:p>
        </p:txBody>
      </p:sp>
      <p:sp>
        <p:nvSpPr>
          <p:cNvPr id="180" name="Both make this tibble"/>
          <p:cNvSpPr/>
          <p:nvPr/>
        </p:nvSpPr>
        <p:spPr>
          <a:xfrm>
            <a:off x="2529394" y="7559526"/>
            <a:ext cx="884238" cy="528727"/>
          </a:xfrm>
          <a:custGeom>
            <a:avLst/>
            <a:gdLst/>
            <a:ahLst/>
            <a:cxnLst>
              <a:cxn ang="0">
                <a:pos x="wd2" y="hd2"/>
              </a:cxn>
              <a:cxn ang="5400000">
                <a:pos x="wd2" y="hd2"/>
              </a:cxn>
              <a:cxn ang="10800000">
                <a:pos x="wd2" y="hd2"/>
              </a:cxn>
              <a:cxn ang="16200000">
                <a:pos x="wd2" y="hd2"/>
              </a:cxn>
            </a:cxnLst>
            <a:rect l="0" t="0" r="r" b="b"/>
            <a:pathLst>
              <a:path w="21600" h="21600" extrusionOk="0">
                <a:moveTo>
                  <a:pt x="2366" y="0"/>
                </a:moveTo>
                <a:cubicBezTo>
                  <a:pt x="1061" y="0"/>
                  <a:pt x="0" y="1617"/>
                  <a:pt x="0" y="3605"/>
                </a:cubicBezTo>
                <a:lnTo>
                  <a:pt x="0" y="13814"/>
                </a:lnTo>
                <a:cubicBezTo>
                  <a:pt x="0" y="15802"/>
                  <a:pt x="1061" y="17419"/>
                  <a:pt x="2366" y="17419"/>
                </a:cubicBezTo>
                <a:lnTo>
                  <a:pt x="9898" y="17419"/>
                </a:lnTo>
                <a:lnTo>
                  <a:pt x="11740" y="21600"/>
                </a:lnTo>
                <a:lnTo>
                  <a:pt x="12797" y="17419"/>
                </a:lnTo>
                <a:lnTo>
                  <a:pt x="19234" y="17419"/>
                </a:lnTo>
                <a:cubicBezTo>
                  <a:pt x="20539" y="17419"/>
                  <a:pt x="21600" y="15802"/>
                  <a:pt x="21600" y="13814"/>
                </a:cubicBezTo>
                <a:lnTo>
                  <a:pt x="21600" y="3605"/>
                </a:lnTo>
                <a:cubicBezTo>
                  <a:pt x="21600" y="1617"/>
                  <a:pt x="20539" y="0"/>
                  <a:pt x="19234" y="0"/>
                </a:cubicBezTo>
                <a:lnTo>
                  <a:pt x="2366" y="0"/>
                </a:lnTo>
                <a:close/>
              </a:path>
            </a:pathLst>
          </a:custGeom>
          <a:solidFill>
            <a:srgbClr val="E2754E"/>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lgn="ctr">
              <a:lnSpc>
                <a:spcPct val="80000"/>
              </a:lnSpc>
              <a:spcBef>
                <a:spcPts val="0"/>
              </a:spcBef>
              <a:defRPr sz="1100">
                <a:solidFill>
                  <a:srgbClr val="FFFFFF"/>
                </a:solidFill>
              </a:defRPr>
            </a:lvl1pPr>
          </a:lstStyle>
          <a:p>
            <a:r>
              <a:rPr lang="es-ES"/>
              <a:t>Ambos hacen que este tibble</a:t>
            </a:r>
            <a:endParaRPr dirty="0"/>
          </a:p>
        </p:txBody>
      </p:sp>
      <p:sp>
        <p:nvSpPr>
          <p:cNvPr id="181" name="CONSTRUCT A TIBBLE"/>
          <p:cNvSpPr txBox="1"/>
          <p:nvPr/>
        </p:nvSpPr>
        <p:spPr>
          <a:xfrm>
            <a:off x="318804" y="7114607"/>
            <a:ext cx="1829027"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indent="0"/>
            <a:r>
              <a:rPr lang="es-ES"/>
              <a:t>CONSTRUYE UN TIBBLE</a:t>
            </a:r>
            <a:endParaRPr dirty="0"/>
          </a:p>
        </p:txBody>
      </p:sp>
      <p:sp>
        <p:nvSpPr>
          <p:cNvPr id="182" name="Línea"/>
          <p:cNvSpPr/>
          <p:nvPr/>
        </p:nvSpPr>
        <p:spPr>
          <a:xfrm>
            <a:off x="327784" y="7064609"/>
            <a:ext cx="3195353" cy="1"/>
          </a:xfrm>
          <a:prstGeom prst="line">
            <a:avLst/>
          </a:prstGeom>
          <a:ln w="12700">
            <a:solidFill>
              <a:srgbClr val="4C4C4C"/>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183" name="as_tibble(x, …) Convert a data frame to a tibble.…"/>
          <p:cNvSpPr txBox="1"/>
          <p:nvPr/>
        </p:nvSpPr>
        <p:spPr>
          <a:xfrm>
            <a:off x="316264" y="8904053"/>
            <a:ext cx="3316073" cy="11484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defTabSz="554990">
              <a:spcBef>
                <a:spcPts val="400"/>
              </a:spcBef>
              <a:defRPr sz="1140">
                <a:solidFill>
                  <a:srgbClr val="000000"/>
                </a:solidFill>
              </a:defRPr>
            </a:pPr>
            <a:r>
              <a:rPr dirty="0" err="1"/>
              <a:t>as_tibble</a:t>
            </a:r>
            <a:r>
              <a:rPr dirty="0"/>
              <a:t>(</a:t>
            </a:r>
            <a:r>
              <a:rPr b="0" dirty="0"/>
              <a:t>x, …</a:t>
            </a:r>
            <a:r>
              <a:rPr dirty="0"/>
              <a:t>)</a:t>
            </a:r>
            <a:r>
              <a:rPr b="0" dirty="0"/>
              <a:t> </a:t>
            </a:r>
            <a:r>
              <a:rPr lang="es-ES" b="0" dirty="0"/>
              <a:t>Convertir un marco de datos en un </a:t>
            </a:r>
            <a:r>
              <a:rPr lang="es-ES" b="0" dirty="0" err="1"/>
              <a:t>tibble</a:t>
            </a:r>
            <a:r>
              <a:rPr b="0" dirty="0"/>
              <a:t>.</a:t>
            </a:r>
          </a:p>
          <a:p>
            <a:pPr defTabSz="554990">
              <a:spcBef>
                <a:spcPts val="400"/>
              </a:spcBef>
              <a:defRPr sz="1140">
                <a:solidFill>
                  <a:srgbClr val="000000"/>
                </a:solidFill>
              </a:defRPr>
            </a:pPr>
            <a:r>
              <a:rPr dirty="0" err="1"/>
              <a:t>enframe</a:t>
            </a:r>
            <a:r>
              <a:rPr dirty="0"/>
              <a:t>(</a:t>
            </a:r>
            <a:r>
              <a:rPr b="0" dirty="0"/>
              <a:t>x, name = "name", value = "value"</a:t>
            </a:r>
            <a:r>
              <a:rPr dirty="0"/>
              <a:t>)</a:t>
            </a:r>
            <a:r>
              <a:rPr b="0" dirty="0"/>
              <a:t> </a:t>
            </a:r>
            <a:br>
              <a:rPr b="0" dirty="0"/>
            </a:br>
            <a:r>
              <a:rPr lang="es-ES" b="0" dirty="0"/>
              <a:t>Convierte un vector con nombre en un </a:t>
            </a:r>
            <a:r>
              <a:rPr lang="es-ES" b="0" dirty="0" err="1"/>
              <a:t>tibble</a:t>
            </a:r>
            <a:r>
              <a:rPr lang="es-ES" b="0" dirty="0"/>
              <a:t>. Además,</a:t>
            </a:r>
            <a:r>
              <a:rPr b="0" dirty="0"/>
              <a:t> </a:t>
            </a:r>
            <a:r>
              <a:rPr dirty="0" err="1"/>
              <a:t>deframe</a:t>
            </a:r>
            <a:r>
              <a:rPr dirty="0"/>
              <a:t>()</a:t>
            </a:r>
            <a:r>
              <a:rPr b="0" dirty="0"/>
              <a:t>.</a:t>
            </a:r>
          </a:p>
          <a:p>
            <a:pPr defTabSz="554990">
              <a:spcBef>
                <a:spcPts val="400"/>
              </a:spcBef>
              <a:defRPr sz="1140">
                <a:solidFill>
                  <a:srgbClr val="000000"/>
                </a:solidFill>
              </a:defRPr>
            </a:pPr>
            <a:r>
              <a:rPr dirty="0" err="1"/>
              <a:t>is_tibble</a:t>
            </a:r>
            <a:r>
              <a:rPr dirty="0"/>
              <a:t>(</a:t>
            </a:r>
            <a:r>
              <a:rPr b="0" dirty="0"/>
              <a:t>x</a:t>
            </a:r>
            <a:r>
              <a:rPr dirty="0"/>
              <a:t>)</a:t>
            </a:r>
            <a:r>
              <a:rPr b="0" dirty="0"/>
              <a:t> </a:t>
            </a:r>
            <a:r>
              <a:rPr lang="es-ES" b="0" dirty="0"/>
              <a:t>Comprueba si x es un </a:t>
            </a:r>
            <a:r>
              <a:rPr lang="es-ES" b="0" dirty="0" err="1"/>
              <a:t>tibble</a:t>
            </a:r>
            <a:r>
              <a:rPr lang="es-ES" b="0" dirty="0"/>
              <a:t>.</a:t>
            </a:r>
            <a:endParaRPr b="0" dirty="0"/>
          </a:p>
        </p:txBody>
      </p:sp>
      <p:sp>
        <p:nvSpPr>
          <p:cNvPr id="184" name="AN ENHANCED DATA FRAME"/>
          <p:cNvSpPr txBox="1"/>
          <p:nvPr/>
        </p:nvSpPr>
        <p:spPr>
          <a:xfrm>
            <a:off x="305841" y="4748773"/>
            <a:ext cx="1702539"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p>
            <a:pPr lvl="1" indent="0"/>
            <a:r>
              <a:rPr lang="es-ES"/>
              <a:t>UN MARCO DE DATOS MEJORADO</a:t>
            </a:r>
            <a:endParaRPr dirty="0"/>
          </a:p>
        </p:txBody>
      </p:sp>
      <p:sp>
        <p:nvSpPr>
          <p:cNvPr id="185" name="options(tibble.print_max = n, tibble.print_min = m,  tibble.width = Inf) Control default display settings.…"/>
          <p:cNvSpPr txBox="1"/>
          <p:nvPr/>
        </p:nvSpPr>
        <p:spPr>
          <a:xfrm>
            <a:off x="310075" y="6402397"/>
            <a:ext cx="3328451" cy="660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fontScale="92500" lnSpcReduction="10000"/>
          </a:bodyPr>
          <a:lstStyle/>
          <a:p>
            <a:pPr defTabSz="572516">
              <a:spcBef>
                <a:spcPts val="400"/>
              </a:spcBef>
              <a:defRPr sz="1176">
                <a:solidFill>
                  <a:srgbClr val="000000"/>
                </a:solidFill>
              </a:defRPr>
            </a:pPr>
            <a:r>
              <a:rPr dirty="0"/>
              <a:t>options(</a:t>
            </a:r>
            <a:r>
              <a:rPr b="0" dirty="0" err="1"/>
              <a:t>tibble.print_max</a:t>
            </a:r>
            <a:r>
              <a:rPr b="0" dirty="0"/>
              <a:t> = n, </a:t>
            </a:r>
            <a:r>
              <a:rPr b="0" dirty="0" err="1"/>
              <a:t>tibble.print_min</a:t>
            </a:r>
            <a:r>
              <a:rPr b="0" dirty="0"/>
              <a:t> = m, </a:t>
            </a:r>
            <a:br>
              <a:rPr b="0" dirty="0"/>
            </a:br>
            <a:r>
              <a:rPr b="0" dirty="0" err="1"/>
              <a:t>tibble.width</a:t>
            </a:r>
            <a:r>
              <a:rPr b="0" dirty="0"/>
              <a:t> = Inf</a:t>
            </a:r>
            <a:r>
              <a:rPr dirty="0"/>
              <a:t>) </a:t>
            </a:r>
            <a:r>
              <a:rPr lang="es-ES" b="0" dirty="0" err="1"/>
              <a:t>contola</a:t>
            </a:r>
            <a:r>
              <a:rPr lang="es-ES" b="0" dirty="0"/>
              <a:t> la configuración predeterminada de como se representa un </a:t>
            </a:r>
            <a:r>
              <a:rPr lang="es-ES" b="0" dirty="0" err="1"/>
              <a:t>tibble</a:t>
            </a:r>
            <a:r>
              <a:rPr b="0" dirty="0"/>
              <a:t>.</a:t>
            </a:r>
          </a:p>
          <a:p>
            <a:pPr defTabSz="572516">
              <a:spcBef>
                <a:spcPts val="400"/>
              </a:spcBef>
              <a:defRPr sz="1176" b="0">
                <a:solidFill>
                  <a:srgbClr val="000000"/>
                </a:solidFill>
              </a:defRPr>
            </a:pPr>
            <a:r>
              <a:rPr b="1" dirty="0"/>
              <a:t>View()</a:t>
            </a:r>
            <a:r>
              <a:rPr dirty="0"/>
              <a:t> or </a:t>
            </a:r>
            <a:r>
              <a:rPr b="1" dirty="0"/>
              <a:t>glimpse()</a:t>
            </a:r>
            <a:r>
              <a:rPr dirty="0"/>
              <a:t> </a:t>
            </a:r>
            <a:r>
              <a:rPr lang="es-ES" dirty="0"/>
              <a:t>Ver todo el conjunto de datos</a:t>
            </a:r>
            <a:r>
              <a:rPr dirty="0"/>
              <a:t>.</a:t>
            </a:r>
          </a:p>
        </p:txBody>
      </p:sp>
      <p:sp>
        <p:nvSpPr>
          <p:cNvPr id="186" name="Línea"/>
          <p:cNvSpPr/>
          <p:nvPr/>
        </p:nvSpPr>
        <p:spPr>
          <a:xfrm>
            <a:off x="309944" y="4422368"/>
            <a:ext cx="3218334" cy="1"/>
          </a:xfrm>
          <a:prstGeom prst="line">
            <a:avLst/>
          </a:prstGeom>
          <a:ln w="12700">
            <a:solidFill>
              <a:srgbClr val="A6AAA9"/>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87" name="tibble(…) Construct by columns. tibble(x = 1:3, y = c(&quot;a&quot;, &quot;b&quot;, &quot;c&quot;))…"/>
          <p:cNvSpPr txBox="1"/>
          <p:nvPr/>
        </p:nvSpPr>
        <p:spPr>
          <a:xfrm>
            <a:off x="316264" y="7371503"/>
            <a:ext cx="2607696" cy="1531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spcBef>
                <a:spcPts val="500"/>
              </a:spcBef>
              <a:defRPr>
                <a:solidFill>
                  <a:srgbClr val="000000"/>
                </a:solidFill>
              </a:defRPr>
            </a:pPr>
            <a:r>
              <a:rPr dirty="0" err="1"/>
              <a:t>tibble</a:t>
            </a:r>
            <a:r>
              <a:rPr dirty="0"/>
              <a:t>(</a:t>
            </a:r>
            <a:r>
              <a:rPr b="0" dirty="0"/>
              <a:t>…</a:t>
            </a:r>
            <a:r>
              <a:rPr dirty="0"/>
              <a:t>) </a:t>
            </a:r>
            <a:r>
              <a:rPr lang="es-ES" b="0" dirty="0"/>
              <a:t>Construir por columnas.</a:t>
            </a:r>
            <a:br>
              <a:rPr b="0" dirty="0"/>
            </a:br>
            <a:r>
              <a:rPr b="0" dirty="0" err="1"/>
              <a:t>tibble</a:t>
            </a:r>
            <a:r>
              <a:rPr b="0" dirty="0"/>
              <a:t>(x = 1:3, y = c("a", "b", "c"))</a:t>
            </a:r>
            <a:endParaRPr b="0" i="1" dirty="0"/>
          </a:p>
          <a:p>
            <a:pPr>
              <a:spcBef>
                <a:spcPts val="500"/>
              </a:spcBef>
              <a:defRPr>
                <a:solidFill>
                  <a:srgbClr val="000000"/>
                </a:solidFill>
              </a:defRPr>
            </a:pPr>
            <a:r>
              <a:rPr dirty="0"/>
              <a:t>tribble(</a:t>
            </a:r>
            <a:r>
              <a:rPr b="0" dirty="0"/>
              <a:t>…</a:t>
            </a:r>
            <a:r>
              <a:rPr dirty="0"/>
              <a:t>) </a:t>
            </a:r>
            <a:r>
              <a:rPr lang="es-ES" b="0" dirty="0"/>
              <a:t>Construir por filas</a:t>
            </a:r>
            <a:r>
              <a:rPr b="0" dirty="0"/>
              <a:t>.</a:t>
            </a:r>
            <a:br>
              <a:rPr b="0" dirty="0"/>
            </a:br>
            <a:r>
              <a:rPr b="0" dirty="0"/>
              <a:t>tribble(~x,   ~y,</a:t>
            </a:r>
            <a:br>
              <a:rPr b="0" dirty="0"/>
            </a:br>
            <a:r>
              <a:rPr b="0" dirty="0"/>
              <a:t>                  1, "a",</a:t>
            </a:r>
            <a:br>
              <a:rPr b="0" dirty="0"/>
            </a:br>
            <a:r>
              <a:rPr b="0" dirty="0"/>
              <a:t>                  2, "b",</a:t>
            </a:r>
            <a:br>
              <a:rPr b="0" dirty="0"/>
            </a:br>
            <a:r>
              <a:rPr b="0" dirty="0"/>
              <a:t>                  3, "c")</a:t>
            </a:r>
          </a:p>
        </p:txBody>
      </p:sp>
      <p:sp>
        <p:nvSpPr>
          <p:cNvPr id="188" name="Reshape Data"/>
          <p:cNvSpPr txBox="1"/>
          <p:nvPr/>
        </p:nvSpPr>
        <p:spPr>
          <a:xfrm>
            <a:off x="3762888" y="1338655"/>
            <a:ext cx="1733906" cy="3939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p>
            <a:pPr lvl="1" indent="0">
              <a:lnSpc>
                <a:spcPct val="80000"/>
              </a:lnSpc>
              <a:spcBef>
                <a:spcPts val="0"/>
              </a:spcBef>
              <a:defRPr sz="2500" b="0">
                <a:solidFill>
                  <a:srgbClr val="E2754E"/>
                </a:solidFill>
              </a:defRPr>
            </a:pPr>
            <a:r>
              <a:rPr lang="es-ES" sz="1600"/>
              <a:t>Cambiar la forma de los datos</a:t>
            </a:r>
            <a:endParaRPr sz="1600" dirty="0"/>
          </a:p>
        </p:txBody>
      </p:sp>
      <p:sp>
        <p:nvSpPr>
          <p:cNvPr id="189" name="- Pivot data to reorganize values into a new layout."/>
          <p:cNvSpPr txBox="1"/>
          <p:nvPr/>
        </p:nvSpPr>
        <p:spPr>
          <a:xfrm>
            <a:off x="5727612" y="1407655"/>
            <a:ext cx="3824571" cy="248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fontScale="92500" lnSpcReduction="20000"/>
          </a:bodyPr>
          <a:lstStyle>
            <a:lvl1pPr>
              <a:spcBef>
                <a:spcPts val="0"/>
              </a:spcBef>
              <a:defRPr b="0">
                <a:solidFill>
                  <a:srgbClr val="000000"/>
                </a:solidFill>
              </a:defRPr>
            </a:lvl1pPr>
          </a:lstStyle>
          <a:p>
            <a:r>
              <a:rPr sz="1100" dirty="0"/>
              <a:t>- </a:t>
            </a:r>
            <a:r>
              <a:rPr lang="es-ES" sz="1100" dirty="0"/>
              <a:t>Dinamice los datos para reorganizar los valores en un nuevo diseño.</a:t>
            </a:r>
            <a:endParaRPr sz="1100" dirty="0"/>
          </a:p>
        </p:txBody>
      </p:sp>
      <p:sp>
        <p:nvSpPr>
          <p:cNvPr id="190" name="Handle Missing Values"/>
          <p:cNvSpPr txBox="1"/>
          <p:nvPr/>
        </p:nvSpPr>
        <p:spPr>
          <a:xfrm>
            <a:off x="10486784" y="5981384"/>
            <a:ext cx="3130445" cy="5909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p>
            <a:pPr lvl="1" indent="0">
              <a:lnSpc>
                <a:spcPct val="80000"/>
              </a:lnSpc>
              <a:spcBef>
                <a:spcPts val="0"/>
              </a:spcBef>
              <a:defRPr sz="2500" b="0">
                <a:solidFill>
                  <a:srgbClr val="E2754E"/>
                </a:solidFill>
              </a:defRPr>
            </a:pPr>
            <a:r>
              <a:rPr lang="es-ES" sz="2400" dirty="0"/>
              <a:t>Controlar Valores Faltantes</a:t>
            </a:r>
            <a:endParaRPr sz="2400" dirty="0"/>
          </a:p>
        </p:txBody>
      </p:sp>
      <p:sp>
        <p:nvSpPr>
          <p:cNvPr id="191" name="Línea"/>
          <p:cNvSpPr/>
          <p:nvPr/>
        </p:nvSpPr>
        <p:spPr>
          <a:xfrm>
            <a:off x="10505384" y="5943600"/>
            <a:ext cx="3130445" cy="0"/>
          </a:xfrm>
          <a:prstGeom prst="line">
            <a:avLst/>
          </a:prstGeom>
          <a:ln w="12700">
            <a:solidFill>
              <a:srgbClr val="A6AAA9"/>
            </a:solidFill>
            <a:miter lim="400000"/>
          </a:ln>
        </p:spPr>
        <p:txBody>
          <a:bodyPr lIns="54570" tIns="54570" rIns="54570" bIns="54570" anchor="ctr"/>
          <a:lstStyle/>
          <a:p>
            <a:pPr>
              <a:lnSpc>
                <a:spcPct val="80000"/>
              </a:lnSpc>
              <a:spcBef>
                <a:spcPts val="600"/>
              </a:spcBef>
              <a:defRPr b="0">
                <a:solidFill>
                  <a:srgbClr val="000000"/>
                </a:solidFill>
              </a:defRPr>
            </a:pPr>
            <a:endParaRPr/>
          </a:p>
        </p:txBody>
      </p:sp>
      <p:grpSp>
        <p:nvGrpSpPr>
          <p:cNvPr id="196" name="Agrupar"/>
          <p:cNvGrpSpPr/>
          <p:nvPr/>
        </p:nvGrpSpPr>
        <p:grpSpPr>
          <a:xfrm>
            <a:off x="10519977" y="6641036"/>
            <a:ext cx="1198318" cy="918490"/>
            <a:chOff x="25400" y="6349"/>
            <a:chExt cx="1198317" cy="918488"/>
          </a:xfrm>
        </p:grpSpPr>
        <p:graphicFrame>
          <p:nvGraphicFramePr>
            <p:cNvPr id="192" name="Table 2-1-2-4-1-1-1-1-2-3"/>
            <p:cNvGraphicFramePr/>
            <p:nvPr/>
          </p:nvGraphicFramePr>
          <p:xfrm>
            <a:off x="25400" y="239038"/>
            <a:ext cx="422232" cy="685799"/>
          </p:xfrm>
          <a:graphic>
            <a:graphicData uri="http://schemas.openxmlformats.org/drawingml/2006/table">
              <a:tbl>
                <a:tblPr firstRow="1">
                  <a:tableStyleId>{33BA23B1-9221-436E-865A-0063620EA4FD}</a:tableStyleId>
                </a:tblPr>
                <a:tblGrid>
                  <a:gridCol w="211116">
                    <a:extLst>
                      <a:ext uri="{9D8B030D-6E8A-4147-A177-3AD203B41FA5}">
                        <a16:colId xmlns:a16="http://schemas.microsoft.com/office/drawing/2014/main" val="20000"/>
                      </a:ext>
                    </a:extLst>
                  </a:gridCol>
                  <a:gridCol w="211116">
                    <a:extLst>
                      <a:ext uri="{9D8B030D-6E8A-4147-A177-3AD203B41FA5}">
                        <a16:colId xmlns:a16="http://schemas.microsoft.com/office/drawing/2014/main" val="20001"/>
                      </a:ext>
                    </a:extLst>
                  </a:gridCol>
                </a:tblGrid>
                <a:tr h="114300">
                  <a:tc>
                    <a:txBody>
                      <a:bodyPr/>
                      <a:lstStyle/>
                      <a:p>
                        <a:pPr algn="ctr" defTabSz="914400">
                          <a:spcBef>
                            <a:spcPts val="0"/>
                          </a:spcBef>
                          <a:defRPr sz="1800" b="0">
                            <a:solidFill>
                              <a:srgbClr val="000000"/>
                            </a:solidFill>
                          </a:defRPr>
                        </a:pPr>
                        <a:r>
                          <a:rPr sz="700" b="1">
                            <a:solidFill>
                              <a:srgbClr val="FFFFFF"/>
                            </a:solidFill>
                          </a:rPr>
                          <a:t>x1</a:t>
                        </a:r>
                      </a:p>
                    </a:txBody>
                    <a:tcPr marL="0" marR="0" marT="0" marB="0" anchor="ctr" horzOverflow="overflow">
                      <a:solidFill>
                        <a:srgbClr val="797979"/>
                      </a:solidFill>
                    </a:tcPr>
                  </a:tc>
                  <a:tc>
                    <a:txBody>
                      <a:bodyPr/>
                      <a:lstStyle/>
                      <a:p>
                        <a:pPr algn="ctr" defTabSz="914400">
                          <a:spcBef>
                            <a:spcPts val="0"/>
                          </a:spcBef>
                          <a:defRPr sz="1800" b="0">
                            <a:solidFill>
                              <a:srgbClr val="000000"/>
                            </a:solidFill>
                          </a:defRPr>
                        </a:pPr>
                        <a:r>
                          <a:rPr sz="700" b="1">
                            <a:solidFill>
                              <a:srgbClr val="FFFFFF"/>
                            </a:solidFill>
                          </a:rPr>
                          <a:t>x2</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solidFill>
                              <a:srgbClr val="A6AAA9"/>
                            </a:solidFill>
                          </a:rPr>
                          <a:t>NA</a:t>
                        </a:r>
                      </a:p>
                    </a:txBody>
                    <a:tcPr marL="0" marR="0" marT="0" marB="0" anchor="ctr" horzOverflow="overflow">
                      <a:noFill/>
                    </a:tcPr>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solidFill>
                              <a:srgbClr val="A6AAA9"/>
                            </a:solidFill>
                          </a:rPr>
                          <a:t>NA</a:t>
                        </a:r>
                      </a:p>
                    </a:txBody>
                    <a:tcPr marL="0" marR="0" marT="0" marB="0" anchor="ctr" horzOverflow="overflow">
                      <a:noFill/>
                    </a:tcPr>
                  </a:tc>
                  <a:extLst>
                    <a:ext uri="{0D108BD9-81ED-4DB2-BD59-A6C34878D82A}">
                      <a16:rowId xmlns:a16="http://schemas.microsoft.com/office/drawing/2014/main" val="10003"/>
                    </a:ext>
                  </a:extLst>
                </a:tr>
                <a:tr h="114300">
                  <a:tc>
                    <a:txBody>
                      <a:bodyPr/>
                      <a:lstStyle/>
                      <a:p>
                        <a:pPr algn="ctr" defTabSz="914400">
                          <a:spcBef>
                            <a:spcPts val="0"/>
                          </a:spcBef>
                          <a:defRPr sz="1800"/>
                        </a:pPr>
                        <a:r>
                          <a:rPr sz="700"/>
                          <a:t>D</a:t>
                        </a:r>
                      </a:p>
                    </a:txBody>
                    <a:tcPr marL="0" marR="0" marT="0" marB="0" anchor="ctr" horzOverflow="overflow"/>
                  </a:tc>
                  <a:tc>
                    <a:txBody>
                      <a:bodyPr/>
                      <a:lstStyle/>
                      <a:p>
                        <a:pPr algn="ctr" defTabSz="914400">
                          <a:spcBef>
                            <a:spcPts val="0"/>
                          </a:spcBef>
                          <a:defRPr sz="1800"/>
                        </a:pPr>
                        <a:r>
                          <a:rPr sz="700"/>
                          <a:t>3</a:t>
                        </a:r>
                      </a:p>
                    </a:txBody>
                    <a:tcPr marL="0" marR="0" marT="0" marB="0" anchor="ctr" horzOverflow="overflow"/>
                  </a:tc>
                  <a:extLst>
                    <a:ext uri="{0D108BD9-81ED-4DB2-BD59-A6C34878D82A}">
                      <a16:rowId xmlns:a16="http://schemas.microsoft.com/office/drawing/2014/main" val="10004"/>
                    </a:ext>
                  </a:extLst>
                </a:tr>
                <a:tr h="114300">
                  <a:tc>
                    <a:txBody>
                      <a:bodyPr/>
                      <a:lstStyle/>
                      <a:p>
                        <a:pPr algn="ctr" defTabSz="914400">
                          <a:spcBef>
                            <a:spcPts val="0"/>
                          </a:spcBef>
                          <a:defRPr sz="1800"/>
                        </a:pPr>
                        <a:r>
                          <a:rPr sz="700"/>
                          <a:t>E</a:t>
                        </a:r>
                      </a:p>
                    </a:txBody>
                    <a:tcPr marL="0" marR="0" marT="0" marB="0" anchor="ctr" horzOverflow="overflow"/>
                  </a:tc>
                  <a:tc>
                    <a:txBody>
                      <a:bodyPr/>
                      <a:lstStyle/>
                      <a:p>
                        <a:pPr algn="ctr" defTabSz="914400">
                          <a:spcBef>
                            <a:spcPts val="0"/>
                          </a:spcBef>
                          <a:defRPr sz="1800"/>
                        </a:pPr>
                        <a:r>
                          <a:rPr sz="700">
                            <a:solidFill>
                              <a:srgbClr val="A6AAA9"/>
                            </a:solidFill>
                          </a:rPr>
                          <a:t>NA</a:t>
                        </a:r>
                      </a:p>
                    </a:txBody>
                    <a:tcPr marL="0" marR="0" marT="0" marB="0" anchor="ctr" horzOverflow="overflow">
                      <a:noFill/>
                    </a:tcPr>
                  </a:tc>
                  <a:extLst>
                    <a:ext uri="{0D108BD9-81ED-4DB2-BD59-A6C34878D82A}">
                      <a16:rowId xmlns:a16="http://schemas.microsoft.com/office/drawing/2014/main" val="10005"/>
                    </a:ext>
                  </a:extLst>
                </a:tr>
              </a:tbl>
            </a:graphicData>
          </a:graphic>
        </p:graphicFrame>
        <p:graphicFrame>
          <p:nvGraphicFramePr>
            <p:cNvPr id="193" name="Table 2-1-2-4-1-1-1-1-2-3-1"/>
            <p:cNvGraphicFramePr/>
            <p:nvPr/>
          </p:nvGraphicFramePr>
          <p:xfrm>
            <a:off x="801485" y="239038"/>
            <a:ext cx="422232" cy="342899"/>
          </p:xfrm>
          <a:graphic>
            <a:graphicData uri="http://schemas.openxmlformats.org/drawingml/2006/table">
              <a:tbl>
                <a:tblPr firstRow="1">
                  <a:tableStyleId>{33BA23B1-9221-436E-865A-0063620EA4FD}</a:tableStyleId>
                </a:tblPr>
                <a:tblGrid>
                  <a:gridCol w="211116">
                    <a:extLst>
                      <a:ext uri="{9D8B030D-6E8A-4147-A177-3AD203B41FA5}">
                        <a16:colId xmlns:a16="http://schemas.microsoft.com/office/drawing/2014/main" val="20000"/>
                      </a:ext>
                    </a:extLst>
                  </a:gridCol>
                  <a:gridCol w="211116">
                    <a:extLst>
                      <a:ext uri="{9D8B030D-6E8A-4147-A177-3AD203B41FA5}">
                        <a16:colId xmlns:a16="http://schemas.microsoft.com/office/drawing/2014/main" val="20001"/>
                      </a:ext>
                    </a:extLst>
                  </a:gridCol>
                </a:tblGrid>
                <a:tr h="114300">
                  <a:tc>
                    <a:txBody>
                      <a:bodyPr/>
                      <a:lstStyle/>
                      <a:p>
                        <a:pPr algn="ctr" defTabSz="914400">
                          <a:spcBef>
                            <a:spcPts val="0"/>
                          </a:spcBef>
                          <a:defRPr sz="1800" b="0">
                            <a:solidFill>
                              <a:srgbClr val="000000"/>
                            </a:solidFill>
                          </a:defRPr>
                        </a:pPr>
                        <a:r>
                          <a:rPr sz="700" b="1">
                            <a:solidFill>
                              <a:srgbClr val="FFFFFF"/>
                            </a:solidFill>
                          </a:rPr>
                          <a:t>x1</a:t>
                        </a:r>
                      </a:p>
                    </a:txBody>
                    <a:tcPr marL="0" marR="0" marT="0" marB="0" anchor="ctr" horzOverflow="overflow">
                      <a:solidFill>
                        <a:srgbClr val="797979"/>
                      </a:solidFill>
                    </a:tcPr>
                  </a:tc>
                  <a:tc>
                    <a:txBody>
                      <a:bodyPr/>
                      <a:lstStyle/>
                      <a:p>
                        <a:pPr algn="ctr" defTabSz="914400">
                          <a:spcBef>
                            <a:spcPts val="0"/>
                          </a:spcBef>
                          <a:defRPr sz="1800" b="0">
                            <a:solidFill>
                              <a:srgbClr val="000000"/>
                            </a:solidFill>
                          </a:defRPr>
                        </a:pPr>
                        <a:r>
                          <a:rPr sz="700" b="1">
                            <a:solidFill>
                              <a:srgbClr val="FFFFFF"/>
                            </a:solidFill>
                          </a:rPr>
                          <a:t>x2</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D</a:t>
                        </a:r>
                      </a:p>
                    </a:txBody>
                    <a:tcPr marL="0" marR="0" marT="0" marB="0" anchor="ctr" horzOverflow="overflow"/>
                  </a:tc>
                  <a:tc>
                    <a:txBody>
                      <a:bodyPr/>
                      <a:lstStyle/>
                      <a:p>
                        <a:pPr algn="ctr" defTabSz="914400">
                          <a:spcBef>
                            <a:spcPts val="0"/>
                          </a:spcBef>
                          <a:defRPr sz="1800"/>
                        </a:pPr>
                        <a:r>
                          <a:rPr sz="700"/>
                          <a:t>3</a:t>
                        </a:r>
                      </a:p>
                    </a:txBody>
                    <a:tcPr marL="0" marR="0" marT="0" marB="0" anchor="ctr" horzOverflow="overflow"/>
                  </a:tc>
                  <a:extLst>
                    <a:ext uri="{0D108BD9-81ED-4DB2-BD59-A6C34878D82A}">
                      <a16:rowId xmlns:a16="http://schemas.microsoft.com/office/drawing/2014/main" val="10002"/>
                    </a:ext>
                  </a:extLst>
                </a:tr>
              </a:tbl>
            </a:graphicData>
          </a:graphic>
        </p:graphicFrame>
        <p:sp>
          <p:nvSpPr>
            <p:cNvPr id="194" name="Línea"/>
            <p:cNvSpPr/>
            <p:nvPr/>
          </p:nvSpPr>
          <p:spPr>
            <a:xfrm flipV="1">
              <a:off x="510307" y="460292"/>
              <a:ext cx="228505" cy="1"/>
            </a:xfrm>
            <a:prstGeom prst="line">
              <a:avLst/>
            </a:prstGeom>
            <a:noFill/>
            <a:ln w="25400" cap="flat">
              <a:solidFill>
                <a:srgbClr val="53585F"/>
              </a:solidFill>
              <a:prstDash val="solid"/>
              <a:miter lim="400000"/>
              <a:tailEnd type="stealth" w="med" len="med"/>
            </a:ln>
            <a:effectLst/>
          </p:spPr>
          <p:txBody>
            <a:bodyPr wrap="square" lIns="0" tIns="0" rIns="0" bIns="0" numCol="1" anchor="t">
              <a:noAutofit/>
            </a:bodyPr>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95" name="x"/>
            <p:cNvSpPr txBox="1"/>
            <p:nvPr/>
          </p:nvSpPr>
          <p:spPr>
            <a:xfrm>
              <a:off x="143846" y="6349"/>
              <a:ext cx="185341" cy="26154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lvl1pPr algn="ctr">
                <a:spcBef>
                  <a:spcPts val="0"/>
                </a:spcBef>
                <a:defRPr sz="1000" b="0">
                  <a:solidFill>
                    <a:srgbClr val="A6AAA9"/>
                  </a:solidFill>
                </a:defRPr>
              </a:lvl1pPr>
            </a:lstStyle>
            <a:p>
              <a:r>
                <a:t>x</a:t>
              </a:r>
            </a:p>
          </p:txBody>
        </p:sp>
      </p:grpSp>
      <p:grpSp>
        <p:nvGrpSpPr>
          <p:cNvPr id="201" name="Agrupar"/>
          <p:cNvGrpSpPr/>
          <p:nvPr/>
        </p:nvGrpSpPr>
        <p:grpSpPr>
          <a:xfrm>
            <a:off x="10519977" y="7618869"/>
            <a:ext cx="1173128" cy="915964"/>
            <a:chOff x="25400" y="6349"/>
            <a:chExt cx="1173127" cy="915962"/>
          </a:xfrm>
        </p:grpSpPr>
        <p:graphicFrame>
          <p:nvGraphicFramePr>
            <p:cNvPr id="197" name="Table 2-1-2-4-1-1-1-1-2-3-2"/>
            <p:cNvGraphicFramePr/>
            <p:nvPr/>
          </p:nvGraphicFramePr>
          <p:xfrm>
            <a:off x="25400" y="236512"/>
            <a:ext cx="422232" cy="685799"/>
          </p:xfrm>
          <a:graphic>
            <a:graphicData uri="http://schemas.openxmlformats.org/drawingml/2006/table">
              <a:tbl>
                <a:tblPr firstRow="1">
                  <a:tableStyleId>{33BA23B1-9221-436E-865A-0063620EA4FD}</a:tableStyleId>
                </a:tblPr>
                <a:tblGrid>
                  <a:gridCol w="211116">
                    <a:extLst>
                      <a:ext uri="{9D8B030D-6E8A-4147-A177-3AD203B41FA5}">
                        <a16:colId xmlns:a16="http://schemas.microsoft.com/office/drawing/2014/main" val="20000"/>
                      </a:ext>
                    </a:extLst>
                  </a:gridCol>
                  <a:gridCol w="211116">
                    <a:extLst>
                      <a:ext uri="{9D8B030D-6E8A-4147-A177-3AD203B41FA5}">
                        <a16:colId xmlns:a16="http://schemas.microsoft.com/office/drawing/2014/main" val="20001"/>
                      </a:ext>
                    </a:extLst>
                  </a:gridCol>
                </a:tblGrid>
                <a:tr h="114300">
                  <a:tc>
                    <a:txBody>
                      <a:bodyPr/>
                      <a:lstStyle/>
                      <a:p>
                        <a:pPr algn="ctr" defTabSz="914400">
                          <a:spcBef>
                            <a:spcPts val="0"/>
                          </a:spcBef>
                          <a:defRPr sz="1800" b="0">
                            <a:solidFill>
                              <a:srgbClr val="000000"/>
                            </a:solidFill>
                          </a:defRPr>
                        </a:pPr>
                        <a:r>
                          <a:rPr sz="700" b="1">
                            <a:solidFill>
                              <a:srgbClr val="FFFFFF"/>
                            </a:solidFill>
                          </a:rPr>
                          <a:t>x1</a:t>
                        </a:r>
                      </a:p>
                    </a:txBody>
                    <a:tcPr marL="0" marR="0" marT="0" marB="0" anchor="ctr" horzOverflow="overflow">
                      <a:solidFill>
                        <a:srgbClr val="797979"/>
                      </a:solidFill>
                    </a:tcPr>
                  </a:tc>
                  <a:tc>
                    <a:txBody>
                      <a:bodyPr/>
                      <a:lstStyle/>
                      <a:p>
                        <a:pPr algn="ctr" defTabSz="914400">
                          <a:spcBef>
                            <a:spcPts val="0"/>
                          </a:spcBef>
                          <a:defRPr sz="1800" b="0">
                            <a:solidFill>
                              <a:srgbClr val="000000"/>
                            </a:solidFill>
                          </a:defRPr>
                        </a:pPr>
                        <a:r>
                          <a:rPr sz="700" b="1">
                            <a:solidFill>
                              <a:srgbClr val="FFFFFF"/>
                            </a:solidFill>
                          </a:rPr>
                          <a:t>x2</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solidFill>
                              <a:srgbClr val="A6AAA9"/>
                            </a:solidFill>
                          </a:rPr>
                          <a:t>NA</a:t>
                        </a:r>
                      </a:p>
                    </a:txBody>
                    <a:tcPr marL="0" marR="0" marT="0" marB="0" anchor="ctr" horzOverflow="overflow">
                      <a:noFill/>
                    </a:tcPr>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solidFill>
                              <a:srgbClr val="A6AAA9"/>
                            </a:solidFill>
                          </a:rPr>
                          <a:t>NA</a:t>
                        </a:r>
                      </a:p>
                    </a:txBody>
                    <a:tcPr marL="0" marR="0" marT="0" marB="0" anchor="ctr" horzOverflow="overflow">
                      <a:noFill/>
                    </a:tcPr>
                  </a:tc>
                  <a:extLst>
                    <a:ext uri="{0D108BD9-81ED-4DB2-BD59-A6C34878D82A}">
                      <a16:rowId xmlns:a16="http://schemas.microsoft.com/office/drawing/2014/main" val="10003"/>
                    </a:ext>
                  </a:extLst>
                </a:tr>
                <a:tr h="114300">
                  <a:tc>
                    <a:txBody>
                      <a:bodyPr/>
                      <a:lstStyle/>
                      <a:p>
                        <a:pPr algn="ctr" defTabSz="914400">
                          <a:spcBef>
                            <a:spcPts val="0"/>
                          </a:spcBef>
                          <a:defRPr sz="1800"/>
                        </a:pPr>
                        <a:r>
                          <a:rPr sz="700"/>
                          <a:t>D</a:t>
                        </a:r>
                      </a:p>
                    </a:txBody>
                    <a:tcPr marL="0" marR="0" marT="0" marB="0" anchor="ctr" horzOverflow="overflow"/>
                  </a:tc>
                  <a:tc>
                    <a:txBody>
                      <a:bodyPr/>
                      <a:lstStyle/>
                      <a:p>
                        <a:pPr algn="ctr" defTabSz="914400">
                          <a:spcBef>
                            <a:spcPts val="0"/>
                          </a:spcBef>
                          <a:defRPr sz="1800"/>
                        </a:pPr>
                        <a:r>
                          <a:rPr sz="700"/>
                          <a:t>3</a:t>
                        </a:r>
                      </a:p>
                    </a:txBody>
                    <a:tcPr marL="0" marR="0" marT="0" marB="0" anchor="ctr" horzOverflow="overflow"/>
                  </a:tc>
                  <a:extLst>
                    <a:ext uri="{0D108BD9-81ED-4DB2-BD59-A6C34878D82A}">
                      <a16:rowId xmlns:a16="http://schemas.microsoft.com/office/drawing/2014/main" val="10004"/>
                    </a:ext>
                  </a:extLst>
                </a:tr>
                <a:tr h="114300">
                  <a:tc>
                    <a:txBody>
                      <a:bodyPr/>
                      <a:lstStyle/>
                      <a:p>
                        <a:pPr algn="ctr" defTabSz="914400">
                          <a:spcBef>
                            <a:spcPts val="0"/>
                          </a:spcBef>
                          <a:defRPr sz="1800"/>
                        </a:pPr>
                        <a:r>
                          <a:rPr sz="700"/>
                          <a:t>E</a:t>
                        </a:r>
                      </a:p>
                    </a:txBody>
                    <a:tcPr marL="0" marR="0" marT="0" marB="0" anchor="ctr" horzOverflow="overflow"/>
                  </a:tc>
                  <a:tc>
                    <a:txBody>
                      <a:bodyPr/>
                      <a:lstStyle/>
                      <a:p>
                        <a:pPr algn="ctr" defTabSz="914400">
                          <a:spcBef>
                            <a:spcPts val="0"/>
                          </a:spcBef>
                          <a:defRPr sz="1800"/>
                        </a:pPr>
                        <a:r>
                          <a:rPr sz="700">
                            <a:solidFill>
                              <a:srgbClr val="A6AAA9"/>
                            </a:solidFill>
                          </a:rPr>
                          <a:t>NA</a:t>
                        </a:r>
                      </a:p>
                    </a:txBody>
                    <a:tcPr marL="0" marR="0" marT="0" marB="0" anchor="ctr" horzOverflow="overflow">
                      <a:noFill/>
                    </a:tcPr>
                  </a:tc>
                  <a:extLst>
                    <a:ext uri="{0D108BD9-81ED-4DB2-BD59-A6C34878D82A}">
                      <a16:rowId xmlns:a16="http://schemas.microsoft.com/office/drawing/2014/main" val="10005"/>
                    </a:ext>
                  </a:extLst>
                </a:tr>
              </a:tbl>
            </a:graphicData>
          </a:graphic>
        </p:graphicFrame>
        <p:graphicFrame>
          <p:nvGraphicFramePr>
            <p:cNvPr id="198" name="Table 2-1-2-4-1-1-1-1-2-3-2-1"/>
            <p:cNvGraphicFramePr/>
            <p:nvPr/>
          </p:nvGraphicFramePr>
          <p:xfrm>
            <a:off x="776295" y="236512"/>
            <a:ext cx="422232" cy="685799"/>
          </p:xfrm>
          <a:graphic>
            <a:graphicData uri="http://schemas.openxmlformats.org/drawingml/2006/table">
              <a:tbl>
                <a:tblPr firstRow="1">
                  <a:tableStyleId>{33BA23B1-9221-436E-865A-0063620EA4FD}</a:tableStyleId>
                </a:tblPr>
                <a:tblGrid>
                  <a:gridCol w="211116">
                    <a:extLst>
                      <a:ext uri="{9D8B030D-6E8A-4147-A177-3AD203B41FA5}">
                        <a16:colId xmlns:a16="http://schemas.microsoft.com/office/drawing/2014/main" val="20000"/>
                      </a:ext>
                    </a:extLst>
                  </a:gridCol>
                  <a:gridCol w="211116">
                    <a:extLst>
                      <a:ext uri="{9D8B030D-6E8A-4147-A177-3AD203B41FA5}">
                        <a16:colId xmlns:a16="http://schemas.microsoft.com/office/drawing/2014/main" val="20001"/>
                      </a:ext>
                    </a:extLst>
                  </a:gridCol>
                </a:tblGrid>
                <a:tr h="114300">
                  <a:tc>
                    <a:txBody>
                      <a:bodyPr/>
                      <a:lstStyle/>
                      <a:p>
                        <a:pPr algn="ctr" defTabSz="914400">
                          <a:spcBef>
                            <a:spcPts val="0"/>
                          </a:spcBef>
                          <a:defRPr sz="1800" b="0">
                            <a:solidFill>
                              <a:srgbClr val="000000"/>
                            </a:solidFill>
                          </a:defRPr>
                        </a:pPr>
                        <a:r>
                          <a:rPr sz="700" b="1">
                            <a:solidFill>
                              <a:srgbClr val="FFFFFF"/>
                            </a:solidFill>
                          </a:rPr>
                          <a:t>x1</a:t>
                        </a:r>
                      </a:p>
                    </a:txBody>
                    <a:tcPr marL="0" marR="0" marT="0" marB="0" anchor="ctr" horzOverflow="overflow">
                      <a:solidFill>
                        <a:srgbClr val="797979"/>
                      </a:solidFill>
                    </a:tcPr>
                  </a:tc>
                  <a:tc>
                    <a:txBody>
                      <a:bodyPr/>
                      <a:lstStyle/>
                      <a:p>
                        <a:pPr algn="ctr" defTabSz="914400">
                          <a:spcBef>
                            <a:spcPts val="0"/>
                          </a:spcBef>
                          <a:defRPr sz="1800" b="0">
                            <a:solidFill>
                              <a:srgbClr val="000000"/>
                            </a:solidFill>
                          </a:defRPr>
                        </a:pPr>
                        <a:r>
                          <a:rPr sz="700" b="1">
                            <a:solidFill>
                              <a:srgbClr val="FFFFFF"/>
                            </a:solidFill>
                          </a:rPr>
                          <a:t>x2</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solidFill>
                        <a:srgbClr val="FFF3AB"/>
                      </a:solidFill>
                    </a:tcPr>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solidFill>
                        <a:srgbClr val="FFF3AB"/>
                      </a:solidFill>
                    </a:tcPr>
                  </a:tc>
                  <a:extLst>
                    <a:ext uri="{0D108BD9-81ED-4DB2-BD59-A6C34878D82A}">
                      <a16:rowId xmlns:a16="http://schemas.microsoft.com/office/drawing/2014/main" val="10003"/>
                    </a:ext>
                  </a:extLst>
                </a:tr>
                <a:tr h="114300">
                  <a:tc>
                    <a:txBody>
                      <a:bodyPr/>
                      <a:lstStyle/>
                      <a:p>
                        <a:pPr algn="ctr" defTabSz="914400">
                          <a:spcBef>
                            <a:spcPts val="0"/>
                          </a:spcBef>
                          <a:defRPr sz="1800"/>
                        </a:pPr>
                        <a:r>
                          <a:rPr sz="700"/>
                          <a:t>D</a:t>
                        </a:r>
                      </a:p>
                    </a:txBody>
                    <a:tcPr marL="0" marR="0" marT="0" marB="0" anchor="ctr" horzOverflow="overflow"/>
                  </a:tc>
                  <a:tc>
                    <a:txBody>
                      <a:bodyPr/>
                      <a:lstStyle/>
                      <a:p>
                        <a:pPr algn="ctr" defTabSz="914400">
                          <a:spcBef>
                            <a:spcPts val="0"/>
                          </a:spcBef>
                          <a:defRPr sz="1800"/>
                        </a:pPr>
                        <a:r>
                          <a:rPr sz="700"/>
                          <a:t>3</a:t>
                        </a:r>
                      </a:p>
                    </a:txBody>
                    <a:tcPr marL="0" marR="0" marT="0" marB="0" anchor="ctr" horzOverflow="overflow"/>
                  </a:tc>
                  <a:extLst>
                    <a:ext uri="{0D108BD9-81ED-4DB2-BD59-A6C34878D82A}">
                      <a16:rowId xmlns:a16="http://schemas.microsoft.com/office/drawing/2014/main" val="10004"/>
                    </a:ext>
                  </a:extLst>
                </a:tr>
                <a:tr h="114300">
                  <a:tc>
                    <a:txBody>
                      <a:bodyPr/>
                      <a:lstStyle/>
                      <a:p>
                        <a:pPr algn="ctr" defTabSz="914400">
                          <a:spcBef>
                            <a:spcPts val="0"/>
                          </a:spcBef>
                          <a:defRPr sz="1800"/>
                        </a:pPr>
                        <a:r>
                          <a:rPr sz="700"/>
                          <a:t>E</a:t>
                        </a:r>
                      </a:p>
                    </a:txBody>
                    <a:tcPr marL="0" marR="0" marT="0" marB="0" anchor="ctr" horzOverflow="overflow"/>
                  </a:tc>
                  <a:tc>
                    <a:txBody>
                      <a:bodyPr/>
                      <a:lstStyle/>
                      <a:p>
                        <a:pPr algn="ctr" defTabSz="914400">
                          <a:spcBef>
                            <a:spcPts val="0"/>
                          </a:spcBef>
                          <a:defRPr sz="1800"/>
                        </a:pPr>
                        <a:r>
                          <a:rPr sz="700"/>
                          <a:t>3</a:t>
                        </a:r>
                      </a:p>
                    </a:txBody>
                    <a:tcPr marL="0" marR="0" marT="0" marB="0" anchor="ctr" horzOverflow="overflow">
                      <a:solidFill>
                        <a:srgbClr val="FEF2AB"/>
                      </a:solidFill>
                    </a:tcPr>
                  </a:tc>
                  <a:extLst>
                    <a:ext uri="{0D108BD9-81ED-4DB2-BD59-A6C34878D82A}">
                      <a16:rowId xmlns:a16="http://schemas.microsoft.com/office/drawing/2014/main" val="10005"/>
                    </a:ext>
                  </a:extLst>
                </a:tr>
              </a:tbl>
            </a:graphicData>
          </a:graphic>
        </p:graphicFrame>
        <p:sp>
          <p:nvSpPr>
            <p:cNvPr id="199" name="x"/>
            <p:cNvSpPr txBox="1"/>
            <p:nvPr/>
          </p:nvSpPr>
          <p:spPr>
            <a:xfrm>
              <a:off x="143846" y="6349"/>
              <a:ext cx="185341" cy="26154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lvl1pPr algn="ctr">
                <a:spcBef>
                  <a:spcPts val="0"/>
                </a:spcBef>
                <a:defRPr sz="1000" b="0">
                  <a:solidFill>
                    <a:srgbClr val="A6AAA9"/>
                  </a:solidFill>
                </a:defRPr>
              </a:lvl1pPr>
            </a:lstStyle>
            <a:p>
              <a:r>
                <a:t>x</a:t>
              </a:r>
            </a:p>
          </p:txBody>
        </p:sp>
        <p:sp>
          <p:nvSpPr>
            <p:cNvPr id="200" name="Línea"/>
            <p:cNvSpPr/>
            <p:nvPr/>
          </p:nvSpPr>
          <p:spPr>
            <a:xfrm flipV="1">
              <a:off x="506318" y="457765"/>
              <a:ext cx="228505" cy="1"/>
            </a:xfrm>
            <a:prstGeom prst="line">
              <a:avLst/>
            </a:prstGeom>
            <a:noFill/>
            <a:ln w="25400" cap="flat">
              <a:solidFill>
                <a:srgbClr val="53585F"/>
              </a:solidFill>
              <a:prstDash val="solid"/>
              <a:miter lim="400000"/>
              <a:tailEnd type="stealth" w="med" len="med"/>
            </a:ln>
            <a:effectLst/>
          </p:spPr>
          <p:txBody>
            <a:bodyPr wrap="square" lIns="0" tIns="0" rIns="0" bIns="0" numCol="1" anchor="t">
              <a:noAutofit/>
            </a:bodyPr>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nvGrpSpPr>
          <p:cNvPr id="206" name="Agrupar"/>
          <p:cNvGrpSpPr/>
          <p:nvPr/>
        </p:nvGrpSpPr>
        <p:grpSpPr>
          <a:xfrm>
            <a:off x="10519977" y="8790900"/>
            <a:ext cx="1172554" cy="915964"/>
            <a:chOff x="25400" y="6349"/>
            <a:chExt cx="1172553" cy="915962"/>
          </a:xfrm>
        </p:grpSpPr>
        <p:graphicFrame>
          <p:nvGraphicFramePr>
            <p:cNvPr id="202" name="Table 2-1-2-4-1-1-1-1-2-3-2-2"/>
            <p:cNvGraphicFramePr/>
            <p:nvPr/>
          </p:nvGraphicFramePr>
          <p:xfrm>
            <a:off x="25400" y="236512"/>
            <a:ext cx="422232" cy="685799"/>
          </p:xfrm>
          <a:graphic>
            <a:graphicData uri="http://schemas.openxmlformats.org/drawingml/2006/table">
              <a:tbl>
                <a:tblPr firstRow="1">
                  <a:tableStyleId>{33BA23B1-9221-436E-865A-0063620EA4FD}</a:tableStyleId>
                </a:tblPr>
                <a:tblGrid>
                  <a:gridCol w="211116">
                    <a:extLst>
                      <a:ext uri="{9D8B030D-6E8A-4147-A177-3AD203B41FA5}">
                        <a16:colId xmlns:a16="http://schemas.microsoft.com/office/drawing/2014/main" val="20000"/>
                      </a:ext>
                    </a:extLst>
                  </a:gridCol>
                  <a:gridCol w="211116">
                    <a:extLst>
                      <a:ext uri="{9D8B030D-6E8A-4147-A177-3AD203B41FA5}">
                        <a16:colId xmlns:a16="http://schemas.microsoft.com/office/drawing/2014/main" val="20001"/>
                      </a:ext>
                    </a:extLst>
                  </a:gridCol>
                </a:tblGrid>
                <a:tr h="114300">
                  <a:tc>
                    <a:txBody>
                      <a:bodyPr/>
                      <a:lstStyle/>
                      <a:p>
                        <a:pPr algn="ctr" defTabSz="914400">
                          <a:spcBef>
                            <a:spcPts val="0"/>
                          </a:spcBef>
                          <a:defRPr sz="1800" b="0">
                            <a:solidFill>
                              <a:srgbClr val="000000"/>
                            </a:solidFill>
                          </a:defRPr>
                        </a:pPr>
                        <a:r>
                          <a:rPr sz="700" b="1">
                            <a:solidFill>
                              <a:srgbClr val="FFFFFF"/>
                            </a:solidFill>
                          </a:rPr>
                          <a:t>x1</a:t>
                        </a:r>
                      </a:p>
                    </a:txBody>
                    <a:tcPr marL="0" marR="0" marT="0" marB="0" anchor="ctr" horzOverflow="overflow">
                      <a:solidFill>
                        <a:srgbClr val="797979"/>
                      </a:solidFill>
                    </a:tcPr>
                  </a:tc>
                  <a:tc>
                    <a:txBody>
                      <a:bodyPr/>
                      <a:lstStyle/>
                      <a:p>
                        <a:pPr algn="ctr" defTabSz="914400">
                          <a:spcBef>
                            <a:spcPts val="0"/>
                          </a:spcBef>
                          <a:defRPr sz="1800" b="0">
                            <a:solidFill>
                              <a:srgbClr val="000000"/>
                            </a:solidFill>
                          </a:defRPr>
                        </a:pPr>
                        <a:r>
                          <a:rPr sz="700" b="1">
                            <a:solidFill>
                              <a:srgbClr val="FFFFFF"/>
                            </a:solidFill>
                          </a:rPr>
                          <a:t>x2</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solidFill>
                              <a:srgbClr val="A6AAA9"/>
                            </a:solidFill>
                          </a:rPr>
                          <a:t>NA</a:t>
                        </a:r>
                      </a:p>
                    </a:txBody>
                    <a:tcPr marL="0" marR="0" marT="0" marB="0" anchor="ctr" horzOverflow="overflow">
                      <a:noFill/>
                    </a:tcPr>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solidFill>
                              <a:srgbClr val="A6AAA9"/>
                            </a:solidFill>
                          </a:rPr>
                          <a:t>NA</a:t>
                        </a:r>
                      </a:p>
                    </a:txBody>
                    <a:tcPr marL="0" marR="0" marT="0" marB="0" anchor="ctr" horzOverflow="overflow">
                      <a:noFill/>
                    </a:tcPr>
                  </a:tc>
                  <a:extLst>
                    <a:ext uri="{0D108BD9-81ED-4DB2-BD59-A6C34878D82A}">
                      <a16:rowId xmlns:a16="http://schemas.microsoft.com/office/drawing/2014/main" val="10003"/>
                    </a:ext>
                  </a:extLst>
                </a:tr>
                <a:tr h="114300">
                  <a:tc>
                    <a:txBody>
                      <a:bodyPr/>
                      <a:lstStyle/>
                      <a:p>
                        <a:pPr algn="ctr" defTabSz="914400">
                          <a:spcBef>
                            <a:spcPts val="0"/>
                          </a:spcBef>
                          <a:defRPr sz="1800"/>
                        </a:pPr>
                        <a:r>
                          <a:rPr sz="700"/>
                          <a:t>D</a:t>
                        </a:r>
                      </a:p>
                    </a:txBody>
                    <a:tcPr marL="0" marR="0" marT="0" marB="0" anchor="ctr" horzOverflow="overflow"/>
                  </a:tc>
                  <a:tc>
                    <a:txBody>
                      <a:bodyPr/>
                      <a:lstStyle/>
                      <a:p>
                        <a:pPr algn="ctr" defTabSz="914400">
                          <a:spcBef>
                            <a:spcPts val="0"/>
                          </a:spcBef>
                          <a:defRPr sz="1800"/>
                        </a:pPr>
                        <a:r>
                          <a:rPr sz="700"/>
                          <a:t>3</a:t>
                        </a:r>
                      </a:p>
                    </a:txBody>
                    <a:tcPr marL="0" marR="0" marT="0" marB="0" anchor="ctr" horzOverflow="overflow"/>
                  </a:tc>
                  <a:extLst>
                    <a:ext uri="{0D108BD9-81ED-4DB2-BD59-A6C34878D82A}">
                      <a16:rowId xmlns:a16="http://schemas.microsoft.com/office/drawing/2014/main" val="10004"/>
                    </a:ext>
                  </a:extLst>
                </a:tr>
                <a:tr h="114300">
                  <a:tc>
                    <a:txBody>
                      <a:bodyPr/>
                      <a:lstStyle/>
                      <a:p>
                        <a:pPr algn="ctr" defTabSz="914400">
                          <a:spcBef>
                            <a:spcPts val="0"/>
                          </a:spcBef>
                          <a:defRPr sz="1800"/>
                        </a:pPr>
                        <a:r>
                          <a:rPr sz="700"/>
                          <a:t>E</a:t>
                        </a:r>
                      </a:p>
                    </a:txBody>
                    <a:tcPr marL="0" marR="0" marT="0" marB="0" anchor="ctr" horzOverflow="overflow"/>
                  </a:tc>
                  <a:tc>
                    <a:txBody>
                      <a:bodyPr/>
                      <a:lstStyle/>
                      <a:p>
                        <a:pPr algn="ctr" defTabSz="914400">
                          <a:spcBef>
                            <a:spcPts val="0"/>
                          </a:spcBef>
                          <a:defRPr sz="1800"/>
                        </a:pPr>
                        <a:r>
                          <a:rPr sz="700">
                            <a:solidFill>
                              <a:srgbClr val="A6AAA9"/>
                            </a:solidFill>
                          </a:rPr>
                          <a:t>NA</a:t>
                        </a:r>
                      </a:p>
                    </a:txBody>
                    <a:tcPr marL="0" marR="0" marT="0" marB="0" anchor="ctr" horzOverflow="overflow">
                      <a:noFill/>
                    </a:tcPr>
                  </a:tc>
                  <a:extLst>
                    <a:ext uri="{0D108BD9-81ED-4DB2-BD59-A6C34878D82A}">
                      <a16:rowId xmlns:a16="http://schemas.microsoft.com/office/drawing/2014/main" val="10005"/>
                    </a:ext>
                  </a:extLst>
                </a:tr>
              </a:tbl>
            </a:graphicData>
          </a:graphic>
        </p:graphicFrame>
        <p:graphicFrame>
          <p:nvGraphicFramePr>
            <p:cNvPr id="203" name="Table 2-1-2-4-1-1-1-1-2-3-2-1-1"/>
            <p:cNvGraphicFramePr/>
            <p:nvPr/>
          </p:nvGraphicFramePr>
          <p:xfrm>
            <a:off x="775721" y="236512"/>
            <a:ext cx="422232" cy="685799"/>
          </p:xfrm>
          <a:graphic>
            <a:graphicData uri="http://schemas.openxmlformats.org/drawingml/2006/table">
              <a:tbl>
                <a:tblPr firstRow="1">
                  <a:tableStyleId>{33BA23B1-9221-436E-865A-0063620EA4FD}</a:tableStyleId>
                </a:tblPr>
                <a:tblGrid>
                  <a:gridCol w="211116">
                    <a:extLst>
                      <a:ext uri="{9D8B030D-6E8A-4147-A177-3AD203B41FA5}">
                        <a16:colId xmlns:a16="http://schemas.microsoft.com/office/drawing/2014/main" val="20000"/>
                      </a:ext>
                    </a:extLst>
                  </a:gridCol>
                  <a:gridCol w="211116">
                    <a:extLst>
                      <a:ext uri="{9D8B030D-6E8A-4147-A177-3AD203B41FA5}">
                        <a16:colId xmlns:a16="http://schemas.microsoft.com/office/drawing/2014/main" val="20001"/>
                      </a:ext>
                    </a:extLst>
                  </a:gridCol>
                </a:tblGrid>
                <a:tr h="114300">
                  <a:tc>
                    <a:txBody>
                      <a:bodyPr/>
                      <a:lstStyle/>
                      <a:p>
                        <a:pPr algn="ctr" defTabSz="914400">
                          <a:spcBef>
                            <a:spcPts val="0"/>
                          </a:spcBef>
                          <a:defRPr sz="1800" b="0">
                            <a:solidFill>
                              <a:srgbClr val="000000"/>
                            </a:solidFill>
                          </a:defRPr>
                        </a:pPr>
                        <a:r>
                          <a:rPr sz="700" b="1">
                            <a:solidFill>
                              <a:srgbClr val="FFFFFF"/>
                            </a:solidFill>
                          </a:rPr>
                          <a:t>x1</a:t>
                        </a:r>
                      </a:p>
                    </a:txBody>
                    <a:tcPr marL="0" marR="0" marT="0" marB="0" anchor="ctr" horzOverflow="overflow">
                      <a:solidFill>
                        <a:srgbClr val="797979"/>
                      </a:solidFill>
                    </a:tcPr>
                  </a:tc>
                  <a:tc>
                    <a:txBody>
                      <a:bodyPr/>
                      <a:lstStyle/>
                      <a:p>
                        <a:pPr algn="ctr" defTabSz="914400">
                          <a:spcBef>
                            <a:spcPts val="0"/>
                          </a:spcBef>
                          <a:defRPr sz="1800" b="0">
                            <a:solidFill>
                              <a:srgbClr val="000000"/>
                            </a:solidFill>
                          </a:defRPr>
                        </a:pPr>
                        <a:r>
                          <a:rPr sz="700" b="1">
                            <a:solidFill>
                              <a:srgbClr val="FFFFFF"/>
                            </a:solidFill>
                          </a:rPr>
                          <a:t>x2</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2</a:t>
                        </a:r>
                      </a:p>
                    </a:txBody>
                    <a:tcPr marL="0" marR="0" marT="0" marB="0" anchor="ctr" horzOverflow="overflow">
                      <a:solidFill>
                        <a:srgbClr val="FEF2AC"/>
                      </a:solidFill>
                    </a:tcPr>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t>2</a:t>
                        </a:r>
                      </a:p>
                    </a:txBody>
                    <a:tcPr marL="0" marR="0" marT="0" marB="0" anchor="ctr" horzOverflow="overflow">
                      <a:solidFill>
                        <a:srgbClr val="FEF2AC"/>
                      </a:solidFill>
                    </a:tcPr>
                  </a:tc>
                  <a:extLst>
                    <a:ext uri="{0D108BD9-81ED-4DB2-BD59-A6C34878D82A}">
                      <a16:rowId xmlns:a16="http://schemas.microsoft.com/office/drawing/2014/main" val="10003"/>
                    </a:ext>
                  </a:extLst>
                </a:tr>
                <a:tr h="114300">
                  <a:tc>
                    <a:txBody>
                      <a:bodyPr/>
                      <a:lstStyle/>
                      <a:p>
                        <a:pPr algn="ctr" defTabSz="914400">
                          <a:spcBef>
                            <a:spcPts val="0"/>
                          </a:spcBef>
                          <a:defRPr sz="1800"/>
                        </a:pPr>
                        <a:r>
                          <a:rPr sz="700"/>
                          <a:t>D</a:t>
                        </a:r>
                      </a:p>
                    </a:txBody>
                    <a:tcPr marL="0" marR="0" marT="0" marB="0" anchor="ctr" horzOverflow="overflow"/>
                  </a:tc>
                  <a:tc>
                    <a:txBody>
                      <a:bodyPr/>
                      <a:lstStyle/>
                      <a:p>
                        <a:pPr algn="ctr" defTabSz="914400">
                          <a:spcBef>
                            <a:spcPts val="0"/>
                          </a:spcBef>
                          <a:defRPr sz="1800"/>
                        </a:pPr>
                        <a:r>
                          <a:rPr sz="700"/>
                          <a:t>3</a:t>
                        </a:r>
                      </a:p>
                    </a:txBody>
                    <a:tcPr marL="0" marR="0" marT="0" marB="0" anchor="ctr" horzOverflow="overflow"/>
                  </a:tc>
                  <a:extLst>
                    <a:ext uri="{0D108BD9-81ED-4DB2-BD59-A6C34878D82A}">
                      <a16:rowId xmlns:a16="http://schemas.microsoft.com/office/drawing/2014/main" val="10004"/>
                    </a:ext>
                  </a:extLst>
                </a:tr>
                <a:tr h="114300">
                  <a:tc>
                    <a:txBody>
                      <a:bodyPr/>
                      <a:lstStyle/>
                      <a:p>
                        <a:pPr algn="ctr" defTabSz="914400">
                          <a:spcBef>
                            <a:spcPts val="0"/>
                          </a:spcBef>
                          <a:defRPr sz="1800"/>
                        </a:pPr>
                        <a:r>
                          <a:rPr sz="700"/>
                          <a:t>E</a:t>
                        </a:r>
                      </a:p>
                    </a:txBody>
                    <a:tcPr marL="0" marR="0" marT="0" marB="0" anchor="ctr" horzOverflow="overflow"/>
                  </a:tc>
                  <a:tc>
                    <a:txBody>
                      <a:bodyPr/>
                      <a:lstStyle/>
                      <a:p>
                        <a:pPr algn="ctr" defTabSz="914400">
                          <a:spcBef>
                            <a:spcPts val="0"/>
                          </a:spcBef>
                          <a:defRPr sz="1800"/>
                        </a:pPr>
                        <a:r>
                          <a:rPr sz="700"/>
                          <a:t>2</a:t>
                        </a:r>
                      </a:p>
                    </a:txBody>
                    <a:tcPr marL="0" marR="0" marT="0" marB="0" anchor="ctr" horzOverflow="overflow">
                      <a:solidFill>
                        <a:srgbClr val="FEF2AB"/>
                      </a:solidFill>
                    </a:tcPr>
                  </a:tc>
                  <a:extLst>
                    <a:ext uri="{0D108BD9-81ED-4DB2-BD59-A6C34878D82A}">
                      <a16:rowId xmlns:a16="http://schemas.microsoft.com/office/drawing/2014/main" val="10005"/>
                    </a:ext>
                  </a:extLst>
                </a:tr>
              </a:tbl>
            </a:graphicData>
          </a:graphic>
        </p:graphicFrame>
        <p:sp>
          <p:nvSpPr>
            <p:cNvPr id="204" name="x"/>
            <p:cNvSpPr txBox="1"/>
            <p:nvPr/>
          </p:nvSpPr>
          <p:spPr>
            <a:xfrm>
              <a:off x="143846" y="6349"/>
              <a:ext cx="185341" cy="26154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lvl1pPr algn="ctr">
                <a:spcBef>
                  <a:spcPts val="0"/>
                </a:spcBef>
                <a:defRPr sz="1000" b="0">
                  <a:solidFill>
                    <a:srgbClr val="A6AAA9"/>
                  </a:solidFill>
                </a:defRPr>
              </a:lvl1pPr>
            </a:lstStyle>
            <a:p>
              <a:r>
                <a:t>x</a:t>
              </a:r>
            </a:p>
          </p:txBody>
        </p:sp>
        <p:sp>
          <p:nvSpPr>
            <p:cNvPr id="205" name="Línea"/>
            <p:cNvSpPr/>
            <p:nvPr/>
          </p:nvSpPr>
          <p:spPr>
            <a:xfrm flipV="1">
              <a:off x="497564" y="464116"/>
              <a:ext cx="228506" cy="1"/>
            </a:xfrm>
            <a:prstGeom prst="line">
              <a:avLst/>
            </a:prstGeom>
            <a:noFill/>
            <a:ln w="25400" cap="flat">
              <a:solidFill>
                <a:srgbClr val="53585F"/>
              </a:solidFill>
              <a:prstDash val="solid"/>
              <a:miter lim="400000"/>
              <a:tailEnd type="stealth" w="med" len="med"/>
            </a:ln>
            <a:effectLst/>
          </p:spPr>
          <p:txBody>
            <a:bodyPr wrap="square" lIns="0" tIns="0" rIns="0" bIns="0" numCol="1" anchor="t">
              <a:noAutofit/>
            </a:bodyPr>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sp>
        <p:nvSpPr>
          <p:cNvPr id="207" name="drop_na(data, …) Drop rows containing NA’s in … columns. drop_na(x, x2)…"/>
          <p:cNvSpPr txBox="1"/>
          <p:nvPr/>
        </p:nvSpPr>
        <p:spPr>
          <a:xfrm>
            <a:off x="11897841" y="6833864"/>
            <a:ext cx="1772729" cy="30217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fontScale="92500"/>
          </a:bodyPr>
          <a:lstStyle/>
          <a:p>
            <a:pPr>
              <a:spcBef>
                <a:spcPts val="1700"/>
              </a:spcBef>
              <a:defRPr>
                <a:solidFill>
                  <a:srgbClr val="000000"/>
                </a:solidFill>
              </a:defRPr>
            </a:pPr>
            <a:r>
              <a:rPr dirty="0" err="1"/>
              <a:t>drop_na</a:t>
            </a:r>
            <a:r>
              <a:rPr dirty="0"/>
              <a:t>(</a:t>
            </a:r>
            <a:r>
              <a:rPr b="0" dirty="0"/>
              <a:t>data, …</a:t>
            </a:r>
            <a:r>
              <a:rPr dirty="0"/>
              <a:t>) </a:t>
            </a:r>
            <a:r>
              <a:rPr lang="es-ES" b="0" dirty="0"/>
              <a:t>Elimine filas que contengan NA en ... columnas.</a:t>
            </a:r>
            <a:br>
              <a:rPr b="0" dirty="0"/>
            </a:br>
            <a:r>
              <a:rPr b="0" dirty="0" err="1"/>
              <a:t>drop_na</a:t>
            </a:r>
            <a:r>
              <a:rPr b="0" dirty="0"/>
              <a:t>(x, x2)</a:t>
            </a:r>
            <a:endParaRPr b="0" i="1" dirty="0"/>
          </a:p>
          <a:p>
            <a:pPr>
              <a:spcBef>
                <a:spcPts val="1700"/>
              </a:spcBef>
              <a:defRPr>
                <a:solidFill>
                  <a:srgbClr val="000000"/>
                </a:solidFill>
              </a:defRPr>
            </a:pPr>
            <a:r>
              <a:rPr dirty="0"/>
              <a:t>fill(</a:t>
            </a:r>
            <a:r>
              <a:rPr b="0" dirty="0"/>
              <a:t>data, …, .direction = "down"</a:t>
            </a:r>
            <a:r>
              <a:rPr dirty="0"/>
              <a:t>) </a:t>
            </a:r>
            <a:r>
              <a:rPr lang="es-ES" b="0" dirty="0"/>
              <a:t>Rellene los NA en ... columnas que usan el valor siguiente o anterior</a:t>
            </a:r>
            <a:r>
              <a:rPr b="0" dirty="0"/>
              <a:t>.</a:t>
            </a:r>
            <a:br>
              <a:rPr b="0" dirty="0"/>
            </a:br>
            <a:r>
              <a:rPr b="0" dirty="0"/>
              <a:t>fill(x, x2)</a:t>
            </a:r>
          </a:p>
          <a:p>
            <a:pPr>
              <a:spcBef>
                <a:spcPts val="1700"/>
              </a:spcBef>
              <a:defRPr>
                <a:solidFill>
                  <a:srgbClr val="000000"/>
                </a:solidFill>
              </a:defRPr>
            </a:pPr>
            <a:r>
              <a:rPr dirty="0" err="1"/>
              <a:t>replace_na</a:t>
            </a:r>
            <a:r>
              <a:rPr dirty="0"/>
              <a:t>(</a:t>
            </a:r>
            <a:r>
              <a:rPr b="0" dirty="0"/>
              <a:t>data, replace</a:t>
            </a:r>
            <a:r>
              <a:rPr dirty="0"/>
              <a:t>)</a:t>
            </a:r>
            <a:r>
              <a:rPr b="0" dirty="0"/>
              <a:t> </a:t>
            </a:r>
            <a:r>
              <a:rPr lang="es-ES" b="0" dirty="0"/>
              <a:t>Especifique un valor para reemplazar NA en las columnas seleccionadas.</a:t>
            </a:r>
            <a:br>
              <a:rPr b="0" dirty="0"/>
            </a:br>
            <a:r>
              <a:rPr b="0" dirty="0" err="1"/>
              <a:t>replace_na</a:t>
            </a:r>
            <a:r>
              <a:rPr b="0" dirty="0"/>
              <a:t>(x, list(x2 = 2))</a:t>
            </a:r>
          </a:p>
        </p:txBody>
      </p:sp>
      <p:sp>
        <p:nvSpPr>
          <p:cNvPr id="208" name="Expand  Tables"/>
          <p:cNvSpPr txBox="1"/>
          <p:nvPr/>
        </p:nvSpPr>
        <p:spPr>
          <a:xfrm>
            <a:off x="10499484" y="1336457"/>
            <a:ext cx="1426769" cy="6155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p>
            <a:pPr lvl="1" indent="0">
              <a:lnSpc>
                <a:spcPct val="80000"/>
              </a:lnSpc>
              <a:spcBef>
                <a:spcPts val="0"/>
              </a:spcBef>
              <a:defRPr sz="2500" b="0">
                <a:solidFill>
                  <a:srgbClr val="E2754E"/>
                </a:solidFill>
              </a:defRPr>
            </a:pPr>
            <a:r>
              <a:rPr lang="es-ES" dirty="0"/>
              <a:t>Expandir Tablas</a:t>
            </a:r>
            <a:endParaRPr dirty="0"/>
          </a:p>
        </p:txBody>
      </p:sp>
      <p:sp>
        <p:nvSpPr>
          <p:cNvPr id="209" name="Línea"/>
          <p:cNvSpPr/>
          <p:nvPr/>
        </p:nvSpPr>
        <p:spPr>
          <a:xfrm>
            <a:off x="10505384" y="1257819"/>
            <a:ext cx="1620689" cy="1"/>
          </a:xfrm>
          <a:prstGeom prst="line">
            <a:avLst/>
          </a:prstGeom>
          <a:ln w="12700">
            <a:solidFill>
              <a:srgbClr val="A6AAA9"/>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210" name="expand(data, …) Create a new tibble with all possible combinations of the values of the variables listed in …   Drop other variables.…"/>
          <p:cNvSpPr txBox="1"/>
          <p:nvPr/>
        </p:nvSpPr>
        <p:spPr>
          <a:xfrm>
            <a:off x="11893224" y="2833399"/>
            <a:ext cx="1790046" cy="31882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lnSpcReduction="10000"/>
          </a:bodyPr>
          <a:lstStyle/>
          <a:p>
            <a:pPr defTabSz="578358">
              <a:spcBef>
                <a:spcPts val="0"/>
              </a:spcBef>
              <a:defRPr sz="1188">
                <a:solidFill>
                  <a:srgbClr val="000000"/>
                </a:solidFill>
              </a:defRPr>
            </a:pPr>
            <a:r>
              <a:rPr dirty="0"/>
              <a:t>expand(</a:t>
            </a:r>
            <a:r>
              <a:rPr b="0" dirty="0"/>
              <a:t>data, …</a:t>
            </a:r>
            <a:r>
              <a:rPr dirty="0"/>
              <a:t>) </a:t>
            </a:r>
            <a:r>
              <a:rPr lang="es-ES" b="0" dirty="0"/>
              <a:t>Cree un nuevo </a:t>
            </a:r>
            <a:r>
              <a:rPr lang="es-ES" b="0" dirty="0" err="1"/>
              <a:t>tibble</a:t>
            </a:r>
            <a:r>
              <a:rPr lang="es-ES" b="0" dirty="0"/>
              <a:t> con todas las combinaciones posibles de los valores de las variables enumeradas en ...  </a:t>
            </a:r>
            <a:br>
              <a:rPr lang="es-ES" b="0" dirty="0"/>
            </a:br>
            <a:r>
              <a:rPr lang="es-ES" b="0" dirty="0"/>
              <a:t>Descarte otras variables.</a:t>
            </a:r>
            <a:endParaRPr b="0" dirty="0"/>
          </a:p>
          <a:p>
            <a:pPr defTabSz="578358">
              <a:spcBef>
                <a:spcPts val="0"/>
              </a:spcBef>
              <a:defRPr sz="1188" b="0">
                <a:solidFill>
                  <a:srgbClr val="000000"/>
                </a:solidFill>
              </a:defRPr>
            </a:pPr>
            <a:r>
              <a:rPr dirty="0"/>
              <a:t>expand(</a:t>
            </a:r>
            <a:r>
              <a:rPr dirty="0" err="1"/>
              <a:t>mtcars</a:t>
            </a:r>
            <a:r>
              <a:rPr dirty="0"/>
              <a:t>, </a:t>
            </a:r>
            <a:r>
              <a:rPr dirty="0" err="1"/>
              <a:t>cyl</a:t>
            </a:r>
            <a:r>
              <a:rPr dirty="0"/>
              <a:t>, gear, carb)</a:t>
            </a:r>
            <a:endParaRPr i="1" dirty="0">
              <a:solidFill>
                <a:schemeClr val="accent5"/>
              </a:solidFill>
            </a:endParaRPr>
          </a:p>
          <a:p>
            <a:pPr defTabSz="578358">
              <a:spcBef>
                <a:spcPts val="0"/>
              </a:spcBef>
              <a:defRPr sz="1188">
                <a:solidFill>
                  <a:srgbClr val="000000"/>
                </a:solidFill>
              </a:defRPr>
            </a:pPr>
            <a:br>
              <a:rPr dirty="0"/>
            </a:br>
            <a:r>
              <a:rPr dirty="0"/>
              <a:t>complete(</a:t>
            </a:r>
            <a:r>
              <a:rPr b="0" dirty="0"/>
              <a:t>data, …, fill = list()</a:t>
            </a:r>
            <a:r>
              <a:rPr dirty="0"/>
              <a:t>) </a:t>
            </a:r>
            <a:r>
              <a:rPr lang="es-ES" b="0" dirty="0"/>
              <a:t>Agregue las combinaciones posibles de valores de las variables enumeradas en ... Rellene las variables restantes con NA.</a:t>
            </a:r>
            <a:r>
              <a:rPr b="0" dirty="0"/>
              <a:t> </a:t>
            </a:r>
          </a:p>
          <a:p>
            <a:pPr defTabSz="578358">
              <a:spcBef>
                <a:spcPts val="0"/>
              </a:spcBef>
              <a:defRPr sz="1188" b="0">
                <a:solidFill>
                  <a:srgbClr val="000000"/>
                </a:solidFill>
              </a:defRPr>
            </a:pPr>
            <a:r>
              <a:rPr dirty="0"/>
              <a:t>complete(</a:t>
            </a:r>
            <a:r>
              <a:rPr dirty="0" err="1"/>
              <a:t>mtcars</a:t>
            </a:r>
            <a:r>
              <a:rPr dirty="0"/>
              <a:t>, </a:t>
            </a:r>
            <a:r>
              <a:rPr dirty="0" err="1"/>
              <a:t>cyl</a:t>
            </a:r>
            <a:r>
              <a:rPr dirty="0"/>
              <a:t>, gear, carb)</a:t>
            </a:r>
          </a:p>
        </p:txBody>
      </p:sp>
      <p:graphicFrame>
        <p:nvGraphicFramePr>
          <p:cNvPr id="211" name="Table 2-1-2-4-1-1-1-1-2-3-2-3"/>
          <p:cNvGraphicFramePr/>
          <p:nvPr/>
        </p:nvGraphicFramePr>
        <p:xfrm>
          <a:off x="10512815" y="2866228"/>
          <a:ext cx="546099" cy="556260"/>
        </p:xfrm>
        <a:graphic>
          <a:graphicData uri="http://schemas.openxmlformats.org/drawingml/2006/table">
            <a:tbl>
              <a:tblPr firstRow="1">
                <a:tableStyleId>{33BA23B1-9221-436E-865A-0063620EA4FD}</a:tableStyleId>
              </a:tblPr>
              <a:tblGrid>
                <a:gridCol w="182033">
                  <a:extLst>
                    <a:ext uri="{9D8B030D-6E8A-4147-A177-3AD203B41FA5}">
                      <a16:colId xmlns:a16="http://schemas.microsoft.com/office/drawing/2014/main" val="20000"/>
                    </a:ext>
                  </a:extLst>
                </a:gridCol>
                <a:gridCol w="182033">
                  <a:extLst>
                    <a:ext uri="{9D8B030D-6E8A-4147-A177-3AD203B41FA5}">
                      <a16:colId xmlns:a16="http://schemas.microsoft.com/office/drawing/2014/main" val="20001"/>
                    </a:ext>
                  </a:extLst>
                </a:gridCol>
                <a:gridCol w="182033">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b="1">
                          <a:solidFill>
                            <a:srgbClr val="FFFFFF"/>
                          </a:solidFill>
                          <a:sym typeface="Helvetica"/>
                        </a:rPr>
                        <a:t>x1</a:t>
                      </a:r>
                    </a:p>
                  </a:txBody>
                  <a:tcPr marL="0" marR="0" marT="0" marB="0" anchor="ctr" horzOverflow="overflow">
                    <a:solidFill>
                      <a:srgbClr val="FEAE61"/>
                    </a:solidFill>
                  </a:tcPr>
                </a:tc>
                <a:tc>
                  <a:txBody>
                    <a:bodyPr/>
                    <a:lstStyle/>
                    <a:p>
                      <a:pPr defTabSz="914400">
                        <a:defRPr b="0">
                          <a:solidFill>
                            <a:srgbClr val="000000"/>
                          </a:solidFill>
                        </a:defRPr>
                      </a:pPr>
                      <a:r>
                        <a:rPr sz="700" b="1">
                          <a:solidFill>
                            <a:srgbClr val="FFFFFF"/>
                          </a:solidFill>
                          <a:sym typeface="Helvetica"/>
                        </a:rPr>
                        <a:t>x2</a:t>
                      </a:r>
                    </a:p>
                  </a:txBody>
                  <a:tcPr marL="0" marR="0" marT="0" marB="0" anchor="ctr" horzOverflow="overflow">
                    <a:solidFill>
                      <a:srgbClr val="FEAE61"/>
                    </a:solidFill>
                  </a:tcPr>
                </a:tc>
                <a:tc>
                  <a:txBody>
                    <a:bodyPr/>
                    <a:lstStyle/>
                    <a:p>
                      <a:pPr defTabSz="914400">
                        <a:defRPr b="0">
                          <a:solidFill>
                            <a:srgbClr val="000000"/>
                          </a:solidFill>
                        </a:defRPr>
                      </a:pPr>
                      <a:r>
                        <a:rPr sz="700" b="1">
                          <a:solidFill>
                            <a:srgbClr val="FFFFFF"/>
                          </a:solidFill>
                          <a:sym typeface="Helvetica"/>
                        </a:rPr>
                        <a:t>x3</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ym typeface="Helvetica"/>
                        </a:rPr>
                        <a:t>A</a:t>
                      </a:r>
                    </a:p>
                  </a:txBody>
                  <a:tcPr marL="0" marR="0" marT="0" marB="0" anchor="ctr" horzOverflow="overflow">
                    <a:solidFill>
                      <a:srgbClr val="FFE08A"/>
                    </a:solidFill>
                  </a:tcPr>
                </a:tc>
                <a:tc>
                  <a:txBody>
                    <a:bodyPr/>
                    <a:lstStyle/>
                    <a:p>
                      <a:pPr defTabSz="914400"/>
                      <a:r>
                        <a:rPr sz="700">
                          <a:sym typeface="Helvetica"/>
                        </a:rPr>
                        <a:t>1</a:t>
                      </a:r>
                    </a:p>
                  </a:txBody>
                  <a:tcPr marL="0" marR="0" marT="0" marB="0" anchor="ctr" horzOverflow="overflow">
                    <a:solidFill>
                      <a:srgbClr val="FFE08A"/>
                    </a:solidFill>
                  </a:tcPr>
                </a:tc>
                <a:tc>
                  <a:txBody>
                    <a:bodyPr/>
                    <a:lstStyle/>
                    <a:p>
                      <a:pPr defTabSz="914400"/>
                      <a:r>
                        <a:rPr sz="700">
                          <a:sym typeface="Helvetica"/>
                        </a:rPr>
                        <a:t>3</a:t>
                      </a:r>
                    </a:p>
                  </a:txBody>
                  <a:tcPr marL="0" marR="0" marT="0" marB="0" anchor="ctr" horzOverflow="overflow"/>
                </a:tc>
                <a:extLst>
                  <a:ext uri="{0D108BD9-81ED-4DB2-BD59-A6C34878D82A}">
                    <a16:rowId xmlns:a16="http://schemas.microsoft.com/office/drawing/2014/main" val="10001"/>
                  </a:ext>
                </a:extLst>
              </a:tr>
              <a:tr h="114300">
                <a:tc>
                  <a:txBody>
                    <a:bodyPr/>
                    <a:lstStyle/>
                    <a:p>
                      <a:pPr defTabSz="914400"/>
                      <a:r>
                        <a:rPr sz="700">
                          <a:sym typeface="Helvetica"/>
                        </a:rPr>
                        <a:t>B</a:t>
                      </a:r>
                    </a:p>
                  </a:txBody>
                  <a:tcPr marL="0" marR="0" marT="0" marB="0" anchor="ctr" horzOverflow="overflow">
                    <a:solidFill>
                      <a:srgbClr val="FFE08A"/>
                    </a:solidFill>
                  </a:tcPr>
                </a:tc>
                <a:tc>
                  <a:txBody>
                    <a:bodyPr/>
                    <a:lstStyle/>
                    <a:p>
                      <a:pPr defTabSz="914400"/>
                      <a:r>
                        <a:rPr sz="700">
                          <a:sym typeface="Helvetica"/>
                        </a:rPr>
                        <a:t>1</a:t>
                      </a:r>
                    </a:p>
                  </a:txBody>
                  <a:tcPr marL="0" marR="0" marT="0" marB="0" anchor="ctr" horzOverflow="overflow">
                    <a:solidFill>
                      <a:srgbClr val="FFE08A"/>
                    </a:solidFill>
                  </a:tcPr>
                </a:tc>
                <a:tc>
                  <a:txBody>
                    <a:bodyPr/>
                    <a:lstStyle/>
                    <a:p>
                      <a:pPr defTabSz="914400"/>
                      <a:r>
                        <a:rPr sz="700">
                          <a:sym typeface="Helvetica"/>
                        </a:rPr>
                        <a:t>4</a:t>
                      </a:r>
                    </a:p>
                  </a:txBody>
                  <a:tcPr marL="0" marR="0" marT="0" marB="0" anchor="ctr" horzOverflow="overflow"/>
                </a:tc>
                <a:extLst>
                  <a:ext uri="{0D108BD9-81ED-4DB2-BD59-A6C34878D82A}">
                    <a16:rowId xmlns:a16="http://schemas.microsoft.com/office/drawing/2014/main" val="10002"/>
                  </a:ext>
                </a:extLst>
              </a:tr>
              <a:tr h="114300">
                <a:tc>
                  <a:txBody>
                    <a:bodyPr/>
                    <a:lstStyle/>
                    <a:p>
                      <a:pPr defTabSz="914400"/>
                      <a:r>
                        <a:rPr sz="700">
                          <a:sym typeface="Helvetica"/>
                        </a:rPr>
                        <a:t>B
</a:t>
                      </a:r>
                    </a:p>
                  </a:txBody>
                  <a:tcPr marL="0" marR="0" marT="0" marB="0" anchor="ctr" horzOverflow="overflow">
                    <a:solidFill>
                      <a:srgbClr val="FFE08A"/>
                    </a:solidFill>
                  </a:tcPr>
                </a:tc>
                <a:tc>
                  <a:txBody>
                    <a:bodyPr/>
                    <a:lstStyle/>
                    <a:p>
                      <a:pPr defTabSz="914400"/>
                      <a:r>
                        <a:rPr sz="700">
                          <a:sym typeface="Helvetica"/>
                        </a:rPr>
                        <a:t>2</a:t>
                      </a:r>
                    </a:p>
                  </a:txBody>
                  <a:tcPr marL="0" marR="0" marT="0" marB="0" anchor="ctr" horzOverflow="overflow">
                    <a:solidFill>
                      <a:srgbClr val="FFE08A"/>
                    </a:solidFill>
                  </a:tcPr>
                </a:tc>
                <a:tc>
                  <a:txBody>
                    <a:bodyPr/>
                    <a:lstStyle/>
                    <a:p>
                      <a:pPr defTabSz="914400"/>
                      <a:r>
                        <a:rPr sz="700">
                          <a:sym typeface="Helvetica"/>
                        </a:rPr>
                        <a:t>3</a:t>
                      </a:r>
                    </a:p>
                  </a:txBody>
                  <a:tcPr marL="0" marR="0" marT="0" marB="0" anchor="ctr" horzOverflow="overflow"/>
                </a:tc>
                <a:extLst>
                  <a:ext uri="{0D108BD9-81ED-4DB2-BD59-A6C34878D82A}">
                    <a16:rowId xmlns:a16="http://schemas.microsoft.com/office/drawing/2014/main" val="10003"/>
                  </a:ext>
                </a:extLst>
              </a:tr>
            </a:tbl>
          </a:graphicData>
        </a:graphic>
      </p:graphicFrame>
      <p:graphicFrame>
        <p:nvGraphicFramePr>
          <p:cNvPr id="212" name="Table 2-1-2-4-1-1-1-1-2-3-2-1-2"/>
          <p:cNvGraphicFramePr/>
          <p:nvPr/>
        </p:nvGraphicFramePr>
        <p:xfrm>
          <a:off x="11301811" y="2866228"/>
          <a:ext cx="346032" cy="571500"/>
        </p:xfrm>
        <a:graphic>
          <a:graphicData uri="http://schemas.openxmlformats.org/drawingml/2006/table">
            <a:tbl>
              <a:tblPr firstRow="1">
                <a:tableStyleId>{33BA23B1-9221-436E-865A-0063620EA4FD}</a:tableStyleId>
              </a:tblPr>
              <a:tblGrid>
                <a:gridCol w="173016">
                  <a:extLst>
                    <a:ext uri="{9D8B030D-6E8A-4147-A177-3AD203B41FA5}">
                      <a16:colId xmlns:a16="http://schemas.microsoft.com/office/drawing/2014/main" val="20000"/>
                    </a:ext>
                  </a:extLst>
                </a:gridCol>
                <a:gridCol w="173016">
                  <a:extLst>
                    <a:ext uri="{9D8B030D-6E8A-4147-A177-3AD203B41FA5}">
                      <a16:colId xmlns:a16="http://schemas.microsoft.com/office/drawing/2014/main" val="20001"/>
                    </a:ext>
                  </a:extLst>
                </a:gridCol>
              </a:tblGrid>
              <a:tr h="114300">
                <a:tc>
                  <a:txBody>
                    <a:bodyPr/>
                    <a:lstStyle/>
                    <a:p>
                      <a:pPr defTabSz="914400">
                        <a:defRPr b="0">
                          <a:solidFill>
                            <a:srgbClr val="000000"/>
                          </a:solidFill>
                        </a:defRPr>
                      </a:pPr>
                      <a:r>
                        <a:rPr sz="700" b="1">
                          <a:solidFill>
                            <a:srgbClr val="FFFFFF"/>
                          </a:solidFill>
                          <a:sym typeface="Helvetica"/>
                        </a:rPr>
                        <a:t>x1</a:t>
                      </a:r>
                    </a:p>
                  </a:txBody>
                  <a:tcPr marL="0" marR="0" marT="0" marB="0" anchor="ctr" horzOverflow="overflow">
                    <a:solidFill>
                      <a:srgbClr val="797979"/>
                    </a:solidFill>
                  </a:tcPr>
                </a:tc>
                <a:tc>
                  <a:txBody>
                    <a:bodyPr/>
                    <a:lstStyle/>
                    <a:p>
                      <a:pPr defTabSz="914400">
                        <a:defRPr b="0">
                          <a:solidFill>
                            <a:srgbClr val="000000"/>
                          </a:solidFill>
                        </a:defRPr>
                      </a:pPr>
                      <a:r>
                        <a:rPr sz="700" b="1">
                          <a:solidFill>
                            <a:srgbClr val="FFFFFF"/>
                          </a:solidFill>
                          <a:sym typeface="Helvetica"/>
                        </a:rPr>
                        <a:t>x2</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ym typeface="Helvetica"/>
                        </a:rPr>
                        <a:t>A</a:t>
                      </a:r>
                    </a:p>
                  </a:txBody>
                  <a:tcPr marL="0" marR="0" marT="0" marB="0" anchor="ctr" horzOverflow="overflow"/>
                </a:tc>
                <a:tc>
                  <a:txBody>
                    <a:bodyPr/>
                    <a:lstStyle/>
                    <a:p>
                      <a:pPr defTabSz="914400"/>
                      <a:r>
                        <a:rPr sz="700">
                          <a:sym typeface="Helvetica"/>
                        </a:rPr>
                        <a:t>1</a:t>
                      </a:r>
                    </a:p>
                  </a:txBody>
                  <a:tcPr marL="0" marR="0" marT="0" marB="0" anchor="ctr" horzOverflow="overflow"/>
                </a:tc>
                <a:extLst>
                  <a:ext uri="{0D108BD9-81ED-4DB2-BD59-A6C34878D82A}">
                    <a16:rowId xmlns:a16="http://schemas.microsoft.com/office/drawing/2014/main" val="10001"/>
                  </a:ext>
                </a:extLst>
              </a:tr>
              <a:tr h="114300">
                <a:tc>
                  <a:txBody>
                    <a:bodyPr/>
                    <a:lstStyle/>
                    <a:p>
                      <a:pPr defTabSz="914400"/>
                      <a:r>
                        <a:rPr sz="700">
                          <a:sym typeface="Helvetica"/>
                        </a:rPr>
                        <a:t>A</a:t>
                      </a:r>
                    </a:p>
                  </a:txBody>
                  <a:tcPr marL="0" marR="0" marT="0" marB="0" anchor="ctr" horzOverflow="overflow"/>
                </a:tc>
                <a:tc>
                  <a:txBody>
                    <a:bodyPr/>
                    <a:lstStyle/>
                    <a:p>
                      <a:pPr defTabSz="914400"/>
                      <a:r>
                        <a:rPr sz="700">
                          <a:sym typeface="Helvetica"/>
                        </a:rPr>
                        <a:t>2</a:t>
                      </a:r>
                    </a:p>
                  </a:txBody>
                  <a:tcPr marL="0" marR="0" marT="0" marB="0" anchor="ctr" horzOverflow="overflow"/>
                </a:tc>
                <a:extLst>
                  <a:ext uri="{0D108BD9-81ED-4DB2-BD59-A6C34878D82A}">
                    <a16:rowId xmlns:a16="http://schemas.microsoft.com/office/drawing/2014/main" val="10002"/>
                  </a:ext>
                </a:extLst>
              </a:tr>
              <a:tr h="114300">
                <a:tc>
                  <a:txBody>
                    <a:bodyPr/>
                    <a:lstStyle/>
                    <a:p>
                      <a:pPr defTabSz="914400"/>
                      <a:r>
                        <a:rPr sz="700">
                          <a:sym typeface="Helvetica"/>
                        </a:rPr>
                        <a:t>B</a:t>
                      </a:r>
                    </a:p>
                  </a:txBody>
                  <a:tcPr marL="0" marR="0" marT="0" marB="0" anchor="ctr" horzOverflow="overflow"/>
                </a:tc>
                <a:tc>
                  <a:txBody>
                    <a:bodyPr/>
                    <a:lstStyle/>
                    <a:p>
                      <a:pPr defTabSz="914400"/>
                      <a:r>
                        <a:rPr sz="700">
                          <a:sym typeface="Helvetica"/>
                        </a:rPr>
                        <a:t>1</a:t>
                      </a:r>
                    </a:p>
                  </a:txBody>
                  <a:tcPr marL="0" marR="0" marT="0" marB="0" anchor="ctr" horzOverflow="overflow"/>
                </a:tc>
                <a:extLst>
                  <a:ext uri="{0D108BD9-81ED-4DB2-BD59-A6C34878D82A}">
                    <a16:rowId xmlns:a16="http://schemas.microsoft.com/office/drawing/2014/main" val="10003"/>
                  </a:ext>
                </a:extLst>
              </a:tr>
              <a:tr h="114300">
                <a:tc>
                  <a:txBody>
                    <a:bodyPr/>
                    <a:lstStyle/>
                    <a:p>
                      <a:pPr defTabSz="914400"/>
                      <a:r>
                        <a:rPr sz="700">
                          <a:sym typeface="Helvetica"/>
                        </a:rPr>
                        <a:t>B</a:t>
                      </a:r>
                    </a:p>
                  </a:txBody>
                  <a:tcPr marL="0" marR="0" marT="0" marB="0" anchor="ctr" horzOverflow="overflow"/>
                </a:tc>
                <a:tc>
                  <a:txBody>
                    <a:bodyPr/>
                    <a:lstStyle/>
                    <a:p>
                      <a:pPr defTabSz="914400"/>
                      <a:r>
                        <a:rPr sz="700">
                          <a:sym typeface="Helvetica"/>
                        </a:rPr>
                        <a:t>2</a:t>
                      </a:r>
                    </a:p>
                  </a:txBody>
                  <a:tcPr marL="0" marR="0" marT="0" marB="0" anchor="ctr" horzOverflow="overflow"/>
                </a:tc>
                <a:extLst>
                  <a:ext uri="{0D108BD9-81ED-4DB2-BD59-A6C34878D82A}">
                    <a16:rowId xmlns:a16="http://schemas.microsoft.com/office/drawing/2014/main" val="10004"/>
                  </a:ext>
                </a:extLst>
              </a:tr>
            </a:tbl>
          </a:graphicData>
        </a:graphic>
      </p:graphicFrame>
      <p:sp>
        <p:nvSpPr>
          <p:cNvPr id="213" name="x"/>
          <p:cNvSpPr txBox="1"/>
          <p:nvPr/>
        </p:nvSpPr>
        <p:spPr>
          <a:xfrm>
            <a:off x="10682061" y="2636066"/>
            <a:ext cx="185342" cy="261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anchor="ctr">
            <a:spAutoFit/>
          </a:bodyPr>
          <a:lstStyle>
            <a:lvl1pPr algn="ctr">
              <a:spcBef>
                <a:spcPts val="0"/>
              </a:spcBef>
              <a:defRPr sz="1000" b="0">
                <a:solidFill>
                  <a:srgbClr val="A6AAA9"/>
                </a:solidFill>
              </a:defRPr>
            </a:lvl1pPr>
          </a:lstStyle>
          <a:p>
            <a:r>
              <a:t>x</a:t>
            </a:r>
          </a:p>
        </p:txBody>
      </p:sp>
      <p:sp>
        <p:nvSpPr>
          <p:cNvPr id="214" name="Línea"/>
          <p:cNvSpPr/>
          <p:nvPr/>
        </p:nvSpPr>
        <p:spPr>
          <a:xfrm flipV="1">
            <a:off x="11082634" y="3087481"/>
            <a:ext cx="203105" cy="1"/>
          </a:xfrm>
          <a:prstGeom prst="line">
            <a:avLst/>
          </a:prstGeom>
          <a:ln w="25400">
            <a:solidFill>
              <a:srgbClr val="53585F"/>
            </a:solidFill>
            <a:miter lim="400000"/>
            <a:tailEnd type="stealth"/>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15" name="Línea"/>
          <p:cNvSpPr/>
          <p:nvPr/>
        </p:nvSpPr>
        <p:spPr>
          <a:xfrm>
            <a:off x="3780575" y="5943600"/>
            <a:ext cx="6485051" cy="0"/>
          </a:xfrm>
          <a:prstGeom prst="line">
            <a:avLst/>
          </a:prstGeom>
          <a:ln w="12700">
            <a:solidFill>
              <a:srgbClr val="A6AAA9"/>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216" name="pivot_longer(data, cols, names_to = &quot;name&quot;,  values_to = &quot;value&quot;, values_drop_na = FALSE)…"/>
          <p:cNvSpPr txBox="1"/>
          <p:nvPr/>
        </p:nvSpPr>
        <p:spPr>
          <a:xfrm>
            <a:off x="7132180" y="1951614"/>
            <a:ext cx="3139358" cy="19291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spcBef>
                <a:spcPts val="500"/>
              </a:spcBef>
              <a:defRPr>
                <a:solidFill>
                  <a:srgbClr val="000000"/>
                </a:solidFill>
              </a:defRPr>
            </a:pPr>
            <a:r>
              <a:rPr sz="1100" dirty="0" err="1"/>
              <a:t>pivot_longer</a:t>
            </a:r>
            <a:r>
              <a:rPr sz="1100" dirty="0"/>
              <a:t>(</a:t>
            </a:r>
            <a:r>
              <a:rPr sz="1100" b="0" dirty="0"/>
              <a:t>data, cols, </a:t>
            </a:r>
            <a:r>
              <a:rPr sz="1100" b="0" dirty="0" err="1"/>
              <a:t>names_to</a:t>
            </a:r>
            <a:r>
              <a:rPr sz="1100" b="0" dirty="0"/>
              <a:t> = "name",  </a:t>
            </a:r>
            <a:r>
              <a:rPr sz="1100" b="0" dirty="0" err="1"/>
              <a:t>values_to</a:t>
            </a:r>
            <a:r>
              <a:rPr sz="1100" b="0" dirty="0"/>
              <a:t> = "value", </a:t>
            </a:r>
            <a:r>
              <a:rPr sz="1100" b="0" dirty="0" err="1"/>
              <a:t>values_drop_na</a:t>
            </a:r>
            <a:r>
              <a:rPr sz="1100" b="0" dirty="0"/>
              <a:t> = FALSE</a:t>
            </a:r>
            <a:r>
              <a:rPr sz="1100" dirty="0"/>
              <a:t>)</a:t>
            </a:r>
          </a:p>
          <a:p>
            <a:pPr>
              <a:spcBef>
                <a:spcPts val="500"/>
              </a:spcBef>
              <a:defRPr>
                <a:solidFill>
                  <a:srgbClr val="000000"/>
                </a:solidFill>
              </a:defRPr>
            </a:pPr>
            <a:r>
              <a:rPr lang="es-ES" sz="1100" b="0" dirty="0"/>
              <a:t>"Alargue" los datos colapsando varias columnas en dos. Los nombres de columna se mueven a una nueva columna </a:t>
            </a:r>
            <a:r>
              <a:rPr lang="es-ES" sz="1100" b="0" dirty="0" err="1"/>
              <a:t>names_to</a:t>
            </a:r>
            <a:r>
              <a:rPr lang="es-ES" sz="1100" b="0" dirty="0"/>
              <a:t> y los valores a una nueva columna </a:t>
            </a:r>
            <a:r>
              <a:rPr lang="es-ES" sz="1100" b="0" dirty="0" err="1"/>
              <a:t>values_to</a:t>
            </a:r>
            <a:r>
              <a:rPr lang="es-ES" sz="1100" b="0" dirty="0"/>
              <a:t>.</a:t>
            </a:r>
            <a:endParaRPr sz="1100" b="0" dirty="0"/>
          </a:p>
          <a:p>
            <a:pPr>
              <a:spcBef>
                <a:spcPts val="500"/>
              </a:spcBef>
              <a:defRPr b="0">
                <a:solidFill>
                  <a:srgbClr val="000000"/>
                </a:solidFill>
              </a:defRPr>
            </a:pPr>
            <a:r>
              <a:rPr sz="1100" dirty="0" err="1"/>
              <a:t>pivot_longer</a:t>
            </a:r>
            <a:r>
              <a:rPr sz="1100" dirty="0"/>
              <a:t>(table4a, cols = 2:3, </a:t>
            </a:r>
            <a:r>
              <a:rPr sz="1100" dirty="0" err="1"/>
              <a:t>names_to</a:t>
            </a:r>
            <a:r>
              <a:rPr sz="1100" dirty="0"/>
              <a:t>="year", </a:t>
            </a:r>
            <a:br>
              <a:rPr sz="1100" dirty="0"/>
            </a:br>
            <a:r>
              <a:rPr sz="1100" dirty="0"/>
              <a:t>    </a:t>
            </a:r>
            <a:r>
              <a:rPr sz="1100" dirty="0" err="1"/>
              <a:t>values_to</a:t>
            </a:r>
            <a:r>
              <a:rPr sz="1100" dirty="0"/>
              <a:t> = "cases")</a:t>
            </a:r>
          </a:p>
        </p:txBody>
      </p:sp>
      <p:sp>
        <p:nvSpPr>
          <p:cNvPr id="217" name="pivot_wider(data, names_from = &quot;name&quot;,  values_from = &quot;value&quot;)…"/>
          <p:cNvSpPr txBox="1"/>
          <p:nvPr/>
        </p:nvSpPr>
        <p:spPr>
          <a:xfrm>
            <a:off x="7132180" y="3912771"/>
            <a:ext cx="3145237" cy="19291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spcBef>
                <a:spcPts val="500"/>
              </a:spcBef>
              <a:defRPr>
                <a:solidFill>
                  <a:srgbClr val="000000"/>
                </a:solidFill>
              </a:defRPr>
            </a:pPr>
            <a:r>
              <a:rPr sz="1100" dirty="0" err="1"/>
              <a:t>pivot_wider</a:t>
            </a:r>
            <a:r>
              <a:rPr sz="1100" dirty="0"/>
              <a:t>(</a:t>
            </a:r>
            <a:r>
              <a:rPr sz="1100" b="0" dirty="0"/>
              <a:t>data, </a:t>
            </a:r>
            <a:r>
              <a:rPr sz="1100" b="0" dirty="0" err="1"/>
              <a:t>names_from</a:t>
            </a:r>
            <a:r>
              <a:rPr sz="1100" b="0" dirty="0"/>
              <a:t> = "name",  </a:t>
            </a:r>
            <a:r>
              <a:rPr sz="1100" b="0" dirty="0" err="1"/>
              <a:t>values_from</a:t>
            </a:r>
            <a:r>
              <a:rPr sz="1100" b="0" dirty="0"/>
              <a:t> = "value"</a:t>
            </a:r>
            <a:r>
              <a:rPr sz="1100" dirty="0"/>
              <a:t>)</a:t>
            </a:r>
            <a:r>
              <a:rPr sz="1100" b="0" dirty="0"/>
              <a:t> </a:t>
            </a:r>
          </a:p>
          <a:p>
            <a:pPr>
              <a:spcBef>
                <a:spcPts val="500"/>
              </a:spcBef>
              <a:defRPr>
                <a:solidFill>
                  <a:srgbClr val="000000"/>
                </a:solidFill>
              </a:defRPr>
            </a:pPr>
            <a:r>
              <a:rPr lang="es-ES" sz="1100" b="0" dirty="0"/>
              <a:t>El inverso de </a:t>
            </a:r>
            <a:r>
              <a:rPr lang="es-ES" sz="1100" b="0" dirty="0" err="1"/>
              <a:t>pivot_longer</a:t>
            </a:r>
            <a:r>
              <a:rPr lang="es-ES" sz="1100" b="0" dirty="0"/>
              <a:t>(). "Amplíe" los datos expandiendo dos columnas en varias. Una columna proporciona los nuevos nombres de columna, la otra los valores.</a:t>
            </a:r>
            <a:endParaRPr sz="1100" b="0" dirty="0"/>
          </a:p>
          <a:p>
            <a:pPr>
              <a:spcBef>
                <a:spcPts val="500"/>
              </a:spcBef>
              <a:defRPr b="0">
                <a:solidFill>
                  <a:srgbClr val="000000"/>
                </a:solidFill>
              </a:defRPr>
            </a:pPr>
            <a:r>
              <a:rPr sz="1100" dirty="0" err="1"/>
              <a:t>pivot_wider</a:t>
            </a:r>
            <a:r>
              <a:rPr sz="1100" dirty="0"/>
              <a:t>(table2, </a:t>
            </a:r>
            <a:r>
              <a:rPr sz="1100" dirty="0" err="1"/>
              <a:t>names_from</a:t>
            </a:r>
            <a:r>
              <a:rPr sz="1100" dirty="0"/>
              <a:t> = type, </a:t>
            </a:r>
            <a:br>
              <a:rPr sz="1100" dirty="0"/>
            </a:br>
            <a:r>
              <a:rPr sz="1100" dirty="0"/>
              <a:t>    </a:t>
            </a:r>
            <a:r>
              <a:rPr sz="1100" dirty="0" err="1"/>
              <a:t>values_from</a:t>
            </a:r>
            <a:r>
              <a:rPr sz="1100" dirty="0"/>
              <a:t> = count)</a:t>
            </a:r>
          </a:p>
        </p:txBody>
      </p:sp>
      <p:sp>
        <p:nvSpPr>
          <p:cNvPr id="218" name="- Use these functions to split or combine cells into individual, isolated values."/>
          <p:cNvSpPr txBox="1"/>
          <p:nvPr/>
        </p:nvSpPr>
        <p:spPr>
          <a:xfrm>
            <a:off x="5191537" y="6083765"/>
            <a:ext cx="5080001" cy="2730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fontScale="92500" lnSpcReduction="10000"/>
          </a:bodyPr>
          <a:lstStyle>
            <a:lvl1pPr defTabSz="572516">
              <a:lnSpc>
                <a:spcPct val="90000"/>
              </a:lnSpc>
              <a:spcBef>
                <a:spcPts val="0"/>
              </a:spcBef>
              <a:defRPr sz="1176" b="0">
                <a:solidFill>
                  <a:srgbClr val="000000"/>
                </a:solidFill>
              </a:defRPr>
            </a:lvl1pPr>
          </a:lstStyle>
          <a:p>
            <a:r>
              <a:rPr dirty="0"/>
              <a:t>- </a:t>
            </a:r>
            <a:r>
              <a:rPr lang="es-ES" dirty="0"/>
              <a:t>Utilice estas funciones para dividir o combinar celdas en valores individuales y aislados</a:t>
            </a:r>
            <a:r>
              <a:rPr dirty="0"/>
              <a:t>.</a:t>
            </a:r>
          </a:p>
        </p:txBody>
      </p:sp>
      <p:sp>
        <p:nvSpPr>
          <p:cNvPr id="219" name="Split Cells"/>
          <p:cNvSpPr txBox="1"/>
          <p:nvPr/>
        </p:nvSpPr>
        <p:spPr>
          <a:xfrm>
            <a:off x="3801987" y="5979050"/>
            <a:ext cx="1032213" cy="4431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p>
            <a:pPr lvl="1" indent="0">
              <a:lnSpc>
                <a:spcPct val="80000"/>
              </a:lnSpc>
              <a:spcBef>
                <a:spcPts val="0"/>
              </a:spcBef>
              <a:defRPr sz="2500" b="0">
                <a:solidFill>
                  <a:srgbClr val="E2754E"/>
                </a:solidFill>
              </a:defRPr>
            </a:pPr>
            <a:r>
              <a:rPr lang="es-ES" sz="1800" dirty="0"/>
              <a:t>Dividir Celdas </a:t>
            </a:r>
            <a:endParaRPr sz="1800" dirty="0"/>
          </a:p>
        </p:txBody>
      </p:sp>
      <p:sp>
        <p:nvSpPr>
          <p:cNvPr id="220" name="unite(data, col, …, sep = &quot;_&quot;, remove = TRUE, na.rm = FALSE) Collapse cells across several columns into a single column.…"/>
          <p:cNvSpPr txBox="1"/>
          <p:nvPr/>
        </p:nvSpPr>
        <p:spPr>
          <a:xfrm>
            <a:off x="7119712" y="6578570"/>
            <a:ext cx="3142194" cy="36309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defTabSz="531622">
              <a:spcBef>
                <a:spcPts val="400"/>
              </a:spcBef>
              <a:defRPr sz="1092">
                <a:solidFill>
                  <a:srgbClr val="000000"/>
                </a:solidFill>
              </a:defRPr>
            </a:pPr>
            <a:r>
              <a:rPr dirty="0"/>
              <a:t>unite(</a:t>
            </a:r>
            <a:r>
              <a:rPr b="0" dirty="0"/>
              <a:t>data, col, …, </a:t>
            </a:r>
            <a:r>
              <a:rPr b="0" dirty="0" err="1"/>
              <a:t>sep</a:t>
            </a:r>
            <a:r>
              <a:rPr b="0" dirty="0"/>
              <a:t> = "_", remove = TRUE, na.rm = FALSE</a:t>
            </a:r>
            <a:r>
              <a:rPr dirty="0"/>
              <a:t>) </a:t>
            </a:r>
            <a:r>
              <a:rPr lang="es-ES" b="0" dirty="0"/>
              <a:t>Contrae las celdas de varias columnas en una sola columna.</a:t>
            </a:r>
            <a:endParaRPr b="0" i="1" dirty="0"/>
          </a:p>
          <a:p>
            <a:pPr defTabSz="531622">
              <a:spcBef>
                <a:spcPts val="400"/>
              </a:spcBef>
              <a:defRPr sz="1092">
                <a:solidFill>
                  <a:srgbClr val="000000"/>
                </a:solidFill>
              </a:defRPr>
            </a:pPr>
            <a:r>
              <a:rPr b="0" dirty="0"/>
              <a:t>unite(table5, century, year, col = "year", </a:t>
            </a:r>
            <a:r>
              <a:rPr b="0" dirty="0" err="1"/>
              <a:t>sep</a:t>
            </a:r>
            <a:r>
              <a:rPr b="0" dirty="0"/>
              <a:t> = "")</a:t>
            </a:r>
          </a:p>
          <a:p>
            <a:pPr defTabSz="531622">
              <a:spcBef>
                <a:spcPts val="400"/>
              </a:spcBef>
              <a:defRPr sz="1092">
                <a:solidFill>
                  <a:srgbClr val="000000"/>
                </a:solidFill>
              </a:defRPr>
            </a:pPr>
            <a:endParaRPr b="0" dirty="0"/>
          </a:p>
          <a:p>
            <a:pPr defTabSz="531622">
              <a:spcBef>
                <a:spcPts val="400"/>
              </a:spcBef>
              <a:defRPr sz="1092">
                <a:solidFill>
                  <a:srgbClr val="000000"/>
                </a:solidFill>
              </a:defRPr>
            </a:pPr>
            <a:r>
              <a:rPr dirty="0" err="1"/>
              <a:t>separate_wider_delim</a:t>
            </a:r>
            <a:r>
              <a:rPr dirty="0"/>
              <a:t>(</a:t>
            </a:r>
            <a:r>
              <a:rPr b="0" dirty="0"/>
              <a:t>data, cols, </a:t>
            </a:r>
            <a:r>
              <a:rPr b="0" dirty="0" err="1"/>
              <a:t>delim</a:t>
            </a:r>
            <a:r>
              <a:rPr b="0" dirty="0"/>
              <a:t>, ..., names = NULL, </a:t>
            </a:r>
            <a:r>
              <a:rPr b="0" dirty="0" err="1"/>
              <a:t>names_sep</a:t>
            </a:r>
            <a:r>
              <a:rPr b="0" dirty="0"/>
              <a:t> = NULL, </a:t>
            </a:r>
            <a:r>
              <a:rPr b="0" dirty="0" err="1"/>
              <a:t>names_repair</a:t>
            </a:r>
            <a:r>
              <a:rPr b="0" dirty="0"/>
              <a:t> = "check unique", </a:t>
            </a:r>
            <a:r>
              <a:rPr b="0" dirty="0" err="1"/>
              <a:t>too_few</a:t>
            </a:r>
            <a:r>
              <a:rPr b="0" dirty="0"/>
              <a:t>, </a:t>
            </a:r>
            <a:r>
              <a:rPr b="0" dirty="0" err="1"/>
              <a:t>too_many</a:t>
            </a:r>
            <a:r>
              <a:rPr b="0" dirty="0"/>
              <a:t>, </a:t>
            </a:r>
            <a:r>
              <a:rPr b="0" dirty="0" err="1"/>
              <a:t>cols_remove</a:t>
            </a:r>
            <a:r>
              <a:rPr b="0" dirty="0"/>
              <a:t> = TRUE) </a:t>
            </a:r>
            <a:r>
              <a:rPr lang="es-ES" b="0" dirty="0"/>
              <a:t>Separe cada celda de una columna en varias columnas. Además,</a:t>
            </a:r>
            <a:r>
              <a:rPr b="0" dirty="0"/>
              <a:t> </a:t>
            </a:r>
            <a:r>
              <a:rPr dirty="0" err="1"/>
              <a:t>separate_wider_regex</a:t>
            </a:r>
            <a:r>
              <a:rPr dirty="0"/>
              <a:t>() </a:t>
            </a:r>
            <a:r>
              <a:rPr lang="es-ES" b="0" dirty="0"/>
              <a:t>y</a:t>
            </a:r>
            <a:r>
              <a:rPr b="0" dirty="0"/>
              <a:t> </a:t>
            </a:r>
            <a:r>
              <a:rPr dirty="0" err="1"/>
              <a:t>separate_wider_position</a:t>
            </a:r>
            <a:r>
              <a:rPr dirty="0"/>
              <a:t>().</a:t>
            </a:r>
            <a:endParaRPr b="0" dirty="0"/>
          </a:p>
          <a:p>
            <a:pPr defTabSz="531622">
              <a:spcBef>
                <a:spcPts val="400"/>
              </a:spcBef>
              <a:defRPr sz="1092">
                <a:solidFill>
                  <a:srgbClr val="000000"/>
                </a:solidFill>
              </a:defRPr>
            </a:pPr>
            <a:r>
              <a:rPr lang="es-ES" b="0" dirty="0"/>
              <a:t>s</a:t>
            </a:r>
            <a:r>
              <a:rPr b="0" dirty="0" err="1"/>
              <a:t>eparate</a:t>
            </a:r>
            <a:r>
              <a:rPr lang="en-US" b="0" dirty="0" err="1"/>
              <a:t>_wider_delim</a:t>
            </a:r>
            <a:r>
              <a:rPr b="0" dirty="0"/>
              <a:t>(table3, rate, </a:t>
            </a:r>
            <a:r>
              <a:rPr b="0" dirty="0" err="1"/>
              <a:t>sep</a:t>
            </a:r>
            <a:r>
              <a:rPr b="0" dirty="0"/>
              <a:t> = "/", </a:t>
            </a:r>
            <a:br>
              <a:rPr b="0" dirty="0"/>
            </a:br>
            <a:r>
              <a:rPr b="0" dirty="0"/>
              <a:t>    into = c("cases", "pop"))</a:t>
            </a:r>
          </a:p>
          <a:p>
            <a:pPr defTabSz="531622">
              <a:spcBef>
                <a:spcPts val="400"/>
              </a:spcBef>
              <a:defRPr sz="1092">
                <a:solidFill>
                  <a:srgbClr val="000000"/>
                </a:solidFill>
              </a:defRPr>
            </a:pPr>
            <a:endParaRPr b="0" dirty="0"/>
          </a:p>
          <a:p>
            <a:pPr defTabSz="531622">
              <a:spcBef>
                <a:spcPts val="400"/>
              </a:spcBef>
              <a:defRPr sz="1092">
                <a:solidFill>
                  <a:srgbClr val="000000"/>
                </a:solidFill>
              </a:defRPr>
            </a:pPr>
            <a:r>
              <a:rPr dirty="0" err="1"/>
              <a:t>separate_longer_delim</a:t>
            </a:r>
            <a:r>
              <a:rPr dirty="0"/>
              <a:t>(</a:t>
            </a:r>
            <a:r>
              <a:rPr b="0" dirty="0"/>
              <a:t>data, cols, </a:t>
            </a:r>
            <a:r>
              <a:rPr b="0" dirty="0" err="1"/>
              <a:t>delim</a:t>
            </a:r>
            <a:r>
              <a:rPr b="0" dirty="0"/>
              <a:t>, .., width, </a:t>
            </a:r>
            <a:r>
              <a:rPr b="0" dirty="0" err="1"/>
              <a:t>keep_eampty</a:t>
            </a:r>
            <a:r>
              <a:rPr b="0" dirty="0"/>
              <a:t>) </a:t>
            </a:r>
            <a:r>
              <a:rPr lang="es-ES" b="0" dirty="0"/>
              <a:t>Separe cada celda de una columna en varias filas.</a:t>
            </a:r>
            <a:endParaRPr b="0" dirty="0"/>
          </a:p>
          <a:p>
            <a:pPr defTabSz="531622">
              <a:spcBef>
                <a:spcPts val="400"/>
              </a:spcBef>
              <a:defRPr sz="1092">
                <a:solidFill>
                  <a:srgbClr val="000000"/>
                </a:solidFill>
              </a:defRPr>
            </a:pPr>
            <a:r>
              <a:rPr b="0" dirty="0" err="1"/>
              <a:t>separate_longer_delim</a:t>
            </a:r>
            <a:r>
              <a:rPr b="0" dirty="0"/>
              <a:t>(table3, rate, </a:t>
            </a:r>
            <a:r>
              <a:rPr b="0" dirty="0" err="1"/>
              <a:t>sep</a:t>
            </a:r>
            <a:r>
              <a:rPr b="0" dirty="0"/>
              <a:t> = "/")</a:t>
            </a:r>
          </a:p>
        </p:txBody>
      </p:sp>
      <p:graphicFrame>
        <p:nvGraphicFramePr>
          <p:cNvPr id="221" name="Table 2-1-2-4-1-1-1-1-2-3-2-1-2-1"/>
          <p:cNvGraphicFramePr/>
          <p:nvPr>
            <p:extLst>
              <p:ext uri="{D42A27DB-BD31-4B8C-83A1-F6EECF244321}">
                <p14:modId xmlns:p14="http://schemas.microsoft.com/office/powerpoint/2010/main" val="4192899806"/>
              </p:ext>
            </p:extLst>
          </p:nvPr>
        </p:nvGraphicFramePr>
        <p:xfrm>
          <a:off x="11301811" y="4496096"/>
          <a:ext cx="533400" cy="571500"/>
        </p:xfrm>
        <a:graphic>
          <a:graphicData uri="http://schemas.openxmlformats.org/drawingml/2006/table">
            <a:tbl>
              <a:tblPr firstRow="1">
                <a:tableStyleId>{33BA23B1-9221-436E-865A-0063620EA4FD}</a:tableStyleId>
              </a:tblPr>
              <a:tblGrid>
                <a:gridCol w="177800">
                  <a:extLst>
                    <a:ext uri="{9D8B030D-6E8A-4147-A177-3AD203B41FA5}">
                      <a16:colId xmlns:a16="http://schemas.microsoft.com/office/drawing/2014/main" val="20000"/>
                    </a:ext>
                  </a:extLst>
                </a:gridCol>
                <a:gridCol w="177800">
                  <a:extLst>
                    <a:ext uri="{9D8B030D-6E8A-4147-A177-3AD203B41FA5}">
                      <a16:colId xmlns:a16="http://schemas.microsoft.com/office/drawing/2014/main" val="20001"/>
                    </a:ext>
                  </a:extLst>
                </a:gridCol>
                <a:gridCol w="1778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b="1">
                          <a:solidFill>
                            <a:srgbClr val="FFFFFF"/>
                          </a:solidFill>
                          <a:sym typeface="Helvetica"/>
                        </a:rPr>
                        <a:t>x1</a:t>
                      </a:r>
                    </a:p>
                  </a:txBody>
                  <a:tcPr marL="0" marR="0" marT="0" marB="0" anchor="ctr" horzOverflow="overflow">
                    <a:solidFill>
                      <a:srgbClr val="797979"/>
                    </a:solidFill>
                  </a:tcPr>
                </a:tc>
                <a:tc>
                  <a:txBody>
                    <a:bodyPr/>
                    <a:lstStyle/>
                    <a:p>
                      <a:pPr defTabSz="914400">
                        <a:defRPr b="0">
                          <a:solidFill>
                            <a:srgbClr val="000000"/>
                          </a:solidFill>
                        </a:defRPr>
                      </a:pPr>
                      <a:r>
                        <a:rPr sz="700" b="1">
                          <a:solidFill>
                            <a:srgbClr val="FFFFFF"/>
                          </a:solidFill>
                          <a:sym typeface="Helvetica"/>
                        </a:rPr>
                        <a:t>x2</a:t>
                      </a:r>
                    </a:p>
                  </a:txBody>
                  <a:tcPr marL="0" marR="0" marT="0" marB="0" anchor="ctr" horzOverflow="overflow"/>
                </a:tc>
                <a:tc>
                  <a:txBody>
                    <a:bodyPr/>
                    <a:lstStyle/>
                    <a:p>
                      <a:pPr defTabSz="914400">
                        <a:defRPr b="0">
                          <a:solidFill>
                            <a:srgbClr val="000000"/>
                          </a:solidFill>
                        </a:defRPr>
                      </a:pPr>
                      <a:r>
                        <a:rPr sz="700" b="1">
                          <a:solidFill>
                            <a:srgbClr val="FFFFFF"/>
                          </a:solidFill>
                          <a:sym typeface="Helvetica"/>
                        </a:rPr>
                        <a:t>x3</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ym typeface="Helvetica"/>
                        </a:rPr>
                        <a:t>A</a:t>
                      </a:r>
                    </a:p>
                  </a:txBody>
                  <a:tcPr marL="0" marR="0" marT="0" marB="0" anchor="ctr" horzOverflow="overflow"/>
                </a:tc>
                <a:tc>
                  <a:txBody>
                    <a:bodyPr/>
                    <a:lstStyle/>
                    <a:p>
                      <a:pPr defTabSz="914400"/>
                      <a:r>
                        <a:rPr sz="700">
                          <a:sym typeface="Helvetica"/>
                        </a:rPr>
                        <a:t>1</a:t>
                      </a:r>
                    </a:p>
                  </a:txBody>
                  <a:tcPr marL="0" marR="0" marT="0" marB="0" anchor="ctr" horzOverflow="overflow"/>
                </a:tc>
                <a:tc>
                  <a:txBody>
                    <a:bodyPr/>
                    <a:lstStyle/>
                    <a:p>
                      <a:pPr defTabSz="914400"/>
                      <a:r>
                        <a:rPr sz="700">
                          <a:sym typeface="Helvetica"/>
                        </a:rPr>
                        <a:t>3</a:t>
                      </a:r>
                    </a:p>
                  </a:txBody>
                  <a:tcPr marL="0" marR="0" marT="0" marB="0" anchor="ctr" horzOverflow="overflow"/>
                </a:tc>
                <a:extLst>
                  <a:ext uri="{0D108BD9-81ED-4DB2-BD59-A6C34878D82A}">
                    <a16:rowId xmlns:a16="http://schemas.microsoft.com/office/drawing/2014/main" val="10001"/>
                  </a:ext>
                </a:extLst>
              </a:tr>
              <a:tr h="114300">
                <a:tc>
                  <a:txBody>
                    <a:bodyPr/>
                    <a:lstStyle/>
                    <a:p>
                      <a:pPr defTabSz="914400"/>
                      <a:r>
                        <a:rPr sz="700">
                          <a:sym typeface="Helvetica"/>
                        </a:rPr>
                        <a:t>A</a:t>
                      </a:r>
                    </a:p>
                  </a:txBody>
                  <a:tcPr marL="0" marR="0" marT="0" marB="0" anchor="ctr" horzOverflow="overflow"/>
                </a:tc>
                <a:tc>
                  <a:txBody>
                    <a:bodyPr/>
                    <a:lstStyle/>
                    <a:p>
                      <a:pPr defTabSz="914400"/>
                      <a:r>
                        <a:rPr sz="700">
                          <a:sym typeface="Helvetica"/>
                        </a:rPr>
                        <a:t>2</a:t>
                      </a:r>
                    </a:p>
                  </a:txBody>
                  <a:tcPr marL="0" marR="0" marT="0" marB="0" anchor="ctr" horzOverflow="overflow"/>
                </a:tc>
                <a:tc>
                  <a:txBody>
                    <a:bodyPr/>
                    <a:lstStyle/>
                    <a:p>
                      <a:pPr defTabSz="914400"/>
                      <a:r>
                        <a:rPr sz="700">
                          <a:solidFill>
                            <a:srgbClr val="A6AAA9"/>
                          </a:solidFill>
                          <a:sym typeface="Helvetica"/>
                        </a:rPr>
                        <a:t>NA</a:t>
                      </a:r>
                    </a:p>
                  </a:txBody>
                  <a:tcPr marL="0" marR="0" marT="0" marB="0" anchor="ctr" horzOverflow="overflow">
                    <a:solidFill>
                      <a:srgbClr val="FFFFFF"/>
                    </a:solidFill>
                  </a:tcPr>
                </a:tc>
                <a:extLst>
                  <a:ext uri="{0D108BD9-81ED-4DB2-BD59-A6C34878D82A}">
                    <a16:rowId xmlns:a16="http://schemas.microsoft.com/office/drawing/2014/main" val="10002"/>
                  </a:ext>
                </a:extLst>
              </a:tr>
              <a:tr h="114300">
                <a:tc>
                  <a:txBody>
                    <a:bodyPr/>
                    <a:lstStyle/>
                    <a:p>
                      <a:pPr defTabSz="914400"/>
                      <a:r>
                        <a:rPr sz="700">
                          <a:sym typeface="Helvetica"/>
                        </a:rPr>
                        <a:t>B</a:t>
                      </a:r>
                    </a:p>
                  </a:txBody>
                  <a:tcPr marL="0" marR="0" marT="0" marB="0" anchor="ctr" horzOverflow="overflow"/>
                </a:tc>
                <a:tc>
                  <a:txBody>
                    <a:bodyPr/>
                    <a:lstStyle/>
                    <a:p>
                      <a:pPr defTabSz="914400"/>
                      <a:r>
                        <a:rPr sz="700">
                          <a:sym typeface="Helvetica"/>
                        </a:rPr>
                        <a:t>1</a:t>
                      </a:r>
                    </a:p>
                  </a:txBody>
                  <a:tcPr marL="0" marR="0" marT="0" marB="0" anchor="ctr" horzOverflow="overflow"/>
                </a:tc>
                <a:tc>
                  <a:txBody>
                    <a:bodyPr/>
                    <a:lstStyle/>
                    <a:p>
                      <a:pPr defTabSz="914400"/>
                      <a:r>
                        <a:rPr sz="700">
                          <a:sym typeface="Helvetica"/>
                        </a:rPr>
                        <a:t>4</a:t>
                      </a:r>
                    </a:p>
                  </a:txBody>
                  <a:tcPr marL="0" marR="0" marT="0" marB="0" anchor="ctr" horzOverflow="overflow"/>
                </a:tc>
                <a:extLst>
                  <a:ext uri="{0D108BD9-81ED-4DB2-BD59-A6C34878D82A}">
                    <a16:rowId xmlns:a16="http://schemas.microsoft.com/office/drawing/2014/main" val="10003"/>
                  </a:ext>
                </a:extLst>
              </a:tr>
              <a:tr h="114300">
                <a:tc>
                  <a:txBody>
                    <a:bodyPr/>
                    <a:lstStyle/>
                    <a:p>
                      <a:pPr defTabSz="914400"/>
                      <a:r>
                        <a:rPr sz="700">
                          <a:sym typeface="Helvetica"/>
                        </a:rPr>
                        <a:t>B</a:t>
                      </a:r>
                    </a:p>
                  </a:txBody>
                  <a:tcPr marL="0" marR="0" marT="0" marB="0" anchor="ctr" horzOverflow="overflow"/>
                </a:tc>
                <a:tc>
                  <a:txBody>
                    <a:bodyPr/>
                    <a:lstStyle/>
                    <a:p>
                      <a:pPr defTabSz="914400"/>
                      <a:r>
                        <a:rPr sz="700">
                          <a:sym typeface="Helvetica"/>
                        </a:rPr>
                        <a:t>2</a:t>
                      </a:r>
                    </a:p>
                  </a:txBody>
                  <a:tcPr marL="0" marR="0" marT="0" marB="0" anchor="ctr" horzOverflow="overflow"/>
                </a:tc>
                <a:tc>
                  <a:txBody>
                    <a:bodyPr/>
                    <a:lstStyle/>
                    <a:p>
                      <a:pPr defTabSz="914400"/>
                      <a:r>
                        <a:rPr sz="700">
                          <a:sym typeface="Helvetica"/>
                        </a:rPr>
                        <a:t>3</a:t>
                      </a:r>
                    </a:p>
                  </a:txBody>
                  <a:tcPr marL="0" marR="0" marT="0" marB="0" anchor="ctr" horzOverflow="overflow"/>
                </a:tc>
                <a:extLst>
                  <a:ext uri="{0D108BD9-81ED-4DB2-BD59-A6C34878D82A}">
                    <a16:rowId xmlns:a16="http://schemas.microsoft.com/office/drawing/2014/main" val="10004"/>
                  </a:ext>
                </a:extLst>
              </a:tr>
            </a:tbl>
          </a:graphicData>
        </a:graphic>
      </p:graphicFrame>
      <p:sp>
        <p:nvSpPr>
          <p:cNvPr id="222" name="x"/>
          <p:cNvSpPr txBox="1"/>
          <p:nvPr/>
        </p:nvSpPr>
        <p:spPr>
          <a:xfrm>
            <a:off x="10682061" y="4164333"/>
            <a:ext cx="185342" cy="2615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anchor="ctr">
            <a:spAutoFit/>
          </a:bodyPr>
          <a:lstStyle>
            <a:lvl1pPr algn="ctr">
              <a:spcBef>
                <a:spcPts val="0"/>
              </a:spcBef>
              <a:defRPr sz="1000" b="0">
                <a:solidFill>
                  <a:srgbClr val="A6AAA9"/>
                </a:solidFill>
              </a:defRPr>
            </a:lvl1pPr>
          </a:lstStyle>
          <a:p>
            <a:r>
              <a:t>x</a:t>
            </a:r>
          </a:p>
        </p:txBody>
      </p:sp>
      <p:sp>
        <p:nvSpPr>
          <p:cNvPr id="223" name="Línea"/>
          <p:cNvSpPr/>
          <p:nvPr/>
        </p:nvSpPr>
        <p:spPr>
          <a:xfrm>
            <a:off x="11082634" y="4717349"/>
            <a:ext cx="203105" cy="1"/>
          </a:xfrm>
          <a:prstGeom prst="line">
            <a:avLst/>
          </a:prstGeom>
          <a:ln w="25400">
            <a:solidFill>
              <a:srgbClr val="53585F"/>
            </a:solidFill>
            <a:miter lim="400000"/>
            <a:tailEnd type="stealth"/>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24" name="Create new combinations of variables or identify implicit missing values (combinations of variables not present in the data)."/>
          <p:cNvSpPr txBox="1"/>
          <p:nvPr/>
        </p:nvSpPr>
        <p:spPr>
          <a:xfrm>
            <a:off x="10524884" y="2020501"/>
            <a:ext cx="3079645" cy="616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fontScale="92500" lnSpcReduction="10000"/>
          </a:bodyPr>
          <a:lstStyle>
            <a:lvl1pPr>
              <a:spcBef>
                <a:spcPts val="0"/>
              </a:spcBef>
              <a:defRPr b="0">
                <a:solidFill>
                  <a:srgbClr val="000000"/>
                </a:solidFill>
              </a:defRPr>
            </a:lvl1pPr>
          </a:lstStyle>
          <a:p>
            <a:r>
              <a:rPr lang="es-ES" dirty="0"/>
              <a:t>Cree nuevas combinaciones de variables o identifique valores faltantes implícitos (combinaciones de variables que no están presentes en los datos).</a:t>
            </a:r>
            <a:endParaRPr dirty="0"/>
          </a:p>
        </p:txBody>
      </p:sp>
      <p:sp>
        <p:nvSpPr>
          <p:cNvPr id="225" name="Drop or replace explicit missing values (NA)."/>
          <p:cNvSpPr txBox="1"/>
          <p:nvPr/>
        </p:nvSpPr>
        <p:spPr>
          <a:xfrm>
            <a:off x="10512184" y="6518732"/>
            <a:ext cx="3079645" cy="3668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spcBef>
                <a:spcPts val="0"/>
              </a:spcBef>
              <a:defRPr b="0">
                <a:solidFill>
                  <a:srgbClr val="000000"/>
                </a:solidFill>
              </a:defRPr>
            </a:lvl1pPr>
          </a:lstStyle>
          <a:p>
            <a:r>
              <a:rPr lang="pt-BR"/>
              <a:t>Quite o reemplace los valores faltantes explícitos (NA).</a:t>
            </a:r>
            <a:endParaRPr dirty="0"/>
          </a:p>
        </p:txBody>
      </p:sp>
      <p:sp>
        <p:nvSpPr>
          <p:cNvPr id="226" name="Línea"/>
          <p:cNvSpPr/>
          <p:nvPr/>
        </p:nvSpPr>
        <p:spPr>
          <a:xfrm>
            <a:off x="3780575" y="1257819"/>
            <a:ext cx="6485051" cy="1"/>
          </a:xfrm>
          <a:prstGeom prst="line">
            <a:avLst/>
          </a:prstGeom>
          <a:ln w="12700">
            <a:solidFill>
              <a:srgbClr val="A6AAA9"/>
            </a:solidFill>
            <a:miter lim="400000"/>
          </a:ln>
        </p:spPr>
        <p:txBody>
          <a:bodyPr lIns="54570" tIns="54570" rIns="54570" bIns="54570" anchor="ctr"/>
          <a:lstStyle/>
          <a:p>
            <a:pPr>
              <a:lnSpc>
                <a:spcPct val="80000"/>
              </a:lnSpc>
              <a:spcBef>
                <a:spcPts val="600"/>
              </a:spcBef>
              <a:defRPr b="0">
                <a:solidFill>
                  <a:srgbClr val="000000"/>
                </a:solidFill>
              </a:defRPr>
            </a:pPr>
            <a:endParaRPr/>
          </a:p>
        </p:txBody>
      </p:sp>
      <p:grpSp>
        <p:nvGrpSpPr>
          <p:cNvPr id="231" name="Agrupar"/>
          <p:cNvGrpSpPr/>
          <p:nvPr/>
        </p:nvGrpSpPr>
        <p:grpSpPr>
          <a:xfrm>
            <a:off x="3929816" y="1877688"/>
            <a:ext cx="2648092" cy="1270002"/>
            <a:chOff x="0" y="130770"/>
            <a:chExt cx="2648091" cy="1270001"/>
          </a:xfrm>
        </p:grpSpPr>
        <p:sp>
          <p:nvSpPr>
            <p:cNvPr id="227" name="table4a"/>
            <p:cNvSpPr/>
            <p:nvPr/>
          </p:nvSpPr>
          <p:spPr>
            <a:xfrm>
              <a:off x="570458" y="130770"/>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lvl1pPr algn="ctr">
                <a:spcBef>
                  <a:spcPts val="0"/>
                </a:spcBef>
                <a:defRPr sz="1000" b="0">
                  <a:solidFill>
                    <a:srgbClr val="A6AAA9"/>
                  </a:solidFill>
                </a:defRPr>
              </a:lvl1pPr>
            </a:lstStyle>
            <a:p>
              <a:r>
                <a:t>table4a</a:t>
              </a:r>
            </a:p>
          </p:txBody>
        </p:sp>
        <p:graphicFrame>
          <p:nvGraphicFramePr>
            <p:cNvPr id="228" name="Table 2-2"/>
            <p:cNvGraphicFramePr/>
            <p:nvPr/>
          </p:nvGraphicFramePr>
          <p:xfrm>
            <a:off x="0" y="220744"/>
            <a:ext cx="1090116" cy="558800"/>
          </p:xfrm>
          <a:graphic>
            <a:graphicData uri="http://schemas.openxmlformats.org/drawingml/2006/table">
              <a:tbl>
                <a:tblPr firstRow="1">
                  <a:tableStyleId>{33BA23B1-9221-436E-865A-0063620EA4FD}</a:tableStyleId>
                </a:tblPr>
                <a:tblGrid>
                  <a:gridCol w="438740">
                    <a:extLst>
                      <a:ext uri="{9D8B030D-6E8A-4147-A177-3AD203B41FA5}">
                        <a16:colId xmlns:a16="http://schemas.microsoft.com/office/drawing/2014/main" val="20000"/>
                      </a:ext>
                    </a:extLst>
                  </a:gridCol>
                  <a:gridCol w="320702">
                    <a:extLst>
                      <a:ext uri="{9D8B030D-6E8A-4147-A177-3AD203B41FA5}">
                        <a16:colId xmlns:a16="http://schemas.microsoft.com/office/drawing/2014/main" val="20001"/>
                      </a:ext>
                    </a:extLst>
                  </a:gridCol>
                  <a:gridCol w="330674">
                    <a:extLst>
                      <a:ext uri="{9D8B030D-6E8A-4147-A177-3AD203B41FA5}">
                        <a16:colId xmlns:a16="http://schemas.microsoft.com/office/drawing/2014/main" val="20002"/>
                      </a:ext>
                    </a:extLst>
                  </a:gridCol>
                </a:tblGrid>
                <a:tr h="139700">
                  <a:tc>
                    <a:txBody>
                      <a:bodyPr/>
                      <a:lstStyle/>
                      <a:p>
                        <a:pPr algn="ctr" defTabSz="914400">
                          <a:spcBef>
                            <a:spcPts val="0"/>
                          </a:spcBef>
                          <a:defRPr sz="1800" b="0">
                            <a:solidFill>
                              <a:srgbClr val="000000"/>
                            </a:solidFill>
                          </a:defRPr>
                        </a:pPr>
                        <a:r>
                          <a:rPr sz="800" b="1">
                            <a:solidFill>
                              <a:srgbClr val="FFFFFF"/>
                            </a:solidFill>
                          </a:rPr>
                          <a:t>country</a:t>
                        </a:r>
                      </a:p>
                    </a:txBody>
                    <a:tcPr marL="0" marR="0" marT="0" marB="0" anchor="ctr" horzOverflow="overflow">
                      <a:solidFill>
                        <a:srgbClr val="797979"/>
                      </a:solidFill>
                    </a:tcPr>
                  </a:tc>
                  <a:tc>
                    <a:txBody>
                      <a:bodyPr/>
                      <a:lstStyle/>
                      <a:p>
                        <a:pPr algn="ctr" defTabSz="914400">
                          <a:spcBef>
                            <a:spcPts val="0"/>
                          </a:spcBef>
                          <a:defRPr sz="1800" b="0">
                            <a:solidFill>
                              <a:srgbClr val="000000"/>
                            </a:solidFill>
                          </a:defRPr>
                        </a:pPr>
                        <a:r>
                          <a:rPr sz="800" b="1">
                            <a:solidFill>
                              <a:srgbClr val="FFFFFF"/>
                            </a:solidFill>
                          </a:rPr>
                          <a:t>1999</a:t>
                        </a:r>
                      </a:p>
                    </a:txBody>
                    <a:tcPr marL="0" marR="0" marT="0" marB="0" anchor="ctr" horzOverflow="overflow">
                      <a:solidFill>
                        <a:srgbClr val="B1D283"/>
                      </a:solidFill>
                    </a:tcPr>
                  </a:tc>
                  <a:tc>
                    <a:txBody>
                      <a:bodyPr/>
                      <a:lstStyle/>
                      <a:p>
                        <a:pPr algn="ctr" defTabSz="914400">
                          <a:spcBef>
                            <a:spcPts val="0"/>
                          </a:spcBef>
                          <a:defRPr sz="1800" b="0">
                            <a:solidFill>
                              <a:srgbClr val="000000"/>
                            </a:solidFill>
                          </a:defRPr>
                        </a:pPr>
                        <a:r>
                          <a:rPr sz="800" b="1">
                            <a:solidFill>
                              <a:srgbClr val="FFFFFF"/>
                            </a:solidFill>
                          </a:rPr>
                          <a:t>2000</a:t>
                        </a:r>
                      </a:p>
                    </a:txBody>
                    <a:tcPr marL="0" marR="0" marT="0" marB="0" anchor="ctr" horzOverflow="overflow">
                      <a:solidFill>
                        <a:srgbClr val="4D7647"/>
                      </a:solidFill>
                    </a:tcPr>
                  </a:tc>
                  <a:extLst>
                    <a:ext uri="{0D108BD9-81ED-4DB2-BD59-A6C34878D82A}">
                      <a16:rowId xmlns:a16="http://schemas.microsoft.com/office/drawing/2014/main" val="10000"/>
                    </a:ext>
                  </a:extLst>
                </a:tr>
                <a:tr h="139700">
                  <a:tc>
                    <a:txBody>
                      <a:bodyPr/>
                      <a:lstStyle/>
                      <a:p>
                        <a:pPr algn="ctr" defTabSz="914400">
                          <a:spcBef>
                            <a:spcPts val="0"/>
                          </a:spcBef>
                          <a:defRPr sz="1800"/>
                        </a:pPr>
                        <a:r>
                          <a:rPr sz="800"/>
                          <a:t>A</a:t>
                        </a:r>
                      </a:p>
                    </a:txBody>
                    <a:tcPr marL="0" marR="0" marT="0" marB="0" anchor="ctr" horzOverflow="overflow"/>
                  </a:tc>
                  <a:tc>
                    <a:txBody>
                      <a:bodyPr/>
                      <a:lstStyle/>
                      <a:p>
                        <a:pPr algn="ctr" defTabSz="914400">
                          <a:spcBef>
                            <a:spcPts val="0"/>
                          </a:spcBef>
                          <a:defRPr sz="1800"/>
                        </a:pPr>
                        <a:r>
                          <a:rPr sz="800"/>
                          <a:t>0.7K</a:t>
                        </a:r>
                      </a:p>
                    </a:txBody>
                    <a:tcPr marL="0" marR="0" marT="0" marB="0" anchor="ctr" horzOverflow="overflow">
                      <a:solidFill>
                        <a:srgbClr val="FAE196"/>
                      </a:solidFill>
                    </a:tcPr>
                  </a:tc>
                  <a:tc>
                    <a:txBody>
                      <a:bodyPr/>
                      <a:lstStyle/>
                      <a:p>
                        <a:pPr algn="ctr" defTabSz="914400">
                          <a:spcBef>
                            <a:spcPts val="0"/>
                          </a:spcBef>
                          <a:defRPr sz="1800"/>
                        </a:pPr>
                        <a:r>
                          <a:rPr sz="800"/>
                          <a:t>2K</a:t>
                        </a:r>
                      </a:p>
                    </a:txBody>
                    <a:tcPr marL="0" marR="0" marT="0" marB="0" anchor="ctr" horzOverflow="overflow">
                      <a:solidFill>
                        <a:srgbClr val="F2B16E"/>
                      </a:solidFill>
                    </a:tcPr>
                  </a:tc>
                  <a:extLst>
                    <a:ext uri="{0D108BD9-81ED-4DB2-BD59-A6C34878D82A}">
                      <a16:rowId xmlns:a16="http://schemas.microsoft.com/office/drawing/2014/main" val="10001"/>
                    </a:ext>
                  </a:extLst>
                </a:tr>
                <a:tr h="139700">
                  <a:tc>
                    <a:txBody>
                      <a:bodyPr/>
                      <a:lstStyle/>
                      <a:p>
                        <a:pPr algn="ctr" defTabSz="914400">
                          <a:spcBef>
                            <a:spcPts val="0"/>
                          </a:spcBef>
                          <a:defRPr sz="1800"/>
                        </a:pPr>
                        <a:r>
                          <a:rPr sz="800"/>
                          <a:t>B</a:t>
                        </a:r>
                      </a:p>
                    </a:txBody>
                    <a:tcPr marL="0" marR="0" marT="0" marB="0" anchor="ctr" horzOverflow="overflow"/>
                  </a:tc>
                  <a:tc>
                    <a:txBody>
                      <a:bodyPr/>
                      <a:lstStyle/>
                      <a:p>
                        <a:pPr algn="ctr" defTabSz="914400">
                          <a:spcBef>
                            <a:spcPts val="0"/>
                          </a:spcBef>
                          <a:defRPr sz="1800"/>
                        </a:pPr>
                        <a:r>
                          <a:rPr sz="800"/>
                          <a:t>37K</a:t>
                        </a:r>
                      </a:p>
                    </a:txBody>
                    <a:tcPr marL="0" marR="0" marT="0" marB="0" anchor="ctr" horzOverflow="overflow">
                      <a:solidFill>
                        <a:srgbClr val="FAE196"/>
                      </a:solidFill>
                    </a:tcPr>
                  </a:tc>
                  <a:tc>
                    <a:txBody>
                      <a:bodyPr/>
                      <a:lstStyle/>
                      <a:p>
                        <a:pPr algn="ctr" defTabSz="914400">
                          <a:spcBef>
                            <a:spcPts val="0"/>
                          </a:spcBef>
                          <a:defRPr sz="1800"/>
                        </a:pPr>
                        <a:r>
                          <a:rPr sz="800"/>
                          <a:t>80K</a:t>
                        </a:r>
                      </a:p>
                    </a:txBody>
                    <a:tcPr marL="0" marR="0" marT="0" marB="0" anchor="ctr" horzOverflow="overflow">
                      <a:solidFill>
                        <a:srgbClr val="F2B16E"/>
                      </a:solidFill>
                    </a:tcPr>
                  </a:tc>
                  <a:extLst>
                    <a:ext uri="{0D108BD9-81ED-4DB2-BD59-A6C34878D82A}">
                      <a16:rowId xmlns:a16="http://schemas.microsoft.com/office/drawing/2014/main" val="10002"/>
                    </a:ext>
                  </a:extLst>
                </a:tr>
                <a:tr h="139700">
                  <a:tc>
                    <a:txBody>
                      <a:bodyPr/>
                      <a:lstStyle/>
                      <a:p>
                        <a:pPr algn="ctr" defTabSz="914400">
                          <a:spcBef>
                            <a:spcPts val="0"/>
                          </a:spcBef>
                          <a:defRPr sz="1800"/>
                        </a:pPr>
                        <a:r>
                          <a:rPr sz="800"/>
                          <a:t>C</a:t>
                        </a:r>
                      </a:p>
                    </a:txBody>
                    <a:tcPr marL="0" marR="0" marT="0" marB="0" anchor="ctr" horzOverflow="overflow"/>
                  </a:tc>
                  <a:tc>
                    <a:txBody>
                      <a:bodyPr/>
                      <a:lstStyle/>
                      <a:p>
                        <a:pPr algn="ctr" defTabSz="914400">
                          <a:spcBef>
                            <a:spcPts val="0"/>
                          </a:spcBef>
                          <a:defRPr sz="1800"/>
                        </a:pPr>
                        <a:r>
                          <a:rPr sz="800"/>
                          <a:t>212K</a:t>
                        </a:r>
                      </a:p>
                    </a:txBody>
                    <a:tcPr marL="0" marR="0" marT="0" marB="0" anchor="ctr" horzOverflow="overflow">
                      <a:solidFill>
                        <a:srgbClr val="FAE196"/>
                      </a:solidFill>
                    </a:tcPr>
                  </a:tc>
                  <a:tc>
                    <a:txBody>
                      <a:bodyPr/>
                      <a:lstStyle/>
                      <a:p>
                        <a:pPr algn="ctr" defTabSz="914400">
                          <a:spcBef>
                            <a:spcPts val="0"/>
                          </a:spcBef>
                          <a:defRPr sz="1800"/>
                        </a:pPr>
                        <a:r>
                          <a:rPr sz="800"/>
                          <a:t>213K</a:t>
                        </a:r>
                      </a:p>
                    </a:txBody>
                    <a:tcPr marL="0" marR="0" marT="0" marB="0" anchor="ctr" horzOverflow="overflow">
                      <a:solidFill>
                        <a:srgbClr val="F2B16E"/>
                      </a:solidFill>
                    </a:tcPr>
                  </a:tc>
                  <a:extLst>
                    <a:ext uri="{0D108BD9-81ED-4DB2-BD59-A6C34878D82A}">
                      <a16:rowId xmlns:a16="http://schemas.microsoft.com/office/drawing/2014/main" val="10003"/>
                    </a:ext>
                  </a:extLst>
                </a:tr>
              </a:tbl>
            </a:graphicData>
          </a:graphic>
        </p:graphicFrame>
        <p:sp>
          <p:nvSpPr>
            <p:cNvPr id="229" name="Línea"/>
            <p:cNvSpPr/>
            <p:nvPr/>
          </p:nvSpPr>
          <p:spPr>
            <a:xfrm flipV="1">
              <a:off x="1233003" y="499874"/>
              <a:ext cx="228506" cy="1"/>
            </a:xfrm>
            <a:prstGeom prst="line">
              <a:avLst/>
            </a:prstGeom>
            <a:noFill/>
            <a:ln w="25400" cap="flat">
              <a:solidFill>
                <a:srgbClr val="53585F"/>
              </a:solidFill>
              <a:prstDash val="solid"/>
              <a:miter lim="400000"/>
              <a:tailEnd type="stealth" w="med" len="med"/>
            </a:ln>
            <a:effectLst/>
          </p:spPr>
          <p:txBody>
            <a:bodyPr wrap="square" lIns="0" tIns="0" rIns="0" bIns="0" numCol="1" anchor="t">
              <a:noAutofit/>
            </a:bodyPr>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230" name="Table 2-1-2"/>
            <p:cNvGraphicFramePr/>
            <p:nvPr/>
          </p:nvGraphicFramePr>
          <p:xfrm>
            <a:off x="1547736" y="220744"/>
            <a:ext cx="1100355" cy="977899"/>
          </p:xfrm>
          <a:graphic>
            <a:graphicData uri="http://schemas.openxmlformats.org/drawingml/2006/table">
              <a:tbl>
                <a:tblPr firstRow="1">
                  <a:tableStyleId>{33BA23B1-9221-436E-865A-0063620EA4FD}</a:tableStyleId>
                </a:tblPr>
                <a:tblGrid>
                  <a:gridCol w="439005">
                    <a:extLst>
                      <a:ext uri="{9D8B030D-6E8A-4147-A177-3AD203B41FA5}">
                        <a16:colId xmlns:a16="http://schemas.microsoft.com/office/drawing/2014/main" val="20000"/>
                      </a:ext>
                    </a:extLst>
                  </a:gridCol>
                  <a:gridCol w="311625">
                    <a:extLst>
                      <a:ext uri="{9D8B030D-6E8A-4147-A177-3AD203B41FA5}">
                        <a16:colId xmlns:a16="http://schemas.microsoft.com/office/drawing/2014/main" val="20001"/>
                      </a:ext>
                    </a:extLst>
                  </a:gridCol>
                  <a:gridCol w="349725">
                    <a:extLst>
                      <a:ext uri="{9D8B030D-6E8A-4147-A177-3AD203B41FA5}">
                        <a16:colId xmlns:a16="http://schemas.microsoft.com/office/drawing/2014/main" val="20002"/>
                      </a:ext>
                    </a:extLst>
                  </a:gridCol>
                </a:tblGrid>
                <a:tr h="139700">
                  <a:tc>
                    <a:txBody>
                      <a:bodyPr/>
                      <a:lstStyle/>
                      <a:p>
                        <a:pPr algn="ctr" defTabSz="914400">
                          <a:spcBef>
                            <a:spcPts val="0"/>
                          </a:spcBef>
                          <a:defRPr sz="1800" b="0">
                            <a:solidFill>
                              <a:srgbClr val="000000"/>
                            </a:solidFill>
                          </a:defRPr>
                        </a:pPr>
                        <a:r>
                          <a:rPr sz="800" b="1">
                            <a:solidFill>
                              <a:srgbClr val="FFFFFF"/>
                            </a:solidFill>
                          </a:rPr>
                          <a:t>country</a:t>
                        </a:r>
                      </a:p>
                    </a:txBody>
                    <a:tcPr marL="0" marR="0" marT="0" marB="0" anchor="ctr" horzOverflow="overflow">
                      <a:solidFill>
                        <a:srgbClr val="797979"/>
                      </a:solidFill>
                    </a:tcPr>
                  </a:tc>
                  <a:tc>
                    <a:txBody>
                      <a:bodyPr/>
                      <a:lstStyle/>
                      <a:p>
                        <a:pPr algn="ctr" defTabSz="914400">
                          <a:spcBef>
                            <a:spcPts val="0"/>
                          </a:spcBef>
                          <a:defRPr sz="1800" b="0">
                            <a:solidFill>
                              <a:srgbClr val="000000"/>
                            </a:solidFill>
                          </a:defRPr>
                        </a:pPr>
                        <a:r>
                          <a:rPr sz="800" b="1">
                            <a:solidFill>
                              <a:srgbClr val="FFFFFF"/>
                            </a:solidFill>
                          </a:rPr>
                          <a:t>year</a:t>
                        </a:r>
                      </a:p>
                    </a:txBody>
                    <a:tcPr marL="0" marR="0" marT="0" marB="0" anchor="ctr" horzOverflow="overflow">
                      <a:solidFill>
                        <a:srgbClr val="797979"/>
                      </a:solidFill>
                    </a:tcPr>
                  </a:tc>
                  <a:tc>
                    <a:txBody>
                      <a:bodyPr/>
                      <a:lstStyle/>
                      <a:p>
                        <a:pPr algn="ctr" defTabSz="914400">
                          <a:spcBef>
                            <a:spcPts val="0"/>
                          </a:spcBef>
                          <a:defRPr sz="1800" b="0">
                            <a:solidFill>
                              <a:srgbClr val="000000"/>
                            </a:solidFill>
                          </a:defRPr>
                        </a:pPr>
                        <a:r>
                          <a:rPr sz="800" b="1">
                            <a:solidFill>
                              <a:srgbClr val="FFFFFF"/>
                            </a:solidFill>
                          </a:rPr>
                          <a:t>cases</a:t>
                        </a:r>
                      </a:p>
                    </a:txBody>
                    <a:tcPr marL="0" marR="0" marT="0" marB="0" anchor="ctr" horzOverflow="overflow">
                      <a:solidFill>
                        <a:srgbClr val="797979"/>
                      </a:solidFill>
                    </a:tcPr>
                  </a:tc>
                  <a:extLst>
                    <a:ext uri="{0D108BD9-81ED-4DB2-BD59-A6C34878D82A}">
                      <a16:rowId xmlns:a16="http://schemas.microsoft.com/office/drawing/2014/main" val="10000"/>
                    </a:ext>
                  </a:extLst>
                </a:tr>
                <a:tr h="139700">
                  <a:tc>
                    <a:txBody>
                      <a:bodyPr/>
                      <a:lstStyle/>
                      <a:p>
                        <a:pPr algn="ctr" defTabSz="914400">
                          <a:spcBef>
                            <a:spcPts val="0"/>
                          </a:spcBef>
                          <a:defRPr sz="1800"/>
                        </a:pPr>
                        <a:r>
                          <a:rPr sz="800"/>
                          <a:t>A</a:t>
                        </a:r>
                      </a:p>
                    </a:txBody>
                    <a:tcPr marL="0" marR="0" marT="0" marB="0" anchor="ctr" horzOverflow="overflow"/>
                  </a:tc>
                  <a:tc>
                    <a:txBody>
                      <a:bodyPr/>
                      <a:lstStyle/>
                      <a:p>
                        <a:pPr algn="ctr" defTabSz="914400">
                          <a:spcBef>
                            <a:spcPts val="0"/>
                          </a:spcBef>
                          <a:defRPr sz="1800"/>
                        </a:pPr>
                        <a:r>
                          <a:rPr sz="800" b="1">
                            <a:solidFill>
                              <a:srgbClr val="FFFFFF"/>
                            </a:solidFill>
                          </a:rPr>
                          <a:t>1999</a:t>
                        </a:r>
                      </a:p>
                    </a:txBody>
                    <a:tcPr marL="0" marR="0" marT="0" marB="0" anchor="ctr" horzOverflow="overflow">
                      <a:solidFill>
                        <a:srgbClr val="B0D182"/>
                      </a:solidFill>
                    </a:tcPr>
                  </a:tc>
                  <a:tc>
                    <a:txBody>
                      <a:bodyPr/>
                      <a:lstStyle/>
                      <a:p>
                        <a:pPr algn="ctr" defTabSz="914400">
                          <a:spcBef>
                            <a:spcPts val="0"/>
                          </a:spcBef>
                          <a:defRPr sz="1800"/>
                        </a:pPr>
                        <a:r>
                          <a:rPr sz="800"/>
                          <a:t>0.7K</a:t>
                        </a:r>
                      </a:p>
                    </a:txBody>
                    <a:tcPr marL="0" marR="0" marT="0" marB="0" anchor="ctr" horzOverflow="overflow">
                      <a:solidFill>
                        <a:srgbClr val="FAE196"/>
                      </a:solidFill>
                    </a:tcPr>
                  </a:tc>
                  <a:extLst>
                    <a:ext uri="{0D108BD9-81ED-4DB2-BD59-A6C34878D82A}">
                      <a16:rowId xmlns:a16="http://schemas.microsoft.com/office/drawing/2014/main" val="10001"/>
                    </a:ext>
                  </a:extLst>
                </a:tr>
                <a:tr h="139700">
                  <a:tc>
                    <a:txBody>
                      <a:bodyPr/>
                      <a:lstStyle/>
                      <a:p>
                        <a:pPr algn="ctr" defTabSz="914400">
                          <a:spcBef>
                            <a:spcPts val="0"/>
                          </a:spcBef>
                          <a:defRPr sz="1800"/>
                        </a:pPr>
                        <a:r>
                          <a:rPr sz="800"/>
                          <a:t>B</a:t>
                        </a:r>
                      </a:p>
                    </a:txBody>
                    <a:tcPr marL="0" marR="0" marT="0" marB="0" anchor="ctr" horzOverflow="overflow"/>
                  </a:tc>
                  <a:tc>
                    <a:txBody>
                      <a:bodyPr/>
                      <a:lstStyle/>
                      <a:p>
                        <a:pPr algn="ctr" defTabSz="914400">
                          <a:spcBef>
                            <a:spcPts val="0"/>
                          </a:spcBef>
                          <a:defRPr sz="1800"/>
                        </a:pPr>
                        <a:r>
                          <a:rPr sz="800" b="1">
                            <a:solidFill>
                              <a:srgbClr val="FFFFFF"/>
                            </a:solidFill>
                          </a:rPr>
                          <a:t>1999</a:t>
                        </a:r>
                      </a:p>
                    </a:txBody>
                    <a:tcPr marL="0" marR="0" marT="0" marB="0" anchor="ctr" horzOverflow="overflow">
                      <a:solidFill>
                        <a:srgbClr val="B0D182"/>
                      </a:solidFill>
                    </a:tcPr>
                  </a:tc>
                  <a:tc>
                    <a:txBody>
                      <a:bodyPr/>
                      <a:lstStyle/>
                      <a:p>
                        <a:pPr algn="ctr" defTabSz="914400">
                          <a:spcBef>
                            <a:spcPts val="0"/>
                          </a:spcBef>
                          <a:defRPr sz="1800"/>
                        </a:pPr>
                        <a:r>
                          <a:rPr sz="800"/>
                          <a:t>37K</a:t>
                        </a:r>
                      </a:p>
                    </a:txBody>
                    <a:tcPr marL="0" marR="0" marT="0" marB="0" anchor="ctr" horzOverflow="overflow">
                      <a:solidFill>
                        <a:srgbClr val="FAE196"/>
                      </a:solidFill>
                    </a:tcPr>
                  </a:tc>
                  <a:extLst>
                    <a:ext uri="{0D108BD9-81ED-4DB2-BD59-A6C34878D82A}">
                      <a16:rowId xmlns:a16="http://schemas.microsoft.com/office/drawing/2014/main" val="10002"/>
                    </a:ext>
                  </a:extLst>
                </a:tr>
                <a:tr h="139700">
                  <a:tc>
                    <a:txBody>
                      <a:bodyPr/>
                      <a:lstStyle/>
                      <a:p>
                        <a:pPr algn="ctr" defTabSz="914400">
                          <a:spcBef>
                            <a:spcPts val="0"/>
                          </a:spcBef>
                          <a:defRPr sz="1800"/>
                        </a:pPr>
                        <a:r>
                          <a:rPr sz="800"/>
                          <a:t>C</a:t>
                        </a:r>
                      </a:p>
                    </a:txBody>
                    <a:tcPr marL="0" marR="0" marT="0" marB="0" anchor="ctr" horzOverflow="overflow"/>
                  </a:tc>
                  <a:tc>
                    <a:txBody>
                      <a:bodyPr/>
                      <a:lstStyle/>
                      <a:p>
                        <a:pPr algn="ctr" defTabSz="914400">
                          <a:spcBef>
                            <a:spcPts val="0"/>
                          </a:spcBef>
                          <a:defRPr sz="1800"/>
                        </a:pPr>
                        <a:r>
                          <a:rPr sz="800" b="1">
                            <a:solidFill>
                              <a:srgbClr val="FFFFFF"/>
                            </a:solidFill>
                          </a:rPr>
                          <a:t>1999</a:t>
                        </a:r>
                      </a:p>
                    </a:txBody>
                    <a:tcPr marL="0" marR="0" marT="0" marB="0" anchor="ctr" horzOverflow="overflow">
                      <a:solidFill>
                        <a:srgbClr val="B0D182"/>
                      </a:solidFill>
                    </a:tcPr>
                  </a:tc>
                  <a:tc>
                    <a:txBody>
                      <a:bodyPr/>
                      <a:lstStyle/>
                      <a:p>
                        <a:pPr algn="ctr" defTabSz="914400">
                          <a:spcBef>
                            <a:spcPts val="0"/>
                          </a:spcBef>
                          <a:defRPr sz="1800"/>
                        </a:pPr>
                        <a:r>
                          <a:rPr sz="800"/>
                          <a:t>212K</a:t>
                        </a:r>
                      </a:p>
                    </a:txBody>
                    <a:tcPr marL="0" marR="0" marT="0" marB="0" anchor="ctr" horzOverflow="overflow">
                      <a:solidFill>
                        <a:srgbClr val="FAE196"/>
                      </a:solidFill>
                    </a:tcPr>
                  </a:tc>
                  <a:extLst>
                    <a:ext uri="{0D108BD9-81ED-4DB2-BD59-A6C34878D82A}">
                      <a16:rowId xmlns:a16="http://schemas.microsoft.com/office/drawing/2014/main" val="10003"/>
                    </a:ext>
                  </a:extLst>
                </a:tr>
                <a:tr h="139700">
                  <a:tc>
                    <a:txBody>
                      <a:bodyPr/>
                      <a:lstStyle/>
                      <a:p>
                        <a:pPr algn="ctr" defTabSz="914400">
                          <a:spcBef>
                            <a:spcPts val="0"/>
                          </a:spcBef>
                          <a:defRPr sz="1800"/>
                        </a:pPr>
                        <a:r>
                          <a:rPr sz="800"/>
                          <a:t>A</a:t>
                        </a:r>
                      </a:p>
                    </a:txBody>
                    <a:tcPr marL="0" marR="0" marT="0" marB="0" anchor="ctr" horzOverflow="overflow"/>
                  </a:tc>
                  <a:tc>
                    <a:txBody>
                      <a:bodyPr/>
                      <a:lstStyle/>
                      <a:p>
                        <a:pPr algn="ctr" defTabSz="914400">
                          <a:spcBef>
                            <a:spcPts val="0"/>
                          </a:spcBef>
                          <a:defRPr sz="1800"/>
                        </a:pPr>
                        <a:r>
                          <a:rPr sz="800" b="1">
                            <a:solidFill>
                              <a:srgbClr val="FFFFFF"/>
                            </a:solidFill>
                          </a:rPr>
                          <a:t>2000</a:t>
                        </a:r>
                      </a:p>
                    </a:txBody>
                    <a:tcPr marL="0" marR="0" marT="0" marB="0" anchor="ctr" horzOverflow="overflow">
                      <a:solidFill>
                        <a:srgbClr val="4D7647"/>
                      </a:solidFill>
                    </a:tcPr>
                  </a:tc>
                  <a:tc>
                    <a:txBody>
                      <a:bodyPr/>
                      <a:lstStyle/>
                      <a:p>
                        <a:pPr algn="ctr" defTabSz="914400">
                          <a:spcBef>
                            <a:spcPts val="0"/>
                          </a:spcBef>
                          <a:defRPr sz="1800"/>
                        </a:pPr>
                        <a:r>
                          <a:rPr sz="800"/>
                          <a:t>2K</a:t>
                        </a:r>
                      </a:p>
                    </a:txBody>
                    <a:tcPr marL="0" marR="0" marT="0" marB="0" anchor="ctr" horzOverflow="overflow">
                      <a:solidFill>
                        <a:srgbClr val="F2B16E"/>
                      </a:solidFill>
                    </a:tcPr>
                  </a:tc>
                  <a:extLst>
                    <a:ext uri="{0D108BD9-81ED-4DB2-BD59-A6C34878D82A}">
                      <a16:rowId xmlns:a16="http://schemas.microsoft.com/office/drawing/2014/main" val="10004"/>
                    </a:ext>
                  </a:extLst>
                </a:tr>
                <a:tr h="139700">
                  <a:tc>
                    <a:txBody>
                      <a:bodyPr/>
                      <a:lstStyle/>
                      <a:p>
                        <a:pPr algn="ctr" defTabSz="914400">
                          <a:spcBef>
                            <a:spcPts val="0"/>
                          </a:spcBef>
                          <a:defRPr sz="1800"/>
                        </a:pPr>
                        <a:r>
                          <a:rPr sz="800"/>
                          <a:t>B</a:t>
                        </a:r>
                      </a:p>
                    </a:txBody>
                    <a:tcPr marL="0" marR="0" marT="0" marB="0" anchor="ctr" horzOverflow="overflow"/>
                  </a:tc>
                  <a:tc>
                    <a:txBody>
                      <a:bodyPr/>
                      <a:lstStyle/>
                      <a:p>
                        <a:pPr algn="ctr" defTabSz="914400">
                          <a:spcBef>
                            <a:spcPts val="0"/>
                          </a:spcBef>
                          <a:defRPr sz="1800"/>
                        </a:pPr>
                        <a:r>
                          <a:rPr sz="800" b="1">
                            <a:solidFill>
                              <a:srgbClr val="FFFFFF"/>
                            </a:solidFill>
                          </a:rPr>
                          <a:t>2000</a:t>
                        </a:r>
                      </a:p>
                    </a:txBody>
                    <a:tcPr marL="0" marR="0" marT="0" marB="0" anchor="ctr" horzOverflow="overflow">
                      <a:solidFill>
                        <a:srgbClr val="4D7647"/>
                      </a:solidFill>
                    </a:tcPr>
                  </a:tc>
                  <a:tc>
                    <a:txBody>
                      <a:bodyPr/>
                      <a:lstStyle/>
                      <a:p>
                        <a:pPr algn="ctr" defTabSz="914400">
                          <a:spcBef>
                            <a:spcPts val="0"/>
                          </a:spcBef>
                          <a:defRPr sz="1800"/>
                        </a:pPr>
                        <a:r>
                          <a:rPr sz="800"/>
                          <a:t>80K</a:t>
                        </a:r>
                      </a:p>
                    </a:txBody>
                    <a:tcPr marL="0" marR="0" marT="0" marB="0" anchor="ctr" horzOverflow="overflow">
                      <a:solidFill>
                        <a:srgbClr val="F2B16E"/>
                      </a:solidFill>
                    </a:tcPr>
                  </a:tc>
                  <a:extLst>
                    <a:ext uri="{0D108BD9-81ED-4DB2-BD59-A6C34878D82A}">
                      <a16:rowId xmlns:a16="http://schemas.microsoft.com/office/drawing/2014/main" val="10005"/>
                    </a:ext>
                  </a:extLst>
                </a:tr>
                <a:tr h="139700">
                  <a:tc>
                    <a:txBody>
                      <a:bodyPr/>
                      <a:lstStyle/>
                      <a:p>
                        <a:pPr algn="ctr" defTabSz="914400">
                          <a:spcBef>
                            <a:spcPts val="0"/>
                          </a:spcBef>
                          <a:defRPr sz="1800"/>
                        </a:pPr>
                        <a:r>
                          <a:rPr sz="800"/>
                          <a:t>C</a:t>
                        </a:r>
                      </a:p>
                    </a:txBody>
                    <a:tcPr marL="0" marR="0" marT="0" marB="0" anchor="ctr" horzOverflow="overflow"/>
                  </a:tc>
                  <a:tc>
                    <a:txBody>
                      <a:bodyPr/>
                      <a:lstStyle/>
                      <a:p>
                        <a:pPr algn="ctr" defTabSz="914400">
                          <a:spcBef>
                            <a:spcPts val="0"/>
                          </a:spcBef>
                          <a:defRPr sz="1800"/>
                        </a:pPr>
                        <a:r>
                          <a:rPr sz="800" b="1">
                            <a:solidFill>
                              <a:srgbClr val="FFFFFF"/>
                            </a:solidFill>
                          </a:rPr>
                          <a:t>2000</a:t>
                        </a:r>
                      </a:p>
                    </a:txBody>
                    <a:tcPr marL="0" marR="0" marT="0" marB="0" anchor="ctr" horzOverflow="overflow">
                      <a:solidFill>
                        <a:srgbClr val="4D7647"/>
                      </a:solidFill>
                    </a:tcPr>
                  </a:tc>
                  <a:tc>
                    <a:txBody>
                      <a:bodyPr/>
                      <a:lstStyle/>
                      <a:p>
                        <a:pPr algn="ctr" defTabSz="914400">
                          <a:spcBef>
                            <a:spcPts val="0"/>
                          </a:spcBef>
                          <a:defRPr sz="1800"/>
                        </a:pPr>
                        <a:r>
                          <a:rPr sz="800"/>
                          <a:t>213K</a:t>
                        </a:r>
                      </a:p>
                    </a:txBody>
                    <a:tcPr marL="0" marR="0" marT="0" marB="0" anchor="ctr" horzOverflow="overflow">
                      <a:solidFill>
                        <a:srgbClr val="F2B16E"/>
                      </a:solidFill>
                    </a:tcPr>
                  </a:tc>
                  <a:extLst>
                    <a:ext uri="{0D108BD9-81ED-4DB2-BD59-A6C34878D82A}">
                      <a16:rowId xmlns:a16="http://schemas.microsoft.com/office/drawing/2014/main" val="10006"/>
                    </a:ext>
                  </a:extLst>
                </a:tr>
              </a:tbl>
            </a:graphicData>
          </a:graphic>
        </p:graphicFrame>
      </p:grpSp>
      <p:grpSp>
        <p:nvGrpSpPr>
          <p:cNvPr id="236" name="Agrupar"/>
          <p:cNvGrpSpPr/>
          <p:nvPr/>
        </p:nvGrpSpPr>
        <p:grpSpPr>
          <a:xfrm>
            <a:off x="3779023" y="3828360"/>
            <a:ext cx="3159209" cy="1956865"/>
            <a:chOff x="0" y="130770"/>
            <a:chExt cx="3159208" cy="1956864"/>
          </a:xfrm>
        </p:grpSpPr>
        <p:graphicFrame>
          <p:nvGraphicFramePr>
            <p:cNvPr id="232" name="Table 2-1-1-1"/>
            <p:cNvGraphicFramePr/>
            <p:nvPr/>
          </p:nvGraphicFramePr>
          <p:xfrm>
            <a:off x="1703252" y="220744"/>
            <a:ext cx="1455956" cy="1003295"/>
          </p:xfrm>
          <a:graphic>
            <a:graphicData uri="http://schemas.openxmlformats.org/drawingml/2006/table">
              <a:tbl>
                <a:tblPr firstRow="1">
                  <a:tableStyleId>{33BA23B1-9221-436E-865A-0063620EA4FD}</a:tableStyleId>
                </a:tblPr>
                <a:tblGrid>
                  <a:gridCol w="442228">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gridCol w="368300">
                    <a:extLst>
                      <a:ext uri="{9D8B030D-6E8A-4147-A177-3AD203B41FA5}">
                        <a16:colId xmlns:a16="http://schemas.microsoft.com/office/drawing/2014/main" val="20002"/>
                      </a:ext>
                    </a:extLst>
                  </a:gridCol>
                  <a:gridCol w="340628">
                    <a:extLst>
                      <a:ext uri="{9D8B030D-6E8A-4147-A177-3AD203B41FA5}">
                        <a16:colId xmlns:a16="http://schemas.microsoft.com/office/drawing/2014/main" val="20003"/>
                      </a:ext>
                    </a:extLst>
                  </a:gridCol>
                </a:tblGrid>
                <a:tr h="143328">
                  <a:tc>
                    <a:txBody>
                      <a:bodyPr/>
                      <a:lstStyle/>
                      <a:p>
                        <a:pPr algn="ctr" defTabSz="914400">
                          <a:spcBef>
                            <a:spcPts val="0"/>
                          </a:spcBef>
                          <a:defRPr sz="1800" b="0">
                            <a:solidFill>
                              <a:srgbClr val="000000"/>
                            </a:solidFill>
                          </a:defRPr>
                        </a:pPr>
                        <a:r>
                          <a:rPr sz="800" b="1">
                            <a:solidFill>
                              <a:srgbClr val="FFFFFF"/>
                            </a:solidFill>
                          </a:rPr>
                          <a:t>country</a:t>
                        </a:r>
                      </a:p>
                    </a:txBody>
                    <a:tcPr marL="0" marR="0" marT="0" marB="0" anchor="ctr" horzOverflow="overflow">
                      <a:solidFill>
                        <a:srgbClr val="797979"/>
                      </a:solidFill>
                    </a:tcPr>
                  </a:tc>
                  <a:tc>
                    <a:txBody>
                      <a:bodyPr/>
                      <a:lstStyle/>
                      <a:p>
                        <a:pPr algn="ctr" defTabSz="914400">
                          <a:spcBef>
                            <a:spcPts val="0"/>
                          </a:spcBef>
                          <a:defRPr sz="1800" b="0">
                            <a:solidFill>
                              <a:srgbClr val="000000"/>
                            </a:solidFill>
                          </a:defRPr>
                        </a:pPr>
                        <a:r>
                          <a:rPr sz="800" b="1" dirty="0">
                            <a:solidFill>
                              <a:srgbClr val="FFFFFF"/>
                            </a:solidFill>
                          </a:rPr>
                          <a:t>year</a:t>
                        </a:r>
                      </a:p>
                    </a:txBody>
                    <a:tcPr marL="0" marR="0" marT="0" marB="0" anchor="ctr" horzOverflow="overflow">
                      <a:solidFill>
                        <a:srgbClr val="797979"/>
                      </a:solidFill>
                    </a:tcPr>
                  </a:tc>
                  <a:tc>
                    <a:txBody>
                      <a:bodyPr/>
                      <a:lstStyle/>
                      <a:p>
                        <a:pPr algn="ctr" defTabSz="914400">
                          <a:spcBef>
                            <a:spcPts val="0"/>
                          </a:spcBef>
                          <a:defRPr sz="1800" b="0">
                            <a:solidFill>
                              <a:srgbClr val="000000"/>
                            </a:solidFill>
                          </a:defRPr>
                        </a:pPr>
                        <a:r>
                          <a:rPr sz="800" b="1">
                            <a:solidFill>
                              <a:srgbClr val="FFFFFF"/>
                            </a:solidFill>
                          </a:rPr>
                          <a:t>cases</a:t>
                        </a:r>
                      </a:p>
                    </a:txBody>
                    <a:tcPr marL="0" marR="0" marT="0" marB="0" anchor="ctr" horzOverflow="overflow">
                      <a:solidFill>
                        <a:srgbClr val="B1D283"/>
                      </a:solidFill>
                    </a:tcPr>
                  </a:tc>
                  <a:tc>
                    <a:txBody>
                      <a:bodyPr/>
                      <a:lstStyle/>
                      <a:p>
                        <a:pPr algn="ctr" defTabSz="914400">
                          <a:spcBef>
                            <a:spcPts val="0"/>
                          </a:spcBef>
                          <a:defRPr sz="1800" b="0">
                            <a:solidFill>
                              <a:srgbClr val="000000"/>
                            </a:solidFill>
                          </a:defRPr>
                        </a:pPr>
                        <a:r>
                          <a:rPr sz="800" b="1">
                            <a:solidFill>
                              <a:srgbClr val="FFFFFF"/>
                            </a:solidFill>
                          </a:rPr>
                          <a:t>pop</a:t>
                        </a:r>
                      </a:p>
                    </a:txBody>
                    <a:tcPr marL="0" marR="0" marT="0" marB="0" anchor="ctr" horzOverflow="overflow">
                      <a:solidFill>
                        <a:srgbClr val="4D7647"/>
                      </a:solidFill>
                    </a:tcPr>
                  </a:tc>
                  <a:extLst>
                    <a:ext uri="{0D108BD9-81ED-4DB2-BD59-A6C34878D82A}">
                      <a16:rowId xmlns:a16="http://schemas.microsoft.com/office/drawing/2014/main" val="10000"/>
                    </a:ext>
                  </a:extLst>
                </a:tr>
                <a:tr h="143328">
                  <a:tc>
                    <a:txBody>
                      <a:bodyPr/>
                      <a:lstStyle/>
                      <a:p>
                        <a:pPr algn="ctr" defTabSz="914400">
                          <a:spcBef>
                            <a:spcPts val="0"/>
                          </a:spcBef>
                          <a:defRPr sz="1800"/>
                        </a:pPr>
                        <a:r>
                          <a:rPr sz="800"/>
                          <a:t>A</a:t>
                        </a:r>
                      </a:p>
                    </a:txBody>
                    <a:tcPr marL="0" marR="0" marT="0" marB="0" anchor="ctr" horzOverflow="overflow"/>
                  </a:tc>
                  <a:tc>
                    <a:txBody>
                      <a:bodyPr/>
                      <a:lstStyle/>
                      <a:p>
                        <a:pPr algn="ctr" defTabSz="914400">
                          <a:spcBef>
                            <a:spcPts val="0"/>
                          </a:spcBef>
                          <a:defRPr sz="1800"/>
                        </a:pPr>
                        <a:r>
                          <a:rPr sz="800"/>
                          <a:t>1999</a:t>
                        </a:r>
                      </a:p>
                    </a:txBody>
                    <a:tcPr marL="0" marR="0" marT="0" marB="0" anchor="ctr" horzOverflow="overflow"/>
                  </a:tc>
                  <a:tc>
                    <a:txBody>
                      <a:bodyPr/>
                      <a:lstStyle/>
                      <a:p>
                        <a:pPr algn="ctr" defTabSz="914400">
                          <a:spcBef>
                            <a:spcPts val="0"/>
                          </a:spcBef>
                          <a:defRPr sz="1800"/>
                        </a:pPr>
                        <a:r>
                          <a:rPr sz="800"/>
                          <a:t>0.7K</a:t>
                        </a:r>
                      </a:p>
                    </a:txBody>
                    <a:tcPr marL="0" marR="0" marT="0" marB="0" anchor="ctr" horzOverflow="overflow">
                      <a:solidFill>
                        <a:srgbClr val="FAE196"/>
                      </a:solidFill>
                    </a:tcPr>
                  </a:tc>
                  <a:tc>
                    <a:txBody>
                      <a:bodyPr/>
                      <a:lstStyle/>
                      <a:p>
                        <a:pPr algn="ctr" defTabSz="914400">
                          <a:spcBef>
                            <a:spcPts val="0"/>
                          </a:spcBef>
                          <a:defRPr sz="1800"/>
                        </a:pPr>
                        <a:r>
                          <a:rPr sz="800"/>
                          <a:t>19M</a:t>
                        </a:r>
                      </a:p>
                    </a:txBody>
                    <a:tcPr marL="0" marR="0" marT="0" marB="0" anchor="ctr" horzOverflow="overflow">
                      <a:solidFill>
                        <a:srgbClr val="F2B16E"/>
                      </a:solidFill>
                    </a:tcPr>
                  </a:tc>
                  <a:extLst>
                    <a:ext uri="{0D108BD9-81ED-4DB2-BD59-A6C34878D82A}">
                      <a16:rowId xmlns:a16="http://schemas.microsoft.com/office/drawing/2014/main" val="10001"/>
                    </a:ext>
                  </a:extLst>
                </a:tr>
                <a:tr h="143328">
                  <a:tc>
                    <a:txBody>
                      <a:bodyPr/>
                      <a:lstStyle/>
                      <a:p>
                        <a:pPr algn="ctr" defTabSz="914400">
                          <a:spcBef>
                            <a:spcPts val="0"/>
                          </a:spcBef>
                          <a:defRPr sz="1800"/>
                        </a:pPr>
                        <a:r>
                          <a:rPr sz="800"/>
                          <a:t>A</a:t>
                        </a:r>
                      </a:p>
                    </a:txBody>
                    <a:tcPr marL="0" marR="0" marT="0" marB="0" anchor="ctr" horzOverflow="overflow"/>
                  </a:tc>
                  <a:tc>
                    <a:txBody>
                      <a:bodyPr/>
                      <a:lstStyle/>
                      <a:p>
                        <a:pPr algn="ctr" defTabSz="914400">
                          <a:spcBef>
                            <a:spcPts val="0"/>
                          </a:spcBef>
                          <a:defRPr sz="1800"/>
                        </a:pPr>
                        <a:r>
                          <a:rPr sz="800"/>
                          <a:t>2000</a:t>
                        </a:r>
                      </a:p>
                    </a:txBody>
                    <a:tcPr marL="0" marR="0" marT="0" marB="0" anchor="ctr" horzOverflow="overflow"/>
                  </a:tc>
                  <a:tc>
                    <a:txBody>
                      <a:bodyPr/>
                      <a:lstStyle/>
                      <a:p>
                        <a:pPr algn="ctr" defTabSz="914400">
                          <a:spcBef>
                            <a:spcPts val="0"/>
                          </a:spcBef>
                          <a:defRPr sz="1800"/>
                        </a:pPr>
                        <a:r>
                          <a:rPr sz="800"/>
                          <a:t>2K</a:t>
                        </a:r>
                      </a:p>
                    </a:txBody>
                    <a:tcPr marL="0" marR="0" marT="0" marB="0" anchor="ctr" horzOverflow="overflow">
                      <a:solidFill>
                        <a:srgbClr val="FAE196"/>
                      </a:solidFill>
                    </a:tcPr>
                  </a:tc>
                  <a:tc>
                    <a:txBody>
                      <a:bodyPr/>
                      <a:lstStyle/>
                      <a:p>
                        <a:pPr algn="ctr" defTabSz="914400">
                          <a:spcBef>
                            <a:spcPts val="0"/>
                          </a:spcBef>
                          <a:defRPr sz="1800"/>
                        </a:pPr>
                        <a:r>
                          <a:rPr sz="800"/>
                          <a:t>20M</a:t>
                        </a:r>
                      </a:p>
                    </a:txBody>
                    <a:tcPr marL="0" marR="0" marT="0" marB="0" anchor="ctr" horzOverflow="overflow">
                      <a:solidFill>
                        <a:srgbClr val="F2B16E"/>
                      </a:solidFill>
                    </a:tcPr>
                  </a:tc>
                  <a:extLst>
                    <a:ext uri="{0D108BD9-81ED-4DB2-BD59-A6C34878D82A}">
                      <a16:rowId xmlns:a16="http://schemas.microsoft.com/office/drawing/2014/main" val="10002"/>
                    </a:ext>
                  </a:extLst>
                </a:tr>
                <a:tr h="143328">
                  <a:tc>
                    <a:txBody>
                      <a:bodyPr/>
                      <a:lstStyle/>
                      <a:p>
                        <a:pPr algn="ctr" defTabSz="914400">
                          <a:spcBef>
                            <a:spcPts val="0"/>
                          </a:spcBef>
                          <a:defRPr sz="1800"/>
                        </a:pPr>
                        <a:r>
                          <a:rPr sz="800"/>
                          <a:t>B</a:t>
                        </a:r>
                      </a:p>
                    </a:txBody>
                    <a:tcPr marL="0" marR="0" marT="0" marB="0" anchor="ctr" horzOverflow="overflow"/>
                  </a:tc>
                  <a:tc>
                    <a:txBody>
                      <a:bodyPr/>
                      <a:lstStyle/>
                      <a:p>
                        <a:pPr algn="ctr" defTabSz="914400">
                          <a:spcBef>
                            <a:spcPts val="0"/>
                          </a:spcBef>
                          <a:defRPr sz="1800"/>
                        </a:pPr>
                        <a:r>
                          <a:rPr sz="800"/>
                          <a:t>1999</a:t>
                        </a:r>
                      </a:p>
                    </a:txBody>
                    <a:tcPr marL="0" marR="0" marT="0" marB="0" anchor="ctr" horzOverflow="overflow"/>
                  </a:tc>
                  <a:tc>
                    <a:txBody>
                      <a:bodyPr/>
                      <a:lstStyle/>
                      <a:p>
                        <a:pPr algn="ctr" defTabSz="914400">
                          <a:spcBef>
                            <a:spcPts val="0"/>
                          </a:spcBef>
                          <a:defRPr sz="1800"/>
                        </a:pPr>
                        <a:r>
                          <a:rPr sz="800"/>
                          <a:t>37K</a:t>
                        </a:r>
                      </a:p>
                    </a:txBody>
                    <a:tcPr marL="0" marR="0" marT="0" marB="0" anchor="ctr" horzOverflow="overflow">
                      <a:solidFill>
                        <a:srgbClr val="FAE196"/>
                      </a:solidFill>
                    </a:tcPr>
                  </a:tc>
                  <a:tc>
                    <a:txBody>
                      <a:bodyPr/>
                      <a:lstStyle/>
                      <a:p>
                        <a:pPr algn="ctr" defTabSz="914400">
                          <a:spcBef>
                            <a:spcPts val="0"/>
                          </a:spcBef>
                          <a:defRPr sz="1800"/>
                        </a:pPr>
                        <a:r>
                          <a:rPr sz="800"/>
                          <a:t>172M</a:t>
                        </a:r>
                      </a:p>
                    </a:txBody>
                    <a:tcPr marL="0" marR="0" marT="0" marB="0" anchor="ctr" horzOverflow="overflow">
                      <a:solidFill>
                        <a:srgbClr val="F2B16E"/>
                      </a:solidFill>
                    </a:tcPr>
                  </a:tc>
                  <a:extLst>
                    <a:ext uri="{0D108BD9-81ED-4DB2-BD59-A6C34878D82A}">
                      <a16:rowId xmlns:a16="http://schemas.microsoft.com/office/drawing/2014/main" val="10003"/>
                    </a:ext>
                  </a:extLst>
                </a:tr>
                <a:tr h="143328">
                  <a:tc>
                    <a:txBody>
                      <a:bodyPr/>
                      <a:lstStyle/>
                      <a:p>
                        <a:pPr algn="ctr" defTabSz="914400">
                          <a:spcBef>
                            <a:spcPts val="0"/>
                          </a:spcBef>
                          <a:defRPr sz="1800"/>
                        </a:pPr>
                        <a:r>
                          <a:rPr sz="800"/>
                          <a:t>B</a:t>
                        </a:r>
                      </a:p>
                    </a:txBody>
                    <a:tcPr marL="0" marR="0" marT="0" marB="0" anchor="ctr" horzOverflow="overflow"/>
                  </a:tc>
                  <a:tc>
                    <a:txBody>
                      <a:bodyPr/>
                      <a:lstStyle/>
                      <a:p>
                        <a:pPr algn="ctr" defTabSz="914400">
                          <a:spcBef>
                            <a:spcPts val="0"/>
                          </a:spcBef>
                          <a:defRPr sz="1800"/>
                        </a:pPr>
                        <a:r>
                          <a:rPr sz="800"/>
                          <a:t>2000</a:t>
                        </a:r>
                      </a:p>
                    </a:txBody>
                    <a:tcPr marL="0" marR="0" marT="0" marB="0" anchor="ctr" horzOverflow="overflow"/>
                  </a:tc>
                  <a:tc>
                    <a:txBody>
                      <a:bodyPr/>
                      <a:lstStyle/>
                      <a:p>
                        <a:pPr algn="ctr" defTabSz="914400">
                          <a:spcBef>
                            <a:spcPts val="0"/>
                          </a:spcBef>
                          <a:defRPr sz="1800"/>
                        </a:pPr>
                        <a:r>
                          <a:rPr sz="800"/>
                          <a:t>80K</a:t>
                        </a:r>
                      </a:p>
                    </a:txBody>
                    <a:tcPr marL="0" marR="0" marT="0" marB="0" anchor="ctr" horzOverflow="overflow">
                      <a:solidFill>
                        <a:srgbClr val="FAE196"/>
                      </a:solidFill>
                    </a:tcPr>
                  </a:tc>
                  <a:tc>
                    <a:txBody>
                      <a:bodyPr/>
                      <a:lstStyle/>
                      <a:p>
                        <a:pPr algn="ctr" defTabSz="914400">
                          <a:spcBef>
                            <a:spcPts val="0"/>
                          </a:spcBef>
                          <a:defRPr sz="1800"/>
                        </a:pPr>
                        <a:r>
                          <a:rPr sz="800"/>
                          <a:t>174M</a:t>
                        </a:r>
                      </a:p>
                    </a:txBody>
                    <a:tcPr marL="0" marR="0" marT="0" marB="0" anchor="ctr" horzOverflow="overflow">
                      <a:solidFill>
                        <a:srgbClr val="F2B16E"/>
                      </a:solidFill>
                    </a:tcPr>
                  </a:tc>
                  <a:extLst>
                    <a:ext uri="{0D108BD9-81ED-4DB2-BD59-A6C34878D82A}">
                      <a16:rowId xmlns:a16="http://schemas.microsoft.com/office/drawing/2014/main" val="10004"/>
                    </a:ext>
                  </a:extLst>
                </a:tr>
                <a:tr h="143328">
                  <a:tc>
                    <a:txBody>
                      <a:bodyPr/>
                      <a:lstStyle/>
                      <a:p>
                        <a:pPr algn="ctr" defTabSz="914400">
                          <a:spcBef>
                            <a:spcPts val="0"/>
                          </a:spcBef>
                          <a:defRPr sz="1800"/>
                        </a:pPr>
                        <a:r>
                          <a:rPr sz="800"/>
                          <a:t>C</a:t>
                        </a:r>
                      </a:p>
                    </a:txBody>
                    <a:tcPr marL="0" marR="0" marT="0" marB="0" anchor="ctr" horzOverflow="overflow"/>
                  </a:tc>
                  <a:tc>
                    <a:txBody>
                      <a:bodyPr/>
                      <a:lstStyle/>
                      <a:p>
                        <a:pPr algn="ctr" defTabSz="914400">
                          <a:spcBef>
                            <a:spcPts val="0"/>
                          </a:spcBef>
                          <a:defRPr sz="1800"/>
                        </a:pPr>
                        <a:r>
                          <a:rPr sz="800" dirty="0"/>
                          <a:t>1999</a:t>
                        </a:r>
                      </a:p>
                    </a:txBody>
                    <a:tcPr marL="0" marR="0" marT="0" marB="0" anchor="ctr" horzOverflow="overflow"/>
                  </a:tc>
                  <a:tc>
                    <a:txBody>
                      <a:bodyPr/>
                      <a:lstStyle/>
                      <a:p>
                        <a:pPr algn="ctr" defTabSz="914400">
                          <a:spcBef>
                            <a:spcPts val="0"/>
                          </a:spcBef>
                          <a:defRPr sz="1800"/>
                        </a:pPr>
                        <a:r>
                          <a:rPr sz="800"/>
                          <a:t>212K</a:t>
                        </a:r>
                      </a:p>
                    </a:txBody>
                    <a:tcPr marL="0" marR="0" marT="0" marB="0" anchor="ctr" horzOverflow="overflow">
                      <a:solidFill>
                        <a:srgbClr val="FAE196"/>
                      </a:solidFill>
                    </a:tcPr>
                  </a:tc>
                  <a:tc>
                    <a:txBody>
                      <a:bodyPr/>
                      <a:lstStyle/>
                      <a:p>
                        <a:pPr algn="ctr" defTabSz="914400">
                          <a:spcBef>
                            <a:spcPts val="0"/>
                          </a:spcBef>
                          <a:defRPr sz="1800"/>
                        </a:pPr>
                        <a:r>
                          <a:rPr sz="800"/>
                          <a:t>1T</a:t>
                        </a:r>
                      </a:p>
                    </a:txBody>
                    <a:tcPr marL="0" marR="0" marT="0" marB="0" anchor="ctr" horzOverflow="overflow">
                      <a:solidFill>
                        <a:srgbClr val="F2B16E"/>
                      </a:solidFill>
                    </a:tcPr>
                  </a:tc>
                  <a:extLst>
                    <a:ext uri="{0D108BD9-81ED-4DB2-BD59-A6C34878D82A}">
                      <a16:rowId xmlns:a16="http://schemas.microsoft.com/office/drawing/2014/main" val="10005"/>
                    </a:ext>
                  </a:extLst>
                </a:tr>
                <a:tr h="143328">
                  <a:tc>
                    <a:txBody>
                      <a:bodyPr/>
                      <a:lstStyle/>
                      <a:p>
                        <a:pPr algn="ctr" defTabSz="914400">
                          <a:spcBef>
                            <a:spcPts val="0"/>
                          </a:spcBef>
                          <a:defRPr sz="1800"/>
                        </a:pPr>
                        <a:r>
                          <a:rPr sz="800"/>
                          <a:t>C</a:t>
                        </a:r>
                      </a:p>
                    </a:txBody>
                    <a:tcPr marL="0" marR="0" marT="0" marB="0" anchor="ctr" horzOverflow="overflow"/>
                  </a:tc>
                  <a:tc>
                    <a:txBody>
                      <a:bodyPr/>
                      <a:lstStyle/>
                      <a:p>
                        <a:pPr algn="ctr" defTabSz="914400">
                          <a:spcBef>
                            <a:spcPts val="0"/>
                          </a:spcBef>
                          <a:defRPr sz="1800"/>
                        </a:pPr>
                        <a:r>
                          <a:rPr sz="800"/>
                          <a:t>2000</a:t>
                        </a:r>
                      </a:p>
                    </a:txBody>
                    <a:tcPr marL="0" marR="0" marT="0" marB="0" anchor="ctr" horzOverflow="overflow"/>
                  </a:tc>
                  <a:tc>
                    <a:txBody>
                      <a:bodyPr/>
                      <a:lstStyle/>
                      <a:p>
                        <a:pPr algn="ctr" defTabSz="914400">
                          <a:spcBef>
                            <a:spcPts val="0"/>
                          </a:spcBef>
                          <a:defRPr sz="1800"/>
                        </a:pPr>
                        <a:r>
                          <a:rPr sz="800"/>
                          <a:t>213K</a:t>
                        </a:r>
                      </a:p>
                    </a:txBody>
                    <a:tcPr marL="0" marR="0" marT="0" marB="0" anchor="ctr" horzOverflow="overflow">
                      <a:solidFill>
                        <a:srgbClr val="FAE196"/>
                      </a:solidFill>
                    </a:tcPr>
                  </a:tc>
                  <a:tc>
                    <a:txBody>
                      <a:bodyPr/>
                      <a:lstStyle/>
                      <a:p>
                        <a:pPr algn="ctr" defTabSz="914400">
                          <a:spcBef>
                            <a:spcPts val="0"/>
                          </a:spcBef>
                          <a:defRPr sz="1800"/>
                        </a:pPr>
                        <a:r>
                          <a:rPr sz="800" dirty="0"/>
                          <a:t>1T</a:t>
                        </a:r>
                      </a:p>
                    </a:txBody>
                    <a:tcPr marL="0" marR="0" marT="0" marB="0" anchor="ctr" horzOverflow="overflow">
                      <a:solidFill>
                        <a:srgbClr val="F2B16E"/>
                      </a:solidFill>
                    </a:tcPr>
                  </a:tc>
                  <a:extLst>
                    <a:ext uri="{0D108BD9-81ED-4DB2-BD59-A6C34878D82A}">
                      <a16:rowId xmlns:a16="http://schemas.microsoft.com/office/drawing/2014/main" val="10006"/>
                    </a:ext>
                  </a:extLst>
                </a:tr>
              </a:tbl>
            </a:graphicData>
          </a:graphic>
        </p:graphicFrame>
        <p:sp>
          <p:nvSpPr>
            <p:cNvPr id="233" name="table2"/>
            <p:cNvSpPr/>
            <p:nvPr/>
          </p:nvSpPr>
          <p:spPr>
            <a:xfrm>
              <a:off x="745131" y="130770"/>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lvl1pPr algn="ctr">
                <a:spcBef>
                  <a:spcPts val="0"/>
                </a:spcBef>
                <a:defRPr sz="1000" b="0">
                  <a:solidFill>
                    <a:srgbClr val="A6AAA9"/>
                  </a:solidFill>
                </a:defRPr>
              </a:lvl1pPr>
            </a:lstStyle>
            <a:p>
              <a:r>
                <a:t>table2</a:t>
              </a:r>
            </a:p>
          </p:txBody>
        </p:sp>
        <p:sp>
          <p:nvSpPr>
            <p:cNvPr id="234" name="Línea"/>
            <p:cNvSpPr/>
            <p:nvPr/>
          </p:nvSpPr>
          <p:spPr>
            <a:xfrm flipV="1">
              <a:off x="1522502" y="525544"/>
              <a:ext cx="165005" cy="1"/>
            </a:xfrm>
            <a:prstGeom prst="line">
              <a:avLst/>
            </a:prstGeom>
            <a:noFill/>
            <a:ln w="25400" cap="flat">
              <a:solidFill>
                <a:srgbClr val="53585F"/>
              </a:solidFill>
              <a:prstDash val="solid"/>
              <a:miter lim="400000"/>
              <a:tailEnd type="stealth" w="med" len="med"/>
            </a:ln>
            <a:effectLst/>
          </p:spPr>
          <p:txBody>
            <a:bodyPr wrap="square" lIns="0" tIns="0" rIns="0" bIns="0" numCol="1" anchor="t">
              <a:noAutofit/>
            </a:bodyPr>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235" name="Table 2-2-2-1"/>
            <p:cNvGraphicFramePr/>
            <p:nvPr>
              <p:extLst>
                <p:ext uri="{D42A27DB-BD31-4B8C-83A1-F6EECF244321}">
                  <p14:modId xmlns:p14="http://schemas.microsoft.com/office/powerpoint/2010/main" val="498977545"/>
                </p:ext>
              </p:extLst>
            </p:nvPr>
          </p:nvGraphicFramePr>
          <p:xfrm>
            <a:off x="0" y="220744"/>
            <a:ext cx="1475383" cy="1866890"/>
          </p:xfrm>
          <a:graphic>
            <a:graphicData uri="http://schemas.openxmlformats.org/drawingml/2006/table">
              <a:tbl>
                <a:tblPr firstRow="1">
                  <a:tableStyleId>{33BA23B1-9221-436E-865A-0063620EA4FD}</a:tableStyleId>
                </a:tblPr>
                <a:tblGrid>
                  <a:gridCol w="439785">
                    <a:extLst>
                      <a:ext uri="{9D8B030D-6E8A-4147-A177-3AD203B41FA5}">
                        <a16:colId xmlns:a16="http://schemas.microsoft.com/office/drawing/2014/main" val="20000"/>
                      </a:ext>
                    </a:extLst>
                  </a:gridCol>
                  <a:gridCol w="300153">
                    <a:extLst>
                      <a:ext uri="{9D8B030D-6E8A-4147-A177-3AD203B41FA5}">
                        <a16:colId xmlns:a16="http://schemas.microsoft.com/office/drawing/2014/main" val="20001"/>
                      </a:ext>
                    </a:extLst>
                  </a:gridCol>
                  <a:gridCol w="355140">
                    <a:extLst>
                      <a:ext uri="{9D8B030D-6E8A-4147-A177-3AD203B41FA5}">
                        <a16:colId xmlns:a16="http://schemas.microsoft.com/office/drawing/2014/main" val="20002"/>
                      </a:ext>
                    </a:extLst>
                  </a:gridCol>
                  <a:gridCol w="380305">
                    <a:extLst>
                      <a:ext uri="{9D8B030D-6E8A-4147-A177-3AD203B41FA5}">
                        <a16:colId xmlns:a16="http://schemas.microsoft.com/office/drawing/2014/main" val="20003"/>
                      </a:ext>
                    </a:extLst>
                  </a:gridCol>
                </a:tblGrid>
                <a:tr h="143607">
                  <a:tc>
                    <a:txBody>
                      <a:bodyPr/>
                      <a:lstStyle/>
                      <a:p>
                        <a:pPr algn="ctr" defTabSz="914400">
                          <a:spcBef>
                            <a:spcPts val="0"/>
                          </a:spcBef>
                          <a:defRPr sz="1800" b="0">
                            <a:solidFill>
                              <a:srgbClr val="000000"/>
                            </a:solidFill>
                          </a:defRPr>
                        </a:pPr>
                        <a:r>
                          <a:rPr sz="800" b="1" i="0" u="none" strike="noStrike" cap="none" spc="0" baseline="0" dirty="0">
                            <a:solidFill>
                              <a:srgbClr val="FFFFFF"/>
                            </a:solidFill>
                            <a:uFillTx/>
                            <a:latin typeface="+mn-lt"/>
                            <a:ea typeface="+mn-ea"/>
                            <a:cs typeface="+mn-cs"/>
                            <a:sym typeface="Helvetica Light"/>
                          </a:rPr>
                          <a:t>country</a:t>
                        </a:r>
                      </a:p>
                    </a:txBody>
                    <a:tcPr marL="0" marR="0" marT="0" marB="0" anchor="ctr" horzOverflow="overflow">
                      <a:solidFill>
                        <a:srgbClr val="797979"/>
                      </a:solidFill>
                    </a:tcPr>
                  </a:tc>
                  <a:tc>
                    <a:txBody>
                      <a:bodyPr/>
                      <a:lstStyle/>
                      <a:p>
                        <a:pPr algn="ctr" defTabSz="914400">
                          <a:spcBef>
                            <a:spcPts val="100"/>
                          </a:spcBef>
                          <a:defRPr sz="1800" b="0">
                            <a:solidFill>
                              <a:srgbClr val="000000"/>
                            </a:solidFill>
                          </a:defRPr>
                        </a:pPr>
                        <a:r>
                          <a:rPr lang="es-ES" sz="800" b="1" dirty="0">
                            <a:solidFill>
                              <a:srgbClr val="FFFFFF"/>
                            </a:solidFill>
                          </a:rPr>
                          <a:t>year</a:t>
                        </a:r>
                        <a:endParaRPr sz="800" b="1" baseline="75000" dirty="0">
                          <a:solidFill>
                            <a:srgbClr val="FFFFFF"/>
                          </a:solidFill>
                        </a:endParaRPr>
                      </a:p>
                    </a:txBody>
                    <a:tcPr marL="0" marR="0" marT="0" marB="0" anchor="b" horzOverflow="overflow">
                      <a:solidFill>
                        <a:srgbClr val="797979"/>
                      </a:solidFill>
                    </a:tcPr>
                  </a:tc>
                  <a:tc>
                    <a:txBody>
                      <a:bodyPr/>
                      <a:lstStyle/>
                      <a:p>
                        <a:pPr algn="ctr" defTabSz="914400">
                          <a:spcBef>
                            <a:spcPts val="0"/>
                          </a:spcBef>
                          <a:defRPr sz="1800" b="0">
                            <a:solidFill>
                              <a:srgbClr val="000000"/>
                            </a:solidFill>
                          </a:defRPr>
                        </a:pPr>
                        <a:r>
                          <a:rPr sz="800" b="1" dirty="0">
                            <a:solidFill>
                              <a:srgbClr val="FFFFFF"/>
                            </a:solidFill>
                          </a:rPr>
                          <a:t>type</a:t>
                        </a:r>
                      </a:p>
                    </a:txBody>
                    <a:tcPr marL="0" marR="0" marT="0" marB="0" anchor="ctr" horzOverflow="overflow">
                      <a:solidFill>
                        <a:srgbClr val="797979"/>
                      </a:solidFill>
                    </a:tcPr>
                  </a:tc>
                  <a:tc>
                    <a:txBody>
                      <a:bodyPr/>
                      <a:lstStyle/>
                      <a:p>
                        <a:pPr algn="ctr" defTabSz="914400">
                          <a:spcBef>
                            <a:spcPts val="0"/>
                          </a:spcBef>
                          <a:defRPr sz="1800" b="0">
                            <a:solidFill>
                              <a:srgbClr val="000000"/>
                            </a:solidFill>
                          </a:defRPr>
                        </a:pPr>
                        <a:r>
                          <a:rPr sz="800" b="1">
                            <a:solidFill>
                              <a:srgbClr val="FFFFFF"/>
                            </a:solidFill>
                          </a:rPr>
                          <a:t>count</a:t>
                        </a:r>
                      </a:p>
                    </a:txBody>
                    <a:tcPr marL="0" marR="0" marT="0" marB="0" anchor="ctr" horzOverflow="overflow">
                      <a:solidFill>
                        <a:srgbClr val="797979"/>
                      </a:solidFill>
                    </a:tcPr>
                  </a:tc>
                  <a:extLst>
                    <a:ext uri="{0D108BD9-81ED-4DB2-BD59-A6C34878D82A}">
                      <a16:rowId xmlns:a16="http://schemas.microsoft.com/office/drawing/2014/main" val="10000"/>
                    </a:ext>
                  </a:extLst>
                </a:tr>
                <a:tr h="143607">
                  <a:tc>
                    <a:txBody>
                      <a:bodyPr/>
                      <a:lstStyle/>
                      <a:p>
                        <a:pPr algn="ctr" defTabSz="914400">
                          <a:spcBef>
                            <a:spcPts val="0"/>
                          </a:spcBef>
                          <a:defRPr sz="1800"/>
                        </a:pPr>
                        <a:r>
                          <a:rPr sz="800" baseline="25000"/>
                          <a:t>A</a:t>
                        </a:r>
                      </a:p>
                    </a:txBody>
                    <a:tcPr marL="0" marR="0" marT="0" marB="0" anchor="ctr" horzOverflow="overflow"/>
                  </a:tc>
                  <a:tc>
                    <a:txBody>
                      <a:bodyPr/>
                      <a:lstStyle/>
                      <a:p>
                        <a:pPr algn="ctr" defTabSz="914400">
                          <a:spcBef>
                            <a:spcPts val="0"/>
                          </a:spcBef>
                          <a:defRPr sz="1800"/>
                        </a:pPr>
                        <a:r>
                          <a:rPr sz="800" baseline="25000"/>
                          <a:t>1999</a:t>
                        </a:r>
                      </a:p>
                    </a:txBody>
                    <a:tcPr marL="0" marR="0" marT="0" marB="0" anchor="ctr" horzOverflow="overflow"/>
                  </a:tc>
                  <a:tc>
                    <a:txBody>
                      <a:bodyPr/>
                      <a:lstStyle/>
                      <a:p>
                        <a:pPr algn="ctr" defTabSz="914400">
                          <a:spcBef>
                            <a:spcPts val="0"/>
                          </a:spcBef>
                          <a:defRPr sz="1800"/>
                        </a:pPr>
                        <a:r>
                          <a:rPr sz="800" b="1" baseline="25000">
                            <a:solidFill>
                              <a:srgbClr val="FFFFFF"/>
                            </a:solidFill>
                          </a:rPr>
                          <a:t>cases</a:t>
                        </a:r>
                      </a:p>
                    </a:txBody>
                    <a:tcPr marL="0" marR="0" marT="0" marB="0" anchor="ctr" horzOverflow="overflow">
                      <a:solidFill>
                        <a:srgbClr val="B1D283"/>
                      </a:solidFill>
                    </a:tcPr>
                  </a:tc>
                  <a:tc>
                    <a:txBody>
                      <a:bodyPr/>
                      <a:lstStyle/>
                      <a:p>
                        <a:pPr algn="ctr" defTabSz="914400">
                          <a:spcBef>
                            <a:spcPts val="0"/>
                          </a:spcBef>
                          <a:defRPr sz="1800"/>
                        </a:pPr>
                        <a:r>
                          <a:rPr sz="800" baseline="25000"/>
                          <a:t>0.7K</a:t>
                        </a:r>
                      </a:p>
                    </a:txBody>
                    <a:tcPr marL="0" marR="0" marT="0" marB="0" anchor="ctr" horzOverflow="overflow">
                      <a:solidFill>
                        <a:srgbClr val="FAE196"/>
                      </a:solidFill>
                    </a:tcPr>
                  </a:tc>
                  <a:extLst>
                    <a:ext uri="{0D108BD9-81ED-4DB2-BD59-A6C34878D82A}">
                      <a16:rowId xmlns:a16="http://schemas.microsoft.com/office/drawing/2014/main" val="10001"/>
                    </a:ext>
                  </a:extLst>
                </a:tr>
                <a:tr h="143607">
                  <a:tc>
                    <a:txBody>
                      <a:bodyPr/>
                      <a:lstStyle/>
                      <a:p>
                        <a:pPr algn="ctr" defTabSz="914400">
                          <a:spcBef>
                            <a:spcPts val="0"/>
                          </a:spcBef>
                          <a:defRPr sz="1800"/>
                        </a:pPr>
                        <a:r>
                          <a:rPr sz="800" baseline="25000"/>
                          <a:t>A</a:t>
                        </a:r>
                      </a:p>
                    </a:txBody>
                    <a:tcPr marL="0" marR="0" marT="0" marB="0" anchor="ctr" horzOverflow="overflow"/>
                  </a:tc>
                  <a:tc>
                    <a:txBody>
                      <a:bodyPr/>
                      <a:lstStyle/>
                      <a:p>
                        <a:pPr algn="ctr" defTabSz="914400">
                          <a:spcBef>
                            <a:spcPts val="0"/>
                          </a:spcBef>
                          <a:defRPr sz="1800"/>
                        </a:pPr>
                        <a:r>
                          <a:rPr sz="800" baseline="25000"/>
                          <a:t>1999</a:t>
                        </a:r>
                      </a:p>
                    </a:txBody>
                    <a:tcPr marL="0" marR="0" marT="0" marB="0" anchor="ctr" horzOverflow="overflow"/>
                  </a:tc>
                  <a:tc>
                    <a:txBody>
                      <a:bodyPr/>
                      <a:lstStyle/>
                      <a:p>
                        <a:pPr algn="ctr" defTabSz="914400">
                          <a:spcBef>
                            <a:spcPts val="0"/>
                          </a:spcBef>
                          <a:defRPr sz="1800"/>
                        </a:pPr>
                        <a:r>
                          <a:rPr sz="800" b="1" baseline="25000">
                            <a:solidFill>
                              <a:srgbClr val="FFFFFF"/>
                            </a:solidFill>
                          </a:rPr>
                          <a:t>pop</a:t>
                        </a:r>
                      </a:p>
                    </a:txBody>
                    <a:tcPr marL="0" marR="0" marT="0" marB="0" anchor="ctr" horzOverflow="overflow">
                      <a:solidFill>
                        <a:srgbClr val="4D7647"/>
                      </a:solidFill>
                    </a:tcPr>
                  </a:tc>
                  <a:tc>
                    <a:txBody>
                      <a:bodyPr/>
                      <a:lstStyle/>
                      <a:p>
                        <a:pPr algn="ctr" defTabSz="914400">
                          <a:spcBef>
                            <a:spcPts val="0"/>
                          </a:spcBef>
                          <a:defRPr sz="1800"/>
                        </a:pPr>
                        <a:r>
                          <a:rPr sz="800" baseline="25000"/>
                          <a:t>19M</a:t>
                        </a:r>
                      </a:p>
                    </a:txBody>
                    <a:tcPr marL="0" marR="0" marT="0" marB="0" anchor="ctr" horzOverflow="overflow">
                      <a:solidFill>
                        <a:srgbClr val="F2B16E"/>
                      </a:solidFill>
                    </a:tcPr>
                  </a:tc>
                  <a:extLst>
                    <a:ext uri="{0D108BD9-81ED-4DB2-BD59-A6C34878D82A}">
                      <a16:rowId xmlns:a16="http://schemas.microsoft.com/office/drawing/2014/main" val="10002"/>
                    </a:ext>
                  </a:extLst>
                </a:tr>
                <a:tr h="143607">
                  <a:tc>
                    <a:txBody>
                      <a:bodyPr/>
                      <a:lstStyle/>
                      <a:p>
                        <a:pPr algn="ctr" defTabSz="914400">
                          <a:spcBef>
                            <a:spcPts val="0"/>
                          </a:spcBef>
                          <a:defRPr sz="1800"/>
                        </a:pPr>
                        <a:r>
                          <a:rPr sz="800" baseline="25000"/>
                          <a:t>A</a:t>
                        </a:r>
                      </a:p>
                    </a:txBody>
                    <a:tcPr marL="0" marR="0" marT="0" marB="0" anchor="ctr" horzOverflow="overflow"/>
                  </a:tc>
                  <a:tc>
                    <a:txBody>
                      <a:bodyPr/>
                      <a:lstStyle/>
                      <a:p>
                        <a:pPr algn="ctr" defTabSz="914400">
                          <a:spcBef>
                            <a:spcPts val="0"/>
                          </a:spcBef>
                          <a:defRPr sz="1800"/>
                        </a:pPr>
                        <a:r>
                          <a:rPr sz="800" baseline="25000"/>
                          <a:t>2000</a:t>
                        </a:r>
                      </a:p>
                    </a:txBody>
                    <a:tcPr marL="0" marR="0" marT="0" marB="0" anchor="ctr" horzOverflow="overflow"/>
                  </a:tc>
                  <a:tc>
                    <a:txBody>
                      <a:bodyPr/>
                      <a:lstStyle/>
                      <a:p>
                        <a:pPr algn="ctr" defTabSz="914400">
                          <a:spcBef>
                            <a:spcPts val="0"/>
                          </a:spcBef>
                          <a:defRPr sz="1800"/>
                        </a:pPr>
                        <a:r>
                          <a:rPr sz="800" b="1" baseline="25000">
                            <a:solidFill>
                              <a:srgbClr val="FFFFFF"/>
                            </a:solidFill>
                          </a:rPr>
                          <a:t>cases</a:t>
                        </a:r>
                      </a:p>
                    </a:txBody>
                    <a:tcPr marL="0" marR="0" marT="0" marB="0" anchor="ctr" horzOverflow="overflow">
                      <a:solidFill>
                        <a:srgbClr val="B1D283"/>
                      </a:solidFill>
                    </a:tcPr>
                  </a:tc>
                  <a:tc>
                    <a:txBody>
                      <a:bodyPr/>
                      <a:lstStyle/>
                      <a:p>
                        <a:pPr algn="ctr" defTabSz="914400">
                          <a:spcBef>
                            <a:spcPts val="0"/>
                          </a:spcBef>
                          <a:defRPr sz="1800"/>
                        </a:pPr>
                        <a:r>
                          <a:rPr sz="800" baseline="25000"/>
                          <a:t>2K</a:t>
                        </a:r>
                      </a:p>
                    </a:txBody>
                    <a:tcPr marL="0" marR="0" marT="0" marB="0" anchor="ctr" horzOverflow="overflow">
                      <a:solidFill>
                        <a:srgbClr val="FAE196"/>
                      </a:solidFill>
                    </a:tcPr>
                  </a:tc>
                  <a:extLst>
                    <a:ext uri="{0D108BD9-81ED-4DB2-BD59-A6C34878D82A}">
                      <a16:rowId xmlns:a16="http://schemas.microsoft.com/office/drawing/2014/main" val="10003"/>
                    </a:ext>
                  </a:extLst>
                </a:tr>
                <a:tr h="143607">
                  <a:tc>
                    <a:txBody>
                      <a:bodyPr/>
                      <a:lstStyle/>
                      <a:p>
                        <a:pPr algn="ctr" defTabSz="914400">
                          <a:spcBef>
                            <a:spcPts val="0"/>
                          </a:spcBef>
                          <a:defRPr sz="1800"/>
                        </a:pPr>
                        <a:r>
                          <a:rPr sz="800" baseline="25000"/>
                          <a:t>A</a:t>
                        </a:r>
                      </a:p>
                    </a:txBody>
                    <a:tcPr marL="0" marR="0" marT="0" marB="0" anchor="ctr" horzOverflow="overflow"/>
                  </a:tc>
                  <a:tc>
                    <a:txBody>
                      <a:bodyPr/>
                      <a:lstStyle/>
                      <a:p>
                        <a:pPr algn="ctr" defTabSz="914400">
                          <a:spcBef>
                            <a:spcPts val="0"/>
                          </a:spcBef>
                          <a:defRPr sz="1800"/>
                        </a:pPr>
                        <a:r>
                          <a:rPr sz="800" baseline="25000"/>
                          <a:t>2000</a:t>
                        </a:r>
                      </a:p>
                    </a:txBody>
                    <a:tcPr marL="0" marR="0" marT="0" marB="0" anchor="ctr" horzOverflow="overflow"/>
                  </a:tc>
                  <a:tc>
                    <a:txBody>
                      <a:bodyPr/>
                      <a:lstStyle/>
                      <a:p>
                        <a:pPr algn="ctr" defTabSz="914400">
                          <a:spcBef>
                            <a:spcPts val="0"/>
                          </a:spcBef>
                          <a:defRPr sz="1800"/>
                        </a:pPr>
                        <a:r>
                          <a:rPr sz="800" b="1" baseline="25000">
                            <a:solidFill>
                              <a:srgbClr val="FFFFFF"/>
                            </a:solidFill>
                          </a:rPr>
                          <a:t>pop</a:t>
                        </a:r>
                      </a:p>
                    </a:txBody>
                    <a:tcPr marL="0" marR="0" marT="0" marB="0" anchor="ctr" horzOverflow="overflow">
                      <a:solidFill>
                        <a:srgbClr val="4D7647"/>
                      </a:solidFill>
                    </a:tcPr>
                  </a:tc>
                  <a:tc>
                    <a:txBody>
                      <a:bodyPr/>
                      <a:lstStyle/>
                      <a:p>
                        <a:pPr algn="ctr" defTabSz="914400">
                          <a:spcBef>
                            <a:spcPts val="0"/>
                          </a:spcBef>
                          <a:defRPr sz="1800"/>
                        </a:pPr>
                        <a:r>
                          <a:rPr sz="800" baseline="25000"/>
                          <a:t>20M</a:t>
                        </a:r>
                      </a:p>
                    </a:txBody>
                    <a:tcPr marL="0" marR="0" marT="0" marB="0" anchor="ctr" horzOverflow="overflow">
                      <a:solidFill>
                        <a:srgbClr val="F2B16E"/>
                      </a:solidFill>
                    </a:tcPr>
                  </a:tc>
                  <a:extLst>
                    <a:ext uri="{0D108BD9-81ED-4DB2-BD59-A6C34878D82A}">
                      <a16:rowId xmlns:a16="http://schemas.microsoft.com/office/drawing/2014/main" val="10004"/>
                    </a:ext>
                  </a:extLst>
                </a:tr>
                <a:tr h="143607">
                  <a:tc>
                    <a:txBody>
                      <a:bodyPr/>
                      <a:lstStyle/>
                      <a:p>
                        <a:pPr algn="ctr" defTabSz="914400">
                          <a:spcBef>
                            <a:spcPts val="0"/>
                          </a:spcBef>
                          <a:defRPr sz="1800"/>
                        </a:pPr>
                        <a:r>
                          <a:rPr sz="800" baseline="25000"/>
                          <a:t>B</a:t>
                        </a:r>
                      </a:p>
                    </a:txBody>
                    <a:tcPr marL="0" marR="0" marT="0" marB="0" anchor="ctr" horzOverflow="overflow"/>
                  </a:tc>
                  <a:tc>
                    <a:txBody>
                      <a:bodyPr/>
                      <a:lstStyle/>
                      <a:p>
                        <a:pPr algn="ctr" defTabSz="914400">
                          <a:spcBef>
                            <a:spcPts val="0"/>
                          </a:spcBef>
                          <a:defRPr sz="1800"/>
                        </a:pPr>
                        <a:r>
                          <a:rPr sz="800" baseline="25000"/>
                          <a:t>1999</a:t>
                        </a:r>
                      </a:p>
                    </a:txBody>
                    <a:tcPr marL="0" marR="0" marT="0" marB="0" anchor="ctr" horzOverflow="overflow"/>
                  </a:tc>
                  <a:tc>
                    <a:txBody>
                      <a:bodyPr/>
                      <a:lstStyle/>
                      <a:p>
                        <a:pPr algn="ctr" defTabSz="914400">
                          <a:spcBef>
                            <a:spcPts val="0"/>
                          </a:spcBef>
                          <a:defRPr sz="1800"/>
                        </a:pPr>
                        <a:r>
                          <a:rPr sz="800" b="1" baseline="25000">
                            <a:solidFill>
                              <a:srgbClr val="FFFFFF"/>
                            </a:solidFill>
                          </a:rPr>
                          <a:t>cases</a:t>
                        </a:r>
                      </a:p>
                    </a:txBody>
                    <a:tcPr marL="0" marR="0" marT="0" marB="0" anchor="ctr" horzOverflow="overflow">
                      <a:solidFill>
                        <a:srgbClr val="B1D283"/>
                      </a:solidFill>
                    </a:tcPr>
                  </a:tc>
                  <a:tc>
                    <a:txBody>
                      <a:bodyPr/>
                      <a:lstStyle/>
                      <a:p>
                        <a:pPr algn="ctr" defTabSz="914400">
                          <a:spcBef>
                            <a:spcPts val="0"/>
                          </a:spcBef>
                          <a:defRPr sz="1800"/>
                        </a:pPr>
                        <a:r>
                          <a:rPr sz="800" baseline="25000"/>
                          <a:t>37K</a:t>
                        </a:r>
                      </a:p>
                    </a:txBody>
                    <a:tcPr marL="0" marR="0" marT="0" marB="0" anchor="ctr" horzOverflow="overflow">
                      <a:solidFill>
                        <a:srgbClr val="FAE196"/>
                      </a:solidFill>
                    </a:tcPr>
                  </a:tc>
                  <a:extLst>
                    <a:ext uri="{0D108BD9-81ED-4DB2-BD59-A6C34878D82A}">
                      <a16:rowId xmlns:a16="http://schemas.microsoft.com/office/drawing/2014/main" val="10005"/>
                    </a:ext>
                  </a:extLst>
                </a:tr>
                <a:tr h="143607">
                  <a:tc>
                    <a:txBody>
                      <a:bodyPr/>
                      <a:lstStyle/>
                      <a:p>
                        <a:pPr algn="ctr" defTabSz="914400">
                          <a:spcBef>
                            <a:spcPts val="0"/>
                          </a:spcBef>
                          <a:defRPr sz="1800"/>
                        </a:pPr>
                        <a:r>
                          <a:rPr sz="800" baseline="25000"/>
                          <a:t>B</a:t>
                        </a:r>
                      </a:p>
                    </a:txBody>
                    <a:tcPr marL="0" marR="0" marT="0" marB="0" anchor="ctr" horzOverflow="overflow"/>
                  </a:tc>
                  <a:tc>
                    <a:txBody>
                      <a:bodyPr/>
                      <a:lstStyle/>
                      <a:p>
                        <a:pPr algn="ctr" defTabSz="914400">
                          <a:spcBef>
                            <a:spcPts val="0"/>
                          </a:spcBef>
                          <a:defRPr sz="1800"/>
                        </a:pPr>
                        <a:r>
                          <a:rPr sz="800" baseline="25000"/>
                          <a:t>1999</a:t>
                        </a:r>
                      </a:p>
                    </a:txBody>
                    <a:tcPr marL="0" marR="0" marT="0" marB="0" anchor="ctr" horzOverflow="overflow"/>
                  </a:tc>
                  <a:tc>
                    <a:txBody>
                      <a:bodyPr/>
                      <a:lstStyle/>
                      <a:p>
                        <a:pPr algn="ctr" defTabSz="914400">
                          <a:spcBef>
                            <a:spcPts val="0"/>
                          </a:spcBef>
                          <a:defRPr sz="1800"/>
                        </a:pPr>
                        <a:r>
                          <a:rPr sz="800" b="1" baseline="25000">
                            <a:solidFill>
                              <a:srgbClr val="FFFFFF"/>
                            </a:solidFill>
                          </a:rPr>
                          <a:t>pop</a:t>
                        </a:r>
                      </a:p>
                    </a:txBody>
                    <a:tcPr marL="0" marR="0" marT="0" marB="0" anchor="ctr" horzOverflow="overflow">
                      <a:solidFill>
                        <a:srgbClr val="4D7647"/>
                      </a:solidFill>
                    </a:tcPr>
                  </a:tc>
                  <a:tc>
                    <a:txBody>
                      <a:bodyPr/>
                      <a:lstStyle/>
                      <a:p>
                        <a:pPr algn="ctr" defTabSz="914400">
                          <a:spcBef>
                            <a:spcPts val="0"/>
                          </a:spcBef>
                          <a:defRPr sz="1800"/>
                        </a:pPr>
                        <a:r>
                          <a:rPr sz="800" baseline="25000"/>
                          <a:t>172M</a:t>
                        </a:r>
                      </a:p>
                    </a:txBody>
                    <a:tcPr marL="0" marR="0" marT="0" marB="0" anchor="ctr" horzOverflow="overflow">
                      <a:solidFill>
                        <a:srgbClr val="F2B16E"/>
                      </a:solidFill>
                    </a:tcPr>
                  </a:tc>
                  <a:extLst>
                    <a:ext uri="{0D108BD9-81ED-4DB2-BD59-A6C34878D82A}">
                      <a16:rowId xmlns:a16="http://schemas.microsoft.com/office/drawing/2014/main" val="10006"/>
                    </a:ext>
                  </a:extLst>
                </a:tr>
                <a:tr h="143607">
                  <a:tc>
                    <a:txBody>
                      <a:bodyPr/>
                      <a:lstStyle/>
                      <a:p>
                        <a:pPr algn="ctr" defTabSz="914400">
                          <a:spcBef>
                            <a:spcPts val="0"/>
                          </a:spcBef>
                          <a:defRPr sz="1800"/>
                        </a:pPr>
                        <a:r>
                          <a:rPr sz="800" baseline="25000"/>
                          <a:t>B</a:t>
                        </a:r>
                      </a:p>
                    </a:txBody>
                    <a:tcPr marL="0" marR="0" marT="0" marB="0" anchor="ctr" horzOverflow="overflow"/>
                  </a:tc>
                  <a:tc>
                    <a:txBody>
                      <a:bodyPr/>
                      <a:lstStyle/>
                      <a:p>
                        <a:pPr algn="ctr" defTabSz="914400">
                          <a:spcBef>
                            <a:spcPts val="0"/>
                          </a:spcBef>
                          <a:defRPr sz="1800"/>
                        </a:pPr>
                        <a:r>
                          <a:rPr sz="800" baseline="25000"/>
                          <a:t>2000</a:t>
                        </a:r>
                      </a:p>
                    </a:txBody>
                    <a:tcPr marL="0" marR="0" marT="0" marB="0" anchor="ctr" horzOverflow="overflow"/>
                  </a:tc>
                  <a:tc>
                    <a:txBody>
                      <a:bodyPr/>
                      <a:lstStyle/>
                      <a:p>
                        <a:pPr algn="ctr" defTabSz="914400">
                          <a:spcBef>
                            <a:spcPts val="0"/>
                          </a:spcBef>
                          <a:defRPr sz="1800"/>
                        </a:pPr>
                        <a:r>
                          <a:rPr sz="800" b="1" baseline="25000">
                            <a:solidFill>
                              <a:srgbClr val="FFFFFF"/>
                            </a:solidFill>
                          </a:rPr>
                          <a:t>cases</a:t>
                        </a:r>
                      </a:p>
                    </a:txBody>
                    <a:tcPr marL="0" marR="0" marT="0" marB="0" anchor="ctr" horzOverflow="overflow">
                      <a:solidFill>
                        <a:srgbClr val="B1D283"/>
                      </a:solidFill>
                    </a:tcPr>
                  </a:tc>
                  <a:tc>
                    <a:txBody>
                      <a:bodyPr/>
                      <a:lstStyle/>
                      <a:p>
                        <a:pPr algn="ctr" defTabSz="914400">
                          <a:spcBef>
                            <a:spcPts val="0"/>
                          </a:spcBef>
                          <a:defRPr sz="1800"/>
                        </a:pPr>
                        <a:r>
                          <a:rPr sz="800" baseline="25000"/>
                          <a:t>80K</a:t>
                        </a:r>
                      </a:p>
                    </a:txBody>
                    <a:tcPr marL="0" marR="0" marT="0" marB="0" anchor="ctr" horzOverflow="overflow">
                      <a:solidFill>
                        <a:srgbClr val="FAE196"/>
                      </a:solidFill>
                    </a:tcPr>
                  </a:tc>
                  <a:extLst>
                    <a:ext uri="{0D108BD9-81ED-4DB2-BD59-A6C34878D82A}">
                      <a16:rowId xmlns:a16="http://schemas.microsoft.com/office/drawing/2014/main" val="10007"/>
                    </a:ext>
                  </a:extLst>
                </a:tr>
                <a:tr h="143607">
                  <a:tc>
                    <a:txBody>
                      <a:bodyPr/>
                      <a:lstStyle/>
                      <a:p>
                        <a:pPr algn="ctr" defTabSz="914400">
                          <a:spcBef>
                            <a:spcPts val="0"/>
                          </a:spcBef>
                          <a:defRPr sz="1800"/>
                        </a:pPr>
                        <a:r>
                          <a:rPr sz="800" baseline="25000"/>
                          <a:t>B</a:t>
                        </a:r>
                      </a:p>
                    </a:txBody>
                    <a:tcPr marL="0" marR="0" marT="0" marB="0" anchor="ctr" horzOverflow="overflow"/>
                  </a:tc>
                  <a:tc>
                    <a:txBody>
                      <a:bodyPr/>
                      <a:lstStyle/>
                      <a:p>
                        <a:pPr algn="ctr" defTabSz="914400">
                          <a:spcBef>
                            <a:spcPts val="0"/>
                          </a:spcBef>
                          <a:defRPr sz="1800"/>
                        </a:pPr>
                        <a:r>
                          <a:rPr sz="800" baseline="25000"/>
                          <a:t>2000</a:t>
                        </a:r>
                      </a:p>
                    </a:txBody>
                    <a:tcPr marL="0" marR="0" marT="0" marB="0" anchor="ctr" horzOverflow="overflow"/>
                  </a:tc>
                  <a:tc>
                    <a:txBody>
                      <a:bodyPr/>
                      <a:lstStyle/>
                      <a:p>
                        <a:pPr algn="ctr" defTabSz="914400">
                          <a:spcBef>
                            <a:spcPts val="0"/>
                          </a:spcBef>
                          <a:defRPr sz="1800"/>
                        </a:pPr>
                        <a:r>
                          <a:rPr sz="800" b="1" baseline="25000">
                            <a:solidFill>
                              <a:srgbClr val="FFFFFF"/>
                            </a:solidFill>
                          </a:rPr>
                          <a:t>pop</a:t>
                        </a:r>
                      </a:p>
                    </a:txBody>
                    <a:tcPr marL="0" marR="0" marT="0" marB="0" anchor="ctr" horzOverflow="overflow">
                      <a:solidFill>
                        <a:srgbClr val="4D7647"/>
                      </a:solidFill>
                    </a:tcPr>
                  </a:tc>
                  <a:tc>
                    <a:txBody>
                      <a:bodyPr/>
                      <a:lstStyle/>
                      <a:p>
                        <a:pPr algn="ctr" defTabSz="914400">
                          <a:spcBef>
                            <a:spcPts val="0"/>
                          </a:spcBef>
                          <a:defRPr sz="1800"/>
                        </a:pPr>
                        <a:r>
                          <a:rPr sz="800" baseline="25000"/>
                          <a:t>174M</a:t>
                        </a:r>
                      </a:p>
                    </a:txBody>
                    <a:tcPr marL="0" marR="0" marT="0" marB="0" anchor="ctr" horzOverflow="overflow">
                      <a:solidFill>
                        <a:srgbClr val="F2B16E"/>
                      </a:solidFill>
                    </a:tcPr>
                  </a:tc>
                  <a:extLst>
                    <a:ext uri="{0D108BD9-81ED-4DB2-BD59-A6C34878D82A}">
                      <a16:rowId xmlns:a16="http://schemas.microsoft.com/office/drawing/2014/main" val="10008"/>
                    </a:ext>
                  </a:extLst>
                </a:tr>
                <a:tr h="143607">
                  <a:tc>
                    <a:txBody>
                      <a:bodyPr/>
                      <a:lstStyle/>
                      <a:p>
                        <a:pPr algn="ctr" defTabSz="914400">
                          <a:spcBef>
                            <a:spcPts val="0"/>
                          </a:spcBef>
                          <a:defRPr sz="1800"/>
                        </a:pPr>
                        <a:r>
                          <a:rPr sz="800" baseline="25000"/>
                          <a:t>C</a:t>
                        </a:r>
                      </a:p>
                    </a:txBody>
                    <a:tcPr marL="0" marR="0" marT="0" marB="0" anchor="ctr" horzOverflow="overflow"/>
                  </a:tc>
                  <a:tc>
                    <a:txBody>
                      <a:bodyPr/>
                      <a:lstStyle/>
                      <a:p>
                        <a:pPr algn="ctr" defTabSz="914400">
                          <a:spcBef>
                            <a:spcPts val="0"/>
                          </a:spcBef>
                          <a:defRPr sz="1800"/>
                        </a:pPr>
                        <a:r>
                          <a:rPr sz="800" baseline="25000"/>
                          <a:t>1999</a:t>
                        </a:r>
                      </a:p>
                    </a:txBody>
                    <a:tcPr marL="0" marR="0" marT="0" marB="0" anchor="ctr" horzOverflow="overflow"/>
                  </a:tc>
                  <a:tc>
                    <a:txBody>
                      <a:bodyPr/>
                      <a:lstStyle/>
                      <a:p>
                        <a:pPr algn="ctr" defTabSz="914400">
                          <a:spcBef>
                            <a:spcPts val="0"/>
                          </a:spcBef>
                          <a:defRPr sz="1800"/>
                        </a:pPr>
                        <a:r>
                          <a:rPr sz="800" b="1" baseline="25000">
                            <a:solidFill>
                              <a:srgbClr val="FFFFFF"/>
                            </a:solidFill>
                          </a:rPr>
                          <a:t>cases</a:t>
                        </a:r>
                      </a:p>
                    </a:txBody>
                    <a:tcPr marL="0" marR="0" marT="0" marB="0" anchor="ctr" horzOverflow="overflow">
                      <a:solidFill>
                        <a:srgbClr val="B1D283"/>
                      </a:solidFill>
                    </a:tcPr>
                  </a:tc>
                  <a:tc>
                    <a:txBody>
                      <a:bodyPr/>
                      <a:lstStyle/>
                      <a:p>
                        <a:pPr algn="ctr" defTabSz="914400">
                          <a:spcBef>
                            <a:spcPts val="0"/>
                          </a:spcBef>
                          <a:defRPr sz="1800"/>
                        </a:pPr>
                        <a:r>
                          <a:rPr sz="800" baseline="25000"/>
                          <a:t>212K</a:t>
                        </a:r>
                      </a:p>
                    </a:txBody>
                    <a:tcPr marL="0" marR="0" marT="0" marB="0" anchor="ctr" horzOverflow="overflow">
                      <a:solidFill>
                        <a:srgbClr val="FAE196"/>
                      </a:solidFill>
                    </a:tcPr>
                  </a:tc>
                  <a:extLst>
                    <a:ext uri="{0D108BD9-81ED-4DB2-BD59-A6C34878D82A}">
                      <a16:rowId xmlns:a16="http://schemas.microsoft.com/office/drawing/2014/main" val="10009"/>
                    </a:ext>
                  </a:extLst>
                </a:tr>
                <a:tr h="143607">
                  <a:tc>
                    <a:txBody>
                      <a:bodyPr/>
                      <a:lstStyle/>
                      <a:p>
                        <a:pPr algn="ctr" defTabSz="914400">
                          <a:spcBef>
                            <a:spcPts val="0"/>
                          </a:spcBef>
                          <a:defRPr sz="1800"/>
                        </a:pPr>
                        <a:r>
                          <a:rPr sz="800" baseline="25000"/>
                          <a:t>C</a:t>
                        </a:r>
                      </a:p>
                    </a:txBody>
                    <a:tcPr marL="0" marR="0" marT="0" marB="0" anchor="ctr" horzOverflow="overflow"/>
                  </a:tc>
                  <a:tc>
                    <a:txBody>
                      <a:bodyPr/>
                      <a:lstStyle/>
                      <a:p>
                        <a:pPr algn="ctr" defTabSz="914400">
                          <a:spcBef>
                            <a:spcPts val="0"/>
                          </a:spcBef>
                          <a:defRPr sz="1800"/>
                        </a:pPr>
                        <a:r>
                          <a:rPr sz="800" baseline="25000"/>
                          <a:t>1999</a:t>
                        </a:r>
                      </a:p>
                    </a:txBody>
                    <a:tcPr marL="0" marR="0" marT="0" marB="0" anchor="ctr" horzOverflow="overflow"/>
                  </a:tc>
                  <a:tc>
                    <a:txBody>
                      <a:bodyPr/>
                      <a:lstStyle/>
                      <a:p>
                        <a:pPr algn="ctr" defTabSz="914400">
                          <a:spcBef>
                            <a:spcPts val="0"/>
                          </a:spcBef>
                          <a:defRPr sz="1800"/>
                        </a:pPr>
                        <a:r>
                          <a:rPr sz="800" b="1" baseline="25000">
                            <a:solidFill>
                              <a:srgbClr val="FFFFFF"/>
                            </a:solidFill>
                          </a:rPr>
                          <a:t>pop</a:t>
                        </a:r>
                      </a:p>
                    </a:txBody>
                    <a:tcPr marL="0" marR="0" marT="0" marB="0" anchor="ctr" horzOverflow="overflow">
                      <a:solidFill>
                        <a:srgbClr val="4D7647"/>
                      </a:solidFill>
                    </a:tcPr>
                  </a:tc>
                  <a:tc>
                    <a:txBody>
                      <a:bodyPr/>
                      <a:lstStyle/>
                      <a:p>
                        <a:pPr algn="ctr" defTabSz="914400">
                          <a:spcBef>
                            <a:spcPts val="0"/>
                          </a:spcBef>
                          <a:defRPr sz="1800"/>
                        </a:pPr>
                        <a:r>
                          <a:rPr sz="800" baseline="25000"/>
                          <a:t>1T</a:t>
                        </a:r>
                      </a:p>
                    </a:txBody>
                    <a:tcPr marL="0" marR="0" marT="0" marB="0" anchor="ctr" horzOverflow="overflow">
                      <a:solidFill>
                        <a:srgbClr val="F2B16E"/>
                      </a:solidFill>
                    </a:tcPr>
                  </a:tc>
                  <a:extLst>
                    <a:ext uri="{0D108BD9-81ED-4DB2-BD59-A6C34878D82A}">
                      <a16:rowId xmlns:a16="http://schemas.microsoft.com/office/drawing/2014/main" val="10010"/>
                    </a:ext>
                  </a:extLst>
                </a:tr>
                <a:tr h="143607">
                  <a:tc>
                    <a:txBody>
                      <a:bodyPr/>
                      <a:lstStyle/>
                      <a:p>
                        <a:pPr algn="ctr" defTabSz="914400">
                          <a:spcBef>
                            <a:spcPts val="0"/>
                          </a:spcBef>
                          <a:defRPr sz="1800"/>
                        </a:pPr>
                        <a:r>
                          <a:rPr sz="800" baseline="25000"/>
                          <a:t>C</a:t>
                        </a:r>
                      </a:p>
                    </a:txBody>
                    <a:tcPr marL="0" marR="0" marT="0" marB="0" anchor="ctr" horzOverflow="overflow"/>
                  </a:tc>
                  <a:tc>
                    <a:txBody>
                      <a:bodyPr/>
                      <a:lstStyle/>
                      <a:p>
                        <a:pPr algn="ctr" defTabSz="914400">
                          <a:spcBef>
                            <a:spcPts val="0"/>
                          </a:spcBef>
                          <a:defRPr sz="1800"/>
                        </a:pPr>
                        <a:r>
                          <a:rPr sz="800" baseline="25000"/>
                          <a:t>2000</a:t>
                        </a:r>
                      </a:p>
                    </a:txBody>
                    <a:tcPr marL="0" marR="0" marT="0" marB="0" anchor="ctr" horzOverflow="overflow"/>
                  </a:tc>
                  <a:tc>
                    <a:txBody>
                      <a:bodyPr/>
                      <a:lstStyle/>
                      <a:p>
                        <a:pPr algn="ctr" defTabSz="914400">
                          <a:spcBef>
                            <a:spcPts val="0"/>
                          </a:spcBef>
                          <a:defRPr sz="1800"/>
                        </a:pPr>
                        <a:r>
                          <a:rPr sz="800" b="1" baseline="25000">
                            <a:solidFill>
                              <a:srgbClr val="FFFFFF"/>
                            </a:solidFill>
                          </a:rPr>
                          <a:t>cases</a:t>
                        </a:r>
                      </a:p>
                    </a:txBody>
                    <a:tcPr marL="0" marR="0" marT="0" marB="0" anchor="ctr" horzOverflow="overflow">
                      <a:solidFill>
                        <a:srgbClr val="B1D283"/>
                      </a:solidFill>
                    </a:tcPr>
                  </a:tc>
                  <a:tc>
                    <a:txBody>
                      <a:bodyPr/>
                      <a:lstStyle/>
                      <a:p>
                        <a:pPr algn="ctr" defTabSz="914400">
                          <a:spcBef>
                            <a:spcPts val="0"/>
                          </a:spcBef>
                          <a:defRPr sz="1800"/>
                        </a:pPr>
                        <a:r>
                          <a:rPr sz="800" baseline="25000"/>
                          <a:t>213K</a:t>
                        </a:r>
                      </a:p>
                    </a:txBody>
                    <a:tcPr marL="0" marR="0" marT="0" marB="0" anchor="ctr" horzOverflow="overflow">
                      <a:solidFill>
                        <a:srgbClr val="FAE196"/>
                      </a:solidFill>
                    </a:tcPr>
                  </a:tc>
                  <a:extLst>
                    <a:ext uri="{0D108BD9-81ED-4DB2-BD59-A6C34878D82A}">
                      <a16:rowId xmlns:a16="http://schemas.microsoft.com/office/drawing/2014/main" val="10011"/>
                    </a:ext>
                  </a:extLst>
                </a:tr>
                <a:tr h="143607">
                  <a:tc>
                    <a:txBody>
                      <a:bodyPr/>
                      <a:lstStyle/>
                      <a:p>
                        <a:pPr algn="ctr" defTabSz="914400">
                          <a:spcBef>
                            <a:spcPts val="0"/>
                          </a:spcBef>
                          <a:defRPr sz="1800"/>
                        </a:pPr>
                        <a:r>
                          <a:rPr sz="800" baseline="25000"/>
                          <a:t>C</a:t>
                        </a:r>
                      </a:p>
                    </a:txBody>
                    <a:tcPr marL="0" marR="0" marT="0" marB="0" anchor="ctr" horzOverflow="overflow"/>
                  </a:tc>
                  <a:tc>
                    <a:txBody>
                      <a:bodyPr/>
                      <a:lstStyle/>
                      <a:p>
                        <a:pPr algn="ctr" defTabSz="914400">
                          <a:spcBef>
                            <a:spcPts val="0"/>
                          </a:spcBef>
                          <a:defRPr sz="1800"/>
                        </a:pPr>
                        <a:r>
                          <a:rPr sz="800" baseline="25000"/>
                          <a:t>2000</a:t>
                        </a:r>
                      </a:p>
                    </a:txBody>
                    <a:tcPr marL="0" marR="0" marT="0" marB="0" anchor="ctr" horzOverflow="overflow"/>
                  </a:tc>
                  <a:tc>
                    <a:txBody>
                      <a:bodyPr/>
                      <a:lstStyle/>
                      <a:p>
                        <a:pPr algn="ctr" defTabSz="914400">
                          <a:spcBef>
                            <a:spcPts val="0"/>
                          </a:spcBef>
                          <a:defRPr sz="1800"/>
                        </a:pPr>
                        <a:r>
                          <a:rPr sz="800" b="1" baseline="25000">
                            <a:solidFill>
                              <a:srgbClr val="FFFFFF"/>
                            </a:solidFill>
                          </a:rPr>
                          <a:t>pop</a:t>
                        </a:r>
                      </a:p>
                    </a:txBody>
                    <a:tcPr marL="0" marR="0" marT="0" marB="0" anchor="ctr" horzOverflow="overflow">
                      <a:solidFill>
                        <a:srgbClr val="4D7647"/>
                      </a:solidFill>
                    </a:tcPr>
                  </a:tc>
                  <a:tc>
                    <a:txBody>
                      <a:bodyPr/>
                      <a:lstStyle/>
                      <a:p>
                        <a:pPr algn="ctr" defTabSz="914400">
                          <a:spcBef>
                            <a:spcPts val="0"/>
                          </a:spcBef>
                          <a:defRPr sz="1800"/>
                        </a:pPr>
                        <a:r>
                          <a:rPr sz="800" baseline="25000" dirty="0"/>
                          <a:t>1T</a:t>
                        </a:r>
                      </a:p>
                    </a:txBody>
                    <a:tcPr marL="0" marR="0" marT="0" marB="0" anchor="ctr" horzOverflow="overflow">
                      <a:solidFill>
                        <a:srgbClr val="F2B16E"/>
                      </a:solidFill>
                    </a:tcPr>
                  </a:tc>
                  <a:extLst>
                    <a:ext uri="{0D108BD9-81ED-4DB2-BD59-A6C34878D82A}">
                      <a16:rowId xmlns:a16="http://schemas.microsoft.com/office/drawing/2014/main" val="10012"/>
                    </a:ext>
                  </a:extLst>
                </a:tr>
              </a:tbl>
            </a:graphicData>
          </a:graphic>
        </p:graphicFrame>
      </p:grpSp>
      <p:grpSp>
        <p:nvGrpSpPr>
          <p:cNvPr id="244" name="Agrupar"/>
          <p:cNvGrpSpPr/>
          <p:nvPr/>
        </p:nvGrpSpPr>
        <p:grpSpPr>
          <a:xfrm>
            <a:off x="3834283" y="7764302"/>
            <a:ext cx="3027829" cy="723900"/>
            <a:chOff x="25400" y="25400"/>
            <a:chExt cx="3027827" cy="723900"/>
          </a:xfrm>
        </p:grpSpPr>
        <p:grpSp>
          <p:nvGrpSpPr>
            <p:cNvPr id="241" name="Agrupar"/>
            <p:cNvGrpSpPr/>
            <p:nvPr/>
          </p:nvGrpSpPr>
          <p:grpSpPr>
            <a:xfrm>
              <a:off x="25400" y="25400"/>
              <a:ext cx="1317207" cy="723900"/>
              <a:chOff x="25400" y="25400"/>
              <a:chExt cx="1317206" cy="723900"/>
            </a:xfrm>
          </p:grpSpPr>
          <p:sp>
            <p:nvSpPr>
              <p:cNvPr id="237" name="Rectángulo"/>
              <p:cNvSpPr/>
              <p:nvPr/>
            </p:nvSpPr>
            <p:spPr>
              <a:xfrm>
                <a:off x="871521" y="116199"/>
                <a:ext cx="295513" cy="625821"/>
              </a:xfrm>
              <a:prstGeom prst="rect">
                <a:avLst/>
              </a:prstGeom>
              <a:solidFill>
                <a:srgbClr val="D0D1D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38" name="Rectángulo"/>
              <p:cNvSpPr/>
              <p:nvPr/>
            </p:nvSpPr>
            <p:spPr>
              <a:xfrm>
                <a:off x="1046146" y="116199"/>
                <a:ext cx="295513" cy="625821"/>
              </a:xfrm>
              <a:prstGeom prst="rect">
                <a:avLst/>
              </a:prstGeom>
              <a:solidFill>
                <a:srgbClr val="B2D28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39" name="Rectángulo"/>
              <p:cNvSpPr/>
              <p:nvPr/>
            </p:nvSpPr>
            <p:spPr>
              <a:xfrm>
                <a:off x="658300" y="116199"/>
                <a:ext cx="358734" cy="625821"/>
              </a:xfrm>
              <a:prstGeom prst="rect">
                <a:avLst/>
              </a:prstGeom>
              <a:solidFill>
                <a:srgbClr val="FAE196"/>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aphicFrame>
            <p:nvGraphicFramePr>
              <p:cNvPr id="240" name="Table 2-2-1"/>
              <p:cNvGraphicFramePr/>
              <p:nvPr/>
            </p:nvGraphicFramePr>
            <p:xfrm>
              <a:off x="25400" y="25400"/>
              <a:ext cx="1317206" cy="723900"/>
            </p:xfrm>
            <a:graphic>
              <a:graphicData uri="http://schemas.openxmlformats.org/drawingml/2006/table">
                <a:tbl>
                  <a:tblPr firstRow="1">
                    <a:tableStyleId>{33BA23B1-9221-436E-865A-0063620EA4FD}</a:tableStyleId>
                  </a:tblPr>
                  <a:tblGrid>
                    <a:gridCol w="440724">
                      <a:extLst>
                        <a:ext uri="{9D8B030D-6E8A-4147-A177-3AD203B41FA5}">
                          <a16:colId xmlns:a16="http://schemas.microsoft.com/office/drawing/2014/main" val="20000"/>
                        </a:ext>
                      </a:extLst>
                    </a:gridCol>
                    <a:gridCol w="304984">
                      <a:extLst>
                        <a:ext uri="{9D8B030D-6E8A-4147-A177-3AD203B41FA5}">
                          <a16:colId xmlns:a16="http://schemas.microsoft.com/office/drawing/2014/main" val="20001"/>
                        </a:ext>
                      </a:extLst>
                    </a:gridCol>
                    <a:gridCol w="571500">
                      <a:extLst>
                        <a:ext uri="{9D8B030D-6E8A-4147-A177-3AD203B41FA5}">
                          <a16:colId xmlns:a16="http://schemas.microsoft.com/office/drawing/2014/main" val="20002"/>
                        </a:ext>
                      </a:extLst>
                    </a:gridCol>
                  </a:tblGrid>
                  <a:tr h="144780">
                    <a:tc>
                      <a:txBody>
                        <a:bodyPr/>
                        <a:lstStyle/>
                        <a:p>
                          <a:pPr algn="ctr" defTabSz="914400">
                            <a:spcBef>
                              <a:spcPts val="0"/>
                            </a:spcBef>
                            <a:defRPr sz="1800" b="0">
                              <a:solidFill>
                                <a:srgbClr val="000000"/>
                              </a:solidFill>
                            </a:defRPr>
                          </a:pPr>
                          <a:r>
                            <a:rPr sz="800" b="1">
                              <a:solidFill>
                                <a:srgbClr val="FFFFFF"/>
                              </a:solidFill>
                            </a:rPr>
                            <a:t>country</a:t>
                          </a:r>
                        </a:p>
                      </a:txBody>
                      <a:tcPr marL="0" marR="0" marT="0" marB="0" anchor="ctr" horzOverflow="overflow">
                        <a:solidFill>
                          <a:srgbClr val="797979"/>
                        </a:solidFill>
                      </a:tcPr>
                    </a:tc>
                    <a:tc>
                      <a:txBody>
                        <a:bodyPr/>
                        <a:lstStyle/>
                        <a:p>
                          <a:pPr algn="ctr" defTabSz="914400">
                            <a:spcBef>
                              <a:spcPts val="0"/>
                            </a:spcBef>
                            <a:defRPr sz="1800" b="0">
                              <a:solidFill>
                                <a:srgbClr val="000000"/>
                              </a:solidFill>
                            </a:defRPr>
                          </a:pPr>
                          <a:r>
                            <a:rPr sz="800" b="1">
                              <a:solidFill>
                                <a:srgbClr val="FFFFFF"/>
                              </a:solidFill>
                            </a:rPr>
                            <a:t>year</a:t>
                          </a:r>
                        </a:p>
                      </a:txBody>
                      <a:tcPr marL="0" marR="0" marT="0" marB="0" anchor="ctr" horzOverflow="overflow">
                        <a:solidFill>
                          <a:srgbClr val="797979"/>
                        </a:solidFill>
                      </a:tcPr>
                    </a:tc>
                    <a:tc>
                      <a:txBody>
                        <a:bodyPr/>
                        <a:lstStyle/>
                        <a:p>
                          <a:pPr algn="ctr" defTabSz="914400">
                            <a:spcBef>
                              <a:spcPts val="0"/>
                            </a:spcBef>
                            <a:defRPr sz="1800" b="0">
                              <a:solidFill>
                                <a:srgbClr val="000000"/>
                              </a:solidFill>
                            </a:defRPr>
                          </a:pPr>
                          <a:r>
                            <a:rPr sz="800" b="1">
                              <a:solidFill>
                                <a:srgbClr val="FFFFFF"/>
                              </a:solidFill>
                            </a:rPr>
                            <a:t>rate</a:t>
                          </a:r>
                        </a:p>
                      </a:txBody>
                      <a:tcPr marL="0" marR="0" marT="0" marB="0" anchor="ctr" horzOverflow="overflow">
                        <a:solidFill>
                          <a:srgbClr val="797979"/>
                        </a:solidFill>
                      </a:tcPr>
                    </a:tc>
                    <a:extLst>
                      <a:ext uri="{0D108BD9-81ED-4DB2-BD59-A6C34878D82A}">
                        <a16:rowId xmlns:a16="http://schemas.microsoft.com/office/drawing/2014/main" val="10000"/>
                      </a:ext>
                    </a:extLst>
                  </a:tr>
                  <a:tr h="144780">
                    <a:tc>
                      <a:txBody>
                        <a:bodyPr/>
                        <a:lstStyle/>
                        <a:p>
                          <a:pPr algn="ctr" defTabSz="914400">
                            <a:spcBef>
                              <a:spcPts val="0"/>
                            </a:spcBef>
                            <a:defRPr sz="1800"/>
                          </a:pPr>
                          <a:r>
                            <a:rPr sz="800"/>
                            <a:t>A</a:t>
                          </a:r>
                        </a:p>
                      </a:txBody>
                      <a:tcPr marL="0" marR="0" marT="0" marB="0" anchor="ctr" horzOverflow="overflow"/>
                    </a:tc>
                    <a:tc>
                      <a:txBody>
                        <a:bodyPr/>
                        <a:lstStyle/>
                        <a:p>
                          <a:pPr algn="ctr" defTabSz="914400">
                            <a:spcBef>
                              <a:spcPts val="0"/>
                            </a:spcBef>
                            <a:defRPr sz="1800"/>
                          </a:pPr>
                          <a:r>
                            <a:rPr sz="800"/>
                            <a:t>1999</a:t>
                          </a:r>
                        </a:p>
                      </a:txBody>
                      <a:tcPr marL="0" marR="0" marT="0" marB="0" anchor="ctr" horzOverflow="overflow"/>
                    </a:tc>
                    <a:tc>
                      <a:txBody>
                        <a:bodyPr/>
                        <a:lstStyle/>
                        <a:p>
                          <a:pPr algn="ctr" defTabSz="914400">
                            <a:spcBef>
                              <a:spcPts val="0"/>
                            </a:spcBef>
                            <a:defRPr sz="800" b="1">
                              <a:solidFill>
                                <a:srgbClr val="FFFFFF"/>
                              </a:solidFill>
                            </a:defRPr>
                          </a:pPr>
                          <a:r>
                            <a:rPr b="0">
                              <a:solidFill>
                                <a:srgbClr val="000000"/>
                              </a:solidFill>
                            </a:rPr>
                            <a:t>0.7K/</a:t>
                          </a:r>
                          <a:r>
                            <a:t>19M</a:t>
                          </a:r>
                          <a:r>
                            <a:rPr>
                              <a:solidFill>
                                <a:srgbClr val="B2D283"/>
                              </a:solidFill>
                            </a:rPr>
                            <a:t>0</a:t>
                          </a:r>
                        </a:p>
                      </a:txBody>
                      <a:tcPr marL="0" marR="0" marT="0" marB="0" anchor="ctr" horzOverflow="overflow">
                        <a:noFill/>
                      </a:tcPr>
                    </a:tc>
                    <a:extLst>
                      <a:ext uri="{0D108BD9-81ED-4DB2-BD59-A6C34878D82A}">
                        <a16:rowId xmlns:a16="http://schemas.microsoft.com/office/drawing/2014/main" val="10001"/>
                      </a:ext>
                    </a:extLst>
                  </a:tr>
                  <a:tr h="144780">
                    <a:tc>
                      <a:txBody>
                        <a:bodyPr/>
                        <a:lstStyle/>
                        <a:p>
                          <a:pPr algn="ctr" defTabSz="914400">
                            <a:spcBef>
                              <a:spcPts val="0"/>
                            </a:spcBef>
                            <a:defRPr sz="1800"/>
                          </a:pPr>
                          <a:r>
                            <a:rPr sz="800"/>
                            <a:t>A</a:t>
                          </a:r>
                        </a:p>
                      </a:txBody>
                      <a:tcPr marL="0" marR="0" marT="0" marB="0" anchor="ctr" horzOverflow="overflow"/>
                    </a:tc>
                    <a:tc>
                      <a:txBody>
                        <a:bodyPr/>
                        <a:lstStyle/>
                        <a:p>
                          <a:pPr algn="ctr" defTabSz="914400">
                            <a:spcBef>
                              <a:spcPts val="0"/>
                            </a:spcBef>
                            <a:defRPr sz="1800"/>
                          </a:pPr>
                          <a:r>
                            <a:rPr sz="800"/>
                            <a:t>2000</a:t>
                          </a:r>
                        </a:p>
                      </a:txBody>
                      <a:tcPr marL="0" marR="0" marT="0" marB="0" anchor="ctr" horzOverflow="overflow"/>
                    </a:tc>
                    <a:tc>
                      <a:txBody>
                        <a:bodyPr/>
                        <a:lstStyle/>
                        <a:p>
                          <a:pPr algn="ctr" defTabSz="914400">
                            <a:spcBef>
                              <a:spcPts val="0"/>
                            </a:spcBef>
                            <a:defRPr sz="800">
                              <a:solidFill>
                                <a:srgbClr val="FFFFFF"/>
                              </a:solidFill>
                            </a:defRPr>
                          </a:pPr>
                          <a:r>
                            <a:rPr b="1">
                              <a:solidFill>
                                <a:srgbClr val="FBE196"/>
                              </a:solidFill>
                            </a:rPr>
                            <a:t>0.</a:t>
                          </a:r>
                          <a:r>
                            <a:rPr>
                              <a:solidFill>
                                <a:srgbClr val="000000"/>
                              </a:solidFill>
                            </a:rPr>
                            <a:t>2K/</a:t>
                          </a:r>
                          <a:r>
                            <a:rPr b="1"/>
                            <a:t>20M</a:t>
                          </a:r>
                          <a:r>
                            <a:rPr b="1">
                              <a:solidFill>
                                <a:srgbClr val="B2D283"/>
                              </a:solidFill>
                            </a:rPr>
                            <a:t>0</a:t>
                          </a:r>
                        </a:p>
                      </a:txBody>
                      <a:tcPr marL="0" marR="0" marT="0" marB="0" anchor="ctr" horzOverflow="overflow">
                        <a:noFill/>
                      </a:tcPr>
                    </a:tc>
                    <a:extLst>
                      <a:ext uri="{0D108BD9-81ED-4DB2-BD59-A6C34878D82A}">
                        <a16:rowId xmlns:a16="http://schemas.microsoft.com/office/drawing/2014/main" val="10002"/>
                      </a:ext>
                    </a:extLst>
                  </a:tr>
                  <a:tr h="144780">
                    <a:tc>
                      <a:txBody>
                        <a:bodyPr/>
                        <a:lstStyle/>
                        <a:p>
                          <a:pPr algn="ctr" defTabSz="914400">
                            <a:spcBef>
                              <a:spcPts val="0"/>
                            </a:spcBef>
                            <a:defRPr sz="1800"/>
                          </a:pPr>
                          <a:r>
                            <a:rPr sz="800"/>
                            <a:t>B</a:t>
                          </a:r>
                        </a:p>
                      </a:txBody>
                      <a:tcPr marL="0" marR="0" marT="0" marB="0" anchor="ctr" horzOverflow="overflow"/>
                    </a:tc>
                    <a:tc>
                      <a:txBody>
                        <a:bodyPr/>
                        <a:lstStyle/>
                        <a:p>
                          <a:pPr algn="ctr" defTabSz="914400">
                            <a:spcBef>
                              <a:spcPts val="0"/>
                            </a:spcBef>
                            <a:defRPr sz="1800"/>
                          </a:pPr>
                          <a:r>
                            <a:rPr sz="800"/>
                            <a:t>1999</a:t>
                          </a:r>
                        </a:p>
                      </a:txBody>
                      <a:tcPr marL="0" marR="0" marT="0" marB="0" anchor="ctr" horzOverflow="overflow"/>
                    </a:tc>
                    <a:tc>
                      <a:txBody>
                        <a:bodyPr/>
                        <a:lstStyle/>
                        <a:p>
                          <a:pPr algn="ctr" defTabSz="914400">
                            <a:spcBef>
                              <a:spcPts val="0"/>
                            </a:spcBef>
                            <a:defRPr sz="800">
                              <a:solidFill>
                                <a:srgbClr val="FFFFFF"/>
                              </a:solidFill>
                            </a:defRPr>
                          </a:pPr>
                          <a:r>
                            <a:rPr b="1">
                              <a:solidFill>
                                <a:srgbClr val="FAE197"/>
                              </a:solidFill>
                            </a:rPr>
                            <a:t>.</a:t>
                          </a:r>
                          <a:r>
                            <a:rPr>
                              <a:solidFill>
                                <a:srgbClr val="000000"/>
                              </a:solidFill>
                            </a:rPr>
                            <a:t>37K/</a:t>
                          </a:r>
                          <a:r>
                            <a:rPr b="1"/>
                            <a:t>172M</a:t>
                          </a:r>
                        </a:p>
                      </a:txBody>
                      <a:tcPr marL="0" marR="0" marT="0" marB="0" anchor="ctr" horzOverflow="overflow">
                        <a:noFill/>
                      </a:tcPr>
                    </a:tc>
                    <a:extLst>
                      <a:ext uri="{0D108BD9-81ED-4DB2-BD59-A6C34878D82A}">
                        <a16:rowId xmlns:a16="http://schemas.microsoft.com/office/drawing/2014/main" val="10003"/>
                      </a:ext>
                    </a:extLst>
                  </a:tr>
                  <a:tr h="144780">
                    <a:tc>
                      <a:txBody>
                        <a:bodyPr/>
                        <a:lstStyle/>
                        <a:p>
                          <a:pPr algn="ctr" defTabSz="914400">
                            <a:spcBef>
                              <a:spcPts val="0"/>
                            </a:spcBef>
                            <a:defRPr sz="1800"/>
                          </a:pPr>
                          <a:r>
                            <a:rPr sz="800"/>
                            <a:t>B</a:t>
                          </a:r>
                        </a:p>
                      </a:txBody>
                      <a:tcPr marL="0" marR="0" marT="0" marB="0" anchor="ctr" horzOverflow="overflow"/>
                    </a:tc>
                    <a:tc>
                      <a:txBody>
                        <a:bodyPr/>
                        <a:lstStyle/>
                        <a:p>
                          <a:pPr algn="ctr" defTabSz="914400">
                            <a:spcBef>
                              <a:spcPts val="0"/>
                            </a:spcBef>
                            <a:defRPr sz="1800"/>
                          </a:pPr>
                          <a:r>
                            <a:rPr sz="800"/>
                            <a:t>2000</a:t>
                          </a:r>
                        </a:p>
                      </a:txBody>
                      <a:tcPr marL="0" marR="0" marT="0" marB="0" anchor="ctr" horzOverflow="overflow"/>
                    </a:tc>
                    <a:tc>
                      <a:txBody>
                        <a:bodyPr/>
                        <a:lstStyle/>
                        <a:p>
                          <a:pPr algn="ctr" defTabSz="914400">
                            <a:spcBef>
                              <a:spcPts val="0"/>
                            </a:spcBef>
                            <a:defRPr sz="800">
                              <a:solidFill>
                                <a:srgbClr val="FFFFFF"/>
                              </a:solidFill>
                            </a:defRPr>
                          </a:pPr>
                          <a:r>
                            <a:rPr b="1">
                              <a:solidFill>
                                <a:srgbClr val="FAE196"/>
                              </a:solidFill>
                            </a:rPr>
                            <a:t>.</a:t>
                          </a:r>
                          <a:r>
                            <a:rPr>
                              <a:solidFill>
                                <a:srgbClr val="000000"/>
                              </a:solidFill>
                            </a:rPr>
                            <a:t>80K/</a:t>
                          </a:r>
                          <a:r>
                            <a:rPr b="1"/>
                            <a:t>174M</a:t>
                          </a:r>
                        </a:p>
                      </a:txBody>
                      <a:tcPr marL="0" marR="0" marT="0" marB="0" anchor="ctr" horzOverflow="overflow">
                        <a:noFill/>
                      </a:tcPr>
                    </a:tc>
                    <a:extLst>
                      <a:ext uri="{0D108BD9-81ED-4DB2-BD59-A6C34878D82A}">
                        <a16:rowId xmlns:a16="http://schemas.microsoft.com/office/drawing/2014/main" val="10004"/>
                      </a:ext>
                    </a:extLst>
                  </a:tr>
                </a:tbl>
              </a:graphicData>
            </a:graphic>
          </p:graphicFrame>
        </p:grpSp>
        <p:graphicFrame>
          <p:nvGraphicFramePr>
            <p:cNvPr id="242" name="Table 2-2-1-1"/>
            <p:cNvGraphicFramePr/>
            <p:nvPr/>
          </p:nvGraphicFramePr>
          <p:xfrm>
            <a:off x="1617133" y="25400"/>
            <a:ext cx="1436094" cy="723900"/>
          </p:xfrm>
          <a:graphic>
            <a:graphicData uri="http://schemas.openxmlformats.org/drawingml/2006/table">
              <a:tbl>
                <a:tblPr firstRow="1">
                  <a:tableStyleId>{33BA23B1-9221-436E-865A-0063620EA4FD}</a:tableStyleId>
                </a:tblPr>
                <a:tblGrid>
                  <a:gridCol w="443590">
                    <a:extLst>
                      <a:ext uri="{9D8B030D-6E8A-4147-A177-3AD203B41FA5}">
                        <a16:colId xmlns:a16="http://schemas.microsoft.com/office/drawing/2014/main" val="20000"/>
                      </a:ext>
                    </a:extLst>
                  </a:gridCol>
                  <a:gridCol w="308681">
                    <a:extLst>
                      <a:ext uri="{9D8B030D-6E8A-4147-A177-3AD203B41FA5}">
                        <a16:colId xmlns:a16="http://schemas.microsoft.com/office/drawing/2014/main" val="20001"/>
                      </a:ext>
                    </a:extLst>
                  </a:gridCol>
                  <a:gridCol w="366324">
                    <a:extLst>
                      <a:ext uri="{9D8B030D-6E8A-4147-A177-3AD203B41FA5}">
                        <a16:colId xmlns:a16="http://schemas.microsoft.com/office/drawing/2014/main" val="20002"/>
                      </a:ext>
                    </a:extLst>
                  </a:gridCol>
                  <a:gridCol w="317500">
                    <a:extLst>
                      <a:ext uri="{9D8B030D-6E8A-4147-A177-3AD203B41FA5}">
                        <a16:colId xmlns:a16="http://schemas.microsoft.com/office/drawing/2014/main" val="20003"/>
                      </a:ext>
                    </a:extLst>
                  </a:gridCol>
                </a:tblGrid>
                <a:tr h="144780">
                  <a:tc>
                    <a:txBody>
                      <a:bodyPr/>
                      <a:lstStyle/>
                      <a:p>
                        <a:pPr algn="ctr" defTabSz="914400">
                          <a:spcBef>
                            <a:spcPts val="0"/>
                          </a:spcBef>
                          <a:defRPr sz="1800" b="0">
                            <a:solidFill>
                              <a:srgbClr val="000000"/>
                            </a:solidFill>
                          </a:defRPr>
                        </a:pPr>
                        <a:r>
                          <a:rPr sz="800" b="1">
                            <a:solidFill>
                              <a:srgbClr val="FFFFFF"/>
                            </a:solidFill>
                          </a:rPr>
                          <a:t>country</a:t>
                        </a:r>
                      </a:p>
                    </a:txBody>
                    <a:tcPr marL="0" marR="0" marT="0" marB="0" anchor="ctr" horzOverflow="overflow">
                      <a:solidFill>
                        <a:srgbClr val="797979"/>
                      </a:solidFill>
                    </a:tcPr>
                  </a:tc>
                  <a:tc>
                    <a:txBody>
                      <a:bodyPr/>
                      <a:lstStyle/>
                      <a:p>
                        <a:pPr algn="ctr" defTabSz="914400">
                          <a:spcBef>
                            <a:spcPts val="0"/>
                          </a:spcBef>
                          <a:defRPr sz="1800" b="0">
                            <a:solidFill>
                              <a:srgbClr val="000000"/>
                            </a:solidFill>
                          </a:defRPr>
                        </a:pPr>
                        <a:r>
                          <a:rPr sz="800" b="1">
                            <a:solidFill>
                              <a:srgbClr val="FFFFFF"/>
                            </a:solidFill>
                          </a:rPr>
                          <a:t>year</a:t>
                        </a:r>
                      </a:p>
                    </a:txBody>
                    <a:tcPr marL="0" marR="0" marT="0" marB="0" anchor="ctr" horzOverflow="overflow">
                      <a:solidFill>
                        <a:srgbClr val="797979"/>
                      </a:solidFill>
                    </a:tcPr>
                  </a:tc>
                  <a:tc>
                    <a:txBody>
                      <a:bodyPr/>
                      <a:lstStyle/>
                      <a:p>
                        <a:pPr algn="ctr" defTabSz="914400">
                          <a:spcBef>
                            <a:spcPts val="0"/>
                          </a:spcBef>
                          <a:defRPr sz="1800" b="0">
                            <a:solidFill>
                              <a:srgbClr val="000000"/>
                            </a:solidFill>
                          </a:defRPr>
                        </a:pPr>
                        <a:r>
                          <a:rPr sz="800" b="1">
                            <a:solidFill>
                              <a:srgbClr val="FFFFFF"/>
                            </a:solidFill>
                          </a:rPr>
                          <a:t>cases</a:t>
                        </a:r>
                      </a:p>
                    </a:txBody>
                    <a:tcPr marL="0" marR="0" marT="0" marB="0" anchor="ctr" horzOverflow="overflow">
                      <a:solidFill>
                        <a:srgbClr val="F2B16E"/>
                      </a:solidFill>
                    </a:tcPr>
                  </a:tc>
                  <a:tc>
                    <a:txBody>
                      <a:bodyPr/>
                      <a:lstStyle/>
                      <a:p>
                        <a:pPr algn="ctr" defTabSz="914400">
                          <a:spcBef>
                            <a:spcPts val="0"/>
                          </a:spcBef>
                          <a:defRPr sz="1800" b="0">
                            <a:solidFill>
                              <a:srgbClr val="000000"/>
                            </a:solidFill>
                          </a:defRPr>
                        </a:pPr>
                        <a:r>
                          <a:rPr sz="800" b="1">
                            <a:solidFill>
                              <a:srgbClr val="FFFFFF"/>
                            </a:solidFill>
                          </a:rPr>
                          <a:t>pop</a:t>
                        </a:r>
                      </a:p>
                    </a:txBody>
                    <a:tcPr marL="0" marR="0" marT="0" marB="0" anchor="ctr" horzOverflow="overflow">
                      <a:solidFill>
                        <a:srgbClr val="4D7647"/>
                      </a:solidFill>
                    </a:tcPr>
                  </a:tc>
                  <a:extLst>
                    <a:ext uri="{0D108BD9-81ED-4DB2-BD59-A6C34878D82A}">
                      <a16:rowId xmlns:a16="http://schemas.microsoft.com/office/drawing/2014/main" val="10000"/>
                    </a:ext>
                  </a:extLst>
                </a:tr>
                <a:tr h="144780">
                  <a:tc>
                    <a:txBody>
                      <a:bodyPr/>
                      <a:lstStyle/>
                      <a:p>
                        <a:pPr algn="ctr" defTabSz="914400">
                          <a:spcBef>
                            <a:spcPts val="0"/>
                          </a:spcBef>
                          <a:defRPr sz="1800"/>
                        </a:pPr>
                        <a:r>
                          <a:rPr sz="800"/>
                          <a:t>A</a:t>
                        </a:r>
                      </a:p>
                    </a:txBody>
                    <a:tcPr marL="0" marR="0" marT="0" marB="0" anchor="ctr" horzOverflow="overflow"/>
                  </a:tc>
                  <a:tc>
                    <a:txBody>
                      <a:bodyPr/>
                      <a:lstStyle/>
                      <a:p>
                        <a:pPr algn="ctr" defTabSz="914400">
                          <a:spcBef>
                            <a:spcPts val="0"/>
                          </a:spcBef>
                          <a:defRPr sz="1800"/>
                        </a:pPr>
                        <a:r>
                          <a:rPr sz="800"/>
                          <a:t>1999</a:t>
                        </a:r>
                      </a:p>
                    </a:txBody>
                    <a:tcPr marL="0" marR="0" marT="0" marB="0" anchor="ctr" horzOverflow="overflow"/>
                  </a:tc>
                  <a:tc>
                    <a:txBody>
                      <a:bodyPr/>
                      <a:lstStyle/>
                      <a:p>
                        <a:pPr algn="ctr" defTabSz="914400">
                          <a:spcBef>
                            <a:spcPts val="0"/>
                          </a:spcBef>
                          <a:defRPr sz="1800"/>
                        </a:pPr>
                        <a:r>
                          <a:rPr sz="800"/>
                          <a:t>0.7K</a:t>
                        </a:r>
                      </a:p>
                    </a:txBody>
                    <a:tcPr marL="0" marR="0" marT="0" marB="0" anchor="ctr" horzOverflow="overflow">
                      <a:solidFill>
                        <a:srgbClr val="FAE196"/>
                      </a:solidFill>
                    </a:tcPr>
                  </a:tc>
                  <a:tc>
                    <a:txBody>
                      <a:bodyPr/>
                      <a:lstStyle/>
                      <a:p>
                        <a:pPr algn="ctr" defTabSz="914400">
                          <a:spcBef>
                            <a:spcPts val="0"/>
                          </a:spcBef>
                          <a:defRPr sz="1800"/>
                        </a:pPr>
                        <a:r>
                          <a:rPr sz="800" b="1">
                            <a:solidFill>
                              <a:srgbClr val="FFFFFF"/>
                            </a:solidFill>
                          </a:rPr>
                          <a:t>19M</a:t>
                        </a:r>
                      </a:p>
                    </a:txBody>
                    <a:tcPr marL="0" marR="0" marT="0" marB="0" anchor="ctr" horzOverflow="overflow">
                      <a:solidFill>
                        <a:srgbClr val="B1D283"/>
                      </a:solidFill>
                    </a:tcPr>
                  </a:tc>
                  <a:extLst>
                    <a:ext uri="{0D108BD9-81ED-4DB2-BD59-A6C34878D82A}">
                      <a16:rowId xmlns:a16="http://schemas.microsoft.com/office/drawing/2014/main" val="10001"/>
                    </a:ext>
                  </a:extLst>
                </a:tr>
                <a:tr h="144780">
                  <a:tc>
                    <a:txBody>
                      <a:bodyPr/>
                      <a:lstStyle/>
                      <a:p>
                        <a:pPr algn="ctr" defTabSz="914400">
                          <a:spcBef>
                            <a:spcPts val="0"/>
                          </a:spcBef>
                          <a:defRPr sz="1800"/>
                        </a:pPr>
                        <a:r>
                          <a:rPr sz="800"/>
                          <a:t>A</a:t>
                        </a:r>
                      </a:p>
                    </a:txBody>
                    <a:tcPr marL="0" marR="0" marT="0" marB="0" anchor="ctr" horzOverflow="overflow"/>
                  </a:tc>
                  <a:tc>
                    <a:txBody>
                      <a:bodyPr/>
                      <a:lstStyle/>
                      <a:p>
                        <a:pPr algn="ctr" defTabSz="914400">
                          <a:spcBef>
                            <a:spcPts val="0"/>
                          </a:spcBef>
                          <a:defRPr sz="1800"/>
                        </a:pPr>
                        <a:r>
                          <a:rPr sz="800"/>
                          <a:t>2000</a:t>
                        </a:r>
                      </a:p>
                    </a:txBody>
                    <a:tcPr marL="0" marR="0" marT="0" marB="0" anchor="ctr" horzOverflow="overflow"/>
                  </a:tc>
                  <a:tc>
                    <a:txBody>
                      <a:bodyPr/>
                      <a:lstStyle/>
                      <a:p>
                        <a:pPr algn="ctr" defTabSz="914400">
                          <a:spcBef>
                            <a:spcPts val="0"/>
                          </a:spcBef>
                          <a:defRPr sz="1800"/>
                        </a:pPr>
                        <a:r>
                          <a:rPr sz="800"/>
                          <a:t>2K</a:t>
                        </a:r>
                      </a:p>
                    </a:txBody>
                    <a:tcPr marL="0" marR="0" marT="0" marB="0" anchor="ctr" horzOverflow="overflow">
                      <a:solidFill>
                        <a:srgbClr val="FAE196"/>
                      </a:solidFill>
                    </a:tcPr>
                  </a:tc>
                  <a:tc>
                    <a:txBody>
                      <a:bodyPr/>
                      <a:lstStyle/>
                      <a:p>
                        <a:pPr algn="ctr" defTabSz="914400">
                          <a:spcBef>
                            <a:spcPts val="0"/>
                          </a:spcBef>
                          <a:defRPr sz="1800"/>
                        </a:pPr>
                        <a:r>
                          <a:rPr sz="800" b="1">
                            <a:solidFill>
                              <a:srgbClr val="FFFFFF"/>
                            </a:solidFill>
                          </a:rPr>
                          <a:t>20M</a:t>
                        </a:r>
                      </a:p>
                    </a:txBody>
                    <a:tcPr marL="0" marR="0" marT="0" marB="0" anchor="ctr" horzOverflow="overflow">
                      <a:solidFill>
                        <a:srgbClr val="B1D283"/>
                      </a:solidFill>
                    </a:tcPr>
                  </a:tc>
                  <a:extLst>
                    <a:ext uri="{0D108BD9-81ED-4DB2-BD59-A6C34878D82A}">
                      <a16:rowId xmlns:a16="http://schemas.microsoft.com/office/drawing/2014/main" val="10002"/>
                    </a:ext>
                  </a:extLst>
                </a:tr>
                <a:tr h="144780">
                  <a:tc>
                    <a:txBody>
                      <a:bodyPr/>
                      <a:lstStyle/>
                      <a:p>
                        <a:pPr algn="ctr" defTabSz="914400">
                          <a:spcBef>
                            <a:spcPts val="0"/>
                          </a:spcBef>
                          <a:defRPr sz="1800"/>
                        </a:pPr>
                        <a:r>
                          <a:rPr sz="800"/>
                          <a:t>B</a:t>
                        </a:r>
                      </a:p>
                    </a:txBody>
                    <a:tcPr marL="0" marR="0" marT="0" marB="0" anchor="ctr" horzOverflow="overflow"/>
                  </a:tc>
                  <a:tc>
                    <a:txBody>
                      <a:bodyPr/>
                      <a:lstStyle/>
                      <a:p>
                        <a:pPr algn="ctr" defTabSz="914400">
                          <a:spcBef>
                            <a:spcPts val="0"/>
                          </a:spcBef>
                          <a:defRPr sz="1800"/>
                        </a:pPr>
                        <a:r>
                          <a:rPr sz="800"/>
                          <a:t>1999</a:t>
                        </a:r>
                      </a:p>
                    </a:txBody>
                    <a:tcPr marL="0" marR="0" marT="0" marB="0" anchor="ctr" horzOverflow="overflow"/>
                  </a:tc>
                  <a:tc>
                    <a:txBody>
                      <a:bodyPr/>
                      <a:lstStyle/>
                      <a:p>
                        <a:pPr algn="ctr" defTabSz="914400">
                          <a:spcBef>
                            <a:spcPts val="0"/>
                          </a:spcBef>
                          <a:defRPr sz="1800"/>
                        </a:pPr>
                        <a:r>
                          <a:rPr sz="800"/>
                          <a:t>37K</a:t>
                        </a:r>
                      </a:p>
                    </a:txBody>
                    <a:tcPr marL="0" marR="0" marT="0" marB="0" anchor="ctr" horzOverflow="overflow">
                      <a:solidFill>
                        <a:srgbClr val="FAE196"/>
                      </a:solidFill>
                    </a:tcPr>
                  </a:tc>
                  <a:tc>
                    <a:txBody>
                      <a:bodyPr/>
                      <a:lstStyle/>
                      <a:p>
                        <a:pPr algn="ctr" defTabSz="914400">
                          <a:spcBef>
                            <a:spcPts val="0"/>
                          </a:spcBef>
                          <a:defRPr sz="1800"/>
                        </a:pPr>
                        <a:r>
                          <a:rPr sz="800" b="1">
                            <a:solidFill>
                              <a:srgbClr val="FFFFFF"/>
                            </a:solidFill>
                          </a:rPr>
                          <a:t>172M</a:t>
                        </a:r>
                      </a:p>
                    </a:txBody>
                    <a:tcPr marL="0" marR="0" marT="0" marB="0" anchor="ctr" horzOverflow="overflow">
                      <a:solidFill>
                        <a:srgbClr val="B1D283"/>
                      </a:solidFill>
                    </a:tcPr>
                  </a:tc>
                  <a:extLst>
                    <a:ext uri="{0D108BD9-81ED-4DB2-BD59-A6C34878D82A}">
                      <a16:rowId xmlns:a16="http://schemas.microsoft.com/office/drawing/2014/main" val="10003"/>
                    </a:ext>
                  </a:extLst>
                </a:tr>
                <a:tr h="144780">
                  <a:tc>
                    <a:txBody>
                      <a:bodyPr/>
                      <a:lstStyle/>
                      <a:p>
                        <a:pPr algn="ctr" defTabSz="914400">
                          <a:spcBef>
                            <a:spcPts val="0"/>
                          </a:spcBef>
                          <a:defRPr sz="1800"/>
                        </a:pPr>
                        <a:r>
                          <a:rPr sz="800"/>
                          <a:t>B</a:t>
                        </a:r>
                      </a:p>
                    </a:txBody>
                    <a:tcPr marL="0" marR="0" marT="0" marB="0" anchor="ctr" horzOverflow="overflow"/>
                  </a:tc>
                  <a:tc>
                    <a:txBody>
                      <a:bodyPr/>
                      <a:lstStyle/>
                      <a:p>
                        <a:pPr algn="ctr" defTabSz="914400">
                          <a:spcBef>
                            <a:spcPts val="0"/>
                          </a:spcBef>
                          <a:defRPr sz="1800"/>
                        </a:pPr>
                        <a:r>
                          <a:rPr sz="800"/>
                          <a:t>2000</a:t>
                        </a:r>
                      </a:p>
                    </a:txBody>
                    <a:tcPr marL="0" marR="0" marT="0" marB="0" anchor="ctr" horzOverflow="overflow"/>
                  </a:tc>
                  <a:tc>
                    <a:txBody>
                      <a:bodyPr/>
                      <a:lstStyle/>
                      <a:p>
                        <a:pPr algn="ctr" defTabSz="914400">
                          <a:spcBef>
                            <a:spcPts val="0"/>
                          </a:spcBef>
                          <a:defRPr sz="1800"/>
                        </a:pPr>
                        <a:r>
                          <a:rPr sz="800"/>
                          <a:t>80K</a:t>
                        </a:r>
                      </a:p>
                    </a:txBody>
                    <a:tcPr marL="0" marR="0" marT="0" marB="0" anchor="ctr" horzOverflow="overflow">
                      <a:solidFill>
                        <a:srgbClr val="FAE196"/>
                      </a:solidFill>
                    </a:tcPr>
                  </a:tc>
                  <a:tc>
                    <a:txBody>
                      <a:bodyPr/>
                      <a:lstStyle/>
                      <a:p>
                        <a:pPr algn="ctr" defTabSz="914400">
                          <a:spcBef>
                            <a:spcPts val="0"/>
                          </a:spcBef>
                          <a:defRPr sz="1800"/>
                        </a:pPr>
                        <a:r>
                          <a:rPr sz="800" b="1">
                            <a:solidFill>
                              <a:srgbClr val="FFFFFF"/>
                            </a:solidFill>
                          </a:rPr>
                          <a:t>174M</a:t>
                        </a:r>
                      </a:p>
                    </a:txBody>
                    <a:tcPr marL="0" marR="0" marT="0" marB="0" anchor="ctr" horzOverflow="overflow">
                      <a:solidFill>
                        <a:srgbClr val="B1D283"/>
                      </a:solidFill>
                    </a:tcPr>
                  </a:tc>
                  <a:extLst>
                    <a:ext uri="{0D108BD9-81ED-4DB2-BD59-A6C34878D82A}">
                      <a16:rowId xmlns:a16="http://schemas.microsoft.com/office/drawing/2014/main" val="10004"/>
                    </a:ext>
                  </a:extLst>
                </a:tr>
              </a:tbl>
            </a:graphicData>
          </a:graphic>
        </p:graphicFrame>
        <p:sp>
          <p:nvSpPr>
            <p:cNvPr id="243" name="Línea"/>
            <p:cNvSpPr/>
            <p:nvPr/>
          </p:nvSpPr>
          <p:spPr>
            <a:xfrm flipV="1">
              <a:off x="1361658" y="425449"/>
              <a:ext cx="228506" cy="2"/>
            </a:xfrm>
            <a:prstGeom prst="line">
              <a:avLst/>
            </a:prstGeom>
            <a:noFill/>
            <a:ln w="25400" cap="flat">
              <a:solidFill>
                <a:srgbClr val="53585F"/>
              </a:solidFill>
              <a:prstDash val="solid"/>
              <a:miter lim="400000"/>
              <a:tailEnd type="stealth" w="med" len="med"/>
            </a:ln>
            <a:effectLst/>
          </p:spPr>
          <p:txBody>
            <a:bodyPr wrap="square" lIns="0" tIns="0" rIns="0" bIns="0" numCol="1" anchor="t">
              <a:noAutofit/>
            </a:bodyPr>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sp>
        <p:nvSpPr>
          <p:cNvPr id="245" name="table3"/>
          <p:cNvSpPr txBox="1"/>
          <p:nvPr/>
        </p:nvSpPr>
        <p:spPr>
          <a:xfrm>
            <a:off x="4220053" y="7549699"/>
            <a:ext cx="467867" cy="2615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anchor="ctr">
            <a:spAutoFit/>
          </a:bodyPr>
          <a:lstStyle>
            <a:lvl1pPr algn="ctr">
              <a:spcBef>
                <a:spcPts val="0"/>
              </a:spcBef>
              <a:defRPr sz="1000" b="0">
                <a:solidFill>
                  <a:srgbClr val="A6AAA9"/>
                </a:solidFill>
              </a:defRPr>
            </a:lvl1pPr>
          </a:lstStyle>
          <a:p>
            <a:r>
              <a:t>table3</a:t>
            </a:r>
          </a:p>
        </p:txBody>
      </p:sp>
      <p:grpSp>
        <p:nvGrpSpPr>
          <p:cNvPr id="250" name="Agrupar"/>
          <p:cNvGrpSpPr/>
          <p:nvPr/>
        </p:nvGrpSpPr>
        <p:grpSpPr>
          <a:xfrm>
            <a:off x="3910821" y="6524410"/>
            <a:ext cx="2293703" cy="1270002"/>
            <a:chOff x="0" y="130770"/>
            <a:chExt cx="2255816" cy="1270001"/>
          </a:xfrm>
        </p:grpSpPr>
        <p:graphicFrame>
          <p:nvGraphicFramePr>
            <p:cNvPr id="246" name="Table 2-2-1-1-2"/>
            <p:cNvGraphicFramePr/>
            <p:nvPr>
              <p:extLst>
                <p:ext uri="{D42A27DB-BD31-4B8C-83A1-F6EECF244321}">
                  <p14:modId xmlns:p14="http://schemas.microsoft.com/office/powerpoint/2010/main" val="154193556"/>
                </p:ext>
              </p:extLst>
            </p:nvPr>
          </p:nvGraphicFramePr>
          <p:xfrm>
            <a:off x="0" y="211600"/>
            <a:ext cx="1186520" cy="723899"/>
          </p:xfrm>
          <a:graphic>
            <a:graphicData uri="http://schemas.openxmlformats.org/drawingml/2006/table">
              <a:tbl>
                <a:tblPr firstRow="1">
                  <a:tableStyleId>{33BA23B1-9221-436E-865A-0063620EA4FD}</a:tableStyleId>
                </a:tblPr>
                <a:tblGrid>
                  <a:gridCol w="458104">
                    <a:extLst>
                      <a:ext uri="{9D8B030D-6E8A-4147-A177-3AD203B41FA5}">
                        <a16:colId xmlns:a16="http://schemas.microsoft.com/office/drawing/2014/main" val="20000"/>
                      </a:ext>
                    </a:extLst>
                  </a:gridCol>
                  <a:gridCol w="443544">
                    <a:extLst>
                      <a:ext uri="{9D8B030D-6E8A-4147-A177-3AD203B41FA5}">
                        <a16:colId xmlns:a16="http://schemas.microsoft.com/office/drawing/2014/main" val="20001"/>
                      </a:ext>
                    </a:extLst>
                  </a:gridCol>
                  <a:gridCol w="304800">
                    <a:extLst>
                      <a:ext uri="{9D8B030D-6E8A-4147-A177-3AD203B41FA5}">
                        <a16:colId xmlns:a16="http://schemas.microsoft.com/office/drawing/2014/main" val="20002"/>
                      </a:ext>
                    </a:extLst>
                  </a:gridCol>
                </a:tblGrid>
                <a:tr h="144780">
                  <a:tc>
                    <a:txBody>
                      <a:bodyPr/>
                      <a:lstStyle/>
                      <a:p>
                        <a:pPr algn="ctr" defTabSz="914400">
                          <a:spcBef>
                            <a:spcPts val="0"/>
                          </a:spcBef>
                          <a:defRPr sz="1800" b="0">
                            <a:solidFill>
                              <a:srgbClr val="000000"/>
                            </a:solidFill>
                          </a:defRPr>
                        </a:pPr>
                        <a:r>
                          <a:rPr sz="800" b="1">
                            <a:solidFill>
                              <a:srgbClr val="FFFFFF"/>
                            </a:solidFill>
                          </a:rPr>
                          <a:t>country</a:t>
                        </a:r>
                      </a:p>
                    </a:txBody>
                    <a:tcPr marL="0" marR="0" marT="0" marB="0" anchor="ctr" horzOverflow="overflow">
                      <a:solidFill>
                        <a:srgbClr val="797979"/>
                      </a:solidFill>
                    </a:tcPr>
                  </a:tc>
                  <a:tc>
                    <a:txBody>
                      <a:bodyPr/>
                      <a:lstStyle/>
                      <a:p>
                        <a:pPr algn="ctr" defTabSz="914400">
                          <a:spcBef>
                            <a:spcPts val="0"/>
                          </a:spcBef>
                          <a:defRPr sz="1800" b="0">
                            <a:solidFill>
                              <a:srgbClr val="000000"/>
                            </a:solidFill>
                          </a:defRPr>
                        </a:pPr>
                        <a:r>
                          <a:rPr sz="800" b="1">
                            <a:solidFill>
                              <a:srgbClr val="FFFFFF"/>
                            </a:solidFill>
                          </a:rPr>
                          <a:t>century</a:t>
                        </a:r>
                      </a:p>
                    </a:txBody>
                    <a:tcPr marL="0" marR="0" marT="0" marB="0" anchor="ctr" horzOverflow="overflow">
                      <a:solidFill>
                        <a:srgbClr val="F2B16E"/>
                      </a:solidFill>
                    </a:tcPr>
                  </a:tc>
                  <a:tc>
                    <a:txBody>
                      <a:bodyPr/>
                      <a:lstStyle/>
                      <a:p>
                        <a:pPr algn="ctr" defTabSz="914400">
                          <a:spcBef>
                            <a:spcPts val="0"/>
                          </a:spcBef>
                          <a:defRPr sz="1800" b="0">
                            <a:solidFill>
                              <a:srgbClr val="000000"/>
                            </a:solidFill>
                          </a:defRPr>
                        </a:pPr>
                        <a:r>
                          <a:rPr sz="800" b="1">
                            <a:solidFill>
                              <a:srgbClr val="FFFFFF"/>
                            </a:solidFill>
                          </a:rPr>
                          <a:t>year</a:t>
                        </a:r>
                      </a:p>
                    </a:txBody>
                    <a:tcPr marL="0" marR="0" marT="0" marB="0" anchor="ctr" horzOverflow="overflow">
                      <a:solidFill>
                        <a:srgbClr val="4D7547"/>
                      </a:solidFill>
                    </a:tcPr>
                  </a:tc>
                  <a:extLst>
                    <a:ext uri="{0D108BD9-81ED-4DB2-BD59-A6C34878D82A}">
                      <a16:rowId xmlns:a16="http://schemas.microsoft.com/office/drawing/2014/main" val="10000"/>
                    </a:ext>
                  </a:extLst>
                </a:tr>
                <a:tr h="144780">
                  <a:tc>
                    <a:txBody>
                      <a:bodyPr/>
                      <a:lstStyle/>
                      <a:p>
                        <a:pPr algn="ctr" defTabSz="914400">
                          <a:spcBef>
                            <a:spcPts val="0"/>
                          </a:spcBef>
                          <a:defRPr sz="1800"/>
                        </a:pPr>
                        <a:r>
                          <a:rPr sz="800"/>
                          <a:t>A</a:t>
                        </a:r>
                      </a:p>
                    </a:txBody>
                    <a:tcPr marL="0" marR="0" marT="0" marB="0" anchor="ctr" horzOverflow="overflow"/>
                  </a:tc>
                  <a:tc>
                    <a:txBody>
                      <a:bodyPr/>
                      <a:lstStyle/>
                      <a:p>
                        <a:pPr algn="ctr" defTabSz="914400">
                          <a:spcBef>
                            <a:spcPts val="0"/>
                          </a:spcBef>
                          <a:defRPr sz="1800"/>
                        </a:pPr>
                        <a:r>
                          <a:rPr sz="800"/>
                          <a:t>19</a:t>
                        </a:r>
                      </a:p>
                    </a:txBody>
                    <a:tcPr marL="0" marR="0" marT="0" marB="0" anchor="ctr" horzOverflow="overflow">
                      <a:solidFill>
                        <a:srgbClr val="FAE196"/>
                      </a:solidFill>
                    </a:tcPr>
                  </a:tc>
                  <a:tc>
                    <a:txBody>
                      <a:bodyPr/>
                      <a:lstStyle/>
                      <a:p>
                        <a:pPr algn="ctr" defTabSz="914400">
                          <a:spcBef>
                            <a:spcPts val="0"/>
                          </a:spcBef>
                          <a:defRPr sz="1800"/>
                        </a:pPr>
                        <a:r>
                          <a:rPr sz="800" b="1">
                            <a:solidFill>
                              <a:srgbClr val="FFFFFF"/>
                            </a:solidFill>
                          </a:rPr>
                          <a:t>99</a:t>
                        </a:r>
                      </a:p>
                    </a:txBody>
                    <a:tcPr marL="0" marR="0" marT="0" marB="0" anchor="ctr" horzOverflow="overflow">
                      <a:solidFill>
                        <a:srgbClr val="B1D283"/>
                      </a:solidFill>
                    </a:tcPr>
                  </a:tc>
                  <a:extLst>
                    <a:ext uri="{0D108BD9-81ED-4DB2-BD59-A6C34878D82A}">
                      <a16:rowId xmlns:a16="http://schemas.microsoft.com/office/drawing/2014/main" val="10001"/>
                    </a:ext>
                  </a:extLst>
                </a:tr>
                <a:tr h="144780">
                  <a:tc>
                    <a:txBody>
                      <a:bodyPr/>
                      <a:lstStyle/>
                      <a:p>
                        <a:pPr algn="ctr" defTabSz="914400">
                          <a:spcBef>
                            <a:spcPts val="0"/>
                          </a:spcBef>
                          <a:defRPr sz="1800"/>
                        </a:pPr>
                        <a:r>
                          <a:rPr sz="800"/>
                          <a:t>A</a:t>
                        </a:r>
                      </a:p>
                    </a:txBody>
                    <a:tcPr marL="0" marR="0" marT="0" marB="0" anchor="ctr" horzOverflow="overflow"/>
                  </a:tc>
                  <a:tc>
                    <a:txBody>
                      <a:bodyPr/>
                      <a:lstStyle/>
                      <a:p>
                        <a:pPr algn="ctr" defTabSz="914400">
                          <a:spcBef>
                            <a:spcPts val="0"/>
                          </a:spcBef>
                          <a:defRPr sz="1800"/>
                        </a:pPr>
                        <a:r>
                          <a:rPr sz="800"/>
                          <a:t>20</a:t>
                        </a:r>
                      </a:p>
                    </a:txBody>
                    <a:tcPr marL="0" marR="0" marT="0" marB="0" anchor="ctr" horzOverflow="overflow">
                      <a:solidFill>
                        <a:srgbClr val="FAE196"/>
                      </a:solidFill>
                    </a:tcPr>
                  </a:tc>
                  <a:tc>
                    <a:txBody>
                      <a:bodyPr/>
                      <a:lstStyle/>
                      <a:p>
                        <a:pPr algn="ctr" defTabSz="914400">
                          <a:spcBef>
                            <a:spcPts val="0"/>
                          </a:spcBef>
                          <a:defRPr sz="1800"/>
                        </a:pPr>
                        <a:r>
                          <a:rPr sz="800" b="1">
                            <a:solidFill>
                              <a:srgbClr val="FFFFFF"/>
                            </a:solidFill>
                          </a:rPr>
                          <a:t>00</a:t>
                        </a:r>
                      </a:p>
                    </a:txBody>
                    <a:tcPr marL="0" marR="0" marT="0" marB="0" anchor="ctr" horzOverflow="overflow">
                      <a:solidFill>
                        <a:srgbClr val="B1D283"/>
                      </a:solidFill>
                    </a:tcPr>
                  </a:tc>
                  <a:extLst>
                    <a:ext uri="{0D108BD9-81ED-4DB2-BD59-A6C34878D82A}">
                      <a16:rowId xmlns:a16="http://schemas.microsoft.com/office/drawing/2014/main" val="10002"/>
                    </a:ext>
                  </a:extLst>
                </a:tr>
                <a:tr h="144780">
                  <a:tc>
                    <a:txBody>
                      <a:bodyPr/>
                      <a:lstStyle/>
                      <a:p>
                        <a:pPr algn="ctr" defTabSz="914400">
                          <a:spcBef>
                            <a:spcPts val="0"/>
                          </a:spcBef>
                          <a:defRPr sz="1800"/>
                        </a:pPr>
                        <a:r>
                          <a:rPr sz="800"/>
                          <a:t>B</a:t>
                        </a:r>
                      </a:p>
                    </a:txBody>
                    <a:tcPr marL="0" marR="0" marT="0" marB="0" anchor="ctr" horzOverflow="overflow"/>
                  </a:tc>
                  <a:tc>
                    <a:txBody>
                      <a:bodyPr/>
                      <a:lstStyle/>
                      <a:p>
                        <a:pPr algn="ctr" defTabSz="914400">
                          <a:spcBef>
                            <a:spcPts val="0"/>
                          </a:spcBef>
                          <a:defRPr sz="1800"/>
                        </a:pPr>
                        <a:r>
                          <a:rPr sz="800"/>
                          <a:t>19</a:t>
                        </a:r>
                      </a:p>
                    </a:txBody>
                    <a:tcPr marL="0" marR="0" marT="0" marB="0" anchor="ctr" horzOverflow="overflow">
                      <a:solidFill>
                        <a:srgbClr val="FAE196"/>
                      </a:solidFill>
                    </a:tcPr>
                  </a:tc>
                  <a:tc>
                    <a:txBody>
                      <a:bodyPr/>
                      <a:lstStyle/>
                      <a:p>
                        <a:pPr algn="ctr" defTabSz="914400">
                          <a:spcBef>
                            <a:spcPts val="0"/>
                          </a:spcBef>
                          <a:defRPr sz="1800"/>
                        </a:pPr>
                        <a:r>
                          <a:rPr sz="800" b="1">
                            <a:solidFill>
                              <a:srgbClr val="FFFFFF"/>
                            </a:solidFill>
                          </a:rPr>
                          <a:t>99</a:t>
                        </a:r>
                      </a:p>
                    </a:txBody>
                    <a:tcPr marL="0" marR="0" marT="0" marB="0" anchor="ctr" horzOverflow="overflow">
                      <a:solidFill>
                        <a:srgbClr val="B1D283"/>
                      </a:solidFill>
                    </a:tcPr>
                  </a:tc>
                  <a:extLst>
                    <a:ext uri="{0D108BD9-81ED-4DB2-BD59-A6C34878D82A}">
                      <a16:rowId xmlns:a16="http://schemas.microsoft.com/office/drawing/2014/main" val="10003"/>
                    </a:ext>
                  </a:extLst>
                </a:tr>
                <a:tr h="144780">
                  <a:tc>
                    <a:txBody>
                      <a:bodyPr/>
                      <a:lstStyle/>
                      <a:p>
                        <a:pPr algn="ctr" defTabSz="914400">
                          <a:spcBef>
                            <a:spcPts val="0"/>
                          </a:spcBef>
                          <a:defRPr sz="1800"/>
                        </a:pPr>
                        <a:r>
                          <a:rPr sz="800"/>
                          <a:t>B</a:t>
                        </a:r>
                      </a:p>
                    </a:txBody>
                    <a:tcPr marL="0" marR="0" marT="0" marB="0" anchor="ctr" horzOverflow="overflow"/>
                  </a:tc>
                  <a:tc>
                    <a:txBody>
                      <a:bodyPr/>
                      <a:lstStyle/>
                      <a:p>
                        <a:pPr algn="ctr" defTabSz="914400">
                          <a:spcBef>
                            <a:spcPts val="0"/>
                          </a:spcBef>
                          <a:defRPr sz="1800"/>
                        </a:pPr>
                        <a:r>
                          <a:rPr sz="800"/>
                          <a:t>20</a:t>
                        </a:r>
                      </a:p>
                    </a:txBody>
                    <a:tcPr marL="0" marR="0" marT="0" marB="0" anchor="ctr" horzOverflow="overflow">
                      <a:solidFill>
                        <a:srgbClr val="FAE196"/>
                      </a:solidFill>
                    </a:tcPr>
                  </a:tc>
                  <a:tc>
                    <a:txBody>
                      <a:bodyPr/>
                      <a:lstStyle/>
                      <a:p>
                        <a:pPr algn="ctr" defTabSz="914400">
                          <a:spcBef>
                            <a:spcPts val="0"/>
                          </a:spcBef>
                          <a:defRPr sz="1800"/>
                        </a:pPr>
                        <a:r>
                          <a:rPr sz="800" b="1" dirty="0">
                            <a:solidFill>
                              <a:srgbClr val="FFFFFF"/>
                            </a:solidFill>
                          </a:rPr>
                          <a:t>00</a:t>
                        </a:r>
                      </a:p>
                    </a:txBody>
                    <a:tcPr marL="0" marR="0" marT="0" marB="0" anchor="ctr" horzOverflow="overflow">
                      <a:solidFill>
                        <a:srgbClr val="B1D283"/>
                      </a:solidFill>
                    </a:tcPr>
                  </a:tc>
                  <a:extLst>
                    <a:ext uri="{0D108BD9-81ED-4DB2-BD59-A6C34878D82A}">
                      <a16:rowId xmlns:a16="http://schemas.microsoft.com/office/drawing/2014/main" val="10004"/>
                    </a:ext>
                  </a:extLst>
                </a:tr>
              </a:tbl>
            </a:graphicData>
          </a:graphic>
        </p:graphicFrame>
        <p:graphicFrame>
          <p:nvGraphicFramePr>
            <p:cNvPr id="247" name="Table 2-2-1-1-2-1"/>
            <p:cNvGraphicFramePr/>
            <p:nvPr>
              <p:extLst>
                <p:ext uri="{D42A27DB-BD31-4B8C-83A1-F6EECF244321}">
                  <p14:modId xmlns:p14="http://schemas.microsoft.com/office/powerpoint/2010/main" val="1997115780"/>
                </p:ext>
              </p:extLst>
            </p:nvPr>
          </p:nvGraphicFramePr>
          <p:xfrm>
            <a:off x="1489457" y="211415"/>
            <a:ext cx="766359" cy="723899"/>
          </p:xfrm>
          <a:graphic>
            <a:graphicData uri="http://schemas.openxmlformats.org/drawingml/2006/table">
              <a:tbl>
                <a:tblPr firstRow="1">
                  <a:tableStyleId>{33BA23B1-9221-436E-865A-0063620EA4FD}</a:tableStyleId>
                </a:tblPr>
                <a:tblGrid>
                  <a:gridCol w="461730">
                    <a:extLst>
                      <a:ext uri="{9D8B030D-6E8A-4147-A177-3AD203B41FA5}">
                        <a16:colId xmlns:a16="http://schemas.microsoft.com/office/drawing/2014/main" val="20000"/>
                      </a:ext>
                    </a:extLst>
                  </a:gridCol>
                  <a:gridCol w="317500">
                    <a:extLst>
                      <a:ext uri="{9D8B030D-6E8A-4147-A177-3AD203B41FA5}">
                        <a16:colId xmlns:a16="http://schemas.microsoft.com/office/drawing/2014/main" val="20001"/>
                      </a:ext>
                    </a:extLst>
                  </a:gridCol>
                </a:tblGrid>
                <a:tr h="144780">
                  <a:tc>
                    <a:txBody>
                      <a:bodyPr/>
                      <a:lstStyle/>
                      <a:p>
                        <a:pPr algn="ctr" defTabSz="914400">
                          <a:spcBef>
                            <a:spcPts val="0"/>
                          </a:spcBef>
                          <a:defRPr sz="1800" b="0">
                            <a:solidFill>
                              <a:srgbClr val="000000"/>
                            </a:solidFill>
                          </a:defRPr>
                        </a:pPr>
                        <a:r>
                          <a:rPr sz="800" b="1">
                            <a:solidFill>
                              <a:srgbClr val="FFFFFF"/>
                            </a:solidFill>
                          </a:rPr>
                          <a:t>country</a:t>
                        </a:r>
                      </a:p>
                    </a:txBody>
                    <a:tcPr marL="0" marR="0" marT="0" marB="0" anchor="ctr" horzOverflow="overflow">
                      <a:solidFill>
                        <a:srgbClr val="797979"/>
                      </a:solidFill>
                    </a:tcPr>
                  </a:tc>
                  <a:tc>
                    <a:txBody>
                      <a:bodyPr/>
                      <a:lstStyle/>
                      <a:p>
                        <a:pPr algn="ctr" defTabSz="914400">
                          <a:spcBef>
                            <a:spcPts val="0"/>
                          </a:spcBef>
                          <a:defRPr sz="1800" b="0">
                            <a:solidFill>
                              <a:srgbClr val="000000"/>
                            </a:solidFill>
                          </a:defRPr>
                        </a:pPr>
                        <a:r>
                          <a:rPr sz="800" b="1">
                            <a:solidFill>
                              <a:srgbClr val="FFFFFF"/>
                            </a:solidFill>
                          </a:rPr>
                          <a:t>year</a:t>
                        </a:r>
                      </a:p>
                    </a:txBody>
                    <a:tcPr marL="0" marR="0" marT="0" marB="0" anchor="ctr" horzOverflow="overflow">
                      <a:solidFill>
                        <a:srgbClr val="797979"/>
                      </a:solidFill>
                    </a:tcPr>
                  </a:tc>
                  <a:extLst>
                    <a:ext uri="{0D108BD9-81ED-4DB2-BD59-A6C34878D82A}">
                      <a16:rowId xmlns:a16="http://schemas.microsoft.com/office/drawing/2014/main" val="10000"/>
                    </a:ext>
                  </a:extLst>
                </a:tr>
                <a:tr h="144780">
                  <a:tc>
                    <a:txBody>
                      <a:bodyPr/>
                      <a:lstStyle/>
                      <a:p>
                        <a:pPr algn="ctr" defTabSz="914400">
                          <a:spcBef>
                            <a:spcPts val="0"/>
                          </a:spcBef>
                          <a:defRPr sz="1800"/>
                        </a:pPr>
                        <a:r>
                          <a:rPr sz="800"/>
                          <a:t>A</a:t>
                        </a:r>
                      </a:p>
                    </a:txBody>
                    <a:tcPr marL="0" marR="0" marT="0" marB="0" anchor="ctr" horzOverflow="overflow"/>
                  </a:tc>
                  <a:tc>
                    <a:txBody>
                      <a:bodyPr/>
                      <a:lstStyle/>
                      <a:p>
                        <a:pPr algn="ctr" defTabSz="914400">
                          <a:spcBef>
                            <a:spcPts val="0"/>
                          </a:spcBef>
                          <a:defRPr sz="800"/>
                        </a:pPr>
                        <a:r>
                          <a:t>19</a:t>
                        </a:r>
                        <a:r>
                          <a:rPr b="1">
                            <a:solidFill>
                              <a:srgbClr val="FFFFFF"/>
                            </a:solidFill>
                          </a:rPr>
                          <a:t>99</a:t>
                        </a:r>
                      </a:p>
                    </a:txBody>
                    <a:tcPr marL="0" marR="0" marT="0" marB="0" anchor="ctr" horzOverflow="overflow">
                      <a:noFill/>
                    </a:tcPr>
                  </a:tc>
                  <a:extLst>
                    <a:ext uri="{0D108BD9-81ED-4DB2-BD59-A6C34878D82A}">
                      <a16:rowId xmlns:a16="http://schemas.microsoft.com/office/drawing/2014/main" val="10001"/>
                    </a:ext>
                  </a:extLst>
                </a:tr>
                <a:tr h="144780">
                  <a:tc>
                    <a:txBody>
                      <a:bodyPr/>
                      <a:lstStyle/>
                      <a:p>
                        <a:pPr algn="ctr" defTabSz="914400">
                          <a:spcBef>
                            <a:spcPts val="0"/>
                          </a:spcBef>
                          <a:defRPr sz="1800"/>
                        </a:pPr>
                        <a:r>
                          <a:rPr sz="800"/>
                          <a:t>A</a:t>
                        </a:r>
                      </a:p>
                    </a:txBody>
                    <a:tcPr marL="0" marR="0" marT="0" marB="0" anchor="ctr" horzOverflow="overflow"/>
                  </a:tc>
                  <a:tc>
                    <a:txBody>
                      <a:bodyPr/>
                      <a:lstStyle/>
                      <a:p>
                        <a:pPr algn="ctr" defTabSz="914400">
                          <a:spcBef>
                            <a:spcPts val="0"/>
                          </a:spcBef>
                          <a:defRPr sz="800"/>
                        </a:pPr>
                        <a:r>
                          <a:t>20</a:t>
                        </a:r>
                        <a:r>
                          <a:rPr b="1">
                            <a:solidFill>
                              <a:srgbClr val="FFFFFF"/>
                            </a:solidFill>
                          </a:rPr>
                          <a:t>00</a:t>
                        </a:r>
                      </a:p>
                    </a:txBody>
                    <a:tcPr marL="0" marR="0" marT="0" marB="0" anchor="ctr" horzOverflow="overflow">
                      <a:noFill/>
                    </a:tcPr>
                  </a:tc>
                  <a:extLst>
                    <a:ext uri="{0D108BD9-81ED-4DB2-BD59-A6C34878D82A}">
                      <a16:rowId xmlns:a16="http://schemas.microsoft.com/office/drawing/2014/main" val="10002"/>
                    </a:ext>
                  </a:extLst>
                </a:tr>
                <a:tr h="144780">
                  <a:tc>
                    <a:txBody>
                      <a:bodyPr/>
                      <a:lstStyle/>
                      <a:p>
                        <a:pPr algn="ctr" defTabSz="914400">
                          <a:spcBef>
                            <a:spcPts val="0"/>
                          </a:spcBef>
                          <a:defRPr sz="1800"/>
                        </a:pPr>
                        <a:r>
                          <a:rPr sz="800"/>
                          <a:t>B</a:t>
                        </a:r>
                      </a:p>
                    </a:txBody>
                    <a:tcPr marL="0" marR="0" marT="0" marB="0" anchor="ctr" horzOverflow="overflow"/>
                  </a:tc>
                  <a:tc>
                    <a:txBody>
                      <a:bodyPr/>
                      <a:lstStyle/>
                      <a:p>
                        <a:pPr algn="ctr" defTabSz="914400">
                          <a:spcBef>
                            <a:spcPts val="0"/>
                          </a:spcBef>
                          <a:defRPr sz="800"/>
                        </a:pPr>
                        <a:r>
                          <a:t>19</a:t>
                        </a:r>
                        <a:r>
                          <a:rPr b="1">
                            <a:solidFill>
                              <a:srgbClr val="FFFFFF"/>
                            </a:solidFill>
                          </a:rPr>
                          <a:t>99</a:t>
                        </a:r>
                      </a:p>
                    </a:txBody>
                    <a:tcPr marL="0" marR="0" marT="0" marB="0" anchor="ctr" horzOverflow="overflow">
                      <a:noFill/>
                    </a:tcPr>
                  </a:tc>
                  <a:extLst>
                    <a:ext uri="{0D108BD9-81ED-4DB2-BD59-A6C34878D82A}">
                      <a16:rowId xmlns:a16="http://schemas.microsoft.com/office/drawing/2014/main" val="10003"/>
                    </a:ext>
                  </a:extLst>
                </a:tr>
                <a:tr h="144780">
                  <a:tc>
                    <a:txBody>
                      <a:bodyPr/>
                      <a:lstStyle/>
                      <a:p>
                        <a:pPr algn="ctr" defTabSz="914400">
                          <a:spcBef>
                            <a:spcPts val="0"/>
                          </a:spcBef>
                          <a:defRPr sz="1800"/>
                        </a:pPr>
                        <a:r>
                          <a:rPr sz="800"/>
                          <a:t>B</a:t>
                        </a:r>
                      </a:p>
                    </a:txBody>
                    <a:tcPr marL="0" marR="0" marT="0" marB="0" anchor="ctr" horzOverflow="overflow"/>
                  </a:tc>
                  <a:tc>
                    <a:txBody>
                      <a:bodyPr/>
                      <a:lstStyle/>
                      <a:p>
                        <a:pPr algn="ctr" defTabSz="914400">
                          <a:spcBef>
                            <a:spcPts val="0"/>
                          </a:spcBef>
                          <a:defRPr sz="800"/>
                        </a:pPr>
                        <a:r>
                          <a:rPr dirty="0"/>
                          <a:t>20</a:t>
                        </a:r>
                        <a:r>
                          <a:rPr b="1" dirty="0">
                            <a:solidFill>
                              <a:srgbClr val="FFFFFF"/>
                            </a:solidFill>
                          </a:rPr>
                          <a:t>00</a:t>
                        </a:r>
                      </a:p>
                    </a:txBody>
                    <a:tcPr marL="0" marR="0" marT="0" marB="0" anchor="ctr" horzOverflow="overflow">
                      <a:noFill/>
                    </a:tcPr>
                  </a:tc>
                  <a:extLst>
                    <a:ext uri="{0D108BD9-81ED-4DB2-BD59-A6C34878D82A}">
                      <a16:rowId xmlns:a16="http://schemas.microsoft.com/office/drawing/2014/main" val="10004"/>
                    </a:ext>
                  </a:extLst>
                </a:tr>
              </a:tbl>
            </a:graphicData>
          </a:graphic>
        </p:graphicFrame>
        <p:sp>
          <p:nvSpPr>
            <p:cNvPr id="248" name="Línea"/>
            <p:cNvSpPr/>
            <p:nvPr/>
          </p:nvSpPr>
          <p:spPr>
            <a:xfrm flipV="1">
              <a:off x="1249576" y="618000"/>
              <a:ext cx="228505" cy="1"/>
            </a:xfrm>
            <a:prstGeom prst="line">
              <a:avLst/>
            </a:prstGeom>
            <a:noFill/>
            <a:ln w="25400" cap="flat">
              <a:solidFill>
                <a:srgbClr val="53585F"/>
              </a:solidFill>
              <a:prstDash val="solid"/>
              <a:miter lim="400000"/>
              <a:tailEnd type="stealth" w="med" len="med"/>
            </a:ln>
            <a:effectLst/>
          </p:spPr>
          <p:txBody>
            <a:bodyPr wrap="square" lIns="0" tIns="0" rIns="0" bIns="0" numCol="1" anchor="t">
              <a:noAutofit/>
            </a:bodyPr>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49" name="table5"/>
            <p:cNvSpPr/>
            <p:nvPr/>
          </p:nvSpPr>
          <p:spPr>
            <a:xfrm>
              <a:off x="628624" y="130770"/>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lvl1pPr algn="ctr">
                <a:spcBef>
                  <a:spcPts val="0"/>
                </a:spcBef>
                <a:defRPr sz="1000" b="0">
                  <a:solidFill>
                    <a:srgbClr val="A6AAA9"/>
                  </a:solidFill>
                </a:defRPr>
              </a:lvl1pPr>
            </a:lstStyle>
            <a:p>
              <a:r>
                <a:t>table5</a:t>
              </a:r>
            </a:p>
          </p:txBody>
        </p:sp>
      </p:grpSp>
      <p:grpSp>
        <p:nvGrpSpPr>
          <p:cNvPr id="258" name="Agrupar"/>
          <p:cNvGrpSpPr/>
          <p:nvPr/>
        </p:nvGrpSpPr>
        <p:grpSpPr>
          <a:xfrm>
            <a:off x="3817166" y="8882003"/>
            <a:ext cx="2771945" cy="1206495"/>
            <a:chOff x="25400" y="25400"/>
            <a:chExt cx="2771944" cy="1206493"/>
          </a:xfrm>
        </p:grpSpPr>
        <p:grpSp>
          <p:nvGrpSpPr>
            <p:cNvPr id="255" name="Agrupar"/>
            <p:cNvGrpSpPr/>
            <p:nvPr/>
          </p:nvGrpSpPr>
          <p:grpSpPr>
            <a:xfrm>
              <a:off x="25400" y="291870"/>
              <a:ext cx="1317208" cy="723899"/>
              <a:chOff x="25400" y="25400"/>
              <a:chExt cx="1317207" cy="723899"/>
            </a:xfrm>
          </p:grpSpPr>
          <p:sp>
            <p:nvSpPr>
              <p:cNvPr id="251" name="Rectángulo"/>
              <p:cNvSpPr/>
              <p:nvPr/>
            </p:nvSpPr>
            <p:spPr>
              <a:xfrm>
                <a:off x="871521" y="116199"/>
                <a:ext cx="295513" cy="625821"/>
              </a:xfrm>
              <a:prstGeom prst="rect">
                <a:avLst/>
              </a:prstGeom>
              <a:solidFill>
                <a:srgbClr val="D0D1D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52" name="Rectángulo"/>
              <p:cNvSpPr/>
              <p:nvPr/>
            </p:nvSpPr>
            <p:spPr>
              <a:xfrm>
                <a:off x="1046146" y="116199"/>
                <a:ext cx="295513" cy="625821"/>
              </a:xfrm>
              <a:prstGeom prst="rect">
                <a:avLst/>
              </a:prstGeom>
              <a:solidFill>
                <a:srgbClr val="B2D28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53" name="Rectángulo"/>
              <p:cNvSpPr/>
              <p:nvPr/>
            </p:nvSpPr>
            <p:spPr>
              <a:xfrm>
                <a:off x="658300" y="116199"/>
                <a:ext cx="358734" cy="625821"/>
              </a:xfrm>
              <a:prstGeom prst="rect">
                <a:avLst/>
              </a:prstGeom>
              <a:solidFill>
                <a:srgbClr val="FAE196"/>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aphicFrame>
            <p:nvGraphicFramePr>
              <p:cNvPr id="254" name="Table 2-2-1-2"/>
              <p:cNvGraphicFramePr/>
              <p:nvPr/>
            </p:nvGraphicFramePr>
            <p:xfrm>
              <a:off x="25400" y="25400"/>
              <a:ext cx="1317207" cy="723899"/>
            </p:xfrm>
            <a:graphic>
              <a:graphicData uri="http://schemas.openxmlformats.org/drawingml/2006/table">
                <a:tbl>
                  <a:tblPr firstRow="1">
                    <a:tableStyleId>{33BA23B1-9221-436E-865A-0063620EA4FD}</a:tableStyleId>
                  </a:tblPr>
                  <a:tblGrid>
                    <a:gridCol w="440724">
                      <a:extLst>
                        <a:ext uri="{9D8B030D-6E8A-4147-A177-3AD203B41FA5}">
                          <a16:colId xmlns:a16="http://schemas.microsoft.com/office/drawing/2014/main" val="20000"/>
                        </a:ext>
                      </a:extLst>
                    </a:gridCol>
                    <a:gridCol w="304984">
                      <a:extLst>
                        <a:ext uri="{9D8B030D-6E8A-4147-A177-3AD203B41FA5}">
                          <a16:colId xmlns:a16="http://schemas.microsoft.com/office/drawing/2014/main" val="20001"/>
                        </a:ext>
                      </a:extLst>
                    </a:gridCol>
                    <a:gridCol w="571500">
                      <a:extLst>
                        <a:ext uri="{9D8B030D-6E8A-4147-A177-3AD203B41FA5}">
                          <a16:colId xmlns:a16="http://schemas.microsoft.com/office/drawing/2014/main" val="20002"/>
                        </a:ext>
                      </a:extLst>
                    </a:gridCol>
                  </a:tblGrid>
                  <a:tr h="144780">
                    <a:tc>
                      <a:txBody>
                        <a:bodyPr/>
                        <a:lstStyle/>
                        <a:p>
                          <a:pPr algn="ctr" defTabSz="914400">
                            <a:spcBef>
                              <a:spcPts val="0"/>
                            </a:spcBef>
                            <a:defRPr sz="1800" b="0">
                              <a:solidFill>
                                <a:srgbClr val="000000"/>
                              </a:solidFill>
                            </a:defRPr>
                          </a:pPr>
                          <a:r>
                            <a:rPr sz="800" b="1">
                              <a:solidFill>
                                <a:srgbClr val="FFFFFF"/>
                              </a:solidFill>
                            </a:rPr>
                            <a:t>country</a:t>
                          </a:r>
                        </a:p>
                      </a:txBody>
                      <a:tcPr marL="0" marR="0" marT="0" marB="0" anchor="ctr" horzOverflow="overflow">
                        <a:solidFill>
                          <a:srgbClr val="797979"/>
                        </a:solidFill>
                      </a:tcPr>
                    </a:tc>
                    <a:tc>
                      <a:txBody>
                        <a:bodyPr/>
                        <a:lstStyle/>
                        <a:p>
                          <a:pPr algn="ctr" defTabSz="914400">
                            <a:spcBef>
                              <a:spcPts val="0"/>
                            </a:spcBef>
                            <a:defRPr sz="1800" b="0">
                              <a:solidFill>
                                <a:srgbClr val="000000"/>
                              </a:solidFill>
                            </a:defRPr>
                          </a:pPr>
                          <a:r>
                            <a:rPr sz="800" b="1">
                              <a:solidFill>
                                <a:srgbClr val="FFFFFF"/>
                              </a:solidFill>
                            </a:rPr>
                            <a:t>year</a:t>
                          </a:r>
                        </a:p>
                      </a:txBody>
                      <a:tcPr marL="0" marR="0" marT="0" marB="0" anchor="ctr" horzOverflow="overflow">
                        <a:solidFill>
                          <a:srgbClr val="797979"/>
                        </a:solidFill>
                      </a:tcPr>
                    </a:tc>
                    <a:tc>
                      <a:txBody>
                        <a:bodyPr/>
                        <a:lstStyle/>
                        <a:p>
                          <a:pPr algn="ctr" defTabSz="914400">
                            <a:spcBef>
                              <a:spcPts val="0"/>
                            </a:spcBef>
                            <a:defRPr sz="1800" b="0">
                              <a:solidFill>
                                <a:srgbClr val="000000"/>
                              </a:solidFill>
                            </a:defRPr>
                          </a:pPr>
                          <a:r>
                            <a:rPr sz="800" b="1">
                              <a:solidFill>
                                <a:srgbClr val="FFFFFF"/>
                              </a:solidFill>
                            </a:rPr>
                            <a:t>rate</a:t>
                          </a:r>
                        </a:p>
                      </a:txBody>
                      <a:tcPr marL="0" marR="0" marT="0" marB="0" anchor="ctr" horzOverflow="overflow">
                        <a:solidFill>
                          <a:srgbClr val="797979"/>
                        </a:solidFill>
                      </a:tcPr>
                    </a:tc>
                    <a:extLst>
                      <a:ext uri="{0D108BD9-81ED-4DB2-BD59-A6C34878D82A}">
                        <a16:rowId xmlns:a16="http://schemas.microsoft.com/office/drawing/2014/main" val="10000"/>
                      </a:ext>
                    </a:extLst>
                  </a:tr>
                  <a:tr h="144780">
                    <a:tc>
                      <a:txBody>
                        <a:bodyPr/>
                        <a:lstStyle/>
                        <a:p>
                          <a:pPr algn="ctr" defTabSz="914400">
                            <a:spcBef>
                              <a:spcPts val="0"/>
                            </a:spcBef>
                            <a:defRPr sz="1800"/>
                          </a:pPr>
                          <a:r>
                            <a:rPr sz="800"/>
                            <a:t>A</a:t>
                          </a:r>
                        </a:p>
                      </a:txBody>
                      <a:tcPr marL="0" marR="0" marT="0" marB="0" anchor="ctr" horzOverflow="overflow"/>
                    </a:tc>
                    <a:tc>
                      <a:txBody>
                        <a:bodyPr/>
                        <a:lstStyle/>
                        <a:p>
                          <a:pPr algn="ctr" defTabSz="914400">
                            <a:spcBef>
                              <a:spcPts val="0"/>
                            </a:spcBef>
                            <a:defRPr sz="1800"/>
                          </a:pPr>
                          <a:r>
                            <a:rPr sz="800"/>
                            <a:t>1999</a:t>
                          </a:r>
                        </a:p>
                      </a:txBody>
                      <a:tcPr marL="0" marR="0" marT="0" marB="0" anchor="ctr" horzOverflow="overflow"/>
                    </a:tc>
                    <a:tc>
                      <a:txBody>
                        <a:bodyPr/>
                        <a:lstStyle/>
                        <a:p>
                          <a:pPr algn="ctr" defTabSz="914400">
                            <a:spcBef>
                              <a:spcPts val="0"/>
                            </a:spcBef>
                            <a:defRPr sz="800" b="1">
                              <a:solidFill>
                                <a:srgbClr val="FFFFFF"/>
                              </a:solidFill>
                            </a:defRPr>
                          </a:pPr>
                          <a:r>
                            <a:rPr b="0">
                              <a:solidFill>
                                <a:srgbClr val="000000"/>
                              </a:solidFill>
                            </a:rPr>
                            <a:t>0.7K/</a:t>
                          </a:r>
                          <a:r>
                            <a:t>19M</a:t>
                          </a:r>
                          <a:r>
                            <a:rPr>
                              <a:solidFill>
                                <a:srgbClr val="B2D283"/>
                              </a:solidFill>
                            </a:rPr>
                            <a:t>0</a:t>
                          </a:r>
                        </a:p>
                      </a:txBody>
                      <a:tcPr marL="0" marR="0" marT="0" marB="0" anchor="ctr" horzOverflow="overflow">
                        <a:noFill/>
                      </a:tcPr>
                    </a:tc>
                    <a:extLst>
                      <a:ext uri="{0D108BD9-81ED-4DB2-BD59-A6C34878D82A}">
                        <a16:rowId xmlns:a16="http://schemas.microsoft.com/office/drawing/2014/main" val="10001"/>
                      </a:ext>
                    </a:extLst>
                  </a:tr>
                  <a:tr h="144780">
                    <a:tc>
                      <a:txBody>
                        <a:bodyPr/>
                        <a:lstStyle/>
                        <a:p>
                          <a:pPr algn="ctr" defTabSz="914400">
                            <a:spcBef>
                              <a:spcPts val="0"/>
                            </a:spcBef>
                            <a:defRPr sz="1800"/>
                          </a:pPr>
                          <a:r>
                            <a:rPr sz="800"/>
                            <a:t>A</a:t>
                          </a:r>
                        </a:p>
                      </a:txBody>
                      <a:tcPr marL="0" marR="0" marT="0" marB="0" anchor="ctr" horzOverflow="overflow"/>
                    </a:tc>
                    <a:tc>
                      <a:txBody>
                        <a:bodyPr/>
                        <a:lstStyle/>
                        <a:p>
                          <a:pPr algn="ctr" defTabSz="914400">
                            <a:spcBef>
                              <a:spcPts val="0"/>
                            </a:spcBef>
                            <a:defRPr sz="1800"/>
                          </a:pPr>
                          <a:r>
                            <a:rPr sz="800"/>
                            <a:t>2000</a:t>
                          </a:r>
                        </a:p>
                      </a:txBody>
                      <a:tcPr marL="0" marR="0" marT="0" marB="0" anchor="ctr" horzOverflow="overflow"/>
                    </a:tc>
                    <a:tc>
                      <a:txBody>
                        <a:bodyPr/>
                        <a:lstStyle/>
                        <a:p>
                          <a:pPr algn="ctr" defTabSz="914400">
                            <a:spcBef>
                              <a:spcPts val="0"/>
                            </a:spcBef>
                            <a:defRPr sz="800">
                              <a:solidFill>
                                <a:srgbClr val="FFFFFF"/>
                              </a:solidFill>
                            </a:defRPr>
                          </a:pPr>
                          <a:r>
                            <a:rPr b="1">
                              <a:solidFill>
                                <a:srgbClr val="FBE196"/>
                              </a:solidFill>
                            </a:rPr>
                            <a:t>0.</a:t>
                          </a:r>
                          <a:r>
                            <a:rPr>
                              <a:solidFill>
                                <a:srgbClr val="000000"/>
                              </a:solidFill>
                            </a:rPr>
                            <a:t>2K/</a:t>
                          </a:r>
                          <a:r>
                            <a:rPr b="1"/>
                            <a:t>20M</a:t>
                          </a:r>
                          <a:r>
                            <a:rPr b="1">
                              <a:solidFill>
                                <a:srgbClr val="B2D283"/>
                              </a:solidFill>
                            </a:rPr>
                            <a:t>0</a:t>
                          </a:r>
                        </a:p>
                      </a:txBody>
                      <a:tcPr marL="0" marR="0" marT="0" marB="0" anchor="ctr" horzOverflow="overflow">
                        <a:noFill/>
                      </a:tcPr>
                    </a:tc>
                    <a:extLst>
                      <a:ext uri="{0D108BD9-81ED-4DB2-BD59-A6C34878D82A}">
                        <a16:rowId xmlns:a16="http://schemas.microsoft.com/office/drawing/2014/main" val="10002"/>
                      </a:ext>
                    </a:extLst>
                  </a:tr>
                  <a:tr h="144780">
                    <a:tc>
                      <a:txBody>
                        <a:bodyPr/>
                        <a:lstStyle/>
                        <a:p>
                          <a:pPr algn="ctr" defTabSz="914400">
                            <a:spcBef>
                              <a:spcPts val="0"/>
                            </a:spcBef>
                            <a:defRPr sz="1800"/>
                          </a:pPr>
                          <a:r>
                            <a:rPr sz="800"/>
                            <a:t>B</a:t>
                          </a:r>
                        </a:p>
                      </a:txBody>
                      <a:tcPr marL="0" marR="0" marT="0" marB="0" anchor="ctr" horzOverflow="overflow"/>
                    </a:tc>
                    <a:tc>
                      <a:txBody>
                        <a:bodyPr/>
                        <a:lstStyle/>
                        <a:p>
                          <a:pPr algn="ctr" defTabSz="914400">
                            <a:spcBef>
                              <a:spcPts val="0"/>
                            </a:spcBef>
                            <a:defRPr sz="1800"/>
                          </a:pPr>
                          <a:r>
                            <a:rPr sz="800"/>
                            <a:t>1999</a:t>
                          </a:r>
                        </a:p>
                      </a:txBody>
                      <a:tcPr marL="0" marR="0" marT="0" marB="0" anchor="ctr" horzOverflow="overflow"/>
                    </a:tc>
                    <a:tc>
                      <a:txBody>
                        <a:bodyPr/>
                        <a:lstStyle/>
                        <a:p>
                          <a:pPr algn="ctr" defTabSz="914400">
                            <a:spcBef>
                              <a:spcPts val="0"/>
                            </a:spcBef>
                            <a:defRPr sz="800">
                              <a:solidFill>
                                <a:srgbClr val="FFFFFF"/>
                              </a:solidFill>
                            </a:defRPr>
                          </a:pPr>
                          <a:r>
                            <a:rPr b="1">
                              <a:solidFill>
                                <a:srgbClr val="FAE197"/>
                              </a:solidFill>
                            </a:rPr>
                            <a:t>.</a:t>
                          </a:r>
                          <a:r>
                            <a:rPr>
                              <a:solidFill>
                                <a:srgbClr val="000000"/>
                              </a:solidFill>
                            </a:rPr>
                            <a:t>37K/</a:t>
                          </a:r>
                          <a:r>
                            <a:rPr b="1"/>
                            <a:t>172M</a:t>
                          </a:r>
                        </a:p>
                      </a:txBody>
                      <a:tcPr marL="0" marR="0" marT="0" marB="0" anchor="ctr" horzOverflow="overflow">
                        <a:noFill/>
                      </a:tcPr>
                    </a:tc>
                    <a:extLst>
                      <a:ext uri="{0D108BD9-81ED-4DB2-BD59-A6C34878D82A}">
                        <a16:rowId xmlns:a16="http://schemas.microsoft.com/office/drawing/2014/main" val="10003"/>
                      </a:ext>
                    </a:extLst>
                  </a:tr>
                  <a:tr h="144780">
                    <a:tc>
                      <a:txBody>
                        <a:bodyPr/>
                        <a:lstStyle/>
                        <a:p>
                          <a:pPr algn="ctr" defTabSz="914400">
                            <a:spcBef>
                              <a:spcPts val="0"/>
                            </a:spcBef>
                            <a:defRPr sz="1800"/>
                          </a:pPr>
                          <a:r>
                            <a:rPr sz="800"/>
                            <a:t>B</a:t>
                          </a:r>
                        </a:p>
                      </a:txBody>
                      <a:tcPr marL="0" marR="0" marT="0" marB="0" anchor="ctr" horzOverflow="overflow"/>
                    </a:tc>
                    <a:tc>
                      <a:txBody>
                        <a:bodyPr/>
                        <a:lstStyle/>
                        <a:p>
                          <a:pPr algn="ctr" defTabSz="914400">
                            <a:spcBef>
                              <a:spcPts val="0"/>
                            </a:spcBef>
                            <a:defRPr sz="1800"/>
                          </a:pPr>
                          <a:r>
                            <a:rPr sz="800"/>
                            <a:t>2000</a:t>
                          </a:r>
                        </a:p>
                      </a:txBody>
                      <a:tcPr marL="0" marR="0" marT="0" marB="0" anchor="ctr" horzOverflow="overflow"/>
                    </a:tc>
                    <a:tc>
                      <a:txBody>
                        <a:bodyPr/>
                        <a:lstStyle/>
                        <a:p>
                          <a:pPr algn="ctr" defTabSz="914400">
                            <a:spcBef>
                              <a:spcPts val="0"/>
                            </a:spcBef>
                            <a:defRPr sz="800">
                              <a:solidFill>
                                <a:srgbClr val="FFFFFF"/>
                              </a:solidFill>
                            </a:defRPr>
                          </a:pPr>
                          <a:r>
                            <a:rPr b="1">
                              <a:solidFill>
                                <a:srgbClr val="FAE196"/>
                              </a:solidFill>
                            </a:rPr>
                            <a:t>.</a:t>
                          </a:r>
                          <a:r>
                            <a:rPr>
                              <a:solidFill>
                                <a:srgbClr val="000000"/>
                              </a:solidFill>
                            </a:rPr>
                            <a:t>80K/</a:t>
                          </a:r>
                          <a:r>
                            <a:rPr b="1"/>
                            <a:t>174M</a:t>
                          </a:r>
                        </a:p>
                      </a:txBody>
                      <a:tcPr marL="0" marR="0" marT="0" marB="0" anchor="ctr" horzOverflow="overflow">
                        <a:noFill/>
                      </a:tcPr>
                    </a:tc>
                    <a:extLst>
                      <a:ext uri="{0D108BD9-81ED-4DB2-BD59-A6C34878D82A}">
                        <a16:rowId xmlns:a16="http://schemas.microsoft.com/office/drawing/2014/main" val="10004"/>
                      </a:ext>
                    </a:extLst>
                  </a:tr>
                </a:tbl>
              </a:graphicData>
            </a:graphic>
          </p:graphicFrame>
        </p:grpSp>
        <p:graphicFrame>
          <p:nvGraphicFramePr>
            <p:cNvPr id="256" name="Table 2-2-1-1-1"/>
            <p:cNvGraphicFramePr/>
            <p:nvPr/>
          </p:nvGraphicFramePr>
          <p:xfrm>
            <a:off x="1638980" y="25400"/>
            <a:ext cx="1158364" cy="1206493"/>
          </p:xfrm>
          <a:graphic>
            <a:graphicData uri="http://schemas.openxmlformats.org/drawingml/2006/table">
              <a:tbl>
                <a:tblPr firstRow="1">
                  <a:tableStyleId>{33BA23B1-9221-436E-865A-0063620EA4FD}</a:tableStyleId>
                </a:tblPr>
                <a:tblGrid>
                  <a:gridCol w="456211">
                    <a:extLst>
                      <a:ext uri="{9D8B030D-6E8A-4147-A177-3AD203B41FA5}">
                        <a16:colId xmlns:a16="http://schemas.microsoft.com/office/drawing/2014/main" val="20000"/>
                      </a:ext>
                    </a:extLst>
                  </a:gridCol>
                  <a:gridCol w="308453">
                    <a:extLst>
                      <a:ext uri="{9D8B030D-6E8A-4147-A177-3AD203B41FA5}">
                        <a16:colId xmlns:a16="http://schemas.microsoft.com/office/drawing/2014/main" val="20001"/>
                      </a:ext>
                    </a:extLst>
                  </a:gridCol>
                  <a:gridCol w="393700">
                    <a:extLst>
                      <a:ext uri="{9D8B030D-6E8A-4147-A177-3AD203B41FA5}">
                        <a16:colId xmlns:a16="http://schemas.microsoft.com/office/drawing/2014/main" val="20002"/>
                      </a:ext>
                    </a:extLst>
                  </a:gridCol>
                </a:tblGrid>
                <a:tr h="134055">
                  <a:tc>
                    <a:txBody>
                      <a:bodyPr/>
                      <a:lstStyle/>
                      <a:p>
                        <a:pPr algn="ctr" defTabSz="914400">
                          <a:spcBef>
                            <a:spcPts val="0"/>
                          </a:spcBef>
                          <a:defRPr sz="1800" b="0">
                            <a:solidFill>
                              <a:srgbClr val="000000"/>
                            </a:solidFill>
                          </a:defRPr>
                        </a:pPr>
                        <a:r>
                          <a:rPr sz="800" b="1">
                            <a:solidFill>
                              <a:srgbClr val="FFFFFF"/>
                            </a:solidFill>
                          </a:rPr>
                          <a:t>country</a:t>
                        </a:r>
                      </a:p>
                    </a:txBody>
                    <a:tcPr marL="0" marR="0" marT="0" marB="0" anchor="ctr" horzOverflow="overflow">
                      <a:solidFill>
                        <a:srgbClr val="797979"/>
                      </a:solidFill>
                    </a:tcPr>
                  </a:tc>
                  <a:tc>
                    <a:txBody>
                      <a:bodyPr/>
                      <a:lstStyle/>
                      <a:p>
                        <a:pPr algn="ctr" defTabSz="914400">
                          <a:spcBef>
                            <a:spcPts val="0"/>
                          </a:spcBef>
                          <a:defRPr sz="1800" b="0">
                            <a:solidFill>
                              <a:srgbClr val="000000"/>
                            </a:solidFill>
                          </a:defRPr>
                        </a:pPr>
                        <a:r>
                          <a:rPr sz="800" b="1">
                            <a:solidFill>
                              <a:srgbClr val="FFFFFF"/>
                            </a:solidFill>
                          </a:rPr>
                          <a:t>year</a:t>
                        </a:r>
                      </a:p>
                    </a:txBody>
                    <a:tcPr marL="0" marR="0" marT="0" marB="0" anchor="ctr" horzOverflow="overflow">
                      <a:solidFill>
                        <a:srgbClr val="797979"/>
                      </a:solidFill>
                    </a:tcPr>
                  </a:tc>
                  <a:tc>
                    <a:txBody>
                      <a:bodyPr/>
                      <a:lstStyle/>
                      <a:p>
                        <a:pPr algn="ctr" defTabSz="914400">
                          <a:spcBef>
                            <a:spcPts val="0"/>
                          </a:spcBef>
                          <a:defRPr sz="1800" b="0">
                            <a:solidFill>
                              <a:srgbClr val="000000"/>
                            </a:solidFill>
                          </a:defRPr>
                        </a:pPr>
                        <a:r>
                          <a:rPr sz="800" b="1">
                            <a:solidFill>
                              <a:srgbClr val="FFFFFF"/>
                            </a:solidFill>
                          </a:rPr>
                          <a:t>rate</a:t>
                        </a:r>
                      </a:p>
                    </a:txBody>
                    <a:tcPr marL="0" marR="0" marT="0" marB="0" anchor="ctr" horzOverflow="overflow">
                      <a:solidFill>
                        <a:srgbClr val="797979"/>
                      </a:solidFill>
                    </a:tcPr>
                  </a:tc>
                  <a:extLst>
                    <a:ext uri="{0D108BD9-81ED-4DB2-BD59-A6C34878D82A}">
                      <a16:rowId xmlns:a16="http://schemas.microsoft.com/office/drawing/2014/main" val="10000"/>
                    </a:ext>
                  </a:extLst>
                </a:tr>
                <a:tr h="134055">
                  <a:tc>
                    <a:txBody>
                      <a:bodyPr/>
                      <a:lstStyle/>
                      <a:p>
                        <a:pPr algn="ctr" defTabSz="914400">
                          <a:spcBef>
                            <a:spcPts val="0"/>
                          </a:spcBef>
                          <a:defRPr sz="1800"/>
                        </a:pPr>
                        <a:r>
                          <a:rPr sz="800"/>
                          <a:t>A</a:t>
                        </a:r>
                      </a:p>
                    </a:txBody>
                    <a:tcPr marL="0" marR="0" marT="0" marB="0" anchor="ctr" horzOverflow="overflow"/>
                  </a:tc>
                  <a:tc>
                    <a:txBody>
                      <a:bodyPr/>
                      <a:lstStyle/>
                      <a:p>
                        <a:pPr algn="ctr" defTabSz="914400">
                          <a:spcBef>
                            <a:spcPts val="0"/>
                          </a:spcBef>
                          <a:defRPr sz="1800"/>
                        </a:pPr>
                        <a:r>
                          <a:rPr sz="800"/>
                          <a:t>1999</a:t>
                        </a:r>
                      </a:p>
                    </a:txBody>
                    <a:tcPr marL="0" marR="0" marT="0" marB="0" anchor="ctr" horzOverflow="overflow"/>
                  </a:tc>
                  <a:tc>
                    <a:txBody>
                      <a:bodyPr/>
                      <a:lstStyle/>
                      <a:p>
                        <a:pPr algn="ctr" defTabSz="914400">
                          <a:spcBef>
                            <a:spcPts val="0"/>
                          </a:spcBef>
                          <a:defRPr sz="1800"/>
                        </a:pPr>
                        <a:r>
                          <a:rPr sz="800"/>
                          <a:t>0.7K</a:t>
                        </a:r>
                      </a:p>
                    </a:txBody>
                    <a:tcPr marL="0" marR="0" marT="0" marB="0" anchor="ctr" horzOverflow="overflow">
                      <a:solidFill>
                        <a:srgbClr val="FAE196"/>
                      </a:solidFill>
                    </a:tcPr>
                  </a:tc>
                  <a:extLst>
                    <a:ext uri="{0D108BD9-81ED-4DB2-BD59-A6C34878D82A}">
                      <a16:rowId xmlns:a16="http://schemas.microsoft.com/office/drawing/2014/main" val="10001"/>
                    </a:ext>
                  </a:extLst>
                </a:tr>
                <a:tr h="134055">
                  <a:tc>
                    <a:txBody>
                      <a:bodyPr/>
                      <a:lstStyle/>
                      <a:p>
                        <a:pPr algn="ctr" defTabSz="914400">
                          <a:spcBef>
                            <a:spcPts val="0"/>
                          </a:spcBef>
                          <a:defRPr sz="1800"/>
                        </a:pPr>
                        <a:r>
                          <a:rPr sz="800"/>
                          <a:t>A</a:t>
                        </a:r>
                      </a:p>
                    </a:txBody>
                    <a:tcPr marL="0" marR="0" marT="0" marB="0" anchor="ctr" horzOverflow="overflow"/>
                  </a:tc>
                  <a:tc>
                    <a:txBody>
                      <a:bodyPr/>
                      <a:lstStyle/>
                      <a:p>
                        <a:pPr algn="ctr" defTabSz="914400">
                          <a:spcBef>
                            <a:spcPts val="0"/>
                          </a:spcBef>
                          <a:defRPr sz="1800"/>
                        </a:pPr>
                        <a:r>
                          <a:rPr sz="800"/>
                          <a:t>1999</a:t>
                        </a:r>
                      </a:p>
                    </a:txBody>
                    <a:tcPr marL="0" marR="0" marT="0" marB="0" anchor="ctr" horzOverflow="overflow"/>
                  </a:tc>
                  <a:tc>
                    <a:txBody>
                      <a:bodyPr/>
                      <a:lstStyle/>
                      <a:p>
                        <a:pPr algn="ctr" defTabSz="914400">
                          <a:spcBef>
                            <a:spcPts val="0"/>
                          </a:spcBef>
                          <a:defRPr sz="1800"/>
                        </a:pPr>
                        <a:r>
                          <a:rPr sz="800" b="1">
                            <a:solidFill>
                              <a:srgbClr val="FFFFFF"/>
                            </a:solidFill>
                          </a:rPr>
                          <a:t>19M</a:t>
                        </a:r>
                      </a:p>
                    </a:txBody>
                    <a:tcPr marL="0" marR="0" marT="0" marB="0" anchor="ctr" horzOverflow="overflow">
                      <a:solidFill>
                        <a:srgbClr val="AFD082"/>
                      </a:solidFill>
                    </a:tcPr>
                  </a:tc>
                  <a:extLst>
                    <a:ext uri="{0D108BD9-81ED-4DB2-BD59-A6C34878D82A}">
                      <a16:rowId xmlns:a16="http://schemas.microsoft.com/office/drawing/2014/main" val="10002"/>
                    </a:ext>
                  </a:extLst>
                </a:tr>
                <a:tr h="134055">
                  <a:tc>
                    <a:txBody>
                      <a:bodyPr/>
                      <a:lstStyle/>
                      <a:p>
                        <a:pPr algn="ctr" defTabSz="914400">
                          <a:spcBef>
                            <a:spcPts val="0"/>
                          </a:spcBef>
                          <a:defRPr sz="1800"/>
                        </a:pPr>
                        <a:r>
                          <a:rPr sz="800"/>
                          <a:t>A</a:t>
                        </a:r>
                      </a:p>
                    </a:txBody>
                    <a:tcPr marL="0" marR="0" marT="0" marB="0" anchor="ctr" horzOverflow="overflow"/>
                  </a:tc>
                  <a:tc>
                    <a:txBody>
                      <a:bodyPr/>
                      <a:lstStyle/>
                      <a:p>
                        <a:pPr algn="ctr" defTabSz="914400">
                          <a:spcBef>
                            <a:spcPts val="0"/>
                          </a:spcBef>
                          <a:defRPr sz="1800"/>
                        </a:pPr>
                        <a:r>
                          <a:rPr sz="800"/>
                          <a:t>2000</a:t>
                        </a:r>
                      </a:p>
                    </a:txBody>
                    <a:tcPr marL="0" marR="0" marT="0" marB="0" anchor="ctr" horzOverflow="overflow"/>
                  </a:tc>
                  <a:tc>
                    <a:txBody>
                      <a:bodyPr/>
                      <a:lstStyle/>
                      <a:p>
                        <a:pPr algn="ctr" defTabSz="914400">
                          <a:spcBef>
                            <a:spcPts val="0"/>
                          </a:spcBef>
                          <a:defRPr sz="1800"/>
                        </a:pPr>
                        <a:r>
                          <a:rPr sz="800"/>
                          <a:t>2K</a:t>
                        </a:r>
                      </a:p>
                    </a:txBody>
                    <a:tcPr marL="0" marR="0" marT="0" marB="0" anchor="ctr" horzOverflow="overflow">
                      <a:solidFill>
                        <a:srgbClr val="FAE196"/>
                      </a:solidFill>
                    </a:tcPr>
                  </a:tc>
                  <a:extLst>
                    <a:ext uri="{0D108BD9-81ED-4DB2-BD59-A6C34878D82A}">
                      <a16:rowId xmlns:a16="http://schemas.microsoft.com/office/drawing/2014/main" val="10003"/>
                    </a:ext>
                  </a:extLst>
                </a:tr>
                <a:tr h="134055">
                  <a:tc>
                    <a:txBody>
                      <a:bodyPr/>
                      <a:lstStyle/>
                      <a:p>
                        <a:pPr algn="ctr" defTabSz="914400">
                          <a:spcBef>
                            <a:spcPts val="0"/>
                          </a:spcBef>
                          <a:defRPr sz="1800"/>
                        </a:pPr>
                        <a:r>
                          <a:rPr sz="800"/>
                          <a:t>A</a:t>
                        </a:r>
                      </a:p>
                    </a:txBody>
                    <a:tcPr marL="0" marR="0" marT="0" marB="0" anchor="ctr" horzOverflow="overflow"/>
                  </a:tc>
                  <a:tc>
                    <a:txBody>
                      <a:bodyPr/>
                      <a:lstStyle/>
                      <a:p>
                        <a:pPr algn="ctr" defTabSz="914400">
                          <a:spcBef>
                            <a:spcPts val="0"/>
                          </a:spcBef>
                          <a:defRPr sz="1800"/>
                        </a:pPr>
                        <a:r>
                          <a:rPr sz="800"/>
                          <a:t>2000</a:t>
                        </a:r>
                      </a:p>
                    </a:txBody>
                    <a:tcPr marL="0" marR="0" marT="0" marB="0" anchor="ctr" horzOverflow="overflow"/>
                  </a:tc>
                  <a:tc>
                    <a:txBody>
                      <a:bodyPr/>
                      <a:lstStyle/>
                      <a:p>
                        <a:pPr algn="ctr" defTabSz="914400">
                          <a:spcBef>
                            <a:spcPts val="0"/>
                          </a:spcBef>
                          <a:defRPr sz="1800"/>
                        </a:pPr>
                        <a:r>
                          <a:rPr sz="800" b="1">
                            <a:solidFill>
                              <a:srgbClr val="FFFFFF"/>
                            </a:solidFill>
                          </a:rPr>
                          <a:t>20M</a:t>
                        </a:r>
                      </a:p>
                    </a:txBody>
                    <a:tcPr marL="0" marR="0" marT="0" marB="0" anchor="ctr" horzOverflow="overflow">
                      <a:solidFill>
                        <a:srgbClr val="AFD082"/>
                      </a:solidFill>
                    </a:tcPr>
                  </a:tc>
                  <a:extLst>
                    <a:ext uri="{0D108BD9-81ED-4DB2-BD59-A6C34878D82A}">
                      <a16:rowId xmlns:a16="http://schemas.microsoft.com/office/drawing/2014/main" val="10004"/>
                    </a:ext>
                  </a:extLst>
                </a:tr>
                <a:tr h="134055">
                  <a:tc>
                    <a:txBody>
                      <a:bodyPr/>
                      <a:lstStyle/>
                      <a:p>
                        <a:pPr algn="ctr" defTabSz="914400">
                          <a:spcBef>
                            <a:spcPts val="0"/>
                          </a:spcBef>
                          <a:defRPr sz="1800"/>
                        </a:pPr>
                        <a:r>
                          <a:rPr sz="800"/>
                          <a:t>B</a:t>
                        </a:r>
                      </a:p>
                    </a:txBody>
                    <a:tcPr marL="0" marR="0" marT="0" marB="0" anchor="ctr" horzOverflow="overflow"/>
                  </a:tc>
                  <a:tc>
                    <a:txBody>
                      <a:bodyPr/>
                      <a:lstStyle/>
                      <a:p>
                        <a:pPr algn="ctr" defTabSz="914400">
                          <a:spcBef>
                            <a:spcPts val="0"/>
                          </a:spcBef>
                          <a:defRPr sz="1800"/>
                        </a:pPr>
                        <a:r>
                          <a:rPr sz="800"/>
                          <a:t>1999</a:t>
                        </a:r>
                      </a:p>
                    </a:txBody>
                    <a:tcPr marL="0" marR="0" marT="0" marB="0" anchor="ctr" horzOverflow="overflow"/>
                  </a:tc>
                  <a:tc>
                    <a:txBody>
                      <a:bodyPr/>
                      <a:lstStyle/>
                      <a:p>
                        <a:pPr algn="ctr" defTabSz="914400">
                          <a:spcBef>
                            <a:spcPts val="0"/>
                          </a:spcBef>
                          <a:defRPr sz="1800"/>
                        </a:pPr>
                        <a:r>
                          <a:rPr sz="800"/>
                          <a:t>37K</a:t>
                        </a:r>
                      </a:p>
                    </a:txBody>
                    <a:tcPr marL="0" marR="0" marT="0" marB="0" anchor="ctr" horzOverflow="overflow">
                      <a:solidFill>
                        <a:srgbClr val="FAE196"/>
                      </a:solidFill>
                    </a:tcPr>
                  </a:tc>
                  <a:extLst>
                    <a:ext uri="{0D108BD9-81ED-4DB2-BD59-A6C34878D82A}">
                      <a16:rowId xmlns:a16="http://schemas.microsoft.com/office/drawing/2014/main" val="10005"/>
                    </a:ext>
                  </a:extLst>
                </a:tr>
                <a:tr h="134055">
                  <a:tc>
                    <a:txBody>
                      <a:bodyPr/>
                      <a:lstStyle/>
                      <a:p>
                        <a:pPr algn="ctr" defTabSz="914400">
                          <a:spcBef>
                            <a:spcPts val="0"/>
                          </a:spcBef>
                          <a:defRPr sz="1800"/>
                        </a:pPr>
                        <a:r>
                          <a:rPr sz="800"/>
                          <a:t>B</a:t>
                        </a:r>
                      </a:p>
                    </a:txBody>
                    <a:tcPr marL="0" marR="0" marT="0" marB="0" anchor="ctr" horzOverflow="overflow"/>
                  </a:tc>
                  <a:tc>
                    <a:txBody>
                      <a:bodyPr/>
                      <a:lstStyle/>
                      <a:p>
                        <a:pPr algn="ctr" defTabSz="914400">
                          <a:spcBef>
                            <a:spcPts val="0"/>
                          </a:spcBef>
                          <a:defRPr sz="1800"/>
                        </a:pPr>
                        <a:r>
                          <a:rPr sz="800"/>
                          <a:t>1999</a:t>
                        </a:r>
                      </a:p>
                    </a:txBody>
                    <a:tcPr marL="0" marR="0" marT="0" marB="0" anchor="ctr" horzOverflow="overflow"/>
                  </a:tc>
                  <a:tc>
                    <a:txBody>
                      <a:bodyPr/>
                      <a:lstStyle/>
                      <a:p>
                        <a:pPr algn="ctr" defTabSz="914400">
                          <a:spcBef>
                            <a:spcPts val="0"/>
                          </a:spcBef>
                          <a:defRPr sz="1800"/>
                        </a:pPr>
                        <a:r>
                          <a:rPr sz="800" b="1">
                            <a:solidFill>
                              <a:srgbClr val="FFFFFF"/>
                            </a:solidFill>
                          </a:rPr>
                          <a:t>172M</a:t>
                        </a:r>
                      </a:p>
                    </a:txBody>
                    <a:tcPr marL="0" marR="0" marT="0" marB="0" anchor="ctr" horzOverflow="overflow">
                      <a:solidFill>
                        <a:srgbClr val="AFD082"/>
                      </a:solidFill>
                    </a:tcPr>
                  </a:tc>
                  <a:extLst>
                    <a:ext uri="{0D108BD9-81ED-4DB2-BD59-A6C34878D82A}">
                      <a16:rowId xmlns:a16="http://schemas.microsoft.com/office/drawing/2014/main" val="10006"/>
                    </a:ext>
                  </a:extLst>
                </a:tr>
                <a:tr h="134055">
                  <a:tc>
                    <a:txBody>
                      <a:bodyPr/>
                      <a:lstStyle/>
                      <a:p>
                        <a:pPr algn="ctr" defTabSz="914400">
                          <a:spcBef>
                            <a:spcPts val="0"/>
                          </a:spcBef>
                          <a:defRPr sz="1800"/>
                        </a:pPr>
                        <a:r>
                          <a:rPr sz="800"/>
                          <a:t>B</a:t>
                        </a:r>
                      </a:p>
                    </a:txBody>
                    <a:tcPr marL="0" marR="0" marT="0" marB="0" anchor="ctr" horzOverflow="overflow"/>
                  </a:tc>
                  <a:tc>
                    <a:txBody>
                      <a:bodyPr/>
                      <a:lstStyle/>
                      <a:p>
                        <a:pPr algn="ctr" defTabSz="914400">
                          <a:spcBef>
                            <a:spcPts val="0"/>
                          </a:spcBef>
                          <a:defRPr sz="1800"/>
                        </a:pPr>
                        <a:r>
                          <a:rPr sz="800"/>
                          <a:t>2000</a:t>
                        </a:r>
                      </a:p>
                    </a:txBody>
                    <a:tcPr marL="0" marR="0" marT="0" marB="0" anchor="ctr" horzOverflow="overflow"/>
                  </a:tc>
                  <a:tc>
                    <a:txBody>
                      <a:bodyPr/>
                      <a:lstStyle/>
                      <a:p>
                        <a:pPr algn="ctr" defTabSz="914400">
                          <a:spcBef>
                            <a:spcPts val="0"/>
                          </a:spcBef>
                          <a:defRPr sz="1800"/>
                        </a:pPr>
                        <a:r>
                          <a:rPr sz="800"/>
                          <a:t>80K</a:t>
                        </a:r>
                      </a:p>
                    </a:txBody>
                    <a:tcPr marL="0" marR="0" marT="0" marB="0" anchor="ctr" horzOverflow="overflow">
                      <a:solidFill>
                        <a:srgbClr val="FAE196"/>
                      </a:solidFill>
                    </a:tcPr>
                  </a:tc>
                  <a:extLst>
                    <a:ext uri="{0D108BD9-81ED-4DB2-BD59-A6C34878D82A}">
                      <a16:rowId xmlns:a16="http://schemas.microsoft.com/office/drawing/2014/main" val="10007"/>
                    </a:ext>
                  </a:extLst>
                </a:tr>
                <a:tr h="134055">
                  <a:tc>
                    <a:txBody>
                      <a:bodyPr/>
                      <a:lstStyle/>
                      <a:p>
                        <a:pPr algn="ctr" defTabSz="914400">
                          <a:spcBef>
                            <a:spcPts val="0"/>
                          </a:spcBef>
                          <a:defRPr sz="1800"/>
                        </a:pPr>
                        <a:r>
                          <a:rPr sz="800"/>
                          <a:t>B</a:t>
                        </a:r>
                      </a:p>
                    </a:txBody>
                    <a:tcPr marL="0" marR="0" marT="0" marB="0" anchor="ctr" horzOverflow="overflow"/>
                  </a:tc>
                  <a:tc>
                    <a:txBody>
                      <a:bodyPr/>
                      <a:lstStyle/>
                      <a:p>
                        <a:pPr algn="ctr" defTabSz="914400">
                          <a:spcBef>
                            <a:spcPts val="0"/>
                          </a:spcBef>
                          <a:defRPr sz="1800"/>
                        </a:pPr>
                        <a:r>
                          <a:rPr sz="800"/>
                          <a:t>2000</a:t>
                        </a:r>
                      </a:p>
                    </a:txBody>
                    <a:tcPr marL="0" marR="0" marT="0" marB="0" anchor="ctr" horzOverflow="overflow"/>
                  </a:tc>
                  <a:tc>
                    <a:txBody>
                      <a:bodyPr/>
                      <a:lstStyle/>
                      <a:p>
                        <a:pPr algn="ctr" defTabSz="914400">
                          <a:spcBef>
                            <a:spcPts val="0"/>
                          </a:spcBef>
                          <a:defRPr sz="1800"/>
                        </a:pPr>
                        <a:r>
                          <a:rPr sz="800" b="1">
                            <a:solidFill>
                              <a:srgbClr val="FFFFFF"/>
                            </a:solidFill>
                          </a:rPr>
                          <a:t>174M</a:t>
                        </a:r>
                      </a:p>
                    </a:txBody>
                    <a:tcPr marL="0" marR="0" marT="0" marB="0" anchor="ctr" horzOverflow="overflow">
                      <a:solidFill>
                        <a:srgbClr val="AFD082"/>
                      </a:solidFill>
                    </a:tcPr>
                  </a:tc>
                  <a:extLst>
                    <a:ext uri="{0D108BD9-81ED-4DB2-BD59-A6C34878D82A}">
                      <a16:rowId xmlns:a16="http://schemas.microsoft.com/office/drawing/2014/main" val="10008"/>
                    </a:ext>
                  </a:extLst>
                </a:tr>
              </a:tbl>
            </a:graphicData>
          </a:graphic>
        </p:graphicFrame>
        <p:sp>
          <p:nvSpPr>
            <p:cNvPr id="257" name="Línea"/>
            <p:cNvSpPr/>
            <p:nvPr/>
          </p:nvSpPr>
          <p:spPr>
            <a:xfrm flipV="1">
              <a:off x="1357336" y="668145"/>
              <a:ext cx="228506" cy="1"/>
            </a:xfrm>
            <a:prstGeom prst="line">
              <a:avLst/>
            </a:prstGeom>
            <a:noFill/>
            <a:ln w="25400" cap="flat">
              <a:solidFill>
                <a:srgbClr val="53585F"/>
              </a:solidFill>
              <a:prstDash val="solid"/>
              <a:miter lim="400000"/>
              <a:tailEnd type="stealth" w="med" len="med"/>
            </a:ln>
            <a:effectLst/>
          </p:spPr>
          <p:txBody>
            <a:bodyPr wrap="square" lIns="0" tIns="0" rIns="0" bIns="0" numCol="1" anchor="t">
              <a:noAutofit/>
            </a:bodyPr>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sp>
        <p:nvSpPr>
          <p:cNvPr id="259" name="table3"/>
          <p:cNvSpPr txBox="1"/>
          <p:nvPr/>
        </p:nvSpPr>
        <p:spPr>
          <a:xfrm>
            <a:off x="4178969" y="8941648"/>
            <a:ext cx="467867" cy="261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anchor="ctr">
            <a:spAutoFit/>
          </a:bodyPr>
          <a:lstStyle>
            <a:lvl1pPr algn="ctr">
              <a:spcBef>
                <a:spcPts val="0"/>
              </a:spcBef>
              <a:defRPr sz="1000" b="0">
                <a:solidFill>
                  <a:srgbClr val="A6AAA9"/>
                </a:solidFill>
              </a:defRPr>
            </a:lvl1pPr>
          </a:lstStyle>
          <a:p>
            <a:r>
              <a:t>table3</a:t>
            </a:r>
          </a:p>
        </p:txBody>
      </p:sp>
      <p:pic>
        <p:nvPicPr>
          <p:cNvPr id="260" name="pasted-image.tiff" descr="pasted-image.tiff"/>
          <p:cNvPicPr>
            <a:picLocks noChangeAspect="1"/>
          </p:cNvPicPr>
          <p:nvPr/>
        </p:nvPicPr>
        <p:blipFill>
          <a:blip r:embed="rId3"/>
          <a:stretch>
            <a:fillRect/>
          </a:stretch>
        </p:blipFill>
        <p:spPr>
          <a:xfrm>
            <a:off x="12268200" y="190500"/>
            <a:ext cx="1384300" cy="1599192"/>
          </a:xfrm>
          <a:prstGeom prst="rect">
            <a:avLst/>
          </a:prstGeom>
          <a:ln w="12700">
            <a:miter lim="400000"/>
          </a:ln>
        </p:spPr>
      </p:pic>
      <p:graphicFrame>
        <p:nvGraphicFramePr>
          <p:cNvPr id="261" name="Table 2-1-2-4-1-1-1-1-2-3-2-3-1"/>
          <p:cNvGraphicFramePr/>
          <p:nvPr>
            <p:extLst>
              <p:ext uri="{D42A27DB-BD31-4B8C-83A1-F6EECF244321}">
                <p14:modId xmlns:p14="http://schemas.microsoft.com/office/powerpoint/2010/main" val="348349119"/>
              </p:ext>
            </p:extLst>
          </p:nvPr>
        </p:nvGraphicFramePr>
        <p:xfrm>
          <a:off x="10514111" y="4496563"/>
          <a:ext cx="546099" cy="556260"/>
        </p:xfrm>
        <a:graphic>
          <a:graphicData uri="http://schemas.openxmlformats.org/drawingml/2006/table">
            <a:tbl>
              <a:tblPr firstRow="1">
                <a:tableStyleId>{33BA23B1-9221-436E-865A-0063620EA4FD}</a:tableStyleId>
              </a:tblPr>
              <a:tblGrid>
                <a:gridCol w="182033">
                  <a:extLst>
                    <a:ext uri="{9D8B030D-6E8A-4147-A177-3AD203B41FA5}">
                      <a16:colId xmlns:a16="http://schemas.microsoft.com/office/drawing/2014/main" val="20000"/>
                    </a:ext>
                  </a:extLst>
                </a:gridCol>
                <a:gridCol w="182033">
                  <a:extLst>
                    <a:ext uri="{9D8B030D-6E8A-4147-A177-3AD203B41FA5}">
                      <a16:colId xmlns:a16="http://schemas.microsoft.com/office/drawing/2014/main" val="20001"/>
                    </a:ext>
                  </a:extLst>
                </a:gridCol>
                <a:gridCol w="182033">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b="1">
                          <a:solidFill>
                            <a:srgbClr val="FFFFFF"/>
                          </a:solidFill>
                          <a:sym typeface="Helvetica"/>
                        </a:rPr>
                        <a:t>x1</a:t>
                      </a:r>
                    </a:p>
                  </a:txBody>
                  <a:tcPr marL="0" marR="0" marT="0" marB="0" anchor="ctr" horzOverflow="overflow">
                    <a:solidFill>
                      <a:srgbClr val="FEAE61"/>
                    </a:solidFill>
                  </a:tcPr>
                </a:tc>
                <a:tc>
                  <a:txBody>
                    <a:bodyPr/>
                    <a:lstStyle/>
                    <a:p>
                      <a:pPr defTabSz="914400">
                        <a:defRPr b="0">
                          <a:solidFill>
                            <a:srgbClr val="000000"/>
                          </a:solidFill>
                        </a:defRPr>
                      </a:pPr>
                      <a:r>
                        <a:rPr sz="700" b="1">
                          <a:solidFill>
                            <a:srgbClr val="FFFFFF"/>
                          </a:solidFill>
                          <a:sym typeface="Helvetica"/>
                        </a:rPr>
                        <a:t>x2</a:t>
                      </a:r>
                    </a:p>
                  </a:txBody>
                  <a:tcPr marL="0" marR="0" marT="0" marB="0" anchor="ctr" horzOverflow="overflow">
                    <a:solidFill>
                      <a:srgbClr val="FEAE61"/>
                    </a:solidFill>
                  </a:tcPr>
                </a:tc>
                <a:tc>
                  <a:txBody>
                    <a:bodyPr/>
                    <a:lstStyle/>
                    <a:p>
                      <a:pPr defTabSz="914400">
                        <a:defRPr b="0">
                          <a:solidFill>
                            <a:srgbClr val="000000"/>
                          </a:solidFill>
                        </a:defRPr>
                      </a:pPr>
                      <a:r>
                        <a:rPr sz="700" b="1">
                          <a:solidFill>
                            <a:srgbClr val="FFFFFF"/>
                          </a:solidFill>
                          <a:sym typeface="Helvetica"/>
                        </a:rPr>
                        <a:t>x3</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ym typeface="Helvetica"/>
                        </a:rPr>
                        <a:t>A</a:t>
                      </a:r>
                    </a:p>
                  </a:txBody>
                  <a:tcPr marL="0" marR="0" marT="0" marB="0" anchor="ctr" horzOverflow="overflow">
                    <a:solidFill>
                      <a:srgbClr val="FFE08A"/>
                    </a:solidFill>
                  </a:tcPr>
                </a:tc>
                <a:tc>
                  <a:txBody>
                    <a:bodyPr/>
                    <a:lstStyle/>
                    <a:p>
                      <a:pPr defTabSz="914400"/>
                      <a:r>
                        <a:rPr sz="700">
                          <a:sym typeface="Helvetica"/>
                        </a:rPr>
                        <a:t>1</a:t>
                      </a:r>
                    </a:p>
                  </a:txBody>
                  <a:tcPr marL="0" marR="0" marT="0" marB="0" anchor="ctr" horzOverflow="overflow">
                    <a:solidFill>
                      <a:srgbClr val="FFE08A"/>
                    </a:solidFill>
                  </a:tcPr>
                </a:tc>
                <a:tc>
                  <a:txBody>
                    <a:bodyPr/>
                    <a:lstStyle/>
                    <a:p>
                      <a:pPr defTabSz="914400"/>
                      <a:r>
                        <a:rPr sz="700">
                          <a:sym typeface="Helvetica"/>
                        </a:rPr>
                        <a:t>3</a:t>
                      </a:r>
                    </a:p>
                  </a:txBody>
                  <a:tcPr marL="0" marR="0" marT="0" marB="0" anchor="ctr" horzOverflow="overflow"/>
                </a:tc>
                <a:extLst>
                  <a:ext uri="{0D108BD9-81ED-4DB2-BD59-A6C34878D82A}">
                    <a16:rowId xmlns:a16="http://schemas.microsoft.com/office/drawing/2014/main" val="10001"/>
                  </a:ext>
                </a:extLst>
              </a:tr>
              <a:tr h="114300">
                <a:tc>
                  <a:txBody>
                    <a:bodyPr/>
                    <a:lstStyle/>
                    <a:p>
                      <a:pPr defTabSz="914400"/>
                      <a:r>
                        <a:rPr sz="700">
                          <a:sym typeface="Helvetica"/>
                        </a:rPr>
                        <a:t>B</a:t>
                      </a:r>
                    </a:p>
                  </a:txBody>
                  <a:tcPr marL="0" marR="0" marT="0" marB="0" anchor="ctr" horzOverflow="overflow">
                    <a:solidFill>
                      <a:srgbClr val="FFE08A"/>
                    </a:solidFill>
                  </a:tcPr>
                </a:tc>
                <a:tc>
                  <a:txBody>
                    <a:bodyPr/>
                    <a:lstStyle/>
                    <a:p>
                      <a:pPr defTabSz="914400"/>
                      <a:r>
                        <a:rPr sz="700">
                          <a:sym typeface="Helvetica"/>
                        </a:rPr>
                        <a:t>1</a:t>
                      </a:r>
                    </a:p>
                  </a:txBody>
                  <a:tcPr marL="0" marR="0" marT="0" marB="0" anchor="ctr" horzOverflow="overflow">
                    <a:solidFill>
                      <a:srgbClr val="FFE08A"/>
                    </a:solidFill>
                  </a:tcPr>
                </a:tc>
                <a:tc>
                  <a:txBody>
                    <a:bodyPr/>
                    <a:lstStyle/>
                    <a:p>
                      <a:pPr defTabSz="914400"/>
                      <a:r>
                        <a:rPr sz="700">
                          <a:sym typeface="Helvetica"/>
                        </a:rPr>
                        <a:t>4</a:t>
                      </a:r>
                    </a:p>
                  </a:txBody>
                  <a:tcPr marL="0" marR="0" marT="0" marB="0" anchor="ctr" horzOverflow="overflow"/>
                </a:tc>
                <a:extLst>
                  <a:ext uri="{0D108BD9-81ED-4DB2-BD59-A6C34878D82A}">
                    <a16:rowId xmlns:a16="http://schemas.microsoft.com/office/drawing/2014/main" val="10002"/>
                  </a:ext>
                </a:extLst>
              </a:tr>
              <a:tr h="114300">
                <a:tc>
                  <a:txBody>
                    <a:bodyPr/>
                    <a:lstStyle/>
                    <a:p>
                      <a:pPr defTabSz="914400"/>
                      <a:r>
                        <a:rPr sz="700">
                          <a:sym typeface="Helvetica"/>
                        </a:rPr>
                        <a:t>B
</a:t>
                      </a:r>
                    </a:p>
                  </a:txBody>
                  <a:tcPr marL="0" marR="0" marT="0" marB="0" anchor="ctr" horzOverflow="overflow">
                    <a:solidFill>
                      <a:srgbClr val="FFE08A"/>
                    </a:solidFill>
                  </a:tcPr>
                </a:tc>
                <a:tc>
                  <a:txBody>
                    <a:bodyPr/>
                    <a:lstStyle/>
                    <a:p>
                      <a:pPr defTabSz="914400"/>
                      <a:r>
                        <a:rPr sz="700">
                          <a:sym typeface="Helvetica"/>
                        </a:rPr>
                        <a:t>2</a:t>
                      </a:r>
                    </a:p>
                  </a:txBody>
                  <a:tcPr marL="0" marR="0" marT="0" marB="0" anchor="ctr" horzOverflow="overflow">
                    <a:solidFill>
                      <a:srgbClr val="FFE08A"/>
                    </a:solidFill>
                  </a:tcPr>
                </a:tc>
                <a:tc>
                  <a:txBody>
                    <a:bodyPr/>
                    <a:lstStyle/>
                    <a:p>
                      <a:pPr defTabSz="914400"/>
                      <a:r>
                        <a:rPr sz="700">
                          <a:sym typeface="Helvetica"/>
                        </a:rPr>
                        <a:t>3</a:t>
                      </a:r>
                    </a:p>
                  </a:txBody>
                  <a:tcPr marL="0" marR="0" marT="0" marB="0" anchor="ctr" horzOverflow="overflow"/>
                </a:tc>
                <a:extLst>
                  <a:ext uri="{0D108BD9-81ED-4DB2-BD59-A6C34878D82A}">
                    <a16:rowId xmlns:a16="http://schemas.microsoft.com/office/drawing/2014/main" val="10003"/>
                  </a:ext>
                </a:extLst>
              </a:tr>
            </a:tbl>
          </a:graphicData>
        </a:graphic>
      </p:graphicFrame>
      <p:pic>
        <p:nvPicPr>
          <p:cNvPr id="262" name="posit-full-color.png" descr="posit-full-color.png"/>
          <p:cNvPicPr>
            <a:picLocks noChangeAspect="1"/>
          </p:cNvPicPr>
          <p:nvPr/>
        </p:nvPicPr>
        <p:blipFill>
          <a:blip r:embed="rId4"/>
          <a:srcRect/>
          <a:stretch>
            <a:fillRect/>
          </a:stretch>
        </p:blipFill>
        <p:spPr>
          <a:xfrm>
            <a:off x="382542" y="10050579"/>
            <a:ext cx="1719068" cy="544372"/>
          </a:xfrm>
          <a:prstGeom prst="rect">
            <a:avLst/>
          </a:prstGeom>
          <a:ln w="12700">
            <a:miter lim="400000"/>
          </a:ln>
        </p:spPr>
      </p:pic>
      <p:sp>
        <p:nvSpPr>
          <p:cNvPr id="263" name="CC BY SA Posit Software, PBC  •   info@posit.co  •   posit.co  •  Learn more at tidyr.tidyverse.org  •  HTML cheatsheets at pos.it/cheatsheets  •  tidyr  1.3.1  •  tibble  3.2.1  • Updated:  2024–05"/>
          <p:cNvSpPr txBox="1"/>
          <p:nvPr/>
        </p:nvSpPr>
        <p:spPr>
          <a:xfrm>
            <a:off x="1654357" y="10347903"/>
            <a:ext cx="11996481" cy="2348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spAutoFit/>
          </a:bodyPr>
          <a:lstStyle/>
          <a:p>
            <a:pPr algn="r">
              <a:lnSpc>
                <a:spcPct val="90000"/>
              </a:lnSpc>
              <a:spcBef>
                <a:spcPts val="0"/>
              </a:spcBef>
              <a:defRPr sz="900" b="0">
                <a:solidFill>
                  <a:srgbClr val="000000"/>
                </a:solidFill>
              </a:defRPr>
            </a:pPr>
            <a:r>
              <a:rPr dirty="0"/>
              <a:t>CC BY SA Posit Software, PBC  •   </a:t>
            </a:r>
            <a:r>
              <a:rPr dirty="0">
                <a:hlinkClick r:id="rId5"/>
              </a:rPr>
              <a:t>info@posit.co</a:t>
            </a:r>
            <a:r>
              <a:rPr dirty="0"/>
              <a:t>  •   </a:t>
            </a:r>
            <a:r>
              <a:rPr dirty="0">
                <a:hlinkClick r:id="rId6"/>
              </a:rPr>
              <a:t>posit.co</a:t>
            </a:r>
            <a:r>
              <a:rPr dirty="0"/>
              <a:t>  •  </a:t>
            </a:r>
            <a:r>
              <a:rPr lang="es-ES" dirty="0"/>
              <a:t>Aprenda más en</a:t>
            </a:r>
            <a:r>
              <a:rPr dirty="0"/>
              <a:t> </a:t>
            </a:r>
            <a:r>
              <a:rPr b="1" dirty="0">
                <a:hlinkClick r:id="rId7"/>
              </a:rPr>
              <a:t>tidyr.tidyverse.org</a:t>
            </a:r>
            <a:r>
              <a:rPr b="1" dirty="0"/>
              <a:t> </a:t>
            </a:r>
            <a:r>
              <a:rPr dirty="0"/>
              <a:t> •  </a:t>
            </a:r>
            <a:r>
              <a:rPr lang="es-ES" dirty="0"/>
              <a:t>Guía rápida en </a:t>
            </a:r>
            <a:r>
              <a:rPr dirty="0"/>
              <a:t>HTML </a:t>
            </a:r>
            <a:r>
              <a:rPr lang="es-ES" dirty="0"/>
              <a:t>en</a:t>
            </a:r>
            <a:r>
              <a:rPr dirty="0"/>
              <a:t>t </a:t>
            </a:r>
            <a:r>
              <a:rPr b="1" dirty="0">
                <a:hlinkClick r:id="rId8"/>
              </a:rPr>
              <a:t>pos.it/</a:t>
            </a:r>
            <a:r>
              <a:rPr b="1" dirty="0" err="1">
                <a:hlinkClick r:id="rId8"/>
              </a:rPr>
              <a:t>cheatsheets</a:t>
            </a:r>
            <a:r>
              <a:rPr dirty="0">
                <a:solidFill>
                  <a:srgbClr val="D1D2D3"/>
                </a:solidFill>
              </a:rPr>
              <a:t>  </a:t>
            </a:r>
            <a:r>
              <a:rPr dirty="0"/>
              <a:t>•  </a:t>
            </a:r>
            <a:r>
              <a:rPr dirty="0" err="1"/>
              <a:t>tidyr</a:t>
            </a:r>
            <a:r>
              <a:rPr dirty="0"/>
              <a:t>  1.3.1  •  </a:t>
            </a:r>
            <a:r>
              <a:rPr dirty="0" err="1"/>
              <a:t>tibble</a:t>
            </a:r>
            <a:r>
              <a:rPr dirty="0"/>
              <a:t>  3.2.1  • </a:t>
            </a:r>
            <a:r>
              <a:rPr lang="es-ES" dirty="0"/>
              <a:t>Actualizado</a:t>
            </a:r>
            <a:r>
              <a:rPr dirty="0"/>
              <a:t>:  2024–05</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0" name="Agrupar"/>
          <p:cNvGrpSpPr/>
          <p:nvPr/>
        </p:nvGrpSpPr>
        <p:grpSpPr>
          <a:xfrm>
            <a:off x="8406780" y="-1013162"/>
            <a:ext cx="6134600" cy="2980092"/>
            <a:chOff x="0" y="51032"/>
            <a:chExt cx="6134598" cy="2980090"/>
          </a:xfrm>
        </p:grpSpPr>
        <p:sp>
          <p:nvSpPr>
            <p:cNvPr id="265" name="Triángulo"/>
            <p:cNvSpPr/>
            <p:nvPr/>
          </p:nvSpPr>
          <p:spPr>
            <a:xfrm rot="1800000">
              <a:off x="1177377" y="304285"/>
              <a:ext cx="1319509" cy="1143860"/>
            </a:xfrm>
            <a:prstGeom prst="triangle">
              <a:avLst/>
            </a:prstGeom>
            <a:solidFill>
              <a:srgbClr val="FEAD61"/>
            </a:solidFill>
            <a:ln w="12700" cap="flat">
              <a:solidFill>
                <a:srgbClr val="FEAD61"/>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266" name="Círculo"/>
            <p:cNvSpPr/>
            <p:nvPr/>
          </p:nvSpPr>
          <p:spPr>
            <a:xfrm flipH="1">
              <a:off x="1550782" y="838357"/>
              <a:ext cx="422090" cy="422090"/>
            </a:xfrm>
            <a:prstGeom prst="ellipse">
              <a:avLst/>
            </a:prstGeom>
            <a:solidFill>
              <a:srgbClr val="FFE08B"/>
            </a:solidFill>
            <a:ln w="12700" cap="flat">
              <a:solidFill>
                <a:srgbClr val="FFE08B"/>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267" name="Círculo"/>
            <p:cNvSpPr/>
            <p:nvPr/>
          </p:nvSpPr>
          <p:spPr>
            <a:xfrm flipH="1">
              <a:off x="0" y="819778"/>
              <a:ext cx="422089" cy="422090"/>
            </a:xfrm>
            <a:prstGeom prst="ellipse">
              <a:avLst/>
            </a:prstGeom>
            <a:solidFill>
              <a:srgbClr val="FFE08B">
                <a:alpha val="50000"/>
              </a:srgbClr>
            </a:solidFill>
            <a:ln w="12700" cap="flat">
              <a:solidFill>
                <a:srgbClr val="FFE08B">
                  <a:alpha val="50000"/>
                </a:srgb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268" name="Triángulo"/>
            <p:cNvSpPr/>
            <p:nvPr/>
          </p:nvSpPr>
          <p:spPr>
            <a:xfrm rot="19800000">
              <a:off x="2896973" y="973389"/>
              <a:ext cx="1319509" cy="1143860"/>
            </a:xfrm>
            <a:prstGeom prst="triangle">
              <a:avLst/>
            </a:prstGeom>
            <a:solidFill>
              <a:srgbClr val="FFE08B"/>
            </a:solidFill>
            <a:ln w="12700" cap="flat">
              <a:solidFill>
                <a:srgbClr val="FFE08B"/>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269" name="Triángulo"/>
            <p:cNvSpPr/>
            <p:nvPr/>
          </p:nvSpPr>
          <p:spPr>
            <a:xfrm rot="1800000">
              <a:off x="3470358" y="1634009"/>
              <a:ext cx="1319509" cy="1143861"/>
            </a:xfrm>
            <a:prstGeom prst="triangle">
              <a:avLst/>
            </a:prstGeom>
            <a:solidFill>
              <a:srgbClr val="FEAD61"/>
            </a:solidFill>
            <a:ln w="12700" cap="flat">
              <a:solidFill>
                <a:srgbClr val="FEAD61"/>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270" name="Círculo"/>
            <p:cNvSpPr/>
            <p:nvPr/>
          </p:nvSpPr>
          <p:spPr>
            <a:xfrm flipH="1">
              <a:off x="3461020" y="1507461"/>
              <a:ext cx="422090" cy="422090"/>
            </a:xfrm>
            <a:prstGeom prst="ellipse">
              <a:avLst/>
            </a:prstGeom>
            <a:solidFill>
              <a:srgbClr val="FEAD61"/>
            </a:solidFill>
            <a:ln w="12700" cap="flat">
              <a:solidFill>
                <a:srgbClr val="FEAD61"/>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271" name="Círculo"/>
            <p:cNvSpPr/>
            <p:nvPr/>
          </p:nvSpPr>
          <p:spPr>
            <a:xfrm flipH="1">
              <a:off x="3843763" y="2168082"/>
              <a:ext cx="422090" cy="422090"/>
            </a:xfrm>
            <a:prstGeom prst="ellipse">
              <a:avLst/>
            </a:prstGeom>
            <a:solidFill>
              <a:srgbClr val="FFE08B"/>
            </a:solidFill>
            <a:ln w="12700" cap="flat">
              <a:solidFill>
                <a:srgbClr val="FFE08B"/>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272" name="Triángulo"/>
            <p:cNvSpPr/>
            <p:nvPr/>
          </p:nvSpPr>
          <p:spPr>
            <a:xfrm rot="1800000">
              <a:off x="3470358" y="312963"/>
              <a:ext cx="1319509" cy="1143861"/>
            </a:xfrm>
            <a:prstGeom prst="triangle">
              <a:avLst/>
            </a:prstGeom>
            <a:solidFill>
              <a:srgbClr val="FEAD61"/>
            </a:solidFill>
            <a:ln w="12700" cap="flat">
              <a:solidFill>
                <a:srgbClr val="FEAD61"/>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273" name="Círculo"/>
            <p:cNvSpPr/>
            <p:nvPr/>
          </p:nvSpPr>
          <p:spPr>
            <a:xfrm flipH="1">
              <a:off x="3843763" y="847036"/>
              <a:ext cx="422090" cy="422090"/>
            </a:xfrm>
            <a:prstGeom prst="ellipse">
              <a:avLst/>
            </a:prstGeom>
            <a:solidFill>
              <a:srgbClr val="FFE08B"/>
            </a:solidFill>
            <a:ln w="12700" cap="flat">
              <a:solidFill>
                <a:srgbClr val="FFE08B"/>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274" name="Triángulo"/>
            <p:cNvSpPr/>
            <p:nvPr/>
          </p:nvSpPr>
          <p:spPr>
            <a:xfrm rot="19800000">
              <a:off x="4044129" y="318647"/>
              <a:ext cx="1319510" cy="1143861"/>
            </a:xfrm>
            <a:prstGeom prst="triangle">
              <a:avLst/>
            </a:prstGeom>
            <a:solidFill>
              <a:srgbClr val="FFE08B"/>
            </a:solidFill>
            <a:ln w="12700" cap="flat">
              <a:solidFill>
                <a:srgbClr val="FFE08B"/>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275" name="Círculo"/>
            <p:cNvSpPr/>
            <p:nvPr/>
          </p:nvSpPr>
          <p:spPr>
            <a:xfrm flipH="1">
              <a:off x="4608178" y="852720"/>
              <a:ext cx="422090" cy="422090"/>
            </a:xfrm>
            <a:prstGeom prst="ellipse">
              <a:avLst/>
            </a:prstGeom>
            <a:solidFill>
              <a:srgbClr val="FEAD61"/>
            </a:solidFill>
            <a:ln w="12700" cap="flat">
              <a:solidFill>
                <a:srgbClr val="FEAD61"/>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276" name="Triángulo"/>
            <p:cNvSpPr/>
            <p:nvPr/>
          </p:nvSpPr>
          <p:spPr>
            <a:xfrm rot="1800000">
              <a:off x="4617515" y="979268"/>
              <a:ext cx="1319509" cy="1143861"/>
            </a:xfrm>
            <a:prstGeom prst="triangle">
              <a:avLst/>
            </a:prstGeom>
            <a:solidFill>
              <a:srgbClr val="FEAD61"/>
            </a:solidFill>
            <a:ln w="12700" cap="flat">
              <a:solidFill>
                <a:srgbClr val="FEAD61"/>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277" name="Círculo"/>
            <p:cNvSpPr/>
            <p:nvPr/>
          </p:nvSpPr>
          <p:spPr>
            <a:xfrm flipH="1">
              <a:off x="4990919" y="1513341"/>
              <a:ext cx="422090" cy="422090"/>
            </a:xfrm>
            <a:prstGeom prst="ellipse">
              <a:avLst/>
            </a:prstGeom>
            <a:solidFill>
              <a:srgbClr val="FFE08B"/>
            </a:solidFill>
            <a:ln w="12700" cap="flat">
              <a:solidFill>
                <a:srgbClr val="FFE08B"/>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278" name="Triángulo"/>
            <p:cNvSpPr/>
            <p:nvPr/>
          </p:nvSpPr>
          <p:spPr>
            <a:xfrm rot="19800000">
              <a:off x="1751148" y="309969"/>
              <a:ext cx="1319510" cy="1143860"/>
            </a:xfrm>
            <a:prstGeom prst="triangle">
              <a:avLst/>
            </a:prstGeom>
            <a:solidFill>
              <a:srgbClr val="FFE08B"/>
            </a:solidFill>
            <a:ln w="12700" cap="flat">
              <a:solidFill>
                <a:srgbClr val="FFE08B"/>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279" name="Círculo"/>
            <p:cNvSpPr/>
            <p:nvPr/>
          </p:nvSpPr>
          <p:spPr>
            <a:xfrm flipH="1">
              <a:off x="2315195" y="844041"/>
              <a:ext cx="422090" cy="422090"/>
            </a:xfrm>
            <a:prstGeom prst="ellipse">
              <a:avLst/>
            </a:prstGeom>
            <a:solidFill>
              <a:srgbClr val="FEAD61"/>
            </a:solidFill>
            <a:ln w="12700" cap="flat">
              <a:solidFill>
                <a:srgbClr val="FEAD61"/>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sp>
        <p:nvSpPr>
          <p:cNvPr id="281" name="Rectángulo"/>
          <p:cNvSpPr/>
          <p:nvPr/>
        </p:nvSpPr>
        <p:spPr>
          <a:xfrm>
            <a:off x="8383487" y="-26122"/>
            <a:ext cx="5593304" cy="2566923"/>
          </a:xfrm>
          <a:prstGeom prst="rect">
            <a:avLst/>
          </a:prstGeom>
          <a:gradFill>
            <a:gsLst>
              <a:gs pos="0">
                <a:srgbClr val="FFFFFF">
                  <a:alpha val="0"/>
                </a:srgbClr>
              </a:gs>
              <a:gs pos="20382">
                <a:srgbClr val="FFFFFF">
                  <a:alpha val="45796"/>
                </a:srgbClr>
              </a:gs>
              <a:gs pos="35803">
                <a:srgbClr val="FFFFFF">
                  <a:alpha val="72898"/>
                </a:srgbClr>
              </a:gs>
              <a:gs pos="55434">
                <a:srgbClr val="FFFFFF"/>
              </a:gs>
            </a:gsLst>
            <a:path>
              <a:fillToRect l="49659" t="-26178" r="50340" b="126178"/>
            </a:path>
          </a:gradFill>
          <a:ln w="12700">
            <a:miter lim="400000"/>
          </a:ln>
        </p:spPr>
        <p:txBody>
          <a:bodyPr lIns="54570" tIns="54570" rIns="54570" bIns="54570" anchor="ctr"/>
          <a:lstStyle/>
          <a:p>
            <a:pPr>
              <a:lnSpc>
                <a:spcPct val="80000"/>
              </a:lnSpc>
              <a:spcBef>
                <a:spcPts val="0"/>
              </a:spcBef>
              <a:defRPr b="0">
                <a:solidFill>
                  <a:srgbClr val="000000"/>
                </a:solidFill>
              </a:defRPr>
            </a:pPr>
            <a:endParaRPr/>
          </a:p>
        </p:txBody>
      </p:sp>
      <p:sp>
        <p:nvSpPr>
          <p:cNvPr id="282" name="tibble::tribble(…) Makes list-columns when needed. tribble( ~max, ~seq,                           3,    1:3,                           4,    1:4,                           5,    1:5)…"/>
          <p:cNvSpPr txBox="1"/>
          <p:nvPr/>
        </p:nvSpPr>
        <p:spPr>
          <a:xfrm>
            <a:off x="312073" y="6511832"/>
            <a:ext cx="4372006" cy="19631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lnSpcReduction="10000"/>
          </a:bodyPr>
          <a:lstStyle/>
          <a:p>
            <a:pPr>
              <a:lnSpc>
                <a:spcPct val="90000"/>
              </a:lnSpc>
              <a:spcBef>
                <a:spcPts val="500"/>
              </a:spcBef>
              <a:defRPr b="0">
                <a:solidFill>
                  <a:srgbClr val="000000"/>
                </a:solidFill>
              </a:defRPr>
            </a:pPr>
            <a:r>
              <a:rPr dirty="0" err="1">
                <a:solidFill>
                  <a:srgbClr val="797979"/>
                </a:solidFill>
              </a:rPr>
              <a:t>tibble</a:t>
            </a:r>
            <a:r>
              <a:rPr dirty="0">
                <a:solidFill>
                  <a:srgbClr val="797979"/>
                </a:solidFill>
              </a:rPr>
              <a:t>::</a:t>
            </a:r>
            <a:r>
              <a:rPr b="1" dirty="0"/>
              <a:t>tribble(</a:t>
            </a:r>
            <a:r>
              <a:rPr dirty="0"/>
              <a:t>…</a:t>
            </a:r>
            <a:r>
              <a:rPr b="1" dirty="0"/>
              <a:t>) </a:t>
            </a:r>
            <a:r>
              <a:rPr lang="es-ES" dirty="0"/>
              <a:t>Crea columnas de lista cuando es necesario</a:t>
            </a:r>
            <a:r>
              <a:rPr dirty="0"/>
              <a:t>.</a:t>
            </a:r>
            <a:br>
              <a:rPr dirty="0"/>
            </a:br>
            <a:r>
              <a:rPr dirty="0"/>
              <a:t>tribble( ~max, ~seq,</a:t>
            </a:r>
            <a:br>
              <a:rPr dirty="0"/>
            </a:br>
            <a:r>
              <a:rPr dirty="0"/>
              <a:t>                          3,    1:3,</a:t>
            </a:r>
            <a:br>
              <a:rPr dirty="0"/>
            </a:br>
            <a:r>
              <a:rPr dirty="0"/>
              <a:t>                          4,    1:4,</a:t>
            </a:r>
            <a:br>
              <a:rPr dirty="0"/>
            </a:br>
            <a:r>
              <a:rPr dirty="0"/>
              <a:t>                          5,    1:5)</a:t>
            </a:r>
          </a:p>
          <a:p>
            <a:pPr>
              <a:lnSpc>
                <a:spcPct val="90000"/>
              </a:lnSpc>
              <a:spcBef>
                <a:spcPts val="500"/>
              </a:spcBef>
              <a:defRPr b="0">
                <a:solidFill>
                  <a:srgbClr val="000000"/>
                </a:solidFill>
              </a:defRPr>
            </a:pPr>
            <a:r>
              <a:rPr dirty="0" err="1">
                <a:solidFill>
                  <a:srgbClr val="797979"/>
                </a:solidFill>
              </a:rPr>
              <a:t>tibble</a:t>
            </a:r>
            <a:r>
              <a:rPr dirty="0">
                <a:solidFill>
                  <a:srgbClr val="797979"/>
                </a:solidFill>
              </a:rPr>
              <a:t>::</a:t>
            </a:r>
            <a:r>
              <a:rPr b="1" dirty="0" err="1"/>
              <a:t>tibble</a:t>
            </a:r>
            <a:r>
              <a:rPr b="1" dirty="0"/>
              <a:t>(</a:t>
            </a:r>
            <a:r>
              <a:rPr dirty="0"/>
              <a:t>…</a:t>
            </a:r>
            <a:r>
              <a:rPr b="1" dirty="0"/>
              <a:t>) </a:t>
            </a:r>
            <a:r>
              <a:rPr lang="es-ES" dirty="0"/>
              <a:t>Guarda la entrada de la lista como columnas de lista</a:t>
            </a:r>
            <a:r>
              <a:rPr dirty="0"/>
              <a:t>.</a:t>
            </a:r>
            <a:br>
              <a:rPr dirty="0"/>
            </a:br>
            <a:r>
              <a:rPr dirty="0" err="1"/>
              <a:t>tibble</a:t>
            </a:r>
            <a:r>
              <a:rPr dirty="0"/>
              <a:t>(max = c(3, 4, 5), seq = list(1:3, 1:4, 1:5))</a:t>
            </a:r>
          </a:p>
          <a:p>
            <a:pPr>
              <a:lnSpc>
                <a:spcPct val="90000"/>
              </a:lnSpc>
              <a:spcBef>
                <a:spcPts val="500"/>
              </a:spcBef>
              <a:defRPr b="0">
                <a:solidFill>
                  <a:srgbClr val="000000"/>
                </a:solidFill>
              </a:defRPr>
            </a:pPr>
            <a:r>
              <a:rPr dirty="0" err="1">
                <a:solidFill>
                  <a:srgbClr val="797979"/>
                </a:solidFill>
              </a:rPr>
              <a:t>tibble</a:t>
            </a:r>
            <a:r>
              <a:rPr dirty="0">
                <a:solidFill>
                  <a:srgbClr val="797979"/>
                </a:solidFill>
              </a:rPr>
              <a:t>::</a:t>
            </a:r>
            <a:r>
              <a:rPr b="1" dirty="0" err="1"/>
              <a:t>enframe</a:t>
            </a:r>
            <a:r>
              <a:rPr b="1" dirty="0"/>
              <a:t>(</a:t>
            </a:r>
            <a:r>
              <a:rPr dirty="0"/>
              <a:t>x, name="name", value="value"</a:t>
            </a:r>
            <a:r>
              <a:rPr b="1" dirty="0"/>
              <a:t>)</a:t>
            </a:r>
            <a:br>
              <a:rPr b="1" dirty="0"/>
            </a:br>
            <a:r>
              <a:rPr lang="es-ES" dirty="0"/>
              <a:t>Convierte una lista de varios niveles en un </a:t>
            </a:r>
            <a:r>
              <a:rPr lang="es-ES" dirty="0" err="1"/>
              <a:t>tibble</a:t>
            </a:r>
            <a:r>
              <a:rPr lang="es-ES" dirty="0"/>
              <a:t> con columnas de listas</a:t>
            </a:r>
            <a:r>
              <a:rPr dirty="0"/>
              <a:t>.</a:t>
            </a:r>
            <a:br>
              <a:rPr dirty="0"/>
            </a:br>
            <a:r>
              <a:rPr dirty="0" err="1"/>
              <a:t>enframe</a:t>
            </a:r>
            <a:r>
              <a:rPr dirty="0"/>
              <a:t>(list('3'=1:3, '4'=1:4, '5'=1:5), 'max', 'seq')</a:t>
            </a:r>
          </a:p>
        </p:txBody>
      </p:sp>
      <p:sp>
        <p:nvSpPr>
          <p:cNvPr id="284" name="Línea"/>
          <p:cNvSpPr/>
          <p:nvPr/>
        </p:nvSpPr>
        <p:spPr>
          <a:xfrm>
            <a:off x="2354308" y="10362913"/>
            <a:ext cx="11290413"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285" name="nest(data, …) Moves groups of cells into a list-column of a data frame. Use alone or with dplyr::group_by():…"/>
          <p:cNvSpPr txBox="1"/>
          <p:nvPr/>
        </p:nvSpPr>
        <p:spPr>
          <a:xfrm>
            <a:off x="312073" y="1998293"/>
            <a:ext cx="4213876" cy="23655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90000"/>
              </a:lnSpc>
              <a:spcBef>
                <a:spcPts val="700"/>
              </a:spcBef>
              <a:defRPr>
                <a:solidFill>
                  <a:srgbClr val="000000"/>
                </a:solidFill>
              </a:defRPr>
            </a:pPr>
            <a:r>
              <a:rPr dirty="0"/>
              <a:t>nest(</a:t>
            </a:r>
            <a:r>
              <a:rPr b="0" dirty="0"/>
              <a:t>data, …</a:t>
            </a:r>
            <a:r>
              <a:rPr dirty="0"/>
              <a:t>) </a:t>
            </a:r>
            <a:r>
              <a:rPr lang="es-ES" b="0" dirty="0"/>
              <a:t>Mueve grupos de celdas a una columna de lista de un marco de datos. Úselo solo o con</a:t>
            </a:r>
            <a:r>
              <a:rPr b="0" dirty="0"/>
              <a:t> </a:t>
            </a:r>
            <a:r>
              <a:rPr b="0" dirty="0" err="1">
                <a:solidFill>
                  <a:srgbClr val="79797A"/>
                </a:solidFill>
              </a:rPr>
              <a:t>dplyr</a:t>
            </a:r>
            <a:r>
              <a:rPr b="0" dirty="0">
                <a:solidFill>
                  <a:srgbClr val="79797A"/>
                </a:solidFill>
              </a:rPr>
              <a:t>::</a:t>
            </a:r>
            <a:r>
              <a:rPr dirty="0" err="1"/>
              <a:t>group_by</a:t>
            </a:r>
            <a:r>
              <a:rPr dirty="0"/>
              <a:t>()</a:t>
            </a:r>
            <a:r>
              <a:rPr b="0" dirty="0"/>
              <a:t>:</a:t>
            </a:r>
          </a:p>
          <a:p>
            <a:pPr marL="139700" indent="-139700">
              <a:lnSpc>
                <a:spcPct val="90000"/>
              </a:lnSpc>
              <a:spcBef>
                <a:spcPts val="700"/>
              </a:spcBef>
              <a:buSzPct val="100000"/>
              <a:buAutoNum type="arabicPeriod"/>
              <a:defRPr b="0">
                <a:solidFill>
                  <a:srgbClr val="000000"/>
                </a:solidFill>
              </a:defRPr>
            </a:pPr>
            <a:r>
              <a:rPr lang="es-ES" dirty="0"/>
              <a:t>Agrupe el marco de datos con</a:t>
            </a:r>
            <a:r>
              <a:rPr dirty="0"/>
              <a:t> </a:t>
            </a:r>
            <a:r>
              <a:rPr b="1" dirty="0" err="1"/>
              <a:t>group_by</a:t>
            </a:r>
            <a:r>
              <a:rPr b="1" dirty="0"/>
              <a:t>() </a:t>
            </a:r>
            <a:r>
              <a:rPr lang="es-ES" dirty="0"/>
              <a:t>y</a:t>
            </a:r>
            <a:r>
              <a:rPr dirty="0"/>
              <a:t> use </a:t>
            </a:r>
            <a:r>
              <a:rPr b="1" dirty="0"/>
              <a:t>nest()</a:t>
            </a:r>
            <a:r>
              <a:rPr dirty="0"/>
              <a:t> </a:t>
            </a:r>
            <a:r>
              <a:rPr lang="es-ES" dirty="0"/>
              <a:t>para mover los grupos a una columna de lista.</a:t>
            </a:r>
            <a:br>
              <a:rPr dirty="0"/>
            </a:br>
            <a:r>
              <a:rPr dirty="0" err="1"/>
              <a:t>n_storms</a:t>
            </a:r>
            <a:r>
              <a:rPr dirty="0"/>
              <a:t> &lt;- storms |&gt; </a:t>
            </a:r>
            <a:br>
              <a:rPr dirty="0"/>
            </a:br>
            <a:r>
              <a:rPr dirty="0"/>
              <a:t>    </a:t>
            </a:r>
            <a:r>
              <a:rPr dirty="0" err="1"/>
              <a:t>group_by</a:t>
            </a:r>
            <a:r>
              <a:rPr dirty="0"/>
              <a:t>(name) |&gt; </a:t>
            </a:r>
            <a:br>
              <a:rPr dirty="0"/>
            </a:br>
            <a:r>
              <a:rPr dirty="0"/>
              <a:t>    nest()</a:t>
            </a:r>
          </a:p>
          <a:p>
            <a:pPr marL="139700" indent="-139700">
              <a:lnSpc>
                <a:spcPct val="90000"/>
              </a:lnSpc>
              <a:spcBef>
                <a:spcPts val="700"/>
              </a:spcBef>
              <a:buSzPct val="100000"/>
              <a:buAutoNum type="arabicPeriod"/>
              <a:defRPr b="0">
                <a:solidFill>
                  <a:srgbClr val="000000"/>
                </a:solidFill>
              </a:defRPr>
            </a:pPr>
            <a:r>
              <a:rPr dirty="0"/>
              <a:t>Use </a:t>
            </a:r>
            <a:r>
              <a:rPr b="1" dirty="0"/>
              <a:t>nest(</a:t>
            </a:r>
            <a:r>
              <a:rPr b="1" dirty="0" err="1"/>
              <a:t>new_col</a:t>
            </a:r>
            <a:r>
              <a:rPr b="1" dirty="0"/>
              <a:t> = c(x, y))</a:t>
            </a:r>
            <a:r>
              <a:rPr dirty="0"/>
              <a:t> </a:t>
            </a:r>
            <a:r>
              <a:rPr lang="es-ES" dirty="0"/>
              <a:t>Para especificar las columnas que se van a agrupar</a:t>
            </a:r>
            <a:r>
              <a:rPr dirty="0"/>
              <a:t> </a:t>
            </a:r>
            <a:br>
              <a:rPr dirty="0"/>
            </a:br>
            <a:r>
              <a:rPr dirty="0"/>
              <a:t>us</a:t>
            </a:r>
            <a:r>
              <a:rPr lang="es-ES" dirty="0"/>
              <a:t>ando la sintaxis</a:t>
            </a:r>
            <a:r>
              <a:rPr dirty="0"/>
              <a:t> </a:t>
            </a:r>
            <a:r>
              <a:rPr dirty="0" err="1">
                <a:solidFill>
                  <a:srgbClr val="79797A"/>
                </a:solidFill>
              </a:rPr>
              <a:t>dplyr</a:t>
            </a:r>
            <a:r>
              <a:rPr dirty="0">
                <a:solidFill>
                  <a:srgbClr val="79797A"/>
                </a:solidFill>
              </a:rPr>
              <a:t>::</a:t>
            </a:r>
            <a:r>
              <a:rPr b="1" dirty="0"/>
              <a:t>select()</a:t>
            </a:r>
            <a:r>
              <a:rPr dirty="0"/>
              <a:t>. </a:t>
            </a:r>
            <a:br>
              <a:rPr dirty="0"/>
            </a:br>
            <a:r>
              <a:rPr dirty="0" err="1"/>
              <a:t>n_storms</a:t>
            </a:r>
            <a:r>
              <a:rPr dirty="0"/>
              <a:t> &lt;- storms |&gt; </a:t>
            </a:r>
            <a:br>
              <a:rPr dirty="0"/>
            </a:br>
            <a:r>
              <a:rPr dirty="0"/>
              <a:t>    nest(data = c(</a:t>
            </a:r>
            <a:r>
              <a:rPr dirty="0" err="1"/>
              <a:t>year:long</a:t>
            </a:r>
            <a:r>
              <a:rPr dirty="0"/>
              <a:t>))</a:t>
            </a:r>
          </a:p>
        </p:txBody>
      </p:sp>
      <p:sp>
        <p:nvSpPr>
          <p:cNvPr id="286" name="Nested Data"/>
          <p:cNvSpPr txBox="1"/>
          <p:nvPr/>
        </p:nvSpPr>
        <p:spPr>
          <a:xfrm>
            <a:off x="312073" y="508215"/>
            <a:ext cx="2260234" cy="3077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indent="0">
              <a:lnSpc>
                <a:spcPct val="80000"/>
              </a:lnSpc>
              <a:spcBef>
                <a:spcPts val="0"/>
              </a:spcBef>
              <a:defRPr sz="2500" b="0">
                <a:solidFill>
                  <a:srgbClr val="F36D42"/>
                </a:solidFill>
              </a:defRPr>
            </a:pPr>
            <a:r>
              <a:rPr lang="es-ES" dirty="0"/>
              <a:t>Datos Anidados</a:t>
            </a:r>
            <a:endParaRPr dirty="0"/>
          </a:p>
        </p:txBody>
      </p:sp>
      <p:sp>
        <p:nvSpPr>
          <p:cNvPr id="287" name="CREATE NESTED DATA"/>
          <p:cNvSpPr txBox="1"/>
          <p:nvPr/>
        </p:nvSpPr>
        <p:spPr>
          <a:xfrm>
            <a:off x="312073" y="1784669"/>
            <a:ext cx="2519921"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indent="0"/>
            <a:r>
              <a:rPr lang="es-ES"/>
              <a:t>CREACIÓN DE DATOS ANIDADOS</a:t>
            </a:r>
            <a:endParaRPr dirty="0"/>
          </a:p>
        </p:txBody>
      </p:sp>
      <p:grpSp>
        <p:nvGrpSpPr>
          <p:cNvPr id="301" name="Agrupar"/>
          <p:cNvGrpSpPr/>
          <p:nvPr/>
        </p:nvGrpSpPr>
        <p:grpSpPr>
          <a:xfrm>
            <a:off x="298773" y="4226943"/>
            <a:ext cx="4992301" cy="1791204"/>
            <a:chOff x="0" y="130770"/>
            <a:chExt cx="4992300" cy="1791203"/>
          </a:xfrm>
        </p:grpSpPr>
        <p:sp>
          <p:nvSpPr>
            <p:cNvPr id="288" name="nested data frame"/>
            <p:cNvSpPr/>
            <p:nvPr/>
          </p:nvSpPr>
          <p:spPr>
            <a:xfrm>
              <a:off x="2735257" y="651972"/>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lvl1pPr algn="ctr">
                <a:spcBef>
                  <a:spcPts val="0"/>
                </a:spcBef>
                <a:defRPr sz="1000" b="0">
                  <a:solidFill>
                    <a:srgbClr val="000000"/>
                  </a:solidFill>
                </a:defRPr>
              </a:lvl1pPr>
            </a:lstStyle>
            <a:p>
              <a:r>
                <a:rPr lang="es-ES" sz="800" dirty="0"/>
                <a:t>marco de datos anidado</a:t>
              </a:r>
              <a:endParaRPr sz="800" dirty="0"/>
            </a:p>
          </p:txBody>
        </p:sp>
        <p:sp>
          <p:nvSpPr>
            <p:cNvPr id="289" name="&quot;cell&quot; contents"/>
            <p:cNvSpPr/>
            <p:nvPr/>
          </p:nvSpPr>
          <p:spPr>
            <a:xfrm>
              <a:off x="3722299" y="130770"/>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lvl1pPr algn="ctr">
                <a:spcBef>
                  <a:spcPts val="0"/>
                </a:spcBef>
                <a:defRPr sz="1000" b="0">
                  <a:solidFill>
                    <a:srgbClr val="000000"/>
                  </a:solidFill>
                </a:defRPr>
              </a:lvl1pPr>
            </a:lstStyle>
            <a:p>
              <a:r>
                <a:rPr lang="es-ES" dirty="0"/>
                <a:t>contenido de la "celda"</a:t>
              </a:r>
              <a:endParaRPr dirty="0"/>
            </a:p>
          </p:txBody>
        </p:sp>
        <p:graphicFrame>
          <p:nvGraphicFramePr>
            <p:cNvPr id="290" name="Table 2-1-3-1"/>
            <p:cNvGraphicFramePr/>
            <p:nvPr/>
          </p:nvGraphicFramePr>
          <p:xfrm>
            <a:off x="2274222" y="727204"/>
            <a:ext cx="877550" cy="457200"/>
          </p:xfrm>
          <a:graphic>
            <a:graphicData uri="http://schemas.openxmlformats.org/drawingml/2006/table">
              <a:tbl>
                <a:tblPr firstRow="1">
                  <a:tableStyleId>{33BA23B1-9221-436E-865A-0063620EA4FD}</a:tableStyleId>
                </a:tblPr>
                <a:tblGrid>
                  <a:gridCol w="255250">
                    <a:extLst>
                      <a:ext uri="{9D8B030D-6E8A-4147-A177-3AD203B41FA5}">
                        <a16:colId xmlns:a16="http://schemas.microsoft.com/office/drawing/2014/main" val="20000"/>
                      </a:ext>
                    </a:extLst>
                  </a:gridCol>
                  <a:gridCol w="622300">
                    <a:extLst>
                      <a:ext uri="{9D8B030D-6E8A-4147-A177-3AD203B41FA5}">
                        <a16:colId xmlns:a16="http://schemas.microsoft.com/office/drawing/2014/main" val="20001"/>
                      </a:ext>
                    </a:extLst>
                  </a:gridCol>
                </a:tblGrid>
                <a:tr h="114300">
                  <a:tc>
                    <a:txBody>
                      <a:bodyPr/>
                      <a:lstStyle/>
                      <a:p>
                        <a:pPr algn="ctr" defTabSz="914400">
                          <a:spcBef>
                            <a:spcPts val="0"/>
                          </a:spcBef>
                          <a:defRPr sz="1800" b="0">
                            <a:solidFill>
                              <a:srgbClr val="000000"/>
                            </a:solidFill>
                          </a:defRPr>
                        </a:pPr>
                        <a:r>
                          <a:rPr sz="600" b="1">
                            <a:solidFill>
                              <a:srgbClr val="FFFFFF"/>
                            </a:solidFill>
                          </a:rPr>
                          <a:t>name</a:t>
                        </a:r>
                      </a:p>
                    </a:txBody>
                    <a:tcPr marL="0" marR="0" marT="0" marB="0" anchor="ctr" horzOverflow="overflow">
                      <a:lnL>
                        <a:solidFill>
                          <a:srgbClr val="FFFFFF"/>
                        </a:solidFill>
                        <a:miter lim="400000"/>
                      </a:lnL>
                      <a:lnR>
                        <a:solidFill>
                          <a:srgbClr val="FFFFFF"/>
                        </a:solidFill>
                        <a:miter lim="400000"/>
                      </a:lnR>
                      <a:lnT>
                        <a:solidFill>
                          <a:srgbClr val="FFFFFF"/>
                        </a:solidFill>
                        <a:miter lim="400000"/>
                      </a:lnT>
                      <a:lnB>
                        <a:solidFill>
                          <a:srgbClr val="FFFFFF"/>
                        </a:solidFill>
                        <a:miter lim="400000"/>
                      </a:lnB>
                      <a:solidFill>
                        <a:srgbClr val="797979"/>
                      </a:solidFill>
                    </a:tcPr>
                  </a:tc>
                  <a:tc>
                    <a:txBody>
                      <a:bodyPr/>
                      <a:lstStyle/>
                      <a:p>
                        <a:pPr algn="ctr" defTabSz="914400">
                          <a:spcBef>
                            <a:spcPts val="0"/>
                          </a:spcBef>
                          <a:defRPr sz="1800" b="0">
                            <a:solidFill>
                              <a:srgbClr val="000000"/>
                            </a:solidFill>
                          </a:defRPr>
                        </a:pPr>
                        <a:r>
                          <a:rPr sz="600" b="1">
                            <a:solidFill>
                              <a:srgbClr val="FFFFFF"/>
                            </a:solidFill>
                          </a:rPr>
                          <a:t>data</a:t>
                        </a:r>
                      </a:p>
                    </a:txBody>
                    <a:tcPr marL="0" marR="0" marT="0" marB="0" anchor="ctr" horzOverflow="overflow">
                      <a:lnL>
                        <a:solidFill>
                          <a:srgbClr val="FFFFFF"/>
                        </a:solidFill>
                        <a:miter lim="400000"/>
                      </a:lnL>
                      <a:lnR>
                        <a:solidFill>
                          <a:srgbClr val="FFFFFF"/>
                        </a:solidFill>
                        <a:miter lim="400000"/>
                      </a:lnR>
                      <a:lnT>
                        <a:solidFill>
                          <a:srgbClr val="FFFFFF"/>
                        </a:solidFill>
                        <a:miter lim="400000"/>
                      </a:lnT>
                      <a:lnB>
                        <a:solidFill>
                          <a:srgbClr val="FFFFFF"/>
                        </a:solidFill>
                        <a:miter lim="400000"/>
                      </a:lnB>
                      <a:solidFill>
                        <a:srgbClr val="797979"/>
                      </a:solidFill>
                    </a:tcPr>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Amy</a:t>
                        </a:r>
                      </a:p>
                    </a:txBody>
                    <a:tcPr marL="0" marR="0" marT="0" marB="0" anchor="ctr" horzOverflow="overflow">
                      <a:lnT>
                        <a:solidFill>
                          <a:srgbClr val="FFFFFF"/>
                        </a:solidFill>
                        <a:miter lim="400000"/>
                      </a:lnT>
                    </a:tcPr>
                  </a:tc>
                  <a:tc>
                    <a:txBody>
                      <a:bodyPr/>
                      <a:lstStyle/>
                      <a:p>
                        <a:pPr algn="ctr" defTabSz="914400">
                          <a:spcBef>
                            <a:spcPts val="0"/>
                          </a:spcBef>
                          <a:defRPr sz="1800"/>
                        </a:pPr>
                        <a:r>
                          <a:rPr sz="700"/>
                          <a:t>&lt;tibble [50x3]&gt;</a:t>
                        </a:r>
                      </a:p>
                    </a:txBody>
                    <a:tcPr marL="0" marR="0" marT="0" marB="0" anchor="ctr" horzOverflow="overflow">
                      <a:lnT>
                        <a:solidFill>
                          <a:srgbClr val="FFFFFF"/>
                        </a:solidFill>
                        <a:miter lim="400000"/>
                      </a:lnT>
                      <a:solidFill>
                        <a:srgbClr val="FFFCBF"/>
                      </a:solidFill>
                    </a:tcPr>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Bob</a:t>
                        </a:r>
                      </a:p>
                    </a:txBody>
                    <a:tcPr marL="0" marR="0" marT="0" marB="0" anchor="ctr" horzOverflow="overflow"/>
                  </a:tc>
                  <a:tc>
                    <a:txBody>
                      <a:bodyPr/>
                      <a:lstStyle/>
                      <a:p>
                        <a:pPr algn="ctr" defTabSz="914400">
                          <a:spcBef>
                            <a:spcPts val="0"/>
                          </a:spcBef>
                          <a:defRPr sz="1800"/>
                        </a:pPr>
                        <a:r>
                          <a:rPr sz="700"/>
                          <a:t>&lt;tibble [50x3]&gt;</a:t>
                        </a:r>
                      </a:p>
                    </a:txBody>
                    <a:tcPr marL="0" marR="0" marT="0" marB="0" anchor="ctr" horzOverflow="overflow">
                      <a:solidFill>
                        <a:srgbClr val="FFE08B"/>
                      </a:solidFill>
                    </a:tcPr>
                  </a:tc>
                  <a:extLst>
                    <a:ext uri="{0D108BD9-81ED-4DB2-BD59-A6C34878D82A}">
                      <a16:rowId xmlns:a16="http://schemas.microsoft.com/office/drawing/2014/main" val="10002"/>
                    </a:ext>
                  </a:extLst>
                </a:tr>
                <a:tr h="114300">
                  <a:tc>
                    <a:txBody>
                      <a:bodyPr/>
                      <a:lstStyle/>
                      <a:p>
                        <a:pPr algn="ctr" defTabSz="914400">
                          <a:spcBef>
                            <a:spcPts val="0"/>
                          </a:spcBef>
                          <a:defRPr sz="1800"/>
                        </a:pPr>
                        <a:r>
                          <a:rPr sz="700" dirty="0"/>
                          <a:t>Zeta</a:t>
                        </a:r>
                      </a:p>
                    </a:txBody>
                    <a:tcPr marL="0" marR="0" marT="0" marB="0" anchor="ctr" horzOverflow="overflow"/>
                  </a:tc>
                  <a:tc>
                    <a:txBody>
                      <a:bodyPr/>
                      <a:lstStyle/>
                      <a:p>
                        <a:pPr algn="ctr" defTabSz="914400">
                          <a:spcBef>
                            <a:spcPts val="0"/>
                          </a:spcBef>
                          <a:defRPr sz="1800"/>
                        </a:pPr>
                        <a:r>
                          <a:rPr sz="700" dirty="0"/>
                          <a:t>&lt;</a:t>
                        </a:r>
                        <a:r>
                          <a:rPr sz="700" dirty="0" err="1"/>
                          <a:t>tibble</a:t>
                        </a:r>
                        <a:r>
                          <a:rPr sz="700" dirty="0"/>
                          <a:t> [50x3]&gt;</a:t>
                        </a:r>
                      </a:p>
                    </a:txBody>
                    <a:tcPr marL="0" marR="0" marT="0" marB="0" anchor="ctr" horzOverflow="overflow">
                      <a:solidFill>
                        <a:srgbClr val="FEAD61"/>
                      </a:solidFill>
                    </a:tcPr>
                  </a:tc>
                  <a:extLst>
                    <a:ext uri="{0D108BD9-81ED-4DB2-BD59-A6C34878D82A}">
                      <a16:rowId xmlns:a16="http://schemas.microsoft.com/office/drawing/2014/main" val="10003"/>
                    </a:ext>
                  </a:extLst>
                </a:tr>
              </a:tbl>
            </a:graphicData>
          </a:graphic>
        </p:graphicFrame>
        <p:graphicFrame>
          <p:nvGraphicFramePr>
            <p:cNvPr id="291" name="Table 2-1-1-2-1-2"/>
            <p:cNvGraphicFramePr/>
            <p:nvPr/>
          </p:nvGraphicFramePr>
          <p:xfrm>
            <a:off x="0" y="342229"/>
            <a:ext cx="977900" cy="1193789"/>
          </p:xfrm>
          <a:graphic>
            <a:graphicData uri="http://schemas.openxmlformats.org/drawingml/2006/table">
              <a:tbl>
                <a:tblPr firstRow="1">
                  <a:tableStyleId>{33BA23B1-9221-436E-865A-0063620EA4FD}</a:tableStyleId>
                </a:tblPr>
                <a:tblGrid>
                  <a:gridCol w="254000">
                    <a:extLst>
                      <a:ext uri="{9D8B030D-6E8A-4147-A177-3AD203B41FA5}">
                        <a16:colId xmlns:a16="http://schemas.microsoft.com/office/drawing/2014/main" val="20000"/>
                      </a:ext>
                    </a:extLst>
                  </a:gridCol>
                  <a:gridCol w="2413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gridCol w="254000">
                    <a:extLst>
                      <a:ext uri="{9D8B030D-6E8A-4147-A177-3AD203B41FA5}">
                        <a16:colId xmlns:a16="http://schemas.microsoft.com/office/drawing/2014/main" val="20003"/>
                      </a:ext>
                    </a:extLst>
                  </a:gridCol>
                </a:tblGrid>
                <a:tr h="119379">
                  <a:tc>
                    <a:txBody>
                      <a:bodyPr/>
                      <a:lstStyle/>
                      <a:p>
                        <a:pPr algn="ctr" defTabSz="914400">
                          <a:spcBef>
                            <a:spcPts val="0"/>
                          </a:spcBef>
                          <a:defRPr sz="1800" b="0">
                            <a:solidFill>
                              <a:srgbClr val="000000"/>
                            </a:solidFill>
                          </a:defRPr>
                        </a:pPr>
                        <a:r>
                          <a:rPr sz="600" b="1">
                            <a:solidFill>
                              <a:srgbClr val="FFFFFF"/>
                            </a:solidFill>
                          </a:rPr>
                          <a:t>name</a:t>
                        </a:r>
                      </a:p>
                    </a:txBody>
                    <a:tcPr marL="0" marR="0" marT="0" marB="0" anchor="ctr" horzOverflow="overflow">
                      <a:lnL>
                        <a:solidFill>
                          <a:srgbClr val="FFFFFF"/>
                        </a:solidFill>
                        <a:miter lim="400000"/>
                      </a:lnL>
                      <a:lnR>
                        <a:solidFill>
                          <a:srgbClr val="FFFFFF"/>
                        </a:solidFill>
                        <a:miter lim="400000"/>
                      </a:lnR>
                      <a:lnT>
                        <a:solidFill>
                          <a:srgbClr val="FFFFFF"/>
                        </a:solidFill>
                        <a:miter lim="400000"/>
                      </a:lnT>
                      <a:lnB>
                        <a:solidFill>
                          <a:srgbClr val="FFFFFF"/>
                        </a:solidFill>
                        <a:miter lim="400000"/>
                      </a:lnB>
                      <a:solidFill>
                        <a:srgbClr val="797979"/>
                      </a:solidFill>
                    </a:tcPr>
                  </a:tc>
                  <a:tc>
                    <a:txBody>
                      <a:bodyPr/>
                      <a:lstStyle/>
                      <a:p>
                        <a:pPr algn="ctr" defTabSz="914400">
                          <a:spcBef>
                            <a:spcPts val="0"/>
                          </a:spcBef>
                          <a:defRPr sz="1800" b="0">
                            <a:solidFill>
                              <a:srgbClr val="000000"/>
                            </a:solidFill>
                          </a:defRPr>
                        </a:pPr>
                        <a:r>
                          <a:rPr sz="600" b="1">
                            <a:solidFill>
                              <a:srgbClr val="FFFFFF"/>
                            </a:solidFill>
                          </a:rPr>
                          <a:t>yr</a:t>
                        </a:r>
                      </a:p>
                    </a:txBody>
                    <a:tcPr marL="0" marR="0" marT="0" marB="0" anchor="ctr" horzOverflow="overflow">
                      <a:lnL>
                        <a:solidFill>
                          <a:srgbClr val="FFFFFF"/>
                        </a:solidFill>
                        <a:miter lim="400000"/>
                      </a:lnL>
                      <a:lnR>
                        <a:solidFill>
                          <a:srgbClr val="FFFFFF"/>
                        </a:solidFill>
                        <a:miter lim="400000"/>
                      </a:lnR>
                      <a:lnT>
                        <a:solidFill>
                          <a:srgbClr val="FFFFFF"/>
                        </a:solidFill>
                        <a:miter lim="400000"/>
                      </a:lnT>
                      <a:lnB>
                        <a:solidFill>
                          <a:srgbClr val="FFFFFF"/>
                        </a:solidFill>
                        <a:miter lim="400000"/>
                      </a:lnB>
                      <a:solidFill>
                        <a:srgbClr val="797979"/>
                      </a:solidFill>
                    </a:tcPr>
                  </a:tc>
                  <a:tc>
                    <a:txBody>
                      <a:bodyPr/>
                      <a:lstStyle/>
                      <a:p>
                        <a:pPr algn="ctr" defTabSz="914400">
                          <a:spcBef>
                            <a:spcPts val="0"/>
                          </a:spcBef>
                          <a:defRPr sz="1800" b="0">
                            <a:solidFill>
                              <a:srgbClr val="000000"/>
                            </a:solidFill>
                          </a:defRPr>
                        </a:pPr>
                        <a:r>
                          <a:rPr sz="600" b="1">
                            <a:solidFill>
                              <a:srgbClr val="FFFFFF"/>
                            </a:solidFill>
                          </a:rPr>
                          <a:t>lat</a:t>
                        </a:r>
                      </a:p>
                    </a:txBody>
                    <a:tcPr marL="0" marR="0" marT="0" marB="0" anchor="ctr" horzOverflow="overflow">
                      <a:lnL>
                        <a:solidFill>
                          <a:srgbClr val="FFFFFF"/>
                        </a:solidFill>
                        <a:miter lim="400000"/>
                      </a:lnL>
                      <a:lnR>
                        <a:solidFill>
                          <a:srgbClr val="FFFFFF"/>
                        </a:solidFill>
                        <a:miter lim="400000"/>
                      </a:lnR>
                      <a:lnT>
                        <a:solidFill>
                          <a:srgbClr val="FFFFFF"/>
                        </a:solidFill>
                        <a:miter lim="400000"/>
                      </a:lnT>
                      <a:lnB>
                        <a:solidFill>
                          <a:srgbClr val="FFFFFF"/>
                        </a:solidFill>
                        <a:miter lim="400000"/>
                      </a:lnB>
                      <a:solidFill>
                        <a:srgbClr val="797979"/>
                      </a:solidFill>
                    </a:tcPr>
                  </a:tc>
                  <a:tc>
                    <a:txBody>
                      <a:bodyPr/>
                      <a:lstStyle/>
                      <a:p>
                        <a:pPr algn="ctr" defTabSz="914400">
                          <a:spcBef>
                            <a:spcPts val="0"/>
                          </a:spcBef>
                          <a:defRPr sz="1800" b="0">
                            <a:solidFill>
                              <a:srgbClr val="000000"/>
                            </a:solidFill>
                          </a:defRPr>
                        </a:pPr>
                        <a:r>
                          <a:rPr sz="600" b="1">
                            <a:solidFill>
                              <a:srgbClr val="FFFFFF"/>
                            </a:solidFill>
                          </a:rPr>
                          <a:t>long</a:t>
                        </a:r>
                      </a:p>
                    </a:txBody>
                    <a:tcPr marL="0" marR="0" marT="0" marB="0" anchor="ctr" horzOverflow="overflow">
                      <a:lnL>
                        <a:solidFill>
                          <a:srgbClr val="FFFFFF"/>
                        </a:solidFill>
                        <a:miter lim="400000"/>
                      </a:lnL>
                      <a:lnR>
                        <a:solidFill>
                          <a:srgbClr val="FFFFFF"/>
                        </a:solidFill>
                        <a:miter lim="400000"/>
                      </a:lnR>
                      <a:lnT>
                        <a:solidFill>
                          <a:srgbClr val="FFFFFF"/>
                        </a:solidFill>
                        <a:miter lim="400000"/>
                      </a:lnT>
                      <a:lnB>
                        <a:solidFill>
                          <a:srgbClr val="FFFFFF"/>
                        </a:solidFill>
                        <a:miter lim="400000"/>
                      </a:lnB>
                      <a:solidFill>
                        <a:srgbClr val="797979"/>
                      </a:solidFill>
                    </a:tcPr>
                  </a:tc>
                  <a:extLst>
                    <a:ext uri="{0D108BD9-81ED-4DB2-BD59-A6C34878D82A}">
                      <a16:rowId xmlns:a16="http://schemas.microsoft.com/office/drawing/2014/main" val="10000"/>
                    </a:ext>
                  </a:extLst>
                </a:tr>
                <a:tr h="119379">
                  <a:tc>
                    <a:txBody>
                      <a:bodyPr/>
                      <a:lstStyle/>
                      <a:p>
                        <a:pPr algn="ctr" defTabSz="914400">
                          <a:spcBef>
                            <a:spcPts val="0"/>
                          </a:spcBef>
                          <a:defRPr sz="1800"/>
                        </a:pPr>
                        <a:r>
                          <a:rPr sz="700"/>
                          <a:t>Amy</a:t>
                        </a:r>
                      </a:p>
                    </a:txBody>
                    <a:tcPr marL="0" marR="0" marT="0" marB="0" anchor="ctr" horzOverflow="overflow">
                      <a:lnL>
                        <a:solidFill>
                          <a:srgbClr val="FFFFFF"/>
                        </a:solidFill>
                        <a:miter lim="400000"/>
                      </a:lnL>
                      <a:lnR>
                        <a:solidFill>
                          <a:srgbClr val="FFFFFF"/>
                        </a:solidFill>
                        <a:miter lim="400000"/>
                      </a:lnR>
                      <a:lnT>
                        <a:solidFill>
                          <a:srgbClr val="FFFFFF"/>
                        </a:solidFill>
                        <a:miter lim="400000"/>
                      </a:lnT>
                      <a:lnB>
                        <a:solidFill>
                          <a:srgbClr val="FFFFFF"/>
                        </a:solidFill>
                        <a:miter lim="400000"/>
                      </a:lnB>
                    </a:tcPr>
                  </a:tc>
                  <a:tc>
                    <a:txBody>
                      <a:bodyPr/>
                      <a:lstStyle/>
                      <a:p>
                        <a:pPr algn="ctr" defTabSz="914400">
                          <a:spcBef>
                            <a:spcPts val="0"/>
                          </a:spcBef>
                          <a:defRPr sz="1800"/>
                        </a:pPr>
                        <a:r>
                          <a:rPr sz="700"/>
                          <a:t>1975</a:t>
                        </a:r>
                      </a:p>
                    </a:txBody>
                    <a:tcPr marL="0" marR="0" marT="0" marB="0" anchor="ctr" horzOverflow="overflow">
                      <a:lnL>
                        <a:solidFill>
                          <a:srgbClr val="FFFFFF"/>
                        </a:solidFill>
                        <a:miter lim="400000"/>
                      </a:lnL>
                      <a:lnT>
                        <a:solidFill>
                          <a:srgbClr val="FFFFFF"/>
                        </a:solidFill>
                        <a:miter lim="400000"/>
                      </a:lnT>
                      <a:solidFill>
                        <a:srgbClr val="D6D6D6"/>
                      </a:solidFill>
                    </a:tcPr>
                  </a:tc>
                  <a:tc>
                    <a:txBody>
                      <a:bodyPr/>
                      <a:lstStyle/>
                      <a:p>
                        <a:pPr algn="ctr" defTabSz="914400">
                          <a:spcBef>
                            <a:spcPts val="0"/>
                          </a:spcBef>
                          <a:defRPr sz="1800"/>
                        </a:pPr>
                        <a:r>
                          <a:rPr sz="700"/>
                          <a:t>27,5</a:t>
                        </a:r>
                      </a:p>
                    </a:txBody>
                    <a:tcPr marL="0" marR="0" marT="0" marB="0" anchor="ctr" horzOverflow="overflow">
                      <a:lnT>
                        <a:solidFill>
                          <a:srgbClr val="FFFFFF"/>
                        </a:solidFill>
                        <a:miter lim="400000"/>
                      </a:lnT>
                      <a:solidFill>
                        <a:srgbClr val="D6D6D6"/>
                      </a:solidFill>
                    </a:tcPr>
                  </a:tc>
                  <a:tc>
                    <a:txBody>
                      <a:bodyPr/>
                      <a:lstStyle/>
                      <a:p>
                        <a:pPr algn="ctr" defTabSz="914400">
                          <a:spcBef>
                            <a:spcPts val="0"/>
                          </a:spcBef>
                          <a:defRPr sz="1800"/>
                        </a:pPr>
                        <a:r>
                          <a:rPr sz="700"/>
                          <a:t>-79,0</a:t>
                        </a:r>
                      </a:p>
                    </a:txBody>
                    <a:tcPr marL="0" marR="0" marT="0" marB="0" anchor="ctr" horzOverflow="overflow">
                      <a:lnT>
                        <a:solidFill>
                          <a:srgbClr val="FFFFFF"/>
                        </a:solidFill>
                        <a:miter lim="400000"/>
                      </a:lnT>
                      <a:solidFill>
                        <a:srgbClr val="D6D6D6"/>
                      </a:solidFill>
                    </a:tcPr>
                  </a:tc>
                  <a:extLst>
                    <a:ext uri="{0D108BD9-81ED-4DB2-BD59-A6C34878D82A}">
                      <a16:rowId xmlns:a16="http://schemas.microsoft.com/office/drawing/2014/main" val="10001"/>
                    </a:ext>
                  </a:extLst>
                </a:tr>
                <a:tr h="119379">
                  <a:tc>
                    <a:txBody>
                      <a:bodyPr/>
                      <a:lstStyle/>
                      <a:p>
                        <a:pPr algn="ctr" defTabSz="914400">
                          <a:spcBef>
                            <a:spcPts val="0"/>
                          </a:spcBef>
                          <a:defRPr sz="1800"/>
                        </a:pPr>
                        <a:r>
                          <a:rPr sz="700"/>
                          <a:t>Amy</a:t>
                        </a:r>
                      </a:p>
                    </a:txBody>
                    <a:tcPr marL="0" marR="0" marT="0" marB="0" anchor="ctr" horzOverflow="overflow">
                      <a:lnL>
                        <a:solidFill>
                          <a:srgbClr val="FFFFFF"/>
                        </a:solidFill>
                        <a:miter lim="400000"/>
                      </a:lnL>
                      <a:lnR>
                        <a:solidFill>
                          <a:srgbClr val="FFFFFF"/>
                        </a:solidFill>
                        <a:miter lim="400000"/>
                      </a:lnR>
                      <a:lnT>
                        <a:solidFill>
                          <a:srgbClr val="FFFFFF"/>
                        </a:solidFill>
                        <a:miter lim="400000"/>
                      </a:lnT>
                      <a:lnB>
                        <a:solidFill>
                          <a:srgbClr val="FFFFFF"/>
                        </a:solidFill>
                        <a:miter lim="400000"/>
                      </a:lnB>
                    </a:tcPr>
                  </a:tc>
                  <a:tc>
                    <a:txBody>
                      <a:bodyPr/>
                      <a:lstStyle/>
                      <a:p>
                        <a:pPr algn="ctr" defTabSz="914400">
                          <a:spcBef>
                            <a:spcPts val="0"/>
                          </a:spcBef>
                          <a:defRPr sz="1800"/>
                        </a:pPr>
                        <a:r>
                          <a:rPr sz="700"/>
                          <a:t>1975</a:t>
                        </a:r>
                      </a:p>
                    </a:txBody>
                    <a:tcPr marL="0" marR="0" marT="0" marB="0" anchor="ctr" horzOverflow="overflow">
                      <a:lnL>
                        <a:solidFill>
                          <a:srgbClr val="FFFFFF"/>
                        </a:solidFill>
                        <a:miter lim="400000"/>
                      </a:lnL>
                      <a:solidFill>
                        <a:srgbClr val="D6D6D6"/>
                      </a:solidFill>
                    </a:tcPr>
                  </a:tc>
                  <a:tc>
                    <a:txBody>
                      <a:bodyPr/>
                      <a:lstStyle/>
                      <a:p>
                        <a:pPr algn="ctr" defTabSz="914400">
                          <a:spcBef>
                            <a:spcPts val="0"/>
                          </a:spcBef>
                          <a:defRPr sz="1800"/>
                        </a:pPr>
                        <a:r>
                          <a:rPr sz="700"/>
                          <a:t>28,5</a:t>
                        </a:r>
                      </a:p>
                    </a:txBody>
                    <a:tcPr marL="0" marR="0" marT="0" marB="0" anchor="ctr" horzOverflow="overflow">
                      <a:solidFill>
                        <a:srgbClr val="D6D6D6"/>
                      </a:solidFill>
                    </a:tcPr>
                  </a:tc>
                  <a:tc>
                    <a:txBody>
                      <a:bodyPr/>
                      <a:lstStyle/>
                      <a:p>
                        <a:pPr algn="ctr" defTabSz="914400">
                          <a:spcBef>
                            <a:spcPts val="0"/>
                          </a:spcBef>
                          <a:defRPr sz="1800"/>
                        </a:pPr>
                        <a:r>
                          <a:rPr sz="700"/>
                          <a:t>-79,0</a:t>
                        </a:r>
                      </a:p>
                    </a:txBody>
                    <a:tcPr marL="0" marR="0" marT="0" marB="0" anchor="ctr" horzOverflow="overflow">
                      <a:solidFill>
                        <a:srgbClr val="D6D6D6"/>
                      </a:solidFill>
                    </a:tcPr>
                  </a:tc>
                  <a:extLst>
                    <a:ext uri="{0D108BD9-81ED-4DB2-BD59-A6C34878D82A}">
                      <a16:rowId xmlns:a16="http://schemas.microsoft.com/office/drawing/2014/main" val="10002"/>
                    </a:ext>
                  </a:extLst>
                </a:tr>
                <a:tr h="119379">
                  <a:tc>
                    <a:txBody>
                      <a:bodyPr/>
                      <a:lstStyle/>
                      <a:p>
                        <a:pPr algn="ctr" defTabSz="914400">
                          <a:spcBef>
                            <a:spcPts val="0"/>
                          </a:spcBef>
                          <a:defRPr sz="1800"/>
                        </a:pPr>
                        <a:r>
                          <a:rPr sz="700"/>
                          <a:t>Amy</a:t>
                        </a:r>
                      </a:p>
                    </a:txBody>
                    <a:tcPr marL="0" marR="0" marT="0" marB="0" anchor="ctr" horzOverflow="overflow">
                      <a:lnL>
                        <a:solidFill>
                          <a:srgbClr val="FFFFFF"/>
                        </a:solidFill>
                        <a:miter lim="400000"/>
                      </a:lnL>
                      <a:lnR>
                        <a:solidFill>
                          <a:srgbClr val="FFFFFF"/>
                        </a:solidFill>
                        <a:miter lim="400000"/>
                      </a:lnR>
                      <a:lnT>
                        <a:solidFill>
                          <a:srgbClr val="FFFFFF"/>
                        </a:solidFill>
                        <a:miter lim="400000"/>
                      </a:lnT>
                      <a:lnB>
                        <a:solidFill>
                          <a:srgbClr val="FFFFFF"/>
                        </a:solidFill>
                        <a:miter lim="400000"/>
                      </a:lnB>
                    </a:tcPr>
                  </a:tc>
                  <a:tc>
                    <a:txBody>
                      <a:bodyPr/>
                      <a:lstStyle/>
                      <a:p>
                        <a:pPr algn="ctr" defTabSz="914400">
                          <a:spcBef>
                            <a:spcPts val="0"/>
                          </a:spcBef>
                          <a:defRPr sz="1800"/>
                        </a:pPr>
                        <a:r>
                          <a:rPr sz="700"/>
                          <a:t>1975</a:t>
                        </a:r>
                      </a:p>
                    </a:txBody>
                    <a:tcPr marL="0" marR="0" marT="0" marB="0" anchor="ctr" horzOverflow="overflow">
                      <a:lnL>
                        <a:solidFill>
                          <a:srgbClr val="FFFFFF"/>
                        </a:solidFill>
                        <a:miter lim="400000"/>
                      </a:lnL>
                      <a:solidFill>
                        <a:srgbClr val="D6D6D6"/>
                      </a:solidFill>
                    </a:tcPr>
                  </a:tc>
                  <a:tc>
                    <a:txBody>
                      <a:bodyPr/>
                      <a:lstStyle/>
                      <a:p>
                        <a:pPr algn="ctr" defTabSz="914400">
                          <a:spcBef>
                            <a:spcPts val="0"/>
                          </a:spcBef>
                          <a:defRPr sz="1800"/>
                        </a:pPr>
                        <a:r>
                          <a:rPr sz="700"/>
                          <a:t>29,5</a:t>
                        </a:r>
                      </a:p>
                    </a:txBody>
                    <a:tcPr marL="0" marR="0" marT="0" marB="0" anchor="ctr" horzOverflow="overflow">
                      <a:solidFill>
                        <a:srgbClr val="D6D6D6"/>
                      </a:solidFill>
                    </a:tcPr>
                  </a:tc>
                  <a:tc>
                    <a:txBody>
                      <a:bodyPr/>
                      <a:lstStyle/>
                      <a:p>
                        <a:pPr algn="ctr" defTabSz="914400">
                          <a:spcBef>
                            <a:spcPts val="0"/>
                          </a:spcBef>
                          <a:defRPr sz="1800"/>
                        </a:pPr>
                        <a:r>
                          <a:rPr sz="700"/>
                          <a:t>-79,0</a:t>
                        </a:r>
                      </a:p>
                    </a:txBody>
                    <a:tcPr marL="0" marR="0" marT="0" marB="0" anchor="ctr" horzOverflow="overflow">
                      <a:solidFill>
                        <a:srgbClr val="D6D6D6"/>
                      </a:solidFill>
                    </a:tcPr>
                  </a:tc>
                  <a:extLst>
                    <a:ext uri="{0D108BD9-81ED-4DB2-BD59-A6C34878D82A}">
                      <a16:rowId xmlns:a16="http://schemas.microsoft.com/office/drawing/2014/main" val="10003"/>
                    </a:ext>
                  </a:extLst>
                </a:tr>
                <a:tr h="119379">
                  <a:tc>
                    <a:txBody>
                      <a:bodyPr/>
                      <a:lstStyle/>
                      <a:p>
                        <a:pPr algn="ctr" defTabSz="914400">
                          <a:spcBef>
                            <a:spcPts val="0"/>
                          </a:spcBef>
                          <a:defRPr sz="1800"/>
                        </a:pPr>
                        <a:r>
                          <a:rPr sz="700"/>
                          <a:t>Bob</a:t>
                        </a:r>
                      </a:p>
                    </a:txBody>
                    <a:tcPr marL="0" marR="0" marT="0" marB="0" anchor="ctr" horzOverflow="overflow">
                      <a:lnL>
                        <a:solidFill>
                          <a:srgbClr val="FFFFFF"/>
                        </a:solidFill>
                        <a:miter lim="400000"/>
                      </a:lnL>
                      <a:lnR>
                        <a:solidFill>
                          <a:srgbClr val="FFFFFF"/>
                        </a:solidFill>
                        <a:miter lim="400000"/>
                      </a:lnR>
                      <a:lnT>
                        <a:solidFill>
                          <a:srgbClr val="FFFFFF"/>
                        </a:solidFill>
                        <a:miter lim="400000"/>
                      </a:lnT>
                      <a:lnB>
                        <a:solidFill>
                          <a:srgbClr val="FFFFFF"/>
                        </a:solidFill>
                        <a:miter lim="400000"/>
                      </a:lnB>
                    </a:tcPr>
                  </a:tc>
                  <a:tc>
                    <a:txBody>
                      <a:bodyPr/>
                      <a:lstStyle/>
                      <a:p>
                        <a:pPr algn="ctr" defTabSz="914400">
                          <a:spcBef>
                            <a:spcPts val="0"/>
                          </a:spcBef>
                          <a:defRPr sz="1800"/>
                        </a:pPr>
                        <a:r>
                          <a:rPr sz="700"/>
                          <a:t>1979</a:t>
                        </a:r>
                      </a:p>
                    </a:txBody>
                    <a:tcPr marL="0" marR="0" marT="0" marB="0" anchor="ctr" horzOverflow="overflow">
                      <a:lnL>
                        <a:solidFill>
                          <a:srgbClr val="FFFFFF"/>
                        </a:solidFill>
                        <a:miter lim="400000"/>
                      </a:lnL>
                      <a:solidFill>
                        <a:srgbClr val="D6D6D6"/>
                      </a:solidFill>
                    </a:tcPr>
                  </a:tc>
                  <a:tc>
                    <a:txBody>
                      <a:bodyPr/>
                      <a:lstStyle/>
                      <a:p>
                        <a:pPr algn="ctr" defTabSz="914400">
                          <a:spcBef>
                            <a:spcPts val="0"/>
                          </a:spcBef>
                          <a:defRPr sz="1800"/>
                        </a:pPr>
                        <a:r>
                          <a:rPr sz="700"/>
                          <a:t>22,0</a:t>
                        </a:r>
                      </a:p>
                    </a:txBody>
                    <a:tcPr marL="0" marR="0" marT="0" marB="0" anchor="ctr" horzOverflow="overflow">
                      <a:solidFill>
                        <a:srgbClr val="D6D6D6"/>
                      </a:solidFill>
                    </a:tcPr>
                  </a:tc>
                  <a:tc>
                    <a:txBody>
                      <a:bodyPr/>
                      <a:lstStyle/>
                      <a:p>
                        <a:pPr algn="ctr" defTabSz="914400">
                          <a:spcBef>
                            <a:spcPts val="0"/>
                          </a:spcBef>
                          <a:defRPr sz="1800"/>
                        </a:pPr>
                        <a:r>
                          <a:rPr sz="700"/>
                          <a:t>-96,0</a:t>
                        </a:r>
                      </a:p>
                    </a:txBody>
                    <a:tcPr marL="0" marR="0" marT="0" marB="0" anchor="ctr" horzOverflow="overflow">
                      <a:solidFill>
                        <a:srgbClr val="D6D6D6"/>
                      </a:solidFill>
                    </a:tcPr>
                  </a:tc>
                  <a:extLst>
                    <a:ext uri="{0D108BD9-81ED-4DB2-BD59-A6C34878D82A}">
                      <a16:rowId xmlns:a16="http://schemas.microsoft.com/office/drawing/2014/main" val="10004"/>
                    </a:ext>
                  </a:extLst>
                </a:tr>
                <a:tr h="119379">
                  <a:tc>
                    <a:txBody>
                      <a:bodyPr/>
                      <a:lstStyle/>
                      <a:p>
                        <a:pPr algn="ctr" defTabSz="914400">
                          <a:spcBef>
                            <a:spcPts val="0"/>
                          </a:spcBef>
                          <a:defRPr sz="1800"/>
                        </a:pPr>
                        <a:r>
                          <a:rPr sz="700"/>
                          <a:t>Bob</a:t>
                        </a:r>
                      </a:p>
                    </a:txBody>
                    <a:tcPr marL="0" marR="0" marT="0" marB="0" anchor="ctr" horzOverflow="overflow">
                      <a:lnL>
                        <a:solidFill>
                          <a:srgbClr val="FFFFFF"/>
                        </a:solidFill>
                        <a:miter lim="400000"/>
                      </a:lnL>
                      <a:lnR>
                        <a:solidFill>
                          <a:srgbClr val="FFFFFF"/>
                        </a:solidFill>
                        <a:miter lim="400000"/>
                      </a:lnR>
                      <a:lnT>
                        <a:solidFill>
                          <a:srgbClr val="FFFFFF"/>
                        </a:solidFill>
                        <a:miter lim="400000"/>
                      </a:lnT>
                      <a:lnB>
                        <a:solidFill>
                          <a:srgbClr val="FFFFFF"/>
                        </a:solidFill>
                        <a:miter lim="400000"/>
                      </a:lnB>
                    </a:tcPr>
                  </a:tc>
                  <a:tc>
                    <a:txBody>
                      <a:bodyPr/>
                      <a:lstStyle/>
                      <a:p>
                        <a:pPr algn="ctr" defTabSz="914400">
                          <a:spcBef>
                            <a:spcPts val="0"/>
                          </a:spcBef>
                          <a:defRPr sz="1800"/>
                        </a:pPr>
                        <a:r>
                          <a:rPr sz="700"/>
                          <a:t>1979</a:t>
                        </a:r>
                      </a:p>
                    </a:txBody>
                    <a:tcPr marL="0" marR="0" marT="0" marB="0" anchor="ctr" horzOverflow="overflow">
                      <a:lnL>
                        <a:solidFill>
                          <a:srgbClr val="FFFFFF"/>
                        </a:solidFill>
                        <a:miter lim="400000"/>
                      </a:lnL>
                      <a:solidFill>
                        <a:srgbClr val="D6D6D6"/>
                      </a:solidFill>
                    </a:tcPr>
                  </a:tc>
                  <a:tc>
                    <a:txBody>
                      <a:bodyPr/>
                      <a:lstStyle/>
                      <a:p>
                        <a:pPr algn="ctr" defTabSz="914400">
                          <a:spcBef>
                            <a:spcPts val="0"/>
                          </a:spcBef>
                          <a:defRPr sz="1800"/>
                        </a:pPr>
                        <a:r>
                          <a:rPr sz="700"/>
                          <a:t>22,5</a:t>
                        </a:r>
                      </a:p>
                    </a:txBody>
                    <a:tcPr marL="0" marR="0" marT="0" marB="0" anchor="ctr" horzOverflow="overflow">
                      <a:solidFill>
                        <a:srgbClr val="D6D6D6"/>
                      </a:solidFill>
                    </a:tcPr>
                  </a:tc>
                  <a:tc>
                    <a:txBody>
                      <a:bodyPr/>
                      <a:lstStyle/>
                      <a:p>
                        <a:pPr algn="ctr" defTabSz="914400">
                          <a:spcBef>
                            <a:spcPts val="0"/>
                          </a:spcBef>
                          <a:defRPr sz="1800"/>
                        </a:pPr>
                        <a:r>
                          <a:rPr sz="700"/>
                          <a:t>-95,3</a:t>
                        </a:r>
                      </a:p>
                    </a:txBody>
                    <a:tcPr marL="0" marR="0" marT="0" marB="0" anchor="ctr" horzOverflow="overflow">
                      <a:solidFill>
                        <a:srgbClr val="D6D6D6"/>
                      </a:solidFill>
                    </a:tcPr>
                  </a:tc>
                  <a:extLst>
                    <a:ext uri="{0D108BD9-81ED-4DB2-BD59-A6C34878D82A}">
                      <a16:rowId xmlns:a16="http://schemas.microsoft.com/office/drawing/2014/main" val="10005"/>
                    </a:ext>
                  </a:extLst>
                </a:tr>
                <a:tr h="119379">
                  <a:tc>
                    <a:txBody>
                      <a:bodyPr/>
                      <a:lstStyle/>
                      <a:p>
                        <a:pPr algn="ctr" defTabSz="914400">
                          <a:spcBef>
                            <a:spcPts val="0"/>
                          </a:spcBef>
                          <a:defRPr sz="1800"/>
                        </a:pPr>
                        <a:r>
                          <a:rPr sz="700"/>
                          <a:t>Bob</a:t>
                        </a:r>
                      </a:p>
                    </a:txBody>
                    <a:tcPr marL="0" marR="0" marT="0" marB="0" anchor="ctr" horzOverflow="overflow">
                      <a:lnL>
                        <a:solidFill>
                          <a:srgbClr val="FFFFFF"/>
                        </a:solidFill>
                        <a:miter lim="400000"/>
                      </a:lnL>
                      <a:lnR>
                        <a:solidFill>
                          <a:srgbClr val="FFFFFF"/>
                        </a:solidFill>
                        <a:miter lim="400000"/>
                      </a:lnR>
                      <a:lnT>
                        <a:solidFill>
                          <a:srgbClr val="FFFFFF"/>
                        </a:solidFill>
                        <a:miter lim="400000"/>
                      </a:lnT>
                      <a:lnB>
                        <a:solidFill>
                          <a:srgbClr val="FFFFFF"/>
                        </a:solidFill>
                        <a:miter lim="400000"/>
                      </a:lnB>
                    </a:tcPr>
                  </a:tc>
                  <a:tc>
                    <a:txBody>
                      <a:bodyPr/>
                      <a:lstStyle/>
                      <a:p>
                        <a:pPr algn="ctr" defTabSz="914400">
                          <a:spcBef>
                            <a:spcPts val="0"/>
                          </a:spcBef>
                          <a:defRPr sz="1800"/>
                        </a:pPr>
                        <a:r>
                          <a:rPr sz="700"/>
                          <a:t>1979</a:t>
                        </a:r>
                      </a:p>
                    </a:txBody>
                    <a:tcPr marL="0" marR="0" marT="0" marB="0" anchor="ctr" horzOverflow="overflow">
                      <a:lnL>
                        <a:solidFill>
                          <a:srgbClr val="FFFFFF"/>
                        </a:solidFill>
                        <a:miter lim="400000"/>
                      </a:lnL>
                      <a:solidFill>
                        <a:srgbClr val="D6D6D6"/>
                      </a:solidFill>
                    </a:tcPr>
                  </a:tc>
                  <a:tc>
                    <a:txBody>
                      <a:bodyPr/>
                      <a:lstStyle/>
                      <a:p>
                        <a:pPr algn="ctr" defTabSz="914400">
                          <a:spcBef>
                            <a:spcPts val="0"/>
                          </a:spcBef>
                          <a:defRPr sz="1800"/>
                        </a:pPr>
                        <a:r>
                          <a:rPr sz="700"/>
                          <a:t>23,0</a:t>
                        </a:r>
                      </a:p>
                    </a:txBody>
                    <a:tcPr marL="0" marR="0" marT="0" marB="0" anchor="ctr" horzOverflow="overflow">
                      <a:solidFill>
                        <a:srgbClr val="D6D6D6"/>
                      </a:solidFill>
                    </a:tcPr>
                  </a:tc>
                  <a:tc>
                    <a:txBody>
                      <a:bodyPr/>
                      <a:lstStyle/>
                      <a:p>
                        <a:pPr algn="ctr" defTabSz="914400">
                          <a:spcBef>
                            <a:spcPts val="0"/>
                          </a:spcBef>
                          <a:defRPr sz="1800"/>
                        </a:pPr>
                        <a:r>
                          <a:rPr sz="700"/>
                          <a:t>-94,6</a:t>
                        </a:r>
                      </a:p>
                    </a:txBody>
                    <a:tcPr marL="0" marR="0" marT="0" marB="0" anchor="ctr" horzOverflow="overflow">
                      <a:solidFill>
                        <a:srgbClr val="D6D6D6"/>
                      </a:solidFill>
                    </a:tcPr>
                  </a:tc>
                  <a:extLst>
                    <a:ext uri="{0D108BD9-81ED-4DB2-BD59-A6C34878D82A}">
                      <a16:rowId xmlns:a16="http://schemas.microsoft.com/office/drawing/2014/main" val="10006"/>
                    </a:ext>
                  </a:extLst>
                </a:tr>
                <a:tr h="119379">
                  <a:tc>
                    <a:txBody>
                      <a:bodyPr/>
                      <a:lstStyle/>
                      <a:p>
                        <a:pPr algn="ctr" defTabSz="914400">
                          <a:spcBef>
                            <a:spcPts val="0"/>
                          </a:spcBef>
                          <a:defRPr sz="1800"/>
                        </a:pPr>
                        <a:r>
                          <a:rPr sz="700"/>
                          <a:t>Zeta</a:t>
                        </a:r>
                      </a:p>
                    </a:txBody>
                    <a:tcPr marL="0" marR="0" marT="0" marB="0" anchor="ctr" horzOverflow="overflow">
                      <a:lnL>
                        <a:solidFill>
                          <a:srgbClr val="FFFFFF"/>
                        </a:solidFill>
                        <a:miter lim="400000"/>
                      </a:lnL>
                      <a:lnR>
                        <a:solidFill>
                          <a:srgbClr val="FFFFFF"/>
                        </a:solidFill>
                        <a:miter lim="400000"/>
                      </a:lnR>
                      <a:lnT>
                        <a:solidFill>
                          <a:srgbClr val="FFFFFF"/>
                        </a:solidFill>
                        <a:miter lim="400000"/>
                      </a:lnT>
                      <a:lnB>
                        <a:solidFill>
                          <a:srgbClr val="FFFFFF"/>
                        </a:solidFill>
                        <a:miter lim="400000"/>
                      </a:lnB>
                    </a:tcPr>
                  </a:tc>
                  <a:tc>
                    <a:txBody>
                      <a:bodyPr/>
                      <a:lstStyle/>
                      <a:p>
                        <a:pPr algn="ctr" defTabSz="914400">
                          <a:spcBef>
                            <a:spcPts val="0"/>
                          </a:spcBef>
                          <a:defRPr sz="1800"/>
                        </a:pPr>
                        <a:r>
                          <a:rPr sz="700"/>
                          <a:t>2005</a:t>
                        </a:r>
                      </a:p>
                    </a:txBody>
                    <a:tcPr marL="0" marR="0" marT="0" marB="0" anchor="ctr" horzOverflow="overflow">
                      <a:lnL>
                        <a:solidFill>
                          <a:srgbClr val="FFFFFF"/>
                        </a:solidFill>
                        <a:miter lim="400000"/>
                      </a:lnL>
                      <a:solidFill>
                        <a:srgbClr val="D6D6D6"/>
                      </a:solidFill>
                    </a:tcPr>
                  </a:tc>
                  <a:tc>
                    <a:txBody>
                      <a:bodyPr/>
                      <a:lstStyle/>
                      <a:p>
                        <a:pPr algn="ctr" defTabSz="914400">
                          <a:spcBef>
                            <a:spcPts val="0"/>
                          </a:spcBef>
                          <a:defRPr sz="1800"/>
                        </a:pPr>
                        <a:r>
                          <a:rPr sz="700"/>
                          <a:t>23,9</a:t>
                        </a:r>
                      </a:p>
                    </a:txBody>
                    <a:tcPr marL="0" marR="0" marT="0" marB="0" anchor="ctr" horzOverflow="overflow">
                      <a:solidFill>
                        <a:srgbClr val="D6D6D6"/>
                      </a:solidFill>
                    </a:tcPr>
                  </a:tc>
                  <a:tc>
                    <a:txBody>
                      <a:bodyPr/>
                      <a:lstStyle/>
                      <a:p>
                        <a:pPr algn="ctr" defTabSz="914400">
                          <a:spcBef>
                            <a:spcPts val="0"/>
                          </a:spcBef>
                          <a:defRPr sz="1800"/>
                        </a:pPr>
                        <a:r>
                          <a:rPr sz="700"/>
                          <a:t>-35,6</a:t>
                        </a:r>
                      </a:p>
                    </a:txBody>
                    <a:tcPr marL="0" marR="0" marT="0" marB="0" anchor="ctr" horzOverflow="overflow">
                      <a:solidFill>
                        <a:srgbClr val="D6D6D6"/>
                      </a:solidFill>
                    </a:tcPr>
                  </a:tc>
                  <a:extLst>
                    <a:ext uri="{0D108BD9-81ED-4DB2-BD59-A6C34878D82A}">
                      <a16:rowId xmlns:a16="http://schemas.microsoft.com/office/drawing/2014/main" val="10007"/>
                    </a:ext>
                  </a:extLst>
                </a:tr>
                <a:tr h="119379">
                  <a:tc>
                    <a:txBody>
                      <a:bodyPr/>
                      <a:lstStyle/>
                      <a:p>
                        <a:pPr algn="ctr" defTabSz="914400">
                          <a:spcBef>
                            <a:spcPts val="0"/>
                          </a:spcBef>
                          <a:defRPr sz="1800"/>
                        </a:pPr>
                        <a:r>
                          <a:rPr sz="700"/>
                          <a:t>Zeta</a:t>
                        </a:r>
                      </a:p>
                    </a:txBody>
                    <a:tcPr marL="0" marR="0" marT="0" marB="0" anchor="ctr" horzOverflow="overflow">
                      <a:lnL>
                        <a:solidFill>
                          <a:srgbClr val="FFFFFF"/>
                        </a:solidFill>
                        <a:miter lim="400000"/>
                      </a:lnL>
                      <a:lnR>
                        <a:solidFill>
                          <a:srgbClr val="FFFFFF"/>
                        </a:solidFill>
                        <a:miter lim="400000"/>
                      </a:lnR>
                      <a:lnT>
                        <a:solidFill>
                          <a:srgbClr val="FFFFFF"/>
                        </a:solidFill>
                        <a:miter lim="400000"/>
                      </a:lnT>
                      <a:lnB>
                        <a:solidFill>
                          <a:srgbClr val="FFFFFF"/>
                        </a:solidFill>
                        <a:miter lim="400000"/>
                      </a:lnB>
                    </a:tcPr>
                  </a:tc>
                  <a:tc>
                    <a:txBody>
                      <a:bodyPr/>
                      <a:lstStyle/>
                      <a:p>
                        <a:pPr algn="ctr" defTabSz="914400">
                          <a:spcBef>
                            <a:spcPts val="0"/>
                          </a:spcBef>
                          <a:defRPr sz="1800"/>
                        </a:pPr>
                        <a:r>
                          <a:rPr sz="700"/>
                          <a:t>2005</a:t>
                        </a:r>
                      </a:p>
                    </a:txBody>
                    <a:tcPr marL="0" marR="0" marT="0" marB="0" anchor="ctr" horzOverflow="overflow">
                      <a:lnL>
                        <a:solidFill>
                          <a:srgbClr val="FFFFFF"/>
                        </a:solidFill>
                        <a:miter lim="400000"/>
                      </a:lnL>
                      <a:solidFill>
                        <a:srgbClr val="D6D6D6"/>
                      </a:solidFill>
                    </a:tcPr>
                  </a:tc>
                  <a:tc>
                    <a:txBody>
                      <a:bodyPr/>
                      <a:lstStyle/>
                      <a:p>
                        <a:pPr algn="ctr" defTabSz="914400">
                          <a:spcBef>
                            <a:spcPts val="0"/>
                          </a:spcBef>
                          <a:defRPr sz="1800"/>
                        </a:pPr>
                        <a:r>
                          <a:rPr sz="700"/>
                          <a:t>24,2</a:t>
                        </a:r>
                      </a:p>
                    </a:txBody>
                    <a:tcPr marL="0" marR="0" marT="0" marB="0" anchor="ctr" horzOverflow="overflow">
                      <a:solidFill>
                        <a:srgbClr val="D6D6D6"/>
                      </a:solidFill>
                    </a:tcPr>
                  </a:tc>
                  <a:tc>
                    <a:txBody>
                      <a:bodyPr/>
                      <a:lstStyle/>
                      <a:p>
                        <a:pPr algn="ctr" defTabSz="914400">
                          <a:spcBef>
                            <a:spcPts val="0"/>
                          </a:spcBef>
                          <a:defRPr sz="1800"/>
                        </a:pPr>
                        <a:r>
                          <a:rPr sz="700"/>
                          <a:t>-36,1</a:t>
                        </a:r>
                      </a:p>
                    </a:txBody>
                    <a:tcPr marL="0" marR="0" marT="0" marB="0" anchor="ctr" horzOverflow="overflow">
                      <a:solidFill>
                        <a:srgbClr val="D6D6D6"/>
                      </a:solidFill>
                    </a:tcPr>
                  </a:tc>
                  <a:extLst>
                    <a:ext uri="{0D108BD9-81ED-4DB2-BD59-A6C34878D82A}">
                      <a16:rowId xmlns:a16="http://schemas.microsoft.com/office/drawing/2014/main" val="10008"/>
                    </a:ext>
                  </a:extLst>
                </a:tr>
                <a:tr h="119379">
                  <a:tc>
                    <a:txBody>
                      <a:bodyPr/>
                      <a:lstStyle/>
                      <a:p>
                        <a:pPr algn="ctr" defTabSz="914400">
                          <a:spcBef>
                            <a:spcPts val="0"/>
                          </a:spcBef>
                          <a:defRPr sz="1800"/>
                        </a:pPr>
                        <a:r>
                          <a:rPr sz="700"/>
                          <a:t>Zeta</a:t>
                        </a:r>
                      </a:p>
                    </a:txBody>
                    <a:tcPr marL="0" marR="0" marT="0" marB="0" anchor="ctr" horzOverflow="overflow">
                      <a:lnL>
                        <a:solidFill>
                          <a:srgbClr val="FFFFFF"/>
                        </a:solidFill>
                        <a:miter lim="400000"/>
                      </a:lnL>
                      <a:lnR>
                        <a:solidFill>
                          <a:srgbClr val="FFFFFF"/>
                        </a:solidFill>
                        <a:miter lim="400000"/>
                      </a:lnR>
                      <a:lnT>
                        <a:solidFill>
                          <a:srgbClr val="FFFFFF"/>
                        </a:solidFill>
                        <a:miter lim="400000"/>
                      </a:lnT>
                      <a:lnB>
                        <a:solidFill>
                          <a:srgbClr val="FFFFFF"/>
                        </a:solidFill>
                        <a:miter lim="400000"/>
                      </a:lnB>
                    </a:tcPr>
                  </a:tc>
                  <a:tc>
                    <a:txBody>
                      <a:bodyPr/>
                      <a:lstStyle/>
                      <a:p>
                        <a:pPr algn="ctr" defTabSz="914400">
                          <a:spcBef>
                            <a:spcPts val="0"/>
                          </a:spcBef>
                          <a:defRPr sz="1800"/>
                        </a:pPr>
                        <a:r>
                          <a:rPr sz="700"/>
                          <a:t>2005</a:t>
                        </a:r>
                      </a:p>
                    </a:txBody>
                    <a:tcPr marL="0" marR="0" marT="0" marB="0" anchor="ctr" horzOverflow="overflow">
                      <a:lnL>
                        <a:solidFill>
                          <a:srgbClr val="FFFFFF"/>
                        </a:solidFill>
                        <a:miter lim="400000"/>
                      </a:lnL>
                      <a:solidFill>
                        <a:srgbClr val="D6D6D6"/>
                      </a:solidFill>
                    </a:tcPr>
                  </a:tc>
                  <a:tc>
                    <a:txBody>
                      <a:bodyPr/>
                      <a:lstStyle/>
                      <a:p>
                        <a:pPr algn="ctr" defTabSz="914400">
                          <a:spcBef>
                            <a:spcPts val="0"/>
                          </a:spcBef>
                          <a:defRPr sz="1800"/>
                        </a:pPr>
                        <a:r>
                          <a:rPr sz="700"/>
                          <a:t>24,7</a:t>
                        </a:r>
                      </a:p>
                    </a:txBody>
                    <a:tcPr marL="0" marR="0" marT="0" marB="0" anchor="ctr" horzOverflow="overflow">
                      <a:solidFill>
                        <a:srgbClr val="D6D6D6"/>
                      </a:solidFill>
                    </a:tcPr>
                  </a:tc>
                  <a:tc>
                    <a:txBody>
                      <a:bodyPr/>
                      <a:lstStyle/>
                      <a:p>
                        <a:pPr algn="ctr" defTabSz="914400">
                          <a:spcBef>
                            <a:spcPts val="0"/>
                          </a:spcBef>
                          <a:defRPr sz="1800"/>
                        </a:pPr>
                        <a:r>
                          <a:rPr sz="700"/>
                          <a:t>-36,6</a:t>
                        </a:r>
                      </a:p>
                    </a:txBody>
                    <a:tcPr marL="0" marR="0" marT="0" marB="0" anchor="ctr" horzOverflow="overflow">
                      <a:solidFill>
                        <a:srgbClr val="D6D6D6"/>
                      </a:solidFill>
                    </a:tcPr>
                  </a:tc>
                  <a:extLst>
                    <a:ext uri="{0D108BD9-81ED-4DB2-BD59-A6C34878D82A}">
                      <a16:rowId xmlns:a16="http://schemas.microsoft.com/office/drawing/2014/main" val="10009"/>
                    </a:ext>
                  </a:extLst>
                </a:tr>
              </a:tbl>
            </a:graphicData>
          </a:graphic>
        </p:graphicFrame>
        <p:sp>
          <p:nvSpPr>
            <p:cNvPr id="292" name="Línea"/>
            <p:cNvSpPr/>
            <p:nvPr/>
          </p:nvSpPr>
          <p:spPr>
            <a:xfrm>
              <a:off x="1016842" y="974339"/>
              <a:ext cx="111901" cy="1"/>
            </a:xfrm>
            <a:prstGeom prst="line">
              <a:avLst/>
            </a:prstGeom>
            <a:noFill/>
            <a:ln w="12700" cap="flat">
              <a:solidFill>
                <a:srgbClr val="53585F"/>
              </a:solidFill>
              <a:prstDash val="solid"/>
              <a:miter lim="400000"/>
              <a:tailEnd type="stealth" w="med" len="med"/>
            </a:ln>
            <a:effectLst/>
          </p:spPr>
          <p:txBody>
            <a:bodyPr wrap="square" lIns="0" tIns="0" rIns="0" bIns="0" numCol="1" anchor="t">
              <a:noAutofit/>
            </a:bodyPr>
            <a:lstStyle/>
            <a:p>
              <a:pPr>
                <a:lnSpc>
                  <a:spcPct val="80000"/>
                </a:lnSpc>
                <a:spcBef>
                  <a:spcPts val="0"/>
                </a:spcBef>
                <a:defRPr sz="5600" b="0">
                  <a:solidFill>
                    <a:srgbClr val="000000"/>
                  </a:solidFill>
                  <a:effectLst>
                    <a:outerShdw blurRad="38100" dist="12700" dir="5400000" rotWithShape="0">
                      <a:srgbClr val="000000">
                        <a:alpha val="50000"/>
                      </a:srgbClr>
                    </a:outerShdw>
                  </a:effectLst>
                </a:defRPr>
              </a:pPr>
              <a:endParaRPr/>
            </a:p>
          </p:txBody>
        </p:sp>
        <p:sp>
          <p:nvSpPr>
            <p:cNvPr id="293" name="Línea"/>
            <p:cNvSpPr/>
            <p:nvPr/>
          </p:nvSpPr>
          <p:spPr>
            <a:xfrm flipV="1">
              <a:off x="2147861" y="981998"/>
              <a:ext cx="102884" cy="1"/>
            </a:xfrm>
            <a:prstGeom prst="line">
              <a:avLst/>
            </a:prstGeom>
            <a:noFill/>
            <a:ln w="12700" cap="flat">
              <a:solidFill>
                <a:srgbClr val="53585F"/>
              </a:solidFill>
              <a:prstDash val="solid"/>
              <a:miter lim="400000"/>
              <a:tailEnd type="stealth" w="med" len="med"/>
            </a:ln>
            <a:effectLst/>
          </p:spPr>
          <p:txBody>
            <a:bodyPr wrap="square" lIns="0" tIns="0" rIns="0" bIns="0" numCol="1" anchor="t">
              <a:noAutofit/>
            </a:bodyPr>
            <a:lstStyle/>
            <a:p>
              <a:pPr>
                <a:lnSpc>
                  <a:spcPct val="80000"/>
                </a:lnSpc>
                <a:spcBef>
                  <a:spcPts val="0"/>
                </a:spcBef>
                <a:defRPr sz="5600" b="0">
                  <a:solidFill>
                    <a:srgbClr val="000000"/>
                  </a:solidFill>
                  <a:effectLst>
                    <a:outerShdw blurRad="38100" dist="12700" dir="5400000" rotWithShape="0">
                      <a:srgbClr val="000000">
                        <a:alpha val="50000"/>
                      </a:srgbClr>
                    </a:outerShdw>
                  </a:effectLst>
                </a:defRPr>
              </a:pPr>
              <a:endParaRPr/>
            </a:p>
          </p:txBody>
        </p:sp>
        <p:graphicFrame>
          <p:nvGraphicFramePr>
            <p:cNvPr id="294" name="Table 2-1-1-2-1-2-2"/>
            <p:cNvGraphicFramePr/>
            <p:nvPr/>
          </p:nvGraphicFramePr>
          <p:xfrm>
            <a:off x="1124178" y="329834"/>
            <a:ext cx="983959" cy="1193789"/>
          </p:xfrm>
          <a:graphic>
            <a:graphicData uri="http://schemas.openxmlformats.org/drawingml/2006/table">
              <a:tbl>
                <a:tblPr firstRow="1">
                  <a:tableStyleId>{33BA23B1-9221-436E-865A-0063620EA4FD}</a:tableStyleId>
                </a:tblPr>
                <a:tblGrid>
                  <a:gridCol w="254000">
                    <a:extLst>
                      <a:ext uri="{9D8B030D-6E8A-4147-A177-3AD203B41FA5}">
                        <a16:colId xmlns:a16="http://schemas.microsoft.com/office/drawing/2014/main" val="20000"/>
                      </a:ext>
                    </a:extLst>
                  </a:gridCol>
                  <a:gridCol w="247359">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gridCol w="254000">
                    <a:extLst>
                      <a:ext uri="{9D8B030D-6E8A-4147-A177-3AD203B41FA5}">
                        <a16:colId xmlns:a16="http://schemas.microsoft.com/office/drawing/2014/main" val="20003"/>
                      </a:ext>
                    </a:extLst>
                  </a:gridCol>
                </a:tblGrid>
                <a:tr h="119379">
                  <a:tc>
                    <a:txBody>
                      <a:bodyPr/>
                      <a:lstStyle/>
                      <a:p>
                        <a:pPr algn="ctr" defTabSz="914400">
                          <a:spcBef>
                            <a:spcPts val="0"/>
                          </a:spcBef>
                          <a:defRPr sz="1800" b="0">
                            <a:solidFill>
                              <a:srgbClr val="000000"/>
                            </a:solidFill>
                          </a:defRPr>
                        </a:pPr>
                        <a:r>
                          <a:rPr sz="600" b="1">
                            <a:solidFill>
                              <a:srgbClr val="FFFFFF"/>
                            </a:solidFill>
                          </a:rPr>
                          <a:t>name</a:t>
                        </a:r>
                      </a:p>
                    </a:txBody>
                    <a:tcPr marL="0" marR="0" marT="0" marB="0" anchor="ctr" horzOverflow="overflow">
                      <a:lnL>
                        <a:solidFill>
                          <a:srgbClr val="FFFFFF"/>
                        </a:solidFill>
                        <a:miter lim="400000"/>
                      </a:lnL>
                      <a:lnR>
                        <a:solidFill>
                          <a:srgbClr val="FFFFFF"/>
                        </a:solidFill>
                        <a:miter lim="400000"/>
                      </a:lnR>
                      <a:lnT>
                        <a:solidFill>
                          <a:srgbClr val="FFFFFF"/>
                        </a:solidFill>
                        <a:miter lim="400000"/>
                      </a:lnT>
                      <a:lnB>
                        <a:solidFill>
                          <a:srgbClr val="FFFFFF"/>
                        </a:solidFill>
                        <a:miter lim="400000"/>
                      </a:lnB>
                      <a:solidFill>
                        <a:srgbClr val="797979"/>
                      </a:solidFill>
                    </a:tcPr>
                  </a:tc>
                  <a:tc>
                    <a:txBody>
                      <a:bodyPr/>
                      <a:lstStyle/>
                      <a:p>
                        <a:pPr algn="ctr" defTabSz="914400">
                          <a:spcBef>
                            <a:spcPts val="0"/>
                          </a:spcBef>
                          <a:defRPr sz="1800" b="0">
                            <a:solidFill>
                              <a:srgbClr val="000000"/>
                            </a:solidFill>
                          </a:defRPr>
                        </a:pPr>
                        <a:r>
                          <a:rPr sz="600" b="1">
                            <a:solidFill>
                              <a:srgbClr val="FFFFFF"/>
                            </a:solidFill>
                          </a:rPr>
                          <a:t>yr</a:t>
                        </a:r>
                      </a:p>
                    </a:txBody>
                    <a:tcPr marL="0" marR="0" marT="0" marB="0" anchor="ctr" horzOverflow="overflow">
                      <a:lnL>
                        <a:solidFill>
                          <a:srgbClr val="FFFFFF"/>
                        </a:solidFill>
                        <a:miter lim="400000"/>
                      </a:lnL>
                      <a:lnR>
                        <a:solidFill>
                          <a:srgbClr val="FFFFFF"/>
                        </a:solidFill>
                        <a:miter lim="400000"/>
                      </a:lnR>
                      <a:lnT>
                        <a:solidFill>
                          <a:srgbClr val="FFFFFF"/>
                        </a:solidFill>
                        <a:miter lim="400000"/>
                      </a:lnT>
                      <a:lnB>
                        <a:solidFill>
                          <a:srgbClr val="FFFFFF"/>
                        </a:solidFill>
                        <a:miter lim="400000"/>
                      </a:lnB>
                      <a:solidFill>
                        <a:srgbClr val="797979"/>
                      </a:solidFill>
                    </a:tcPr>
                  </a:tc>
                  <a:tc>
                    <a:txBody>
                      <a:bodyPr/>
                      <a:lstStyle/>
                      <a:p>
                        <a:pPr algn="ctr" defTabSz="914400">
                          <a:spcBef>
                            <a:spcPts val="0"/>
                          </a:spcBef>
                          <a:defRPr sz="1800" b="0">
                            <a:solidFill>
                              <a:srgbClr val="000000"/>
                            </a:solidFill>
                          </a:defRPr>
                        </a:pPr>
                        <a:r>
                          <a:rPr sz="600" b="1">
                            <a:solidFill>
                              <a:srgbClr val="FFFFFF"/>
                            </a:solidFill>
                          </a:rPr>
                          <a:t>lat</a:t>
                        </a:r>
                      </a:p>
                    </a:txBody>
                    <a:tcPr marL="0" marR="0" marT="0" marB="0" anchor="ctr" horzOverflow="overflow">
                      <a:lnL>
                        <a:solidFill>
                          <a:srgbClr val="FFFFFF"/>
                        </a:solidFill>
                        <a:miter lim="400000"/>
                      </a:lnL>
                      <a:lnR>
                        <a:solidFill>
                          <a:srgbClr val="FFFFFF"/>
                        </a:solidFill>
                        <a:miter lim="400000"/>
                      </a:lnR>
                      <a:lnT>
                        <a:solidFill>
                          <a:srgbClr val="FFFFFF"/>
                        </a:solidFill>
                        <a:miter lim="400000"/>
                      </a:lnT>
                      <a:lnB>
                        <a:solidFill>
                          <a:srgbClr val="FFFFFF"/>
                        </a:solidFill>
                        <a:miter lim="400000"/>
                      </a:lnB>
                      <a:solidFill>
                        <a:srgbClr val="797979"/>
                      </a:solidFill>
                    </a:tcPr>
                  </a:tc>
                  <a:tc>
                    <a:txBody>
                      <a:bodyPr/>
                      <a:lstStyle/>
                      <a:p>
                        <a:pPr algn="ctr" defTabSz="914400">
                          <a:spcBef>
                            <a:spcPts val="0"/>
                          </a:spcBef>
                          <a:defRPr sz="1800" b="0">
                            <a:solidFill>
                              <a:srgbClr val="000000"/>
                            </a:solidFill>
                          </a:defRPr>
                        </a:pPr>
                        <a:r>
                          <a:rPr sz="600" b="1">
                            <a:solidFill>
                              <a:srgbClr val="FFFFFF"/>
                            </a:solidFill>
                          </a:rPr>
                          <a:t>long</a:t>
                        </a:r>
                      </a:p>
                    </a:txBody>
                    <a:tcPr marL="0" marR="0" marT="0" marB="0" anchor="ctr" horzOverflow="overflow">
                      <a:lnL>
                        <a:solidFill>
                          <a:srgbClr val="FFFFFF"/>
                        </a:solidFill>
                        <a:miter lim="400000"/>
                      </a:lnL>
                      <a:lnR>
                        <a:solidFill>
                          <a:srgbClr val="FFFFFF"/>
                        </a:solidFill>
                        <a:miter lim="400000"/>
                      </a:lnR>
                      <a:lnT>
                        <a:solidFill>
                          <a:srgbClr val="FFFFFF"/>
                        </a:solidFill>
                        <a:miter lim="400000"/>
                      </a:lnT>
                      <a:lnB>
                        <a:solidFill>
                          <a:srgbClr val="FFFFFF"/>
                        </a:solidFill>
                        <a:miter lim="400000"/>
                      </a:lnB>
                      <a:solidFill>
                        <a:srgbClr val="797979"/>
                      </a:solidFill>
                    </a:tcPr>
                  </a:tc>
                  <a:extLst>
                    <a:ext uri="{0D108BD9-81ED-4DB2-BD59-A6C34878D82A}">
                      <a16:rowId xmlns:a16="http://schemas.microsoft.com/office/drawing/2014/main" val="10000"/>
                    </a:ext>
                  </a:extLst>
                </a:tr>
                <a:tr h="119379">
                  <a:tc>
                    <a:txBody>
                      <a:bodyPr/>
                      <a:lstStyle/>
                      <a:p>
                        <a:pPr algn="ctr" defTabSz="914400">
                          <a:spcBef>
                            <a:spcPts val="0"/>
                          </a:spcBef>
                          <a:defRPr sz="1800"/>
                        </a:pPr>
                        <a:r>
                          <a:rPr sz="700"/>
                          <a:t>Amy</a:t>
                        </a:r>
                      </a:p>
                    </a:txBody>
                    <a:tcPr marL="0" marR="0" marT="0" marB="0" anchor="ctr" horzOverflow="overflow">
                      <a:lnL>
                        <a:solidFill>
                          <a:srgbClr val="FFFFFF"/>
                        </a:solidFill>
                        <a:miter lim="400000"/>
                      </a:lnL>
                      <a:lnR>
                        <a:solidFill>
                          <a:srgbClr val="FFFFFF"/>
                        </a:solidFill>
                        <a:miter lim="400000"/>
                      </a:lnR>
                      <a:lnT>
                        <a:solidFill>
                          <a:srgbClr val="FFFFFF"/>
                        </a:solidFill>
                        <a:miter lim="400000"/>
                      </a:lnT>
                      <a:lnB>
                        <a:solidFill>
                          <a:srgbClr val="FFFFFF"/>
                        </a:solidFill>
                        <a:miter lim="400000"/>
                      </a:lnB>
                    </a:tcPr>
                  </a:tc>
                  <a:tc>
                    <a:txBody>
                      <a:bodyPr/>
                      <a:lstStyle/>
                      <a:p>
                        <a:pPr algn="ctr" defTabSz="914400">
                          <a:spcBef>
                            <a:spcPts val="0"/>
                          </a:spcBef>
                          <a:defRPr sz="1800"/>
                        </a:pPr>
                        <a:r>
                          <a:rPr sz="700"/>
                          <a:t>1975</a:t>
                        </a:r>
                      </a:p>
                    </a:txBody>
                    <a:tcPr marL="0" marR="0" marT="0" marB="0" anchor="ctr" horzOverflow="overflow">
                      <a:lnL>
                        <a:solidFill>
                          <a:srgbClr val="FFFFFF"/>
                        </a:solidFill>
                        <a:miter lim="400000"/>
                      </a:lnL>
                      <a:lnT>
                        <a:solidFill>
                          <a:srgbClr val="FFFFFF"/>
                        </a:solidFill>
                        <a:miter lim="400000"/>
                      </a:lnT>
                      <a:solidFill>
                        <a:srgbClr val="FFFCBF"/>
                      </a:solidFill>
                    </a:tcPr>
                  </a:tc>
                  <a:tc>
                    <a:txBody>
                      <a:bodyPr/>
                      <a:lstStyle/>
                      <a:p>
                        <a:pPr algn="ctr" defTabSz="914400">
                          <a:spcBef>
                            <a:spcPts val="0"/>
                          </a:spcBef>
                          <a:defRPr sz="1800"/>
                        </a:pPr>
                        <a:r>
                          <a:rPr sz="700"/>
                          <a:t>27,5</a:t>
                        </a:r>
                      </a:p>
                    </a:txBody>
                    <a:tcPr marL="0" marR="0" marT="0" marB="0" anchor="ctr" horzOverflow="overflow">
                      <a:lnT>
                        <a:solidFill>
                          <a:srgbClr val="FFFFFF"/>
                        </a:solidFill>
                        <a:miter lim="400000"/>
                      </a:lnT>
                      <a:solidFill>
                        <a:srgbClr val="FFFCBF"/>
                      </a:solidFill>
                    </a:tcPr>
                  </a:tc>
                  <a:tc>
                    <a:txBody>
                      <a:bodyPr/>
                      <a:lstStyle/>
                      <a:p>
                        <a:pPr algn="ctr" defTabSz="914400">
                          <a:spcBef>
                            <a:spcPts val="0"/>
                          </a:spcBef>
                          <a:defRPr sz="1800"/>
                        </a:pPr>
                        <a:r>
                          <a:rPr sz="700"/>
                          <a:t>-79,0</a:t>
                        </a:r>
                      </a:p>
                    </a:txBody>
                    <a:tcPr marL="0" marR="0" marT="0" marB="0" anchor="ctr" horzOverflow="overflow">
                      <a:lnT>
                        <a:solidFill>
                          <a:srgbClr val="FFFFFF"/>
                        </a:solidFill>
                        <a:miter lim="400000"/>
                      </a:lnT>
                      <a:solidFill>
                        <a:srgbClr val="FFFCBF"/>
                      </a:solidFill>
                    </a:tcPr>
                  </a:tc>
                  <a:extLst>
                    <a:ext uri="{0D108BD9-81ED-4DB2-BD59-A6C34878D82A}">
                      <a16:rowId xmlns:a16="http://schemas.microsoft.com/office/drawing/2014/main" val="10001"/>
                    </a:ext>
                  </a:extLst>
                </a:tr>
                <a:tr h="119379">
                  <a:tc>
                    <a:txBody>
                      <a:bodyPr/>
                      <a:lstStyle/>
                      <a:p>
                        <a:pPr algn="ctr" defTabSz="914400">
                          <a:spcBef>
                            <a:spcPts val="0"/>
                          </a:spcBef>
                          <a:defRPr sz="1800"/>
                        </a:pPr>
                        <a:r>
                          <a:rPr sz="700"/>
                          <a:t>Amy</a:t>
                        </a:r>
                      </a:p>
                    </a:txBody>
                    <a:tcPr marL="0" marR="0" marT="0" marB="0" anchor="ctr" horzOverflow="overflow">
                      <a:lnL>
                        <a:solidFill>
                          <a:srgbClr val="FFFFFF"/>
                        </a:solidFill>
                        <a:miter lim="400000"/>
                      </a:lnL>
                      <a:lnR>
                        <a:solidFill>
                          <a:srgbClr val="FFFFFF"/>
                        </a:solidFill>
                        <a:miter lim="400000"/>
                      </a:lnR>
                      <a:lnT>
                        <a:solidFill>
                          <a:srgbClr val="FFFFFF"/>
                        </a:solidFill>
                        <a:miter lim="400000"/>
                      </a:lnT>
                      <a:lnB>
                        <a:solidFill>
                          <a:srgbClr val="FFFFFF"/>
                        </a:solidFill>
                        <a:miter lim="400000"/>
                      </a:lnB>
                    </a:tcPr>
                  </a:tc>
                  <a:tc>
                    <a:txBody>
                      <a:bodyPr/>
                      <a:lstStyle/>
                      <a:p>
                        <a:pPr algn="ctr" defTabSz="914400">
                          <a:spcBef>
                            <a:spcPts val="0"/>
                          </a:spcBef>
                          <a:defRPr sz="1800"/>
                        </a:pPr>
                        <a:r>
                          <a:rPr sz="700"/>
                          <a:t>1975</a:t>
                        </a:r>
                      </a:p>
                    </a:txBody>
                    <a:tcPr marL="0" marR="0" marT="0" marB="0" anchor="ctr" horzOverflow="overflow">
                      <a:lnL>
                        <a:solidFill>
                          <a:srgbClr val="FFFFFF"/>
                        </a:solidFill>
                        <a:miter lim="400000"/>
                      </a:lnL>
                      <a:solidFill>
                        <a:srgbClr val="FFFCBF"/>
                      </a:solidFill>
                    </a:tcPr>
                  </a:tc>
                  <a:tc>
                    <a:txBody>
                      <a:bodyPr/>
                      <a:lstStyle/>
                      <a:p>
                        <a:pPr algn="ctr" defTabSz="914400">
                          <a:spcBef>
                            <a:spcPts val="0"/>
                          </a:spcBef>
                          <a:defRPr sz="1800"/>
                        </a:pPr>
                        <a:r>
                          <a:rPr sz="700"/>
                          <a:t>28,5</a:t>
                        </a:r>
                      </a:p>
                    </a:txBody>
                    <a:tcPr marL="0" marR="0" marT="0" marB="0" anchor="ctr" horzOverflow="overflow">
                      <a:solidFill>
                        <a:srgbClr val="FFFCBF"/>
                      </a:solidFill>
                    </a:tcPr>
                  </a:tc>
                  <a:tc>
                    <a:txBody>
                      <a:bodyPr/>
                      <a:lstStyle/>
                      <a:p>
                        <a:pPr algn="ctr" defTabSz="914400">
                          <a:spcBef>
                            <a:spcPts val="0"/>
                          </a:spcBef>
                          <a:defRPr sz="1800"/>
                        </a:pPr>
                        <a:r>
                          <a:rPr sz="700" dirty="0"/>
                          <a:t>-79,0</a:t>
                        </a:r>
                      </a:p>
                    </a:txBody>
                    <a:tcPr marL="0" marR="0" marT="0" marB="0" anchor="ctr" horzOverflow="overflow">
                      <a:solidFill>
                        <a:srgbClr val="FFFCBF"/>
                      </a:solidFill>
                    </a:tcPr>
                  </a:tc>
                  <a:extLst>
                    <a:ext uri="{0D108BD9-81ED-4DB2-BD59-A6C34878D82A}">
                      <a16:rowId xmlns:a16="http://schemas.microsoft.com/office/drawing/2014/main" val="10002"/>
                    </a:ext>
                  </a:extLst>
                </a:tr>
                <a:tr h="119379">
                  <a:tc>
                    <a:txBody>
                      <a:bodyPr/>
                      <a:lstStyle/>
                      <a:p>
                        <a:pPr algn="ctr" defTabSz="914400">
                          <a:spcBef>
                            <a:spcPts val="0"/>
                          </a:spcBef>
                          <a:defRPr sz="1800"/>
                        </a:pPr>
                        <a:r>
                          <a:rPr sz="700"/>
                          <a:t>Amy</a:t>
                        </a:r>
                      </a:p>
                    </a:txBody>
                    <a:tcPr marL="0" marR="0" marT="0" marB="0" anchor="ctr" horzOverflow="overflow">
                      <a:lnL>
                        <a:solidFill>
                          <a:srgbClr val="FFFFFF"/>
                        </a:solidFill>
                        <a:miter lim="400000"/>
                      </a:lnL>
                      <a:lnR>
                        <a:solidFill>
                          <a:srgbClr val="FFFFFF"/>
                        </a:solidFill>
                        <a:miter lim="400000"/>
                      </a:lnR>
                      <a:lnT>
                        <a:solidFill>
                          <a:srgbClr val="FFFFFF"/>
                        </a:solidFill>
                        <a:miter lim="400000"/>
                      </a:lnT>
                      <a:lnB>
                        <a:solidFill>
                          <a:srgbClr val="FFFFFF"/>
                        </a:solidFill>
                        <a:miter lim="400000"/>
                      </a:lnB>
                    </a:tcPr>
                  </a:tc>
                  <a:tc>
                    <a:txBody>
                      <a:bodyPr/>
                      <a:lstStyle/>
                      <a:p>
                        <a:pPr algn="ctr" defTabSz="914400">
                          <a:spcBef>
                            <a:spcPts val="0"/>
                          </a:spcBef>
                          <a:defRPr sz="1800"/>
                        </a:pPr>
                        <a:r>
                          <a:rPr sz="700"/>
                          <a:t>1975</a:t>
                        </a:r>
                      </a:p>
                    </a:txBody>
                    <a:tcPr marL="0" marR="0" marT="0" marB="0" anchor="ctr" horzOverflow="overflow">
                      <a:lnL>
                        <a:solidFill>
                          <a:srgbClr val="FFFFFF"/>
                        </a:solidFill>
                        <a:miter lim="400000"/>
                      </a:lnL>
                      <a:solidFill>
                        <a:srgbClr val="FFFCBF"/>
                      </a:solidFill>
                    </a:tcPr>
                  </a:tc>
                  <a:tc>
                    <a:txBody>
                      <a:bodyPr/>
                      <a:lstStyle/>
                      <a:p>
                        <a:pPr algn="ctr" defTabSz="914400">
                          <a:spcBef>
                            <a:spcPts val="0"/>
                          </a:spcBef>
                          <a:defRPr sz="1800"/>
                        </a:pPr>
                        <a:r>
                          <a:rPr sz="700"/>
                          <a:t>29,5</a:t>
                        </a:r>
                      </a:p>
                    </a:txBody>
                    <a:tcPr marL="0" marR="0" marT="0" marB="0" anchor="ctr" horzOverflow="overflow">
                      <a:solidFill>
                        <a:srgbClr val="FFFCBF"/>
                      </a:solidFill>
                    </a:tcPr>
                  </a:tc>
                  <a:tc>
                    <a:txBody>
                      <a:bodyPr/>
                      <a:lstStyle/>
                      <a:p>
                        <a:pPr algn="ctr" defTabSz="914400">
                          <a:spcBef>
                            <a:spcPts val="0"/>
                          </a:spcBef>
                          <a:defRPr sz="1800"/>
                        </a:pPr>
                        <a:r>
                          <a:rPr sz="700"/>
                          <a:t>-79,0</a:t>
                        </a:r>
                      </a:p>
                    </a:txBody>
                    <a:tcPr marL="0" marR="0" marT="0" marB="0" anchor="ctr" horzOverflow="overflow">
                      <a:solidFill>
                        <a:srgbClr val="FFFCBF"/>
                      </a:solidFill>
                    </a:tcPr>
                  </a:tc>
                  <a:extLst>
                    <a:ext uri="{0D108BD9-81ED-4DB2-BD59-A6C34878D82A}">
                      <a16:rowId xmlns:a16="http://schemas.microsoft.com/office/drawing/2014/main" val="10003"/>
                    </a:ext>
                  </a:extLst>
                </a:tr>
                <a:tr h="119379">
                  <a:tc>
                    <a:txBody>
                      <a:bodyPr/>
                      <a:lstStyle/>
                      <a:p>
                        <a:pPr algn="ctr" defTabSz="914400">
                          <a:spcBef>
                            <a:spcPts val="0"/>
                          </a:spcBef>
                          <a:defRPr sz="1800"/>
                        </a:pPr>
                        <a:r>
                          <a:rPr sz="700"/>
                          <a:t>Bob</a:t>
                        </a:r>
                      </a:p>
                    </a:txBody>
                    <a:tcPr marL="0" marR="0" marT="0" marB="0" anchor="ctr" horzOverflow="overflow">
                      <a:lnL>
                        <a:solidFill>
                          <a:srgbClr val="FFFFFF"/>
                        </a:solidFill>
                        <a:miter lim="400000"/>
                      </a:lnL>
                      <a:lnR>
                        <a:solidFill>
                          <a:srgbClr val="FFFFFF"/>
                        </a:solidFill>
                        <a:miter lim="400000"/>
                      </a:lnR>
                      <a:lnT>
                        <a:solidFill>
                          <a:srgbClr val="FFFFFF"/>
                        </a:solidFill>
                        <a:miter lim="400000"/>
                      </a:lnT>
                      <a:lnB>
                        <a:solidFill>
                          <a:srgbClr val="FFFFFF"/>
                        </a:solidFill>
                        <a:miter lim="400000"/>
                      </a:lnB>
                    </a:tcPr>
                  </a:tc>
                  <a:tc>
                    <a:txBody>
                      <a:bodyPr/>
                      <a:lstStyle/>
                      <a:p>
                        <a:pPr algn="ctr" defTabSz="914400">
                          <a:spcBef>
                            <a:spcPts val="0"/>
                          </a:spcBef>
                          <a:defRPr sz="1800"/>
                        </a:pPr>
                        <a:r>
                          <a:rPr sz="700"/>
                          <a:t>1979</a:t>
                        </a:r>
                      </a:p>
                    </a:txBody>
                    <a:tcPr marL="0" marR="0" marT="0" marB="0" anchor="ctr" horzOverflow="overflow">
                      <a:lnL>
                        <a:solidFill>
                          <a:srgbClr val="FFFFFF"/>
                        </a:solidFill>
                        <a:miter lim="400000"/>
                      </a:lnL>
                      <a:solidFill>
                        <a:srgbClr val="FFE08B"/>
                      </a:solidFill>
                    </a:tcPr>
                  </a:tc>
                  <a:tc>
                    <a:txBody>
                      <a:bodyPr/>
                      <a:lstStyle/>
                      <a:p>
                        <a:pPr algn="ctr" defTabSz="914400">
                          <a:spcBef>
                            <a:spcPts val="0"/>
                          </a:spcBef>
                          <a:defRPr sz="1800"/>
                        </a:pPr>
                        <a:r>
                          <a:rPr sz="700"/>
                          <a:t>22,0</a:t>
                        </a:r>
                      </a:p>
                    </a:txBody>
                    <a:tcPr marL="0" marR="0" marT="0" marB="0" anchor="ctr" horzOverflow="overflow">
                      <a:solidFill>
                        <a:srgbClr val="FFE08B"/>
                      </a:solidFill>
                    </a:tcPr>
                  </a:tc>
                  <a:tc>
                    <a:txBody>
                      <a:bodyPr/>
                      <a:lstStyle/>
                      <a:p>
                        <a:pPr algn="ctr" defTabSz="914400">
                          <a:spcBef>
                            <a:spcPts val="0"/>
                          </a:spcBef>
                          <a:defRPr sz="1800"/>
                        </a:pPr>
                        <a:r>
                          <a:rPr sz="700"/>
                          <a:t>-96,0</a:t>
                        </a:r>
                      </a:p>
                    </a:txBody>
                    <a:tcPr marL="0" marR="0" marT="0" marB="0" anchor="ctr" horzOverflow="overflow">
                      <a:solidFill>
                        <a:srgbClr val="FFE08B"/>
                      </a:solidFill>
                    </a:tcPr>
                  </a:tc>
                  <a:extLst>
                    <a:ext uri="{0D108BD9-81ED-4DB2-BD59-A6C34878D82A}">
                      <a16:rowId xmlns:a16="http://schemas.microsoft.com/office/drawing/2014/main" val="10004"/>
                    </a:ext>
                  </a:extLst>
                </a:tr>
                <a:tr h="119379">
                  <a:tc>
                    <a:txBody>
                      <a:bodyPr/>
                      <a:lstStyle/>
                      <a:p>
                        <a:pPr algn="ctr" defTabSz="914400">
                          <a:spcBef>
                            <a:spcPts val="0"/>
                          </a:spcBef>
                          <a:defRPr sz="1800"/>
                        </a:pPr>
                        <a:r>
                          <a:rPr sz="700"/>
                          <a:t>Bob</a:t>
                        </a:r>
                      </a:p>
                    </a:txBody>
                    <a:tcPr marL="0" marR="0" marT="0" marB="0" anchor="ctr" horzOverflow="overflow">
                      <a:lnL>
                        <a:solidFill>
                          <a:srgbClr val="FFFFFF"/>
                        </a:solidFill>
                        <a:miter lim="400000"/>
                      </a:lnL>
                      <a:lnR>
                        <a:solidFill>
                          <a:srgbClr val="FFFFFF"/>
                        </a:solidFill>
                        <a:miter lim="400000"/>
                      </a:lnR>
                      <a:lnT>
                        <a:solidFill>
                          <a:srgbClr val="FFFFFF"/>
                        </a:solidFill>
                        <a:miter lim="400000"/>
                      </a:lnT>
                      <a:lnB>
                        <a:solidFill>
                          <a:srgbClr val="FFFFFF"/>
                        </a:solidFill>
                        <a:miter lim="400000"/>
                      </a:lnB>
                    </a:tcPr>
                  </a:tc>
                  <a:tc>
                    <a:txBody>
                      <a:bodyPr/>
                      <a:lstStyle/>
                      <a:p>
                        <a:pPr algn="ctr" defTabSz="914400">
                          <a:spcBef>
                            <a:spcPts val="0"/>
                          </a:spcBef>
                          <a:defRPr sz="1800"/>
                        </a:pPr>
                        <a:r>
                          <a:rPr sz="700"/>
                          <a:t>1979</a:t>
                        </a:r>
                      </a:p>
                    </a:txBody>
                    <a:tcPr marL="0" marR="0" marT="0" marB="0" anchor="ctr" horzOverflow="overflow">
                      <a:lnL>
                        <a:solidFill>
                          <a:srgbClr val="FFFFFF"/>
                        </a:solidFill>
                        <a:miter lim="400000"/>
                      </a:lnL>
                      <a:solidFill>
                        <a:srgbClr val="FFE08B"/>
                      </a:solidFill>
                    </a:tcPr>
                  </a:tc>
                  <a:tc>
                    <a:txBody>
                      <a:bodyPr/>
                      <a:lstStyle/>
                      <a:p>
                        <a:pPr algn="ctr" defTabSz="914400">
                          <a:spcBef>
                            <a:spcPts val="0"/>
                          </a:spcBef>
                          <a:defRPr sz="1800"/>
                        </a:pPr>
                        <a:r>
                          <a:rPr sz="700"/>
                          <a:t>22,5</a:t>
                        </a:r>
                      </a:p>
                    </a:txBody>
                    <a:tcPr marL="0" marR="0" marT="0" marB="0" anchor="ctr" horzOverflow="overflow">
                      <a:solidFill>
                        <a:srgbClr val="FFE08B"/>
                      </a:solidFill>
                    </a:tcPr>
                  </a:tc>
                  <a:tc>
                    <a:txBody>
                      <a:bodyPr/>
                      <a:lstStyle/>
                      <a:p>
                        <a:pPr algn="ctr" defTabSz="914400">
                          <a:spcBef>
                            <a:spcPts val="0"/>
                          </a:spcBef>
                          <a:defRPr sz="1800"/>
                        </a:pPr>
                        <a:r>
                          <a:rPr sz="700"/>
                          <a:t>-95,3</a:t>
                        </a:r>
                      </a:p>
                    </a:txBody>
                    <a:tcPr marL="0" marR="0" marT="0" marB="0" anchor="ctr" horzOverflow="overflow">
                      <a:solidFill>
                        <a:srgbClr val="FFE08B"/>
                      </a:solidFill>
                    </a:tcPr>
                  </a:tc>
                  <a:extLst>
                    <a:ext uri="{0D108BD9-81ED-4DB2-BD59-A6C34878D82A}">
                      <a16:rowId xmlns:a16="http://schemas.microsoft.com/office/drawing/2014/main" val="10005"/>
                    </a:ext>
                  </a:extLst>
                </a:tr>
                <a:tr h="119379">
                  <a:tc>
                    <a:txBody>
                      <a:bodyPr/>
                      <a:lstStyle/>
                      <a:p>
                        <a:pPr algn="ctr" defTabSz="914400">
                          <a:spcBef>
                            <a:spcPts val="0"/>
                          </a:spcBef>
                          <a:defRPr sz="1800"/>
                        </a:pPr>
                        <a:r>
                          <a:rPr sz="700"/>
                          <a:t>Bob</a:t>
                        </a:r>
                      </a:p>
                    </a:txBody>
                    <a:tcPr marL="0" marR="0" marT="0" marB="0" anchor="ctr" horzOverflow="overflow">
                      <a:lnL>
                        <a:solidFill>
                          <a:srgbClr val="FFFFFF"/>
                        </a:solidFill>
                        <a:miter lim="400000"/>
                      </a:lnL>
                      <a:lnR>
                        <a:solidFill>
                          <a:srgbClr val="FFFFFF"/>
                        </a:solidFill>
                        <a:miter lim="400000"/>
                      </a:lnR>
                      <a:lnT>
                        <a:solidFill>
                          <a:srgbClr val="FFFFFF"/>
                        </a:solidFill>
                        <a:miter lim="400000"/>
                      </a:lnT>
                      <a:lnB>
                        <a:solidFill>
                          <a:srgbClr val="FFFFFF"/>
                        </a:solidFill>
                        <a:miter lim="400000"/>
                      </a:lnB>
                    </a:tcPr>
                  </a:tc>
                  <a:tc>
                    <a:txBody>
                      <a:bodyPr/>
                      <a:lstStyle/>
                      <a:p>
                        <a:pPr algn="ctr" defTabSz="914400">
                          <a:spcBef>
                            <a:spcPts val="0"/>
                          </a:spcBef>
                          <a:defRPr sz="1800"/>
                        </a:pPr>
                        <a:r>
                          <a:rPr sz="700"/>
                          <a:t>1979</a:t>
                        </a:r>
                      </a:p>
                    </a:txBody>
                    <a:tcPr marL="0" marR="0" marT="0" marB="0" anchor="ctr" horzOverflow="overflow">
                      <a:lnL>
                        <a:solidFill>
                          <a:srgbClr val="FFFFFF"/>
                        </a:solidFill>
                        <a:miter lim="400000"/>
                      </a:lnL>
                      <a:solidFill>
                        <a:srgbClr val="FFE08B"/>
                      </a:solidFill>
                    </a:tcPr>
                  </a:tc>
                  <a:tc>
                    <a:txBody>
                      <a:bodyPr/>
                      <a:lstStyle/>
                      <a:p>
                        <a:pPr algn="ctr" defTabSz="914400">
                          <a:spcBef>
                            <a:spcPts val="0"/>
                          </a:spcBef>
                          <a:defRPr sz="1800"/>
                        </a:pPr>
                        <a:r>
                          <a:rPr sz="700"/>
                          <a:t>23,0</a:t>
                        </a:r>
                      </a:p>
                    </a:txBody>
                    <a:tcPr marL="0" marR="0" marT="0" marB="0" anchor="ctr" horzOverflow="overflow">
                      <a:solidFill>
                        <a:srgbClr val="FFE08B"/>
                      </a:solidFill>
                    </a:tcPr>
                  </a:tc>
                  <a:tc>
                    <a:txBody>
                      <a:bodyPr/>
                      <a:lstStyle/>
                      <a:p>
                        <a:pPr algn="ctr" defTabSz="914400">
                          <a:spcBef>
                            <a:spcPts val="0"/>
                          </a:spcBef>
                          <a:defRPr sz="1800"/>
                        </a:pPr>
                        <a:r>
                          <a:rPr sz="700"/>
                          <a:t>-94,6</a:t>
                        </a:r>
                      </a:p>
                    </a:txBody>
                    <a:tcPr marL="0" marR="0" marT="0" marB="0" anchor="ctr" horzOverflow="overflow">
                      <a:solidFill>
                        <a:srgbClr val="FFE08B"/>
                      </a:solidFill>
                    </a:tcPr>
                  </a:tc>
                  <a:extLst>
                    <a:ext uri="{0D108BD9-81ED-4DB2-BD59-A6C34878D82A}">
                      <a16:rowId xmlns:a16="http://schemas.microsoft.com/office/drawing/2014/main" val="10006"/>
                    </a:ext>
                  </a:extLst>
                </a:tr>
                <a:tr h="119379">
                  <a:tc>
                    <a:txBody>
                      <a:bodyPr/>
                      <a:lstStyle/>
                      <a:p>
                        <a:pPr algn="ctr" defTabSz="914400">
                          <a:spcBef>
                            <a:spcPts val="0"/>
                          </a:spcBef>
                          <a:defRPr sz="1800"/>
                        </a:pPr>
                        <a:r>
                          <a:rPr sz="700"/>
                          <a:t>Zeta</a:t>
                        </a:r>
                      </a:p>
                    </a:txBody>
                    <a:tcPr marL="0" marR="0" marT="0" marB="0" anchor="ctr" horzOverflow="overflow">
                      <a:lnL>
                        <a:solidFill>
                          <a:srgbClr val="FFFFFF"/>
                        </a:solidFill>
                        <a:miter lim="400000"/>
                      </a:lnL>
                      <a:lnR>
                        <a:solidFill>
                          <a:srgbClr val="FFFFFF"/>
                        </a:solidFill>
                        <a:miter lim="400000"/>
                      </a:lnR>
                      <a:lnT>
                        <a:solidFill>
                          <a:srgbClr val="FFFFFF"/>
                        </a:solidFill>
                        <a:miter lim="400000"/>
                      </a:lnT>
                      <a:lnB>
                        <a:solidFill>
                          <a:srgbClr val="FFFFFF"/>
                        </a:solidFill>
                        <a:miter lim="400000"/>
                      </a:lnB>
                    </a:tcPr>
                  </a:tc>
                  <a:tc>
                    <a:txBody>
                      <a:bodyPr/>
                      <a:lstStyle/>
                      <a:p>
                        <a:pPr algn="ctr" defTabSz="914400">
                          <a:spcBef>
                            <a:spcPts val="0"/>
                          </a:spcBef>
                          <a:defRPr sz="1800"/>
                        </a:pPr>
                        <a:r>
                          <a:rPr sz="700"/>
                          <a:t>2005</a:t>
                        </a:r>
                      </a:p>
                    </a:txBody>
                    <a:tcPr marL="0" marR="0" marT="0" marB="0" anchor="ctr" horzOverflow="overflow">
                      <a:lnL>
                        <a:solidFill>
                          <a:srgbClr val="FFFFFF"/>
                        </a:solidFill>
                        <a:miter lim="400000"/>
                      </a:lnL>
                      <a:solidFill>
                        <a:srgbClr val="FEAD61"/>
                      </a:solidFill>
                    </a:tcPr>
                  </a:tc>
                  <a:tc>
                    <a:txBody>
                      <a:bodyPr/>
                      <a:lstStyle/>
                      <a:p>
                        <a:pPr algn="ctr" defTabSz="914400">
                          <a:spcBef>
                            <a:spcPts val="0"/>
                          </a:spcBef>
                          <a:defRPr sz="1800"/>
                        </a:pPr>
                        <a:r>
                          <a:rPr sz="700"/>
                          <a:t>23,9</a:t>
                        </a:r>
                      </a:p>
                    </a:txBody>
                    <a:tcPr marL="0" marR="0" marT="0" marB="0" anchor="ctr" horzOverflow="overflow">
                      <a:solidFill>
                        <a:srgbClr val="FEAD61"/>
                      </a:solidFill>
                    </a:tcPr>
                  </a:tc>
                  <a:tc>
                    <a:txBody>
                      <a:bodyPr/>
                      <a:lstStyle/>
                      <a:p>
                        <a:pPr algn="ctr" defTabSz="914400">
                          <a:spcBef>
                            <a:spcPts val="0"/>
                          </a:spcBef>
                          <a:defRPr sz="1800"/>
                        </a:pPr>
                        <a:r>
                          <a:rPr sz="700"/>
                          <a:t>-35,6</a:t>
                        </a:r>
                      </a:p>
                    </a:txBody>
                    <a:tcPr marL="0" marR="0" marT="0" marB="0" anchor="ctr" horzOverflow="overflow">
                      <a:solidFill>
                        <a:srgbClr val="FEAD61"/>
                      </a:solidFill>
                    </a:tcPr>
                  </a:tc>
                  <a:extLst>
                    <a:ext uri="{0D108BD9-81ED-4DB2-BD59-A6C34878D82A}">
                      <a16:rowId xmlns:a16="http://schemas.microsoft.com/office/drawing/2014/main" val="10007"/>
                    </a:ext>
                  </a:extLst>
                </a:tr>
                <a:tr h="119379">
                  <a:tc>
                    <a:txBody>
                      <a:bodyPr/>
                      <a:lstStyle/>
                      <a:p>
                        <a:pPr algn="ctr" defTabSz="914400">
                          <a:spcBef>
                            <a:spcPts val="0"/>
                          </a:spcBef>
                          <a:defRPr sz="1800"/>
                        </a:pPr>
                        <a:r>
                          <a:rPr sz="700"/>
                          <a:t>Zeta</a:t>
                        </a:r>
                      </a:p>
                    </a:txBody>
                    <a:tcPr marL="0" marR="0" marT="0" marB="0" anchor="ctr" horzOverflow="overflow">
                      <a:lnL>
                        <a:solidFill>
                          <a:srgbClr val="FFFFFF"/>
                        </a:solidFill>
                        <a:miter lim="400000"/>
                      </a:lnL>
                      <a:lnR>
                        <a:solidFill>
                          <a:srgbClr val="FFFFFF"/>
                        </a:solidFill>
                        <a:miter lim="400000"/>
                      </a:lnR>
                      <a:lnT>
                        <a:solidFill>
                          <a:srgbClr val="FFFFFF"/>
                        </a:solidFill>
                        <a:miter lim="400000"/>
                      </a:lnT>
                      <a:lnB>
                        <a:solidFill>
                          <a:srgbClr val="FFFFFF"/>
                        </a:solidFill>
                        <a:miter lim="400000"/>
                      </a:lnB>
                    </a:tcPr>
                  </a:tc>
                  <a:tc>
                    <a:txBody>
                      <a:bodyPr/>
                      <a:lstStyle/>
                      <a:p>
                        <a:pPr algn="ctr" defTabSz="914400">
                          <a:spcBef>
                            <a:spcPts val="0"/>
                          </a:spcBef>
                          <a:defRPr sz="1800"/>
                        </a:pPr>
                        <a:r>
                          <a:rPr sz="700"/>
                          <a:t>2005</a:t>
                        </a:r>
                      </a:p>
                    </a:txBody>
                    <a:tcPr marL="0" marR="0" marT="0" marB="0" anchor="ctr" horzOverflow="overflow">
                      <a:lnL>
                        <a:solidFill>
                          <a:srgbClr val="FFFFFF"/>
                        </a:solidFill>
                        <a:miter lim="400000"/>
                      </a:lnL>
                      <a:solidFill>
                        <a:srgbClr val="FEAD61"/>
                      </a:solidFill>
                    </a:tcPr>
                  </a:tc>
                  <a:tc>
                    <a:txBody>
                      <a:bodyPr/>
                      <a:lstStyle/>
                      <a:p>
                        <a:pPr algn="ctr" defTabSz="914400">
                          <a:spcBef>
                            <a:spcPts val="0"/>
                          </a:spcBef>
                          <a:defRPr sz="1800"/>
                        </a:pPr>
                        <a:r>
                          <a:rPr sz="700"/>
                          <a:t>24,2</a:t>
                        </a:r>
                      </a:p>
                    </a:txBody>
                    <a:tcPr marL="0" marR="0" marT="0" marB="0" anchor="ctr" horzOverflow="overflow">
                      <a:solidFill>
                        <a:srgbClr val="FEAD61"/>
                      </a:solidFill>
                    </a:tcPr>
                  </a:tc>
                  <a:tc>
                    <a:txBody>
                      <a:bodyPr/>
                      <a:lstStyle/>
                      <a:p>
                        <a:pPr algn="ctr" defTabSz="914400">
                          <a:spcBef>
                            <a:spcPts val="0"/>
                          </a:spcBef>
                          <a:defRPr sz="1800"/>
                        </a:pPr>
                        <a:r>
                          <a:rPr sz="700"/>
                          <a:t>-36,1</a:t>
                        </a:r>
                      </a:p>
                    </a:txBody>
                    <a:tcPr marL="0" marR="0" marT="0" marB="0" anchor="ctr" horzOverflow="overflow">
                      <a:solidFill>
                        <a:srgbClr val="FEAD61"/>
                      </a:solidFill>
                    </a:tcPr>
                  </a:tc>
                  <a:extLst>
                    <a:ext uri="{0D108BD9-81ED-4DB2-BD59-A6C34878D82A}">
                      <a16:rowId xmlns:a16="http://schemas.microsoft.com/office/drawing/2014/main" val="10008"/>
                    </a:ext>
                  </a:extLst>
                </a:tr>
                <a:tr h="119379">
                  <a:tc>
                    <a:txBody>
                      <a:bodyPr/>
                      <a:lstStyle/>
                      <a:p>
                        <a:pPr algn="ctr" defTabSz="914400">
                          <a:spcBef>
                            <a:spcPts val="0"/>
                          </a:spcBef>
                          <a:defRPr sz="1800"/>
                        </a:pPr>
                        <a:r>
                          <a:rPr sz="700"/>
                          <a:t>Zeta</a:t>
                        </a:r>
                      </a:p>
                    </a:txBody>
                    <a:tcPr marL="0" marR="0" marT="0" marB="0" anchor="ctr" horzOverflow="overflow">
                      <a:lnL>
                        <a:solidFill>
                          <a:srgbClr val="FFFFFF"/>
                        </a:solidFill>
                        <a:miter lim="400000"/>
                      </a:lnL>
                      <a:lnR>
                        <a:solidFill>
                          <a:srgbClr val="FFFFFF"/>
                        </a:solidFill>
                        <a:miter lim="400000"/>
                      </a:lnR>
                      <a:lnT>
                        <a:solidFill>
                          <a:srgbClr val="FFFFFF"/>
                        </a:solidFill>
                        <a:miter lim="400000"/>
                      </a:lnT>
                      <a:lnB>
                        <a:solidFill>
                          <a:srgbClr val="FFFFFF"/>
                        </a:solidFill>
                        <a:miter lim="400000"/>
                      </a:lnB>
                    </a:tcPr>
                  </a:tc>
                  <a:tc>
                    <a:txBody>
                      <a:bodyPr/>
                      <a:lstStyle/>
                      <a:p>
                        <a:pPr algn="ctr" defTabSz="914400">
                          <a:spcBef>
                            <a:spcPts val="0"/>
                          </a:spcBef>
                          <a:defRPr sz="1800"/>
                        </a:pPr>
                        <a:r>
                          <a:rPr sz="700"/>
                          <a:t>2005</a:t>
                        </a:r>
                      </a:p>
                    </a:txBody>
                    <a:tcPr marL="0" marR="0" marT="0" marB="0" anchor="ctr" horzOverflow="overflow">
                      <a:lnL>
                        <a:solidFill>
                          <a:srgbClr val="FFFFFF"/>
                        </a:solidFill>
                        <a:miter lim="400000"/>
                      </a:lnL>
                      <a:solidFill>
                        <a:srgbClr val="FEAD61"/>
                      </a:solidFill>
                    </a:tcPr>
                  </a:tc>
                  <a:tc>
                    <a:txBody>
                      <a:bodyPr/>
                      <a:lstStyle/>
                      <a:p>
                        <a:pPr algn="ctr" defTabSz="914400">
                          <a:spcBef>
                            <a:spcPts val="0"/>
                          </a:spcBef>
                          <a:defRPr sz="1800"/>
                        </a:pPr>
                        <a:r>
                          <a:rPr sz="700"/>
                          <a:t>24,7</a:t>
                        </a:r>
                      </a:p>
                    </a:txBody>
                    <a:tcPr marL="0" marR="0" marT="0" marB="0" anchor="ctr" horzOverflow="overflow">
                      <a:solidFill>
                        <a:srgbClr val="FEAD61"/>
                      </a:solidFill>
                    </a:tcPr>
                  </a:tc>
                  <a:tc>
                    <a:txBody>
                      <a:bodyPr/>
                      <a:lstStyle/>
                      <a:p>
                        <a:pPr algn="ctr" defTabSz="914400">
                          <a:spcBef>
                            <a:spcPts val="0"/>
                          </a:spcBef>
                          <a:defRPr sz="1800"/>
                        </a:pPr>
                        <a:r>
                          <a:rPr sz="700" dirty="0"/>
                          <a:t>-36,6</a:t>
                        </a:r>
                      </a:p>
                    </a:txBody>
                    <a:tcPr marL="0" marR="0" marT="0" marB="0" anchor="ctr" horzOverflow="overflow">
                      <a:solidFill>
                        <a:srgbClr val="FEAD61"/>
                      </a:solidFill>
                    </a:tcPr>
                  </a:tc>
                  <a:extLst>
                    <a:ext uri="{0D108BD9-81ED-4DB2-BD59-A6C34878D82A}">
                      <a16:rowId xmlns:a16="http://schemas.microsoft.com/office/drawing/2014/main" val="10009"/>
                    </a:ext>
                  </a:extLst>
                </a:tr>
              </a:tbl>
            </a:graphicData>
          </a:graphic>
        </p:graphicFrame>
        <p:sp>
          <p:nvSpPr>
            <p:cNvPr id="295" name="Figura"/>
            <p:cNvSpPr/>
            <p:nvPr/>
          </p:nvSpPr>
          <p:spPr>
            <a:xfrm>
              <a:off x="3164862" y="731264"/>
              <a:ext cx="215961" cy="457585"/>
            </a:xfrm>
            <a:custGeom>
              <a:avLst/>
              <a:gdLst/>
              <a:ahLst/>
              <a:cxnLst>
                <a:cxn ang="0">
                  <a:pos x="wd2" y="hd2"/>
                </a:cxn>
                <a:cxn ang="5400000">
                  <a:pos x="wd2" y="hd2"/>
                </a:cxn>
                <a:cxn ang="10800000">
                  <a:pos x="wd2" y="hd2"/>
                </a:cxn>
                <a:cxn ang="16200000">
                  <a:pos x="wd2" y="hd2"/>
                </a:cxn>
              </a:cxnLst>
              <a:rect l="0" t="0" r="r" b="b"/>
              <a:pathLst>
                <a:path w="21600" h="21600" extrusionOk="0">
                  <a:moveTo>
                    <a:pt x="0" y="12548"/>
                  </a:moveTo>
                  <a:lnTo>
                    <a:pt x="21600" y="0"/>
                  </a:lnTo>
                  <a:lnTo>
                    <a:pt x="20973" y="21600"/>
                  </a:lnTo>
                  <a:lnTo>
                    <a:pt x="280" y="16364"/>
                  </a:lnTo>
                  <a:lnTo>
                    <a:pt x="0" y="12548"/>
                  </a:lnTo>
                  <a:close/>
                </a:path>
              </a:pathLst>
            </a:custGeom>
            <a:solidFill>
              <a:srgbClr val="FFE08B">
                <a:alpha val="25000"/>
              </a:srgbClr>
            </a:solidFill>
            <a:ln w="12700" cap="flat">
              <a:noFill/>
              <a:miter lim="400000"/>
            </a:ln>
            <a:effectLst/>
          </p:spPr>
          <p:txBody>
            <a:bodyPr wrap="square" lIns="54570" tIns="54570" rIns="54570" bIns="54570" numCol="1" anchor="ctr">
              <a:noAutofit/>
            </a:bodyPr>
            <a:lstStyle/>
            <a:p>
              <a:pPr algn="ctr">
                <a:spcBef>
                  <a:spcPts val="0"/>
                </a:spcBef>
                <a:defRPr sz="2600" b="0">
                  <a:solidFill>
                    <a:srgbClr val="000000"/>
                  </a:solidFill>
                </a:defRPr>
              </a:pPr>
              <a:endParaRPr/>
            </a:p>
          </p:txBody>
        </p:sp>
        <p:sp>
          <p:nvSpPr>
            <p:cNvPr id="296" name="Figura"/>
            <p:cNvSpPr/>
            <p:nvPr/>
          </p:nvSpPr>
          <p:spPr>
            <a:xfrm>
              <a:off x="3175473" y="1088322"/>
              <a:ext cx="203745" cy="62790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166" y="6524"/>
                  </a:lnTo>
                  <a:lnTo>
                    <a:pt x="21600" y="21600"/>
                  </a:lnTo>
                  <a:lnTo>
                    <a:pt x="503" y="4218"/>
                  </a:lnTo>
                  <a:lnTo>
                    <a:pt x="0" y="0"/>
                  </a:lnTo>
                  <a:close/>
                </a:path>
              </a:pathLst>
            </a:custGeom>
            <a:solidFill>
              <a:srgbClr val="FEAD61">
                <a:alpha val="25000"/>
              </a:srgbClr>
            </a:solidFill>
            <a:ln w="12700" cap="flat">
              <a:noFill/>
              <a:miter lim="400000"/>
            </a:ln>
            <a:effectLst/>
          </p:spPr>
          <p:txBody>
            <a:bodyPr wrap="square" lIns="54570" tIns="54570" rIns="54570" bIns="54570" numCol="1" anchor="ctr">
              <a:noAutofit/>
            </a:bodyPr>
            <a:lstStyle/>
            <a:p>
              <a:pPr algn="ctr">
                <a:spcBef>
                  <a:spcPts val="0"/>
                </a:spcBef>
                <a:defRPr sz="2600" b="0">
                  <a:solidFill>
                    <a:srgbClr val="000000"/>
                  </a:solidFill>
                </a:defRPr>
              </a:pPr>
              <a:endParaRPr/>
            </a:p>
          </p:txBody>
        </p:sp>
        <p:sp>
          <p:nvSpPr>
            <p:cNvPr id="297" name="Figura"/>
            <p:cNvSpPr/>
            <p:nvPr/>
          </p:nvSpPr>
          <p:spPr>
            <a:xfrm>
              <a:off x="3165672" y="166410"/>
              <a:ext cx="234994" cy="821621"/>
            </a:xfrm>
            <a:custGeom>
              <a:avLst/>
              <a:gdLst/>
              <a:ahLst/>
              <a:cxnLst>
                <a:cxn ang="0">
                  <a:pos x="wd2" y="hd2"/>
                </a:cxn>
                <a:cxn ang="5400000">
                  <a:pos x="wd2" y="hd2"/>
                </a:cxn>
                <a:cxn ang="10800000">
                  <a:pos x="wd2" y="hd2"/>
                </a:cxn>
                <a:cxn ang="16200000">
                  <a:pos x="wd2" y="hd2"/>
                </a:cxn>
              </a:cxnLst>
              <a:rect l="0" t="0" r="r" b="b"/>
              <a:pathLst>
                <a:path w="21600" h="21600" extrusionOk="0">
                  <a:moveTo>
                    <a:pt x="0" y="18150"/>
                  </a:moveTo>
                  <a:lnTo>
                    <a:pt x="21600" y="0"/>
                  </a:lnTo>
                  <a:lnTo>
                    <a:pt x="20934" y="12608"/>
                  </a:lnTo>
                  <a:lnTo>
                    <a:pt x="159" y="21600"/>
                  </a:lnTo>
                  <a:lnTo>
                    <a:pt x="0" y="18150"/>
                  </a:lnTo>
                  <a:close/>
                </a:path>
              </a:pathLst>
            </a:custGeom>
            <a:solidFill>
              <a:srgbClr val="FFFCBF">
                <a:alpha val="25000"/>
              </a:srgbClr>
            </a:solidFill>
            <a:ln w="12700" cap="flat">
              <a:noFill/>
              <a:miter lim="400000"/>
            </a:ln>
            <a:effectLst/>
          </p:spPr>
          <p:txBody>
            <a:bodyPr wrap="square" lIns="54570" tIns="54570" rIns="54570" bIns="54570" numCol="1" anchor="ctr">
              <a:noAutofit/>
            </a:bodyPr>
            <a:lstStyle/>
            <a:p>
              <a:pPr algn="ctr">
                <a:spcBef>
                  <a:spcPts val="0"/>
                </a:spcBef>
                <a:defRPr sz="2600" b="0">
                  <a:solidFill>
                    <a:srgbClr val="000000"/>
                  </a:solidFill>
                </a:defRPr>
              </a:pPr>
              <a:endParaRPr/>
            </a:p>
          </p:txBody>
        </p:sp>
        <p:graphicFrame>
          <p:nvGraphicFramePr>
            <p:cNvPr id="298" name="Table 2-1-1-2-1-1"/>
            <p:cNvGraphicFramePr/>
            <p:nvPr/>
          </p:nvGraphicFramePr>
          <p:xfrm>
            <a:off x="3353642" y="193254"/>
            <a:ext cx="724050" cy="457200"/>
          </p:xfrm>
          <a:graphic>
            <a:graphicData uri="http://schemas.openxmlformats.org/drawingml/2006/table">
              <a:tbl>
                <a:tblPr firstRow="1">
                  <a:tableStyleId>{33BA23B1-9221-436E-865A-0063620EA4FD}</a:tableStyleId>
                </a:tblPr>
                <a:tblGrid>
                  <a:gridCol w="241300">
                    <a:extLst>
                      <a:ext uri="{9D8B030D-6E8A-4147-A177-3AD203B41FA5}">
                        <a16:colId xmlns:a16="http://schemas.microsoft.com/office/drawing/2014/main" val="20000"/>
                      </a:ext>
                    </a:extLst>
                  </a:gridCol>
                  <a:gridCol w="228600">
                    <a:extLst>
                      <a:ext uri="{9D8B030D-6E8A-4147-A177-3AD203B41FA5}">
                        <a16:colId xmlns:a16="http://schemas.microsoft.com/office/drawing/2014/main" val="20001"/>
                      </a:ext>
                    </a:extLst>
                  </a:gridCol>
                  <a:gridCol w="25415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600" b="1">
                            <a:solidFill>
                              <a:srgbClr val="FFFFFF"/>
                            </a:solidFill>
                          </a:rPr>
                          <a:t>yr</a:t>
                        </a:r>
                      </a:p>
                    </a:txBody>
                    <a:tcPr marL="0" marR="0" marT="0" marB="0" anchor="ctr" horzOverflow="overflow">
                      <a:lnL>
                        <a:solidFill>
                          <a:srgbClr val="FFFFFF"/>
                        </a:solidFill>
                        <a:miter lim="400000"/>
                      </a:lnL>
                      <a:lnR>
                        <a:solidFill>
                          <a:srgbClr val="FFFFFF"/>
                        </a:solidFill>
                        <a:miter lim="400000"/>
                      </a:lnR>
                      <a:lnT>
                        <a:solidFill>
                          <a:srgbClr val="FFFFFF"/>
                        </a:solidFill>
                        <a:miter lim="400000"/>
                      </a:lnT>
                      <a:lnB>
                        <a:solidFill>
                          <a:srgbClr val="FFFFFF"/>
                        </a:solidFill>
                        <a:miter lim="400000"/>
                      </a:lnB>
                      <a:solidFill>
                        <a:srgbClr val="797979"/>
                      </a:solidFill>
                    </a:tcPr>
                  </a:tc>
                  <a:tc>
                    <a:txBody>
                      <a:bodyPr/>
                      <a:lstStyle/>
                      <a:p>
                        <a:pPr algn="ctr" defTabSz="914400">
                          <a:spcBef>
                            <a:spcPts val="0"/>
                          </a:spcBef>
                          <a:defRPr sz="1800" b="0">
                            <a:solidFill>
                              <a:srgbClr val="000000"/>
                            </a:solidFill>
                          </a:defRPr>
                        </a:pPr>
                        <a:r>
                          <a:rPr sz="600" b="1">
                            <a:solidFill>
                              <a:srgbClr val="FFFFFF"/>
                            </a:solidFill>
                          </a:rPr>
                          <a:t>lat</a:t>
                        </a:r>
                      </a:p>
                    </a:txBody>
                    <a:tcPr marL="0" marR="0" marT="0" marB="0" anchor="ctr" horzOverflow="overflow">
                      <a:lnL>
                        <a:solidFill>
                          <a:srgbClr val="FFFFFF"/>
                        </a:solidFill>
                        <a:miter lim="400000"/>
                      </a:lnL>
                      <a:lnR>
                        <a:solidFill>
                          <a:srgbClr val="FFFFFF"/>
                        </a:solidFill>
                        <a:miter lim="400000"/>
                      </a:lnR>
                      <a:lnT>
                        <a:solidFill>
                          <a:srgbClr val="FFFFFF"/>
                        </a:solidFill>
                        <a:miter lim="400000"/>
                      </a:lnT>
                      <a:lnB>
                        <a:solidFill>
                          <a:srgbClr val="FFFFFF"/>
                        </a:solidFill>
                        <a:miter lim="400000"/>
                      </a:lnB>
                      <a:solidFill>
                        <a:srgbClr val="797979"/>
                      </a:solidFill>
                    </a:tcPr>
                  </a:tc>
                  <a:tc>
                    <a:txBody>
                      <a:bodyPr/>
                      <a:lstStyle/>
                      <a:p>
                        <a:pPr algn="ctr" defTabSz="914400">
                          <a:spcBef>
                            <a:spcPts val="0"/>
                          </a:spcBef>
                          <a:defRPr sz="1800" b="0">
                            <a:solidFill>
                              <a:srgbClr val="000000"/>
                            </a:solidFill>
                          </a:defRPr>
                        </a:pPr>
                        <a:r>
                          <a:rPr sz="600" b="1">
                            <a:solidFill>
                              <a:srgbClr val="FFFFFF"/>
                            </a:solidFill>
                          </a:rPr>
                          <a:t>long</a:t>
                        </a:r>
                      </a:p>
                    </a:txBody>
                    <a:tcPr marL="0" marR="0" marT="0" marB="0" anchor="ctr" horzOverflow="overflow">
                      <a:lnL>
                        <a:solidFill>
                          <a:srgbClr val="FFFFFF"/>
                        </a:solidFill>
                        <a:miter lim="400000"/>
                      </a:lnL>
                      <a:lnR>
                        <a:solidFill>
                          <a:srgbClr val="FFFFFF"/>
                        </a:solidFill>
                        <a:miter lim="400000"/>
                      </a:lnR>
                      <a:lnT>
                        <a:solidFill>
                          <a:srgbClr val="FFFFFF"/>
                        </a:solidFill>
                        <a:miter lim="400000"/>
                      </a:lnT>
                      <a:lnB>
                        <a:solidFill>
                          <a:srgbClr val="FFFFFF"/>
                        </a:solidFill>
                        <a:miter lim="400000"/>
                      </a:lnB>
                      <a:solidFill>
                        <a:srgbClr val="797979"/>
                      </a:solidFill>
                    </a:tcPr>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1975</a:t>
                        </a:r>
                      </a:p>
                    </a:txBody>
                    <a:tcPr marL="0" marR="0" marT="0" marB="0" anchor="ctr" horzOverflow="overflow">
                      <a:lnT>
                        <a:solidFill>
                          <a:srgbClr val="FFFFFF"/>
                        </a:solidFill>
                        <a:miter lim="400000"/>
                      </a:lnT>
                      <a:solidFill>
                        <a:srgbClr val="FFFCBF"/>
                      </a:solidFill>
                    </a:tcPr>
                  </a:tc>
                  <a:tc>
                    <a:txBody>
                      <a:bodyPr/>
                      <a:lstStyle/>
                      <a:p>
                        <a:pPr algn="ctr" defTabSz="914400">
                          <a:spcBef>
                            <a:spcPts val="0"/>
                          </a:spcBef>
                          <a:defRPr sz="1800"/>
                        </a:pPr>
                        <a:r>
                          <a:rPr sz="700"/>
                          <a:t>27,5</a:t>
                        </a:r>
                      </a:p>
                    </a:txBody>
                    <a:tcPr marL="0" marR="0" marT="0" marB="0" anchor="ctr" horzOverflow="overflow">
                      <a:lnT>
                        <a:solidFill>
                          <a:srgbClr val="FFFFFF"/>
                        </a:solidFill>
                        <a:miter lim="400000"/>
                      </a:lnT>
                      <a:solidFill>
                        <a:srgbClr val="FFFCBF"/>
                      </a:solidFill>
                    </a:tcPr>
                  </a:tc>
                  <a:tc>
                    <a:txBody>
                      <a:bodyPr/>
                      <a:lstStyle/>
                      <a:p>
                        <a:pPr algn="ctr" defTabSz="914400">
                          <a:spcBef>
                            <a:spcPts val="0"/>
                          </a:spcBef>
                          <a:defRPr sz="1800"/>
                        </a:pPr>
                        <a:r>
                          <a:rPr sz="700"/>
                          <a:t>-79,0</a:t>
                        </a:r>
                      </a:p>
                    </a:txBody>
                    <a:tcPr marL="0" marR="0" marT="0" marB="0" anchor="ctr" horzOverflow="overflow">
                      <a:lnT>
                        <a:solidFill>
                          <a:srgbClr val="FFFFFF"/>
                        </a:solidFill>
                        <a:miter lim="400000"/>
                      </a:lnT>
                      <a:solidFill>
                        <a:srgbClr val="FFFCBF"/>
                      </a:solidFill>
                    </a:tcPr>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1975</a:t>
                        </a:r>
                      </a:p>
                    </a:txBody>
                    <a:tcPr marL="0" marR="0" marT="0" marB="0" anchor="ctr" horzOverflow="overflow">
                      <a:solidFill>
                        <a:srgbClr val="FFFCBF"/>
                      </a:solidFill>
                    </a:tcPr>
                  </a:tc>
                  <a:tc>
                    <a:txBody>
                      <a:bodyPr/>
                      <a:lstStyle/>
                      <a:p>
                        <a:pPr algn="ctr" defTabSz="914400">
                          <a:spcBef>
                            <a:spcPts val="0"/>
                          </a:spcBef>
                          <a:defRPr sz="1800"/>
                        </a:pPr>
                        <a:r>
                          <a:rPr sz="700"/>
                          <a:t>28,5</a:t>
                        </a:r>
                      </a:p>
                    </a:txBody>
                    <a:tcPr marL="0" marR="0" marT="0" marB="0" anchor="ctr" horzOverflow="overflow">
                      <a:solidFill>
                        <a:srgbClr val="FFFCBF"/>
                      </a:solidFill>
                    </a:tcPr>
                  </a:tc>
                  <a:tc>
                    <a:txBody>
                      <a:bodyPr/>
                      <a:lstStyle/>
                      <a:p>
                        <a:pPr algn="ctr" defTabSz="914400">
                          <a:spcBef>
                            <a:spcPts val="0"/>
                          </a:spcBef>
                          <a:defRPr sz="1800"/>
                        </a:pPr>
                        <a:r>
                          <a:rPr sz="700"/>
                          <a:t>-79,0</a:t>
                        </a:r>
                      </a:p>
                    </a:txBody>
                    <a:tcPr marL="0" marR="0" marT="0" marB="0" anchor="ctr" horzOverflow="overflow">
                      <a:solidFill>
                        <a:srgbClr val="FFFCBF"/>
                      </a:solidFill>
                    </a:tcPr>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1975</a:t>
                        </a:r>
                      </a:p>
                    </a:txBody>
                    <a:tcPr marL="0" marR="0" marT="0" marB="0" anchor="ctr" horzOverflow="overflow">
                      <a:solidFill>
                        <a:srgbClr val="FFFCBF"/>
                      </a:solidFill>
                    </a:tcPr>
                  </a:tc>
                  <a:tc>
                    <a:txBody>
                      <a:bodyPr/>
                      <a:lstStyle/>
                      <a:p>
                        <a:pPr algn="ctr" defTabSz="914400">
                          <a:spcBef>
                            <a:spcPts val="0"/>
                          </a:spcBef>
                          <a:defRPr sz="1800"/>
                        </a:pPr>
                        <a:r>
                          <a:rPr sz="700" dirty="0"/>
                          <a:t>29,5</a:t>
                        </a:r>
                      </a:p>
                    </a:txBody>
                    <a:tcPr marL="0" marR="0" marT="0" marB="0" anchor="ctr" horzOverflow="overflow">
                      <a:solidFill>
                        <a:srgbClr val="FFFCBF"/>
                      </a:solidFill>
                    </a:tcPr>
                  </a:tc>
                  <a:tc>
                    <a:txBody>
                      <a:bodyPr/>
                      <a:lstStyle/>
                      <a:p>
                        <a:pPr algn="ctr" defTabSz="914400">
                          <a:spcBef>
                            <a:spcPts val="0"/>
                          </a:spcBef>
                          <a:defRPr sz="1800"/>
                        </a:pPr>
                        <a:r>
                          <a:rPr sz="700" dirty="0"/>
                          <a:t>-79,0</a:t>
                        </a:r>
                      </a:p>
                    </a:txBody>
                    <a:tcPr marL="0" marR="0" marT="0" marB="0" anchor="ctr" horzOverflow="overflow">
                      <a:solidFill>
                        <a:srgbClr val="FFFCBF"/>
                      </a:solidFill>
                    </a:tcPr>
                  </a:tc>
                  <a:extLst>
                    <a:ext uri="{0D108BD9-81ED-4DB2-BD59-A6C34878D82A}">
                      <a16:rowId xmlns:a16="http://schemas.microsoft.com/office/drawing/2014/main" val="10003"/>
                    </a:ext>
                  </a:extLst>
                </a:tr>
              </a:tbl>
            </a:graphicData>
          </a:graphic>
        </p:graphicFrame>
        <p:graphicFrame>
          <p:nvGraphicFramePr>
            <p:cNvPr id="299" name="Table 2-1-1-2-1-1-1"/>
            <p:cNvGraphicFramePr/>
            <p:nvPr/>
          </p:nvGraphicFramePr>
          <p:xfrm>
            <a:off x="3353642" y="707639"/>
            <a:ext cx="724050" cy="457200"/>
          </p:xfrm>
          <a:graphic>
            <a:graphicData uri="http://schemas.openxmlformats.org/drawingml/2006/table">
              <a:tbl>
                <a:tblPr firstRow="1">
                  <a:tableStyleId>{33BA23B1-9221-436E-865A-0063620EA4FD}</a:tableStyleId>
                </a:tblPr>
                <a:tblGrid>
                  <a:gridCol w="241300">
                    <a:extLst>
                      <a:ext uri="{9D8B030D-6E8A-4147-A177-3AD203B41FA5}">
                        <a16:colId xmlns:a16="http://schemas.microsoft.com/office/drawing/2014/main" val="20000"/>
                      </a:ext>
                    </a:extLst>
                  </a:gridCol>
                  <a:gridCol w="228600">
                    <a:extLst>
                      <a:ext uri="{9D8B030D-6E8A-4147-A177-3AD203B41FA5}">
                        <a16:colId xmlns:a16="http://schemas.microsoft.com/office/drawing/2014/main" val="20001"/>
                      </a:ext>
                    </a:extLst>
                  </a:gridCol>
                  <a:gridCol w="25415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600" b="1">
                            <a:solidFill>
                              <a:srgbClr val="FFFFFF"/>
                            </a:solidFill>
                          </a:rPr>
                          <a:t>yr</a:t>
                        </a:r>
                      </a:p>
                    </a:txBody>
                    <a:tcPr marL="0" marR="0" marT="0" marB="0" anchor="ctr" horzOverflow="overflow">
                      <a:lnL>
                        <a:solidFill>
                          <a:srgbClr val="FFFFFF"/>
                        </a:solidFill>
                        <a:miter lim="400000"/>
                      </a:lnL>
                      <a:lnR>
                        <a:solidFill>
                          <a:srgbClr val="FFFFFF"/>
                        </a:solidFill>
                        <a:miter lim="400000"/>
                      </a:lnR>
                      <a:lnT>
                        <a:solidFill>
                          <a:srgbClr val="FFFFFF"/>
                        </a:solidFill>
                        <a:miter lim="400000"/>
                      </a:lnT>
                      <a:lnB>
                        <a:solidFill>
                          <a:srgbClr val="FFFFFF"/>
                        </a:solidFill>
                        <a:miter lim="400000"/>
                      </a:lnB>
                      <a:solidFill>
                        <a:srgbClr val="797979"/>
                      </a:solidFill>
                    </a:tcPr>
                  </a:tc>
                  <a:tc>
                    <a:txBody>
                      <a:bodyPr/>
                      <a:lstStyle/>
                      <a:p>
                        <a:pPr algn="ctr" defTabSz="914400">
                          <a:spcBef>
                            <a:spcPts val="0"/>
                          </a:spcBef>
                          <a:defRPr sz="1800" b="0">
                            <a:solidFill>
                              <a:srgbClr val="000000"/>
                            </a:solidFill>
                          </a:defRPr>
                        </a:pPr>
                        <a:r>
                          <a:rPr sz="600" b="1">
                            <a:solidFill>
                              <a:srgbClr val="FFFFFF"/>
                            </a:solidFill>
                          </a:rPr>
                          <a:t>lat</a:t>
                        </a:r>
                      </a:p>
                    </a:txBody>
                    <a:tcPr marL="0" marR="0" marT="0" marB="0" anchor="ctr" horzOverflow="overflow">
                      <a:lnL>
                        <a:solidFill>
                          <a:srgbClr val="FFFFFF"/>
                        </a:solidFill>
                        <a:miter lim="400000"/>
                      </a:lnL>
                      <a:lnR>
                        <a:solidFill>
                          <a:srgbClr val="FFFFFF"/>
                        </a:solidFill>
                        <a:miter lim="400000"/>
                      </a:lnR>
                      <a:lnT>
                        <a:solidFill>
                          <a:srgbClr val="FFFFFF"/>
                        </a:solidFill>
                        <a:miter lim="400000"/>
                      </a:lnT>
                      <a:lnB>
                        <a:solidFill>
                          <a:srgbClr val="FFFFFF"/>
                        </a:solidFill>
                        <a:miter lim="400000"/>
                      </a:lnB>
                      <a:solidFill>
                        <a:srgbClr val="797979"/>
                      </a:solidFill>
                    </a:tcPr>
                  </a:tc>
                  <a:tc>
                    <a:txBody>
                      <a:bodyPr/>
                      <a:lstStyle/>
                      <a:p>
                        <a:pPr algn="ctr" defTabSz="914400">
                          <a:spcBef>
                            <a:spcPts val="0"/>
                          </a:spcBef>
                          <a:defRPr sz="1800" b="0">
                            <a:solidFill>
                              <a:srgbClr val="000000"/>
                            </a:solidFill>
                          </a:defRPr>
                        </a:pPr>
                        <a:r>
                          <a:rPr sz="600" b="1">
                            <a:solidFill>
                              <a:srgbClr val="FFFFFF"/>
                            </a:solidFill>
                          </a:rPr>
                          <a:t>long</a:t>
                        </a:r>
                      </a:p>
                    </a:txBody>
                    <a:tcPr marL="0" marR="0" marT="0" marB="0" anchor="ctr" horzOverflow="overflow">
                      <a:lnL>
                        <a:solidFill>
                          <a:srgbClr val="FFFFFF"/>
                        </a:solidFill>
                        <a:miter lim="400000"/>
                      </a:lnL>
                      <a:lnR>
                        <a:solidFill>
                          <a:srgbClr val="FFFFFF"/>
                        </a:solidFill>
                        <a:miter lim="400000"/>
                      </a:lnR>
                      <a:lnT>
                        <a:solidFill>
                          <a:srgbClr val="FFFFFF"/>
                        </a:solidFill>
                        <a:miter lim="400000"/>
                      </a:lnT>
                      <a:lnB>
                        <a:solidFill>
                          <a:srgbClr val="FFFFFF"/>
                        </a:solidFill>
                        <a:miter lim="400000"/>
                      </a:lnB>
                      <a:solidFill>
                        <a:srgbClr val="797979"/>
                      </a:solidFill>
                    </a:tcPr>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1979</a:t>
                        </a:r>
                      </a:p>
                    </a:txBody>
                    <a:tcPr marL="0" marR="0" marT="0" marB="0" anchor="ctr" horzOverflow="overflow">
                      <a:lnT>
                        <a:solidFill>
                          <a:srgbClr val="FFFFFF"/>
                        </a:solidFill>
                        <a:miter lim="400000"/>
                      </a:lnT>
                      <a:solidFill>
                        <a:srgbClr val="FFE08B"/>
                      </a:solidFill>
                    </a:tcPr>
                  </a:tc>
                  <a:tc>
                    <a:txBody>
                      <a:bodyPr/>
                      <a:lstStyle/>
                      <a:p>
                        <a:pPr algn="ctr" defTabSz="914400">
                          <a:spcBef>
                            <a:spcPts val="0"/>
                          </a:spcBef>
                          <a:defRPr sz="1800"/>
                        </a:pPr>
                        <a:r>
                          <a:rPr sz="700"/>
                          <a:t>22,0</a:t>
                        </a:r>
                      </a:p>
                    </a:txBody>
                    <a:tcPr marL="0" marR="0" marT="0" marB="0" anchor="ctr" horzOverflow="overflow">
                      <a:lnT>
                        <a:solidFill>
                          <a:srgbClr val="FFFFFF"/>
                        </a:solidFill>
                        <a:miter lim="400000"/>
                      </a:lnT>
                      <a:solidFill>
                        <a:srgbClr val="FFE08B"/>
                      </a:solidFill>
                    </a:tcPr>
                  </a:tc>
                  <a:tc>
                    <a:txBody>
                      <a:bodyPr/>
                      <a:lstStyle/>
                      <a:p>
                        <a:pPr algn="ctr" defTabSz="914400">
                          <a:spcBef>
                            <a:spcPts val="0"/>
                          </a:spcBef>
                          <a:defRPr sz="1800"/>
                        </a:pPr>
                        <a:r>
                          <a:rPr sz="700"/>
                          <a:t>-96,0</a:t>
                        </a:r>
                      </a:p>
                    </a:txBody>
                    <a:tcPr marL="0" marR="0" marT="0" marB="0" anchor="ctr" horzOverflow="overflow">
                      <a:lnT>
                        <a:solidFill>
                          <a:srgbClr val="FFFFFF"/>
                        </a:solidFill>
                        <a:miter lim="400000"/>
                      </a:lnT>
                      <a:solidFill>
                        <a:srgbClr val="FFE08B"/>
                      </a:solidFill>
                    </a:tcPr>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1979</a:t>
                        </a:r>
                      </a:p>
                    </a:txBody>
                    <a:tcPr marL="0" marR="0" marT="0" marB="0" anchor="ctr" horzOverflow="overflow">
                      <a:solidFill>
                        <a:srgbClr val="FFE08B"/>
                      </a:solidFill>
                    </a:tcPr>
                  </a:tc>
                  <a:tc>
                    <a:txBody>
                      <a:bodyPr/>
                      <a:lstStyle/>
                      <a:p>
                        <a:pPr algn="ctr" defTabSz="914400">
                          <a:spcBef>
                            <a:spcPts val="0"/>
                          </a:spcBef>
                          <a:defRPr sz="1800"/>
                        </a:pPr>
                        <a:r>
                          <a:rPr sz="700"/>
                          <a:t>22,5</a:t>
                        </a:r>
                      </a:p>
                    </a:txBody>
                    <a:tcPr marL="0" marR="0" marT="0" marB="0" anchor="ctr" horzOverflow="overflow">
                      <a:solidFill>
                        <a:srgbClr val="FFE08B"/>
                      </a:solidFill>
                    </a:tcPr>
                  </a:tc>
                  <a:tc>
                    <a:txBody>
                      <a:bodyPr/>
                      <a:lstStyle/>
                      <a:p>
                        <a:pPr algn="ctr" defTabSz="914400">
                          <a:spcBef>
                            <a:spcPts val="0"/>
                          </a:spcBef>
                          <a:defRPr sz="1800"/>
                        </a:pPr>
                        <a:r>
                          <a:rPr sz="700"/>
                          <a:t>-95,3</a:t>
                        </a:r>
                      </a:p>
                    </a:txBody>
                    <a:tcPr marL="0" marR="0" marT="0" marB="0" anchor="ctr" horzOverflow="overflow">
                      <a:solidFill>
                        <a:srgbClr val="FFE08B"/>
                      </a:solidFill>
                    </a:tcPr>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1979</a:t>
                        </a:r>
                      </a:p>
                    </a:txBody>
                    <a:tcPr marL="0" marR="0" marT="0" marB="0" anchor="ctr" horzOverflow="overflow">
                      <a:solidFill>
                        <a:srgbClr val="FFE08B"/>
                      </a:solidFill>
                    </a:tcPr>
                  </a:tc>
                  <a:tc>
                    <a:txBody>
                      <a:bodyPr/>
                      <a:lstStyle/>
                      <a:p>
                        <a:pPr algn="ctr" defTabSz="914400">
                          <a:spcBef>
                            <a:spcPts val="0"/>
                          </a:spcBef>
                          <a:defRPr sz="1800"/>
                        </a:pPr>
                        <a:r>
                          <a:rPr sz="700"/>
                          <a:t>23,0</a:t>
                        </a:r>
                      </a:p>
                    </a:txBody>
                    <a:tcPr marL="0" marR="0" marT="0" marB="0" anchor="ctr" horzOverflow="overflow">
                      <a:solidFill>
                        <a:srgbClr val="FFE08B"/>
                      </a:solidFill>
                    </a:tcPr>
                  </a:tc>
                  <a:tc>
                    <a:txBody>
                      <a:bodyPr/>
                      <a:lstStyle/>
                      <a:p>
                        <a:pPr algn="ctr" defTabSz="914400">
                          <a:spcBef>
                            <a:spcPts val="0"/>
                          </a:spcBef>
                          <a:defRPr sz="1800"/>
                        </a:pPr>
                        <a:r>
                          <a:rPr sz="700"/>
                          <a:t>-94,6</a:t>
                        </a:r>
                      </a:p>
                    </a:txBody>
                    <a:tcPr marL="0" marR="0" marT="0" marB="0" anchor="ctr" horzOverflow="overflow">
                      <a:solidFill>
                        <a:srgbClr val="FFE08B"/>
                      </a:solidFill>
                    </a:tcPr>
                  </a:tc>
                  <a:extLst>
                    <a:ext uri="{0D108BD9-81ED-4DB2-BD59-A6C34878D82A}">
                      <a16:rowId xmlns:a16="http://schemas.microsoft.com/office/drawing/2014/main" val="10003"/>
                    </a:ext>
                  </a:extLst>
                </a:tr>
              </a:tbl>
            </a:graphicData>
          </a:graphic>
        </p:graphicFrame>
        <p:graphicFrame>
          <p:nvGraphicFramePr>
            <p:cNvPr id="300" name="Table 2-1-1-2-1-1-2"/>
            <p:cNvGraphicFramePr/>
            <p:nvPr/>
          </p:nvGraphicFramePr>
          <p:xfrm>
            <a:off x="3353642" y="1245356"/>
            <a:ext cx="724050" cy="457200"/>
          </p:xfrm>
          <a:graphic>
            <a:graphicData uri="http://schemas.openxmlformats.org/drawingml/2006/table">
              <a:tbl>
                <a:tblPr firstRow="1">
                  <a:tableStyleId>{33BA23B1-9221-436E-865A-0063620EA4FD}</a:tableStyleId>
                </a:tblPr>
                <a:tblGrid>
                  <a:gridCol w="241300">
                    <a:extLst>
                      <a:ext uri="{9D8B030D-6E8A-4147-A177-3AD203B41FA5}">
                        <a16:colId xmlns:a16="http://schemas.microsoft.com/office/drawing/2014/main" val="20000"/>
                      </a:ext>
                    </a:extLst>
                  </a:gridCol>
                  <a:gridCol w="228600">
                    <a:extLst>
                      <a:ext uri="{9D8B030D-6E8A-4147-A177-3AD203B41FA5}">
                        <a16:colId xmlns:a16="http://schemas.microsoft.com/office/drawing/2014/main" val="20001"/>
                      </a:ext>
                    </a:extLst>
                  </a:gridCol>
                  <a:gridCol w="25415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600" b="1">
                            <a:solidFill>
                              <a:srgbClr val="FFFFFF"/>
                            </a:solidFill>
                          </a:rPr>
                          <a:t>yr</a:t>
                        </a:r>
                      </a:p>
                    </a:txBody>
                    <a:tcPr marL="0" marR="0" marT="0" marB="0" anchor="ctr" horzOverflow="overflow">
                      <a:lnL>
                        <a:solidFill>
                          <a:srgbClr val="FFFFFF"/>
                        </a:solidFill>
                        <a:miter lim="400000"/>
                      </a:lnL>
                      <a:lnR>
                        <a:solidFill>
                          <a:srgbClr val="FFFFFF"/>
                        </a:solidFill>
                        <a:miter lim="400000"/>
                      </a:lnR>
                      <a:lnT>
                        <a:solidFill>
                          <a:srgbClr val="FFFFFF"/>
                        </a:solidFill>
                        <a:miter lim="400000"/>
                      </a:lnT>
                      <a:lnB>
                        <a:solidFill>
                          <a:srgbClr val="FFFFFF"/>
                        </a:solidFill>
                        <a:miter lim="400000"/>
                      </a:lnB>
                      <a:solidFill>
                        <a:srgbClr val="797979"/>
                      </a:solidFill>
                    </a:tcPr>
                  </a:tc>
                  <a:tc>
                    <a:txBody>
                      <a:bodyPr/>
                      <a:lstStyle/>
                      <a:p>
                        <a:pPr algn="ctr" defTabSz="914400">
                          <a:spcBef>
                            <a:spcPts val="0"/>
                          </a:spcBef>
                          <a:defRPr sz="1800" b="0">
                            <a:solidFill>
                              <a:srgbClr val="000000"/>
                            </a:solidFill>
                          </a:defRPr>
                        </a:pPr>
                        <a:r>
                          <a:rPr sz="600" b="1">
                            <a:solidFill>
                              <a:srgbClr val="FFFFFF"/>
                            </a:solidFill>
                          </a:rPr>
                          <a:t>lat</a:t>
                        </a:r>
                      </a:p>
                    </a:txBody>
                    <a:tcPr marL="0" marR="0" marT="0" marB="0" anchor="ctr" horzOverflow="overflow">
                      <a:lnL>
                        <a:solidFill>
                          <a:srgbClr val="FFFFFF"/>
                        </a:solidFill>
                        <a:miter lim="400000"/>
                      </a:lnL>
                      <a:lnR>
                        <a:solidFill>
                          <a:srgbClr val="FFFFFF"/>
                        </a:solidFill>
                        <a:miter lim="400000"/>
                      </a:lnR>
                      <a:lnT>
                        <a:solidFill>
                          <a:srgbClr val="FFFFFF"/>
                        </a:solidFill>
                        <a:miter lim="400000"/>
                      </a:lnT>
                      <a:lnB>
                        <a:solidFill>
                          <a:srgbClr val="FFFFFF"/>
                        </a:solidFill>
                        <a:miter lim="400000"/>
                      </a:lnB>
                      <a:solidFill>
                        <a:srgbClr val="797979"/>
                      </a:solidFill>
                    </a:tcPr>
                  </a:tc>
                  <a:tc>
                    <a:txBody>
                      <a:bodyPr/>
                      <a:lstStyle/>
                      <a:p>
                        <a:pPr algn="ctr" defTabSz="914400">
                          <a:spcBef>
                            <a:spcPts val="0"/>
                          </a:spcBef>
                          <a:defRPr sz="1800" b="0">
                            <a:solidFill>
                              <a:srgbClr val="000000"/>
                            </a:solidFill>
                          </a:defRPr>
                        </a:pPr>
                        <a:r>
                          <a:rPr sz="600" b="1">
                            <a:solidFill>
                              <a:srgbClr val="FFFFFF"/>
                            </a:solidFill>
                          </a:rPr>
                          <a:t>long</a:t>
                        </a:r>
                      </a:p>
                    </a:txBody>
                    <a:tcPr marL="0" marR="0" marT="0" marB="0" anchor="ctr" horzOverflow="overflow">
                      <a:lnL>
                        <a:solidFill>
                          <a:srgbClr val="FFFFFF"/>
                        </a:solidFill>
                        <a:miter lim="400000"/>
                      </a:lnL>
                      <a:lnR>
                        <a:solidFill>
                          <a:srgbClr val="FFFFFF"/>
                        </a:solidFill>
                        <a:miter lim="400000"/>
                      </a:lnR>
                      <a:lnT>
                        <a:solidFill>
                          <a:srgbClr val="FFFFFF"/>
                        </a:solidFill>
                        <a:miter lim="400000"/>
                      </a:lnT>
                      <a:lnB>
                        <a:solidFill>
                          <a:srgbClr val="FFFFFF"/>
                        </a:solidFill>
                        <a:miter lim="400000"/>
                      </a:lnB>
                      <a:solidFill>
                        <a:srgbClr val="797979"/>
                      </a:solidFill>
                    </a:tcPr>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2005</a:t>
                        </a:r>
                      </a:p>
                    </a:txBody>
                    <a:tcPr marL="0" marR="0" marT="0" marB="0" anchor="ctr" horzOverflow="overflow">
                      <a:lnT>
                        <a:solidFill>
                          <a:srgbClr val="FFFFFF"/>
                        </a:solidFill>
                        <a:miter lim="400000"/>
                      </a:lnT>
                      <a:solidFill>
                        <a:srgbClr val="FEAD61"/>
                      </a:solidFill>
                    </a:tcPr>
                  </a:tc>
                  <a:tc>
                    <a:txBody>
                      <a:bodyPr/>
                      <a:lstStyle/>
                      <a:p>
                        <a:pPr algn="ctr" defTabSz="914400">
                          <a:spcBef>
                            <a:spcPts val="0"/>
                          </a:spcBef>
                          <a:defRPr sz="1800"/>
                        </a:pPr>
                        <a:r>
                          <a:rPr sz="700"/>
                          <a:t>23,9</a:t>
                        </a:r>
                      </a:p>
                    </a:txBody>
                    <a:tcPr marL="0" marR="0" marT="0" marB="0" anchor="ctr" horzOverflow="overflow">
                      <a:lnT>
                        <a:solidFill>
                          <a:srgbClr val="FFFFFF"/>
                        </a:solidFill>
                        <a:miter lim="400000"/>
                      </a:lnT>
                      <a:solidFill>
                        <a:srgbClr val="FEAD61"/>
                      </a:solidFill>
                    </a:tcPr>
                  </a:tc>
                  <a:tc>
                    <a:txBody>
                      <a:bodyPr/>
                      <a:lstStyle/>
                      <a:p>
                        <a:pPr algn="ctr" defTabSz="914400">
                          <a:spcBef>
                            <a:spcPts val="0"/>
                          </a:spcBef>
                          <a:defRPr sz="1800"/>
                        </a:pPr>
                        <a:r>
                          <a:rPr sz="700"/>
                          <a:t>-35,6</a:t>
                        </a:r>
                      </a:p>
                    </a:txBody>
                    <a:tcPr marL="0" marR="0" marT="0" marB="0" anchor="ctr" horzOverflow="overflow">
                      <a:lnT>
                        <a:solidFill>
                          <a:srgbClr val="FFFFFF"/>
                        </a:solidFill>
                        <a:miter lim="400000"/>
                      </a:lnT>
                      <a:solidFill>
                        <a:srgbClr val="FEAD61"/>
                      </a:solidFill>
                    </a:tcPr>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2005</a:t>
                        </a:r>
                      </a:p>
                    </a:txBody>
                    <a:tcPr marL="0" marR="0" marT="0" marB="0" anchor="ctr" horzOverflow="overflow">
                      <a:solidFill>
                        <a:srgbClr val="FEAD61"/>
                      </a:solidFill>
                    </a:tcPr>
                  </a:tc>
                  <a:tc>
                    <a:txBody>
                      <a:bodyPr/>
                      <a:lstStyle/>
                      <a:p>
                        <a:pPr algn="ctr" defTabSz="914400">
                          <a:spcBef>
                            <a:spcPts val="0"/>
                          </a:spcBef>
                          <a:defRPr sz="1800"/>
                        </a:pPr>
                        <a:r>
                          <a:rPr sz="700"/>
                          <a:t>24,2</a:t>
                        </a:r>
                      </a:p>
                    </a:txBody>
                    <a:tcPr marL="0" marR="0" marT="0" marB="0" anchor="ctr" horzOverflow="overflow">
                      <a:solidFill>
                        <a:srgbClr val="FEAD61"/>
                      </a:solidFill>
                    </a:tcPr>
                  </a:tc>
                  <a:tc>
                    <a:txBody>
                      <a:bodyPr/>
                      <a:lstStyle/>
                      <a:p>
                        <a:pPr algn="ctr" defTabSz="914400">
                          <a:spcBef>
                            <a:spcPts val="0"/>
                          </a:spcBef>
                          <a:defRPr sz="1800"/>
                        </a:pPr>
                        <a:r>
                          <a:rPr sz="700"/>
                          <a:t>-36,1</a:t>
                        </a:r>
                      </a:p>
                    </a:txBody>
                    <a:tcPr marL="0" marR="0" marT="0" marB="0" anchor="ctr" horzOverflow="overflow">
                      <a:solidFill>
                        <a:srgbClr val="FEAD61"/>
                      </a:solidFill>
                    </a:tcPr>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2005</a:t>
                        </a:r>
                      </a:p>
                    </a:txBody>
                    <a:tcPr marL="0" marR="0" marT="0" marB="0" anchor="ctr" horzOverflow="overflow">
                      <a:solidFill>
                        <a:srgbClr val="FEAD61"/>
                      </a:solidFill>
                    </a:tcPr>
                  </a:tc>
                  <a:tc>
                    <a:txBody>
                      <a:bodyPr/>
                      <a:lstStyle/>
                      <a:p>
                        <a:pPr algn="ctr" defTabSz="914400">
                          <a:spcBef>
                            <a:spcPts val="0"/>
                          </a:spcBef>
                          <a:defRPr sz="1800"/>
                        </a:pPr>
                        <a:r>
                          <a:rPr sz="700"/>
                          <a:t>24,7</a:t>
                        </a:r>
                      </a:p>
                    </a:txBody>
                    <a:tcPr marL="0" marR="0" marT="0" marB="0" anchor="ctr" horzOverflow="overflow">
                      <a:solidFill>
                        <a:srgbClr val="FEAD61"/>
                      </a:solidFill>
                    </a:tcPr>
                  </a:tc>
                  <a:tc>
                    <a:txBody>
                      <a:bodyPr/>
                      <a:lstStyle/>
                      <a:p>
                        <a:pPr algn="ctr" defTabSz="914400">
                          <a:spcBef>
                            <a:spcPts val="0"/>
                          </a:spcBef>
                          <a:defRPr sz="1800"/>
                        </a:pPr>
                        <a:r>
                          <a:rPr sz="700"/>
                          <a:t>-36,6</a:t>
                        </a:r>
                      </a:p>
                    </a:txBody>
                    <a:tcPr marL="0" marR="0" marT="0" marB="0" anchor="ctr" horzOverflow="overflow">
                      <a:solidFill>
                        <a:srgbClr val="FEAD61"/>
                      </a:solidFill>
                    </a:tcPr>
                  </a:tc>
                  <a:extLst>
                    <a:ext uri="{0D108BD9-81ED-4DB2-BD59-A6C34878D82A}">
                      <a16:rowId xmlns:a16="http://schemas.microsoft.com/office/drawing/2014/main" val="10003"/>
                    </a:ext>
                  </a:extLst>
                </a:tr>
              </a:tbl>
            </a:graphicData>
          </a:graphic>
        </p:graphicFrame>
      </p:grpSp>
      <p:sp>
        <p:nvSpPr>
          <p:cNvPr id="302" name="Index list-columns with [[]]. n_storms$data[[1]]"/>
          <p:cNvSpPr txBox="1"/>
          <p:nvPr/>
        </p:nvSpPr>
        <p:spPr>
          <a:xfrm>
            <a:off x="312073" y="5764116"/>
            <a:ext cx="4213876" cy="3493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90000"/>
              </a:lnSpc>
              <a:spcBef>
                <a:spcPts val="0"/>
              </a:spcBef>
              <a:defRPr b="0">
                <a:solidFill>
                  <a:srgbClr val="000000"/>
                </a:solidFill>
              </a:defRPr>
            </a:pPr>
            <a:r>
              <a:rPr lang="es-ES" dirty="0"/>
              <a:t>Indexar las columnas de la lista con</a:t>
            </a:r>
            <a:r>
              <a:rPr dirty="0"/>
              <a:t> [[]]. </a:t>
            </a:r>
            <a:r>
              <a:rPr dirty="0" err="1"/>
              <a:t>n_storms$data</a:t>
            </a:r>
            <a:r>
              <a:rPr dirty="0"/>
              <a:t>[[1]]</a:t>
            </a:r>
          </a:p>
        </p:txBody>
      </p:sp>
      <p:sp>
        <p:nvSpPr>
          <p:cNvPr id="303" name="TRANSFORM NESTED DATA"/>
          <p:cNvSpPr txBox="1"/>
          <p:nvPr/>
        </p:nvSpPr>
        <p:spPr>
          <a:xfrm>
            <a:off x="9432945" y="1784669"/>
            <a:ext cx="31787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indent="0"/>
            <a:r>
              <a:rPr lang="es-ES"/>
              <a:t>TRANSFORMACIÓN DE DATOS ANIDADOS</a:t>
            </a:r>
            <a:endParaRPr dirty="0"/>
          </a:p>
        </p:txBody>
      </p:sp>
      <p:sp>
        <p:nvSpPr>
          <p:cNvPr id="304" name="A vectorized function takes a vector, transforms each element in parallel, and returns a vector of the same length. By themselves vectorized functions cannot work with lists, such as list-columns.…"/>
          <p:cNvSpPr txBox="1"/>
          <p:nvPr/>
        </p:nvSpPr>
        <p:spPr>
          <a:xfrm>
            <a:off x="9432945" y="1998292"/>
            <a:ext cx="4213877" cy="18048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90000"/>
              </a:lnSpc>
              <a:spcBef>
                <a:spcPts val="700"/>
              </a:spcBef>
              <a:defRPr>
                <a:solidFill>
                  <a:srgbClr val="000000"/>
                </a:solidFill>
              </a:defRPr>
            </a:pPr>
            <a:r>
              <a:rPr lang="es-ES" b="0" dirty="0"/>
              <a:t>Una función vectorizada toma un vector, transforma cada elemento en paralelo y devuelve un vector de la misma longitud. Por sí mismas, las funciones vectorizadas no pueden trabajar con listas, como las columnas de lista.</a:t>
            </a:r>
          </a:p>
          <a:p>
            <a:pPr>
              <a:lnSpc>
                <a:spcPct val="90000"/>
              </a:lnSpc>
              <a:spcBef>
                <a:spcPts val="700"/>
              </a:spcBef>
              <a:defRPr>
                <a:solidFill>
                  <a:srgbClr val="000000"/>
                </a:solidFill>
              </a:defRPr>
            </a:pPr>
            <a:r>
              <a:rPr b="0" dirty="0" err="1">
                <a:solidFill>
                  <a:srgbClr val="79797A"/>
                </a:solidFill>
              </a:rPr>
              <a:t>dplyr</a:t>
            </a:r>
            <a:r>
              <a:rPr b="0" dirty="0">
                <a:solidFill>
                  <a:srgbClr val="79797A"/>
                </a:solidFill>
              </a:rPr>
              <a:t>::</a:t>
            </a:r>
            <a:r>
              <a:rPr dirty="0" err="1"/>
              <a:t>rowwise</a:t>
            </a:r>
            <a:r>
              <a:rPr dirty="0"/>
              <a:t>(</a:t>
            </a:r>
            <a:r>
              <a:rPr b="0" dirty="0"/>
              <a:t>.data, …</a:t>
            </a:r>
            <a:r>
              <a:rPr dirty="0"/>
              <a:t>) </a:t>
            </a:r>
            <a:r>
              <a:rPr lang="es-ES" b="0" dirty="0"/>
              <a:t>Agrupe los datos de modo que cada fila sea un grupo, y dentro de los grupos, los elementos de las columnas-lista aparecen directamente (a los que se accede con [[ ), no como listas de longitud uno.</a:t>
            </a:r>
            <a:r>
              <a:rPr b="0" dirty="0"/>
              <a:t> </a:t>
            </a:r>
            <a:r>
              <a:rPr lang="es-ES" dirty="0"/>
              <a:t>Cuando usas </a:t>
            </a:r>
            <a:r>
              <a:rPr lang="es-ES" dirty="0" err="1"/>
              <a:t>rowwise</a:t>
            </a:r>
            <a:r>
              <a:rPr lang="es-ES" dirty="0"/>
              <a:t>(), las funciones </a:t>
            </a:r>
            <a:r>
              <a:rPr lang="es-ES" dirty="0" err="1"/>
              <a:t>dplyr</a:t>
            </a:r>
            <a:r>
              <a:rPr lang="es-ES" dirty="0"/>
              <a:t> parecerán aplicar funciones a las columnas de la lista de forma vectorizada.</a:t>
            </a:r>
            <a:endParaRPr dirty="0"/>
          </a:p>
        </p:txBody>
      </p:sp>
      <p:sp>
        <p:nvSpPr>
          <p:cNvPr id="305" name="Línea"/>
          <p:cNvSpPr/>
          <p:nvPr/>
        </p:nvSpPr>
        <p:spPr>
          <a:xfrm>
            <a:off x="321497" y="1761575"/>
            <a:ext cx="4195029" cy="1"/>
          </a:xfrm>
          <a:prstGeom prst="line">
            <a:avLst/>
          </a:prstGeom>
          <a:ln w="12700">
            <a:solidFill>
              <a:srgbClr val="000000"/>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306" name="Línea"/>
          <p:cNvSpPr/>
          <p:nvPr/>
        </p:nvSpPr>
        <p:spPr>
          <a:xfrm>
            <a:off x="9441926" y="1761575"/>
            <a:ext cx="3011696" cy="1"/>
          </a:xfrm>
          <a:prstGeom prst="line">
            <a:avLst/>
          </a:prstGeom>
          <a:ln w="12700">
            <a:solidFill>
              <a:srgbClr val="000000"/>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graphicFrame>
        <p:nvGraphicFramePr>
          <p:cNvPr id="307" name="Table 2-1-3-1-2-2-1"/>
          <p:cNvGraphicFramePr/>
          <p:nvPr>
            <p:extLst>
              <p:ext uri="{D42A27DB-BD31-4B8C-83A1-F6EECF244321}">
                <p14:modId xmlns:p14="http://schemas.microsoft.com/office/powerpoint/2010/main" val="3372275019"/>
              </p:ext>
            </p:extLst>
          </p:nvPr>
        </p:nvGraphicFramePr>
        <p:xfrm>
          <a:off x="2372411" y="6770365"/>
          <a:ext cx="754356" cy="457200"/>
        </p:xfrm>
        <a:graphic>
          <a:graphicData uri="http://schemas.openxmlformats.org/drawingml/2006/table">
            <a:tbl>
              <a:tblPr firstRow="1">
                <a:tableStyleId>{33BA23B1-9221-436E-865A-0063620EA4FD}</a:tableStyleId>
              </a:tblPr>
              <a:tblGrid>
                <a:gridCol w="311084">
                  <a:extLst>
                    <a:ext uri="{9D8B030D-6E8A-4147-A177-3AD203B41FA5}">
                      <a16:colId xmlns:a16="http://schemas.microsoft.com/office/drawing/2014/main" val="20000"/>
                    </a:ext>
                  </a:extLst>
                </a:gridCol>
                <a:gridCol w="443272">
                  <a:extLst>
                    <a:ext uri="{9D8B030D-6E8A-4147-A177-3AD203B41FA5}">
                      <a16:colId xmlns:a16="http://schemas.microsoft.com/office/drawing/2014/main" val="20001"/>
                    </a:ext>
                  </a:extLst>
                </a:gridCol>
              </a:tblGrid>
              <a:tr h="114300">
                <a:tc>
                  <a:txBody>
                    <a:bodyPr/>
                    <a:lstStyle/>
                    <a:p>
                      <a:pPr defTabSz="914400">
                        <a:defRPr b="0">
                          <a:solidFill>
                            <a:srgbClr val="000000"/>
                          </a:solidFill>
                        </a:defRPr>
                      </a:pPr>
                      <a:r>
                        <a:rPr sz="600" b="1">
                          <a:solidFill>
                            <a:srgbClr val="FFFFFF"/>
                          </a:solidFill>
                          <a:sym typeface="Helvetica"/>
                        </a:rPr>
                        <a:t>max</a:t>
                      </a:r>
                    </a:p>
                  </a:txBody>
                  <a:tcPr marL="0" marR="0" marT="0" marB="0" anchor="ctr" horzOverflow="overflow">
                    <a:lnL>
                      <a:solidFill>
                        <a:srgbClr val="FFFFFF"/>
                      </a:solidFill>
                      <a:miter lim="400000"/>
                    </a:lnL>
                    <a:lnR>
                      <a:solidFill>
                        <a:srgbClr val="FFFFFF"/>
                      </a:solidFill>
                      <a:miter lim="400000"/>
                    </a:lnR>
                    <a:lnT>
                      <a:solidFill>
                        <a:srgbClr val="FFFFFF"/>
                      </a:solidFill>
                      <a:miter lim="400000"/>
                    </a:lnT>
                    <a:lnB>
                      <a:solidFill>
                        <a:srgbClr val="FFFFFF"/>
                      </a:solidFill>
                      <a:miter lim="400000"/>
                    </a:lnB>
                    <a:solidFill>
                      <a:srgbClr val="797979"/>
                    </a:solidFill>
                  </a:tcPr>
                </a:tc>
                <a:tc>
                  <a:txBody>
                    <a:bodyPr/>
                    <a:lstStyle/>
                    <a:p>
                      <a:pPr defTabSz="914400">
                        <a:defRPr b="0">
                          <a:solidFill>
                            <a:srgbClr val="000000"/>
                          </a:solidFill>
                        </a:defRPr>
                      </a:pPr>
                      <a:r>
                        <a:rPr sz="600" b="1">
                          <a:solidFill>
                            <a:srgbClr val="FFFFFF"/>
                          </a:solidFill>
                          <a:sym typeface="Helvetica"/>
                        </a:rPr>
                        <a:t>seq</a:t>
                      </a:r>
                    </a:p>
                  </a:txBody>
                  <a:tcPr marL="0" marR="0" marT="0" marB="0" anchor="ctr" horzOverflow="overflow">
                    <a:lnL>
                      <a:solidFill>
                        <a:srgbClr val="FFFFFF"/>
                      </a:solidFill>
                      <a:miter lim="400000"/>
                    </a:lnL>
                    <a:lnR>
                      <a:solidFill>
                        <a:srgbClr val="FFFFFF"/>
                      </a:solidFill>
                      <a:miter lim="400000"/>
                    </a:lnR>
                    <a:lnT>
                      <a:solidFill>
                        <a:srgbClr val="FFFFFF"/>
                      </a:solidFill>
                      <a:miter lim="400000"/>
                    </a:lnT>
                    <a:lnB>
                      <a:solidFill>
                        <a:srgbClr val="FFFFFF"/>
                      </a:solidFill>
                      <a:miter lim="400000"/>
                    </a:lnB>
                    <a:solidFill>
                      <a:srgbClr val="797979"/>
                    </a:solidFill>
                  </a:tcPr>
                </a:tc>
                <a:extLst>
                  <a:ext uri="{0D108BD9-81ED-4DB2-BD59-A6C34878D82A}">
                    <a16:rowId xmlns:a16="http://schemas.microsoft.com/office/drawing/2014/main" val="10000"/>
                  </a:ext>
                </a:extLst>
              </a:tr>
              <a:tr h="114300">
                <a:tc>
                  <a:txBody>
                    <a:bodyPr/>
                    <a:lstStyle/>
                    <a:p>
                      <a:pPr defTabSz="914400"/>
                      <a:r>
                        <a:rPr sz="700">
                          <a:sym typeface="Helvetica"/>
                        </a:rPr>
                        <a:t>3</a:t>
                      </a:r>
                    </a:p>
                  </a:txBody>
                  <a:tcPr marL="0" marR="0" marT="0" marB="0" anchor="ctr" horzOverflow="overflow">
                    <a:lnT>
                      <a:solidFill>
                        <a:srgbClr val="FFFFFF"/>
                      </a:solidFill>
                      <a:miter lim="400000"/>
                    </a:lnT>
                  </a:tcPr>
                </a:tc>
                <a:tc>
                  <a:txBody>
                    <a:bodyPr/>
                    <a:lstStyle/>
                    <a:p>
                      <a:pPr defTabSz="914400"/>
                      <a:r>
                        <a:rPr sz="700">
                          <a:sym typeface="Helvetica"/>
                        </a:rPr>
                        <a:t>&lt;int [3]&gt;</a:t>
                      </a:r>
                    </a:p>
                  </a:txBody>
                  <a:tcPr marL="0" marR="0" marT="0" marB="0" anchor="ctr" horzOverflow="overflow">
                    <a:lnT>
                      <a:solidFill>
                        <a:srgbClr val="FFFFFF"/>
                      </a:solidFill>
                      <a:miter lim="400000"/>
                    </a:lnT>
                  </a:tcPr>
                </a:tc>
                <a:extLst>
                  <a:ext uri="{0D108BD9-81ED-4DB2-BD59-A6C34878D82A}">
                    <a16:rowId xmlns:a16="http://schemas.microsoft.com/office/drawing/2014/main" val="10001"/>
                  </a:ext>
                </a:extLst>
              </a:tr>
              <a:tr h="114300">
                <a:tc>
                  <a:txBody>
                    <a:bodyPr/>
                    <a:lstStyle/>
                    <a:p>
                      <a:pPr defTabSz="914400"/>
                      <a:r>
                        <a:rPr sz="700">
                          <a:sym typeface="Helvetica"/>
                        </a:rPr>
                        <a:t>4</a:t>
                      </a:r>
                    </a:p>
                  </a:txBody>
                  <a:tcPr marL="0" marR="0" marT="0" marB="0" anchor="ctr" horzOverflow="overflow"/>
                </a:tc>
                <a:tc>
                  <a:txBody>
                    <a:bodyPr/>
                    <a:lstStyle/>
                    <a:p>
                      <a:pPr defTabSz="914400"/>
                      <a:r>
                        <a:rPr sz="700">
                          <a:sym typeface="Helvetica"/>
                        </a:rPr>
                        <a:t>&lt;int [4]&gt;</a:t>
                      </a:r>
                    </a:p>
                  </a:txBody>
                  <a:tcPr marL="0" marR="0" marT="0" marB="0" anchor="ctr" horzOverflow="overflow"/>
                </a:tc>
                <a:extLst>
                  <a:ext uri="{0D108BD9-81ED-4DB2-BD59-A6C34878D82A}">
                    <a16:rowId xmlns:a16="http://schemas.microsoft.com/office/drawing/2014/main" val="10002"/>
                  </a:ext>
                </a:extLst>
              </a:tr>
              <a:tr h="114300">
                <a:tc>
                  <a:txBody>
                    <a:bodyPr/>
                    <a:lstStyle/>
                    <a:p>
                      <a:pPr defTabSz="914400"/>
                      <a:r>
                        <a:rPr sz="700">
                          <a:sym typeface="Helvetica"/>
                        </a:rPr>
                        <a:t>5</a:t>
                      </a:r>
                    </a:p>
                  </a:txBody>
                  <a:tcPr marL="0" marR="0" marT="0" marB="0" anchor="ctr" horzOverflow="overflow"/>
                </a:tc>
                <a:tc>
                  <a:txBody>
                    <a:bodyPr/>
                    <a:lstStyle/>
                    <a:p>
                      <a:pPr defTabSz="914400"/>
                      <a:r>
                        <a:rPr sz="700" dirty="0">
                          <a:sym typeface="Helvetica"/>
                        </a:rPr>
                        <a:t>&lt;int [5]&gt;</a:t>
                      </a:r>
                    </a:p>
                  </a:txBody>
                  <a:tcPr marL="0" marR="0" marT="0" marB="0" anchor="ctr" horzOverflow="overflow"/>
                </a:tc>
                <a:extLst>
                  <a:ext uri="{0D108BD9-81ED-4DB2-BD59-A6C34878D82A}">
                    <a16:rowId xmlns:a16="http://schemas.microsoft.com/office/drawing/2014/main" val="10003"/>
                  </a:ext>
                </a:extLst>
              </a:tr>
            </a:tbl>
          </a:graphicData>
        </a:graphic>
      </p:graphicFrame>
      <p:sp>
        <p:nvSpPr>
          <p:cNvPr id="308" name="n_storms |&gt;      rowwise() |&gt;     mutate(n = list(dim(data)))"/>
          <p:cNvSpPr txBox="1"/>
          <p:nvPr/>
        </p:nvSpPr>
        <p:spPr>
          <a:xfrm>
            <a:off x="9744147" y="5230817"/>
            <a:ext cx="2819754" cy="5582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90000"/>
              </a:lnSpc>
              <a:spcBef>
                <a:spcPts val="0"/>
              </a:spcBef>
              <a:defRPr b="0">
                <a:solidFill>
                  <a:srgbClr val="000000"/>
                </a:solidFill>
              </a:defRPr>
            </a:pPr>
            <a:r>
              <a:t>n_storms |&gt; </a:t>
            </a:r>
            <a:br/>
            <a:r>
              <a:t>    rowwise() |&gt;</a:t>
            </a:r>
            <a:br/>
            <a:r>
              <a:t>    mutate(n = list(dim(data)))</a:t>
            </a:r>
          </a:p>
        </p:txBody>
      </p:sp>
      <p:sp>
        <p:nvSpPr>
          <p:cNvPr id="309" name="starwars |&gt;      rowwise() |&gt;      mutate(transport = list(append(vehicles, starships)))"/>
          <p:cNvSpPr txBox="1"/>
          <p:nvPr/>
        </p:nvSpPr>
        <p:spPr>
          <a:xfrm>
            <a:off x="9744147" y="7951504"/>
            <a:ext cx="3708739" cy="6361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90000"/>
              </a:lnSpc>
              <a:spcBef>
                <a:spcPts val="0"/>
              </a:spcBef>
              <a:defRPr b="0">
                <a:solidFill>
                  <a:srgbClr val="000000"/>
                </a:solidFill>
              </a:defRPr>
            </a:pPr>
            <a:r>
              <a:t>starwars |&gt; </a:t>
            </a:r>
            <a:br/>
            <a:r>
              <a:t>    rowwise() |&gt; </a:t>
            </a:r>
            <a:br/>
            <a:r>
              <a:t>    mutate(transport = list(append(vehicles, starships)))</a:t>
            </a:r>
          </a:p>
        </p:txBody>
      </p:sp>
      <p:sp>
        <p:nvSpPr>
          <p:cNvPr id="310" name="n_storms |&gt;      rowwise() |&gt;     mutate(n = nrow(data))"/>
          <p:cNvSpPr txBox="1"/>
          <p:nvPr/>
        </p:nvSpPr>
        <p:spPr>
          <a:xfrm>
            <a:off x="9744147" y="6626987"/>
            <a:ext cx="1833987" cy="7587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90000"/>
              </a:lnSpc>
              <a:spcBef>
                <a:spcPts val="0"/>
              </a:spcBef>
              <a:defRPr b="0">
                <a:solidFill>
                  <a:srgbClr val="000000"/>
                </a:solidFill>
              </a:defRPr>
            </a:pPr>
            <a:r>
              <a:t>n_storms |&gt; </a:t>
            </a:r>
            <a:br/>
            <a:r>
              <a:t>    rowwise() |&gt;</a:t>
            </a:r>
            <a:br/>
            <a:r>
              <a:t>    mutate(n = nrow(data))</a:t>
            </a:r>
          </a:p>
        </p:txBody>
      </p:sp>
      <p:sp>
        <p:nvSpPr>
          <p:cNvPr id="311" name="Apply a function to a list-column and create a new list-column."/>
          <p:cNvSpPr txBox="1"/>
          <p:nvPr/>
        </p:nvSpPr>
        <p:spPr>
          <a:xfrm>
            <a:off x="9432945" y="4734358"/>
            <a:ext cx="4170660" cy="3497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defTabSz="560831">
              <a:lnSpc>
                <a:spcPct val="90000"/>
              </a:lnSpc>
              <a:spcBef>
                <a:spcPts val="600"/>
              </a:spcBef>
              <a:defRPr sz="1152" b="0">
                <a:solidFill>
                  <a:srgbClr val="000000"/>
                </a:solidFill>
              </a:defRPr>
            </a:pPr>
            <a:r>
              <a:rPr lang="es-ES" dirty="0"/>
              <a:t>Aplique una función a una columna de lista y</a:t>
            </a:r>
            <a:r>
              <a:rPr dirty="0"/>
              <a:t> </a:t>
            </a:r>
            <a:r>
              <a:rPr b="1" dirty="0" err="1"/>
              <a:t>cre</a:t>
            </a:r>
            <a:r>
              <a:rPr lang="es-ES" b="1" dirty="0"/>
              <a:t>e</a:t>
            </a:r>
            <a:r>
              <a:rPr b="1" dirty="0"/>
              <a:t> </a:t>
            </a:r>
            <a:r>
              <a:rPr lang="es-ES" b="1" dirty="0"/>
              <a:t>una nueva columna de listas</a:t>
            </a:r>
            <a:endParaRPr dirty="0"/>
          </a:p>
        </p:txBody>
      </p:sp>
      <p:sp>
        <p:nvSpPr>
          <p:cNvPr id="312" name="Apply a function to a list-column and create a regular column."/>
          <p:cNvSpPr txBox="1"/>
          <p:nvPr/>
        </p:nvSpPr>
        <p:spPr>
          <a:xfrm>
            <a:off x="9432945" y="6155350"/>
            <a:ext cx="4213877" cy="335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defTabSz="578358">
              <a:lnSpc>
                <a:spcPct val="90000"/>
              </a:lnSpc>
              <a:spcBef>
                <a:spcPts val="600"/>
              </a:spcBef>
              <a:defRPr sz="1188" b="0">
                <a:solidFill>
                  <a:srgbClr val="000000"/>
                </a:solidFill>
              </a:defRPr>
            </a:pPr>
            <a:r>
              <a:rPr lang="es-ES" dirty="0"/>
              <a:t>Aplique una función a una columna de lista y</a:t>
            </a:r>
            <a:r>
              <a:rPr dirty="0"/>
              <a:t> </a:t>
            </a:r>
            <a:r>
              <a:rPr b="1" dirty="0" err="1"/>
              <a:t>crea</a:t>
            </a:r>
            <a:r>
              <a:rPr b="1" dirty="0"/>
              <a:t> </a:t>
            </a:r>
            <a:r>
              <a:rPr lang="es-ES" b="1" dirty="0"/>
              <a:t>un</a:t>
            </a:r>
            <a:r>
              <a:rPr b="1" dirty="0"/>
              <a:t>a </a:t>
            </a:r>
            <a:r>
              <a:rPr lang="es-ES" b="1" dirty="0"/>
              <a:t>columna regular</a:t>
            </a:r>
            <a:r>
              <a:rPr b="1" dirty="0"/>
              <a:t>.</a:t>
            </a:r>
          </a:p>
        </p:txBody>
      </p:sp>
      <p:sp>
        <p:nvSpPr>
          <p:cNvPr id="313" name="Collapse multiple list-columns into a single list-column."/>
          <p:cNvSpPr txBox="1"/>
          <p:nvPr/>
        </p:nvSpPr>
        <p:spPr>
          <a:xfrm>
            <a:off x="9432945" y="7432663"/>
            <a:ext cx="4213877" cy="410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90000"/>
              </a:lnSpc>
              <a:spcBef>
                <a:spcPts val="700"/>
              </a:spcBef>
              <a:defRPr b="0">
                <a:solidFill>
                  <a:srgbClr val="000000"/>
                </a:solidFill>
              </a:defRPr>
            </a:pPr>
            <a:r>
              <a:rPr dirty="0"/>
              <a:t>Co</a:t>
            </a:r>
            <a:r>
              <a:rPr lang="es-ES" dirty="0" err="1"/>
              <a:t>ntrae</a:t>
            </a:r>
            <a:r>
              <a:rPr lang="es-ES" dirty="0"/>
              <a:t> </a:t>
            </a:r>
            <a:r>
              <a:rPr b="1" dirty="0"/>
              <a:t>m</a:t>
            </a:r>
            <a:r>
              <a:rPr lang="es-ES" b="1" dirty="0"/>
              <a:t>ú</a:t>
            </a:r>
            <a:r>
              <a:rPr b="1" dirty="0" err="1"/>
              <a:t>ltiple</a:t>
            </a:r>
            <a:r>
              <a:rPr lang="es-ES" b="1" dirty="0"/>
              <a:t>s</a:t>
            </a:r>
            <a:r>
              <a:rPr b="1" dirty="0"/>
              <a:t> column</a:t>
            </a:r>
            <a:r>
              <a:rPr lang="es-ES" b="1" dirty="0"/>
              <a:t>a</a:t>
            </a:r>
            <a:r>
              <a:rPr b="1" dirty="0"/>
              <a:t>s</a:t>
            </a:r>
            <a:r>
              <a:rPr lang="es-ES" b="1" dirty="0"/>
              <a:t> de listas</a:t>
            </a:r>
            <a:r>
              <a:rPr dirty="0"/>
              <a:t> </a:t>
            </a:r>
            <a:r>
              <a:rPr lang="es-ES" dirty="0"/>
              <a:t>en</a:t>
            </a:r>
            <a:r>
              <a:rPr dirty="0"/>
              <a:t> </a:t>
            </a:r>
            <a:r>
              <a:rPr lang="es-ES" dirty="0"/>
              <a:t>una simple</a:t>
            </a:r>
            <a:r>
              <a:rPr dirty="0"/>
              <a:t> </a:t>
            </a:r>
            <a:r>
              <a:rPr lang="es-ES" dirty="0"/>
              <a:t>columna lista</a:t>
            </a:r>
            <a:r>
              <a:rPr b="1" dirty="0"/>
              <a:t>.</a:t>
            </a:r>
          </a:p>
        </p:txBody>
      </p:sp>
      <p:sp>
        <p:nvSpPr>
          <p:cNvPr id="314" name="See purrr package for more list functions."/>
          <p:cNvSpPr txBox="1"/>
          <p:nvPr/>
        </p:nvSpPr>
        <p:spPr>
          <a:xfrm>
            <a:off x="9439347" y="9972910"/>
            <a:ext cx="4213876" cy="2488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90000"/>
              </a:lnSpc>
              <a:spcBef>
                <a:spcPts val="700"/>
              </a:spcBef>
              <a:defRPr b="0">
                <a:solidFill>
                  <a:srgbClr val="000000"/>
                </a:solidFill>
              </a:defRPr>
            </a:pPr>
            <a:r>
              <a:rPr lang="es-ES" dirty="0"/>
              <a:t>vea</a:t>
            </a:r>
            <a:r>
              <a:rPr dirty="0"/>
              <a:t> </a:t>
            </a:r>
            <a:r>
              <a:rPr b="1" dirty="0" err="1"/>
              <a:t>purrr</a:t>
            </a:r>
            <a:r>
              <a:rPr dirty="0"/>
              <a:t> </a:t>
            </a:r>
            <a:r>
              <a:rPr lang="es-ES" dirty="0"/>
              <a:t>paquete para más funciones de lista</a:t>
            </a:r>
            <a:r>
              <a:rPr dirty="0"/>
              <a:t>.</a:t>
            </a:r>
          </a:p>
        </p:txBody>
      </p:sp>
      <p:pic>
        <p:nvPicPr>
          <p:cNvPr id="315" name="pasted-image.tiff" descr="pasted-image.tiff"/>
          <p:cNvPicPr>
            <a:picLocks noChangeAspect="1"/>
          </p:cNvPicPr>
          <p:nvPr/>
        </p:nvPicPr>
        <p:blipFill>
          <a:blip r:embed="rId2"/>
          <a:stretch>
            <a:fillRect/>
          </a:stretch>
        </p:blipFill>
        <p:spPr>
          <a:xfrm>
            <a:off x="12268200" y="190500"/>
            <a:ext cx="1384300" cy="1599192"/>
          </a:xfrm>
          <a:prstGeom prst="rect">
            <a:avLst/>
          </a:prstGeom>
          <a:ln w="12700">
            <a:miter lim="400000"/>
          </a:ln>
        </p:spPr>
      </p:pic>
      <p:grpSp>
        <p:nvGrpSpPr>
          <p:cNvPr id="325" name="Agrupar"/>
          <p:cNvGrpSpPr/>
          <p:nvPr/>
        </p:nvGrpSpPr>
        <p:grpSpPr>
          <a:xfrm>
            <a:off x="9725488" y="3881513"/>
            <a:ext cx="3463953" cy="659965"/>
            <a:chOff x="25400" y="0"/>
            <a:chExt cx="3463952" cy="659964"/>
          </a:xfrm>
        </p:grpSpPr>
        <p:graphicFrame>
          <p:nvGraphicFramePr>
            <p:cNvPr id="316" name="Table 2-1-3-1-2-3-1"/>
            <p:cNvGraphicFramePr/>
            <p:nvPr/>
          </p:nvGraphicFramePr>
          <p:xfrm>
            <a:off x="883701" y="87887"/>
            <a:ext cx="649222" cy="457199"/>
          </p:xfrm>
          <a:graphic>
            <a:graphicData uri="http://schemas.openxmlformats.org/drawingml/2006/table">
              <a:tbl>
                <a:tblPr firstRow="1">
                  <a:tableStyleId>{33BA23B1-9221-436E-865A-0063620EA4FD}</a:tableStyleId>
                </a:tblPr>
                <a:tblGrid>
                  <a:gridCol w="649222">
                    <a:extLst>
                      <a:ext uri="{9D8B030D-6E8A-4147-A177-3AD203B41FA5}">
                        <a16:colId xmlns:a16="http://schemas.microsoft.com/office/drawing/2014/main" val="20000"/>
                      </a:ext>
                    </a:extLst>
                  </a:gridCol>
                </a:tblGrid>
                <a:tr h="114300">
                  <a:tc>
                    <a:txBody>
                      <a:bodyPr/>
                      <a:lstStyle/>
                      <a:p>
                        <a:pPr algn="ctr" defTabSz="914400">
                          <a:spcBef>
                            <a:spcPts val="0"/>
                          </a:spcBef>
                          <a:defRPr sz="1800" b="0">
                            <a:solidFill>
                              <a:srgbClr val="000000"/>
                            </a:solidFill>
                          </a:defRPr>
                        </a:pPr>
                        <a:r>
                          <a:rPr sz="600" b="1">
                            <a:solidFill>
                              <a:srgbClr val="FFFFFF"/>
                            </a:solidFill>
                          </a:rPr>
                          <a:t>data</a:t>
                        </a:r>
                      </a:p>
                    </a:txBody>
                    <a:tcPr marL="0" marR="0" marT="0" marB="0" anchor="ctr" horzOverflow="overflow">
                      <a:lnL>
                        <a:solidFill>
                          <a:srgbClr val="FFFFFF"/>
                        </a:solidFill>
                        <a:miter lim="400000"/>
                      </a:lnL>
                      <a:lnR>
                        <a:solidFill>
                          <a:srgbClr val="FFFFFF"/>
                        </a:solidFill>
                        <a:miter lim="400000"/>
                      </a:lnR>
                      <a:lnT>
                        <a:solidFill>
                          <a:srgbClr val="FFFFFF"/>
                        </a:solidFill>
                        <a:miter lim="400000"/>
                      </a:lnT>
                      <a:lnB>
                        <a:solidFill>
                          <a:srgbClr val="FFFFFF"/>
                        </a:solidFill>
                        <a:miter lim="400000"/>
                      </a:lnB>
                      <a:solidFill>
                        <a:srgbClr val="797979"/>
                      </a:solidFill>
                    </a:tcPr>
                  </a:tc>
                  <a:extLst>
                    <a:ext uri="{0D108BD9-81ED-4DB2-BD59-A6C34878D82A}">
                      <a16:rowId xmlns:a16="http://schemas.microsoft.com/office/drawing/2014/main" val="10000"/>
                    </a:ext>
                  </a:extLst>
                </a:tr>
                <a:tr h="114300">
                  <a:tc>
                    <a:txBody>
                      <a:bodyPr/>
                      <a:lstStyle/>
                      <a:p>
                        <a:pPr algn="ctr" defTabSz="914400">
                          <a:spcBef>
                            <a:spcPts val="0"/>
                          </a:spcBef>
                          <a:defRPr sz="700"/>
                        </a:pPr>
                        <a:r>
                          <a:t>&lt;tibble [50x4]&gt;</a:t>
                        </a:r>
                      </a:p>
                    </a:txBody>
                    <a:tcPr marL="0" marR="0" marT="0" marB="0" anchor="ctr" horzOverflow="overflow">
                      <a:lnT>
                        <a:solidFill>
                          <a:srgbClr val="FFFFFF"/>
                        </a:solidFill>
                        <a:miter lim="400000"/>
                      </a:lnT>
                      <a:solidFill>
                        <a:srgbClr val="FFFCBF"/>
                      </a:solidFill>
                    </a:tcPr>
                  </a:tc>
                  <a:extLst>
                    <a:ext uri="{0D108BD9-81ED-4DB2-BD59-A6C34878D82A}">
                      <a16:rowId xmlns:a16="http://schemas.microsoft.com/office/drawing/2014/main" val="10001"/>
                    </a:ext>
                  </a:extLst>
                </a:tr>
                <a:tr h="114300">
                  <a:tc>
                    <a:txBody>
                      <a:bodyPr/>
                      <a:lstStyle/>
                      <a:p>
                        <a:pPr algn="ctr" defTabSz="914400">
                          <a:spcBef>
                            <a:spcPts val="0"/>
                          </a:spcBef>
                          <a:defRPr sz="700"/>
                        </a:pPr>
                        <a:r>
                          <a:t>&lt;tibble [50x4]&gt;</a:t>
                        </a:r>
                      </a:p>
                    </a:txBody>
                    <a:tcPr marL="0" marR="0" marT="0" marB="0" anchor="ctr" horzOverflow="overflow">
                      <a:solidFill>
                        <a:srgbClr val="FFE08B"/>
                      </a:solidFill>
                    </a:tcPr>
                  </a:tc>
                  <a:extLst>
                    <a:ext uri="{0D108BD9-81ED-4DB2-BD59-A6C34878D82A}">
                      <a16:rowId xmlns:a16="http://schemas.microsoft.com/office/drawing/2014/main" val="10002"/>
                    </a:ext>
                  </a:extLst>
                </a:tr>
                <a:tr h="114300">
                  <a:tc>
                    <a:txBody>
                      <a:bodyPr/>
                      <a:lstStyle/>
                      <a:p>
                        <a:pPr algn="ctr" defTabSz="914400">
                          <a:spcBef>
                            <a:spcPts val="0"/>
                          </a:spcBef>
                          <a:defRPr sz="700"/>
                        </a:pPr>
                        <a:r>
                          <a:t>&lt;tibble [50x4]&gt;</a:t>
                        </a:r>
                      </a:p>
                    </a:txBody>
                    <a:tcPr marL="0" marR="0" marT="0" marB="0" anchor="ctr" horzOverflow="overflow">
                      <a:solidFill>
                        <a:srgbClr val="FEAD61"/>
                      </a:solidFill>
                    </a:tcPr>
                  </a:tc>
                  <a:extLst>
                    <a:ext uri="{0D108BD9-81ED-4DB2-BD59-A6C34878D82A}">
                      <a16:rowId xmlns:a16="http://schemas.microsoft.com/office/drawing/2014/main" val="10003"/>
                    </a:ext>
                  </a:extLst>
                </a:tr>
              </a:tbl>
            </a:graphicData>
          </a:graphic>
        </p:graphicFrame>
        <p:grpSp>
          <p:nvGrpSpPr>
            <p:cNvPr id="319" name="Agrupar"/>
            <p:cNvGrpSpPr/>
            <p:nvPr/>
          </p:nvGrpSpPr>
          <p:grpSpPr>
            <a:xfrm>
              <a:off x="1696021" y="0"/>
              <a:ext cx="1305385" cy="659964"/>
              <a:chOff x="0" y="0"/>
              <a:chExt cx="1305383" cy="659964"/>
            </a:xfrm>
          </p:grpSpPr>
          <p:sp>
            <p:nvSpPr>
              <p:cNvPr id="317" name="fun(                      , …)…"/>
              <p:cNvSpPr txBox="1"/>
              <p:nvPr/>
            </p:nvSpPr>
            <p:spPr>
              <a:xfrm>
                <a:off x="0" y="0"/>
                <a:ext cx="1305383" cy="65996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rmAutofit/>
              </a:bodyPr>
              <a:lstStyle/>
              <a:p>
                <a:pPr marL="91440" indent="-91440" defTabSz="467359">
                  <a:lnSpc>
                    <a:spcPct val="70000"/>
                  </a:lnSpc>
                  <a:spcBef>
                    <a:spcPts val="0"/>
                  </a:spcBef>
                  <a:defRPr sz="960" b="0" i="1">
                    <a:solidFill>
                      <a:srgbClr val="000000"/>
                    </a:solidFill>
                  </a:defRPr>
                </a:pPr>
                <a:r>
                  <a:t>fun(                      , …)</a:t>
                </a:r>
              </a:p>
              <a:p>
                <a:pPr marL="91440" indent="-91440" defTabSz="467359">
                  <a:lnSpc>
                    <a:spcPct val="70000"/>
                  </a:lnSpc>
                  <a:spcBef>
                    <a:spcPts val="0"/>
                  </a:spcBef>
                  <a:defRPr sz="960" b="0" i="1">
                    <a:solidFill>
                      <a:srgbClr val="000000"/>
                    </a:solidFill>
                  </a:defRPr>
                </a:pPr>
                <a:r>
                  <a:t>fun(                      , …)</a:t>
                </a:r>
              </a:p>
              <a:p>
                <a:pPr marL="91440" indent="-91440" defTabSz="467359">
                  <a:lnSpc>
                    <a:spcPct val="70000"/>
                  </a:lnSpc>
                  <a:spcBef>
                    <a:spcPts val="0"/>
                  </a:spcBef>
                  <a:defRPr sz="960" b="0" i="1">
                    <a:solidFill>
                      <a:srgbClr val="000000"/>
                    </a:solidFill>
                  </a:defRPr>
                </a:pPr>
                <a:r>
                  <a:t>fun(                      , …)</a:t>
                </a:r>
              </a:p>
            </p:txBody>
          </p:sp>
          <p:graphicFrame>
            <p:nvGraphicFramePr>
              <p:cNvPr id="318" name="Table 2-1-3-1-2-3-1-1"/>
              <p:cNvGraphicFramePr/>
              <p:nvPr/>
            </p:nvGraphicFramePr>
            <p:xfrm>
              <a:off x="328079" y="85645"/>
              <a:ext cx="649221" cy="457199"/>
            </p:xfrm>
            <a:graphic>
              <a:graphicData uri="http://schemas.openxmlformats.org/drawingml/2006/table">
                <a:tbl>
                  <a:tblPr firstRow="1">
                    <a:tableStyleId>{33BA23B1-9221-436E-865A-0063620EA4FD}</a:tableStyleId>
                  </a:tblPr>
                  <a:tblGrid>
                    <a:gridCol w="649222">
                      <a:extLst>
                        <a:ext uri="{9D8B030D-6E8A-4147-A177-3AD203B41FA5}">
                          <a16:colId xmlns:a16="http://schemas.microsoft.com/office/drawing/2014/main" val="20000"/>
                        </a:ext>
                      </a:extLst>
                    </a:gridCol>
                  </a:tblGrid>
                  <a:tr h="114300">
                    <a:tc>
                      <a:txBody>
                        <a:bodyPr/>
                        <a:lstStyle/>
                        <a:p>
                          <a:pPr algn="ctr" defTabSz="914400">
                            <a:spcBef>
                              <a:spcPts val="0"/>
                            </a:spcBef>
                            <a:defRPr sz="1800" b="0">
                              <a:solidFill>
                                <a:srgbClr val="000000"/>
                              </a:solidFill>
                            </a:defRPr>
                          </a:pPr>
                          <a:r>
                            <a:rPr sz="600" b="1">
                              <a:solidFill>
                                <a:srgbClr val="FFFFFF"/>
                              </a:solidFill>
                            </a:rPr>
                            <a:t>data</a:t>
                          </a:r>
                        </a:p>
                      </a:txBody>
                      <a:tcPr marL="0" marR="0" marT="0" marB="0" anchor="ctr" horzOverflow="overflow">
                        <a:lnL>
                          <a:solidFill>
                            <a:srgbClr val="FFFFFF"/>
                          </a:solidFill>
                          <a:miter lim="400000"/>
                        </a:lnL>
                        <a:lnR>
                          <a:solidFill>
                            <a:srgbClr val="FFFFFF"/>
                          </a:solidFill>
                          <a:miter lim="400000"/>
                        </a:lnR>
                        <a:lnT>
                          <a:solidFill>
                            <a:srgbClr val="FFFFFF"/>
                          </a:solidFill>
                          <a:miter lim="400000"/>
                        </a:lnT>
                        <a:lnB>
                          <a:solidFill>
                            <a:srgbClr val="FFFFFF"/>
                          </a:solidFill>
                          <a:miter lim="400000"/>
                        </a:lnB>
                        <a:solidFill>
                          <a:srgbClr val="797979"/>
                        </a:solidFill>
                      </a:tcPr>
                    </a:tc>
                    <a:extLst>
                      <a:ext uri="{0D108BD9-81ED-4DB2-BD59-A6C34878D82A}">
                        <a16:rowId xmlns:a16="http://schemas.microsoft.com/office/drawing/2014/main" val="10000"/>
                      </a:ext>
                    </a:extLst>
                  </a:tr>
                  <a:tr h="114300">
                    <a:tc>
                      <a:txBody>
                        <a:bodyPr/>
                        <a:lstStyle/>
                        <a:p>
                          <a:pPr algn="ctr" defTabSz="914400">
                            <a:spcBef>
                              <a:spcPts val="0"/>
                            </a:spcBef>
                            <a:defRPr sz="700"/>
                          </a:pPr>
                          <a:r>
                            <a:t>&lt;tibble [50x4]&gt;</a:t>
                          </a:r>
                        </a:p>
                      </a:txBody>
                      <a:tcPr marL="0" marR="0" marT="0" marB="0" anchor="ctr" horzOverflow="overflow">
                        <a:lnT>
                          <a:solidFill>
                            <a:srgbClr val="FFFFFF"/>
                          </a:solidFill>
                          <a:miter lim="400000"/>
                        </a:lnT>
                        <a:solidFill>
                          <a:srgbClr val="FFFCBF"/>
                        </a:solidFill>
                      </a:tcPr>
                    </a:tc>
                    <a:extLst>
                      <a:ext uri="{0D108BD9-81ED-4DB2-BD59-A6C34878D82A}">
                        <a16:rowId xmlns:a16="http://schemas.microsoft.com/office/drawing/2014/main" val="10001"/>
                      </a:ext>
                    </a:extLst>
                  </a:tr>
                  <a:tr h="114300">
                    <a:tc>
                      <a:txBody>
                        <a:bodyPr/>
                        <a:lstStyle/>
                        <a:p>
                          <a:pPr algn="ctr" defTabSz="914400">
                            <a:spcBef>
                              <a:spcPts val="0"/>
                            </a:spcBef>
                            <a:defRPr sz="700"/>
                          </a:pPr>
                          <a:r>
                            <a:t>&lt;tibble [50x4]&gt;</a:t>
                          </a:r>
                        </a:p>
                      </a:txBody>
                      <a:tcPr marL="0" marR="0" marT="0" marB="0" anchor="ctr" horzOverflow="overflow">
                        <a:solidFill>
                          <a:srgbClr val="FFE08B"/>
                        </a:solidFill>
                      </a:tcPr>
                    </a:tc>
                    <a:extLst>
                      <a:ext uri="{0D108BD9-81ED-4DB2-BD59-A6C34878D82A}">
                        <a16:rowId xmlns:a16="http://schemas.microsoft.com/office/drawing/2014/main" val="10002"/>
                      </a:ext>
                    </a:extLst>
                  </a:tr>
                  <a:tr h="114300">
                    <a:tc>
                      <a:txBody>
                        <a:bodyPr/>
                        <a:lstStyle/>
                        <a:p>
                          <a:pPr algn="ctr" defTabSz="914400">
                            <a:spcBef>
                              <a:spcPts val="0"/>
                            </a:spcBef>
                            <a:defRPr sz="700"/>
                          </a:pPr>
                          <a:r>
                            <a:t>&lt;tibble [50x4]&gt;</a:t>
                          </a:r>
                        </a:p>
                      </a:txBody>
                      <a:tcPr marL="0" marR="0" marT="0" marB="0" anchor="ctr" horzOverflow="overflow">
                        <a:solidFill>
                          <a:srgbClr val="FEAD61"/>
                        </a:solidFill>
                      </a:tcPr>
                    </a:tc>
                    <a:extLst>
                      <a:ext uri="{0D108BD9-81ED-4DB2-BD59-A6C34878D82A}">
                        <a16:rowId xmlns:a16="http://schemas.microsoft.com/office/drawing/2014/main" val="10003"/>
                      </a:ext>
                    </a:extLst>
                  </a:tr>
                </a:tbl>
              </a:graphicData>
            </a:graphic>
          </p:graphicFrame>
        </p:grpSp>
        <p:graphicFrame>
          <p:nvGraphicFramePr>
            <p:cNvPr id="320" name="Table 2-1-3-1-2-3-1-1-1"/>
            <p:cNvGraphicFramePr/>
            <p:nvPr/>
          </p:nvGraphicFramePr>
          <p:xfrm>
            <a:off x="3132230" y="88502"/>
            <a:ext cx="357122" cy="457199"/>
          </p:xfrm>
          <a:graphic>
            <a:graphicData uri="http://schemas.openxmlformats.org/drawingml/2006/table">
              <a:tbl>
                <a:tblPr firstRow="1">
                  <a:tableStyleId>{33BA23B1-9221-436E-865A-0063620EA4FD}</a:tableStyleId>
                </a:tblPr>
                <a:tblGrid>
                  <a:gridCol w="357122">
                    <a:extLst>
                      <a:ext uri="{9D8B030D-6E8A-4147-A177-3AD203B41FA5}">
                        <a16:colId xmlns:a16="http://schemas.microsoft.com/office/drawing/2014/main" val="20000"/>
                      </a:ext>
                    </a:extLst>
                  </a:gridCol>
                </a:tblGrid>
                <a:tr h="114300">
                  <a:tc>
                    <a:txBody>
                      <a:bodyPr/>
                      <a:lstStyle/>
                      <a:p>
                        <a:pPr algn="ctr" defTabSz="914400">
                          <a:spcBef>
                            <a:spcPts val="0"/>
                          </a:spcBef>
                          <a:defRPr sz="1800" b="0">
                            <a:solidFill>
                              <a:srgbClr val="000000"/>
                            </a:solidFill>
                          </a:defRPr>
                        </a:pPr>
                        <a:r>
                          <a:rPr sz="600" b="1">
                            <a:solidFill>
                              <a:srgbClr val="FFFFFF"/>
                            </a:solidFill>
                          </a:rPr>
                          <a:t>result</a:t>
                        </a:r>
                      </a:p>
                    </a:txBody>
                    <a:tcPr marL="0" marR="0" marT="0" marB="0" anchor="ctr" horzOverflow="overflow">
                      <a:lnL>
                        <a:solidFill>
                          <a:srgbClr val="FFFFFF"/>
                        </a:solidFill>
                        <a:miter lim="400000"/>
                      </a:lnL>
                      <a:lnR>
                        <a:solidFill>
                          <a:srgbClr val="FFFFFF"/>
                        </a:solidFill>
                        <a:miter lim="400000"/>
                      </a:lnR>
                      <a:lnT>
                        <a:solidFill>
                          <a:srgbClr val="FFFFFF"/>
                        </a:solidFill>
                        <a:miter lim="400000"/>
                      </a:lnT>
                      <a:lnB>
                        <a:solidFill>
                          <a:srgbClr val="FFFFFF"/>
                        </a:solidFill>
                        <a:miter lim="400000"/>
                      </a:lnB>
                      <a:solidFill>
                        <a:srgbClr val="797979"/>
                      </a:solidFill>
                    </a:tcPr>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result 1</a:t>
                        </a:r>
                      </a:p>
                    </a:txBody>
                    <a:tcPr marL="0" marR="0" marT="0" marB="0" anchor="ctr" horzOverflow="overflow">
                      <a:lnT>
                        <a:solidFill>
                          <a:srgbClr val="FFFFFF"/>
                        </a:solidFill>
                        <a:miter lim="400000"/>
                      </a:lnT>
                      <a:solidFill>
                        <a:srgbClr val="FFFCBF"/>
                      </a:solidFill>
                    </a:tcPr>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result 2</a:t>
                        </a:r>
                      </a:p>
                    </a:txBody>
                    <a:tcPr marL="0" marR="0" marT="0" marB="0" anchor="ctr" horzOverflow="overflow">
                      <a:solidFill>
                        <a:srgbClr val="FFE08B"/>
                      </a:solidFill>
                    </a:tcPr>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result 3</a:t>
                        </a:r>
                      </a:p>
                    </a:txBody>
                    <a:tcPr marL="0" marR="0" marT="0" marB="0" anchor="ctr" horzOverflow="overflow">
                      <a:solidFill>
                        <a:srgbClr val="FEAD61"/>
                      </a:solidFill>
                    </a:tcPr>
                  </a:tc>
                  <a:extLst>
                    <a:ext uri="{0D108BD9-81ED-4DB2-BD59-A6C34878D82A}">
                      <a16:rowId xmlns:a16="http://schemas.microsoft.com/office/drawing/2014/main" val="10003"/>
                    </a:ext>
                  </a:extLst>
                </a:tr>
              </a:tbl>
            </a:graphicData>
          </a:graphic>
        </p:graphicFrame>
        <p:sp>
          <p:nvSpPr>
            <p:cNvPr id="321" name="Línea"/>
            <p:cNvSpPr/>
            <p:nvPr/>
          </p:nvSpPr>
          <p:spPr>
            <a:xfrm>
              <a:off x="1555347" y="310000"/>
              <a:ext cx="162701" cy="1"/>
            </a:xfrm>
            <a:prstGeom prst="line">
              <a:avLst/>
            </a:prstGeom>
            <a:noFill/>
            <a:ln w="25400" cap="flat">
              <a:solidFill>
                <a:srgbClr val="53585F"/>
              </a:solidFill>
              <a:prstDash val="solid"/>
              <a:miter lim="400000"/>
              <a:tailEnd type="stealth" w="med" len="med"/>
            </a:ln>
            <a:effectLst/>
          </p:spPr>
          <p:txBody>
            <a:bodyPr wrap="square" lIns="0" tIns="0" rIns="0" bIns="0" numCol="1" anchor="t">
              <a:noAutofit/>
            </a:bodyPr>
            <a:lstStyle/>
            <a:p>
              <a:pPr>
                <a:lnSpc>
                  <a:spcPct val="80000"/>
                </a:lnSpc>
                <a:spcBef>
                  <a:spcPts val="0"/>
                </a:spcBef>
                <a:defRPr sz="5600" b="0">
                  <a:solidFill>
                    <a:srgbClr val="000000"/>
                  </a:solidFill>
                  <a:effectLst>
                    <a:outerShdw blurRad="38100" dist="12700" dir="5400000" rotWithShape="0">
                      <a:srgbClr val="000000">
                        <a:alpha val="50000"/>
                      </a:srgbClr>
                    </a:outerShdw>
                  </a:effectLst>
                </a:defRPr>
              </a:pPr>
              <a:endParaRPr/>
            </a:p>
          </p:txBody>
        </p:sp>
        <p:graphicFrame>
          <p:nvGraphicFramePr>
            <p:cNvPr id="322" name="Table 2-1-3-1-2-3-1-2"/>
            <p:cNvGraphicFramePr/>
            <p:nvPr/>
          </p:nvGraphicFramePr>
          <p:xfrm>
            <a:off x="25400" y="87093"/>
            <a:ext cx="649222" cy="457199"/>
          </p:xfrm>
          <a:graphic>
            <a:graphicData uri="http://schemas.openxmlformats.org/drawingml/2006/table">
              <a:tbl>
                <a:tblPr firstRow="1">
                  <a:tableStyleId>{33BA23B1-9221-436E-865A-0063620EA4FD}</a:tableStyleId>
                </a:tblPr>
                <a:tblGrid>
                  <a:gridCol w="649222">
                    <a:extLst>
                      <a:ext uri="{9D8B030D-6E8A-4147-A177-3AD203B41FA5}">
                        <a16:colId xmlns:a16="http://schemas.microsoft.com/office/drawing/2014/main" val="20000"/>
                      </a:ext>
                    </a:extLst>
                  </a:gridCol>
                </a:tblGrid>
                <a:tr h="114300">
                  <a:tc>
                    <a:txBody>
                      <a:bodyPr/>
                      <a:lstStyle/>
                      <a:p>
                        <a:pPr algn="ctr" defTabSz="914400">
                          <a:spcBef>
                            <a:spcPts val="0"/>
                          </a:spcBef>
                          <a:defRPr sz="1800" b="0">
                            <a:solidFill>
                              <a:srgbClr val="000000"/>
                            </a:solidFill>
                          </a:defRPr>
                        </a:pPr>
                        <a:r>
                          <a:rPr sz="600" b="1">
                            <a:solidFill>
                              <a:srgbClr val="FFFFFF"/>
                            </a:solidFill>
                          </a:rPr>
                          <a:t>data</a:t>
                        </a:r>
                      </a:p>
                    </a:txBody>
                    <a:tcPr marL="0" marR="0" marT="0" marB="0" anchor="ctr" horzOverflow="overflow">
                      <a:lnL>
                        <a:solidFill>
                          <a:srgbClr val="FFFFFF"/>
                        </a:solidFill>
                        <a:miter lim="400000"/>
                      </a:lnL>
                      <a:lnR>
                        <a:solidFill>
                          <a:srgbClr val="FFFFFF"/>
                        </a:solidFill>
                        <a:miter lim="400000"/>
                      </a:lnR>
                      <a:lnT>
                        <a:solidFill>
                          <a:srgbClr val="FFFFFF"/>
                        </a:solidFill>
                        <a:miter lim="400000"/>
                      </a:lnT>
                      <a:lnB>
                        <a:solidFill>
                          <a:srgbClr val="FFFFFF"/>
                        </a:solidFill>
                        <a:miter lim="400000"/>
                      </a:lnB>
                      <a:solidFill>
                        <a:srgbClr val="797979"/>
                      </a:solidFill>
                    </a:tcPr>
                  </a:tc>
                  <a:extLst>
                    <a:ext uri="{0D108BD9-81ED-4DB2-BD59-A6C34878D82A}">
                      <a16:rowId xmlns:a16="http://schemas.microsoft.com/office/drawing/2014/main" val="10000"/>
                    </a:ext>
                  </a:extLst>
                </a:tr>
                <a:tr h="114300">
                  <a:tc>
                    <a:txBody>
                      <a:bodyPr/>
                      <a:lstStyle/>
                      <a:p>
                        <a:pPr algn="ctr" defTabSz="914400">
                          <a:spcBef>
                            <a:spcPts val="0"/>
                          </a:spcBef>
                          <a:defRPr sz="700"/>
                        </a:pPr>
                        <a:r>
                          <a:t>&lt;tibble [50x4]&gt;</a:t>
                        </a:r>
                      </a:p>
                    </a:txBody>
                    <a:tcPr marL="0" marR="0" marT="0" marB="0" anchor="ctr" horzOverflow="overflow">
                      <a:lnT>
                        <a:solidFill>
                          <a:srgbClr val="FFFFFF"/>
                        </a:solidFill>
                        <a:miter lim="400000"/>
                      </a:lnT>
                    </a:tcPr>
                  </a:tc>
                  <a:extLst>
                    <a:ext uri="{0D108BD9-81ED-4DB2-BD59-A6C34878D82A}">
                      <a16:rowId xmlns:a16="http://schemas.microsoft.com/office/drawing/2014/main" val="10001"/>
                    </a:ext>
                  </a:extLst>
                </a:tr>
                <a:tr h="114300">
                  <a:tc>
                    <a:txBody>
                      <a:bodyPr/>
                      <a:lstStyle/>
                      <a:p>
                        <a:pPr algn="ctr" defTabSz="914400">
                          <a:spcBef>
                            <a:spcPts val="0"/>
                          </a:spcBef>
                          <a:defRPr sz="700"/>
                        </a:pPr>
                        <a:r>
                          <a:t>&lt;tibble [50x4]&gt;</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700"/>
                        </a:pPr>
                        <a:r>
                          <a:t>&lt;tibble [50x4]&gt;</a:t>
                        </a:r>
                      </a:p>
                    </a:txBody>
                    <a:tcPr marL="0" marR="0" marT="0" marB="0" anchor="ctr" horzOverflow="overflow"/>
                  </a:tc>
                  <a:extLst>
                    <a:ext uri="{0D108BD9-81ED-4DB2-BD59-A6C34878D82A}">
                      <a16:rowId xmlns:a16="http://schemas.microsoft.com/office/drawing/2014/main" val="10003"/>
                    </a:ext>
                  </a:extLst>
                </a:tr>
              </a:tbl>
            </a:graphicData>
          </a:graphic>
        </p:graphicFrame>
        <p:sp>
          <p:nvSpPr>
            <p:cNvPr id="323" name="Línea"/>
            <p:cNvSpPr/>
            <p:nvPr/>
          </p:nvSpPr>
          <p:spPr>
            <a:xfrm>
              <a:off x="697286" y="316487"/>
              <a:ext cx="162701" cy="1"/>
            </a:xfrm>
            <a:prstGeom prst="line">
              <a:avLst/>
            </a:prstGeom>
            <a:noFill/>
            <a:ln w="25400" cap="flat">
              <a:solidFill>
                <a:srgbClr val="53585F"/>
              </a:solidFill>
              <a:prstDash val="solid"/>
              <a:miter lim="400000"/>
              <a:tailEnd type="stealth" w="med" len="med"/>
            </a:ln>
            <a:effectLst/>
          </p:spPr>
          <p:txBody>
            <a:bodyPr wrap="square" lIns="0" tIns="0" rIns="0" bIns="0" numCol="1" anchor="t">
              <a:noAutofit/>
            </a:bodyPr>
            <a:lstStyle/>
            <a:p>
              <a:pPr>
                <a:lnSpc>
                  <a:spcPct val="80000"/>
                </a:lnSpc>
                <a:spcBef>
                  <a:spcPts val="0"/>
                </a:spcBef>
                <a:defRPr sz="5600" b="0">
                  <a:solidFill>
                    <a:srgbClr val="000000"/>
                  </a:solidFill>
                  <a:effectLst>
                    <a:outerShdw blurRad="38100" dist="12700" dir="5400000" rotWithShape="0">
                      <a:srgbClr val="000000">
                        <a:alpha val="50000"/>
                      </a:srgbClr>
                    </a:outerShdw>
                  </a:effectLst>
                </a:defRPr>
              </a:pPr>
              <a:endParaRPr/>
            </a:p>
          </p:txBody>
        </p:sp>
        <p:sp>
          <p:nvSpPr>
            <p:cNvPr id="324" name="Línea"/>
            <p:cNvSpPr/>
            <p:nvPr/>
          </p:nvSpPr>
          <p:spPr>
            <a:xfrm>
              <a:off x="2940795" y="310000"/>
              <a:ext cx="162701" cy="1"/>
            </a:xfrm>
            <a:prstGeom prst="line">
              <a:avLst/>
            </a:prstGeom>
            <a:noFill/>
            <a:ln w="25400" cap="flat">
              <a:solidFill>
                <a:srgbClr val="53585F"/>
              </a:solidFill>
              <a:prstDash val="solid"/>
              <a:miter lim="400000"/>
              <a:tailEnd type="stealth" w="med" len="med"/>
            </a:ln>
            <a:effectLst/>
          </p:spPr>
          <p:txBody>
            <a:bodyPr wrap="square" lIns="0" tIns="0" rIns="0" bIns="0" numCol="1" anchor="t">
              <a:noAutofit/>
            </a:bodyPr>
            <a:lstStyle/>
            <a:p>
              <a:pPr>
                <a:lnSpc>
                  <a:spcPct val="80000"/>
                </a:lnSpc>
                <a:spcBef>
                  <a:spcPts val="0"/>
                </a:spcBef>
                <a:defRPr sz="5600" b="0">
                  <a:solidFill>
                    <a:srgbClr val="000000"/>
                  </a:solidFill>
                  <a:effectLst>
                    <a:outerShdw blurRad="38100" dist="12700" dir="5400000" rotWithShape="0">
                      <a:srgbClr val="000000">
                        <a:alpha val="50000"/>
                      </a:srgbClr>
                    </a:outerShdw>
                  </a:effectLst>
                </a:defRPr>
              </a:pPr>
              <a:endParaRPr/>
            </a:p>
          </p:txBody>
        </p:sp>
      </p:grpSp>
      <p:sp>
        <p:nvSpPr>
          <p:cNvPr id="326" name="Triángulo"/>
          <p:cNvSpPr/>
          <p:nvPr/>
        </p:nvSpPr>
        <p:spPr>
          <a:xfrm rot="13725824" flipH="1">
            <a:off x="11523931" y="8143895"/>
            <a:ext cx="112194" cy="2633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36D42"/>
          </a:solidFill>
          <a:ln w="12700">
            <a:miter lim="400000"/>
          </a:ln>
        </p:spPr>
        <p:txBody>
          <a:bodyPr lIns="54570" tIns="54570" rIns="54570" bIns="54570" anchor="ctr"/>
          <a:lstStyle/>
          <a:p>
            <a:pPr>
              <a:lnSpc>
                <a:spcPct val="80000"/>
              </a:lnSpc>
              <a:spcBef>
                <a:spcPts val="0"/>
              </a:spcBef>
              <a:defRPr sz="1000" b="0">
                <a:solidFill>
                  <a:srgbClr val="000000"/>
                </a:solidFill>
              </a:defRPr>
            </a:pPr>
            <a:endParaRPr/>
          </a:p>
        </p:txBody>
      </p:sp>
      <p:sp>
        <p:nvSpPr>
          <p:cNvPr id="327" name="append() returns a list for each row, so col type must be list"/>
          <p:cNvSpPr/>
          <p:nvPr/>
        </p:nvSpPr>
        <p:spPr>
          <a:xfrm>
            <a:off x="11537283" y="7932782"/>
            <a:ext cx="1668417" cy="330201"/>
          </a:xfrm>
          <a:custGeom>
            <a:avLst/>
            <a:gdLst/>
            <a:ahLst/>
            <a:cxnLst>
              <a:cxn ang="0">
                <a:pos x="wd2" y="hd2"/>
              </a:cxn>
              <a:cxn ang="5400000">
                <a:pos x="wd2" y="hd2"/>
              </a:cxn>
              <a:cxn ang="10800000">
                <a:pos x="wd2" y="hd2"/>
              </a:cxn>
              <a:cxn ang="16200000">
                <a:pos x="wd2" y="hd2"/>
              </a:cxn>
            </a:cxnLst>
            <a:rect l="0" t="0" r="r" b="b"/>
            <a:pathLst>
              <a:path w="21600" h="21600" extrusionOk="0">
                <a:moveTo>
                  <a:pt x="0" y="16730"/>
                </a:moveTo>
                <a:lnTo>
                  <a:pt x="0" y="4870"/>
                </a:lnTo>
                <a:cubicBezTo>
                  <a:pt x="0" y="2180"/>
                  <a:pt x="432" y="0"/>
                  <a:pt x="964" y="0"/>
                </a:cubicBezTo>
                <a:lnTo>
                  <a:pt x="20636" y="0"/>
                </a:lnTo>
                <a:cubicBezTo>
                  <a:pt x="21168" y="0"/>
                  <a:pt x="21600" y="2180"/>
                  <a:pt x="21600" y="4870"/>
                </a:cubicBezTo>
                <a:lnTo>
                  <a:pt x="21600" y="16730"/>
                </a:lnTo>
                <a:cubicBezTo>
                  <a:pt x="21600" y="19420"/>
                  <a:pt x="21168" y="21600"/>
                  <a:pt x="20636" y="21600"/>
                </a:cubicBezTo>
                <a:lnTo>
                  <a:pt x="964" y="21600"/>
                </a:lnTo>
                <a:cubicBezTo>
                  <a:pt x="432" y="21600"/>
                  <a:pt x="0" y="19420"/>
                  <a:pt x="0" y="16730"/>
                </a:cubicBezTo>
                <a:close/>
              </a:path>
            </a:pathLst>
          </a:custGeom>
          <a:solidFill>
            <a:srgbClr val="F36D42"/>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lgn="ctr">
              <a:lnSpc>
                <a:spcPct val="70000"/>
              </a:lnSpc>
              <a:spcBef>
                <a:spcPts val="300"/>
              </a:spcBef>
              <a:buClr>
                <a:srgbClr val="F39019"/>
              </a:buClr>
              <a:defRPr sz="900">
                <a:solidFill>
                  <a:srgbClr val="FFFFFF"/>
                </a:solidFill>
              </a:defRPr>
            </a:lvl1pPr>
          </a:lstStyle>
          <a:p>
            <a:r>
              <a:rPr lang="es-ES"/>
              <a:t>append() devuelve una lista para cada fila, por lo que el tipo col debe ser list</a:t>
            </a:r>
            <a:endParaRPr dirty="0"/>
          </a:p>
        </p:txBody>
      </p:sp>
      <p:sp>
        <p:nvSpPr>
          <p:cNvPr id="328" name="CREATE TIBBLES WITH LIST-COLUMNS"/>
          <p:cNvSpPr txBox="1"/>
          <p:nvPr/>
        </p:nvSpPr>
        <p:spPr>
          <a:xfrm>
            <a:off x="312073" y="6264712"/>
            <a:ext cx="316272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indent="0"/>
            <a:r>
              <a:rPr lang="es-ES"/>
              <a:t>CREAR TIBBLES CON LISTAS-COLUMNAS</a:t>
            </a:r>
            <a:endParaRPr dirty="0"/>
          </a:p>
        </p:txBody>
      </p:sp>
      <p:sp>
        <p:nvSpPr>
          <p:cNvPr id="329" name="dplyr::mutate(), transmute(), and summarise() will output  list-columns if they return a list. mtcars |&gt;      group_by(cyl) |&gt;      summarise(q = list(quantile(mpg)))"/>
          <p:cNvSpPr txBox="1"/>
          <p:nvPr/>
        </p:nvSpPr>
        <p:spPr>
          <a:xfrm>
            <a:off x="312073" y="8806019"/>
            <a:ext cx="4372006" cy="9793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90000"/>
              </a:lnSpc>
              <a:spcBef>
                <a:spcPts val="500"/>
              </a:spcBef>
              <a:defRPr>
                <a:solidFill>
                  <a:srgbClr val="000000"/>
                </a:solidFill>
              </a:defRPr>
            </a:pPr>
            <a:r>
              <a:rPr b="0" dirty="0" err="1">
                <a:solidFill>
                  <a:srgbClr val="79797A"/>
                </a:solidFill>
              </a:rPr>
              <a:t>dplyr</a:t>
            </a:r>
            <a:r>
              <a:rPr b="0" dirty="0">
                <a:solidFill>
                  <a:srgbClr val="79797A"/>
                </a:solidFill>
              </a:rPr>
              <a:t>::</a:t>
            </a:r>
            <a:r>
              <a:rPr dirty="0"/>
              <a:t>mutate()</a:t>
            </a:r>
            <a:r>
              <a:rPr b="0" dirty="0"/>
              <a:t>,</a:t>
            </a:r>
            <a:r>
              <a:rPr dirty="0"/>
              <a:t> transmute()</a:t>
            </a:r>
            <a:r>
              <a:rPr b="0" dirty="0"/>
              <a:t>, </a:t>
            </a:r>
            <a:r>
              <a:rPr lang="es-ES" b="0" dirty="0"/>
              <a:t>y</a:t>
            </a:r>
            <a:r>
              <a:rPr b="0" dirty="0"/>
              <a:t> </a:t>
            </a:r>
            <a:r>
              <a:rPr dirty="0" err="1"/>
              <a:t>summarise</a:t>
            </a:r>
            <a:r>
              <a:rPr dirty="0"/>
              <a:t>()</a:t>
            </a:r>
            <a:r>
              <a:rPr b="0" dirty="0"/>
              <a:t> </a:t>
            </a:r>
            <a:r>
              <a:rPr lang="es-ES" b="0" dirty="0"/>
              <a:t>generarán columnas de lista si devuelven una lista</a:t>
            </a:r>
            <a:r>
              <a:rPr b="0" dirty="0"/>
              <a:t>.</a:t>
            </a:r>
            <a:br>
              <a:rPr b="0" dirty="0"/>
            </a:br>
            <a:r>
              <a:rPr b="0" dirty="0" err="1"/>
              <a:t>mtcars</a:t>
            </a:r>
            <a:r>
              <a:rPr b="0" dirty="0"/>
              <a:t> |&gt; </a:t>
            </a:r>
            <a:br>
              <a:rPr b="0" dirty="0"/>
            </a:br>
            <a:r>
              <a:rPr b="0" dirty="0"/>
              <a:t>    </a:t>
            </a:r>
            <a:r>
              <a:rPr b="0" dirty="0" err="1"/>
              <a:t>group_by</a:t>
            </a:r>
            <a:r>
              <a:rPr b="0" dirty="0"/>
              <a:t>(</a:t>
            </a:r>
            <a:r>
              <a:rPr b="0" dirty="0" err="1"/>
              <a:t>cyl</a:t>
            </a:r>
            <a:r>
              <a:rPr b="0" dirty="0"/>
              <a:t>) |&gt; </a:t>
            </a:r>
            <a:br>
              <a:rPr b="0" dirty="0"/>
            </a:br>
            <a:r>
              <a:rPr b="0" dirty="0"/>
              <a:t>    </a:t>
            </a:r>
            <a:r>
              <a:rPr b="0" dirty="0" err="1"/>
              <a:t>summarise</a:t>
            </a:r>
            <a:r>
              <a:rPr b="0" dirty="0"/>
              <a:t>(q = list(quantile(mpg)))</a:t>
            </a:r>
          </a:p>
        </p:txBody>
      </p:sp>
      <p:sp>
        <p:nvSpPr>
          <p:cNvPr id="330" name="OUTPUT LIST-COLUMNS FROM OTHER FUNCTIONS"/>
          <p:cNvSpPr txBox="1"/>
          <p:nvPr/>
        </p:nvSpPr>
        <p:spPr>
          <a:xfrm>
            <a:off x="312073" y="8566878"/>
            <a:ext cx="4292842"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indent="0"/>
            <a:r>
              <a:rPr lang="es-ES"/>
              <a:t>COLUMNAS DE LISTA DE SALIDA DE OTRAS FUNCIONES</a:t>
            </a:r>
            <a:endParaRPr dirty="0"/>
          </a:p>
        </p:txBody>
      </p:sp>
      <p:sp>
        <p:nvSpPr>
          <p:cNvPr id="331" name="A nested data frame stores individual tables as a list-column of data frames within a larger organizing data frame. List-columns can also be lists of vectors or lists of varying data types.  Use a nested data frame to:…"/>
          <p:cNvSpPr txBox="1"/>
          <p:nvPr/>
        </p:nvSpPr>
        <p:spPr>
          <a:xfrm>
            <a:off x="309788" y="864940"/>
            <a:ext cx="11891304" cy="9276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lnSpcReduction="10000"/>
          </a:bodyPr>
          <a:lstStyle/>
          <a:p>
            <a:pPr defTabSz="554990">
              <a:lnSpc>
                <a:spcPct val="90000"/>
              </a:lnSpc>
              <a:spcBef>
                <a:spcPts val="0"/>
              </a:spcBef>
              <a:defRPr sz="1140" b="0">
                <a:solidFill>
                  <a:srgbClr val="000000"/>
                </a:solidFill>
              </a:defRPr>
            </a:pPr>
            <a:r>
              <a:rPr lang="es-ES" dirty="0"/>
              <a:t>Un marco de datos anidado almacena tablas individuales como una columna de lista de marcos de datos dentro de un marco de datos de organización más grande. Las columnas de lista también pueden ser listas de vectores o listas de diferentes tipos de datos. </a:t>
            </a:r>
            <a:br>
              <a:rPr lang="es-ES" dirty="0"/>
            </a:br>
            <a:r>
              <a:rPr lang="es-ES" dirty="0"/>
              <a:t>Utilice un marco de datos anidado para:</a:t>
            </a:r>
            <a:endParaRPr dirty="0"/>
          </a:p>
          <a:p>
            <a:pPr marL="108585" indent="-108585" defTabSz="554990">
              <a:lnSpc>
                <a:spcPct val="90000"/>
              </a:lnSpc>
              <a:spcBef>
                <a:spcPts val="0"/>
              </a:spcBef>
              <a:buSzPct val="100000"/>
              <a:buChar char="•"/>
              <a:defRPr sz="1140" b="0">
                <a:solidFill>
                  <a:srgbClr val="000000"/>
                </a:solidFill>
              </a:defRPr>
            </a:pPr>
            <a:r>
              <a:rPr lang="es-ES" dirty="0"/>
              <a:t>Conserve las relaciones entre las observaciones y los subconjuntos de datos. Conserve el tipo de las variables que se van a anidar (los factores y las fechas y horas no se obligan a caracteres).</a:t>
            </a:r>
            <a:endParaRPr dirty="0"/>
          </a:p>
          <a:p>
            <a:pPr marL="108585" indent="-108585" defTabSz="554990">
              <a:lnSpc>
                <a:spcPct val="90000"/>
              </a:lnSpc>
              <a:spcBef>
                <a:spcPts val="0"/>
              </a:spcBef>
              <a:buSzPct val="100000"/>
              <a:buChar char="•"/>
              <a:defRPr sz="1140" b="0">
                <a:solidFill>
                  <a:srgbClr val="000000"/>
                </a:solidFill>
              </a:defRPr>
            </a:pPr>
            <a:r>
              <a:rPr lang="es-ES" dirty="0"/>
              <a:t>Manipule muchas subtablas a la vez con funciones </a:t>
            </a:r>
            <a:r>
              <a:rPr lang="es-ES" dirty="0" err="1"/>
              <a:t>purrr</a:t>
            </a:r>
            <a:r>
              <a:rPr lang="es-ES" dirty="0"/>
              <a:t> como </a:t>
            </a:r>
            <a:r>
              <a:rPr lang="es-ES" dirty="0" err="1"/>
              <a:t>map</a:t>
            </a:r>
            <a:r>
              <a:rPr lang="es-ES" dirty="0"/>
              <a:t>(), map2() o </a:t>
            </a:r>
            <a:r>
              <a:rPr lang="es-ES" dirty="0" err="1"/>
              <a:t>pmap</a:t>
            </a:r>
            <a:r>
              <a:rPr lang="es-ES" dirty="0"/>
              <a:t>() o con la agrupación </a:t>
            </a:r>
            <a:r>
              <a:rPr lang="es-ES" dirty="0" err="1"/>
              <a:t>dplyr</a:t>
            </a:r>
            <a:r>
              <a:rPr lang="es-ES" dirty="0"/>
              <a:t> </a:t>
            </a:r>
            <a:r>
              <a:rPr lang="es-ES" dirty="0" err="1"/>
              <a:t>rowwise</a:t>
            </a:r>
            <a:r>
              <a:rPr lang="es-ES" dirty="0"/>
              <a:t>().</a:t>
            </a:r>
            <a:endParaRPr dirty="0"/>
          </a:p>
        </p:txBody>
      </p:sp>
      <p:sp>
        <p:nvSpPr>
          <p:cNvPr id="332" name="Triángulo"/>
          <p:cNvSpPr/>
          <p:nvPr/>
        </p:nvSpPr>
        <p:spPr>
          <a:xfrm rot="16200000" flipH="1">
            <a:off x="11542419" y="5558938"/>
            <a:ext cx="112194" cy="26333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36D42"/>
          </a:solidFill>
          <a:ln w="12700">
            <a:miter lim="400000"/>
          </a:ln>
        </p:spPr>
        <p:txBody>
          <a:bodyPr lIns="54570" tIns="54570" rIns="54570" bIns="54570" anchor="ctr"/>
          <a:lstStyle/>
          <a:p>
            <a:pPr>
              <a:lnSpc>
                <a:spcPct val="80000"/>
              </a:lnSpc>
              <a:spcBef>
                <a:spcPts val="0"/>
              </a:spcBef>
              <a:defRPr sz="1000" b="0">
                <a:solidFill>
                  <a:srgbClr val="000000"/>
                </a:solidFill>
              </a:defRPr>
            </a:pPr>
            <a:endParaRPr/>
          </a:p>
        </p:txBody>
      </p:sp>
      <p:sp>
        <p:nvSpPr>
          <p:cNvPr id="333" name="dim() returns two values per row"/>
          <p:cNvSpPr/>
          <p:nvPr/>
        </p:nvSpPr>
        <p:spPr>
          <a:xfrm>
            <a:off x="11031970" y="5141124"/>
            <a:ext cx="955291" cy="330201"/>
          </a:xfrm>
          <a:custGeom>
            <a:avLst/>
            <a:gdLst/>
            <a:ahLst/>
            <a:cxnLst>
              <a:cxn ang="0">
                <a:pos x="wd2" y="hd2"/>
              </a:cxn>
              <a:cxn ang="5400000">
                <a:pos x="wd2" y="hd2"/>
              </a:cxn>
              <a:cxn ang="10800000">
                <a:pos x="wd2" y="hd2"/>
              </a:cxn>
              <a:cxn ang="16200000">
                <a:pos x="wd2" y="hd2"/>
              </a:cxn>
            </a:cxnLst>
            <a:rect l="0" t="0" r="r" b="b"/>
            <a:pathLst>
              <a:path w="21600" h="21600" extrusionOk="0">
                <a:moveTo>
                  <a:pt x="0" y="16983"/>
                </a:moveTo>
                <a:lnTo>
                  <a:pt x="0" y="4617"/>
                </a:lnTo>
                <a:cubicBezTo>
                  <a:pt x="0" y="2067"/>
                  <a:pt x="715" y="0"/>
                  <a:pt x="1596" y="0"/>
                </a:cubicBezTo>
                <a:lnTo>
                  <a:pt x="20004" y="0"/>
                </a:lnTo>
                <a:cubicBezTo>
                  <a:pt x="20885" y="0"/>
                  <a:pt x="21600" y="2067"/>
                  <a:pt x="21600" y="4617"/>
                </a:cubicBezTo>
                <a:lnTo>
                  <a:pt x="21600" y="16983"/>
                </a:lnTo>
                <a:cubicBezTo>
                  <a:pt x="21600" y="19533"/>
                  <a:pt x="20885" y="21600"/>
                  <a:pt x="20004" y="21600"/>
                </a:cubicBezTo>
                <a:lnTo>
                  <a:pt x="1596" y="21600"/>
                </a:lnTo>
                <a:cubicBezTo>
                  <a:pt x="715" y="21600"/>
                  <a:pt x="0" y="19533"/>
                  <a:pt x="0" y="16983"/>
                </a:cubicBezTo>
                <a:close/>
              </a:path>
            </a:pathLst>
          </a:custGeom>
          <a:solidFill>
            <a:srgbClr val="F36D42"/>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lgn="ctr">
              <a:lnSpc>
                <a:spcPct val="70000"/>
              </a:lnSpc>
              <a:spcBef>
                <a:spcPts val="300"/>
              </a:spcBef>
              <a:buClr>
                <a:srgbClr val="F39019"/>
              </a:buClr>
              <a:defRPr sz="900">
                <a:solidFill>
                  <a:srgbClr val="FFFFFF"/>
                </a:solidFill>
              </a:defRPr>
            </a:lvl1pPr>
          </a:lstStyle>
          <a:p>
            <a:r>
              <a:rPr lang="es-ES"/>
              <a:t>dim() devuelve dos valores por fila</a:t>
            </a:r>
            <a:endParaRPr dirty="0"/>
          </a:p>
        </p:txBody>
      </p:sp>
      <p:sp>
        <p:nvSpPr>
          <p:cNvPr id="334" name="unnest(data, cols, ..., keep_empty = FALSE) Flatten nested columns back to regular columns. The inverse of nest(). n_storms |&gt; unnest(data)…"/>
          <p:cNvSpPr txBox="1"/>
          <p:nvPr/>
        </p:nvSpPr>
        <p:spPr>
          <a:xfrm>
            <a:off x="4780512" y="1998292"/>
            <a:ext cx="4391937" cy="10422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lnSpcReduction="10000"/>
          </a:bodyPr>
          <a:lstStyle/>
          <a:p>
            <a:pPr>
              <a:lnSpc>
                <a:spcPct val="90000"/>
              </a:lnSpc>
              <a:spcBef>
                <a:spcPts val="700"/>
              </a:spcBef>
              <a:defRPr>
                <a:solidFill>
                  <a:srgbClr val="000000"/>
                </a:solidFill>
              </a:defRPr>
            </a:pPr>
            <a:r>
              <a:rPr dirty="0"/>
              <a:t>unnest(</a:t>
            </a:r>
            <a:r>
              <a:rPr b="0" dirty="0"/>
              <a:t>data, cols, ..., </a:t>
            </a:r>
            <a:r>
              <a:rPr b="0" dirty="0" err="1"/>
              <a:t>keep_empty</a:t>
            </a:r>
            <a:r>
              <a:rPr b="0" dirty="0"/>
              <a:t> = FALSE</a:t>
            </a:r>
            <a:r>
              <a:rPr dirty="0"/>
              <a:t>)</a:t>
            </a:r>
            <a:r>
              <a:rPr b="0" dirty="0"/>
              <a:t> </a:t>
            </a:r>
            <a:r>
              <a:rPr lang="es-ES" b="0" dirty="0"/>
              <a:t>Vuelva a aplanar las columnas anidadas a columnas normales. El inverso de</a:t>
            </a:r>
            <a:r>
              <a:rPr b="0" dirty="0"/>
              <a:t> nest().</a:t>
            </a:r>
            <a:br>
              <a:rPr b="0" dirty="0"/>
            </a:br>
            <a:r>
              <a:rPr b="0" dirty="0" err="1"/>
              <a:t>n_storms</a:t>
            </a:r>
            <a:r>
              <a:rPr b="0" dirty="0"/>
              <a:t> |&gt; unnest(data)</a:t>
            </a:r>
            <a:endParaRPr b="0" i="1" dirty="0"/>
          </a:p>
          <a:p>
            <a:pPr>
              <a:lnSpc>
                <a:spcPct val="90000"/>
              </a:lnSpc>
              <a:spcBef>
                <a:spcPts val="700"/>
              </a:spcBef>
              <a:defRPr>
                <a:solidFill>
                  <a:srgbClr val="000000"/>
                </a:solidFill>
              </a:defRPr>
            </a:pPr>
            <a:r>
              <a:rPr dirty="0" err="1"/>
              <a:t>unnest_longer</a:t>
            </a:r>
            <a:r>
              <a:rPr dirty="0"/>
              <a:t>(</a:t>
            </a:r>
            <a:r>
              <a:rPr b="0" dirty="0"/>
              <a:t>data, col, </a:t>
            </a:r>
            <a:r>
              <a:rPr b="0" dirty="0" err="1"/>
              <a:t>values_to</a:t>
            </a:r>
            <a:r>
              <a:rPr b="0" dirty="0"/>
              <a:t> = NULL, </a:t>
            </a:r>
            <a:r>
              <a:rPr b="0" dirty="0" err="1"/>
              <a:t>indices_to</a:t>
            </a:r>
            <a:r>
              <a:rPr b="0" dirty="0"/>
              <a:t> = NULL</a:t>
            </a:r>
            <a:r>
              <a:rPr dirty="0"/>
              <a:t>)</a:t>
            </a:r>
            <a:r>
              <a:rPr b="0" dirty="0"/>
              <a:t> </a:t>
            </a:r>
            <a:br>
              <a:rPr b="0" dirty="0"/>
            </a:br>
            <a:r>
              <a:rPr lang="es-ES" b="0" dirty="0"/>
              <a:t>Convertir cada elemento de una columna de lista en una fila</a:t>
            </a:r>
            <a:r>
              <a:rPr b="0" dirty="0"/>
              <a:t>.</a:t>
            </a:r>
          </a:p>
        </p:txBody>
      </p:sp>
      <p:sp>
        <p:nvSpPr>
          <p:cNvPr id="335" name="RESHAPE NESTED DATA"/>
          <p:cNvSpPr txBox="1"/>
          <p:nvPr/>
        </p:nvSpPr>
        <p:spPr>
          <a:xfrm>
            <a:off x="4774007" y="1784669"/>
            <a:ext cx="3642023"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indent="0"/>
            <a:r>
              <a:rPr lang="es-ES"/>
              <a:t>CAMBIAR LA FORMA DE LOS DATOS ANIDADOS</a:t>
            </a:r>
            <a:endParaRPr dirty="0"/>
          </a:p>
        </p:txBody>
      </p:sp>
      <p:grpSp>
        <p:nvGrpSpPr>
          <p:cNvPr id="339" name="Agrupar"/>
          <p:cNvGrpSpPr/>
          <p:nvPr/>
        </p:nvGrpSpPr>
        <p:grpSpPr>
          <a:xfrm>
            <a:off x="5054022" y="3871343"/>
            <a:ext cx="3582921" cy="1397000"/>
            <a:chOff x="25400" y="25400"/>
            <a:chExt cx="3582920" cy="1396999"/>
          </a:xfrm>
        </p:grpSpPr>
        <p:graphicFrame>
          <p:nvGraphicFramePr>
            <p:cNvPr id="336" name="Table 2-1-3-2-3"/>
            <p:cNvGraphicFramePr/>
            <p:nvPr/>
          </p:nvGraphicFramePr>
          <p:xfrm>
            <a:off x="25400" y="444500"/>
            <a:ext cx="1550921" cy="558800"/>
          </p:xfrm>
          <a:graphic>
            <a:graphicData uri="http://schemas.openxmlformats.org/drawingml/2006/table">
              <a:tbl>
                <a:tblPr firstRow="1">
                  <a:tableStyleId>{33BA23B1-9221-436E-865A-0063620EA4FD}</a:tableStyleId>
                </a:tblPr>
                <a:tblGrid>
                  <a:gridCol w="629775">
                    <a:extLst>
                      <a:ext uri="{9D8B030D-6E8A-4147-A177-3AD203B41FA5}">
                        <a16:colId xmlns:a16="http://schemas.microsoft.com/office/drawing/2014/main" val="20000"/>
                      </a:ext>
                    </a:extLst>
                  </a:gridCol>
                  <a:gridCol w="921146">
                    <a:extLst>
                      <a:ext uri="{9D8B030D-6E8A-4147-A177-3AD203B41FA5}">
                        <a16:colId xmlns:a16="http://schemas.microsoft.com/office/drawing/2014/main" val="20001"/>
                      </a:ext>
                    </a:extLst>
                  </a:gridCol>
                </a:tblGrid>
                <a:tr h="139700">
                  <a:tc>
                    <a:txBody>
                      <a:bodyPr/>
                      <a:lstStyle/>
                      <a:p>
                        <a:pPr algn="ctr" defTabSz="914400">
                          <a:spcBef>
                            <a:spcPts val="0"/>
                          </a:spcBef>
                          <a:defRPr sz="1800" b="0">
                            <a:solidFill>
                              <a:srgbClr val="000000"/>
                            </a:solidFill>
                          </a:defRPr>
                        </a:pPr>
                        <a:r>
                          <a:rPr sz="800" b="1">
                            <a:solidFill>
                              <a:srgbClr val="FFFFFF"/>
                            </a:solidFill>
                          </a:rPr>
                          <a:t>name</a:t>
                        </a:r>
                      </a:p>
                    </a:txBody>
                    <a:tcPr marL="0" marR="0" marT="0" marB="0" anchor="ctr" horzOverflow="overflow">
                      <a:solidFill>
                        <a:srgbClr val="797979"/>
                      </a:solidFill>
                    </a:tcPr>
                  </a:tc>
                  <a:tc>
                    <a:txBody>
                      <a:bodyPr/>
                      <a:lstStyle/>
                      <a:p>
                        <a:pPr algn="ctr" defTabSz="914400">
                          <a:spcBef>
                            <a:spcPts val="0"/>
                          </a:spcBef>
                          <a:defRPr sz="1800" b="0">
                            <a:solidFill>
                              <a:srgbClr val="000000"/>
                            </a:solidFill>
                          </a:defRPr>
                        </a:pPr>
                        <a:r>
                          <a:rPr sz="800" b="1">
                            <a:solidFill>
                              <a:srgbClr val="FFFFFF"/>
                            </a:solidFill>
                          </a:rPr>
                          <a:t>films</a:t>
                        </a:r>
                      </a:p>
                    </a:txBody>
                    <a:tcPr marL="0" marR="0" marT="0" marB="0" anchor="ctr" horzOverflow="overflow">
                      <a:solidFill>
                        <a:srgbClr val="797979"/>
                      </a:solidFill>
                    </a:tcPr>
                  </a:tc>
                  <a:extLst>
                    <a:ext uri="{0D108BD9-81ED-4DB2-BD59-A6C34878D82A}">
                      <a16:rowId xmlns:a16="http://schemas.microsoft.com/office/drawing/2014/main" val="10000"/>
                    </a:ext>
                  </a:extLst>
                </a:tr>
                <a:tr h="139700">
                  <a:tc>
                    <a:txBody>
                      <a:bodyPr/>
                      <a:lstStyle/>
                      <a:p>
                        <a:pPr algn="ctr" defTabSz="914400">
                          <a:spcBef>
                            <a:spcPts val="0"/>
                          </a:spcBef>
                          <a:defRPr sz="1800"/>
                        </a:pPr>
                        <a:r>
                          <a:rPr sz="800"/>
                          <a:t>Luke</a:t>
                        </a:r>
                      </a:p>
                    </a:txBody>
                    <a:tcPr marL="0" marR="0" marT="0" marB="0" anchor="ctr" horzOverflow="overflow"/>
                  </a:tc>
                  <a:tc>
                    <a:txBody>
                      <a:bodyPr/>
                      <a:lstStyle/>
                      <a:p>
                        <a:pPr algn="ctr" defTabSz="914400">
                          <a:spcBef>
                            <a:spcPts val="0"/>
                          </a:spcBef>
                          <a:defRPr sz="1800"/>
                        </a:pPr>
                        <a:r>
                          <a:rPr sz="800"/>
                          <a:t>&lt;chr [5]&gt;</a:t>
                        </a:r>
                      </a:p>
                    </a:txBody>
                    <a:tcPr marL="0" marR="0" marT="0" marB="0" anchor="ctr" horzOverflow="overflow">
                      <a:solidFill>
                        <a:srgbClr val="FFFCBF"/>
                      </a:solidFill>
                    </a:tcPr>
                  </a:tc>
                  <a:extLst>
                    <a:ext uri="{0D108BD9-81ED-4DB2-BD59-A6C34878D82A}">
                      <a16:rowId xmlns:a16="http://schemas.microsoft.com/office/drawing/2014/main" val="10001"/>
                    </a:ext>
                  </a:extLst>
                </a:tr>
                <a:tr h="139700">
                  <a:tc>
                    <a:txBody>
                      <a:bodyPr/>
                      <a:lstStyle/>
                      <a:p>
                        <a:pPr algn="ctr" defTabSz="914400">
                          <a:spcBef>
                            <a:spcPts val="0"/>
                          </a:spcBef>
                          <a:defRPr sz="1800"/>
                        </a:pPr>
                        <a:r>
                          <a:rPr sz="800"/>
                          <a:t>C-3PO</a:t>
                        </a:r>
                      </a:p>
                    </a:txBody>
                    <a:tcPr marL="0" marR="0" marT="0" marB="0" anchor="ctr" horzOverflow="overflow"/>
                  </a:tc>
                  <a:tc>
                    <a:txBody>
                      <a:bodyPr/>
                      <a:lstStyle/>
                      <a:p>
                        <a:pPr algn="ctr" defTabSz="914400">
                          <a:spcBef>
                            <a:spcPts val="0"/>
                          </a:spcBef>
                          <a:defRPr sz="1800"/>
                        </a:pPr>
                        <a:r>
                          <a:rPr sz="800"/>
                          <a:t>&lt;chr [6]&gt;</a:t>
                        </a:r>
                      </a:p>
                    </a:txBody>
                    <a:tcPr marL="0" marR="0" marT="0" marB="0" anchor="ctr" horzOverflow="overflow">
                      <a:solidFill>
                        <a:srgbClr val="FFE08B"/>
                      </a:solidFill>
                    </a:tcPr>
                  </a:tc>
                  <a:extLst>
                    <a:ext uri="{0D108BD9-81ED-4DB2-BD59-A6C34878D82A}">
                      <a16:rowId xmlns:a16="http://schemas.microsoft.com/office/drawing/2014/main" val="10002"/>
                    </a:ext>
                  </a:extLst>
                </a:tr>
                <a:tr h="139700">
                  <a:tc>
                    <a:txBody>
                      <a:bodyPr/>
                      <a:lstStyle/>
                      <a:p>
                        <a:pPr algn="ctr" defTabSz="914400">
                          <a:spcBef>
                            <a:spcPts val="0"/>
                          </a:spcBef>
                          <a:defRPr sz="1800"/>
                        </a:pPr>
                        <a:r>
                          <a:rPr sz="800"/>
                          <a:t>R2-D2</a:t>
                        </a:r>
                      </a:p>
                    </a:txBody>
                    <a:tcPr marL="0" marR="0" marT="0" marB="0" anchor="ctr" horzOverflow="overflow"/>
                  </a:tc>
                  <a:tc>
                    <a:txBody>
                      <a:bodyPr/>
                      <a:lstStyle/>
                      <a:p>
                        <a:pPr algn="ctr" defTabSz="914400">
                          <a:spcBef>
                            <a:spcPts val="0"/>
                          </a:spcBef>
                          <a:defRPr sz="1800"/>
                        </a:pPr>
                        <a:r>
                          <a:rPr sz="800"/>
                          <a:t>&lt;chr[7]&gt;</a:t>
                        </a:r>
                      </a:p>
                    </a:txBody>
                    <a:tcPr marL="0" marR="0" marT="0" marB="0" anchor="ctr" horzOverflow="overflow">
                      <a:solidFill>
                        <a:srgbClr val="FEAD61"/>
                      </a:solidFill>
                    </a:tcPr>
                  </a:tc>
                  <a:extLst>
                    <a:ext uri="{0D108BD9-81ED-4DB2-BD59-A6C34878D82A}">
                      <a16:rowId xmlns:a16="http://schemas.microsoft.com/office/drawing/2014/main" val="10003"/>
                    </a:ext>
                  </a:extLst>
                </a:tr>
              </a:tbl>
            </a:graphicData>
          </a:graphic>
        </p:graphicFrame>
        <p:graphicFrame>
          <p:nvGraphicFramePr>
            <p:cNvPr id="337" name="Table 2-1-3-2-1-1"/>
            <p:cNvGraphicFramePr/>
            <p:nvPr/>
          </p:nvGraphicFramePr>
          <p:xfrm>
            <a:off x="2057399" y="25400"/>
            <a:ext cx="1550921" cy="1396999"/>
          </p:xfrm>
          <a:graphic>
            <a:graphicData uri="http://schemas.openxmlformats.org/drawingml/2006/table">
              <a:tbl>
                <a:tblPr firstRow="1">
                  <a:tableStyleId>{33BA23B1-9221-436E-865A-0063620EA4FD}</a:tableStyleId>
                </a:tblPr>
                <a:tblGrid>
                  <a:gridCol w="629775">
                    <a:extLst>
                      <a:ext uri="{9D8B030D-6E8A-4147-A177-3AD203B41FA5}">
                        <a16:colId xmlns:a16="http://schemas.microsoft.com/office/drawing/2014/main" val="20000"/>
                      </a:ext>
                    </a:extLst>
                  </a:gridCol>
                  <a:gridCol w="921146">
                    <a:extLst>
                      <a:ext uri="{9D8B030D-6E8A-4147-A177-3AD203B41FA5}">
                        <a16:colId xmlns:a16="http://schemas.microsoft.com/office/drawing/2014/main" val="20001"/>
                      </a:ext>
                    </a:extLst>
                  </a:gridCol>
                </a:tblGrid>
                <a:tr h="139700">
                  <a:tc>
                    <a:txBody>
                      <a:bodyPr/>
                      <a:lstStyle/>
                      <a:p>
                        <a:pPr algn="ctr" defTabSz="914400">
                          <a:spcBef>
                            <a:spcPts val="0"/>
                          </a:spcBef>
                          <a:defRPr sz="1800" b="0">
                            <a:solidFill>
                              <a:srgbClr val="000000"/>
                            </a:solidFill>
                          </a:defRPr>
                        </a:pPr>
                        <a:r>
                          <a:rPr sz="800" b="1">
                            <a:solidFill>
                              <a:srgbClr val="FFFFFF"/>
                            </a:solidFill>
                          </a:rPr>
                          <a:t>name</a:t>
                        </a:r>
                      </a:p>
                    </a:txBody>
                    <a:tcPr marL="0" marR="0" marT="0" marB="0" anchor="ctr" horzOverflow="overflow">
                      <a:solidFill>
                        <a:srgbClr val="797979"/>
                      </a:solidFill>
                    </a:tcPr>
                  </a:tc>
                  <a:tc>
                    <a:txBody>
                      <a:bodyPr/>
                      <a:lstStyle/>
                      <a:p>
                        <a:pPr algn="ctr" defTabSz="914400">
                          <a:spcBef>
                            <a:spcPts val="0"/>
                          </a:spcBef>
                          <a:defRPr sz="1800" b="0">
                            <a:solidFill>
                              <a:srgbClr val="000000"/>
                            </a:solidFill>
                          </a:defRPr>
                        </a:pPr>
                        <a:r>
                          <a:rPr sz="800" b="1">
                            <a:solidFill>
                              <a:srgbClr val="FFFFFF"/>
                            </a:solidFill>
                          </a:rPr>
                          <a:t>films</a:t>
                        </a:r>
                      </a:p>
                    </a:txBody>
                    <a:tcPr marL="0" marR="0" marT="0" marB="0" anchor="ctr" horzOverflow="overflow">
                      <a:solidFill>
                        <a:srgbClr val="797979"/>
                      </a:solidFill>
                    </a:tcPr>
                  </a:tc>
                  <a:extLst>
                    <a:ext uri="{0D108BD9-81ED-4DB2-BD59-A6C34878D82A}">
                      <a16:rowId xmlns:a16="http://schemas.microsoft.com/office/drawing/2014/main" val="10000"/>
                    </a:ext>
                  </a:extLst>
                </a:tr>
                <a:tr h="139700">
                  <a:tc>
                    <a:txBody>
                      <a:bodyPr/>
                      <a:lstStyle/>
                      <a:p>
                        <a:pPr algn="ctr" defTabSz="914400">
                          <a:spcBef>
                            <a:spcPts val="0"/>
                          </a:spcBef>
                          <a:defRPr sz="1800"/>
                        </a:pPr>
                        <a:r>
                          <a:rPr sz="800"/>
                          <a:t>Luke</a:t>
                        </a:r>
                      </a:p>
                    </a:txBody>
                    <a:tcPr marL="0" marR="0" marT="0" marB="0" anchor="ctr" horzOverflow="overflow"/>
                  </a:tc>
                  <a:tc>
                    <a:txBody>
                      <a:bodyPr/>
                      <a:lstStyle/>
                      <a:p>
                        <a:pPr algn="ctr" defTabSz="914400">
                          <a:spcBef>
                            <a:spcPts val="0"/>
                          </a:spcBef>
                          <a:defRPr sz="1800"/>
                        </a:pPr>
                        <a:r>
                          <a:rPr sz="800"/>
                          <a:t>The Empire Strik…</a:t>
                        </a:r>
                      </a:p>
                    </a:txBody>
                    <a:tcPr marL="0" marR="0" marT="0" marB="0" anchor="ctr" horzOverflow="overflow">
                      <a:solidFill>
                        <a:srgbClr val="FFFCBF"/>
                      </a:solidFill>
                    </a:tcPr>
                  </a:tc>
                  <a:extLst>
                    <a:ext uri="{0D108BD9-81ED-4DB2-BD59-A6C34878D82A}">
                      <a16:rowId xmlns:a16="http://schemas.microsoft.com/office/drawing/2014/main" val="10001"/>
                    </a:ext>
                  </a:extLst>
                </a:tr>
                <a:tr h="139700">
                  <a:tc>
                    <a:txBody>
                      <a:bodyPr/>
                      <a:lstStyle/>
                      <a:p>
                        <a:pPr algn="ctr" defTabSz="914400">
                          <a:spcBef>
                            <a:spcPts val="0"/>
                          </a:spcBef>
                          <a:defRPr sz="1800"/>
                        </a:pPr>
                        <a:r>
                          <a:rPr sz="800"/>
                          <a:t>Luke</a:t>
                        </a:r>
                      </a:p>
                    </a:txBody>
                    <a:tcPr marL="0" marR="0" marT="0" marB="0" anchor="ctr" horzOverflow="overflow"/>
                  </a:tc>
                  <a:tc>
                    <a:txBody>
                      <a:bodyPr/>
                      <a:lstStyle/>
                      <a:p>
                        <a:pPr algn="ctr" defTabSz="914400">
                          <a:spcBef>
                            <a:spcPts val="0"/>
                          </a:spcBef>
                          <a:defRPr sz="1800"/>
                        </a:pPr>
                        <a:r>
                          <a:rPr sz="800"/>
                          <a:t>Revenge of the S…</a:t>
                        </a:r>
                      </a:p>
                    </a:txBody>
                    <a:tcPr marL="0" marR="0" marT="0" marB="0" anchor="ctr" horzOverflow="overflow">
                      <a:solidFill>
                        <a:srgbClr val="FFFCBF"/>
                      </a:solidFill>
                    </a:tcPr>
                  </a:tc>
                  <a:extLst>
                    <a:ext uri="{0D108BD9-81ED-4DB2-BD59-A6C34878D82A}">
                      <a16:rowId xmlns:a16="http://schemas.microsoft.com/office/drawing/2014/main" val="10002"/>
                    </a:ext>
                  </a:extLst>
                </a:tr>
                <a:tr h="139700">
                  <a:tc>
                    <a:txBody>
                      <a:bodyPr/>
                      <a:lstStyle/>
                      <a:p>
                        <a:pPr algn="ctr" defTabSz="914400">
                          <a:spcBef>
                            <a:spcPts val="0"/>
                          </a:spcBef>
                          <a:defRPr sz="1800"/>
                        </a:pPr>
                        <a:r>
                          <a:rPr sz="800"/>
                          <a:t>Luke</a:t>
                        </a:r>
                      </a:p>
                    </a:txBody>
                    <a:tcPr marL="0" marR="0" marT="0" marB="0" anchor="ctr" horzOverflow="overflow"/>
                  </a:tc>
                  <a:tc>
                    <a:txBody>
                      <a:bodyPr/>
                      <a:lstStyle/>
                      <a:p>
                        <a:pPr algn="ctr" defTabSz="914400">
                          <a:spcBef>
                            <a:spcPts val="0"/>
                          </a:spcBef>
                          <a:defRPr sz="1800"/>
                        </a:pPr>
                        <a:r>
                          <a:rPr sz="800"/>
                          <a:t>Return of the Jed…</a:t>
                        </a:r>
                      </a:p>
                    </a:txBody>
                    <a:tcPr marL="0" marR="0" marT="0" marB="0" anchor="ctr" horzOverflow="overflow">
                      <a:solidFill>
                        <a:srgbClr val="FFFCBF"/>
                      </a:solidFill>
                    </a:tcPr>
                  </a:tc>
                  <a:extLst>
                    <a:ext uri="{0D108BD9-81ED-4DB2-BD59-A6C34878D82A}">
                      <a16:rowId xmlns:a16="http://schemas.microsoft.com/office/drawing/2014/main" val="10003"/>
                    </a:ext>
                  </a:extLst>
                </a:tr>
                <a:tr h="139700">
                  <a:tc>
                    <a:txBody>
                      <a:bodyPr/>
                      <a:lstStyle/>
                      <a:p>
                        <a:pPr algn="ctr" defTabSz="914400">
                          <a:spcBef>
                            <a:spcPts val="0"/>
                          </a:spcBef>
                          <a:defRPr sz="1800"/>
                        </a:pPr>
                        <a:r>
                          <a:rPr sz="800"/>
                          <a:t>C-3PO</a:t>
                        </a:r>
                      </a:p>
                    </a:txBody>
                    <a:tcPr marL="0" marR="0" marT="0" marB="0" anchor="ctr" horzOverflow="overflow"/>
                  </a:tc>
                  <a:tc>
                    <a:txBody>
                      <a:bodyPr/>
                      <a:lstStyle/>
                      <a:p>
                        <a:pPr algn="ctr" defTabSz="914400">
                          <a:spcBef>
                            <a:spcPts val="0"/>
                          </a:spcBef>
                          <a:defRPr sz="1800"/>
                        </a:pPr>
                        <a:r>
                          <a:rPr sz="800"/>
                          <a:t>The Empire Strik…</a:t>
                        </a:r>
                      </a:p>
                    </a:txBody>
                    <a:tcPr marL="0" marR="0" marT="0" marB="0" anchor="ctr" horzOverflow="overflow">
                      <a:solidFill>
                        <a:srgbClr val="FFE08B"/>
                      </a:solidFill>
                    </a:tcPr>
                  </a:tc>
                  <a:extLst>
                    <a:ext uri="{0D108BD9-81ED-4DB2-BD59-A6C34878D82A}">
                      <a16:rowId xmlns:a16="http://schemas.microsoft.com/office/drawing/2014/main" val="10004"/>
                    </a:ext>
                  </a:extLst>
                </a:tr>
                <a:tr h="139700">
                  <a:tc>
                    <a:txBody>
                      <a:bodyPr/>
                      <a:lstStyle/>
                      <a:p>
                        <a:pPr algn="ctr" defTabSz="914400">
                          <a:spcBef>
                            <a:spcPts val="0"/>
                          </a:spcBef>
                          <a:defRPr sz="1800"/>
                        </a:pPr>
                        <a:r>
                          <a:rPr sz="800"/>
                          <a:t>C-3PO</a:t>
                        </a:r>
                      </a:p>
                    </a:txBody>
                    <a:tcPr marL="0" marR="0" marT="0" marB="0" anchor="ctr" horzOverflow="overflow"/>
                  </a:tc>
                  <a:tc>
                    <a:txBody>
                      <a:bodyPr/>
                      <a:lstStyle/>
                      <a:p>
                        <a:pPr algn="ctr" defTabSz="914400">
                          <a:spcBef>
                            <a:spcPts val="0"/>
                          </a:spcBef>
                          <a:defRPr sz="1800"/>
                        </a:pPr>
                        <a:r>
                          <a:rPr sz="800"/>
                          <a:t>Attack of the Cl…</a:t>
                        </a:r>
                      </a:p>
                    </a:txBody>
                    <a:tcPr marL="0" marR="0" marT="0" marB="0" anchor="ctr" horzOverflow="overflow">
                      <a:solidFill>
                        <a:srgbClr val="FFE08B"/>
                      </a:solidFill>
                    </a:tcPr>
                  </a:tc>
                  <a:extLst>
                    <a:ext uri="{0D108BD9-81ED-4DB2-BD59-A6C34878D82A}">
                      <a16:rowId xmlns:a16="http://schemas.microsoft.com/office/drawing/2014/main" val="10005"/>
                    </a:ext>
                  </a:extLst>
                </a:tr>
                <a:tr h="139700">
                  <a:tc>
                    <a:txBody>
                      <a:bodyPr/>
                      <a:lstStyle/>
                      <a:p>
                        <a:pPr algn="ctr" defTabSz="914400">
                          <a:spcBef>
                            <a:spcPts val="0"/>
                          </a:spcBef>
                          <a:defRPr sz="1800"/>
                        </a:pPr>
                        <a:r>
                          <a:rPr sz="800"/>
                          <a:t>C-3PO</a:t>
                        </a:r>
                      </a:p>
                    </a:txBody>
                    <a:tcPr marL="0" marR="0" marT="0" marB="0" anchor="ctr" horzOverflow="overflow"/>
                  </a:tc>
                  <a:tc>
                    <a:txBody>
                      <a:bodyPr/>
                      <a:lstStyle/>
                      <a:p>
                        <a:pPr algn="ctr" defTabSz="914400">
                          <a:spcBef>
                            <a:spcPts val="0"/>
                          </a:spcBef>
                          <a:defRPr sz="1800"/>
                        </a:pPr>
                        <a:r>
                          <a:rPr sz="800"/>
                          <a:t>The Phantom M…</a:t>
                        </a:r>
                      </a:p>
                    </a:txBody>
                    <a:tcPr marL="0" marR="0" marT="0" marB="0" anchor="ctr" horzOverflow="overflow">
                      <a:solidFill>
                        <a:srgbClr val="FFE08B"/>
                      </a:solidFill>
                    </a:tcPr>
                  </a:tc>
                  <a:extLst>
                    <a:ext uri="{0D108BD9-81ED-4DB2-BD59-A6C34878D82A}">
                      <a16:rowId xmlns:a16="http://schemas.microsoft.com/office/drawing/2014/main" val="10006"/>
                    </a:ext>
                  </a:extLst>
                </a:tr>
                <a:tr h="139700">
                  <a:tc>
                    <a:txBody>
                      <a:bodyPr/>
                      <a:lstStyle/>
                      <a:p>
                        <a:pPr algn="ctr" defTabSz="914400">
                          <a:spcBef>
                            <a:spcPts val="0"/>
                          </a:spcBef>
                          <a:defRPr sz="1800"/>
                        </a:pPr>
                        <a:r>
                          <a:rPr sz="800"/>
                          <a:t>R2-D2</a:t>
                        </a:r>
                      </a:p>
                    </a:txBody>
                    <a:tcPr marL="0" marR="0" marT="0" marB="0" anchor="ctr" horzOverflow="overflow"/>
                  </a:tc>
                  <a:tc>
                    <a:txBody>
                      <a:bodyPr/>
                      <a:lstStyle/>
                      <a:p>
                        <a:pPr algn="ctr" defTabSz="914400">
                          <a:spcBef>
                            <a:spcPts val="0"/>
                          </a:spcBef>
                          <a:defRPr sz="1800"/>
                        </a:pPr>
                        <a:r>
                          <a:rPr sz="800"/>
                          <a:t>The Empire Strik…</a:t>
                        </a:r>
                      </a:p>
                    </a:txBody>
                    <a:tcPr marL="0" marR="0" marT="0" marB="0" anchor="ctr" horzOverflow="overflow">
                      <a:solidFill>
                        <a:srgbClr val="FEAD61"/>
                      </a:solidFill>
                    </a:tcPr>
                  </a:tc>
                  <a:extLst>
                    <a:ext uri="{0D108BD9-81ED-4DB2-BD59-A6C34878D82A}">
                      <a16:rowId xmlns:a16="http://schemas.microsoft.com/office/drawing/2014/main" val="10007"/>
                    </a:ext>
                  </a:extLst>
                </a:tr>
                <a:tr h="139700">
                  <a:tc>
                    <a:txBody>
                      <a:bodyPr/>
                      <a:lstStyle/>
                      <a:p>
                        <a:pPr algn="ctr" defTabSz="914400">
                          <a:spcBef>
                            <a:spcPts val="0"/>
                          </a:spcBef>
                          <a:defRPr sz="1800"/>
                        </a:pPr>
                        <a:r>
                          <a:rPr sz="800"/>
                          <a:t>R2-D2</a:t>
                        </a:r>
                      </a:p>
                    </a:txBody>
                    <a:tcPr marL="0" marR="0" marT="0" marB="0" anchor="ctr" horzOverflow="overflow"/>
                  </a:tc>
                  <a:tc>
                    <a:txBody>
                      <a:bodyPr/>
                      <a:lstStyle/>
                      <a:p>
                        <a:pPr algn="ctr" defTabSz="914400">
                          <a:spcBef>
                            <a:spcPts val="0"/>
                          </a:spcBef>
                          <a:defRPr sz="1800"/>
                        </a:pPr>
                        <a:r>
                          <a:rPr sz="800"/>
                          <a:t>Attack of the Cl…</a:t>
                        </a:r>
                      </a:p>
                    </a:txBody>
                    <a:tcPr marL="0" marR="0" marT="0" marB="0" anchor="ctr" horzOverflow="overflow">
                      <a:solidFill>
                        <a:srgbClr val="FEAD61"/>
                      </a:solidFill>
                    </a:tcPr>
                  </a:tc>
                  <a:extLst>
                    <a:ext uri="{0D108BD9-81ED-4DB2-BD59-A6C34878D82A}">
                      <a16:rowId xmlns:a16="http://schemas.microsoft.com/office/drawing/2014/main" val="10008"/>
                    </a:ext>
                  </a:extLst>
                </a:tr>
                <a:tr h="139700">
                  <a:tc>
                    <a:txBody>
                      <a:bodyPr/>
                      <a:lstStyle/>
                      <a:p>
                        <a:pPr algn="ctr" defTabSz="914400">
                          <a:spcBef>
                            <a:spcPts val="0"/>
                          </a:spcBef>
                          <a:defRPr sz="1800"/>
                        </a:pPr>
                        <a:r>
                          <a:rPr sz="800"/>
                          <a:t>R2-D2</a:t>
                        </a:r>
                      </a:p>
                    </a:txBody>
                    <a:tcPr marL="0" marR="0" marT="0" marB="0" anchor="ctr" horzOverflow="overflow"/>
                  </a:tc>
                  <a:tc>
                    <a:txBody>
                      <a:bodyPr/>
                      <a:lstStyle/>
                      <a:p>
                        <a:pPr algn="ctr" defTabSz="914400">
                          <a:spcBef>
                            <a:spcPts val="0"/>
                          </a:spcBef>
                          <a:defRPr sz="1800"/>
                        </a:pPr>
                        <a:r>
                          <a:rPr sz="800"/>
                          <a:t>The Phantom M…</a:t>
                        </a:r>
                      </a:p>
                    </a:txBody>
                    <a:tcPr marL="0" marR="0" marT="0" marB="0" anchor="ctr" horzOverflow="overflow">
                      <a:solidFill>
                        <a:srgbClr val="FEAD61"/>
                      </a:solidFill>
                    </a:tcPr>
                  </a:tc>
                  <a:extLst>
                    <a:ext uri="{0D108BD9-81ED-4DB2-BD59-A6C34878D82A}">
                      <a16:rowId xmlns:a16="http://schemas.microsoft.com/office/drawing/2014/main" val="10009"/>
                    </a:ext>
                  </a:extLst>
                </a:tr>
              </a:tbl>
            </a:graphicData>
          </a:graphic>
        </p:graphicFrame>
        <p:sp>
          <p:nvSpPr>
            <p:cNvPr id="338" name="Línea"/>
            <p:cNvSpPr/>
            <p:nvPr/>
          </p:nvSpPr>
          <p:spPr>
            <a:xfrm>
              <a:off x="1609194" y="723900"/>
              <a:ext cx="415335" cy="0"/>
            </a:xfrm>
            <a:prstGeom prst="line">
              <a:avLst/>
            </a:prstGeom>
            <a:noFill/>
            <a:ln w="12700" cap="flat">
              <a:solidFill>
                <a:srgbClr val="53585F"/>
              </a:solidFill>
              <a:prstDash val="solid"/>
              <a:miter lim="400000"/>
              <a:tailEnd type="stealth" w="med" len="med"/>
            </a:ln>
            <a:effectLst/>
          </p:spPr>
          <p:txBody>
            <a:bodyPr wrap="square" lIns="0" tIns="0" rIns="0" bIns="0" numCol="1" anchor="t">
              <a:noAutofit/>
            </a:bodyPr>
            <a:lstStyle/>
            <a:p>
              <a:pPr>
                <a:lnSpc>
                  <a:spcPct val="80000"/>
                </a:lnSpc>
                <a:spcBef>
                  <a:spcPts val="0"/>
                </a:spcBef>
                <a:defRPr sz="5600" b="0">
                  <a:solidFill>
                    <a:srgbClr val="000000"/>
                  </a:solidFill>
                  <a:effectLst>
                    <a:outerShdw blurRad="38100" dist="12700" dir="5400000" rotWithShape="0">
                      <a:srgbClr val="000000">
                        <a:alpha val="50000"/>
                      </a:srgbClr>
                    </a:outerShdw>
                  </a:effectLst>
                </a:defRPr>
              </a:pPr>
              <a:endParaRPr/>
            </a:p>
          </p:txBody>
        </p:sp>
      </p:grpSp>
      <p:sp>
        <p:nvSpPr>
          <p:cNvPr id="340" name="unnest_wider(data, col) Turn each element of a list-column into a  regular column."/>
          <p:cNvSpPr txBox="1"/>
          <p:nvPr/>
        </p:nvSpPr>
        <p:spPr>
          <a:xfrm>
            <a:off x="4774292" y="5563858"/>
            <a:ext cx="4404377" cy="5965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90000"/>
              </a:lnSpc>
              <a:spcBef>
                <a:spcPts val="0"/>
              </a:spcBef>
              <a:defRPr>
                <a:solidFill>
                  <a:srgbClr val="000000"/>
                </a:solidFill>
              </a:defRPr>
            </a:pPr>
            <a:r>
              <a:rPr dirty="0" err="1"/>
              <a:t>unnest_wider</a:t>
            </a:r>
            <a:r>
              <a:rPr dirty="0"/>
              <a:t>(</a:t>
            </a:r>
            <a:r>
              <a:rPr b="0" dirty="0"/>
              <a:t>data, col</a:t>
            </a:r>
            <a:r>
              <a:rPr dirty="0"/>
              <a:t>)</a:t>
            </a:r>
            <a:r>
              <a:rPr b="0" dirty="0"/>
              <a:t> </a:t>
            </a:r>
            <a:r>
              <a:rPr lang="es-ES" b="0" dirty="0"/>
              <a:t>Convierta cada elemento de una columna de lista en una columna normal.</a:t>
            </a:r>
            <a:endParaRPr b="0" dirty="0"/>
          </a:p>
        </p:txBody>
      </p:sp>
      <p:sp>
        <p:nvSpPr>
          <p:cNvPr id="341" name="Línea"/>
          <p:cNvSpPr/>
          <p:nvPr/>
        </p:nvSpPr>
        <p:spPr>
          <a:xfrm>
            <a:off x="4785308" y="1761575"/>
            <a:ext cx="4407746" cy="1"/>
          </a:xfrm>
          <a:prstGeom prst="line">
            <a:avLst/>
          </a:prstGeom>
          <a:ln w="12700">
            <a:solidFill>
              <a:srgbClr val="000000"/>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342" name="hoist(.data, .col, ..., .remove = TRUE) Selectively pull list components out into their own top-level columns. Uses purrr::pluck() syntax for selecting from lists."/>
          <p:cNvSpPr txBox="1"/>
          <p:nvPr/>
        </p:nvSpPr>
        <p:spPr>
          <a:xfrm>
            <a:off x="4782812" y="7818108"/>
            <a:ext cx="4404376" cy="6853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90000"/>
              </a:lnSpc>
              <a:spcBef>
                <a:spcPts val="0"/>
              </a:spcBef>
              <a:defRPr>
                <a:solidFill>
                  <a:srgbClr val="000000"/>
                </a:solidFill>
              </a:defRPr>
            </a:pPr>
            <a:r>
              <a:rPr dirty="0"/>
              <a:t>hoist(</a:t>
            </a:r>
            <a:r>
              <a:rPr b="0" dirty="0"/>
              <a:t>.data, .col, ..., .remove = TRUE) </a:t>
            </a:r>
            <a:r>
              <a:rPr lang="es-ES" b="0" dirty="0"/>
              <a:t>Extraiga selectivamente los componentes de la lista en sus propias columnas de nivel superior. Utiliza la sintaxis </a:t>
            </a:r>
            <a:r>
              <a:rPr lang="es-ES" b="0" dirty="0" err="1"/>
              <a:t>purrr</a:t>
            </a:r>
            <a:r>
              <a:rPr lang="es-ES" b="0" dirty="0"/>
              <a:t>::</a:t>
            </a:r>
            <a:r>
              <a:rPr lang="es-ES" b="0" dirty="0" err="1"/>
              <a:t>pluck</a:t>
            </a:r>
            <a:r>
              <a:rPr lang="es-ES" b="0" dirty="0"/>
              <a:t>() para seleccionar de las listas.</a:t>
            </a:r>
            <a:endParaRPr b="0" dirty="0"/>
          </a:p>
        </p:txBody>
      </p:sp>
      <p:grpSp>
        <p:nvGrpSpPr>
          <p:cNvPr id="346" name="Agrupar"/>
          <p:cNvGrpSpPr/>
          <p:nvPr/>
        </p:nvGrpSpPr>
        <p:grpSpPr>
          <a:xfrm>
            <a:off x="4859097" y="6793517"/>
            <a:ext cx="4219046" cy="993140"/>
            <a:chOff x="0" y="0"/>
            <a:chExt cx="4219044" cy="993138"/>
          </a:xfrm>
        </p:grpSpPr>
        <p:graphicFrame>
          <p:nvGraphicFramePr>
            <p:cNvPr id="343" name="Table 2-1-3-2-2-2"/>
            <p:cNvGraphicFramePr/>
            <p:nvPr/>
          </p:nvGraphicFramePr>
          <p:xfrm>
            <a:off x="0" y="0"/>
            <a:ext cx="1293898" cy="558799"/>
          </p:xfrm>
          <a:graphic>
            <a:graphicData uri="http://schemas.openxmlformats.org/drawingml/2006/table">
              <a:tbl>
                <a:tblPr firstRow="1">
                  <a:tableStyleId>{33BA23B1-9221-436E-865A-0063620EA4FD}</a:tableStyleId>
                </a:tblPr>
                <a:tblGrid>
                  <a:gridCol w="496330">
                    <a:extLst>
                      <a:ext uri="{9D8B030D-6E8A-4147-A177-3AD203B41FA5}">
                        <a16:colId xmlns:a16="http://schemas.microsoft.com/office/drawing/2014/main" val="20000"/>
                      </a:ext>
                    </a:extLst>
                  </a:gridCol>
                  <a:gridCol w="797569">
                    <a:extLst>
                      <a:ext uri="{9D8B030D-6E8A-4147-A177-3AD203B41FA5}">
                        <a16:colId xmlns:a16="http://schemas.microsoft.com/office/drawing/2014/main" val="20001"/>
                      </a:ext>
                    </a:extLst>
                  </a:gridCol>
                </a:tblGrid>
                <a:tr h="139700">
                  <a:tc>
                    <a:txBody>
                      <a:bodyPr/>
                      <a:lstStyle/>
                      <a:p>
                        <a:pPr algn="ctr" defTabSz="914400">
                          <a:spcBef>
                            <a:spcPts val="0"/>
                          </a:spcBef>
                          <a:defRPr sz="1800" b="0">
                            <a:solidFill>
                              <a:srgbClr val="000000"/>
                            </a:solidFill>
                          </a:defRPr>
                        </a:pPr>
                        <a:r>
                          <a:rPr sz="800" b="1">
                            <a:solidFill>
                              <a:srgbClr val="FFFFFF"/>
                            </a:solidFill>
                          </a:rPr>
                          <a:t>name</a:t>
                        </a:r>
                      </a:p>
                    </a:txBody>
                    <a:tcPr marL="0" marR="0" marT="0" marB="0" anchor="ctr" horzOverflow="overflow">
                      <a:solidFill>
                        <a:srgbClr val="797979"/>
                      </a:solidFill>
                    </a:tcPr>
                  </a:tc>
                  <a:tc>
                    <a:txBody>
                      <a:bodyPr/>
                      <a:lstStyle/>
                      <a:p>
                        <a:pPr algn="ctr" defTabSz="914400">
                          <a:spcBef>
                            <a:spcPts val="0"/>
                          </a:spcBef>
                          <a:defRPr sz="1800" b="0">
                            <a:solidFill>
                              <a:srgbClr val="000000"/>
                            </a:solidFill>
                          </a:defRPr>
                        </a:pPr>
                        <a:r>
                          <a:rPr sz="800" b="1">
                            <a:solidFill>
                              <a:srgbClr val="FFFFFF"/>
                            </a:solidFill>
                          </a:rPr>
                          <a:t>films</a:t>
                        </a:r>
                      </a:p>
                    </a:txBody>
                    <a:tcPr marL="0" marR="0" marT="0" marB="0" anchor="ctr" horzOverflow="overflow">
                      <a:solidFill>
                        <a:srgbClr val="797979"/>
                      </a:solidFill>
                    </a:tcPr>
                  </a:tc>
                  <a:extLst>
                    <a:ext uri="{0D108BD9-81ED-4DB2-BD59-A6C34878D82A}">
                      <a16:rowId xmlns:a16="http://schemas.microsoft.com/office/drawing/2014/main" val="10000"/>
                    </a:ext>
                  </a:extLst>
                </a:tr>
                <a:tr h="139700">
                  <a:tc>
                    <a:txBody>
                      <a:bodyPr/>
                      <a:lstStyle/>
                      <a:p>
                        <a:pPr algn="ctr" defTabSz="914400">
                          <a:spcBef>
                            <a:spcPts val="0"/>
                          </a:spcBef>
                          <a:defRPr sz="1800"/>
                        </a:pPr>
                        <a:r>
                          <a:rPr sz="800"/>
                          <a:t>Luke</a:t>
                        </a:r>
                      </a:p>
                    </a:txBody>
                    <a:tcPr marL="0" marR="0" marT="0" marB="0" anchor="ctr" horzOverflow="overflow"/>
                  </a:tc>
                  <a:tc>
                    <a:txBody>
                      <a:bodyPr/>
                      <a:lstStyle/>
                      <a:p>
                        <a:pPr algn="ctr" defTabSz="914400">
                          <a:spcBef>
                            <a:spcPts val="0"/>
                          </a:spcBef>
                          <a:defRPr sz="1800"/>
                        </a:pPr>
                        <a:r>
                          <a:rPr sz="800"/>
                          <a:t>&lt;chr [5]&gt;</a:t>
                        </a:r>
                      </a:p>
                    </a:txBody>
                    <a:tcPr marL="0" marR="0" marT="0" marB="0" anchor="ctr" horzOverflow="overflow">
                      <a:solidFill>
                        <a:srgbClr val="FFFCBF"/>
                      </a:solidFill>
                    </a:tcPr>
                  </a:tc>
                  <a:extLst>
                    <a:ext uri="{0D108BD9-81ED-4DB2-BD59-A6C34878D82A}">
                      <a16:rowId xmlns:a16="http://schemas.microsoft.com/office/drawing/2014/main" val="10001"/>
                    </a:ext>
                  </a:extLst>
                </a:tr>
                <a:tr h="139700">
                  <a:tc>
                    <a:txBody>
                      <a:bodyPr/>
                      <a:lstStyle/>
                      <a:p>
                        <a:pPr algn="ctr" defTabSz="914400">
                          <a:spcBef>
                            <a:spcPts val="0"/>
                          </a:spcBef>
                          <a:defRPr sz="1800"/>
                        </a:pPr>
                        <a:r>
                          <a:rPr sz="800"/>
                          <a:t>C-3PO</a:t>
                        </a:r>
                      </a:p>
                    </a:txBody>
                    <a:tcPr marL="0" marR="0" marT="0" marB="0" anchor="ctr" horzOverflow="overflow"/>
                  </a:tc>
                  <a:tc>
                    <a:txBody>
                      <a:bodyPr/>
                      <a:lstStyle/>
                      <a:p>
                        <a:pPr algn="ctr" defTabSz="914400">
                          <a:spcBef>
                            <a:spcPts val="0"/>
                          </a:spcBef>
                          <a:defRPr sz="1800"/>
                        </a:pPr>
                        <a:r>
                          <a:rPr sz="800"/>
                          <a:t>&lt;chr [6]&gt;</a:t>
                        </a:r>
                      </a:p>
                    </a:txBody>
                    <a:tcPr marL="0" marR="0" marT="0" marB="0" anchor="ctr" horzOverflow="overflow">
                      <a:solidFill>
                        <a:srgbClr val="FFE08B"/>
                      </a:solidFill>
                    </a:tcPr>
                  </a:tc>
                  <a:extLst>
                    <a:ext uri="{0D108BD9-81ED-4DB2-BD59-A6C34878D82A}">
                      <a16:rowId xmlns:a16="http://schemas.microsoft.com/office/drawing/2014/main" val="10002"/>
                    </a:ext>
                  </a:extLst>
                </a:tr>
                <a:tr h="139700">
                  <a:tc>
                    <a:txBody>
                      <a:bodyPr/>
                      <a:lstStyle/>
                      <a:p>
                        <a:pPr algn="ctr" defTabSz="914400">
                          <a:spcBef>
                            <a:spcPts val="0"/>
                          </a:spcBef>
                          <a:defRPr sz="1800"/>
                        </a:pPr>
                        <a:r>
                          <a:rPr sz="800"/>
                          <a:t>R2-D2</a:t>
                        </a:r>
                      </a:p>
                    </a:txBody>
                    <a:tcPr marL="0" marR="0" marT="0" marB="0" anchor="ctr" horzOverflow="overflow"/>
                  </a:tc>
                  <a:tc>
                    <a:txBody>
                      <a:bodyPr/>
                      <a:lstStyle/>
                      <a:p>
                        <a:pPr algn="ctr" defTabSz="914400">
                          <a:spcBef>
                            <a:spcPts val="0"/>
                          </a:spcBef>
                          <a:defRPr sz="1800"/>
                        </a:pPr>
                        <a:r>
                          <a:rPr sz="800"/>
                          <a:t>&lt;chr[7]&gt;</a:t>
                        </a:r>
                      </a:p>
                    </a:txBody>
                    <a:tcPr marL="0" marR="0" marT="0" marB="0" anchor="ctr" horzOverflow="overflow">
                      <a:solidFill>
                        <a:srgbClr val="FEAD61"/>
                      </a:solidFill>
                    </a:tcPr>
                  </a:tc>
                  <a:extLst>
                    <a:ext uri="{0D108BD9-81ED-4DB2-BD59-A6C34878D82A}">
                      <a16:rowId xmlns:a16="http://schemas.microsoft.com/office/drawing/2014/main" val="10003"/>
                    </a:ext>
                  </a:extLst>
                </a:tr>
              </a:tbl>
            </a:graphicData>
          </a:graphic>
        </p:graphicFrame>
        <p:graphicFrame>
          <p:nvGraphicFramePr>
            <p:cNvPr id="344" name="Table 2-1-3-2-2-1-1"/>
            <p:cNvGraphicFramePr/>
            <p:nvPr/>
          </p:nvGraphicFramePr>
          <p:xfrm>
            <a:off x="1751391" y="0"/>
            <a:ext cx="2467653" cy="993138"/>
          </p:xfrm>
          <a:graphic>
            <a:graphicData uri="http://schemas.openxmlformats.org/drawingml/2006/table">
              <a:tbl>
                <a:tblPr firstRow="1">
                  <a:tableStyleId>{33BA23B1-9221-436E-865A-0063620EA4FD}</a:tableStyleId>
                </a:tblPr>
                <a:tblGrid>
                  <a:gridCol w="491306">
                    <a:extLst>
                      <a:ext uri="{9D8B030D-6E8A-4147-A177-3AD203B41FA5}">
                        <a16:colId xmlns:a16="http://schemas.microsoft.com/office/drawing/2014/main" val="20000"/>
                      </a:ext>
                    </a:extLst>
                  </a:gridCol>
                  <a:gridCol w="624435">
                    <a:extLst>
                      <a:ext uri="{9D8B030D-6E8A-4147-A177-3AD203B41FA5}">
                        <a16:colId xmlns:a16="http://schemas.microsoft.com/office/drawing/2014/main" val="20001"/>
                      </a:ext>
                    </a:extLst>
                  </a:gridCol>
                  <a:gridCol w="628013">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tblGrid>
                <a:tr h="139700">
                  <a:tc>
                    <a:txBody>
                      <a:bodyPr/>
                      <a:lstStyle/>
                      <a:p>
                        <a:pPr algn="ctr" defTabSz="914400">
                          <a:spcBef>
                            <a:spcPts val="0"/>
                          </a:spcBef>
                          <a:defRPr sz="1800" b="0">
                            <a:solidFill>
                              <a:srgbClr val="000000"/>
                            </a:solidFill>
                          </a:defRPr>
                        </a:pPr>
                        <a:r>
                          <a:rPr sz="800" b="1">
                            <a:solidFill>
                              <a:srgbClr val="FFFFFF"/>
                            </a:solidFill>
                          </a:rPr>
                          <a:t>name</a:t>
                        </a:r>
                      </a:p>
                    </a:txBody>
                    <a:tcPr marL="0" marR="0" marT="0" marB="0" anchor="ctr" horzOverflow="overflow">
                      <a:solidFill>
                        <a:srgbClr val="797979"/>
                      </a:solidFill>
                    </a:tcPr>
                  </a:tc>
                  <a:tc>
                    <a:txBody>
                      <a:bodyPr/>
                      <a:lstStyle/>
                      <a:p>
                        <a:pPr algn="ctr" defTabSz="914400">
                          <a:spcBef>
                            <a:spcPts val="0"/>
                          </a:spcBef>
                          <a:defRPr sz="1800" b="0">
                            <a:solidFill>
                              <a:srgbClr val="000000"/>
                            </a:solidFill>
                          </a:defRPr>
                        </a:pPr>
                        <a:r>
                          <a:rPr sz="800" b="1">
                            <a:solidFill>
                              <a:srgbClr val="FFFFFF"/>
                            </a:solidFill>
                          </a:rPr>
                          <a:t>films_1</a:t>
                        </a:r>
                      </a:p>
                    </a:txBody>
                    <a:tcPr marL="0" marR="0" marT="0" marB="0" anchor="ctr" horzOverflow="overflow">
                      <a:solidFill>
                        <a:srgbClr val="797979"/>
                      </a:solidFill>
                    </a:tcPr>
                  </a:tc>
                  <a:tc>
                    <a:txBody>
                      <a:bodyPr/>
                      <a:lstStyle/>
                      <a:p>
                        <a:pPr algn="ctr" defTabSz="914400">
                          <a:spcBef>
                            <a:spcPts val="0"/>
                          </a:spcBef>
                          <a:defRPr sz="1800" b="0">
                            <a:solidFill>
                              <a:srgbClr val="000000"/>
                            </a:solidFill>
                          </a:defRPr>
                        </a:pPr>
                        <a:r>
                          <a:rPr sz="800" b="1">
                            <a:solidFill>
                              <a:srgbClr val="FFFFFF"/>
                            </a:solidFill>
                          </a:rPr>
                          <a:t>films_2</a:t>
                        </a:r>
                      </a:p>
                    </a:txBody>
                    <a:tcPr marL="0" marR="0" marT="0" marB="0" anchor="ctr" horzOverflow="overflow">
                      <a:solidFill>
                        <a:srgbClr val="797979"/>
                      </a:solidFill>
                    </a:tcPr>
                  </a:tc>
                  <a:tc>
                    <a:txBody>
                      <a:bodyPr/>
                      <a:lstStyle/>
                      <a:p>
                        <a:pPr algn="ctr" defTabSz="914400">
                          <a:spcBef>
                            <a:spcPts val="0"/>
                          </a:spcBef>
                          <a:defRPr sz="1800" b="0">
                            <a:solidFill>
                              <a:srgbClr val="000000"/>
                            </a:solidFill>
                          </a:defRPr>
                        </a:pPr>
                        <a:r>
                          <a:rPr sz="800" b="1">
                            <a:solidFill>
                              <a:srgbClr val="FFFFFF"/>
                            </a:solidFill>
                          </a:rPr>
                          <a:t>films_3</a:t>
                        </a:r>
                      </a:p>
                    </a:txBody>
                    <a:tcPr marL="0" marR="0" marT="0" marB="0" anchor="ctr" horzOverflow="overflow">
                      <a:solidFill>
                        <a:srgbClr val="797979"/>
                      </a:solidFill>
                    </a:tcPr>
                  </a:tc>
                  <a:extLst>
                    <a:ext uri="{0D108BD9-81ED-4DB2-BD59-A6C34878D82A}">
                      <a16:rowId xmlns:a16="http://schemas.microsoft.com/office/drawing/2014/main" val="10000"/>
                    </a:ext>
                  </a:extLst>
                </a:tr>
                <a:tr h="139700">
                  <a:tc>
                    <a:txBody>
                      <a:bodyPr/>
                      <a:lstStyle/>
                      <a:p>
                        <a:pPr algn="ctr" defTabSz="914400">
                          <a:spcBef>
                            <a:spcPts val="0"/>
                          </a:spcBef>
                          <a:defRPr sz="1800"/>
                        </a:pPr>
                        <a:r>
                          <a:rPr sz="800"/>
                          <a:t>Luke</a:t>
                        </a:r>
                      </a:p>
                    </a:txBody>
                    <a:tcPr marL="0" marR="0" marT="0" marB="0" anchor="ctr" horzOverflow="overflow"/>
                  </a:tc>
                  <a:tc>
                    <a:txBody>
                      <a:bodyPr/>
                      <a:lstStyle/>
                      <a:p>
                        <a:pPr algn="ctr" defTabSz="914400">
                          <a:spcBef>
                            <a:spcPts val="0"/>
                          </a:spcBef>
                          <a:defRPr sz="1800"/>
                        </a:pPr>
                        <a:r>
                          <a:rPr sz="800"/>
                          <a:t>The Empire... Strik…</a:t>
                        </a:r>
                      </a:p>
                    </a:txBody>
                    <a:tcPr marL="0" marR="0" marT="0" marB="0" anchor="ctr" horzOverflow="overflow">
                      <a:solidFill>
                        <a:srgbClr val="FFFCBF"/>
                      </a:solidFill>
                    </a:tcPr>
                  </a:tc>
                  <a:tc>
                    <a:txBody>
                      <a:bodyPr/>
                      <a:lstStyle/>
                      <a:p>
                        <a:pPr algn="ctr" defTabSz="914400">
                          <a:spcBef>
                            <a:spcPts val="0"/>
                          </a:spcBef>
                          <a:defRPr sz="1800"/>
                        </a:pPr>
                        <a:r>
                          <a:rPr sz="800"/>
                          <a:t>Revenge of... the S…</a:t>
                        </a:r>
                      </a:p>
                    </a:txBody>
                    <a:tcPr marL="0" marR="0" marT="0" marB="0" anchor="ctr" horzOverflow="overflow">
                      <a:solidFill>
                        <a:srgbClr val="FFFCBF"/>
                      </a:solidFill>
                    </a:tcPr>
                  </a:tc>
                  <a:tc>
                    <a:txBody>
                      <a:bodyPr/>
                      <a:lstStyle/>
                      <a:p>
                        <a:pPr algn="ctr" defTabSz="914400">
                          <a:spcBef>
                            <a:spcPts val="0"/>
                          </a:spcBef>
                          <a:defRPr sz="1800"/>
                        </a:pPr>
                        <a:r>
                          <a:rPr sz="800"/>
                          <a:t>Return of... Jed…</a:t>
                        </a:r>
                      </a:p>
                    </a:txBody>
                    <a:tcPr marL="0" marR="0" marT="0" marB="0" anchor="ctr" horzOverflow="overflow">
                      <a:solidFill>
                        <a:srgbClr val="FFFCBF"/>
                      </a:solidFill>
                    </a:tcPr>
                  </a:tc>
                  <a:extLst>
                    <a:ext uri="{0D108BD9-81ED-4DB2-BD59-A6C34878D82A}">
                      <a16:rowId xmlns:a16="http://schemas.microsoft.com/office/drawing/2014/main" val="10001"/>
                    </a:ext>
                  </a:extLst>
                </a:tr>
                <a:tr h="139700">
                  <a:tc>
                    <a:txBody>
                      <a:bodyPr/>
                      <a:lstStyle/>
                      <a:p>
                        <a:pPr algn="ctr" defTabSz="914400">
                          <a:spcBef>
                            <a:spcPts val="0"/>
                          </a:spcBef>
                          <a:defRPr sz="1800"/>
                        </a:pPr>
                        <a:r>
                          <a:rPr sz="800"/>
                          <a:t>C-3PO</a:t>
                        </a:r>
                      </a:p>
                    </a:txBody>
                    <a:tcPr marL="0" marR="0" marT="0" marB="0" anchor="ctr" horzOverflow="overflow"/>
                  </a:tc>
                  <a:tc>
                    <a:txBody>
                      <a:bodyPr/>
                      <a:lstStyle/>
                      <a:p>
                        <a:pPr algn="ctr" defTabSz="914400">
                          <a:spcBef>
                            <a:spcPts val="0"/>
                          </a:spcBef>
                          <a:defRPr sz="1800"/>
                        </a:pPr>
                        <a:r>
                          <a:rPr sz="800"/>
                          <a:t>The Empire... Strik…&lt;chr [6]&gt;</a:t>
                        </a:r>
                      </a:p>
                    </a:txBody>
                    <a:tcPr marL="0" marR="0" marT="0" marB="0" anchor="ctr" horzOverflow="overflow">
                      <a:solidFill>
                        <a:srgbClr val="FFE08B"/>
                      </a:solidFill>
                    </a:tcPr>
                  </a:tc>
                  <a:tc>
                    <a:txBody>
                      <a:bodyPr/>
                      <a:lstStyle/>
                      <a:p>
                        <a:pPr algn="ctr" defTabSz="914400">
                          <a:spcBef>
                            <a:spcPts val="0"/>
                          </a:spcBef>
                          <a:defRPr sz="1800"/>
                        </a:pPr>
                        <a:r>
                          <a:rPr sz="800"/>
                          <a:t>Attack of... Cl…</a:t>
                        </a:r>
                      </a:p>
                    </a:txBody>
                    <a:tcPr marL="0" marR="0" marT="0" marB="0" anchor="ctr" horzOverflow="overflow">
                      <a:solidFill>
                        <a:srgbClr val="FFE08B"/>
                      </a:solidFill>
                    </a:tcPr>
                  </a:tc>
                  <a:tc>
                    <a:txBody>
                      <a:bodyPr/>
                      <a:lstStyle/>
                      <a:p>
                        <a:pPr algn="ctr" defTabSz="914400">
                          <a:spcBef>
                            <a:spcPts val="0"/>
                          </a:spcBef>
                          <a:defRPr sz="1800"/>
                        </a:pPr>
                        <a:r>
                          <a:rPr sz="800"/>
                          <a:t>The Phantom... M…</a:t>
                        </a:r>
                      </a:p>
                    </a:txBody>
                    <a:tcPr marL="0" marR="0" marT="0" marB="0" anchor="ctr" horzOverflow="overflow">
                      <a:solidFill>
                        <a:srgbClr val="FFE08B"/>
                      </a:solidFill>
                    </a:tcPr>
                  </a:tc>
                  <a:extLst>
                    <a:ext uri="{0D108BD9-81ED-4DB2-BD59-A6C34878D82A}">
                      <a16:rowId xmlns:a16="http://schemas.microsoft.com/office/drawing/2014/main" val="10002"/>
                    </a:ext>
                  </a:extLst>
                </a:tr>
                <a:tr h="139700">
                  <a:tc>
                    <a:txBody>
                      <a:bodyPr/>
                      <a:lstStyle/>
                      <a:p>
                        <a:pPr algn="ctr" defTabSz="914400">
                          <a:spcBef>
                            <a:spcPts val="0"/>
                          </a:spcBef>
                          <a:defRPr sz="1800"/>
                        </a:pPr>
                        <a:r>
                          <a:rPr sz="800"/>
                          <a:t>R2-D2</a:t>
                        </a:r>
                      </a:p>
                    </a:txBody>
                    <a:tcPr marL="0" marR="0" marT="0" marB="0" anchor="ctr" horzOverflow="overflow"/>
                  </a:tc>
                  <a:tc>
                    <a:txBody>
                      <a:bodyPr/>
                      <a:lstStyle/>
                      <a:p>
                        <a:pPr algn="ctr" defTabSz="914400">
                          <a:spcBef>
                            <a:spcPts val="0"/>
                          </a:spcBef>
                          <a:defRPr sz="1800"/>
                        </a:pPr>
                        <a:r>
                          <a:rPr sz="800"/>
                          <a:t>The Empire... Strik…</a:t>
                        </a:r>
                      </a:p>
                    </a:txBody>
                    <a:tcPr marL="0" marR="0" marT="0" marB="0" anchor="ctr" horzOverflow="overflow">
                      <a:solidFill>
                        <a:srgbClr val="FEAD61"/>
                      </a:solidFill>
                    </a:tcPr>
                  </a:tc>
                  <a:tc>
                    <a:txBody>
                      <a:bodyPr/>
                      <a:lstStyle/>
                      <a:p>
                        <a:pPr algn="ctr" defTabSz="914400">
                          <a:spcBef>
                            <a:spcPts val="0"/>
                          </a:spcBef>
                          <a:defRPr sz="1800"/>
                        </a:pPr>
                        <a:r>
                          <a:rPr sz="800"/>
                          <a:t>Attack of... Cl…</a:t>
                        </a:r>
                      </a:p>
                    </a:txBody>
                    <a:tcPr marL="0" marR="0" marT="0" marB="0" anchor="ctr" horzOverflow="overflow">
                      <a:solidFill>
                        <a:srgbClr val="FEAD61"/>
                      </a:solidFill>
                    </a:tcPr>
                  </a:tc>
                  <a:tc>
                    <a:txBody>
                      <a:bodyPr/>
                      <a:lstStyle/>
                      <a:p>
                        <a:pPr algn="ctr" defTabSz="914400">
                          <a:spcBef>
                            <a:spcPts val="0"/>
                          </a:spcBef>
                          <a:defRPr sz="1800"/>
                        </a:pPr>
                        <a:r>
                          <a:rPr sz="800" dirty="0"/>
                          <a:t>The Phantom... M…</a:t>
                        </a:r>
                      </a:p>
                    </a:txBody>
                    <a:tcPr marL="0" marR="0" marT="0" marB="0" anchor="ctr" horzOverflow="overflow">
                      <a:solidFill>
                        <a:srgbClr val="FEAD61"/>
                      </a:solidFill>
                    </a:tcPr>
                  </a:tc>
                  <a:extLst>
                    <a:ext uri="{0D108BD9-81ED-4DB2-BD59-A6C34878D82A}">
                      <a16:rowId xmlns:a16="http://schemas.microsoft.com/office/drawing/2014/main" val="10003"/>
                    </a:ext>
                  </a:extLst>
                </a:tr>
              </a:tbl>
            </a:graphicData>
          </a:graphic>
        </p:graphicFrame>
        <p:sp>
          <p:nvSpPr>
            <p:cNvPr id="345" name="Línea"/>
            <p:cNvSpPr/>
            <p:nvPr/>
          </p:nvSpPr>
          <p:spPr>
            <a:xfrm>
              <a:off x="1388191" y="304800"/>
              <a:ext cx="292863" cy="0"/>
            </a:xfrm>
            <a:prstGeom prst="line">
              <a:avLst/>
            </a:prstGeom>
            <a:noFill/>
            <a:ln w="12700" cap="flat">
              <a:solidFill>
                <a:srgbClr val="53585F"/>
              </a:solidFill>
              <a:prstDash val="solid"/>
              <a:miter lim="400000"/>
              <a:tailEnd type="stealth" w="med" len="med"/>
            </a:ln>
            <a:effectLst/>
          </p:spPr>
          <p:txBody>
            <a:bodyPr wrap="square" lIns="0" tIns="0" rIns="0" bIns="0" numCol="1" anchor="t">
              <a:noAutofit/>
            </a:bodyPr>
            <a:lstStyle/>
            <a:p>
              <a:pPr>
                <a:lnSpc>
                  <a:spcPct val="80000"/>
                </a:lnSpc>
                <a:spcBef>
                  <a:spcPts val="0"/>
                </a:spcBef>
                <a:defRPr sz="5600" b="0">
                  <a:solidFill>
                    <a:srgbClr val="000000"/>
                  </a:solidFill>
                  <a:effectLst>
                    <a:outerShdw blurRad="38100" dist="12700" dir="5400000" rotWithShape="0">
                      <a:srgbClr val="000000">
                        <a:alpha val="50000"/>
                      </a:srgbClr>
                    </a:outerShdw>
                  </a:effectLst>
                </a:defRPr>
              </a:pPr>
              <a:endParaRPr/>
            </a:p>
          </p:txBody>
        </p:sp>
      </p:grpSp>
      <p:grpSp>
        <p:nvGrpSpPr>
          <p:cNvPr id="350" name="Agrupar"/>
          <p:cNvGrpSpPr/>
          <p:nvPr/>
        </p:nvGrpSpPr>
        <p:grpSpPr>
          <a:xfrm>
            <a:off x="4833697" y="9376072"/>
            <a:ext cx="4253376" cy="558800"/>
            <a:chOff x="0" y="0"/>
            <a:chExt cx="4253374" cy="558799"/>
          </a:xfrm>
        </p:grpSpPr>
        <p:graphicFrame>
          <p:nvGraphicFramePr>
            <p:cNvPr id="347" name="Table 2-1-3-2-2-2-1"/>
            <p:cNvGraphicFramePr/>
            <p:nvPr/>
          </p:nvGraphicFramePr>
          <p:xfrm>
            <a:off x="0" y="0"/>
            <a:ext cx="1271520" cy="558799"/>
          </p:xfrm>
          <a:graphic>
            <a:graphicData uri="http://schemas.openxmlformats.org/drawingml/2006/table">
              <a:tbl>
                <a:tblPr firstRow="1">
                  <a:tableStyleId>{33BA23B1-9221-436E-865A-0063620EA4FD}</a:tableStyleId>
                </a:tblPr>
                <a:tblGrid>
                  <a:gridCol w="490075">
                    <a:extLst>
                      <a:ext uri="{9D8B030D-6E8A-4147-A177-3AD203B41FA5}">
                        <a16:colId xmlns:a16="http://schemas.microsoft.com/office/drawing/2014/main" val="20000"/>
                      </a:ext>
                    </a:extLst>
                  </a:gridCol>
                  <a:gridCol w="781446">
                    <a:extLst>
                      <a:ext uri="{9D8B030D-6E8A-4147-A177-3AD203B41FA5}">
                        <a16:colId xmlns:a16="http://schemas.microsoft.com/office/drawing/2014/main" val="20001"/>
                      </a:ext>
                    </a:extLst>
                  </a:gridCol>
                </a:tblGrid>
                <a:tr h="139700">
                  <a:tc>
                    <a:txBody>
                      <a:bodyPr/>
                      <a:lstStyle/>
                      <a:p>
                        <a:pPr algn="ctr" defTabSz="914400">
                          <a:spcBef>
                            <a:spcPts val="0"/>
                          </a:spcBef>
                          <a:defRPr sz="1800" b="0">
                            <a:solidFill>
                              <a:srgbClr val="000000"/>
                            </a:solidFill>
                          </a:defRPr>
                        </a:pPr>
                        <a:r>
                          <a:rPr sz="800" b="1">
                            <a:solidFill>
                              <a:srgbClr val="FFFFFF"/>
                            </a:solidFill>
                          </a:rPr>
                          <a:t>name</a:t>
                        </a:r>
                      </a:p>
                    </a:txBody>
                    <a:tcPr marL="0" marR="0" marT="0" marB="0" anchor="ctr" horzOverflow="overflow">
                      <a:solidFill>
                        <a:srgbClr val="797979"/>
                      </a:solidFill>
                    </a:tcPr>
                  </a:tc>
                  <a:tc>
                    <a:txBody>
                      <a:bodyPr/>
                      <a:lstStyle/>
                      <a:p>
                        <a:pPr algn="ctr" defTabSz="914400">
                          <a:spcBef>
                            <a:spcPts val="0"/>
                          </a:spcBef>
                          <a:defRPr sz="1800" b="0">
                            <a:solidFill>
                              <a:srgbClr val="000000"/>
                            </a:solidFill>
                          </a:defRPr>
                        </a:pPr>
                        <a:r>
                          <a:rPr sz="800" b="1">
                            <a:solidFill>
                              <a:srgbClr val="FFFFFF"/>
                            </a:solidFill>
                          </a:rPr>
                          <a:t>films</a:t>
                        </a:r>
                      </a:p>
                    </a:txBody>
                    <a:tcPr marL="0" marR="0" marT="0" marB="0" anchor="ctr" horzOverflow="overflow">
                      <a:solidFill>
                        <a:srgbClr val="797979"/>
                      </a:solidFill>
                    </a:tcPr>
                  </a:tc>
                  <a:extLst>
                    <a:ext uri="{0D108BD9-81ED-4DB2-BD59-A6C34878D82A}">
                      <a16:rowId xmlns:a16="http://schemas.microsoft.com/office/drawing/2014/main" val="10000"/>
                    </a:ext>
                  </a:extLst>
                </a:tr>
                <a:tr h="139700">
                  <a:tc>
                    <a:txBody>
                      <a:bodyPr/>
                      <a:lstStyle/>
                      <a:p>
                        <a:pPr algn="ctr" defTabSz="914400">
                          <a:spcBef>
                            <a:spcPts val="0"/>
                          </a:spcBef>
                          <a:defRPr sz="1800"/>
                        </a:pPr>
                        <a:r>
                          <a:rPr sz="800"/>
                          <a:t>Luke</a:t>
                        </a:r>
                      </a:p>
                    </a:txBody>
                    <a:tcPr marL="0" marR="0" marT="0" marB="0" anchor="ctr" horzOverflow="overflow"/>
                  </a:tc>
                  <a:tc>
                    <a:txBody>
                      <a:bodyPr/>
                      <a:lstStyle/>
                      <a:p>
                        <a:pPr algn="ctr" defTabSz="914400">
                          <a:spcBef>
                            <a:spcPts val="0"/>
                          </a:spcBef>
                          <a:defRPr sz="1800"/>
                        </a:pPr>
                        <a:r>
                          <a:rPr sz="800"/>
                          <a:t>&lt;chr [5]&gt;</a:t>
                        </a:r>
                      </a:p>
                    </a:txBody>
                    <a:tcPr marL="0" marR="0" marT="0" marB="0" anchor="ctr" horzOverflow="overflow">
                      <a:solidFill>
                        <a:srgbClr val="FFFCBF"/>
                      </a:solidFill>
                    </a:tcPr>
                  </a:tc>
                  <a:extLst>
                    <a:ext uri="{0D108BD9-81ED-4DB2-BD59-A6C34878D82A}">
                      <a16:rowId xmlns:a16="http://schemas.microsoft.com/office/drawing/2014/main" val="10001"/>
                    </a:ext>
                  </a:extLst>
                </a:tr>
                <a:tr h="139700">
                  <a:tc>
                    <a:txBody>
                      <a:bodyPr/>
                      <a:lstStyle/>
                      <a:p>
                        <a:pPr algn="ctr" defTabSz="914400">
                          <a:spcBef>
                            <a:spcPts val="0"/>
                          </a:spcBef>
                          <a:defRPr sz="1800"/>
                        </a:pPr>
                        <a:r>
                          <a:rPr sz="800"/>
                          <a:t>C-3PO</a:t>
                        </a:r>
                      </a:p>
                    </a:txBody>
                    <a:tcPr marL="0" marR="0" marT="0" marB="0" anchor="ctr" horzOverflow="overflow"/>
                  </a:tc>
                  <a:tc>
                    <a:txBody>
                      <a:bodyPr/>
                      <a:lstStyle/>
                      <a:p>
                        <a:pPr algn="ctr" defTabSz="914400">
                          <a:spcBef>
                            <a:spcPts val="0"/>
                          </a:spcBef>
                          <a:defRPr sz="1800"/>
                        </a:pPr>
                        <a:r>
                          <a:rPr sz="800"/>
                          <a:t>&lt;chr [6]&gt;</a:t>
                        </a:r>
                      </a:p>
                    </a:txBody>
                    <a:tcPr marL="0" marR="0" marT="0" marB="0" anchor="ctr" horzOverflow="overflow">
                      <a:solidFill>
                        <a:srgbClr val="FFE08B"/>
                      </a:solidFill>
                    </a:tcPr>
                  </a:tc>
                  <a:extLst>
                    <a:ext uri="{0D108BD9-81ED-4DB2-BD59-A6C34878D82A}">
                      <a16:rowId xmlns:a16="http://schemas.microsoft.com/office/drawing/2014/main" val="10002"/>
                    </a:ext>
                  </a:extLst>
                </a:tr>
                <a:tr h="139700">
                  <a:tc>
                    <a:txBody>
                      <a:bodyPr/>
                      <a:lstStyle/>
                      <a:p>
                        <a:pPr algn="ctr" defTabSz="914400">
                          <a:spcBef>
                            <a:spcPts val="0"/>
                          </a:spcBef>
                          <a:defRPr sz="1800"/>
                        </a:pPr>
                        <a:r>
                          <a:rPr sz="800"/>
                          <a:t>R2-D2</a:t>
                        </a:r>
                      </a:p>
                    </a:txBody>
                    <a:tcPr marL="0" marR="0" marT="0" marB="0" anchor="ctr" horzOverflow="overflow"/>
                  </a:tc>
                  <a:tc>
                    <a:txBody>
                      <a:bodyPr/>
                      <a:lstStyle/>
                      <a:p>
                        <a:pPr algn="ctr" defTabSz="914400">
                          <a:spcBef>
                            <a:spcPts val="0"/>
                          </a:spcBef>
                          <a:defRPr sz="1800"/>
                        </a:pPr>
                        <a:r>
                          <a:rPr sz="800"/>
                          <a:t>&lt;chr[7]&gt;</a:t>
                        </a:r>
                      </a:p>
                    </a:txBody>
                    <a:tcPr marL="0" marR="0" marT="0" marB="0" anchor="ctr" horzOverflow="overflow">
                      <a:solidFill>
                        <a:srgbClr val="FEAD61"/>
                      </a:solidFill>
                    </a:tcPr>
                  </a:tc>
                  <a:extLst>
                    <a:ext uri="{0D108BD9-81ED-4DB2-BD59-A6C34878D82A}">
                      <a16:rowId xmlns:a16="http://schemas.microsoft.com/office/drawing/2014/main" val="10003"/>
                    </a:ext>
                  </a:extLst>
                </a:tr>
              </a:tbl>
            </a:graphicData>
          </a:graphic>
        </p:graphicFrame>
        <p:graphicFrame>
          <p:nvGraphicFramePr>
            <p:cNvPr id="348" name="Table 2-1-3-2-2-1-1-1"/>
            <p:cNvGraphicFramePr/>
            <p:nvPr/>
          </p:nvGraphicFramePr>
          <p:xfrm>
            <a:off x="1776791" y="0"/>
            <a:ext cx="2476583" cy="558799"/>
          </p:xfrm>
          <a:graphic>
            <a:graphicData uri="http://schemas.openxmlformats.org/drawingml/2006/table">
              <a:tbl>
                <a:tblPr firstRow="1">
                  <a:tableStyleId>{33BA23B1-9221-436E-865A-0063620EA4FD}</a:tableStyleId>
                </a:tblPr>
                <a:tblGrid>
                  <a:gridCol w="535975">
                    <a:extLst>
                      <a:ext uri="{9D8B030D-6E8A-4147-A177-3AD203B41FA5}">
                        <a16:colId xmlns:a16="http://schemas.microsoft.com/office/drawing/2014/main" val="20000"/>
                      </a:ext>
                    </a:extLst>
                  </a:gridCol>
                  <a:gridCol w="652059">
                    <a:extLst>
                      <a:ext uri="{9D8B030D-6E8A-4147-A177-3AD203B41FA5}">
                        <a16:colId xmlns:a16="http://schemas.microsoft.com/office/drawing/2014/main" val="20001"/>
                      </a:ext>
                    </a:extLst>
                  </a:gridCol>
                  <a:gridCol w="644365">
                    <a:extLst>
                      <a:ext uri="{9D8B030D-6E8A-4147-A177-3AD203B41FA5}">
                        <a16:colId xmlns:a16="http://schemas.microsoft.com/office/drawing/2014/main" val="20002"/>
                      </a:ext>
                    </a:extLst>
                  </a:gridCol>
                  <a:gridCol w="644185">
                    <a:extLst>
                      <a:ext uri="{9D8B030D-6E8A-4147-A177-3AD203B41FA5}">
                        <a16:colId xmlns:a16="http://schemas.microsoft.com/office/drawing/2014/main" val="20003"/>
                      </a:ext>
                    </a:extLst>
                  </a:gridCol>
                </a:tblGrid>
                <a:tr h="139700">
                  <a:tc>
                    <a:txBody>
                      <a:bodyPr/>
                      <a:lstStyle/>
                      <a:p>
                        <a:pPr algn="ctr" defTabSz="914400">
                          <a:spcBef>
                            <a:spcPts val="0"/>
                          </a:spcBef>
                          <a:defRPr sz="1800" b="0">
                            <a:solidFill>
                              <a:srgbClr val="000000"/>
                            </a:solidFill>
                          </a:defRPr>
                        </a:pPr>
                        <a:r>
                          <a:rPr sz="800" b="1">
                            <a:solidFill>
                              <a:srgbClr val="FFFFFF"/>
                            </a:solidFill>
                          </a:rPr>
                          <a:t>name</a:t>
                        </a:r>
                      </a:p>
                    </a:txBody>
                    <a:tcPr marL="0" marR="0" marT="0" marB="0" anchor="ctr" horzOverflow="overflow">
                      <a:solidFill>
                        <a:srgbClr val="797979"/>
                      </a:solidFill>
                    </a:tcPr>
                  </a:tc>
                  <a:tc>
                    <a:txBody>
                      <a:bodyPr/>
                      <a:lstStyle/>
                      <a:p>
                        <a:pPr algn="ctr" defTabSz="914400">
                          <a:spcBef>
                            <a:spcPts val="0"/>
                          </a:spcBef>
                          <a:defRPr sz="1800" b="0">
                            <a:solidFill>
                              <a:srgbClr val="000000"/>
                            </a:solidFill>
                          </a:defRPr>
                        </a:pPr>
                        <a:r>
                          <a:rPr sz="800" b="1">
                            <a:solidFill>
                              <a:srgbClr val="FFFFFF"/>
                            </a:solidFill>
                          </a:rPr>
                          <a:t>first_film</a:t>
                        </a:r>
                      </a:p>
                    </a:txBody>
                    <a:tcPr marL="0" marR="0" marT="0" marB="0" anchor="ctr" horzOverflow="overflow">
                      <a:solidFill>
                        <a:srgbClr val="797979"/>
                      </a:solidFill>
                    </a:tcPr>
                  </a:tc>
                  <a:tc>
                    <a:txBody>
                      <a:bodyPr/>
                      <a:lstStyle/>
                      <a:p>
                        <a:pPr algn="ctr" defTabSz="914400">
                          <a:spcBef>
                            <a:spcPts val="0"/>
                          </a:spcBef>
                          <a:defRPr sz="1800" b="0">
                            <a:solidFill>
                              <a:srgbClr val="000000"/>
                            </a:solidFill>
                          </a:defRPr>
                        </a:pPr>
                        <a:r>
                          <a:rPr sz="800" b="1">
                            <a:solidFill>
                              <a:srgbClr val="FFFFFF"/>
                            </a:solidFill>
                          </a:rPr>
                          <a:t>second_film</a:t>
                        </a:r>
                      </a:p>
                    </a:txBody>
                    <a:tcPr marL="0" marR="0" marT="0" marB="0" anchor="ctr" horzOverflow="overflow">
                      <a:solidFill>
                        <a:srgbClr val="797979"/>
                      </a:solidFill>
                    </a:tcPr>
                  </a:tc>
                  <a:tc>
                    <a:txBody>
                      <a:bodyPr/>
                      <a:lstStyle/>
                      <a:p>
                        <a:pPr algn="ctr" defTabSz="914400">
                          <a:spcBef>
                            <a:spcPts val="0"/>
                          </a:spcBef>
                          <a:defRPr sz="1800" b="0">
                            <a:solidFill>
                              <a:srgbClr val="000000"/>
                            </a:solidFill>
                          </a:defRPr>
                        </a:pPr>
                        <a:r>
                          <a:rPr sz="800" b="1">
                            <a:solidFill>
                              <a:srgbClr val="FFFFFF"/>
                            </a:solidFill>
                          </a:rPr>
                          <a:t>films</a:t>
                        </a:r>
                      </a:p>
                    </a:txBody>
                    <a:tcPr marL="0" marR="0" marT="0" marB="0" anchor="ctr" horzOverflow="overflow">
                      <a:solidFill>
                        <a:srgbClr val="797979"/>
                      </a:solidFill>
                    </a:tcPr>
                  </a:tc>
                  <a:extLst>
                    <a:ext uri="{0D108BD9-81ED-4DB2-BD59-A6C34878D82A}">
                      <a16:rowId xmlns:a16="http://schemas.microsoft.com/office/drawing/2014/main" val="10000"/>
                    </a:ext>
                  </a:extLst>
                </a:tr>
                <a:tr h="139700">
                  <a:tc>
                    <a:txBody>
                      <a:bodyPr/>
                      <a:lstStyle/>
                      <a:p>
                        <a:pPr algn="ctr" defTabSz="914400">
                          <a:spcBef>
                            <a:spcPts val="0"/>
                          </a:spcBef>
                          <a:defRPr sz="1800"/>
                        </a:pPr>
                        <a:r>
                          <a:rPr sz="800"/>
                          <a:t>Luke</a:t>
                        </a:r>
                      </a:p>
                    </a:txBody>
                    <a:tcPr marL="0" marR="0" marT="0" marB="0" anchor="ctr" horzOverflow="overflow"/>
                  </a:tc>
                  <a:tc>
                    <a:txBody>
                      <a:bodyPr/>
                      <a:lstStyle/>
                      <a:p>
                        <a:pPr algn="ctr" defTabSz="914400">
                          <a:spcBef>
                            <a:spcPts val="0"/>
                          </a:spcBef>
                          <a:defRPr sz="1800"/>
                        </a:pPr>
                        <a:r>
                          <a:rPr sz="800"/>
                          <a:t>The Empire…</a:t>
                        </a:r>
                      </a:p>
                    </a:txBody>
                    <a:tcPr marL="0" marR="0" marT="0" marB="0" anchor="ctr" horzOverflow="overflow">
                      <a:solidFill>
                        <a:srgbClr val="FFFCBF"/>
                      </a:solidFill>
                    </a:tcPr>
                  </a:tc>
                  <a:tc>
                    <a:txBody>
                      <a:bodyPr/>
                      <a:lstStyle/>
                      <a:p>
                        <a:pPr algn="ctr" defTabSz="914400">
                          <a:spcBef>
                            <a:spcPts val="0"/>
                          </a:spcBef>
                          <a:defRPr sz="1800"/>
                        </a:pPr>
                        <a:r>
                          <a:rPr sz="800"/>
                          <a:t>Revenge of…</a:t>
                        </a:r>
                      </a:p>
                    </a:txBody>
                    <a:tcPr marL="0" marR="0" marT="0" marB="0" anchor="ctr" horzOverflow="overflow">
                      <a:solidFill>
                        <a:srgbClr val="FFFCBF"/>
                      </a:solidFill>
                    </a:tcPr>
                  </a:tc>
                  <a:tc>
                    <a:txBody>
                      <a:bodyPr/>
                      <a:lstStyle/>
                      <a:p>
                        <a:pPr algn="ctr" defTabSz="914400">
                          <a:spcBef>
                            <a:spcPts val="0"/>
                          </a:spcBef>
                          <a:defRPr sz="1800"/>
                        </a:pPr>
                        <a:r>
                          <a:rPr sz="800"/>
                          <a:t>&lt;chr [3]&gt;</a:t>
                        </a:r>
                      </a:p>
                    </a:txBody>
                    <a:tcPr marL="0" marR="0" marT="0" marB="0" anchor="ctr" horzOverflow="overflow">
                      <a:solidFill>
                        <a:srgbClr val="FFFCBF"/>
                      </a:solidFill>
                    </a:tcPr>
                  </a:tc>
                  <a:extLst>
                    <a:ext uri="{0D108BD9-81ED-4DB2-BD59-A6C34878D82A}">
                      <a16:rowId xmlns:a16="http://schemas.microsoft.com/office/drawing/2014/main" val="10001"/>
                    </a:ext>
                  </a:extLst>
                </a:tr>
                <a:tr h="139700">
                  <a:tc>
                    <a:txBody>
                      <a:bodyPr/>
                      <a:lstStyle/>
                      <a:p>
                        <a:pPr algn="ctr" defTabSz="914400">
                          <a:spcBef>
                            <a:spcPts val="0"/>
                          </a:spcBef>
                          <a:defRPr sz="1800"/>
                        </a:pPr>
                        <a:r>
                          <a:rPr sz="800"/>
                          <a:t>C-3PO</a:t>
                        </a:r>
                      </a:p>
                    </a:txBody>
                    <a:tcPr marL="0" marR="0" marT="0" marB="0" anchor="ctr" horzOverflow="overflow"/>
                  </a:tc>
                  <a:tc>
                    <a:txBody>
                      <a:bodyPr/>
                      <a:lstStyle/>
                      <a:p>
                        <a:pPr algn="ctr" defTabSz="914400">
                          <a:spcBef>
                            <a:spcPts val="0"/>
                          </a:spcBef>
                          <a:defRPr sz="1800"/>
                        </a:pPr>
                        <a:r>
                          <a:rPr sz="800"/>
                          <a:t>The Empire… </a:t>
                        </a:r>
                      </a:p>
                    </a:txBody>
                    <a:tcPr marL="0" marR="0" marT="0" marB="0" anchor="ctr" horzOverflow="overflow">
                      <a:solidFill>
                        <a:srgbClr val="FFE08B"/>
                      </a:solidFill>
                    </a:tcPr>
                  </a:tc>
                  <a:tc>
                    <a:txBody>
                      <a:bodyPr/>
                      <a:lstStyle/>
                      <a:p>
                        <a:pPr algn="ctr" defTabSz="914400">
                          <a:spcBef>
                            <a:spcPts val="0"/>
                          </a:spcBef>
                          <a:defRPr sz="1800"/>
                        </a:pPr>
                        <a:r>
                          <a:rPr sz="800"/>
                          <a:t>Attack of…</a:t>
                        </a:r>
                      </a:p>
                    </a:txBody>
                    <a:tcPr marL="0" marR="0" marT="0" marB="0" anchor="ctr" horzOverflow="overflow">
                      <a:solidFill>
                        <a:srgbClr val="FFE08B"/>
                      </a:solidFill>
                    </a:tcPr>
                  </a:tc>
                  <a:tc>
                    <a:txBody>
                      <a:bodyPr/>
                      <a:lstStyle/>
                      <a:p>
                        <a:pPr algn="ctr" defTabSz="914400">
                          <a:spcBef>
                            <a:spcPts val="0"/>
                          </a:spcBef>
                          <a:defRPr sz="1800"/>
                        </a:pPr>
                        <a:r>
                          <a:rPr sz="800"/>
                          <a:t>&lt;chr [4]&gt;</a:t>
                        </a:r>
                      </a:p>
                    </a:txBody>
                    <a:tcPr marL="0" marR="0" marT="0" marB="0" anchor="ctr" horzOverflow="overflow">
                      <a:solidFill>
                        <a:srgbClr val="FFE08B"/>
                      </a:solidFill>
                    </a:tcPr>
                  </a:tc>
                  <a:extLst>
                    <a:ext uri="{0D108BD9-81ED-4DB2-BD59-A6C34878D82A}">
                      <a16:rowId xmlns:a16="http://schemas.microsoft.com/office/drawing/2014/main" val="10002"/>
                    </a:ext>
                  </a:extLst>
                </a:tr>
                <a:tr h="139700">
                  <a:tc>
                    <a:txBody>
                      <a:bodyPr/>
                      <a:lstStyle/>
                      <a:p>
                        <a:pPr algn="ctr" defTabSz="914400">
                          <a:spcBef>
                            <a:spcPts val="0"/>
                          </a:spcBef>
                          <a:defRPr sz="1800"/>
                        </a:pPr>
                        <a:r>
                          <a:rPr sz="800"/>
                          <a:t>R2-D2</a:t>
                        </a:r>
                      </a:p>
                    </a:txBody>
                    <a:tcPr marL="0" marR="0" marT="0" marB="0" anchor="ctr" horzOverflow="overflow"/>
                  </a:tc>
                  <a:tc>
                    <a:txBody>
                      <a:bodyPr/>
                      <a:lstStyle/>
                      <a:p>
                        <a:pPr algn="ctr" defTabSz="914400">
                          <a:spcBef>
                            <a:spcPts val="0"/>
                          </a:spcBef>
                          <a:defRPr sz="1800"/>
                        </a:pPr>
                        <a:r>
                          <a:rPr sz="800"/>
                          <a:t>The Empire…</a:t>
                        </a:r>
                      </a:p>
                    </a:txBody>
                    <a:tcPr marL="0" marR="0" marT="0" marB="0" anchor="ctr" horzOverflow="overflow">
                      <a:solidFill>
                        <a:srgbClr val="FEAD61"/>
                      </a:solidFill>
                    </a:tcPr>
                  </a:tc>
                  <a:tc>
                    <a:txBody>
                      <a:bodyPr/>
                      <a:lstStyle/>
                      <a:p>
                        <a:pPr algn="ctr" defTabSz="914400">
                          <a:spcBef>
                            <a:spcPts val="0"/>
                          </a:spcBef>
                          <a:defRPr sz="1800"/>
                        </a:pPr>
                        <a:r>
                          <a:rPr sz="800"/>
                          <a:t>Attack of…</a:t>
                        </a:r>
                      </a:p>
                    </a:txBody>
                    <a:tcPr marL="0" marR="0" marT="0" marB="0" anchor="ctr" horzOverflow="overflow">
                      <a:solidFill>
                        <a:srgbClr val="FEAD61"/>
                      </a:solidFill>
                    </a:tcPr>
                  </a:tc>
                  <a:tc>
                    <a:txBody>
                      <a:bodyPr/>
                      <a:lstStyle/>
                      <a:p>
                        <a:pPr algn="ctr" defTabSz="914400">
                          <a:spcBef>
                            <a:spcPts val="0"/>
                          </a:spcBef>
                          <a:defRPr sz="1800"/>
                        </a:pPr>
                        <a:r>
                          <a:rPr sz="800"/>
                          <a:t>&lt;chr [5]&gt;</a:t>
                        </a:r>
                      </a:p>
                    </a:txBody>
                    <a:tcPr marL="0" marR="0" marT="0" marB="0" anchor="ctr" horzOverflow="overflow">
                      <a:solidFill>
                        <a:srgbClr val="FEAD61"/>
                      </a:solidFill>
                    </a:tcPr>
                  </a:tc>
                  <a:extLst>
                    <a:ext uri="{0D108BD9-81ED-4DB2-BD59-A6C34878D82A}">
                      <a16:rowId xmlns:a16="http://schemas.microsoft.com/office/drawing/2014/main" val="10003"/>
                    </a:ext>
                  </a:extLst>
                </a:tr>
              </a:tbl>
            </a:graphicData>
          </a:graphic>
        </p:graphicFrame>
        <p:sp>
          <p:nvSpPr>
            <p:cNvPr id="349" name="Línea"/>
            <p:cNvSpPr/>
            <p:nvPr/>
          </p:nvSpPr>
          <p:spPr>
            <a:xfrm>
              <a:off x="1415825" y="304800"/>
              <a:ext cx="292863" cy="0"/>
            </a:xfrm>
            <a:prstGeom prst="line">
              <a:avLst/>
            </a:prstGeom>
            <a:noFill/>
            <a:ln w="12700" cap="flat">
              <a:solidFill>
                <a:srgbClr val="53585F"/>
              </a:solidFill>
              <a:prstDash val="solid"/>
              <a:miter lim="400000"/>
              <a:tailEnd type="stealth" w="med" len="med"/>
            </a:ln>
            <a:effectLst/>
          </p:spPr>
          <p:txBody>
            <a:bodyPr wrap="square" lIns="0" tIns="0" rIns="0" bIns="0" numCol="1" anchor="t">
              <a:noAutofit/>
            </a:bodyPr>
            <a:lstStyle/>
            <a:p>
              <a:pPr>
                <a:lnSpc>
                  <a:spcPct val="80000"/>
                </a:lnSpc>
                <a:spcBef>
                  <a:spcPts val="0"/>
                </a:spcBef>
                <a:defRPr sz="5600" b="0">
                  <a:solidFill>
                    <a:srgbClr val="000000"/>
                  </a:solidFill>
                  <a:effectLst>
                    <a:outerShdw blurRad="38100" dist="12700" dir="5400000" rotWithShape="0">
                      <a:srgbClr val="000000">
                        <a:alpha val="50000"/>
                      </a:srgbClr>
                    </a:outerShdw>
                  </a:effectLst>
                </a:defRPr>
              </a:pPr>
              <a:endParaRPr/>
            </a:p>
          </p:txBody>
        </p:sp>
      </p:grpSp>
      <p:sp>
        <p:nvSpPr>
          <p:cNvPr id="351" name="starwars |&gt;      select(name, films) |&gt;      unnest_longer(films)"/>
          <p:cNvSpPr txBox="1"/>
          <p:nvPr/>
        </p:nvSpPr>
        <p:spPr>
          <a:xfrm>
            <a:off x="6008047" y="3128835"/>
            <a:ext cx="1673350" cy="8699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90000"/>
              </a:lnSpc>
              <a:spcBef>
                <a:spcPts val="700"/>
              </a:spcBef>
              <a:defRPr>
                <a:solidFill>
                  <a:srgbClr val="000000"/>
                </a:solidFill>
              </a:defRPr>
            </a:pPr>
            <a:r>
              <a:rPr b="0"/>
              <a:t>starwars |&gt; </a:t>
            </a:r>
            <a:br>
              <a:rPr b="0"/>
            </a:br>
            <a:r>
              <a:rPr b="0"/>
              <a:t>    select(name, films) |&gt; </a:t>
            </a:r>
            <a:br>
              <a:rPr b="0"/>
            </a:br>
            <a:r>
              <a:rPr b="0"/>
              <a:t>    unnest_longer(films)</a:t>
            </a:r>
          </a:p>
        </p:txBody>
      </p:sp>
      <p:sp>
        <p:nvSpPr>
          <p:cNvPr id="352" name="starwars |&gt;      select(name, films) |&gt;      unnest_wider(films, names_sep = “_&quot;)"/>
          <p:cNvSpPr txBox="1"/>
          <p:nvPr/>
        </p:nvSpPr>
        <p:spPr>
          <a:xfrm>
            <a:off x="6008047" y="6022528"/>
            <a:ext cx="2253563" cy="6360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defTabSz="531622">
              <a:lnSpc>
                <a:spcPct val="90000"/>
              </a:lnSpc>
              <a:spcBef>
                <a:spcPts val="0"/>
              </a:spcBef>
              <a:defRPr sz="1092" b="0">
                <a:solidFill>
                  <a:srgbClr val="000000"/>
                </a:solidFill>
              </a:defRPr>
            </a:pPr>
            <a:r>
              <a:t>starwars |&gt; </a:t>
            </a:r>
            <a:br/>
            <a:r>
              <a:t>    select(name, films) |&gt; </a:t>
            </a:r>
            <a:br/>
            <a:r>
              <a:t>    unnest_wider(films, names_sep = “_")</a:t>
            </a:r>
          </a:p>
        </p:txBody>
      </p:sp>
      <p:sp>
        <p:nvSpPr>
          <p:cNvPr id="353" name="starwars |&gt;      select(name, films) |&gt;      hoist(films, first_film = 1, second_film = 2)"/>
          <p:cNvSpPr txBox="1"/>
          <p:nvPr/>
        </p:nvSpPr>
        <p:spPr>
          <a:xfrm>
            <a:off x="5457658" y="8587097"/>
            <a:ext cx="3029657" cy="6096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90000"/>
              </a:lnSpc>
              <a:spcBef>
                <a:spcPts val="0"/>
              </a:spcBef>
              <a:defRPr b="0">
                <a:solidFill>
                  <a:srgbClr val="000000"/>
                </a:solidFill>
              </a:defRPr>
            </a:pPr>
            <a:r>
              <a:t>starwars |&gt; </a:t>
            </a:r>
            <a:br/>
            <a:r>
              <a:t>    select(name, films) |&gt; </a:t>
            </a:r>
            <a:br/>
            <a:r>
              <a:t>    hoist(films, first_film = 1, second_film = 2)</a:t>
            </a:r>
          </a:p>
        </p:txBody>
      </p:sp>
      <p:sp>
        <p:nvSpPr>
          <p:cNvPr id="354" name="starwars |&gt;      rowwise() |&gt;      mutate(n_transports = length(c(vehicles, starships)))"/>
          <p:cNvSpPr txBox="1"/>
          <p:nvPr/>
        </p:nvSpPr>
        <p:spPr>
          <a:xfrm>
            <a:off x="9744147" y="9159393"/>
            <a:ext cx="3708739" cy="6361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90000"/>
              </a:lnSpc>
              <a:spcBef>
                <a:spcPts val="0"/>
              </a:spcBef>
              <a:defRPr b="0">
                <a:solidFill>
                  <a:srgbClr val="000000"/>
                </a:solidFill>
              </a:defRPr>
            </a:pPr>
            <a:r>
              <a:t>starwars |&gt; </a:t>
            </a:r>
            <a:br/>
            <a:r>
              <a:t>    rowwise() |&gt; </a:t>
            </a:r>
            <a:br/>
            <a:r>
              <a:t>    mutate(n_transports = length(c(vehicles, starships)))</a:t>
            </a:r>
          </a:p>
        </p:txBody>
      </p:sp>
      <p:sp>
        <p:nvSpPr>
          <p:cNvPr id="355" name="Apply a function to multiple list-columns."/>
          <p:cNvSpPr txBox="1"/>
          <p:nvPr/>
        </p:nvSpPr>
        <p:spPr>
          <a:xfrm>
            <a:off x="9432945" y="8851085"/>
            <a:ext cx="4213877" cy="248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90000"/>
              </a:lnSpc>
              <a:spcBef>
                <a:spcPts val="700"/>
              </a:spcBef>
              <a:defRPr b="0">
                <a:solidFill>
                  <a:srgbClr val="000000"/>
                </a:solidFill>
              </a:defRPr>
            </a:pPr>
            <a:r>
              <a:rPr lang="es-ES" dirty="0"/>
              <a:t>Aplicar una función a</a:t>
            </a:r>
            <a:r>
              <a:rPr dirty="0"/>
              <a:t> </a:t>
            </a:r>
            <a:r>
              <a:rPr b="1" dirty="0"/>
              <a:t>m</a:t>
            </a:r>
            <a:r>
              <a:rPr lang="es-ES" b="1" dirty="0"/>
              <a:t>ú</a:t>
            </a:r>
            <a:r>
              <a:rPr b="1" dirty="0" err="1"/>
              <a:t>ltiple</a:t>
            </a:r>
            <a:r>
              <a:rPr lang="es-ES" b="1" dirty="0"/>
              <a:t>s</a:t>
            </a:r>
            <a:r>
              <a:rPr b="1" dirty="0"/>
              <a:t> </a:t>
            </a:r>
            <a:r>
              <a:rPr lang="es-ES" b="1" dirty="0"/>
              <a:t>columnas de listas</a:t>
            </a:r>
            <a:r>
              <a:rPr b="1" dirty="0"/>
              <a:t>.</a:t>
            </a:r>
          </a:p>
        </p:txBody>
      </p:sp>
      <p:sp>
        <p:nvSpPr>
          <p:cNvPr id="356" name="wrap with list to tell mutate to create a list-column"/>
          <p:cNvSpPr/>
          <p:nvPr/>
        </p:nvSpPr>
        <p:spPr>
          <a:xfrm>
            <a:off x="11677350" y="5525507"/>
            <a:ext cx="1504392" cy="330201"/>
          </a:xfrm>
          <a:custGeom>
            <a:avLst/>
            <a:gdLst/>
            <a:ahLst/>
            <a:cxnLst>
              <a:cxn ang="0">
                <a:pos x="wd2" y="hd2"/>
              </a:cxn>
              <a:cxn ang="5400000">
                <a:pos x="wd2" y="hd2"/>
              </a:cxn>
              <a:cxn ang="10800000">
                <a:pos x="wd2" y="hd2"/>
              </a:cxn>
              <a:cxn ang="16200000">
                <a:pos x="wd2" y="hd2"/>
              </a:cxn>
            </a:cxnLst>
            <a:rect l="0" t="0" r="r" b="b"/>
            <a:pathLst>
              <a:path w="21600" h="21600" extrusionOk="0">
                <a:moveTo>
                  <a:pt x="0" y="16983"/>
                </a:moveTo>
                <a:lnTo>
                  <a:pt x="0" y="4617"/>
                </a:lnTo>
                <a:cubicBezTo>
                  <a:pt x="0" y="2067"/>
                  <a:pt x="454" y="0"/>
                  <a:pt x="1013" y="0"/>
                </a:cubicBezTo>
                <a:lnTo>
                  <a:pt x="20587" y="0"/>
                </a:lnTo>
                <a:cubicBezTo>
                  <a:pt x="21146" y="0"/>
                  <a:pt x="21600" y="2067"/>
                  <a:pt x="21600" y="4617"/>
                </a:cubicBezTo>
                <a:lnTo>
                  <a:pt x="21600" y="16983"/>
                </a:lnTo>
                <a:cubicBezTo>
                  <a:pt x="21600" y="19533"/>
                  <a:pt x="21146" y="21600"/>
                  <a:pt x="20587" y="21600"/>
                </a:cubicBezTo>
                <a:lnTo>
                  <a:pt x="1013" y="21600"/>
                </a:lnTo>
                <a:cubicBezTo>
                  <a:pt x="454" y="21600"/>
                  <a:pt x="0" y="19533"/>
                  <a:pt x="0" y="16983"/>
                </a:cubicBezTo>
                <a:close/>
              </a:path>
            </a:pathLst>
          </a:custGeom>
          <a:solidFill>
            <a:srgbClr val="F36D42"/>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lgn="ctr">
              <a:lnSpc>
                <a:spcPct val="70000"/>
              </a:lnSpc>
              <a:spcBef>
                <a:spcPts val="300"/>
              </a:spcBef>
              <a:buClr>
                <a:srgbClr val="F39019"/>
              </a:buClr>
              <a:defRPr sz="900">
                <a:solidFill>
                  <a:srgbClr val="FFFFFF"/>
                </a:solidFill>
              </a:defRPr>
            </a:lvl1pPr>
          </a:lstStyle>
          <a:p>
            <a:r>
              <a:rPr lang="es-ES"/>
              <a:t>wrap con list para decirle mutar para crear una columna de lista</a:t>
            </a:r>
            <a:endParaRPr dirty="0"/>
          </a:p>
        </p:txBody>
      </p:sp>
      <p:sp>
        <p:nvSpPr>
          <p:cNvPr id="357" name="Triángulo"/>
          <p:cNvSpPr/>
          <p:nvPr/>
        </p:nvSpPr>
        <p:spPr>
          <a:xfrm rot="12348287" flipH="1">
            <a:off x="11003999" y="5360722"/>
            <a:ext cx="112194" cy="26333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36D42"/>
          </a:solidFill>
          <a:ln w="12700">
            <a:miter lim="400000"/>
          </a:ln>
        </p:spPr>
        <p:txBody>
          <a:bodyPr lIns="54570" tIns="54570" rIns="54570" bIns="54570" anchor="ctr"/>
          <a:lstStyle/>
          <a:p>
            <a:pPr>
              <a:lnSpc>
                <a:spcPct val="80000"/>
              </a:lnSpc>
              <a:spcBef>
                <a:spcPts val="0"/>
              </a:spcBef>
              <a:defRPr sz="1000" b="0">
                <a:solidFill>
                  <a:srgbClr val="000000"/>
                </a:solidFill>
              </a:defRPr>
            </a:pPr>
            <a:endParaRPr/>
          </a:p>
        </p:txBody>
      </p:sp>
      <p:sp>
        <p:nvSpPr>
          <p:cNvPr id="358" name="Triángulo"/>
          <p:cNvSpPr/>
          <p:nvPr/>
        </p:nvSpPr>
        <p:spPr>
          <a:xfrm rot="13725824" flipH="1">
            <a:off x="11501554" y="9323535"/>
            <a:ext cx="112194" cy="26333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36D42"/>
          </a:solidFill>
          <a:ln w="12700">
            <a:miter lim="400000"/>
          </a:ln>
        </p:spPr>
        <p:txBody>
          <a:bodyPr lIns="54570" tIns="54570" rIns="54570" bIns="54570" anchor="ctr"/>
          <a:lstStyle/>
          <a:p>
            <a:pPr>
              <a:lnSpc>
                <a:spcPct val="80000"/>
              </a:lnSpc>
              <a:spcBef>
                <a:spcPts val="0"/>
              </a:spcBef>
              <a:defRPr sz="1000" b="0">
                <a:solidFill>
                  <a:srgbClr val="000000"/>
                </a:solidFill>
              </a:defRPr>
            </a:pPr>
            <a:endParaRPr/>
          </a:p>
        </p:txBody>
      </p:sp>
      <p:sp>
        <p:nvSpPr>
          <p:cNvPr id="359" name="length() returns one integer per row"/>
          <p:cNvSpPr/>
          <p:nvPr/>
        </p:nvSpPr>
        <p:spPr>
          <a:xfrm>
            <a:off x="11514906" y="9112422"/>
            <a:ext cx="1177655" cy="330201"/>
          </a:xfrm>
          <a:custGeom>
            <a:avLst/>
            <a:gdLst/>
            <a:ahLst/>
            <a:cxnLst>
              <a:cxn ang="0">
                <a:pos x="wd2" y="hd2"/>
              </a:cxn>
              <a:cxn ang="5400000">
                <a:pos x="wd2" y="hd2"/>
              </a:cxn>
              <a:cxn ang="10800000">
                <a:pos x="wd2" y="hd2"/>
              </a:cxn>
              <a:cxn ang="16200000">
                <a:pos x="wd2" y="hd2"/>
              </a:cxn>
            </a:cxnLst>
            <a:rect l="0" t="0" r="r" b="b"/>
            <a:pathLst>
              <a:path w="21600" h="21600" extrusionOk="0">
                <a:moveTo>
                  <a:pt x="0" y="16730"/>
                </a:moveTo>
                <a:lnTo>
                  <a:pt x="0" y="4870"/>
                </a:lnTo>
                <a:cubicBezTo>
                  <a:pt x="0" y="2180"/>
                  <a:pt x="611" y="0"/>
                  <a:pt x="1365" y="0"/>
                </a:cubicBezTo>
                <a:lnTo>
                  <a:pt x="20235" y="0"/>
                </a:lnTo>
                <a:cubicBezTo>
                  <a:pt x="20989" y="0"/>
                  <a:pt x="21600" y="2180"/>
                  <a:pt x="21600" y="4870"/>
                </a:cubicBezTo>
                <a:lnTo>
                  <a:pt x="21600" y="16730"/>
                </a:lnTo>
                <a:cubicBezTo>
                  <a:pt x="21600" y="19420"/>
                  <a:pt x="20989" y="21600"/>
                  <a:pt x="20235" y="21600"/>
                </a:cubicBezTo>
                <a:lnTo>
                  <a:pt x="1365" y="21600"/>
                </a:lnTo>
                <a:cubicBezTo>
                  <a:pt x="611" y="21600"/>
                  <a:pt x="0" y="19420"/>
                  <a:pt x="0" y="16730"/>
                </a:cubicBezTo>
                <a:close/>
              </a:path>
            </a:pathLst>
          </a:custGeom>
          <a:solidFill>
            <a:srgbClr val="F36D42"/>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lgn="ctr">
              <a:lnSpc>
                <a:spcPct val="70000"/>
              </a:lnSpc>
              <a:spcBef>
                <a:spcPts val="300"/>
              </a:spcBef>
              <a:buClr>
                <a:srgbClr val="F39019"/>
              </a:buClr>
              <a:defRPr sz="900">
                <a:solidFill>
                  <a:srgbClr val="FFFFFF"/>
                </a:solidFill>
              </a:defRPr>
            </a:lvl1pPr>
          </a:lstStyle>
          <a:p>
            <a:r>
              <a:rPr dirty="0"/>
              <a:t>length() </a:t>
            </a:r>
            <a:r>
              <a:rPr lang="es-ES" dirty="0"/>
              <a:t>devuelve un entero por fila</a:t>
            </a:r>
            <a:endParaRPr dirty="0"/>
          </a:p>
        </p:txBody>
      </p:sp>
      <p:sp>
        <p:nvSpPr>
          <p:cNvPr id="360" name="Triángulo"/>
          <p:cNvSpPr/>
          <p:nvPr/>
        </p:nvSpPr>
        <p:spPr>
          <a:xfrm rot="16200000" flipH="1">
            <a:off x="11370665" y="6931590"/>
            <a:ext cx="112194" cy="26333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36D42"/>
          </a:solidFill>
          <a:ln w="12700">
            <a:miter lim="400000"/>
          </a:ln>
        </p:spPr>
        <p:txBody>
          <a:bodyPr lIns="54570" tIns="54570" rIns="54570" bIns="54570" anchor="ctr"/>
          <a:lstStyle/>
          <a:p>
            <a:pPr>
              <a:lnSpc>
                <a:spcPct val="80000"/>
              </a:lnSpc>
              <a:spcBef>
                <a:spcPts val="0"/>
              </a:spcBef>
              <a:defRPr sz="1000" b="0">
                <a:solidFill>
                  <a:srgbClr val="000000"/>
                </a:solidFill>
              </a:defRPr>
            </a:pPr>
            <a:endParaRPr/>
          </a:p>
        </p:txBody>
      </p:sp>
      <p:sp>
        <p:nvSpPr>
          <p:cNvPr id="361" name="nrow() returns one integer per row"/>
          <p:cNvSpPr/>
          <p:nvPr/>
        </p:nvSpPr>
        <p:spPr>
          <a:xfrm>
            <a:off x="11505596" y="6898159"/>
            <a:ext cx="1120813" cy="330201"/>
          </a:xfrm>
          <a:custGeom>
            <a:avLst/>
            <a:gdLst/>
            <a:ahLst/>
            <a:cxnLst>
              <a:cxn ang="0">
                <a:pos x="wd2" y="hd2"/>
              </a:cxn>
              <a:cxn ang="5400000">
                <a:pos x="wd2" y="hd2"/>
              </a:cxn>
              <a:cxn ang="10800000">
                <a:pos x="wd2" y="hd2"/>
              </a:cxn>
              <a:cxn ang="16200000">
                <a:pos x="wd2" y="hd2"/>
              </a:cxn>
            </a:cxnLst>
            <a:rect l="0" t="0" r="r" b="b"/>
            <a:pathLst>
              <a:path w="21600" h="21600" extrusionOk="0">
                <a:moveTo>
                  <a:pt x="0" y="16983"/>
                </a:moveTo>
                <a:lnTo>
                  <a:pt x="0" y="4617"/>
                </a:lnTo>
                <a:cubicBezTo>
                  <a:pt x="0" y="2067"/>
                  <a:pt x="609" y="0"/>
                  <a:pt x="1360" y="0"/>
                </a:cubicBezTo>
                <a:lnTo>
                  <a:pt x="20240" y="0"/>
                </a:lnTo>
                <a:cubicBezTo>
                  <a:pt x="20991" y="0"/>
                  <a:pt x="21600" y="2067"/>
                  <a:pt x="21600" y="4617"/>
                </a:cubicBezTo>
                <a:lnTo>
                  <a:pt x="21600" y="16983"/>
                </a:lnTo>
                <a:cubicBezTo>
                  <a:pt x="21600" y="19533"/>
                  <a:pt x="20991" y="21600"/>
                  <a:pt x="20240" y="21600"/>
                </a:cubicBezTo>
                <a:lnTo>
                  <a:pt x="1360" y="21600"/>
                </a:lnTo>
                <a:cubicBezTo>
                  <a:pt x="609" y="21600"/>
                  <a:pt x="0" y="19533"/>
                  <a:pt x="0" y="16983"/>
                </a:cubicBezTo>
                <a:close/>
              </a:path>
            </a:pathLst>
          </a:custGeom>
          <a:solidFill>
            <a:srgbClr val="F36D42"/>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lgn="ctr">
              <a:lnSpc>
                <a:spcPct val="70000"/>
              </a:lnSpc>
              <a:spcBef>
                <a:spcPts val="300"/>
              </a:spcBef>
              <a:buClr>
                <a:srgbClr val="F39019"/>
              </a:buClr>
              <a:defRPr sz="900">
                <a:solidFill>
                  <a:srgbClr val="FFFFFF"/>
                </a:solidFill>
              </a:defRPr>
            </a:lvl1pPr>
          </a:lstStyle>
          <a:p>
            <a:r>
              <a:rPr dirty="0" err="1"/>
              <a:t>nrow</a:t>
            </a:r>
            <a:r>
              <a:rPr dirty="0"/>
              <a:t>() </a:t>
            </a:r>
            <a:r>
              <a:rPr lang="es-ES" dirty="0"/>
              <a:t>devuelve un entero por fila</a:t>
            </a:r>
            <a:endParaRPr dirty="0"/>
          </a:p>
        </p:txBody>
      </p:sp>
      <p:pic>
        <p:nvPicPr>
          <p:cNvPr id="362" name="posit-full-color.png" descr="posit-full-color.png"/>
          <p:cNvPicPr>
            <a:picLocks noChangeAspect="1"/>
          </p:cNvPicPr>
          <p:nvPr/>
        </p:nvPicPr>
        <p:blipFill>
          <a:blip r:embed="rId3"/>
          <a:srcRect/>
          <a:stretch>
            <a:fillRect/>
          </a:stretch>
        </p:blipFill>
        <p:spPr>
          <a:xfrm>
            <a:off x="382542" y="10050579"/>
            <a:ext cx="1719068" cy="544372"/>
          </a:xfrm>
          <a:prstGeom prst="rect">
            <a:avLst/>
          </a:prstGeom>
          <a:ln w="12700">
            <a:miter lim="400000"/>
          </a:ln>
        </p:spPr>
      </p:pic>
      <p:sp>
        <p:nvSpPr>
          <p:cNvPr id="2" name="CC BY SA Posit Software, PBC  •   info@posit.co  •   posit.co  •  Learn more at tidyr.tidyverse.org  •  HTML cheatsheets at pos.it/cheatsheets  •  tidyr  1.3.1  •  tibble  3.2.1  • Updated:  2024–05">
            <a:extLst>
              <a:ext uri="{FF2B5EF4-FFF2-40B4-BE49-F238E27FC236}">
                <a16:creationId xmlns:a16="http://schemas.microsoft.com/office/drawing/2014/main" id="{47F2AF5F-5A1B-FE3D-2C55-1BC8E995FEDD}"/>
              </a:ext>
            </a:extLst>
          </p:cNvPr>
          <p:cNvSpPr txBox="1"/>
          <p:nvPr/>
        </p:nvSpPr>
        <p:spPr>
          <a:xfrm>
            <a:off x="1654357" y="10347903"/>
            <a:ext cx="11996481" cy="2348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spAutoFit/>
          </a:bodyPr>
          <a:lstStyle/>
          <a:p>
            <a:pPr algn="r">
              <a:lnSpc>
                <a:spcPct val="90000"/>
              </a:lnSpc>
              <a:spcBef>
                <a:spcPts val="0"/>
              </a:spcBef>
              <a:defRPr sz="900" b="0">
                <a:solidFill>
                  <a:srgbClr val="000000"/>
                </a:solidFill>
              </a:defRPr>
            </a:pPr>
            <a:r>
              <a:rPr dirty="0"/>
              <a:t>CC BY SA Posit Software, PBC  •   </a:t>
            </a:r>
            <a:r>
              <a:rPr dirty="0">
                <a:hlinkClick r:id="rId4"/>
              </a:rPr>
              <a:t>info@posit.co</a:t>
            </a:r>
            <a:r>
              <a:rPr dirty="0"/>
              <a:t>  •   </a:t>
            </a:r>
            <a:r>
              <a:rPr dirty="0">
                <a:hlinkClick r:id="rId5"/>
              </a:rPr>
              <a:t>posit.co</a:t>
            </a:r>
            <a:r>
              <a:rPr dirty="0"/>
              <a:t>  •  </a:t>
            </a:r>
            <a:r>
              <a:rPr lang="es-ES" dirty="0"/>
              <a:t>Aprenda más en</a:t>
            </a:r>
            <a:r>
              <a:rPr dirty="0"/>
              <a:t> </a:t>
            </a:r>
            <a:r>
              <a:rPr b="1" dirty="0">
                <a:hlinkClick r:id="rId6"/>
              </a:rPr>
              <a:t>tidyr.tidyverse.org</a:t>
            </a:r>
            <a:r>
              <a:rPr b="1" dirty="0"/>
              <a:t> </a:t>
            </a:r>
            <a:r>
              <a:rPr dirty="0"/>
              <a:t> •  </a:t>
            </a:r>
            <a:r>
              <a:rPr lang="es-ES" dirty="0"/>
              <a:t>Guía rápida en </a:t>
            </a:r>
            <a:r>
              <a:rPr dirty="0"/>
              <a:t>HTML </a:t>
            </a:r>
            <a:r>
              <a:rPr lang="es-ES" dirty="0"/>
              <a:t>en</a:t>
            </a:r>
            <a:r>
              <a:rPr dirty="0"/>
              <a:t>t </a:t>
            </a:r>
            <a:r>
              <a:rPr b="1" dirty="0">
                <a:hlinkClick r:id="rId7"/>
              </a:rPr>
              <a:t>pos.it/</a:t>
            </a:r>
            <a:r>
              <a:rPr b="1" dirty="0" err="1">
                <a:hlinkClick r:id="rId7"/>
              </a:rPr>
              <a:t>cheatsheets</a:t>
            </a:r>
            <a:r>
              <a:rPr dirty="0">
                <a:solidFill>
                  <a:srgbClr val="D1D2D3"/>
                </a:solidFill>
              </a:rPr>
              <a:t>  </a:t>
            </a:r>
            <a:r>
              <a:rPr dirty="0"/>
              <a:t>•  </a:t>
            </a:r>
            <a:r>
              <a:rPr dirty="0" err="1"/>
              <a:t>tidyr</a:t>
            </a:r>
            <a:r>
              <a:rPr dirty="0"/>
              <a:t>  1.3.1  •  </a:t>
            </a:r>
            <a:r>
              <a:rPr dirty="0" err="1"/>
              <a:t>tibble</a:t>
            </a:r>
            <a:r>
              <a:rPr dirty="0"/>
              <a:t>  3.2.1  • </a:t>
            </a:r>
            <a:r>
              <a:rPr lang="es-ES" dirty="0"/>
              <a:t>Actualizado</a:t>
            </a:r>
            <a:r>
              <a:rPr dirty="0"/>
              <a:t>:  2024–05</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4C4C4C"/>
      </a:dk1>
      <a:lt1>
        <a:srgbClr val="FFFFFF"/>
      </a:lt1>
      <a:dk2>
        <a:srgbClr val="53585F"/>
      </a:dk2>
      <a:lt2>
        <a:srgbClr val="DCDEE0"/>
      </a:lt2>
      <a:accent1>
        <a:srgbClr val="0365C0"/>
      </a:accent1>
      <a:accent2>
        <a:srgbClr val="00882B"/>
      </a:accent2>
      <a:accent3>
        <a:srgbClr val="DCBD23"/>
      </a:accent3>
      <a:accent4>
        <a:srgbClr val="F7DCA7"/>
      </a:accent4>
      <a:accent5>
        <a:srgbClr val="C82506"/>
      </a:accent5>
      <a:accent6>
        <a:srgbClr val="628DB5"/>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F7DCA7"/>
      </a:accent4>
      <a:accent5>
        <a:srgbClr val="C82506"/>
      </a:accent5>
      <a:accent6>
        <a:srgbClr val="628DB5"/>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48</TotalTime>
  <Words>2834</Words>
  <Application>Microsoft Office PowerPoint</Application>
  <PresentationFormat>Custom</PresentationFormat>
  <Paragraphs>683</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Avenir Roman</vt:lpstr>
      <vt:lpstr>Helvetica</vt:lpstr>
      <vt:lpstr>Helvetica Light</vt:lpstr>
      <vt:lpstr>White</vt:lpstr>
      <vt:lpstr>Organizando Datos con tidyr : : GUÍA RÁPIDA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David Díaz Rodríguez</cp:lastModifiedBy>
  <cp:revision>3</cp:revision>
  <dcterms:modified xsi:type="dcterms:W3CDTF">2024-06-09T14:49:34Z</dcterms:modified>
</cp:coreProperties>
</file>