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6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C895C0-379B-40E0-88AF-169FED5E04E7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A0706-EFE6-43D5-836F-09BB75D95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57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A0706-EFE6-43D5-836F-09BB75D95A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37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A0706-EFE6-43D5-836F-09BB75D95A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80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A0706-EFE6-43D5-836F-09BB75D95A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61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A0706-EFE6-43D5-836F-09BB75D95A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00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A0706-EFE6-43D5-836F-09BB75D95A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78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A0706-EFE6-43D5-836F-09BB75D95A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00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A0706-EFE6-43D5-836F-09BB75D95A9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72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Ban, captchas, dynamic rendering, rate limiting, term of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A0706-EFE6-43D5-836F-09BB75D95A9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94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E88C1-FD42-3C13-A738-DA413F281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CF1228-1DBB-9E38-4B49-4C29135F3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5EE15-BD01-4331-6ADA-9F3FCC4DA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4EF5-FCB1-497A-A387-6813DC8EF428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11636-4C29-1277-093D-91A47C613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6BF89-3EAF-3E57-7574-35123D454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084B-08D8-4308-8983-2AE637414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39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F08A1-38C6-7F10-D44A-25688AE9F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B2E4C-04B7-F6AD-C728-0D0A72872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938F8-F2F4-408D-9FDF-E4F9C0638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4EF5-FCB1-497A-A387-6813DC8EF428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4E940-4567-9B35-F3E3-E93843B8C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59AAF-28A6-7FD2-888B-4BC745CD4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084B-08D8-4308-8983-2AE637414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52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5D8C09-E4E3-312D-ABEF-C941A5F489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D0F97-E717-8045-81E8-0AF71704A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B36E1-8843-33B7-0BEE-19EA03BCB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4EF5-FCB1-497A-A387-6813DC8EF428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D8E45-C6BC-D502-F18C-B2BBE6FD8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8C68A-CE6D-F71E-51C0-5363922CA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084B-08D8-4308-8983-2AE637414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442A2-88AB-B74C-607F-0228834E9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35472-3EC2-47E4-184F-9C6AB40EE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4E27A-A278-0AB9-18E6-54544F115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4EF5-FCB1-497A-A387-6813DC8EF428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AA328-3041-8FD5-02E8-D9DE337EB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7D8DA-E7B2-A085-4389-EB270A7A1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084B-08D8-4308-8983-2AE637414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78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B43C-BE3F-F88D-3200-5C7A0F231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04832-5BF8-92C7-F7DC-34994E6C8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911BD-E1DB-9565-37FF-B63BD517F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4EF5-FCB1-497A-A387-6813DC8EF428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18C92-6D23-2A98-4B6C-BAC4A0BE2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469E4-0943-C024-E699-86BCA563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084B-08D8-4308-8983-2AE637414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79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718E3-57FE-3482-3434-8D6DF8DD8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29A32-D73B-69AC-014C-DC56730FAE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3019C-DD39-DB73-0791-726EB7667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A1585-5C34-663E-E46F-0C683609A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4EF5-FCB1-497A-A387-6813DC8EF428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4486B-F2AA-63D4-0E24-11DDD84A5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59049-E970-912B-D84B-1C2E0F6A6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084B-08D8-4308-8983-2AE637414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10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0BA56-450D-95EC-4909-84B5FE988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C0077-0B39-4653-C408-7634A15CE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43138-3269-9462-40D5-90CE97D01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9935AB-4B79-8C48-79BA-C58A88BF2B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D3A7D0-8D84-D270-3D6D-4BD890CD99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6CB24C-3BD2-2B0C-F7DB-0E570244E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4EF5-FCB1-497A-A387-6813DC8EF428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7D951F-6388-A7A5-D468-D13D25BA3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94F875-A67B-6EF7-B22B-AB9D07AA3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084B-08D8-4308-8983-2AE637414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96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89AE4-F538-9DD7-DE98-1C180893C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211C6F-3359-8CE6-EA17-F0FAA3DDC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4EF5-FCB1-497A-A387-6813DC8EF428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DFC91D-E084-2AC6-C66F-BB8457575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7C6510-23B0-1F63-4948-D51C5F626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084B-08D8-4308-8983-2AE637414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60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6951C8-00C3-B688-504B-210222D41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4EF5-FCB1-497A-A387-6813DC8EF428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7F3B1B-F306-1344-F967-DA80ED4AF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C2F686-5989-07DD-FA78-97178B2ED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084B-08D8-4308-8983-2AE637414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6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1BA53-5626-6125-8F40-E2FC9B2D8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E3E71-D4B1-081D-BBC6-79A2754D9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08F23C-E7F1-4A0B-7808-1148D5161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2A3A8-1CA6-F80A-0070-21628F59F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4EF5-FCB1-497A-A387-6813DC8EF428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F0943-6E57-89D6-BE55-51734B42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1F972-9983-8A80-027C-2F1113133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084B-08D8-4308-8983-2AE637414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3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75B2C-87E3-BEBA-3C49-69AC9BFB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42AE15-C92A-E64F-E164-FFF5FEC411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922B8-CC1F-AB9C-4EA7-55BD33602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773B8-1588-8639-54D7-F7ABC37B6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4EF5-FCB1-497A-A387-6813DC8EF428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7A0E3-D0BA-96DA-FB71-E6E5C524F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23405-6B8E-4308-E23F-C4EE58308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084B-08D8-4308-8983-2AE637414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67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A1D4A9-BD6C-755F-CE66-5484B7AEB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789BD-BC60-9715-471F-C281C5AD9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13291-75D8-2077-3372-20C4C253F1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324EF5-FCB1-497A-A387-6813DC8EF428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42C9B-C319-6FB0-71E8-C68A0AA81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2D54A-5F51-6763-365F-30BC5F36B7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91084B-08D8-4308-8983-2AE637414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91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br.washington.edu/sacramento/workgroups/delta_smelt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br.washington.edu/sacramento/data/query_loss_detail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Rectangle 412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26A07C-7012-7F5C-BACA-782DE1592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2903" y="949325"/>
            <a:ext cx="8071706" cy="2387600"/>
          </a:xfrm>
        </p:spPr>
        <p:txBody>
          <a:bodyPr>
            <a:normAutofit/>
          </a:bodyPr>
          <a:lstStyle/>
          <a:p>
            <a:pPr algn="l"/>
            <a:r>
              <a:rPr lang="en-US" sz="6600">
                <a:solidFill>
                  <a:schemeClr val="bg1"/>
                </a:solidFill>
              </a:rPr>
              <a:t>Data scraping an HTML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0F1E93-D467-2D9C-5F6F-AACE8CA12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902" y="3429000"/>
            <a:ext cx="8071697" cy="1655762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chemeClr val="bg1"/>
                </a:solidFill>
              </a:rPr>
              <a:t>Trinh Nguyen</a:t>
            </a:r>
          </a:p>
          <a:p>
            <a:pPr algn="l"/>
            <a:r>
              <a:rPr lang="en-US" sz="3200">
                <a:solidFill>
                  <a:schemeClr val="bg1"/>
                </a:solidFill>
              </a:rPr>
              <a:t>IEP</a:t>
            </a:r>
          </a:p>
        </p:txBody>
      </p: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245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B9967-5067-D265-B9E0-71F4ABDD7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537" y="669925"/>
            <a:ext cx="4761609" cy="1325563"/>
          </a:xfrm>
        </p:spPr>
        <p:txBody>
          <a:bodyPr anchor="b">
            <a:norm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</a:rPr>
              <a:t>Clean</a:t>
            </a:r>
            <a:endParaRPr lang="en-US" sz="66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EE637-D711-8D69-46BE-4907092EF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Data wrangling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79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B9967-5067-D265-B9E0-71F4ABDD7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537" y="669925"/>
            <a:ext cx="4761609" cy="1325563"/>
          </a:xfrm>
        </p:spPr>
        <p:txBody>
          <a:bodyPr anchor="b">
            <a:norm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</a:rPr>
              <a:t>Demonstration</a:t>
            </a:r>
            <a:endParaRPr lang="en-US" sz="66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EE637-D711-8D69-46BE-4907092EF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‘</a:t>
            </a:r>
            <a:r>
              <a:rPr lang="en-US" sz="4000" dirty="0" err="1">
                <a:solidFill>
                  <a:schemeClr val="bg1"/>
                </a:solidFill>
              </a:rPr>
              <a:t>scrapingTutorial.R</a:t>
            </a:r>
            <a:r>
              <a:rPr lang="en-US" sz="4000" dirty="0">
                <a:solidFill>
                  <a:schemeClr val="bg1"/>
                </a:solidFill>
              </a:rPr>
              <a:t>’</a:t>
            </a:r>
          </a:p>
          <a:p>
            <a:r>
              <a:rPr lang="en-US" sz="4000" dirty="0">
                <a:solidFill>
                  <a:schemeClr val="bg1"/>
                </a:solidFill>
              </a:rPr>
              <a:t>Two examples</a:t>
            </a:r>
            <a:endParaRPr lang="en-US" sz="1200" dirty="0">
              <a:solidFill>
                <a:schemeClr val="bg1"/>
              </a:solidFill>
            </a:endParaRPr>
          </a:p>
          <a:p>
            <a:pPr lvl="1"/>
            <a:r>
              <a:rPr lang="en-US" sz="3600" dirty="0">
                <a:solidFill>
                  <a:schemeClr val="bg1"/>
                </a:solidFill>
                <a:hlinkClick r:id="rId3"/>
              </a:rPr>
              <a:t>DS tables</a:t>
            </a:r>
            <a:endParaRPr lang="en-US" sz="3600" dirty="0">
              <a:solidFill>
                <a:schemeClr val="bg1"/>
              </a:solidFill>
            </a:endParaRPr>
          </a:p>
          <a:p>
            <a:pPr lvl="1"/>
            <a:r>
              <a:rPr lang="en-US" sz="3600" dirty="0">
                <a:solidFill>
                  <a:schemeClr val="bg1"/>
                </a:solidFill>
                <a:hlinkClick r:id="rId4"/>
              </a:rPr>
              <a:t>Loss form and tables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411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B9967-5067-D265-B9E0-71F4ABDD7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sz="6600" dirty="0">
                <a:solidFill>
                  <a:schemeClr val="bg1"/>
                </a:solidFill>
              </a:rPr>
              <a:t>Definition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EE637-D711-8D69-46BE-4907092EF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The process of automatically extracting data programmatically 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83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B9967-5067-D265-B9E0-71F4ABDD7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sz="6600" dirty="0">
                <a:solidFill>
                  <a:schemeClr val="bg1"/>
                </a:solidFill>
              </a:rPr>
              <a:t>Benefits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EE637-D711-8D69-46BE-4907092EF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Automation</a:t>
            </a:r>
          </a:p>
          <a:p>
            <a:r>
              <a:rPr lang="en-US" sz="4000" dirty="0">
                <a:solidFill>
                  <a:schemeClr val="bg1"/>
                </a:solidFill>
              </a:rPr>
              <a:t>Transparency</a:t>
            </a:r>
          </a:p>
          <a:p>
            <a:r>
              <a:rPr lang="en-US" sz="4000" dirty="0">
                <a:solidFill>
                  <a:schemeClr val="bg1"/>
                </a:solidFill>
              </a:rPr>
              <a:t>Efficiency</a:t>
            </a:r>
          </a:p>
          <a:p>
            <a:r>
              <a:rPr lang="en-US" sz="4000" dirty="0">
                <a:solidFill>
                  <a:schemeClr val="bg1"/>
                </a:solidFill>
              </a:rPr>
              <a:t>Up-to-date data</a:t>
            </a:r>
          </a:p>
          <a:p>
            <a:r>
              <a:rPr lang="en-US" sz="4000" dirty="0">
                <a:solidFill>
                  <a:schemeClr val="bg1"/>
                </a:solidFill>
              </a:rPr>
              <a:t>Flexibility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97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B9967-5067-D265-B9E0-71F4ABDD7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537" y="669925"/>
            <a:ext cx="4761609" cy="1325563"/>
          </a:xfrm>
        </p:spPr>
        <p:txBody>
          <a:bodyPr anchor="b">
            <a:norm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</a:rPr>
              <a:t>Considerations</a:t>
            </a:r>
            <a:endParaRPr lang="en-US" sz="66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EE637-D711-8D69-46BE-4907092EF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Initial cost of commitment</a:t>
            </a:r>
          </a:p>
          <a:p>
            <a:r>
              <a:rPr lang="en-US" sz="4000" dirty="0">
                <a:solidFill>
                  <a:schemeClr val="bg1"/>
                </a:solidFill>
              </a:rPr>
              <a:t>Webpage changes</a:t>
            </a:r>
          </a:p>
          <a:p>
            <a:r>
              <a:rPr lang="en-US" sz="4000" dirty="0">
                <a:solidFill>
                  <a:schemeClr val="bg1"/>
                </a:solidFill>
              </a:rPr>
              <a:t>Anti-scraping barriers</a:t>
            </a:r>
          </a:p>
          <a:p>
            <a:r>
              <a:rPr lang="en-US" sz="4000" dirty="0">
                <a:solidFill>
                  <a:schemeClr val="bg1"/>
                </a:solidFill>
              </a:rPr>
              <a:t>Dynamic vs static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08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B9967-5067-D265-B9E0-71F4ABDD7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537" y="669925"/>
            <a:ext cx="4761609" cy="1325563"/>
          </a:xfrm>
        </p:spPr>
        <p:txBody>
          <a:bodyPr anchor="b">
            <a:normAutofit fontScale="90000"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</a:rPr>
              <a:t>Tools of the trade</a:t>
            </a:r>
            <a:endParaRPr lang="en-US" sz="66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EE637-D711-8D69-46BE-4907092EF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‘</a:t>
            </a:r>
            <a:r>
              <a:rPr lang="en-US" sz="4000" dirty="0" err="1">
                <a:solidFill>
                  <a:schemeClr val="bg1"/>
                </a:solidFill>
              </a:rPr>
              <a:t>rvest</a:t>
            </a:r>
            <a:r>
              <a:rPr lang="en-US" sz="4000" dirty="0">
                <a:solidFill>
                  <a:schemeClr val="bg1"/>
                </a:solidFill>
              </a:rPr>
              <a:t>’</a:t>
            </a:r>
          </a:p>
          <a:p>
            <a:r>
              <a:rPr lang="en-US" sz="4000" dirty="0">
                <a:solidFill>
                  <a:schemeClr val="bg1"/>
                </a:solidFill>
              </a:rPr>
              <a:t>‘</a:t>
            </a:r>
            <a:r>
              <a:rPr lang="en-US" sz="4000" dirty="0" err="1">
                <a:solidFill>
                  <a:schemeClr val="bg1"/>
                </a:solidFill>
              </a:rPr>
              <a:t>Rselenium</a:t>
            </a:r>
            <a:r>
              <a:rPr lang="en-US" sz="4000" dirty="0">
                <a:solidFill>
                  <a:schemeClr val="bg1"/>
                </a:solidFill>
              </a:rPr>
              <a:t>’</a:t>
            </a:r>
          </a:p>
          <a:p>
            <a:r>
              <a:rPr lang="en-US" sz="4000" dirty="0">
                <a:solidFill>
                  <a:schemeClr val="bg1"/>
                </a:solidFill>
              </a:rPr>
              <a:t>Useful:</a:t>
            </a:r>
          </a:p>
          <a:p>
            <a:pPr lvl="1"/>
            <a:r>
              <a:rPr lang="en-US" sz="3600" dirty="0">
                <a:solidFill>
                  <a:schemeClr val="bg1"/>
                </a:solidFill>
              </a:rPr>
              <a:t>‘</a:t>
            </a:r>
            <a:r>
              <a:rPr lang="en-US" sz="3600" dirty="0" err="1">
                <a:solidFill>
                  <a:schemeClr val="bg1"/>
                </a:solidFill>
              </a:rPr>
              <a:t>dplyr</a:t>
            </a:r>
            <a:r>
              <a:rPr lang="en-US" sz="3600" dirty="0">
                <a:solidFill>
                  <a:schemeClr val="bg1"/>
                </a:solidFill>
              </a:rPr>
              <a:t>’</a:t>
            </a:r>
          </a:p>
          <a:p>
            <a:pPr lvl="1"/>
            <a:r>
              <a:rPr lang="en-US" sz="3600" dirty="0">
                <a:solidFill>
                  <a:schemeClr val="bg1"/>
                </a:solidFill>
              </a:rPr>
              <a:t>‘</a:t>
            </a:r>
            <a:r>
              <a:rPr lang="en-US" sz="3600" dirty="0" err="1">
                <a:solidFill>
                  <a:schemeClr val="bg1"/>
                </a:solidFill>
              </a:rPr>
              <a:t>stringr</a:t>
            </a:r>
            <a:r>
              <a:rPr lang="en-US" sz="3600" dirty="0">
                <a:solidFill>
                  <a:schemeClr val="bg1"/>
                </a:solidFill>
              </a:rPr>
              <a:t>’ and/or regex</a:t>
            </a:r>
          </a:p>
          <a:p>
            <a:pPr lvl="1"/>
            <a:r>
              <a:rPr lang="en-US" sz="3600" dirty="0">
                <a:solidFill>
                  <a:schemeClr val="bg1"/>
                </a:solidFill>
              </a:rPr>
              <a:t>‘</a:t>
            </a:r>
            <a:r>
              <a:rPr lang="en-US" sz="3600" dirty="0" err="1">
                <a:solidFill>
                  <a:schemeClr val="bg1"/>
                </a:solidFill>
              </a:rPr>
              <a:t>tabulizer</a:t>
            </a:r>
            <a:r>
              <a:rPr lang="en-US" sz="3600" dirty="0">
                <a:solidFill>
                  <a:schemeClr val="bg1"/>
                </a:solidFill>
              </a:rPr>
              <a:t>’</a:t>
            </a:r>
          </a:p>
          <a:p>
            <a:pPr lvl="1"/>
            <a:r>
              <a:rPr lang="en-US" sz="3600" dirty="0">
                <a:solidFill>
                  <a:schemeClr val="bg1"/>
                </a:solidFill>
              </a:rPr>
              <a:t>‘</a:t>
            </a:r>
            <a:r>
              <a:rPr lang="en-US" sz="3600" dirty="0" err="1">
                <a:solidFill>
                  <a:schemeClr val="bg1"/>
                </a:solidFill>
              </a:rPr>
              <a:t>pdftools</a:t>
            </a:r>
            <a:r>
              <a:rPr lang="en-US" sz="3600" dirty="0">
                <a:solidFill>
                  <a:schemeClr val="bg1"/>
                </a:solidFill>
              </a:rPr>
              <a:t>’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05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B9967-5067-D265-B9E0-71F4ABDD7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537" y="669925"/>
            <a:ext cx="4761609" cy="1325563"/>
          </a:xfrm>
        </p:spPr>
        <p:txBody>
          <a:bodyPr anchor="b">
            <a:normAutofit fontScale="90000"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</a:rPr>
              <a:t>General workflow</a:t>
            </a:r>
            <a:endParaRPr lang="en-US" sz="66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EE637-D711-8D69-46BE-4907092EF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Define target and goals</a:t>
            </a:r>
          </a:p>
          <a:p>
            <a:r>
              <a:rPr lang="en-US" sz="4000" dirty="0">
                <a:solidFill>
                  <a:schemeClr val="bg1"/>
                </a:solidFill>
              </a:rPr>
              <a:t>Website quirks</a:t>
            </a:r>
          </a:p>
          <a:p>
            <a:r>
              <a:rPr lang="en-US" sz="4000" dirty="0">
                <a:solidFill>
                  <a:schemeClr val="bg1"/>
                </a:solidFill>
              </a:rPr>
              <a:t>Choose scraping tool</a:t>
            </a:r>
          </a:p>
          <a:p>
            <a:r>
              <a:rPr lang="en-US" sz="4000" dirty="0">
                <a:solidFill>
                  <a:schemeClr val="bg1"/>
                </a:solidFill>
              </a:rPr>
              <a:t>Request, Parse, Clean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81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B9967-5067-D265-B9E0-71F4ABDD7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537" y="669925"/>
            <a:ext cx="4761609" cy="1325563"/>
          </a:xfrm>
        </p:spPr>
        <p:txBody>
          <a:bodyPr anchor="b">
            <a:norm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</a:rPr>
              <a:t>Request</a:t>
            </a:r>
            <a:endParaRPr lang="en-US" sz="66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EE637-D711-8D69-46BE-4907092EF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Direct link appropriate?</a:t>
            </a:r>
          </a:p>
          <a:p>
            <a:r>
              <a:rPr lang="en-US" sz="4000" dirty="0">
                <a:solidFill>
                  <a:schemeClr val="bg1"/>
                </a:solidFill>
              </a:rPr>
              <a:t>Outline directory</a:t>
            </a:r>
          </a:p>
          <a:p>
            <a:endParaRPr lang="en-US" sz="4000" dirty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96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B9967-5067-D265-B9E0-71F4ABDD7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537" y="669925"/>
            <a:ext cx="4761609" cy="1325563"/>
          </a:xfrm>
        </p:spPr>
        <p:txBody>
          <a:bodyPr anchor="b">
            <a:norm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</a:rPr>
              <a:t>Parse</a:t>
            </a:r>
            <a:endParaRPr lang="en-US" sz="66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EE637-D711-8D69-46BE-4907092EF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Identify data object</a:t>
            </a:r>
          </a:p>
          <a:p>
            <a:r>
              <a:rPr lang="en-US" sz="4000" dirty="0">
                <a:solidFill>
                  <a:schemeClr val="bg1"/>
                </a:solidFill>
              </a:rPr>
              <a:t>Identify elements</a:t>
            </a:r>
          </a:p>
          <a:p>
            <a:r>
              <a:rPr lang="en-US" sz="4000" dirty="0">
                <a:solidFill>
                  <a:schemeClr val="bg1"/>
                </a:solidFill>
              </a:rPr>
              <a:t>Extract data</a:t>
            </a:r>
          </a:p>
          <a:p>
            <a:endParaRPr lang="en-US" sz="4000" dirty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1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B9967-5067-D265-B9E0-71F4ABDD7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537" y="669925"/>
            <a:ext cx="4761609" cy="1325563"/>
          </a:xfrm>
        </p:spPr>
        <p:txBody>
          <a:bodyPr anchor="b">
            <a:norm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</a:rPr>
              <a:t>Parse: elements</a:t>
            </a:r>
            <a:endParaRPr lang="en-US" sz="66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EE637-D711-8D69-46BE-4907092EF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Identified by their HTML tag</a:t>
            </a:r>
          </a:p>
          <a:p>
            <a:pPr lvl="1"/>
            <a:r>
              <a:rPr lang="en-US" sz="3600" dirty="0">
                <a:solidFill>
                  <a:schemeClr val="bg1"/>
                </a:solidFill>
              </a:rPr>
              <a:t>Can be nested</a:t>
            </a:r>
          </a:p>
          <a:p>
            <a:r>
              <a:rPr lang="en-US" sz="4000" dirty="0">
                <a:solidFill>
                  <a:schemeClr val="bg1"/>
                </a:solidFill>
              </a:rPr>
              <a:t>‘Inspect’ tool</a:t>
            </a:r>
          </a:p>
          <a:p>
            <a:r>
              <a:rPr lang="en-US" sz="4000" dirty="0">
                <a:solidFill>
                  <a:schemeClr val="bg1"/>
                </a:solidFill>
              </a:rPr>
              <a:t>Copy ‘selector’</a:t>
            </a:r>
          </a:p>
          <a:p>
            <a:endParaRPr lang="en-US" sz="4000" dirty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03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152</Words>
  <Application>Microsoft Office PowerPoint</Application>
  <PresentationFormat>Widescreen</PresentationFormat>
  <Paragraphs>61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Data scraping an HTML in R</vt:lpstr>
      <vt:lpstr>Definition</vt:lpstr>
      <vt:lpstr>Benefits</vt:lpstr>
      <vt:lpstr>Considerations</vt:lpstr>
      <vt:lpstr>Tools of the trade</vt:lpstr>
      <vt:lpstr>General workflow</vt:lpstr>
      <vt:lpstr>Request</vt:lpstr>
      <vt:lpstr>Parse</vt:lpstr>
      <vt:lpstr>Parse: elements</vt:lpstr>
      <vt:lpstr>Clean</vt:lpstr>
      <vt:lpstr>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scraping an HTML in R</dc:title>
  <dc:creator>Nguyen, Trinh@Wildlife</dc:creator>
  <cp:lastModifiedBy>Nguyen, Trinh@Wildlife</cp:lastModifiedBy>
  <cp:revision>3</cp:revision>
  <dcterms:created xsi:type="dcterms:W3CDTF">2024-01-25T17:51:14Z</dcterms:created>
  <dcterms:modified xsi:type="dcterms:W3CDTF">2024-01-25T19:26:45Z</dcterms:modified>
</cp:coreProperties>
</file>