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364257" y="6993681"/>
            <a:ext cx="11241486" cy="508001"/>
          </a:xfrm>
          <a:prstGeom prst="rect">
            <a:avLst/>
          </a:prstGeom>
        </p:spPr>
        <p:txBody>
          <a:bodyPr anchor="t">
            <a:spAutoFit/>
          </a:bodyPr>
          <a:lstStyle>
            <a:lvl1pPr marL="0" indent="0" algn="ctr">
              <a:spcBef>
                <a:spcPts val="0"/>
              </a:spcBef>
              <a:buSzTx/>
              <a:buNone/>
              <a:defRPr sz="26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364257" y="4738935"/>
            <a:ext cx="11241486" cy="744142"/>
          </a:xfrm>
          <a:prstGeom prst="rect">
            <a:avLst/>
          </a:prstGeom>
        </p:spPr>
        <p:txBody>
          <a:bodyPr>
            <a:spAutoFit/>
          </a:bodyPr>
          <a:lstStyle>
            <a:lvl1pPr marL="0" indent="0" algn="ctr">
              <a:spcBef>
                <a:spcPts val="0"/>
              </a:spcBef>
              <a:buSzTx/>
              <a:buNone/>
              <a:defRPr sz="42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158750"/>
            <a:ext cx="1396421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725786" y="840878"/>
            <a:ext cx="10504786" cy="6357443"/>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16923" y="840878"/>
            <a:ext cx="5729884" cy="8840392"/>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6600"/>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7216923" y="2955478"/>
            <a:ext cx="5729884"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367392" indent="-367392">
              <a:spcBef>
                <a:spcPts val="3200"/>
              </a:spcBef>
              <a:defRPr sz="3000"/>
            </a:lvl1pPr>
            <a:lvl2pPr marL="710292" indent="-367392">
              <a:spcBef>
                <a:spcPts val="3200"/>
              </a:spcBef>
              <a:defRPr sz="3000"/>
            </a:lvl2pPr>
            <a:lvl3pPr marL="1053192" indent="-367392">
              <a:spcBef>
                <a:spcPts val="3200"/>
              </a:spcBef>
              <a:defRPr sz="3000"/>
            </a:lvl3pPr>
            <a:lvl4pPr marL="1396092" indent="-367392">
              <a:spcBef>
                <a:spcPts val="3200"/>
              </a:spcBef>
              <a:defRPr sz="3000"/>
            </a:lvl4pPr>
            <a:lvl5pPr marL="1738992" indent="-367392">
              <a:spcBef>
                <a:spcPts val="3200"/>
              </a:spcBef>
              <a:defRPr sz="30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13"/>
          </p:nvPr>
        </p:nvSpPr>
        <p:spPr>
          <a:xfrm>
            <a:off x="1023193" y="1113730"/>
            <a:ext cx="5729884" cy="8567540"/>
          </a:xfrm>
          <a:prstGeom prst="rect">
            <a:avLst/>
          </a:prstGeom>
        </p:spPr>
        <p:txBody>
          <a:bodyPr lIns="91439" tIns="45719" rIns="91439" bIns="45719" anchor="t">
            <a:noAutofit/>
          </a:bodyPr>
          <a:lstStyle/>
          <a:p>
            <a:pPr/>
          </a:p>
        </p:txBody>
      </p:sp>
      <p:sp>
        <p:nvSpPr>
          <p:cNvPr id="84" name="Image"/>
          <p:cNvSpPr/>
          <p:nvPr>
            <p:ph type="pic" sz="quarter" idx="14"/>
          </p:nvPr>
        </p:nvSpPr>
        <p:spPr>
          <a:xfrm>
            <a:off x="7216923" y="5629423"/>
            <a:ext cx="5729884" cy="4051847"/>
          </a:xfrm>
          <a:prstGeom prst="rect">
            <a:avLst/>
          </a:prstGeom>
        </p:spPr>
        <p:txBody>
          <a:bodyPr lIns="91439" tIns="45719" rIns="91439" bIns="45719" anchor="t">
            <a:noAutofit/>
          </a:bodyPr>
          <a:lstStyle/>
          <a:p>
            <a:pPr/>
          </a:p>
        </p:txBody>
      </p:sp>
      <p:sp>
        <p:nvSpPr>
          <p:cNvPr id="85" name="Image"/>
          <p:cNvSpPr/>
          <p:nvPr>
            <p:ph type="pic" sz="quarter" idx="15"/>
          </p:nvPr>
        </p:nvSpPr>
        <p:spPr>
          <a:xfrm>
            <a:off x="7223603" y="1113730"/>
            <a:ext cx="5729884" cy="405184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8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8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8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8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8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8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8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8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800" u="none">
          <a:ln>
            <a:noFill/>
          </a:ln>
          <a:solidFill>
            <a:srgbClr val="000000"/>
          </a:solidFill>
          <a:uFillTx/>
          <a:latin typeface="+mn-lt"/>
          <a:ea typeface="+mn-ea"/>
          <a:cs typeface="+mn-cs"/>
          <a:sym typeface="Helvetica Light"/>
        </a:defRPr>
      </a:lvl9pPr>
    </p:titleStyle>
    <p:bodyStyle>
      <a:lvl1pPr marL="469194" marR="0" indent="-469194"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1pPr>
      <a:lvl2pPr marL="913694" marR="0" indent="-469194"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2pPr>
      <a:lvl3pPr marL="1358194" marR="0" indent="-469194"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3pPr>
      <a:lvl4pPr marL="1802694" marR="0" indent="-469194"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4pPr>
      <a:lvl5pPr marL="2247194" marR="0" indent="-469194"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5pPr>
      <a:lvl6pPr marL="2691694" marR="0" indent="-469194"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6pPr>
      <a:lvl7pPr marL="3136194" marR="0" indent="-469194"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7pPr>
      <a:lvl8pPr marL="3580694" marR="0" indent="-469194"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8pPr>
      <a:lvl9pPr marL="4025194" marR="0" indent="-469194"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r4ds.had.co.nz/explore-intro.html" TargetMode="Externa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hyperlink" Target="https://creativecommons.org/licenses/by/4.0/" TargetMode="External"/><Relationship Id="rId15" Type="http://schemas.openxmlformats.org/officeDocument/2006/relationships/hyperlink" Target="http://rstudio.com" TargetMode="External"/><Relationship Id="rId16"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hyperlink" Target="https://creativecommons.org/licenses/by/4.0/" TargetMode="External"/><Relationship Id="rId6" Type="http://schemas.openxmlformats.org/officeDocument/2006/relationships/hyperlink" Target="http://rstudio.com" TargetMode="External"/><Relationship Id="rId7"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Rounded Rectangle"/>
          <p:cNvSpPr/>
          <p:nvPr/>
        </p:nvSpPr>
        <p:spPr>
          <a:xfrm>
            <a:off x="4885891" y="7869853"/>
            <a:ext cx="5411610" cy="2554398"/>
          </a:xfrm>
          <a:prstGeom prst="roundRect">
            <a:avLst>
              <a:gd name="adj" fmla="val 2521"/>
            </a:avLst>
          </a:prstGeom>
          <a:solidFill>
            <a:srgbClr val="DE943D">
              <a:alpha val="20220"/>
            </a:srgbClr>
          </a:solidFill>
          <a:ln w="12700">
            <a:miter lim="400000"/>
          </a:ln>
        </p:spPr>
        <p:txBody>
          <a:bodyPr lIns="0" tIns="0" rIns="0" bIns="0" anchor="ctr"/>
          <a:lstStyle/>
          <a:p>
            <a:pPr algn="l">
              <a:defRPr sz="1200">
                <a:latin typeface="Source Sans Pro Light"/>
                <a:ea typeface="Source Sans Pro Light"/>
                <a:cs typeface="Source Sans Pro Light"/>
                <a:sym typeface="Source Sans Pro Light"/>
              </a:defRPr>
            </a:pPr>
          </a:p>
        </p:txBody>
      </p:sp>
      <p:sp>
        <p:nvSpPr>
          <p:cNvPr id="120" name="Data Science in Spark…"/>
          <p:cNvSpPr txBox="1"/>
          <p:nvPr>
            <p:ph type="title"/>
          </p:nvPr>
        </p:nvSpPr>
        <p:spPr>
          <a:xfrm>
            <a:off x="120525" y="177908"/>
            <a:ext cx="3278273" cy="1256943"/>
          </a:xfrm>
          <a:prstGeom prst="rect">
            <a:avLst/>
          </a:prstGeom>
        </p:spPr>
        <p:txBody>
          <a:bodyPr lIns="0" tIns="0" rIns="0" bIns="0" anchor="t"/>
          <a:lstStyle/>
          <a:p>
            <a:pPr defTabSz="57150">
              <a:defRPr sz="3555">
                <a:solidFill>
                  <a:srgbClr val="E17437"/>
                </a:solidFill>
                <a:latin typeface="Source Sans Pro Semibold"/>
                <a:ea typeface="Source Sans Pro Semibold"/>
                <a:cs typeface="Source Sans Pro Semibold"/>
                <a:sym typeface="Source Sans Pro Semibold"/>
              </a:defRPr>
            </a:pPr>
            <a:r>
              <a:rPr b="1" sz="2700">
                <a:latin typeface="Source Sans Pro"/>
                <a:ea typeface="Source Sans Pro"/>
                <a:cs typeface="Source Sans Pro"/>
                <a:sym typeface="Source Sans Pro"/>
              </a:rPr>
              <a:t>Data Science in Spark</a:t>
            </a:r>
            <a:r>
              <a:t> </a:t>
            </a:r>
          </a:p>
          <a:p>
            <a:pPr defTabSz="57150">
              <a:defRPr sz="1935">
                <a:solidFill>
                  <a:srgbClr val="E17437"/>
                </a:solidFill>
                <a:latin typeface="Source Sans Pro Semibold"/>
                <a:ea typeface="Source Sans Pro Semibold"/>
                <a:cs typeface="Source Sans Pro Semibold"/>
                <a:sym typeface="Source Sans Pro Semibold"/>
              </a:defRPr>
            </a:pPr>
            <a:r>
              <a:t>with sparklyr</a:t>
            </a:r>
          </a:p>
          <a:p>
            <a:pPr defTabSz="57150">
              <a:defRPr sz="1800">
                <a:solidFill>
                  <a:srgbClr val="E17437"/>
                </a:solidFill>
                <a:latin typeface="Source Sans Pro Light"/>
                <a:ea typeface="Source Sans Pro Light"/>
                <a:cs typeface="Source Sans Pro Light"/>
                <a:sym typeface="Source Sans Pro Light"/>
              </a:defRPr>
            </a:pPr>
            <a:r>
              <a:t>Cheat Sheet</a:t>
            </a:r>
          </a:p>
        </p:txBody>
      </p:sp>
      <p:sp>
        <p:nvSpPr>
          <p:cNvPr id="121" name="Rectangle"/>
          <p:cNvSpPr/>
          <p:nvPr/>
        </p:nvSpPr>
        <p:spPr>
          <a:xfrm>
            <a:off x="-19211391" y="7201157"/>
            <a:ext cx="4838814" cy="5134025"/>
          </a:xfrm>
          <a:prstGeom prst="roundRect">
            <a:avLst>
              <a:gd name="adj" fmla="val 0"/>
            </a:avLst>
          </a:prstGeom>
          <a:solidFill>
            <a:srgbClr val="A6AAA9">
              <a:alpha val="20000"/>
            </a:srgbClr>
          </a:solidFill>
          <a:ln w="12700">
            <a:miter lim="400000"/>
          </a:ln>
        </p:spPr>
        <p:txBody>
          <a:bodyPr lIns="54570" tIns="54570" rIns="54570" bIns="54570" anchor="ctr"/>
          <a:lstStyle/>
          <a:p>
            <a:pPr algn="l">
              <a:defRPr sz="1000">
                <a:latin typeface="Menlo"/>
                <a:ea typeface="Menlo"/>
                <a:cs typeface="Menlo"/>
                <a:sym typeface="Menlo"/>
              </a:defRPr>
            </a:pPr>
          </a:p>
        </p:txBody>
      </p:sp>
      <p:pic>
        <p:nvPicPr>
          <p:cNvPr id="122" name="Group" descr="Group"/>
          <p:cNvPicPr>
            <a:picLocks noChangeAspect="1"/>
          </p:cNvPicPr>
          <p:nvPr/>
        </p:nvPicPr>
        <p:blipFill>
          <a:blip r:embed="rId2">
            <a:extLst/>
          </a:blip>
          <a:stretch>
            <a:fillRect/>
          </a:stretch>
        </p:blipFill>
        <p:spPr>
          <a:xfrm>
            <a:off x="1232918" y="1518260"/>
            <a:ext cx="1057494" cy="371181"/>
          </a:xfrm>
          <a:prstGeom prst="rect">
            <a:avLst/>
          </a:prstGeom>
          <a:ln w="12700">
            <a:miter lim="400000"/>
          </a:ln>
        </p:spPr>
      </p:pic>
      <p:sp>
        <p:nvSpPr>
          <p:cNvPr id="123" name="Rounded Rectangle"/>
          <p:cNvSpPr/>
          <p:nvPr/>
        </p:nvSpPr>
        <p:spPr>
          <a:xfrm>
            <a:off x="240428" y="2394580"/>
            <a:ext cx="3196177" cy="5327454"/>
          </a:xfrm>
          <a:prstGeom prst="roundRect">
            <a:avLst>
              <a:gd name="adj" fmla="val 2015"/>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124" name="Intro"/>
          <p:cNvSpPr/>
          <p:nvPr/>
        </p:nvSpPr>
        <p:spPr>
          <a:xfrm>
            <a:off x="248534" y="2280348"/>
            <a:ext cx="3179964" cy="293410"/>
          </a:xfrm>
          <a:prstGeom prst="roundRect">
            <a:avLst>
              <a:gd name="adj" fmla="val 21946"/>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800">
                <a:solidFill>
                  <a:srgbClr val="FFFFFF"/>
                </a:solidFill>
                <a:latin typeface="Source Sans Pro Semibold"/>
                <a:ea typeface="Source Sans Pro Semibold"/>
                <a:cs typeface="Source Sans Pro Semibold"/>
                <a:sym typeface="Source Sans Pro Semibold"/>
              </a:defRPr>
            </a:pPr>
            <a:r>
              <a:t>Intro</a:t>
            </a:r>
          </a:p>
        </p:txBody>
      </p:sp>
      <p:sp>
        <p:nvSpPr>
          <p:cNvPr id="125" name="sparklyr is an R interface for…"/>
          <p:cNvSpPr txBox="1"/>
          <p:nvPr/>
        </p:nvSpPr>
        <p:spPr>
          <a:xfrm>
            <a:off x="385911" y="2650406"/>
            <a:ext cx="2864708" cy="1587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defTabSz="12700">
              <a:defRPr sz="1200">
                <a:latin typeface="Source Sans Pro Light"/>
                <a:ea typeface="Source Sans Pro Light"/>
                <a:cs typeface="Source Sans Pro Light"/>
                <a:sym typeface="Source Sans Pro Light"/>
              </a:defRPr>
            </a:pPr>
            <a:r>
              <a:rPr i="1" sz="1600">
                <a:latin typeface="Source Sans Pro Semibold"/>
                <a:ea typeface="Source Sans Pro Semibold"/>
                <a:cs typeface="Source Sans Pro Semibold"/>
                <a:sym typeface="Source Sans Pro Semibold"/>
              </a:rPr>
              <a:t>sparklyr</a:t>
            </a:r>
            <a:r>
              <a:t> is an R interface for</a:t>
            </a:r>
          </a:p>
          <a:p>
            <a:pPr algn="just" defTabSz="12700">
              <a:defRPr sz="1200">
                <a:latin typeface="Source Sans Pro Light"/>
                <a:ea typeface="Source Sans Pro Light"/>
                <a:cs typeface="Source Sans Pro Light"/>
                <a:sym typeface="Source Sans Pro Light"/>
              </a:defRPr>
            </a:pPr>
            <a:r>
              <a:rPr>
                <a:latin typeface="Source Sans Pro"/>
                <a:ea typeface="Source Sans Pro"/>
                <a:cs typeface="Source Sans Pro"/>
                <a:sym typeface="Source Sans Pro"/>
              </a:rPr>
              <a:t>Apache Spark™,</a:t>
            </a:r>
            <a:r>
              <a:t> it provides a </a:t>
            </a:r>
          </a:p>
          <a:p>
            <a:pPr algn="just" defTabSz="12700">
              <a:defRPr sz="1200">
                <a:latin typeface="Source Sans Pro Light"/>
                <a:ea typeface="Source Sans Pro Light"/>
                <a:cs typeface="Source Sans Pro Light"/>
                <a:sym typeface="Source Sans Pro Light"/>
              </a:defRPr>
            </a:pPr>
            <a:r>
              <a:t>complete </a:t>
            </a:r>
            <a:r>
              <a:rPr>
                <a:latin typeface="Source Sans Pro Semibold"/>
                <a:ea typeface="Source Sans Pro Semibold"/>
                <a:cs typeface="Source Sans Pro Semibold"/>
                <a:sym typeface="Source Sans Pro Semibold"/>
              </a:rPr>
              <a:t>dplyr</a:t>
            </a:r>
            <a:r>
              <a:t> backend and </a:t>
            </a:r>
          </a:p>
          <a:p>
            <a:pPr algn="just" defTabSz="12700">
              <a:defRPr sz="1200">
                <a:latin typeface="Source Sans Pro Light"/>
                <a:ea typeface="Source Sans Pro Light"/>
                <a:cs typeface="Source Sans Pro Light"/>
                <a:sym typeface="Source Sans Pro Light"/>
              </a:defRPr>
            </a:pPr>
            <a:r>
              <a:t>the option to query directly </a:t>
            </a:r>
          </a:p>
          <a:p>
            <a:pPr algn="just" defTabSz="12700">
              <a:defRPr sz="1200">
                <a:latin typeface="Source Sans Pro Light"/>
                <a:ea typeface="Source Sans Pro Light"/>
                <a:cs typeface="Source Sans Pro Light"/>
                <a:sym typeface="Source Sans Pro Light"/>
              </a:defRPr>
            </a:pPr>
            <a:r>
              <a:t>using</a:t>
            </a:r>
            <a:r>
              <a:rPr>
                <a:latin typeface="Source Sans Pro Semibold"/>
                <a:ea typeface="Source Sans Pro Semibold"/>
                <a:cs typeface="Source Sans Pro Semibold"/>
                <a:sym typeface="Source Sans Pro Semibold"/>
              </a:rPr>
              <a:t> Spark SQL</a:t>
            </a:r>
            <a:r>
              <a:t> statement. With sparklyr, you can orchestrate distributed machine learning using either </a:t>
            </a:r>
            <a:r>
              <a:rPr>
                <a:latin typeface="Source Sans Pro Semibold"/>
                <a:ea typeface="Source Sans Pro Semibold"/>
                <a:cs typeface="Source Sans Pro Semibold"/>
                <a:sym typeface="Source Sans Pro Semibold"/>
              </a:rPr>
              <a:t>Spark’s MLlib</a:t>
            </a:r>
            <a:r>
              <a:t> or </a:t>
            </a:r>
            <a:r>
              <a:rPr>
                <a:latin typeface="Source Sans Pro Semibold"/>
                <a:ea typeface="Source Sans Pro Semibold"/>
                <a:cs typeface="Source Sans Pro Semibold"/>
                <a:sym typeface="Source Sans Pro Semibold"/>
              </a:rPr>
              <a:t>H2O</a:t>
            </a:r>
            <a:r>
              <a:t> Sparkling Water.</a:t>
            </a:r>
          </a:p>
        </p:txBody>
      </p:sp>
      <p:pic>
        <p:nvPicPr>
          <p:cNvPr id="126" name="Sparklyr Hex Spark.pdf" descr="Sparklyr Hex Spark.pdf"/>
          <p:cNvPicPr>
            <a:picLocks noChangeAspect="1"/>
          </p:cNvPicPr>
          <p:nvPr/>
        </p:nvPicPr>
        <p:blipFill>
          <a:blip r:embed="rId3">
            <a:extLst/>
          </a:blip>
          <a:stretch>
            <a:fillRect/>
          </a:stretch>
        </p:blipFill>
        <p:spPr>
          <a:xfrm>
            <a:off x="2406462" y="2656370"/>
            <a:ext cx="643384" cy="745799"/>
          </a:xfrm>
          <a:prstGeom prst="rect">
            <a:avLst/>
          </a:prstGeom>
          <a:ln w="12700">
            <a:miter lim="400000"/>
          </a:ln>
        </p:spPr>
      </p:pic>
      <p:sp>
        <p:nvSpPr>
          <p:cNvPr id="127" name="Rounded Rectangle"/>
          <p:cNvSpPr/>
          <p:nvPr/>
        </p:nvSpPr>
        <p:spPr>
          <a:xfrm>
            <a:off x="3472231" y="521968"/>
            <a:ext cx="6842850" cy="1692262"/>
          </a:xfrm>
          <a:prstGeom prst="roundRect">
            <a:avLst>
              <a:gd name="adj" fmla="val 4302"/>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128" name="Data Science Toolchain with Spark + sparklyr"/>
          <p:cNvSpPr/>
          <p:nvPr/>
        </p:nvSpPr>
        <p:spPr>
          <a:xfrm>
            <a:off x="3467637" y="291731"/>
            <a:ext cx="6847443" cy="309266"/>
          </a:xfrm>
          <a:prstGeom prst="roundRect">
            <a:avLst>
              <a:gd name="adj" fmla="val 20821"/>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800">
                <a:solidFill>
                  <a:srgbClr val="FFFFFF"/>
                </a:solidFill>
                <a:latin typeface="Source Sans Pro Semibold"/>
                <a:ea typeface="Source Sans Pro Semibold"/>
                <a:cs typeface="Source Sans Pro Semibold"/>
                <a:sym typeface="Source Sans Pro Semibold"/>
              </a:defRPr>
            </a:pPr>
            <a:r>
              <a:t>Data Science Toolchain with Spark + sparklyr</a:t>
            </a:r>
          </a:p>
        </p:txBody>
      </p:sp>
      <p:sp>
        <p:nvSpPr>
          <p:cNvPr id="129" name="fd"/>
          <p:cNvSpPr/>
          <p:nvPr/>
        </p:nvSpPr>
        <p:spPr>
          <a:xfrm>
            <a:off x="3548026" y="804821"/>
            <a:ext cx="1042999" cy="1170279"/>
          </a:xfrm>
          <a:prstGeom prst="roundRect">
            <a:avLst>
              <a:gd name="adj" fmla="val 6174"/>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2000">
                <a:solidFill>
                  <a:srgbClr val="FFFFFF"/>
                </a:solidFill>
                <a:latin typeface="Source Sans Pro"/>
                <a:ea typeface="Source Sans Pro"/>
                <a:cs typeface="Source Sans Pro"/>
                <a:sym typeface="Source Sans Pro"/>
              </a:defRPr>
            </a:pPr>
            <a:r>
              <a:t>fd</a:t>
            </a:r>
          </a:p>
        </p:txBody>
      </p:sp>
      <p:sp>
        <p:nvSpPr>
          <p:cNvPr id="130" name="Import"/>
          <p:cNvSpPr txBox="1"/>
          <p:nvPr/>
        </p:nvSpPr>
        <p:spPr>
          <a:xfrm>
            <a:off x="3598578" y="838947"/>
            <a:ext cx="9128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b="1" sz="1200">
                <a:solidFill>
                  <a:srgbClr val="DF8A2F"/>
                </a:solidFill>
                <a:latin typeface="Source Sans Pro"/>
                <a:ea typeface="Source Sans Pro"/>
                <a:cs typeface="Source Sans Pro"/>
                <a:sym typeface="Source Sans Pro"/>
              </a:defRPr>
            </a:lvl1pPr>
          </a:lstStyle>
          <a:p>
            <a:pPr/>
            <a:r>
              <a:t>Import</a:t>
            </a:r>
          </a:p>
        </p:txBody>
      </p:sp>
      <p:sp>
        <p:nvSpPr>
          <p:cNvPr id="131" name="Export an R DataFrame…"/>
          <p:cNvSpPr txBox="1"/>
          <p:nvPr/>
        </p:nvSpPr>
        <p:spPr>
          <a:xfrm>
            <a:off x="3598578" y="1060229"/>
            <a:ext cx="951312"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135819" indent="-135819" algn="l" defTabSz="825500">
              <a:buSzPct val="75000"/>
              <a:buChar char="•"/>
              <a:defRPr sz="1100">
                <a:latin typeface="Source Sans Pro"/>
                <a:ea typeface="Source Sans Pro"/>
                <a:cs typeface="Source Sans Pro"/>
                <a:sym typeface="Source Sans Pro"/>
              </a:defRPr>
            </a:pPr>
            <a:r>
              <a:t>Export an R DataFrame</a:t>
            </a:r>
          </a:p>
          <a:p>
            <a:pPr marL="135819" indent="-135819" algn="l" defTabSz="825500">
              <a:buSzPct val="75000"/>
              <a:buChar char="•"/>
              <a:defRPr sz="1100">
                <a:latin typeface="Source Sans Pro"/>
                <a:ea typeface="Source Sans Pro"/>
                <a:cs typeface="Source Sans Pro"/>
                <a:sym typeface="Source Sans Pro"/>
              </a:defRPr>
            </a:pPr>
            <a:r>
              <a:t>Read a file</a:t>
            </a:r>
          </a:p>
          <a:p>
            <a:pPr marL="135819" indent="-135819" algn="l" defTabSz="825500">
              <a:buSzPct val="75000"/>
              <a:buChar char="•"/>
              <a:defRPr sz="1100">
                <a:latin typeface="Source Sans Pro"/>
                <a:ea typeface="Source Sans Pro"/>
                <a:cs typeface="Source Sans Pro"/>
                <a:sym typeface="Source Sans Pro"/>
              </a:defRPr>
            </a:pPr>
            <a:r>
              <a:t>Read existing Hive table</a:t>
            </a:r>
          </a:p>
        </p:txBody>
      </p:sp>
      <p:sp>
        <p:nvSpPr>
          <p:cNvPr id="132" name="fd"/>
          <p:cNvSpPr/>
          <p:nvPr/>
        </p:nvSpPr>
        <p:spPr>
          <a:xfrm>
            <a:off x="5069511" y="827271"/>
            <a:ext cx="1007529" cy="1152306"/>
          </a:xfrm>
          <a:prstGeom prst="roundRect">
            <a:avLst>
              <a:gd name="adj" fmla="val 6434"/>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2000">
                <a:solidFill>
                  <a:srgbClr val="FFFFFF"/>
                </a:solidFill>
                <a:latin typeface="Source Sans Pro"/>
                <a:ea typeface="Source Sans Pro"/>
                <a:cs typeface="Source Sans Pro"/>
                <a:sym typeface="Source Sans Pro"/>
              </a:defRPr>
            </a:pPr>
            <a:r>
              <a:t>fd</a:t>
            </a:r>
          </a:p>
        </p:txBody>
      </p:sp>
      <p:sp>
        <p:nvSpPr>
          <p:cNvPr id="133" name="Tidy"/>
          <p:cNvSpPr txBox="1"/>
          <p:nvPr/>
        </p:nvSpPr>
        <p:spPr>
          <a:xfrm>
            <a:off x="5145970" y="847897"/>
            <a:ext cx="873394" cy="19179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defRPr b="1" sz="1200">
                <a:solidFill>
                  <a:srgbClr val="DF8A2F"/>
                </a:solidFill>
                <a:latin typeface="Source Sans Pro"/>
                <a:ea typeface="Source Sans Pro"/>
                <a:cs typeface="Source Sans Pro"/>
                <a:sym typeface="Source Sans Pro"/>
              </a:defRPr>
            </a:lvl1pPr>
          </a:lstStyle>
          <a:p>
            <a:pPr/>
            <a:r>
              <a:t>Tidy</a:t>
            </a:r>
          </a:p>
        </p:txBody>
      </p:sp>
      <p:sp>
        <p:nvSpPr>
          <p:cNvPr id="134" name="dplyr verb…"/>
          <p:cNvSpPr txBox="1"/>
          <p:nvPr/>
        </p:nvSpPr>
        <p:spPr>
          <a:xfrm>
            <a:off x="5132943" y="1045110"/>
            <a:ext cx="919024" cy="89503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algn="l" defTabSz="825500">
              <a:buSzPct val="75000"/>
              <a:buChar char="•"/>
              <a:defRPr sz="1100">
                <a:latin typeface="Source Sans Pro"/>
                <a:ea typeface="Source Sans Pro"/>
                <a:cs typeface="Source Sans Pro"/>
                <a:sym typeface="Source Sans Pro"/>
              </a:defRPr>
            </a:pPr>
            <a:r>
              <a:t>dplyr verb</a:t>
            </a:r>
          </a:p>
          <a:p>
            <a:pPr marL="135819" indent="-135819" algn="l" defTabSz="825500">
              <a:buSzPct val="75000"/>
              <a:buChar char="•"/>
              <a:defRPr sz="1100">
                <a:latin typeface="Source Sans Pro"/>
                <a:ea typeface="Source Sans Pro"/>
                <a:cs typeface="Source Sans Pro"/>
                <a:sym typeface="Source Sans Pro"/>
              </a:defRPr>
            </a:pPr>
            <a:r>
              <a:t>Direct Spark SQL (DBI)</a:t>
            </a:r>
          </a:p>
          <a:p>
            <a:pPr marL="135819" indent="-135819" algn="l" defTabSz="825500">
              <a:buSzPct val="75000"/>
              <a:buChar char="•"/>
              <a:defRPr sz="1100">
                <a:latin typeface="Source Sans Pro"/>
                <a:ea typeface="Source Sans Pro"/>
                <a:cs typeface="Source Sans Pro"/>
                <a:sym typeface="Source Sans Pro"/>
              </a:defRPr>
            </a:pPr>
            <a:r>
              <a:t>SDF function (Scala API)</a:t>
            </a:r>
          </a:p>
        </p:txBody>
      </p:sp>
      <p:sp>
        <p:nvSpPr>
          <p:cNvPr id="135" name="fd"/>
          <p:cNvSpPr/>
          <p:nvPr/>
        </p:nvSpPr>
        <p:spPr>
          <a:xfrm>
            <a:off x="6552775" y="822730"/>
            <a:ext cx="974810" cy="642541"/>
          </a:xfrm>
          <a:prstGeom prst="roundRect">
            <a:avLst>
              <a:gd name="adj" fmla="val 10021"/>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2000">
                <a:solidFill>
                  <a:srgbClr val="FFFFFF"/>
                </a:solidFill>
                <a:latin typeface="Source Sans Pro"/>
                <a:ea typeface="Source Sans Pro"/>
                <a:cs typeface="Source Sans Pro"/>
                <a:sym typeface="Source Sans Pro"/>
              </a:defRPr>
            </a:pPr>
            <a:r>
              <a:t>fd</a:t>
            </a:r>
          </a:p>
        </p:txBody>
      </p:sp>
      <p:sp>
        <p:nvSpPr>
          <p:cNvPr id="136" name="Transform"/>
          <p:cNvSpPr txBox="1"/>
          <p:nvPr/>
        </p:nvSpPr>
        <p:spPr>
          <a:xfrm>
            <a:off x="6582646" y="865077"/>
            <a:ext cx="93442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b="1" sz="1200">
                <a:solidFill>
                  <a:srgbClr val="DF8A2F"/>
                </a:solidFill>
                <a:latin typeface="Source Sans Pro"/>
                <a:ea typeface="Source Sans Pro"/>
                <a:cs typeface="Source Sans Pro"/>
                <a:sym typeface="Source Sans Pro"/>
              </a:defRPr>
            </a:lvl1pPr>
          </a:lstStyle>
          <a:p>
            <a:pPr/>
            <a:r>
              <a:t>Transform</a:t>
            </a:r>
          </a:p>
        </p:txBody>
      </p:sp>
      <p:sp>
        <p:nvSpPr>
          <p:cNvPr id="137" name="Transformer function"/>
          <p:cNvSpPr txBox="1"/>
          <p:nvPr/>
        </p:nvSpPr>
        <p:spPr>
          <a:xfrm>
            <a:off x="6632033" y="1067928"/>
            <a:ext cx="81632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825500">
              <a:defRPr sz="1100">
                <a:latin typeface="Source Sans Pro"/>
                <a:ea typeface="Source Sans Pro"/>
                <a:cs typeface="Source Sans Pro"/>
                <a:sym typeface="Source Sans Pro"/>
              </a:defRPr>
            </a:lvl1pPr>
          </a:lstStyle>
          <a:p>
            <a:pPr/>
            <a:r>
              <a:t>Transformer function</a:t>
            </a:r>
          </a:p>
        </p:txBody>
      </p:sp>
      <p:sp>
        <p:nvSpPr>
          <p:cNvPr id="138" name="fd"/>
          <p:cNvSpPr/>
          <p:nvPr/>
        </p:nvSpPr>
        <p:spPr>
          <a:xfrm>
            <a:off x="7113578" y="1510080"/>
            <a:ext cx="1081297" cy="645315"/>
          </a:xfrm>
          <a:prstGeom prst="roundRect">
            <a:avLst>
              <a:gd name="adj" fmla="val 9978"/>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2000">
                <a:solidFill>
                  <a:srgbClr val="FFFFFF"/>
                </a:solidFill>
                <a:latin typeface="Source Sans Pro"/>
                <a:ea typeface="Source Sans Pro"/>
                <a:cs typeface="Source Sans Pro"/>
                <a:sym typeface="Source Sans Pro"/>
              </a:defRPr>
            </a:pPr>
            <a:r>
              <a:t>fd</a:t>
            </a:r>
          </a:p>
        </p:txBody>
      </p:sp>
      <p:sp>
        <p:nvSpPr>
          <p:cNvPr id="139" name="Model"/>
          <p:cNvSpPr txBox="1"/>
          <p:nvPr/>
        </p:nvSpPr>
        <p:spPr>
          <a:xfrm>
            <a:off x="7145179" y="1551644"/>
            <a:ext cx="10180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defRPr b="1" sz="1200">
                <a:solidFill>
                  <a:srgbClr val="DF8A2F"/>
                </a:solidFill>
                <a:latin typeface="Source Sans Pro"/>
                <a:ea typeface="Source Sans Pro"/>
                <a:cs typeface="Source Sans Pro"/>
                <a:sym typeface="Source Sans Pro"/>
              </a:defRPr>
            </a:lvl1pPr>
          </a:lstStyle>
          <a:p>
            <a:pPr/>
            <a:r>
              <a:t>Model</a:t>
            </a:r>
          </a:p>
        </p:txBody>
      </p:sp>
      <p:sp>
        <p:nvSpPr>
          <p:cNvPr id="140" name="Spark MLlib…"/>
          <p:cNvSpPr txBox="1"/>
          <p:nvPr/>
        </p:nvSpPr>
        <p:spPr>
          <a:xfrm>
            <a:off x="7156149" y="1761010"/>
            <a:ext cx="1018094"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algn="l" defTabSz="825500">
              <a:buSzPct val="75000"/>
              <a:buChar char="•"/>
              <a:defRPr sz="1100">
                <a:latin typeface="Source Sans Pro"/>
                <a:ea typeface="Source Sans Pro"/>
                <a:cs typeface="Source Sans Pro"/>
                <a:sym typeface="Source Sans Pro"/>
              </a:defRPr>
            </a:pPr>
            <a:r>
              <a:t>Spark MLlib</a:t>
            </a:r>
          </a:p>
          <a:p>
            <a:pPr marL="135819" indent="-135819" algn="l" defTabSz="825500">
              <a:buSzPct val="75000"/>
              <a:buChar char="•"/>
              <a:defRPr sz="1100">
                <a:latin typeface="Source Sans Pro"/>
                <a:ea typeface="Source Sans Pro"/>
                <a:cs typeface="Source Sans Pro"/>
                <a:sym typeface="Source Sans Pro"/>
              </a:defRPr>
            </a:pPr>
            <a:r>
              <a:t>H2O Extension</a:t>
            </a:r>
          </a:p>
        </p:txBody>
      </p:sp>
      <p:sp>
        <p:nvSpPr>
          <p:cNvPr id="141" name="fd"/>
          <p:cNvSpPr/>
          <p:nvPr/>
        </p:nvSpPr>
        <p:spPr>
          <a:xfrm>
            <a:off x="7610161" y="821610"/>
            <a:ext cx="1096702" cy="644781"/>
          </a:xfrm>
          <a:prstGeom prst="roundRect">
            <a:avLst>
              <a:gd name="adj" fmla="val 9903"/>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2000">
                <a:solidFill>
                  <a:srgbClr val="FFFFFF"/>
                </a:solidFill>
                <a:latin typeface="Source Sans Pro"/>
                <a:ea typeface="Source Sans Pro"/>
                <a:cs typeface="Source Sans Pro"/>
                <a:sym typeface="Source Sans Pro"/>
              </a:defRPr>
            </a:pPr>
            <a:r>
              <a:t>fd</a:t>
            </a:r>
          </a:p>
        </p:txBody>
      </p:sp>
      <p:sp>
        <p:nvSpPr>
          <p:cNvPr id="142" name="Visualize"/>
          <p:cNvSpPr txBox="1"/>
          <p:nvPr/>
        </p:nvSpPr>
        <p:spPr>
          <a:xfrm>
            <a:off x="7648650" y="862947"/>
            <a:ext cx="1034236" cy="188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defRPr b="1" sz="1200">
                <a:solidFill>
                  <a:srgbClr val="DF8A2F"/>
                </a:solidFill>
                <a:latin typeface="Source Sans Pro"/>
                <a:ea typeface="Source Sans Pro"/>
                <a:cs typeface="Source Sans Pro"/>
                <a:sym typeface="Source Sans Pro"/>
              </a:defRPr>
            </a:lvl1pPr>
          </a:lstStyle>
          <a:p>
            <a:pPr/>
            <a:r>
              <a:t>Visualize</a:t>
            </a:r>
          </a:p>
        </p:txBody>
      </p:sp>
      <p:sp>
        <p:nvSpPr>
          <p:cNvPr id="143" name="Collect data into R for plotting"/>
          <p:cNvSpPr txBox="1"/>
          <p:nvPr/>
        </p:nvSpPr>
        <p:spPr>
          <a:xfrm>
            <a:off x="7690336" y="1069927"/>
            <a:ext cx="965000" cy="3526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defTabSz="825500">
              <a:defRPr sz="1100">
                <a:latin typeface="Source Sans Pro"/>
                <a:ea typeface="Source Sans Pro"/>
                <a:cs typeface="Source Sans Pro"/>
                <a:sym typeface="Source Sans Pro"/>
              </a:defRPr>
            </a:lvl1pPr>
          </a:lstStyle>
          <a:p>
            <a:pPr/>
            <a:r>
              <a:t>Collect data into R for plotting</a:t>
            </a:r>
          </a:p>
        </p:txBody>
      </p:sp>
      <p:sp>
        <p:nvSpPr>
          <p:cNvPr id="144" name="Rounded Rectangle"/>
          <p:cNvSpPr/>
          <p:nvPr/>
        </p:nvSpPr>
        <p:spPr>
          <a:xfrm>
            <a:off x="9213991" y="793758"/>
            <a:ext cx="1015540" cy="1247223"/>
          </a:xfrm>
          <a:prstGeom prst="roundRect">
            <a:avLst>
              <a:gd name="adj" fmla="val 6499"/>
            </a:avLst>
          </a:prstGeom>
          <a:solidFill>
            <a:srgbClr val="FFFFFF"/>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145" name="Communicate"/>
          <p:cNvSpPr txBox="1"/>
          <p:nvPr/>
        </p:nvSpPr>
        <p:spPr>
          <a:xfrm>
            <a:off x="9216054" y="830973"/>
            <a:ext cx="1014468" cy="1952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defRPr b="1" sz="1200">
                <a:solidFill>
                  <a:srgbClr val="DF8A2F"/>
                </a:solidFill>
                <a:latin typeface="Source Sans Pro"/>
                <a:ea typeface="Source Sans Pro"/>
                <a:cs typeface="Source Sans Pro"/>
                <a:sym typeface="Source Sans Pro"/>
              </a:defRPr>
            </a:lvl1pPr>
          </a:lstStyle>
          <a:p>
            <a:pPr/>
            <a:r>
              <a:t>Communicate</a:t>
            </a:r>
          </a:p>
        </p:txBody>
      </p:sp>
      <p:sp>
        <p:nvSpPr>
          <p:cNvPr id="146" name="Collect data into R…"/>
          <p:cNvSpPr txBox="1"/>
          <p:nvPr/>
        </p:nvSpPr>
        <p:spPr>
          <a:xfrm>
            <a:off x="9248458" y="1030965"/>
            <a:ext cx="908106" cy="91123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algn="l" defTabSz="825500">
              <a:buSzPct val="75000"/>
              <a:buChar char="•"/>
              <a:defRPr sz="1100">
                <a:latin typeface="Source Sans Pro"/>
                <a:ea typeface="Source Sans Pro"/>
                <a:cs typeface="Source Sans Pro"/>
                <a:sym typeface="Source Sans Pro"/>
              </a:defRPr>
            </a:pPr>
            <a:r>
              <a:t>Collect data into R</a:t>
            </a:r>
          </a:p>
          <a:p>
            <a:pPr marL="135819" indent="-135819" algn="l" defTabSz="825500">
              <a:buSzPct val="75000"/>
              <a:buChar char="•"/>
              <a:defRPr sz="1100">
                <a:latin typeface="Source Sans Pro"/>
                <a:ea typeface="Source Sans Pro"/>
                <a:cs typeface="Source Sans Pro"/>
                <a:sym typeface="Source Sans Pro"/>
              </a:defRPr>
            </a:pPr>
            <a:r>
              <a:t>Share plots, documents, and apps</a:t>
            </a:r>
          </a:p>
        </p:txBody>
      </p:sp>
      <p:sp>
        <p:nvSpPr>
          <p:cNvPr id="147" name="Arrow"/>
          <p:cNvSpPr/>
          <p:nvPr/>
        </p:nvSpPr>
        <p:spPr>
          <a:xfrm>
            <a:off x="4653753" y="1279705"/>
            <a:ext cx="356401" cy="274241"/>
          </a:xfrm>
          <a:prstGeom prst="rightArrow">
            <a:avLst>
              <a:gd name="adj1" fmla="val 19444"/>
              <a:gd name="adj2" fmla="val 90550"/>
            </a:avLst>
          </a:prstGeom>
          <a:blipFill>
            <a:blip r:embed="rId4">
              <a:alphaModFix amt="43011"/>
            </a:blip>
          </a:blipFill>
          <a:ln w="12700">
            <a:miter lim="400000"/>
          </a:ln>
        </p:spPr>
        <p:txBody>
          <a:bodyPr lIns="54570" tIns="54570" rIns="54570" bIns="54570" anchor="ctr"/>
          <a:lstStyle/>
          <a:p>
            <a:pPr>
              <a:defRPr sz="2600">
                <a:solidFill>
                  <a:srgbClr val="FFFFFF"/>
                </a:solidFill>
              </a:defRPr>
            </a:pPr>
          </a:p>
        </p:txBody>
      </p:sp>
      <p:sp>
        <p:nvSpPr>
          <p:cNvPr id="148" name="R for Data Science, Grolemund &amp; Wickham"/>
          <p:cNvSpPr txBox="1"/>
          <p:nvPr/>
        </p:nvSpPr>
        <p:spPr>
          <a:xfrm>
            <a:off x="3457575" y="1947458"/>
            <a:ext cx="2342278" cy="274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r" defTabSz="825500">
              <a:defRPr sz="1000" u="sng">
                <a:solidFill>
                  <a:srgbClr val="DF8A2F"/>
                </a:solidFill>
                <a:latin typeface="Source Sans Pro Light"/>
                <a:ea typeface="Source Sans Pro Light"/>
                <a:cs typeface="Source Sans Pro Light"/>
                <a:sym typeface="Source Sans Pro Light"/>
                <a:hlinkClick r:id="rId5" invalidUrl="" action="" tgtFrame="" tooltip="" history="1" highlightClick="0" endSnd="0"/>
              </a:defRPr>
            </a:lvl1pPr>
          </a:lstStyle>
          <a:p>
            <a:pPr>
              <a:defRPr u="none"/>
            </a:pPr>
            <a:r>
              <a:rPr u="sng">
                <a:hlinkClick r:id="rId5" invalidUrl="" action="" tgtFrame="" tooltip="" history="1" highlightClick="0" endSnd="0"/>
              </a:rPr>
              <a:t>R for Data Science, Grolemund &amp; Wickham</a:t>
            </a:r>
          </a:p>
        </p:txBody>
      </p:sp>
      <p:sp>
        <p:nvSpPr>
          <p:cNvPr id="149" name="Rounded Rectangle"/>
          <p:cNvSpPr/>
          <p:nvPr/>
        </p:nvSpPr>
        <p:spPr>
          <a:xfrm>
            <a:off x="3480337" y="2493882"/>
            <a:ext cx="6846460" cy="5222260"/>
          </a:xfrm>
          <a:prstGeom prst="roundRect">
            <a:avLst>
              <a:gd name="adj" fmla="val 1233"/>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150" name="Getting started"/>
          <p:cNvSpPr/>
          <p:nvPr/>
        </p:nvSpPr>
        <p:spPr>
          <a:xfrm>
            <a:off x="3480899" y="2253501"/>
            <a:ext cx="6845336" cy="316814"/>
          </a:xfrm>
          <a:prstGeom prst="roundRect">
            <a:avLst>
              <a:gd name="adj" fmla="val 20325"/>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800">
                <a:solidFill>
                  <a:srgbClr val="FFFFFF"/>
                </a:solidFill>
                <a:latin typeface="Source Sans Pro Semibold"/>
                <a:ea typeface="Source Sans Pro Semibold"/>
                <a:cs typeface="Source Sans Pro Semibold"/>
                <a:sym typeface="Source Sans Pro Semibold"/>
              </a:defRPr>
            </a:pPr>
            <a:r>
              <a:t>Getting started</a:t>
            </a:r>
          </a:p>
        </p:txBody>
      </p:sp>
      <p:sp>
        <p:nvSpPr>
          <p:cNvPr id="151" name="Rounded Rectangle"/>
          <p:cNvSpPr/>
          <p:nvPr/>
        </p:nvSpPr>
        <p:spPr>
          <a:xfrm>
            <a:off x="6971492" y="2643715"/>
            <a:ext cx="3259913" cy="2419672"/>
          </a:xfrm>
          <a:prstGeom prst="roundRect">
            <a:avLst>
              <a:gd name="adj" fmla="val 2661"/>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152" name="1. Install RStudio Server or RStudio Pro on one…"/>
          <p:cNvSpPr txBox="1"/>
          <p:nvPr/>
        </p:nvSpPr>
        <p:spPr>
          <a:xfrm>
            <a:off x="7082810" y="3094500"/>
            <a:ext cx="2887057"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1. </a:t>
            </a:r>
            <a:r>
              <a:t>Install RStudio Server or RStudio Pro on one </a:t>
            </a:r>
          </a:p>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of the existing nodes, preferably an edge </a:t>
            </a:r>
          </a:p>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node</a:t>
            </a:r>
          </a:p>
        </p:txBody>
      </p:sp>
      <p:sp>
        <p:nvSpPr>
          <p:cNvPr id="153" name="On a YARN Managed Cluster"/>
          <p:cNvSpPr txBox="1"/>
          <p:nvPr/>
        </p:nvSpPr>
        <p:spPr>
          <a:xfrm>
            <a:off x="6969674" y="2742530"/>
            <a:ext cx="323867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b="1" sz="1600">
                <a:solidFill>
                  <a:srgbClr val="DF8A2F"/>
                </a:solidFill>
                <a:latin typeface="Source Sans Pro"/>
                <a:ea typeface="Source Sans Pro"/>
                <a:cs typeface="Source Sans Pro"/>
                <a:sym typeface="Source Sans Pro"/>
              </a:defRPr>
            </a:lvl1pPr>
          </a:lstStyle>
          <a:p>
            <a:pPr/>
            <a:r>
              <a:t>On a YARN Managed Cluster</a:t>
            </a:r>
          </a:p>
        </p:txBody>
      </p:sp>
      <p:sp>
        <p:nvSpPr>
          <p:cNvPr id="154" name="3. Open a connection"/>
          <p:cNvSpPr txBox="1"/>
          <p:nvPr/>
        </p:nvSpPr>
        <p:spPr>
          <a:xfrm>
            <a:off x="7083346" y="4184492"/>
            <a:ext cx="287735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3.</a:t>
            </a:r>
            <a:r>
              <a:rPr>
                <a:solidFill>
                  <a:schemeClr val="accent4">
                    <a:hueOff val="384618"/>
                    <a:satOff val="3869"/>
                    <a:lumOff val="5802"/>
                  </a:schemeClr>
                </a:solidFill>
              </a:rPr>
              <a:t> </a:t>
            </a:r>
            <a:r>
              <a:t>Open a connection</a:t>
            </a:r>
          </a:p>
        </p:txBody>
      </p:sp>
      <p:sp>
        <p:nvSpPr>
          <p:cNvPr id="155" name="2. Locate path to the cluster’s Spark Home…"/>
          <p:cNvSpPr txBox="1"/>
          <p:nvPr/>
        </p:nvSpPr>
        <p:spPr>
          <a:xfrm>
            <a:off x="7096193" y="3755885"/>
            <a:ext cx="2961097" cy="4000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2. </a:t>
            </a:r>
            <a:r>
              <a:t>Locate path to the cluster’s Spark Home   </a:t>
            </a:r>
          </a:p>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Directory, it normally is “/usr/lib/spark”</a:t>
            </a:r>
          </a:p>
        </p:txBody>
      </p:sp>
      <p:sp>
        <p:nvSpPr>
          <p:cNvPr id="156" name="spark_connect(master=“yarn-client”, version = “1.6.2”,  spark_home = [Cluster’s Spark path])"/>
          <p:cNvSpPr txBox="1"/>
          <p:nvPr/>
        </p:nvSpPr>
        <p:spPr>
          <a:xfrm>
            <a:off x="7283405" y="4408292"/>
            <a:ext cx="2818959"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90000"/>
              </a:lnSpc>
              <a:spcBef>
                <a:spcPts val="300"/>
              </a:spcBef>
              <a:buClr>
                <a:schemeClr val="accent4">
                  <a:hueOff val="384618"/>
                  <a:satOff val="3869"/>
                  <a:lumOff val="5802"/>
                </a:schemeClr>
              </a:buClr>
              <a:defRPr sz="1200">
                <a:latin typeface="Source Sans Pro Semibold"/>
                <a:ea typeface="Source Sans Pro Semibold"/>
                <a:cs typeface="Source Sans Pro Semibold"/>
                <a:sym typeface="Source Sans Pro Semibold"/>
              </a:defRPr>
            </a:lvl1pPr>
          </a:lstStyle>
          <a:p>
            <a:pPr/>
            <a:r>
              <a:t>spark_connect(master=“yarn-client”, version = “1.6.2”,  spark_home = [Cluster’s Spark path])</a:t>
            </a:r>
          </a:p>
        </p:txBody>
      </p:sp>
      <p:sp>
        <p:nvSpPr>
          <p:cNvPr id="157" name="Rounded Rectangle"/>
          <p:cNvSpPr/>
          <p:nvPr/>
        </p:nvSpPr>
        <p:spPr>
          <a:xfrm>
            <a:off x="3569091" y="4257758"/>
            <a:ext cx="3288272" cy="1914543"/>
          </a:xfrm>
          <a:prstGeom prst="roundRect">
            <a:avLst>
              <a:gd name="adj" fmla="val 3389"/>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158" name="1. Install RStudio Server or Pro on one  of the…"/>
          <p:cNvSpPr txBox="1"/>
          <p:nvPr/>
        </p:nvSpPr>
        <p:spPr>
          <a:xfrm>
            <a:off x="3671040" y="4648686"/>
            <a:ext cx="3146978" cy="40605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1. </a:t>
            </a:r>
            <a:r>
              <a:t>Install RStudio Server or Pro on one  of the </a:t>
            </a:r>
          </a:p>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existing nodes</a:t>
            </a:r>
          </a:p>
        </p:txBody>
      </p:sp>
      <p:sp>
        <p:nvSpPr>
          <p:cNvPr id="159" name="On a Mesos Managed Cluster"/>
          <p:cNvSpPr txBox="1"/>
          <p:nvPr/>
        </p:nvSpPr>
        <p:spPr>
          <a:xfrm>
            <a:off x="3593165" y="4304971"/>
            <a:ext cx="3230125"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defRPr b="1" sz="1600">
                <a:solidFill>
                  <a:srgbClr val="DF8A2F"/>
                </a:solidFill>
                <a:latin typeface="Source Sans Pro"/>
                <a:ea typeface="Source Sans Pro"/>
                <a:cs typeface="Source Sans Pro"/>
                <a:sym typeface="Source Sans Pro"/>
              </a:defRPr>
            </a:lvl1pPr>
          </a:lstStyle>
          <a:p>
            <a:pPr/>
            <a:r>
              <a:t>On a Mesos Managed Cluster</a:t>
            </a:r>
          </a:p>
        </p:txBody>
      </p:sp>
      <p:sp>
        <p:nvSpPr>
          <p:cNvPr id="160" name="3. Open a connection"/>
          <p:cNvSpPr txBox="1"/>
          <p:nvPr/>
        </p:nvSpPr>
        <p:spPr>
          <a:xfrm>
            <a:off x="3653795" y="5352815"/>
            <a:ext cx="287735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3.</a:t>
            </a:r>
            <a:r>
              <a:rPr>
                <a:solidFill>
                  <a:schemeClr val="accent4">
                    <a:hueOff val="384618"/>
                    <a:satOff val="3869"/>
                    <a:lumOff val="5802"/>
                  </a:schemeClr>
                </a:solidFill>
              </a:rPr>
              <a:t> </a:t>
            </a:r>
            <a:r>
              <a:t>Open a connection</a:t>
            </a:r>
          </a:p>
        </p:txBody>
      </p:sp>
      <p:sp>
        <p:nvSpPr>
          <p:cNvPr id="161" name="2. Locate path to the cluster’s Spark directory"/>
          <p:cNvSpPr txBox="1"/>
          <p:nvPr/>
        </p:nvSpPr>
        <p:spPr>
          <a:xfrm>
            <a:off x="3653795" y="5090827"/>
            <a:ext cx="297928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2. </a:t>
            </a:r>
            <a:r>
              <a:t>Locate path to the cluster’s Spark directory</a:t>
            </a:r>
          </a:p>
        </p:txBody>
      </p:sp>
      <p:sp>
        <p:nvSpPr>
          <p:cNvPr id="162" name="spark_connect(master=“[mesos URL]”,     version = “1.6.2”,  spark_home = [Cluster’s Spark path])"/>
          <p:cNvSpPr txBox="1"/>
          <p:nvPr/>
        </p:nvSpPr>
        <p:spPr>
          <a:xfrm>
            <a:off x="3807051" y="5545994"/>
            <a:ext cx="3006683" cy="56918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90000"/>
              </a:lnSpc>
              <a:spcBef>
                <a:spcPts val="300"/>
              </a:spcBef>
              <a:buClr>
                <a:schemeClr val="accent4">
                  <a:hueOff val="384618"/>
                  <a:satOff val="3869"/>
                  <a:lumOff val="5802"/>
                </a:schemeClr>
              </a:buClr>
              <a:defRPr sz="1200">
                <a:latin typeface="Source Sans Pro Semibold"/>
                <a:ea typeface="Source Sans Pro Semibold"/>
                <a:cs typeface="Source Sans Pro Semibold"/>
                <a:sym typeface="Source Sans Pro Semibold"/>
              </a:defRPr>
            </a:lvl1pPr>
          </a:lstStyle>
          <a:p>
            <a:pPr/>
            <a:r>
              <a:t>spark_connect(master=“[mesos URL]”,     version = “1.6.2”,  spark_home = [Cluster’s Spark path])</a:t>
            </a:r>
          </a:p>
        </p:txBody>
      </p:sp>
      <p:sp>
        <p:nvSpPr>
          <p:cNvPr id="163" name="Rounded Rectangle"/>
          <p:cNvSpPr/>
          <p:nvPr/>
        </p:nvSpPr>
        <p:spPr>
          <a:xfrm>
            <a:off x="327175" y="5319371"/>
            <a:ext cx="3008837" cy="2252293"/>
          </a:xfrm>
          <a:prstGeom prst="roundRect">
            <a:avLst>
              <a:gd name="adj" fmla="val 2666"/>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pic>
        <p:nvPicPr>
          <p:cNvPr id="164" name="spark_tab.png" descr="spark_tab.png"/>
          <p:cNvPicPr>
            <a:picLocks noChangeAspect="1"/>
          </p:cNvPicPr>
          <p:nvPr/>
        </p:nvPicPr>
        <p:blipFill>
          <a:blip r:embed="rId6">
            <a:extLst/>
          </a:blip>
          <a:stretch>
            <a:fillRect/>
          </a:stretch>
        </p:blipFill>
        <p:spPr>
          <a:xfrm>
            <a:off x="476876" y="5888866"/>
            <a:ext cx="2727426" cy="1396744"/>
          </a:xfrm>
          <a:prstGeom prst="rect">
            <a:avLst/>
          </a:prstGeom>
          <a:ln w="12700">
            <a:miter lim="400000"/>
          </a:ln>
        </p:spPr>
      </p:pic>
      <p:sp>
        <p:nvSpPr>
          <p:cNvPr id="165" name="Disconnect"/>
          <p:cNvSpPr/>
          <p:nvPr/>
        </p:nvSpPr>
        <p:spPr>
          <a:xfrm>
            <a:off x="2199883" y="5626754"/>
            <a:ext cx="906860" cy="550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4" y="0"/>
                </a:moveTo>
                <a:cubicBezTo>
                  <a:pt x="814" y="0"/>
                  <a:pt x="0" y="1342"/>
                  <a:pt x="0" y="3006"/>
                </a:cubicBezTo>
                <a:lnTo>
                  <a:pt x="0" y="5762"/>
                </a:lnTo>
                <a:cubicBezTo>
                  <a:pt x="0" y="7426"/>
                  <a:pt x="814" y="8783"/>
                  <a:pt x="1824" y="8783"/>
                </a:cubicBezTo>
                <a:lnTo>
                  <a:pt x="7676" y="8783"/>
                </a:lnTo>
                <a:lnTo>
                  <a:pt x="3866" y="21600"/>
                </a:lnTo>
                <a:lnTo>
                  <a:pt x="10644" y="8783"/>
                </a:lnTo>
                <a:lnTo>
                  <a:pt x="19766" y="8783"/>
                </a:lnTo>
                <a:cubicBezTo>
                  <a:pt x="20776" y="8783"/>
                  <a:pt x="21600" y="7426"/>
                  <a:pt x="21600" y="5762"/>
                </a:cubicBezTo>
                <a:lnTo>
                  <a:pt x="21600" y="3006"/>
                </a:lnTo>
                <a:cubicBezTo>
                  <a:pt x="21600" y="1342"/>
                  <a:pt x="20776" y="0"/>
                  <a:pt x="19766" y="0"/>
                </a:cubicBezTo>
                <a:lnTo>
                  <a:pt x="1824"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100">
                <a:solidFill>
                  <a:srgbClr val="FFFFFF"/>
                </a:solidFill>
                <a:latin typeface="Source Sans Pro"/>
                <a:ea typeface="Source Sans Pro"/>
                <a:cs typeface="Source Sans Pro"/>
                <a:sym typeface="Source Sans Pro"/>
              </a:defRPr>
            </a:lvl1pPr>
          </a:lstStyle>
          <a:p>
            <a:pPr/>
            <a:r>
              <a:t>Disconnect</a:t>
            </a:r>
          </a:p>
        </p:txBody>
      </p:sp>
      <p:sp>
        <p:nvSpPr>
          <p:cNvPr id="166" name="Open the Spark UI"/>
          <p:cNvSpPr/>
          <p:nvPr/>
        </p:nvSpPr>
        <p:spPr>
          <a:xfrm>
            <a:off x="1449181" y="6349796"/>
            <a:ext cx="829470" cy="570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23" y="8553"/>
                </a:lnTo>
                <a:lnTo>
                  <a:pt x="2305" y="8553"/>
                </a:lnTo>
                <a:cubicBezTo>
                  <a:pt x="1306" y="8553"/>
                  <a:pt x="496" y="9731"/>
                  <a:pt x="496" y="11183"/>
                </a:cubicBezTo>
                <a:lnTo>
                  <a:pt x="496" y="18970"/>
                </a:lnTo>
                <a:cubicBezTo>
                  <a:pt x="496" y="20422"/>
                  <a:pt x="1306" y="21600"/>
                  <a:pt x="2305" y="21600"/>
                </a:cubicBezTo>
                <a:lnTo>
                  <a:pt x="19791" y="21600"/>
                </a:lnTo>
                <a:cubicBezTo>
                  <a:pt x="20790" y="21600"/>
                  <a:pt x="21600" y="20422"/>
                  <a:pt x="21600" y="18970"/>
                </a:cubicBezTo>
                <a:lnTo>
                  <a:pt x="21600" y="11183"/>
                </a:lnTo>
                <a:cubicBezTo>
                  <a:pt x="21600" y="9731"/>
                  <a:pt x="20790" y="8553"/>
                  <a:pt x="19791" y="8553"/>
                </a:cubicBezTo>
                <a:lnTo>
                  <a:pt x="8361" y="8553"/>
                </a:lnTo>
                <a:lnTo>
                  <a:pt x="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100">
                <a:solidFill>
                  <a:srgbClr val="FFFFFF"/>
                </a:solidFill>
                <a:latin typeface="Source Sans Pro"/>
                <a:ea typeface="Source Sans Pro"/>
                <a:cs typeface="Source Sans Pro"/>
                <a:sym typeface="Source Sans Pro"/>
              </a:defRPr>
            </a:lvl1pPr>
          </a:lstStyle>
          <a:p>
            <a:pPr/>
            <a:r>
              <a:t>Open the Spark UI</a:t>
            </a:r>
          </a:p>
        </p:txBody>
      </p:sp>
      <p:sp>
        <p:nvSpPr>
          <p:cNvPr id="167" name="Spark &amp; Hive Tables"/>
          <p:cNvSpPr/>
          <p:nvPr/>
        </p:nvSpPr>
        <p:spPr>
          <a:xfrm>
            <a:off x="458088" y="7112710"/>
            <a:ext cx="1454548" cy="366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2" y="0"/>
                </a:moveTo>
                <a:lnTo>
                  <a:pt x="9966" y="6085"/>
                </a:lnTo>
                <a:lnTo>
                  <a:pt x="1031" y="6085"/>
                </a:lnTo>
                <a:cubicBezTo>
                  <a:pt x="462" y="6085"/>
                  <a:pt x="0" y="7919"/>
                  <a:pt x="0" y="10180"/>
                </a:cubicBezTo>
                <a:lnTo>
                  <a:pt x="0" y="17505"/>
                </a:lnTo>
                <a:cubicBezTo>
                  <a:pt x="0" y="19766"/>
                  <a:pt x="462" y="21600"/>
                  <a:pt x="1031" y="21600"/>
                </a:cubicBezTo>
                <a:lnTo>
                  <a:pt x="20569" y="21600"/>
                </a:lnTo>
                <a:cubicBezTo>
                  <a:pt x="21138" y="21600"/>
                  <a:pt x="21600" y="19766"/>
                  <a:pt x="21600" y="17505"/>
                </a:cubicBezTo>
                <a:lnTo>
                  <a:pt x="21600" y="10180"/>
                </a:lnTo>
                <a:cubicBezTo>
                  <a:pt x="21600" y="7919"/>
                  <a:pt x="21138" y="6085"/>
                  <a:pt x="20569" y="6085"/>
                </a:cubicBezTo>
                <a:lnTo>
                  <a:pt x="11351" y="6085"/>
                </a:lnTo>
                <a:lnTo>
                  <a:pt x="10502"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100">
                <a:solidFill>
                  <a:srgbClr val="FFFFFF"/>
                </a:solidFill>
                <a:latin typeface="Source Sans Pro"/>
                <a:ea typeface="Source Sans Pro"/>
                <a:cs typeface="Source Sans Pro"/>
                <a:sym typeface="Source Sans Pro"/>
              </a:defRPr>
            </a:lvl1pPr>
          </a:lstStyle>
          <a:p>
            <a:pPr/>
            <a:r>
              <a:t>Spark &amp; Hive Tables</a:t>
            </a:r>
          </a:p>
        </p:txBody>
      </p:sp>
      <p:sp>
        <p:nvSpPr>
          <p:cNvPr id="168" name="Open connection log"/>
          <p:cNvSpPr/>
          <p:nvPr/>
        </p:nvSpPr>
        <p:spPr>
          <a:xfrm>
            <a:off x="458088" y="5643108"/>
            <a:ext cx="1454548"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 y="0"/>
                </a:moveTo>
                <a:cubicBezTo>
                  <a:pt x="462" y="0"/>
                  <a:pt x="0" y="1260"/>
                  <a:pt x="0" y="2813"/>
                </a:cubicBezTo>
                <a:lnTo>
                  <a:pt x="0" y="6461"/>
                </a:lnTo>
                <a:cubicBezTo>
                  <a:pt x="0" y="8014"/>
                  <a:pt x="462" y="9273"/>
                  <a:pt x="1031" y="9273"/>
                </a:cubicBezTo>
                <a:lnTo>
                  <a:pt x="11280" y="9273"/>
                </a:lnTo>
                <a:lnTo>
                  <a:pt x="18129" y="21600"/>
                </a:lnTo>
                <a:lnTo>
                  <a:pt x="13944" y="9273"/>
                </a:lnTo>
                <a:lnTo>
                  <a:pt x="20569" y="9273"/>
                </a:lnTo>
                <a:cubicBezTo>
                  <a:pt x="21138" y="9273"/>
                  <a:pt x="21600" y="8014"/>
                  <a:pt x="21600" y="6461"/>
                </a:cubicBezTo>
                <a:lnTo>
                  <a:pt x="21600" y="2813"/>
                </a:lnTo>
                <a:cubicBezTo>
                  <a:pt x="21600" y="1260"/>
                  <a:pt x="21138" y="0"/>
                  <a:pt x="20569" y="0"/>
                </a:cubicBezTo>
                <a:lnTo>
                  <a:pt x="1031"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100">
                <a:solidFill>
                  <a:srgbClr val="FFFFFF"/>
                </a:solidFill>
                <a:latin typeface="Source Sans Pro"/>
                <a:ea typeface="Source Sans Pro"/>
                <a:cs typeface="Source Sans Pro"/>
                <a:sym typeface="Source Sans Pro"/>
              </a:defRPr>
            </a:lvl1pPr>
          </a:lstStyle>
          <a:p>
            <a:pPr/>
            <a:r>
              <a:t>Open connection log</a:t>
            </a:r>
          </a:p>
        </p:txBody>
      </p:sp>
      <p:sp>
        <p:nvSpPr>
          <p:cNvPr id="169" name="Preview 1K rows"/>
          <p:cNvSpPr/>
          <p:nvPr/>
        </p:nvSpPr>
        <p:spPr>
          <a:xfrm>
            <a:off x="2075793" y="6844712"/>
            <a:ext cx="682229" cy="562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458" y="7738"/>
                </a:lnTo>
                <a:lnTo>
                  <a:pt x="2199" y="7738"/>
                </a:lnTo>
                <a:cubicBezTo>
                  <a:pt x="985" y="7738"/>
                  <a:pt x="0" y="8932"/>
                  <a:pt x="0" y="10404"/>
                </a:cubicBezTo>
                <a:lnTo>
                  <a:pt x="0" y="18934"/>
                </a:lnTo>
                <a:cubicBezTo>
                  <a:pt x="0" y="20406"/>
                  <a:pt x="985" y="21600"/>
                  <a:pt x="2199" y="21600"/>
                </a:cubicBezTo>
                <a:lnTo>
                  <a:pt x="19049" y="21600"/>
                </a:lnTo>
                <a:cubicBezTo>
                  <a:pt x="20263" y="21600"/>
                  <a:pt x="21236" y="20406"/>
                  <a:pt x="21236" y="18934"/>
                </a:cubicBezTo>
                <a:lnTo>
                  <a:pt x="21236" y="10404"/>
                </a:lnTo>
                <a:cubicBezTo>
                  <a:pt x="21236" y="8932"/>
                  <a:pt x="20263" y="7738"/>
                  <a:pt x="19049" y="7738"/>
                </a:cubicBezTo>
                <a:lnTo>
                  <a:pt x="17529" y="7738"/>
                </a:lnTo>
                <a:lnTo>
                  <a:pt x="2160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100">
                <a:solidFill>
                  <a:srgbClr val="FFFFFF"/>
                </a:solidFill>
                <a:latin typeface="Source Sans Pro"/>
                <a:ea typeface="Source Sans Pro"/>
                <a:cs typeface="Source Sans Pro"/>
                <a:sym typeface="Source Sans Pro"/>
              </a:defRPr>
            </a:lvl1pPr>
          </a:lstStyle>
          <a:p>
            <a:pPr/>
            <a:r>
              <a:t>Preview 1K rows</a:t>
            </a:r>
          </a:p>
        </p:txBody>
      </p:sp>
      <p:sp>
        <p:nvSpPr>
          <p:cNvPr id="170" name="RStudio Integrates with sparklyr"/>
          <p:cNvSpPr txBox="1"/>
          <p:nvPr/>
        </p:nvSpPr>
        <p:spPr>
          <a:xfrm>
            <a:off x="397378" y="5372015"/>
            <a:ext cx="2960278" cy="2020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defRPr b="1" sz="1300">
                <a:solidFill>
                  <a:schemeClr val="accent1"/>
                </a:solidFill>
                <a:latin typeface="Source Sans Pro"/>
                <a:ea typeface="Source Sans Pro"/>
                <a:cs typeface="Source Sans Pro"/>
                <a:sym typeface="Source Sans Pro"/>
              </a:defRPr>
            </a:lvl1pPr>
          </a:lstStyle>
          <a:p>
            <a:pPr/>
            <a:r>
              <a:t>RStudio Integrates with sparklyr</a:t>
            </a:r>
          </a:p>
        </p:txBody>
      </p:sp>
      <p:sp>
        <p:nvSpPr>
          <p:cNvPr id="171" name="Starting with version 1.044, RStudio Desktop, Server and Pro include integrated support for the sparklyr package.  You can create and manage connections to Spark clusters and local Spark instances from inside the IDE."/>
          <p:cNvSpPr txBox="1"/>
          <p:nvPr/>
        </p:nvSpPr>
        <p:spPr>
          <a:xfrm>
            <a:off x="357757" y="4266622"/>
            <a:ext cx="3011641"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defTabSz="12700">
              <a:defRPr sz="1200">
                <a:latin typeface="Source Sans Pro Light"/>
                <a:ea typeface="Source Sans Pro Light"/>
                <a:cs typeface="Source Sans Pro Light"/>
                <a:sym typeface="Source Sans Pro Light"/>
              </a:defRPr>
            </a:pPr>
            <a:r>
              <a:t>Starting with </a:t>
            </a:r>
            <a:r>
              <a:rPr>
                <a:latin typeface="Source Sans Pro Semibold"/>
                <a:ea typeface="Source Sans Pro Semibold"/>
                <a:cs typeface="Source Sans Pro Semibold"/>
                <a:sym typeface="Source Sans Pro Semibold"/>
              </a:rPr>
              <a:t>version 1.044, RStudio Desktop, Server and Pro include integrated support for the sparklyr package</a:t>
            </a:r>
            <a:r>
              <a:t>.  You can create and manage connections to Spark clusters and local Spark instances from inside the IDE.  </a:t>
            </a:r>
          </a:p>
        </p:txBody>
      </p:sp>
      <p:sp>
        <p:nvSpPr>
          <p:cNvPr id="172" name="Rounded Rectangle"/>
          <p:cNvSpPr/>
          <p:nvPr/>
        </p:nvSpPr>
        <p:spPr>
          <a:xfrm>
            <a:off x="10355533" y="396581"/>
            <a:ext cx="3407275" cy="9996872"/>
          </a:xfrm>
          <a:prstGeom prst="roundRect">
            <a:avLst>
              <a:gd name="adj" fmla="val 1890"/>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173" name="Rounded Rectangle"/>
          <p:cNvSpPr/>
          <p:nvPr/>
        </p:nvSpPr>
        <p:spPr>
          <a:xfrm>
            <a:off x="10423193" y="659916"/>
            <a:ext cx="3271955" cy="9644751"/>
          </a:xfrm>
          <a:prstGeom prst="roundRect">
            <a:avLst>
              <a:gd name="adj" fmla="val 1968"/>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174" name="Using sparklyr"/>
          <p:cNvSpPr/>
          <p:nvPr/>
        </p:nvSpPr>
        <p:spPr>
          <a:xfrm>
            <a:off x="10363395" y="275039"/>
            <a:ext cx="3407274" cy="325958"/>
          </a:xfrm>
          <a:prstGeom prst="roundRect">
            <a:avLst>
              <a:gd name="adj" fmla="val 19754"/>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800">
                <a:solidFill>
                  <a:srgbClr val="FFFFFF"/>
                </a:solidFill>
                <a:latin typeface="Source Sans Pro Semibold"/>
                <a:ea typeface="Source Sans Pro Semibold"/>
                <a:cs typeface="Source Sans Pro Semibold"/>
                <a:sym typeface="Source Sans Pro Semibold"/>
              </a:defRPr>
            </a:pPr>
            <a:r>
              <a:t>Using sparklyr</a:t>
            </a:r>
          </a:p>
        </p:txBody>
      </p:sp>
      <p:sp>
        <p:nvSpPr>
          <p:cNvPr id="175" name="library(sparklyr); library(dplyr); library(ggplot2); library(tidyr);…"/>
          <p:cNvSpPr txBox="1"/>
          <p:nvPr/>
        </p:nvSpPr>
        <p:spPr>
          <a:xfrm>
            <a:off x="10444108" y="1183289"/>
            <a:ext cx="3230125" cy="9011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lgn="l">
              <a:defRPr sz="1200">
                <a:latin typeface="Source Sans Pro Light"/>
                <a:ea typeface="Source Sans Pro Light"/>
                <a:cs typeface="Source Sans Pro Light"/>
                <a:sym typeface="Source Sans Pro Light"/>
              </a:defRPr>
            </a:pPr>
            <a:r>
              <a:t>library(sparklyr); library(dplyr); library(ggplot2); library(tidyr); </a:t>
            </a:r>
          </a:p>
          <a:p>
            <a:pPr algn="l">
              <a:defRPr sz="1200">
                <a:latin typeface="Source Sans Pro Light"/>
                <a:ea typeface="Source Sans Pro Light"/>
                <a:cs typeface="Source Sans Pro Light"/>
                <a:sym typeface="Source Sans Pro Light"/>
              </a:defRPr>
            </a:pPr>
            <a:r>
              <a:t>set.seed(100)</a:t>
            </a:r>
          </a:p>
          <a:p>
            <a:pPr algn="l">
              <a:defRPr sz="9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spark_install</a:t>
            </a:r>
            <a:r>
              <a:t>("2.0.1")</a:t>
            </a: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t>sc &lt;- </a:t>
            </a:r>
            <a:r>
              <a:rPr>
                <a:latin typeface="Source Sans Pro Semibold"/>
                <a:ea typeface="Source Sans Pro Semibold"/>
                <a:cs typeface="Source Sans Pro Semibold"/>
                <a:sym typeface="Source Sans Pro Semibold"/>
              </a:rPr>
              <a:t>spark_connect</a:t>
            </a:r>
            <a:r>
              <a:t>(master = "local")</a:t>
            </a: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t>import_iris &lt;- </a:t>
            </a:r>
            <a:r>
              <a:rPr>
                <a:latin typeface="Source Sans Pro Semibold"/>
                <a:ea typeface="Source Sans Pro Semibold"/>
                <a:cs typeface="Source Sans Pro Semibold"/>
                <a:sym typeface="Source Sans Pro Semibold"/>
              </a:rPr>
              <a:t>copy_to</a:t>
            </a:r>
            <a:r>
              <a:t>(sc, iris, "spark_iris", </a:t>
            </a:r>
          </a:p>
          <a:p>
            <a:pPr algn="l">
              <a:defRPr sz="1200">
                <a:latin typeface="Source Sans Pro Light"/>
                <a:ea typeface="Source Sans Pro Light"/>
                <a:cs typeface="Source Sans Pro Light"/>
                <a:sym typeface="Source Sans Pro Light"/>
              </a:defRPr>
            </a:pPr>
            <a:r>
              <a:t>   overwrite = TRUE) </a:t>
            </a: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t>partition_iris &lt;- </a:t>
            </a:r>
            <a:r>
              <a:rPr>
                <a:latin typeface="Source Sans Pro Semibold"/>
                <a:ea typeface="Source Sans Pro Semibold"/>
                <a:cs typeface="Source Sans Pro Semibold"/>
                <a:sym typeface="Source Sans Pro Semibold"/>
              </a:rPr>
              <a:t>sdf_partition</a:t>
            </a:r>
            <a:r>
              <a:t>(</a:t>
            </a:r>
          </a:p>
          <a:p>
            <a:pPr algn="l">
              <a:defRPr sz="1200">
                <a:latin typeface="Source Sans Pro Light"/>
                <a:ea typeface="Source Sans Pro Light"/>
                <a:cs typeface="Source Sans Pro Light"/>
                <a:sym typeface="Source Sans Pro Light"/>
              </a:defRPr>
            </a:pPr>
            <a:r>
              <a:t>   import_iris,training=0.5, testing=0.5)</a:t>
            </a:r>
          </a:p>
          <a:p>
            <a:pPr algn="l">
              <a:defRPr sz="1200">
                <a:latin typeface="Source Sans Pro Light"/>
                <a:ea typeface="Source Sans Pro Light"/>
                <a:cs typeface="Source Sans Pro Light"/>
                <a:sym typeface="Source Sans Pro Light"/>
              </a:defRPr>
            </a:pPr>
            <a:r>
              <a:t>  </a:t>
            </a:r>
          </a:p>
          <a:p>
            <a:pPr algn="l">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sdf_register</a:t>
            </a:r>
            <a:r>
              <a:t>(partition_iris, c("spark_iris_training","spark_iris_test"))</a:t>
            </a: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t>tidy_iris &lt;- </a:t>
            </a:r>
            <a:r>
              <a:rPr>
                <a:latin typeface="Source Sans Pro Semibold"/>
                <a:ea typeface="Source Sans Pro Semibold"/>
                <a:cs typeface="Source Sans Pro Semibold"/>
                <a:sym typeface="Source Sans Pro Semibold"/>
              </a:rPr>
              <a:t>tbl</a:t>
            </a:r>
            <a:r>
              <a:t>(sc,"spark_iris_training") %&gt;%</a:t>
            </a:r>
          </a:p>
          <a:p>
            <a:pPr algn="l">
              <a:defRPr sz="1200">
                <a:latin typeface="Source Sans Pro Light"/>
                <a:ea typeface="Source Sans Pro Light"/>
                <a:cs typeface="Source Sans Pro Light"/>
                <a:sym typeface="Source Sans Pro Light"/>
              </a:defRPr>
            </a:pPr>
            <a:r>
              <a:t>  select(Species, Petal_Length, Petal_Width) </a:t>
            </a: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t>model_iris &lt;- tidy_iris %&gt;%</a:t>
            </a:r>
          </a:p>
          <a:p>
            <a:pPr algn="l">
              <a:defRPr sz="1200">
                <a:latin typeface="Source Sans Pro Light"/>
                <a:ea typeface="Source Sans Pro Light"/>
                <a:cs typeface="Source Sans Pro Light"/>
                <a:sym typeface="Source Sans Pro Light"/>
              </a:defRPr>
            </a:pPr>
            <a:r>
              <a:t>  </a:t>
            </a:r>
            <a:r>
              <a:rPr>
                <a:latin typeface="Source Sans Pro Semibold"/>
                <a:ea typeface="Source Sans Pro Semibold"/>
                <a:cs typeface="Source Sans Pro Semibold"/>
                <a:sym typeface="Source Sans Pro Semibold"/>
              </a:rPr>
              <a:t>ml_decision_tree</a:t>
            </a:r>
            <a:r>
              <a:t>(response="Species", </a:t>
            </a:r>
          </a:p>
          <a:p>
            <a:pPr algn="l">
              <a:defRPr sz="1200">
                <a:latin typeface="Source Sans Pro Light"/>
                <a:ea typeface="Source Sans Pro Light"/>
                <a:cs typeface="Source Sans Pro Light"/>
                <a:sym typeface="Source Sans Pro Light"/>
              </a:defRPr>
            </a:pPr>
            <a:r>
              <a:t>  features=c("Petal_Length","Petal_Width"))</a:t>
            </a: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t>test_iris &lt;- </a:t>
            </a:r>
            <a:r>
              <a:rPr>
                <a:latin typeface="Source Sans Pro Semibold"/>
                <a:ea typeface="Source Sans Pro Semibold"/>
                <a:cs typeface="Source Sans Pro Semibold"/>
                <a:sym typeface="Source Sans Pro Semibold"/>
              </a:rPr>
              <a:t>tbl</a:t>
            </a:r>
            <a:r>
              <a:t>(sc,"spark_iris_test") </a:t>
            </a: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t>pred_iris &lt;- </a:t>
            </a:r>
            <a:r>
              <a:rPr b="1">
                <a:latin typeface="Source Sans Pro"/>
                <a:ea typeface="Source Sans Pro"/>
                <a:cs typeface="Source Sans Pro"/>
                <a:sym typeface="Source Sans Pro"/>
              </a:rPr>
              <a:t>sdf_predict</a:t>
            </a:r>
            <a:r>
              <a:t>(</a:t>
            </a:r>
          </a:p>
          <a:p>
            <a:pPr algn="l">
              <a:defRPr sz="1200">
                <a:latin typeface="Source Sans Pro Light"/>
                <a:ea typeface="Source Sans Pro Light"/>
                <a:cs typeface="Source Sans Pro Light"/>
                <a:sym typeface="Source Sans Pro Light"/>
              </a:defRPr>
            </a:pPr>
            <a:r>
              <a:t>  model_iris,  test_iris) %&gt;% </a:t>
            </a:r>
          </a:p>
          <a:p>
            <a:pPr algn="l">
              <a:defRPr sz="1200">
                <a:latin typeface="Source Sans Pro Light"/>
                <a:ea typeface="Source Sans Pro Light"/>
                <a:cs typeface="Source Sans Pro Light"/>
                <a:sym typeface="Source Sans Pro Light"/>
              </a:defRPr>
            </a:pPr>
            <a:r>
              <a:t>  collect</a:t>
            </a: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t>pred_iris %&gt;%</a:t>
            </a:r>
          </a:p>
          <a:p>
            <a:pPr algn="l">
              <a:defRPr sz="1200">
                <a:latin typeface="Source Sans Pro Light"/>
                <a:ea typeface="Source Sans Pro Light"/>
                <a:cs typeface="Source Sans Pro Light"/>
                <a:sym typeface="Source Sans Pro Light"/>
              </a:defRPr>
            </a:pPr>
            <a:r>
              <a:t>  inner_join(data.frame(prediction=0:2,</a:t>
            </a:r>
          </a:p>
          <a:p>
            <a:pPr algn="l">
              <a:defRPr sz="1200">
                <a:latin typeface="Source Sans Pro Light"/>
                <a:ea typeface="Source Sans Pro Light"/>
                <a:cs typeface="Source Sans Pro Light"/>
                <a:sym typeface="Source Sans Pro Light"/>
              </a:defRPr>
            </a:pPr>
            <a:r>
              <a:t>  lab=model_iris$model.parameters$labels)) %&gt;%</a:t>
            </a:r>
          </a:p>
          <a:p>
            <a:pPr algn="l">
              <a:defRPr sz="1200">
                <a:latin typeface="Source Sans Pro Light"/>
                <a:ea typeface="Source Sans Pro Light"/>
                <a:cs typeface="Source Sans Pro Light"/>
                <a:sym typeface="Source Sans Pro Light"/>
              </a:defRPr>
            </a:pPr>
            <a:r>
              <a:t>  ggplot(aes(Petal_Length, Petal_Width, col=lab)) +</a:t>
            </a:r>
          </a:p>
          <a:p>
            <a:pPr algn="l">
              <a:defRPr sz="1200">
                <a:latin typeface="Source Sans Pro Light"/>
                <a:ea typeface="Source Sans Pro Light"/>
                <a:cs typeface="Source Sans Pro Light"/>
                <a:sym typeface="Source Sans Pro Light"/>
              </a:defRPr>
            </a:pPr>
            <a:r>
              <a:t>  geom_point()</a:t>
            </a: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p>
          <a:p>
            <a:pPr algn="l">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spark_disconnect</a:t>
            </a:r>
            <a:r>
              <a:t>(sc)</a:t>
            </a:r>
          </a:p>
        </p:txBody>
      </p:sp>
      <p:sp>
        <p:nvSpPr>
          <p:cNvPr id="176" name="Partition data"/>
          <p:cNvSpPr/>
          <p:nvPr/>
        </p:nvSpPr>
        <p:spPr>
          <a:xfrm>
            <a:off x="12454886" y="3479801"/>
            <a:ext cx="1167607" cy="461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33" y="0"/>
                </a:moveTo>
                <a:cubicBezTo>
                  <a:pt x="9592" y="0"/>
                  <a:pt x="8913" y="1717"/>
                  <a:pt x="8913" y="3845"/>
                </a:cubicBezTo>
                <a:lnTo>
                  <a:pt x="8913" y="5980"/>
                </a:lnTo>
                <a:lnTo>
                  <a:pt x="0" y="5405"/>
                </a:lnTo>
                <a:lnTo>
                  <a:pt x="8913" y="11218"/>
                </a:lnTo>
                <a:lnTo>
                  <a:pt x="8913" y="17737"/>
                </a:lnTo>
                <a:cubicBezTo>
                  <a:pt x="8913" y="19865"/>
                  <a:pt x="9592" y="21600"/>
                  <a:pt x="10433" y="21600"/>
                </a:cubicBezTo>
                <a:lnTo>
                  <a:pt x="20080" y="21600"/>
                </a:lnTo>
                <a:cubicBezTo>
                  <a:pt x="20921" y="21600"/>
                  <a:pt x="21600" y="19865"/>
                  <a:pt x="21600" y="17737"/>
                </a:cubicBezTo>
                <a:lnTo>
                  <a:pt x="21600" y="3845"/>
                </a:lnTo>
                <a:cubicBezTo>
                  <a:pt x="21600" y="1717"/>
                  <a:pt x="20921" y="0"/>
                  <a:pt x="20080" y="0"/>
                </a:cubicBezTo>
                <a:lnTo>
                  <a:pt x="1043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200">
                <a:solidFill>
                  <a:srgbClr val="FFFFFF"/>
                </a:solidFill>
                <a:latin typeface="Source Sans Pro"/>
                <a:ea typeface="Source Sans Pro"/>
                <a:cs typeface="Source Sans Pro"/>
                <a:sym typeface="Source Sans Pro"/>
              </a:defRPr>
            </a:lvl1pPr>
          </a:lstStyle>
          <a:p>
            <a:pPr/>
            <a:r>
              <a:t>Partition data</a:t>
            </a:r>
          </a:p>
        </p:txBody>
      </p:sp>
      <p:sp>
        <p:nvSpPr>
          <p:cNvPr id="177" name="Install Spark locally"/>
          <p:cNvSpPr/>
          <p:nvPr/>
        </p:nvSpPr>
        <p:spPr>
          <a:xfrm>
            <a:off x="11286256" y="1454017"/>
            <a:ext cx="1749426" cy="49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5" y="0"/>
                </a:moveTo>
                <a:cubicBezTo>
                  <a:pt x="2384" y="0"/>
                  <a:pt x="1931" y="1586"/>
                  <a:pt x="1931" y="3551"/>
                </a:cubicBezTo>
                <a:lnTo>
                  <a:pt x="1931" y="10208"/>
                </a:lnTo>
                <a:cubicBezTo>
                  <a:pt x="1931" y="12173"/>
                  <a:pt x="2384" y="13759"/>
                  <a:pt x="2945" y="13759"/>
                </a:cubicBezTo>
                <a:lnTo>
                  <a:pt x="4685" y="13759"/>
                </a:lnTo>
                <a:lnTo>
                  <a:pt x="0" y="21600"/>
                </a:lnTo>
                <a:lnTo>
                  <a:pt x="9124" y="13759"/>
                </a:lnTo>
                <a:lnTo>
                  <a:pt x="20581" y="13759"/>
                </a:lnTo>
                <a:cubicBezTo>
                  <a:pt x="21142" y="13759"/>
                  <a:pt x="21600" y="12174"/>
                  <a:pt x="21600" y="10208"/>
                </a:cubicBezTo>
                <a:lnTo>
                  <a:pt x="21600" y="3551"/>
                </a:lnTo>
                <a:cubicBezTo>
                  <a:pt x="21600" y="1586"/>
                  <a:pt x="21142" y="0"/>
                  <a:pt x="20581" y="0"/>
                </a:cubicBezTo>
                <a:lnTo>
                  <a:pt x="294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200">
                <a:solidFill>
                  <a:srgbClr val="FFFFFF"/>
                </a:solidFill>
                <a:latin typeface="Source Sans Pro"/>
                <a:ea typeface="Source Sans Pro"/>
                <a:cs typeface="Source Sans Pro"/>
                <a:sym typeface="Source Sans Pro"/>
              </a:defRPr>
            </a:lvl1pPr>
          </a:lstStyle>
          <a:p>
            <a:pPr/>
            <a:r>
              <a:t>Install Spark locally</a:t>
            </a:r>
          </a:p>
        </p:txBody>
      </p:sp>
      <p:sp>
        <p:nvSpPr>
          <p:cNvPr id="178" name="Connect to  local version"/>
          <p:cNvSpPr/>
          <p:nvPr/>
        </p:nvSpPr>
        <p:spPr>
          <a:xfrm>
            <a:off x="11851198" y="1871118"/>
            <a:ext cx="1805385" cy="441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 y="0"/>
                </a:moveTo>
                <a:cubicBezTo>
                  <a:pt x="1104" y="0"/>
                  <a:pt x="665" y="1796"/>
                  <a:pt x="665" y="4021"/>
                </a:cubicBezTo>
                <a:lnTo>
                  <a:pt x="665" y="10256"/>
                </a:lnTo>
                <a:cubicBezTo>
                  <a:pt x="665" y="12481"/>
                  <a:pt x="1104" y="14277"/>
                  <a:pt x="1648" y="14277"/>
                </a:cubicBezTo>
                <a:lnTo>
                  <a:pt x="4022" y="14277"/>
                </a:lnTo>
                <a:lnTo>
                  <a:pt x="0" y="21600"/>
                </a:lnTo>
                <a:lnTo>
                  <a:pt x="9017" y="14277"/>
                </a:lnTo>
                <a:lnTo>
                  <a:pt x="20612" y="14277"/>
                </a:lnTo>
                <a:cubicBezTo>
                  <a:pt x="21156" y="14277"/>
                  <a:pt x="21600" y="12481"/>
                  <a:pt x="21600" y="10256"/>
                </a:cubicBezTo>
                <a:lnTo>
                  <a:pt x="21600" y="4021"/>
                </a:lnTo>
                <a:cubicBezTo>
                  <a:pt x="21600" y="1796"/>
                  <a:pt x="21156" y="0"/>
                  <a:pt x="20612" y="0"/>
                </a:cubicBezTo>
                <a:lnTo>
                  <a:pt x="1648"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200">
                <a:solidFill>
                  <a:srgbClr val="FFFFFF"/>
                </a:solidFill>
                <a:latin typeface="Source Sans Pro"/>
                <a:ea typeface="Source Sans Pro"/>
                <a:cs typeface="Source Sans Pro"/>
                <a:sym typeface="Source Sans Pro"/>
              </a:defRPr>
            </a:lvl1pPr>
          </a:lstStyle>
          <a:p>
            <a:pPr/>
            <a:r>
              <a:t>Connect to  local version</a:t>
            </a:r>
          </a:p>
        </p:txBody>
      </p:sp>
      <p:sp>
        <p:nvSpPr>
          <p:cNvPr id="179" name="Copy data to Spark memory"/>
          <p:cNvSpPr/>
          <p:nvPr/>
        </p:nvSpPr>
        <p:spPr>
          <a:xfrm>
            <a:off x="11640101" y="2906481"/>
            <a:ext cx="2018905" cy="494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74" y="0"/>
                </a:moveTo>
                <a:lnTo>
                  <a:pt x="5902" y="7350"/>
                </a:lnTo>
                <a:lnTo>
                  <a:pt x="879" y="7350"/>
                </a:lnTo>
                <a:cubicBezTo>
                  <a:pt x="393" y="7350"/>
                  <a:pt x="0" y="8953"/>
                  <a:pt x="0" y="10939"/>
                </a:cubicBezTo>
                <a:lnTo>
                  <a:pt x="0" y="17994"/>
                </a:lnTo>
                <a:cubicBezTo>
                  <a:pt x="0" y="19980"/>
                  <a:pt x="393" y="21600"/>
                  <a:pt x="879" y="21600"/>
                </a:cubicBezTo>
                <a:lnTo>
                  <a:pt x="20721" y="21600"/>
                </a:lnTo>
                <a:cubicBezTo>
                  <a:pt x="21207" y="21600"/>
                  <a:pt x="21600" y="19980"/>
                  <a:pt x="21600" y="17994"/>
                </a:cubicBezTo>
                <a:lnTo>
                  <a:pt x="21600" y="10939"/>
                </a:lnTo>
                <a:cubicBezTo>
                  <a:pt x="21600" y="8953"/>
                  <a:pt x="21207" y="7350"/>
                  <a:pt x="20721" y="7350"/>
                </a:cubicBezTo>
                <a:lnTo>
                  <a:pt x="9023" y="7350"/>
                </a:lnTo>
                <a:lnTo>
                  <a:pt x="3074"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200">
                <a:solidFill>
                  <a:srgbClr val="FFFFFF"/>
                </a:solidFill>
                <a:latin typeface="Source Sans Pro"/>
                <a:ea typeface="Source Sans Pro"/>
                <a:cs typeface="Source Sans Pro"/>
                <a:sym typeface="Source Sans Pro"/>
              </a:defRPr>
            </a:lvl1pPr>
          </a:lstStyle>
          <a:p>
            <a:pPr/>
            <a:r>
              <a:t>Copy data to Spark memory</a:t>
            </a:r>
          </a:p>
        </p:txBody>
      </p:sp>
      <p:sp>
        <p:nvSpPr>
          <p:cNvPr id="180" name="Create a hive metadata for each partition"/>
          <p:cNvSpPr/>
          <p:nvPr/>
        </p:nvSpPr>
        <p:spPr>
          <a:xfrm>
            <a:off x="10664792" y="4427617"/>
            <a:ext cx="2976960" cy="482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82" y="0"/>
                </a:moveTo>
                <a:lnTo>
                  <a:pt x="10116" y="8111"/>
                </a:lnTo>
                <a:lnTo>
                  <a:pt x="596" y="8111"/>
                </a:lnTo>
                <a:cubicBezTo>
                  <a:pt x="266" y="8111"/>
                  <a:pt x="0" y="9752"/>
                  <a:pt x="0" y="11785"/>
                </a:cubicBezTo>
                <a:lnTo>
                  <a:pt x="0" y="17908"/>
                </a:lnTo>
                <a:cubicBezTo>
                  <a:pt x="0" y="19942"/>
                  <a:pt x="266" y="21600"/>
                  <a:pt x="596" y="21600"/>
                </a:cubicBezTo>
                <a:lnTo>
                  <a:pt x="21004" y="21600"/>
                </a:lnTo>
                <a:cubicBezTo>
                  <a:pt x="21334" y="21600"/>
                  <a:pt x="21600" y="19942"/>
                  <a:pt x="21600" y="17908"/>
                </a:cubicBezTo>
                <a:lnTo>
                  <a:pt x="21600" y="11785"/>
                </a:lnTo>
                <a:cubicBezTo>
                  <a:pt x="21600" y="9752"/>
                  <a:pt x="21334" y="8111"/>
                  <a:pt x="21004" y="8111"/>
                </a:cubicBezTo>
                <a:lnTo>
                  <a:pt x="11259" y="8111"/>
                </a:lnTo>
                <a:lnTo>
                  <a:pt x="10482"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200">
                <a:solidFill>
                  <a:srgbClr val="FFFFFF"/>
                </a:solidFill>
                <a:latin typeface="Source Sans Pro"/>
                <a:ea typeface="Source Sans Pro"/>
                <a:cs typeface="Source Sans Pro"/>
                <a:sym typeface="Source Sans Pro"/>
              </a:defRPr>
            </a:lvl1pPr>
          </a:lstStyle>
          <a:p>
            <a:pPr/>
            <a:r>
              <a:t>Create a hive metadata for each partition</a:t>
            </a:r>
          </a:p>
        </p:txBody>
      </p:sp>
      <p:sp>
        <p:nvSpPr>
          <p:cNvPr id="181" name="Bring data back into R memory for plotting"/>
          <p:cNvSpPr/>
          <p:nvPr/>
        </p:nvSpPr>
        <p:spPr>
          <a:xfrm>
            <a:off x="11105550" y="7144236"/>
            <a:ext cx="2416970" cy="697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3" y="0"/>
                </a:moveTo>
                <a:cubicBezTo>
                  <a:pt x="11277" y="0"/>
                  <a:pt x="10949" y="1136"/>
                  <a:pt x="10949" y="2545"/>
                </a:cubicBezTo>
                <a:lnTo>
                  <a:pt x="10949" y="8015"/>
                </a:lnTo>
                <a:lnTo>
                  <a:pt x="0" y="7499"/>
                </a:lnTo>
                <a:lnTo>
                  <a:pt x="10949" y="11445"/>
                </a:lnTo>
                <a:lnTo>
                  <a:pt x="10949" y="19055"/>
                </a:lnTo>
                <a:cubicBezTo>
                  <a:pt x="10949" y="20464"/>
                  <a:pt x="11277" y="21600"/>
                  <a:pt x="11683" y="21600"/>
                </a:cubicBezTo>
                <a:lnTo>
                  <a:pt x="20862" y="21600"/>
                </a:lnTo>
                <a:cubicBezTo>
                  <a:pt x="21269" y="21600"/>
                  <a:pt x="21600" y="20464"/>
                  <a:pt x="21600" y="19055"/>
                </a:cubicBezTo>
                <a:lnTo>
                  <a:pt x="21600" y="2545"/>
                </a:lnTo>
                <a:cubicBezTo>
                  <a:pt x="21600" y="1136"/>
                  <a:pt x="21269" y="0"/>
                  <a:pt x="20862" y="0"/>
                </a:cubicBezTo>
                <a:lnTo>
                  <a:pt x="1168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200">
                <a:solidFill>
                  <a:srgbClr val="FFFFFF"/>
                </a:solidFill>
                <a:latin typeface="Source Sans Pro"/>
                <a:ea typeface="Source Sans Pro"/>
                <a:cs typeface="Source Sans Pro"/>
                <a:sym typeface="Source Sans Pro"/>
              </a:defRPr>
            </a:lvl1pPr>
          </a:lstStyle>
          <a:p>
            <a:pPr/>
            <a:r>
              <a:t>Bring data back into R memory for plotting</a:t>
            </a:r>
          </a:p>
        </p:txBody>
      </p:sp>
      <p:sp>
        <p:nvSpPr>
          <p:cNvPr id="182" name="A brief example of a data analysis using Apache Spark, R and sparklyr in local mode"/>
          <p:cNvSpPr txBox="1"/>
          <p:nvPr/>
        </p:nvSpPr>
        <p:spPr>
          <a:xfrm>
            <a:off x="10415035" y="631461"/>
            <a:ext cx="3288272"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sz="1300">
                <a:solidFill>
                  <a:srgbClr val="DF8A2F"/>
                </a:solidFill>
                <a:latin typeface="Source Sans Pro"/>
                <a:ea typeface="Source Sans Pro"/>
                <a:cs typeface="Source Sans Pro"/>
                <a:sym typeface="Source Sans Pro"/>
              </a:defRPr>
            </a:lvl1pPr>
          </a:lstStyle>
          <a:p>
            <a:pPr/>
            <a:r>
              <a:t>A brief example of a data analysis using Apache Spark, R and sparklyr in local mode</a:t>
            </a:r>
          </a:p>
        </p:txBody>
      </p:sp>
      <p:sp>
        <p:nvSpPr>
          <p:cNvPr id="183" name="Spark ML Decision Tree Model"/>
          <p:cNvSpPr/>
          <p:nvPr/>
        </p:nvSpPr>
        <p:spPr>
          <a:xfrm>
            <a:off x="12236406" y="5397500"/>
            <a:ext cx="1370807"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29" y="0"/>
                </a:moveTo>
                <a:cubicBezTo>
                  <a:pt x="6313" y="0"/>
                  <a:pt x="5735" y="1486"/>
                  <a:pt x="5735" y="3327"/>
                </a:cubicBezTo>
                <a:lnTo>
                  <a:pt x="5735" y="13837"/>
                </a:lnTo>
                <a:lnTo>
                  <a:pt x="0" y="20186"/>
                </a:lnTo>
                <a:lnTo>
                  <a:pt x="5753" y="18466"/>
                </a:lnTo>
                <a:cubicBezTo>
                  <a:pt x="5798" y="20204"/>
                  <a:pt x="6342" y="21600"/>
                  <a:pt x="7029" y="21600"/>
                </a:cubicBezTo>
                <a:lnTo>
                  <a:pt x="20305" y="21600"/>
                </a:lnTo>
                <a:cubicBezTo>
                  <a:pt x="21022" y="21600"/>
                  <a:pt x="21600" y="20098"/>
                  <a:pt x="21600" y="18257"/>
                </a:cubicBezTo>
                <a:lnTo>
                  <a:pt x="21600" y="3327"/>
                </a:lnTo>
                <a:cubicBezTo>
                  <a:pt x="21600" y="1486"/>
                  <a:pt x="21022" y="0"/>
                  <a:pt x="20305" y="0"/>
                </a:cubicBezTo>
                <a:lnTo>
                  <a:pt x="7029"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200">
                <a:solidFill>
                  <a:srgbClr val="FFFFFF"/>
                </a:solidFill>
                <a:latin typeface="Source Sans Pro"/>
                <a:ea typeface="Source Sans Pro"/>
                <a:cs typeface="Source Sans Pro"/>
                <a:sym typeface="Source Sans Pro"/>
              </a:defRPr>
            </a:lvl1pPr>
          </a:lstStyle>
          <a:p>
            <a:pPr/>
            <a:r>
              <a:t>Spark ML Decision Tree Model</a:t>
            </a:r>
          </a:p>
        </p:txBody>
      </p:sp>
      <p:sp>
        <p:nvSpPr>
          <p:cNvPr id="184" name="Create reference to Spark table"/>
          <p:cNvSpPr/>
          <p:nvPr/>
        </p:nvSpPr>
        <p:spPr>
          <a:xfrm>
            <a:off x="12587722" y="6394696"/>
            <a:ext cx="1066801" cy="69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6" y="0"/>
                </a:moveTo>
                <a:cubicBezTo>
                  <a:pt x="5436" y="0"/>
                  <a:pt x="4693" y="1136"/>
                  <a:pt x="4693" y="2545"/>
                </a:cubicBezTo>
                <a:lnTo>
                  <a:pt x="4693" y="7118"/>
                </a:lnTo>
                <a:lnTo>
                  <a:pt x="0" y="7684"/>
                </a:lnTo>
                <a:lnTo>
                  <a:pt x="4693" y="10597"/>
                </a:lnTo>
                <a:lnTo>
                  <a:pt x="4693" y="19043"/>
                </a:lnTo>
                <a:cubicBezTo>
                  <a:pt x="4693" y="20451"/>
                  <a:pt x="5436" y="21600"/>
                  <a:pt x="6356" y="21600"/>
                </a:cubicBezTo>
                <a:lnTo>
                  <a:pt x="19929" y="21600"/>
                </a:lnTo>
                <a:cubicBezTo>
                  <a:pt x="20849" y="21600"/>
                  <a:pt x="21600" y="20451"/>
                  <a:pt x="21600" y="19043"/>
                </a:cubicBezTo>
                <a:lnTo>
                  <a:pt x="21600" y="2545"/>
                </a:lnTo>
                <a:cubicBezTo>
                  <a:pt x="21600" y="1136"/>
                  <a:pt x="20849" y="0"/>
                  <a:pt x="19929" y="0"/>
                </a:cubicBezTo>
                <a:lnTo>
                  <a:pt x="6356"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200">
                <a:solidFill>
                  <a:srgbClr val="FFFFFF"/>
                </a:solidFill>
                <a:latin typeface="Source Sans Pro"/>
                <a:ea typeface="Source Sans Pro"/>
                <a:cs typeface="Source Sans Pro"/>
                <a:sym typeface="Source Sans Pro"/>
              </a:defRPr>
            </a:lvl1pPr>
          </a:lstStyle>
          <a:p>
            <a:pPr/>
            <a:r>
              <a:t>Create reference to Spark table</a:t>
            </a:r>
          </a:p>
        </p:txBody>
      </p:sp>
      <p:sp>
        <p:nvSpPr>
          <p:cNvPr id="185" name="Rounded Rectangle"/>
          <p:cNvSpPr/>
          <p:nvPr/>
        </p:nvSpPr>
        <p:spPr>
          <a:xfrm>
            <a:off x="227104" y="7850282"/>
            <a:ext cx="4621592" cy="2554397"/>
          </a:xfrm>
          <a:prstGeom prst="roundRect">
            <a:avLst>
              <a:gd name="adj" fmla="val 2521"/>
            </a:avLst>
          </a:prstGeom>
          <a:solidFill>
            <a:srgbClr val="DE943D">
              <a:alpha val="20220"/>
            </a:srgbClr>
          </a:solidFill>
          <a:ln w="12700">
            <a:miter lim="400000"/>
          </a:ln>
        </p:spPr>
        <p:txBody>
          <a:bodyPr lIns="0" tIns="0" rIns="0" bIns="0" anchor="ctr"/>
          <a:lstStyle/>
          <a:p>
            <a:pPr algn="l">
              <a:defRPr sz="1200">
                <a:latin typeface="Source Sans Pro Light"/>
                <a:ea typeface="Source Sans Pro Light"/>
                <a:cs typeface="Source Sans Pro Light"/>
                <a:sym typeface="Source Sans Pro Light"/>
              </a:defRPr>
            </a:pPr>
          </a:p>
        </p:txBody>
      </p:sp>
      <p:sp>
        <p:nvSpPr>
          <p:cNvPr id="186" name="Rounded Rectangle"/>
          <p:cNvSpPr/>
          <p:nvPr/>
        </p:nvSpPr>
        <p:spPr>
          <a:xfrm>
            <a:off x="7786209" y="8109611"/>
            <a:ext cx="2410321" cy="2225729"/>
          </a:xfrm>
          <a:prstGeom prst="roundRect">
            <a:avLst>
              <a:gd name="adj" fmla="val 2893"/>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187" name="spark.executor.heartbeatInterval…"/>
          <p:cNvSpPr txBox="1"/>
          <p:nvPr/>
        </p:nvSpPr>
        <p:spPr>
          <a:xfrm>
            <a:off x="7864945" y="8564608"/>
            <a:ext cx="2239300" cy="167132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76200" indent="-76200" algn="l">
              <a:lnSpc>
                <a:spcPct val="120000"/>
              </a:lnSpc>
              <a:buSzPct val="89000"/>
              <a:buChar char="•"/>
              <a:defRPr sz="1100">
                <a:latin typeface="Source Sans Pro Light"/>
                <a:ea typeface="Source Sans Pro Light"/>
                <a:cs typeface="Source Sans Pro Light"/>
                <a:sym typeface="Source Sans Pro Light"/>
              </a:defRPr>
            </a:pPr>
            <a:r>
              <a:t>spark.executor.heartbeatInterval</a:t>
            </a:r>
          </a:p>
          <a:p>
            <a:pPr marL="76200" indent="-76200" algn="l">
              <a:lnSpc>
                <a:spcPct val="120000"/>
              </a:lnSpc>
              <a:buSzPct val="89000"/>
              <a:buChar char="•"/>
              <a:defRPr sz="1100">
                <a:latin typeface="Source Sans Pro Light"/>
                <a:ea typeface="Source Sans Pro Light"/>
                <a:cs typeface="Source Sans Pro Light"/>
                <a:sym typeface="Source Sans Pro Light"/>
              </a:defRPr>
            </a:pPr>
            <a:r>
              <a:t>spark.network.timeout</a:t>
            </a:r>
          </a:p>
          <a:p>
            <a:pPr marL="76200" indent="-76200" algn="l">
              <a:lnSpc>
                <a:spcPct val="120000"/>
              </a:lnSpc>
              <a:buSzPct val="89000"/>
              <a:buChar char="•"/>
              <a:defRPr sz="1100">
                <a:latin typeface="Source Sans Pro Light"/>
                <a:ea typeface="Source Sans Pro Light"/>
                <a:cs typeface="Source Sans Pro Light"/>
                <a:sym typeface="Source Sans Pro Light"/>
              </a:defRPr>
            </a:pPr>
            <a:r>
              <a:t>spark.executor.memory</a:t>
            </a:r>
          </a:p>
          <a:p>
            <a:pPr marL="76200" indent="-76200" algn="l">
              <a:lnSpc>
                <a:spcPct val="120000"/>
              </a:lnSpc>
              <a:buSzPct val="89000"/>
              <a:buChar char="•"/>
              <a:defRPr sz="1100">
                <a:latin typeface="Source Sans Pro Light"/>
                <a:ea typeface="Source Sans Pro Light"/>
                <a:cs typeface="Source Sans Pro Light"/>
                <a:sym typeface="Source Sans Pro Light"/>
              </a:defRPr>
            </a:pPr>
            <a:r>
              <a:t>spark.executor.cores</a:t>
            </a:r>
          </a:p>
          <a:p>
            <a:pPr marL="76200" indent="-76200" algn="l">
              <a:lnSpc>
                <a:spcPct val="120000"/>
              </a:lnSpc>
              <a:buSzPct val="89000"/>
              <a:buChar char="•"/>
              <a:defRPr sz="1100">
                <a:latin typeface="Source Sans Pro Light"/>
                <a:ea typeface="Source Sans Pro Light"/>
                <a:cs typeface="Source Sans Pro Light"/>
                <a:sym typeface="Source Sans Pro Light"/>
              </a:defRPr>
            </a:pPr>
            <a:r>
              <a:t>spark.executor.extraJavaOptions</a:t>
            </a:r>
          </a:p>
          <a:p>
            <a:pPr marL="76200" indent="-76200" algn="l">
              <a:lnSpc>
                <a:spcPct val="120000"/>
              </a:lnSpc>
              <a:buSzPct val="89000"/>
              <a:buChar char="•"/>
              <a:defRPr sz="1100">
                <a:latin typeface="Source Sans Pro Light"/>
                <a:ea typeface="Source Sans Pro Light"/>
                <a:cs typeface="Source Sans Pro Light"/>
                <a:sym typeface="Source Sans Pro Light"/>
              </a:defRPr>
            </a:pPr>
            <a:r>
              <a:t>spark.executor.instances</a:t>
            </a:r>
          </a:p>
          <a:p>
            <a:pPr marL="76200" indent="-76200" algn="l">
              <a:lnSpc>
                <a:spcPct val="120000"/>
              </a:lnSpc>
              <a:buSzPct val="89000"/>
              <a:buChar char="•"/>
              <a:defRPr sz="1100">
                <a:latin typeface="Source Sans Pro Light"/>
                <a:ea typeface="Source Sans Pro Light"/>
                <a:cs typeface="Source Sans Pro Light"/>
                <a:sym typeface="Source Sans Pro Light"/>
              </a:defRPr>
            </a:pPr>
            <a:r>
              <a:t>sparklyr.shell.executor-memory </a:t>
            </a:r>
          </a:p>
          <a:p>
            <a:pPr marL="76200" indent="-76200" algn="l">
              <a:lnSpc>
                <a:spcPct val="120000"/>
              </a:lnSpc>
              <a:buSzPct val="89000"/>
              <a:buChar char="•"/>
              <a:defRPr sz="1100">
                <a:latin typeface="Source Sans Pro Light"/>
                <a:ea typeface="Source Sans Pro Light"/>
                <a:cs typeface="Source Sans Pro Light"/>
                <a:sym typeface="Source Sans Pro Light"/>
              </a:defRPr>
            </a:pPr>
            <a:r>
              <a:t>sparklyr.shell.driver-memory</a:t>
            </a:r>
          </a:p>
        </p:txBody>
      </p:sp>
      <p:sp>
        <p:nvSpPr>
          <p:cNvPr id="188" name="Important Tuning Parameters with defaults continued"/>
          <p:cNvSpPr txBox="1"/>
          <p:nvPr/>
        </p:nvSpPr>
        <p:spPr>
          <a:xfrm>
            <a:off x="7821417" y="8103099"/>
            <a:ext cx="2326356"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825500">
              <a:defRPr b="1" sz="1300">
                <a:solidFill>
                  <a:srgbClr val="DF8A2F"/>
                </a:solidFill>
                <a:latin typeface="Source Sans Pro"/>
                <a:ea typeface="Source Sans Pro"/>
                <a:cs typeface="Source Sans Pro"/>
                <a:sym typeface="Source Sans Pro"/>
              </a:defRPr>
            </a:pPr>
            <a:r>
              <a:t>Important Tuning Parameters </a:t>
            </a:r>
            <a:r>
              <a:rPr b="0"/>
              <a:t>with defaults</a:t>
            </a:r>
            <a:r>
              <a:rPr b="0" sz="1100"/>
              <a:t> </a:t>
            </a:r>
            <a:r>
              <a:rPr b="0" i="1" sz="1100">
                <a:latin typeface="Source Sans Pro Semibold"/>
                <a:ea typeface="Source Sans Pro Semibold"/>
                <a:cs typeface="Source Sans Pro Semibold"/>
                <a:sym typeface="Source Sans Pro Semibold"/>
              </a:rPr>
              <a:t>continued</a:t>
            </a:r>
          </a:p>
        </p:txBody>
      </p:sp>
      <p:sp>
        <p:nvSpPr>
          <p:cNvPr id="189" name="Rounded Rectangle"/>
          <p:cNvSpPr/>
          <p:nvPr/>
        </p:nvSpPr>
        <p:spPr>
          <a:xfrm>
            <a:off x="4974800" y="8115846"/>
            <a:ext cx="2692127" cy="1371164"/>
          </a:xfrm>
          <a:prstGeom prst="roundRect">
            <a:avLst>
              <a:gd name="adj" fmla="val 4696"/>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190" name="config &lt;- spark_config()…"/>
          <p:cNvSpPr txBox="1"/>
          <p:nvPr/>
        </p:nvSpPr>
        <p:spPr>
          <a:xfrm>
            <a:off x="4991345" y="8343957"/>
            <a:ext cx="2617100"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l">
              <a:lnSpc>
                <a:spcPct val="120000"/>
              </a:lnSpc>
              <a:defRPr sz="1200">
                <a:latin typeface="Source Sans Pro Light"/>
                <a:ea typeface="Source Sans Pro Light"/>
                <a:cs typeface="Source Sans Pro Light"/>
                <a:sym typeface="Source Sans Pro Light"/>
              </a:defRPr>
            </a:pPr>
            <a:r>
              <a:t>config &lt;- </a:t>
            </a:r>
            <a:r>
              <a:rPr>
                <a:latin typeface="Source Sans Pro Semibold"/>
                <a:ea typeface="Source Sans Pro Semibold"/>
                <a:cs typeface="Source Sans Pro Semibold"/>
                <a:sym typeface="Source Sans Pro Semibold"/>
              </a:rPr>
              <a:t>spark_config()</a:t>
            </a:r>
            <a:endParaRPr>
              <a:latin typeface="Source Sans Pro Semibold"/>
              <a:ea typeface="Source Sans Pro Semibold"/>
              <a:cs typeface="Source Sans Pro Semibold"/>
              <a:sym typeface="Source Sans Pro Semibold"/>
            </a:endParaRPr>
          </a:p>
          <a:p>
            <a:pPr algn="l">
              <a:defRPr sz="1200">
                <a:latin typeface="Source Sans Pro Light"/>
                <a:ea typeface="Source Sans Pro Light"/>
                <a:cs typeface="Source Sans Pro Light"/>
                <a:sym typeface="Source Sans Pro Light"/>
              </a:defRPr>
            </a:pPr>
            <a:r>
              <a:t>config$</a:t>
            </a:r>
            <a:r>
              <a:rPr>
                <a:latin typeface="Source Sans Pro Semibold"/>
                <a:ea typeface="Source Sans Pro Semibold"/>
                <a:cs typeface="Source Sans Pro Semibold"/>
                <a:sym typeface="Source Sans Pro Semibold"/>
              </a:rPr>
              <a:t>spark.executor.cores</a:t>
            </a:r>
            <a:r>
              <a:t> &lt;- </a:t>
            </a:r>
            <a:r>
              <a:rPr>
                <a:latin typeface="Source Sans Pro Semibold"/>
                <a:ea typeface="Source Sans Pro Semibold"/>
                <a:cs typeface="Source Sans Pro Semibold"/>
                <a:sym typeface="Source Sans Pro Semibold"/>
              </a:rPr>
              <a:t>2</a:t>
            </a:r>
          </a:p>
          <a:p>
            <a:pPr algn="l">
              <a:defRPr sz="1200">
                <a:latin typeface="Source Sans Pro Light"/>
                <a:ea typeface="Source Sans Pro Light"/>
                <a:cs typeface="Source Sans Pro Light"/>
                <a:sym typeface="Source Sans Pro Light"/>
              </a:defRPr>
            </a:pPr>
            <a:r>
              <a:t>config$</a:t>
            </a:r>
            <a:r>
              <a:rPr>
                <a:latin typeface="Source Sans Pro Semibold"/>
                <a:ea typeface="Source Sans Pro Semibold"/>
                <a:cs typeface="Source Sans Pro Semibold"/>
                <a:sym typeface="Source Sans Pro Semibold"/>
              </a:rPr>
              <a:t>spark.executor.memory</a:t>
            </a:r>
            <a:r>
              <a:t> &lt;- </a:t>
            </a:r>
            <a:r>
              <a:rPr>
                <a:latin typeface="Source Sans Pro Semibold"/>
                <a:ea typeface="Source Sans Pro Semibold"/>
                <a:cs typeface="Source Sans Pro Semibold"/>
                <a:sym typeface="Source Sans Pro Semibold"/>
              </a:rPr>
              <a:t>"4G"</a:t>
            </a:r>
          </a:p>
          <a:p>
            <a:pPr algn="l">
              <a:defRPr sz="1200">
                <a:latin typeface="Source Sans Pro Light"/>
                <a:ea typeface="Source Sans Pro Light"/>
                <a:cs typeface="Source Sans Pro Light"/>
                <a:sym typeface="Source Sans Pro Light"/>
              </a:defRPr>
            </a:pPr>
            <a:r>
              <a:t>sc &lt;- spark_connect (master = "yarn-client",  </a:t>
            </a:r>
            <a:r>
              <a:rPr>
                <a:latin typeface="Source Sans Pro Semibold"/>
                <a:ea typeface="Source Sans Pro Semibold"/>
                <a:cs typeface="Source Sans Pro Semibold"/>
                <a:sym typeface="Source Sans Pro Semibold"/>
              </a:rPr>
              <a:t>config = config</a:t>
            </a:r>
            <a:r>
              <a:t>, version = "2.0.1")</a:t>
            </a:r>
          </a:p>
        </p:txBody>
      </p:sp>
      <p:sp>
        <p:nvSpPr>
          <p:cNvPr id="191" name="Cluster Deployment"/>
          <p:cNvSpPr/>
          <p:nvPr/>
        </p:nvSpPr>
        <p:spPr>
          <a:xfrm>
            <a:off x="227862" y="7777147"/>
            <a:ext cx="4620075" cy="257143"/>
          </a:xfrm>
          <a:prstGeom prst="roundRect">
            <a:avLst>
              <a:gd name="adj" fmla="val 25041"/>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600">
                <a:solidFill>
                  <a:srgbClr val="FFFFFF"/>
                </a:solidFill>
                <a:latin typeface="Source Sans Pro Semibold"/>
                <a:ea typeface="Source Sans Pro Semibold"/>
                <a:cs typeface="Source Sans Pro Semibold"/>
                <a:sym typeface="Source Sans Pro Semibold"/>
              </a:defRPr>
            </a:pPr>
            <a:r>
              <a:t>Cluster Deployment</a:t>
            </a:r>
          </a:p>
        </p:txBody>
      </p:sp>
      <p:sp>
        <p:nvSpPr>
          <p:cNvPr id="192" name="Example Configuration"/>
          <p:cNvSpPr txBox="1"/>
          <p:nvPr/>
        </p:nvSpPr>
        <p:spPr>
          <a:xfrm>
            <a:off x="4934468" y="8128390"/>
            <a:ext cx="272742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b="1" sz="1300">
                <a:solidFill>
                  <a:srgbClr val="DF8A2F"/>
                </a:solidFill>
                <a:latin typeface="Source Sans Pro"/>
                <a:ea typeface="Source Sans Pro"/>
                <a:cs typeface="Source Sans Pro"/>
                <a:sym typeface="Source Sans Pro"/>
              </a:defRPr>
            </a:lvl1pPr>
          </a:lstStyle>
          <a:p>
            <a:pPr/>
            <a:r>
              <a:t>Example Configuration</a:t>
            </a:r>
          </a:p>
        </p:txBody>
      </p:sp>
      <p:sp>
        <p:nvSpPr>
          <p:cNvPr id="193" name="Rounded Rectangle"/>
          <p:cNvSpPr/>
          <p:nvPr/>
        </p:nvSpPr>
        <p:spPr>
          <a:xfrm>
            <a:off x="4983577" y="9537814"/>
            <a:ext cx="2683436" cy="812008"/>
          </a:xfrm>
          <a:prstGeom prst="roundRect">
            <a:avLst>
              <a:gd name="adj" fmla="val 7930"/>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194" name="spark.yarn.am.cores…"/>
          <p:cNvSpPr txBox="1"/>
          <p:nvPr/>
        </p:nvSpPr>
        <p:spPr>
          <a:xfrm>
            <a:off x="5045728" y="9858022"/>
            <a:ext cx="2374111" cy="50030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marL="76200" indent="-76200" algn="l">
              <a:lnSpc>
                <a:spcPct val="120000"/>
              </a:lnSpc>
              <a:buSzPct val="89000"/>
              <a:buChar char="•"/>
              <a:defRPr sz="1100">
                <a:latin typeface="Source Sans Pro Light"/>
                <a:ea typeface="Source Sans Pro Light"/>
                <a:cs typeface="Source Sans Pro Light"/>
                <a:sym typeface="Source Sans Pro Light"/>
              </a:defRPr>
            </a:pPr>
            <a:r>
              <a:t>spark.yarn.am.cores</a:t>
            </a:r>
          </a:p>
          <a:p>
            <a:pPr marL="76200" indent="-76200" algn="l">
              <a:lnSpc>
                <a:spcPct val="120000"/>
              </a:lnSpc>
              <a:buSzPct val="89000"/>
              <a:buChar char="•"/>
              <a:defRPr sz="1100">
                <a:latin typeface="Source Sans Pro Light"/>
                <a:ea typeface="Source Sans Pro Light"/>
                <a:cs typeface="Source Sans Pro Light"/>
                <a:sym typeface="Source Sans Pro Light"/>
              </a:defRPr>
            </a:pPr>
            <a:r>
              <a:t>spark.yarn.am.memory</a:t>
            </a:r>
          </a:p>
        </p:txBody>
      </p:sp>
      <p:sp>
        <p:nvSpPr>
          <p:cNvPr id="195" name="Important Tuning Parameters…"/>
          <p:cNvSpPr txBox="1"/>
          <p:nvPr/>
        </p:nvSpPr>
        <p:spPr>
          <a:xfrm>
            <a:off x="4961599" y="9537812"/>
            <a:ext cx="2779390"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825500">
              <a:defRPr b="1" sz="1300">
                <a:solidFill>
                  <a:srgbClr val="DF8A2F"/>
                </a:solidFill>
                <a:latin typeface="Source Sans Pro"/>
                <a:ea typeface="Source Sans Pro"/>
                <a:cs typeface="Source Sans Pro"/>
                <a:sym typeface="Source Sans Pro"/>
              </a:defRPr>
            </a:pPr>
            <a:r>
              <a:t>Important Tuning Parameters </a:t>
            </a:r>
          </a:p>
          <a:p>
            <a:pPr defTabSz="825500">
              <a:defRPr b="1" sz="1300">
                <a:solidFill>
                  <a:srgbClr val="DF8A2F"/>
                </a:solidFill>
                <a:latin typeface="Source Sans Pro"/>
                <a:ea typeface="Source Sans Pro"/>
                <a:cs typeface="Source Sans Pro"/>
                <a:sym typeface="Source Sans Pro"/>
              </a:defRPr>
            </a:pPr>
            <a:r>
              <a:rPr b="0"/>
              <a:t>with defaults</a:t>
            </a:r>
          </a:p>
        </p:txBody>
      </p:sp>
      <p:sp>
        <p:nvSpPr>
          <p:cNvPr id="196" name="1"/>
          <p:cNvSpPr txBox="1"/>
          <p:nvPr/>
        </p:nvSpPr>
        <p:spPr>
          <a:xfrm>
            <a:off x="-16561107" y="11965941"/>
            <a:ext cx="1384438"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825500">
              <a:defRPr b="1" i="1" sz="1100">
                <a:solidFill>
                  <a:srgbClr val="DF8A2F"/>
                </a:solidFill>
                <a:latin typeface="Source Sans Pro"/>
                <a:ea typeface="Source Sans Pro"/>
                <a:cs typeface="Source Sans Pro"/>
                <a:sym typeface="Source Sans Pro"/>
              </a:defRPr>
            </a:lvl1pPr>
          </a:lstStyle>
          <a:p>
            <a:pPr/>
            <a:r>
              <a:t>1</a:t>
            </a:r>
          </a:p>
        </p:txBody>
      </p:sp>
      <p:sp>
        <p:nvSpPr>
          <p:cNvPr id="197" name="512m"/>
          <p:cNvSpPr txBox="1"/>
          <p:nvPr/>
        </p:nvSpPr>
        <p:spPr>
          <a:xfrm>
            <a:off x="6523425" y="10126445"/>
            <a:ext cx="67095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825500">
              <a:defRPr b="1" i="1" sz="1100">
                <a:solidFill>
                  <a:srgbClr val="DF8A2F"/>
                </a:solidFill>
                <a:latin typeface="Source Sans Pro"/>
                <a:ea typeface="Source Sans Pro"/>
                <a:cs typeface="Source Sans Pro"/>
                <a:sym typeface="Source Sans Pro"/>
              </a:defRPr>
            </a:lvl1pPr>
          </a:lstStyle>
          <a:p>
            <a:pPr>
              <a:defRPr b="0"/>
            </a:pPr>
            <a:r>
              <a:rPr b="1"/>
              <a:t>512m</a:t>
            </a:r>
          </a:p>
        </p:txBody>
      </p:sp>
      <p:sp>
        <p:nvSpPr>
          <p:cNvPr id="198" name="10s"/>
          <p:cNvSpPr txBox="1"/>
          <p:nvPr/>
        </p:nvSpPr>
        <p:spPr>
          <a:xfrm>
            <a:off x="9808291" y="8564048"/>
            <a:ext cx="62978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825500">
              <a:defRPr b="1" i="1" sz="1100">
                <a:solidFill>
                  <a:srgbClr val="DF8A2F"/>
                </a:solidFill>
                <a:latin typeface="Source Sans Pro"/>
                <a:ea typeface="Source Sans Pro"/>
                <a:cs typeface="Source Sans Pro"/>
                <a:sym typeface="Source Sans Pro"/>
              </a:defRPr>
            </a:lvl1pPr>
          </a:lstStyle>
          <a:p>
            <a:pPr>
              <a:defRPr b="0"/>
            </a:pPr>
            <a:r>
              <a:rPr b="1"/>
              <a:t>10s</a:t>
            </a:r>
          </a:p>
        </p:txBody>
      </p:sp>
      <p:sp>
        <p:nvSpPr>
          <p:cNvPr id="199" name="120s"/>
          <p:cNvSpPr txBox="1"/>
          <p:nvPr/>
        </p:nvSpPr>
        <p:spPr>
          <a:xfrm>
            <a:off x="9258764" y="8767460"/>
            <a:ext cx="62978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825500">
              <a:defRPr b="1" i="1" sz="1100">
                <a:solidFill>
                  <a:srgbClr val="DF8A2F"/>
                </a:solidFill>
                <a:latin typeface="Source Sans Pro"/>
                <a:ea typeface="Source Sans Pro"/>
                <a:cs typeface="Source Sans Pro"/>
                <a:sym typeface="Source Sans Pro"/>
              </a:defRPr>
            </a:lvl1pPr>
          </a:lstStyle>
          <a:p>
            <a:pPr>
              <a:defRPr b="0"/>
            </a:pPr>
            <a:r>
              <a:rPr b="1"/>
              <a:t>120s</a:t>
            </a:r>
          </a:p>
        </p:txBody>
      </p:sp>
      <p:sp>
        <p:nvSpPr>
          <p:cNvPr id="200" name="1g"/>
          <p:cNvSpPr txBox="1"/>
          <p:nvPr/>
        </p:nvSpPr>
        <p:spPr>
          <a:xfrm>
            <a:off x="9315306" y="8966789"/>
            <a:ext cx="62978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825500">
              <a:defRPr b="1" i="1" sz="1100">
                <a:solidFill>
                  <a:srgbClr val="DF8A2F"/>
                </a:solidFill>
                <a:latin typeface="Source Sans Pro"/>
                <a:ea typeface="Source Sans Pro"/>
                <a:cs typeface="Source Sans Pro"/>
                <a:sym typeface="Source Sans Pro"/>
              </a:defRPr>
            </a:lvl1pPr>
          </a:lstStyle>
          <a:p>
            <a:pPr>
              <a:defRPr b="0"/>
            </a:pPr>
            <a:r>
              <a:rPr b="1"/>
              <a:t>1g </a:t>
            </a:r>
          </a:p>
        </p:txBody>
      </p:sp>
      <p:sp>
        <p:nvSpPr>
          <p:cNvPr id="201" name="1"/>
          <p:cNvSpPr txBox="1"/>
          <p:nvPr/>
        </p:nvSpPr>
        <p:spPr>
          <a:xfrm>
            <a:off x="9138449" y="9214798"/>
            <a:ext cx="32729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825500">
              <a:defRPr b="1" i="1" sz="1100">
                <a:solidFill>
                  <a:srgbClr val="DF8A2F"/>
                </a:solidFill>
                <a:latin typeface="Source Sans Pro"/>
                <a:ea typeface="Source Sans Pro"/>
                <a:cs typeface="Source Sans Pro"/>
                <a:sym typeface="Source Sans Pro"/>
              </a:defRPr>
            </a:lvl1pPr>
          </a:lstStyle>
          <a:p>
            <a:pPr/>
            <a:r>
              <a:t>1</a:t>
            </a:r>
          </a:p>
        </p:txBody>
      </p:sp>
      <p:sp>
        <p:nvSpPr>
          <p:cNvPr id="202" name="Rounded Rectangle"/>
          <p:cNvSpPr/>
          <p:nvPr/>
        </p:nvSpPr>
        <p:spPr>
          <a:xfrm>
            <a:off x="323217" y="8106695"/>
            <a:ext cx="4429365" cy="2221016"/>
          </a:xfrm>
          <a:prstGeom prst="roundRect">
            <a:avLst>
              <a:gd name="adj" fmla="val 3116"/>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203" name="Managed Cluster"/>
          <p:cNvSpPr txBox="1"/>
          <p:nvPr/>
        </p:nvSpPr>
        <p:spPr>
          <a:xfrm>
            <a:off x="304861" y="8366465"/>
            <a:ext cx="2586713"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sz="1200">
                <a:solidFill>
                  <a:srgbClr val="DF8A2F"/>
                </a:solidFill>
                <a:latin typeface="Source Sans Pro Semibold"/>
                <a:ea typeface="Source Sans Pro Semibold"/>
                <a:cs typeface="Source Sans Pro Semibold"/>
                <a:sym typeface="Source Sans Pro Semibold"/>
              </a:defRPr>
            </a:lvl1pPr>
          </a:lstStyle>
          <a:p>
            <a:pPr/>
            <a:r>
              <a:t>Managed Cluster</a:t>
            </a:r>
          </a:p>
        </p:txBody>
      </p:sp>
      <p:sp>
        <p:nvSpPr>
          <p:cNvPr id="204" name="Driver Node"/>
          <p:cNvSpPr txBox="1"/>
          <p:nvPr/>
        </p:nvSpPr>
        <p:spPr>
          <a:xfrm>
            <a:off x="324242" y="8810404"/>
            <a:ext cx="806285" cy="2032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defRPr sz="1100">
                <a:solidFill>
                  <a:schemeClr val="accent1"/>
                </a:solidFill>
                <a:latin typeface="Source Sans Pro"/>
                <a:ea typeface="Source Sans Pro"/>
                <a:cs typeface="Source Sans Pro"/>
                <a:sym typeface="Source Sans Pro"/>
              </a:defRPr>
            </a:lvl1pPr>
          </a:lstStyle>
          <a:p>
            <a:pPr/>
            <a:r>
              <a:t>Driver Node</a:t>
            </a:r>
          </a:p>
        </p:txBody>
      </p:sp>
      <p:sp>
        <p:nvSpPr>
          <p:cNvPr id="205" name="fd"/>
          <p:cNvSpPr/>
          <p:nvPr/>
        </p:nvSpPr>
        <p:spPr>
          <a:xfrm>
            <a:off x="480100" y="9060089"/>
            <a:ext cx="516572" cy="1061621"/>
          </a:xfrm>
          <a:prstGeom prst="roundRect">
            <a:avLst>
              <a:gd name="adj" fmla="val 8674"/>
            </a:avLst>
          </a:prstGeom>
          <a:solidFill>
            <a:srgbClr val="DE943D">
              <a:alpha val="15000"/>
            </a:srgbClr>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r>
              <a:t>fd</a:t>
            </a:r>
          </a:p>
        </p:txBody>
      </p:sp>
      <p:pic>
        <p:nvPicPr>
          <p:cNvPr id="206" name="RStudio-Ball.png" descr="RStudio-Ball.png"/>
          <p:cNvPicPr>
            <a:picLocks noChangeAspect="1"/>
          </p:cNvPicPr>
          <p:nvPr/>
        </p:nvPicPr>
        <p:blipFill>
          <a:blip r:embed="rId7">
            <a:extLst/>
          </a:blip>
          <a:stretch>
            <a:fillRect/>
          </a:stretch>
        </p:blipFill>
        <p:spPr>
          <a:xfrm>
            <a:off x="569819" y="9142257"/>
            <a:ext cx="289732" cy="289732"/>
          </a:xfrm>
          <a:prstGeom prst="rect">
            <a:avLst/>
          </a:prstGeom>
          <a:ln w="12700">
            <a:miter lim="400000"/>
          </a:ln>
        </p:spPr>
      </p:pic>
      <p:pic>
        <p:nvPicPr>
          <p:cNvPr id="207" name="spark-logo-trademark.png" descr="spark-logo-trademark.png"/>
          <p:cNvPicPr>
            <a:picLocks noChangeAspect="1"/>
          </p:cNvPicPr>
          <p:nvPr/>
        </p:nvPicPr>
        <p:blipFill>
          <a:blip r:embed="rId8">
            <a:extLst/>
          </a:blip>
          <a:stretch>
            <a:fillRect/>
          </a:stretch>
        </p:blipFill>
        <p:spPr>
          <a:xfrm>
            <a:off x="493219" y="9456526"/>
            <a:ext cx="463252" cy="246412"/>
          </a:xfrm>
          <a:prstGeom prst="rect">
            <a:avLst/>
          </a:prstGeom>
          <a:ln w="12700">
            <a:miter lim="400000"/>
          </a:ln>
        </p:spPr>
      </p:pic>
      <p:sp>
        <p:nvSpPr>
          <p:cNvPr id="208" name="Worker Nodes"/>
          <p:cNvSpPr txBox="1"/>
          <p:nvPr/>
        </p:nvSpPr>
        <p:spPr>
          <a:xfrm>
            <a:off x="1923665" y="8534391"/>
            <a:ext cx="989696" cy="2032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defRPr sz="1100">
                <a:solidFill>
                  <a:schemeClr val="accent1"/>
                </a:solidFill>
                <a:latin typeface="Source Sans Pro"/>
                <a:ea typeface="Source Sans Pro"/>
                <a:cs typeface="Source Sans Pro"/>
                <a:sym typeface="Source Sans Pro"/>
              </a:defRPr>
            </a:lvl1pPr>
          </a:lstStyle>
          <a:p>
            <a:pPr/>
            <a:r>
              <a:t>Worker Nodes</a:t>
            </a:r>
          </a:p>
        </p:txBody>
      </p:sp>
      <p:pic>
        <p:nvPicPr>
          <p:cNvPr id="209" name="hive.png" descr="hive.png"/>
          <p:cNvPicPr>
            <a:picLocks noChangeAspect="1"/>
          </p:cNvPicPr>
          <p:nvPr/>
        </p:nvPicPr>
        <p:blipFill>
          <a:blip r:embed="rId9">
            <a:extLst/>
          </a:blip>
          <a:stretch>
            <a:fillRect/>
          </a:stretch>
        </p:blipFill>
        <p:spPr>
          <a:xfrm>
            <a:off x="518784" y="9735566"/>
            <a:ext cx="343628" cy="309266"/>
          </a:xfrm>
          <a:prstGeom prst="rect">
            <a:avLst/>
          </a:prstGeom>
          <a:ln w="12700">
            <a:miter lim="400000"/>
          </a:ln>
        </p:spPr>
      </p:pic>
      <p:sp>
        <p:nvSpPr>
          <p:cNvPr id="210" name="Rounded Rectangle"/>
          <p:cNvSpPr/>
          <p:nvPr/>
        </p:nvSpPr>
        <p:spPr>
          <a:xfrm>
            <a:off x="1362422" y="8953181"/>
            <a:ext cx="463252" cy="1272973"/>
          </a:xfrm>
          <a:prstGeom prst="roundRect">
            <a:avLst>
              <a:gd name="adj" fmla="val 30502"/>
            </a:avLst>
          </a:prstGeom>
          <a:solidFill>
            <a:srgbClr val="DE943D">
              <a:alpha val="15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211" name="YARN"/>
          <p:cNvSpPr txBox="1"/>
          <p:nvPr/>
        </p:nvSpPr>
        <p:spPr>
          <a:xfrm>
            <a:off x="1389710" y="9312184"/>
            <a:ext cx="396183" cy="301079"/>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defRPr sz="1200">
                <a:solidFill>
                  <a:schemeClr val="accent1"/>
                </a:solidFill>
                <a:latin typeface="Source Sans Pro Semibold"/>
                <a:ea typeface="Source Sans Pro Semibold"/>
                <a:cs typeface="Source Sans Pro Semibold"/>
                <a:sym typeface="Source Sans Pro Semibold"/>
              </a:defRPr>
            </a:lvl1pPr>
          </a:lstStyle>
          <a:p>
            <a:pPr/>
            <a:r>
              <a:t>YARN</a:t>
            </a:r>
          </a:p>
        </p:txBody>
      </p:sp>
      <p:sp>
        <p:nvSpPr>
          <p:cNvPr id="212" name="Mesos"/>
          <p:cNvSpPr txBox="1"/>
          <p:nvPr/>
        </p:nvSpPr>
        <p:spPr>
          <a:xfrm>
            <a:off x="1287205" y="9568458"/>
            <a:ext cx="594229" cy="301079"/>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defRPr sz="1200">
                <a:solidFill>
                  <a:schemeClr val="accent1"/>
                </a:solidFill>
                <a:latin typeface="Source Sans Pro Semibold"/>
                <a:ea typeface="Source Sans Pro Semibold"/>
                <a:cs typeface="Source Sans Pro Semibold"/>
                <a:sym typeface="Source Sans Pro Semibold"/>
              </a:defRPr>
            </a:lvl1pPr>
          </a:lstStyle>
          <a:p>
            <a:pPr/>
            <a:r>
              <a:t>Mesos</a:t>
            </a:r>
          </a:p>
        </p:txBody>
      </p:sp>
      <p:sp>
        <p:nvSpPr>
          <p:cNvPr id="213" name="or"/>
          <p:cNvSpPr txBox="1"/>
          <p:nvPr/>
        </p:nvSpPr>
        <p:spPr>
          <a:xfrm>
            <a:off x="1303486" y="9509641"/>
            <a:ext cx="577320" cy="1905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spAutoFit/>
          </a:bodyPr>
          <a:lstStyle>
            <a:lvl1pPr>
              <a:defRPr sz="1000">
                <a:latin typeface="Source Sans Pro Semibold"/>
                <a:ea typeface="Source Sans Pro Semibold"/>
                <a:cs typeface="Source Sans Pro Semibold"/>
                <a:sym typeface="Source Sans Pro Semibold"/>
              </a:defRPr>
            </a:lvl1pPr>
          </a:lstStyle>
          <a:p>
            <a:pPr/>
            <a:r>
              <a:t>or </a:t>
            </a:r>
          </a:p>
        </p:txBody>
      </p:sp>
      <p:pic>
        <p:nvPicPr>
          <p:cNvPr id="214" name="hadoop.png" descr="hadoop.png"/>
          <p:cNvPicPr>
            <a:picLocks noChangeAspect="1"/>
          </p:cNvPicPr>
          <p:nvPr/>
        </p:nvPicPr>
        <p:blipFill>
          <a:blip r:embed="rId10">
            <a:extLst/>
          </a:blip>
          <a:stretch>
            <a:fillRect/>
          </a:stretch>
        </p:blipFill>
        <p:spPr>
          <a:xfrm>
            <a:off x="1226363" y="8924514"/>
            <a:ext cx="748277" cy="523795"/>
          </a:xfrm>
          <a:prstGeom prst="rect">
            <a:avLst/>
          </a:prstGeom>
          <a:ln w="12700">
            <a:miter lim="400000"/>
          </a:ln>
        </p:spPr>
      </p:pic>
      <p:pic>
        <p:nvPicPr>
          <p:cNvPr id="215" name="mesos-logo.png" descr="mesos-logo.png"/>
          <p:cNvPicPr>
            <a:picLocks noChangeAspect="1"/>
          </p:cNvPicPr>
          <p:nvPr/>
        </p:nvPicPr>
        <p:blipFill>
          <a:blip r:embed="rId11">
            <a:extLst/>
          </a:blip>
          <a:stretch>
            <a:fillRect/>
          </a:stretch>
        </p:blipFill>
        <p:spPr>
          <a:xfrm>
            <a:off x="1451448" y="9867485"/>
            <a:ext cx="308973" cy="288834"/>
          </a:xfrm>
          <a:prstGeom prst="rect">
            <a:avLst/>
          </a:prstGeom>
          <a:ln w="12700">
            <a:miter lim="400000"/>
          </a:ln>
        </p:spPr>
      </p:pic>
      <p:grpSp>
        <p:nvGrpSpPr>
          <p:cNvPr id="220" name="Group"/>
          <p:cNvGrpSpPr/>
          <p:nvPr/>
        </p:nvGrpSpPr>
        <p:grpSpPr>
          <a:xfrm>
            <a:off x="2130019" y="9591904"/>
            <a:ext cx="551588" cy="678429"/>
            <a:chOff x="0" y="0"/>
            <a:chExt cx="551587" cy="678427"/>
          </a:xfrm>
        </p:grpSpPr>
        <p:sp>
          <p:nvSpPr>
            <p:cNvPr id="216"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r>
                <a:t>fd</a:t>
              </a:r>
            </a:p>
          </p:txBody>
        </p:sp>
        <p:pic>
          <p:nvPicPr>
            <p:cNvPr id="217" name="spark-logo-trademark.png" descr="spark-logo-trademark.png"/>
            <p:cNvPicPr>
              <a:picLocks noChangeAspect="1"/>
            </p:cNvPicPr>
            <p:nvPr/>
          </p:nvPicPr>
          <p:blipFill>
            <a:blip r:embed="rId8">
              <a:extLst/>
            </a:blip>
            <a:stretch>
              <a:fillRect/>
            </a:stretch>
          </p:blipFill>
          <p:spPr>
            <a:xfrm>
              <a:off x="16816" y="33443"/>
              <a:ext cx="516572" cy="274773"/>
            </a:xfrm>
            <a:prstGeom prst="rect">
              <a:avLst/>
            </a:prstGeom>
            <a:ln w="12700" cap="flat">
              <a:noFill/>
              <a:miter lim="400000"/>
            </a:ln>
            <a:effectLst/>
          </p:spPr>
        </p:pic>
        <p:pic>
          <p:nvPicPr>
            <p:cNvPr id="218" name="pasted-image.png" descr="pasted-image.png"/>
            <p:cNvPicPr>
              <a:picLocks noChangeAspect="1"/>
            </p:cNvPicPr>
            <p:nvPr/>
          </p:nvPicPr>
          <p:blipFill>
            <a:blip r:embed="rId12">
              <a:extLst/>
            </a:blip>
            <a:stretch>
              <a:fillRect/>
            </a:stretch>
          </p:blipFill>
          <p:spPr>
            <a:xfrm>
              <a:off x="41314" y="329827"/>
              <a:ext cx="274416" cy="274416"/>
            </a:xfrm>
            <a:prstGeom prst="rect">
              <a:avLst/>
            </a:prstGeom>
            <a:ln w="12700" cap="flat">
              <a:noFill/>
              <a:miter lim="400000"/>
            </a:ln>
            <a:effectLst/>
          </p:spPr>
        </p:pic>
        <p:pic>
          <p:nvPicPr>
            <p:cNvPr id="219" name="pasted-image.png" descr="pasted-image.png"/>
            <p:cNvPicPr>
              <a:picLocks noChangeAspect="1"/>
            </p:cNvPicPr>
            <p:nvPr/>
          </p:nvPicPr>
          <p:blipFill>
            <a:blip r:embed="rId13">
              <a:extLst/>
            </a:blip>
            <a:stretch>
              <a:fillRect/>
            </a:stretch>
          </p:blipFill>
          <p:spPr>
            <a:xfrm>
              <a:off x="325011" y="319101"/>
              <a:ext cx="226577" cy="286836"/>
            </a:xfrm>
            <a:prstGeom prst="rect">
              <a:avLst/>
            </a:prstGeom>
            <a:ln w="12700" cap="flat">
              <a:noFill/>
              <a:miter lim="400000"/>
            </a:ln>
            <a:effectLst/>
          </p:spPr>
        </p:pic>
      </p:grpSp>
      <p:grpSp>
        <p:nvGrpSpPr>
          <p:cNvPr id="225" name="Group"/>
          <p:cNvGrpSpPr/>
          <p:nvPr/>
        </p:nvGrpSpPr>
        <p:grpSpPr>
          <a:xfrm>
            <a:off x="2142719" y="8795138"/>
            <a:ext cx="551588" cy="678428"/>
            <a:chOff x="0" y="0"/>
            <a:chExt cx="551587" cy="678427"/>
          </a:xfrm>
        </p:grpSpPr>
        <p:sp>
          <p:nvSpPr>
            <p:cNvPr id="221"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r>
                <a:t>fd</a:t>
              </a:r>
            </a:p>
          </p:txBody>
        </p:sp>
        <p:pic>
          <p:nvPicPr>
            <p:cNvPr id="222" name="spark-logo-trademark.png" descr="spark-logo-trademark.png"/>
            <p:cNvPicPr>
              <a:picLocks noChangeAspect="1"/>
            </p:cNvPicPr>
            <p:nvPr/>
          </p:nvPicPr>
          <p:blipFill>
            <a:blip r:embed="rId8">
              <a:extLst/>
            </a:blip>
            <a:stretch>
              <a:fillRect/>
            </a:stretch>
          </p:blipFill>
          <p:spPr>
            <a:xfrm>
              <a:off x="16816" y="33443"/>
              <a:ext cx="516572" cy="274773"/>
            </a:xfrm>
            <a:prstGeom prst="rect">
              <a:avLst/>
            </a:prstGeom>
            <a:ln w="12700" cap="flat">
              <a:noFill/>
              <a:miter lim="400000"/>
            </a:ln>
            <a:effectLst/>
          </p:spPr>
        </p:pic>
        <p:pic>
          <p:nvPicPr>
            <p:cNvPr id="223" name="pasted-image.png" descr="pasted-image.png"/>
            <p:cNvPicPr>
              <a:picLocks noChangeAspect="1"/>
            </p:cNvPicPr>
            <p:nvPr/>
          </p:nvPicPr>
          <p:blipFill>
            <a:blip r:embed="rId12">
              <a:extLst/>
            </a:blip>
            <a:stretch>
              <a:fillRect/>
            </a:stretch>
          </p:blipFill>
          <p:spPr>
            <a:xfrm>
              <a:off x="41314" y="329827"/>
              <a:ext cx="274416" cy="274416"/>
            </a:xfrm>
            <a:prstGeom prst="rect">
              <a:avLst/>
            </a:prstGeom>
            <a:ln w="12700" cap="flat">
              <a:noFill/>
              <a:miter lim="400000"/>
            </a:ln>
            <a:effectLst/>
          </p:spPr>
        </p:pic>
        <p:pic>
          <p:nvPicPr>
            <p:cNvPr id="224" name="pasted-image.png" descr="pasted-image.png"/>
            <p:cNvPicPr>
              <a:picLocks noChangeAspect="1"/>
            </p:cNvPicPr>
            <p:nvPr/>
          </p:nvPicPr>
          <p:blipFill>
            <a:blip r:embed="rId13">
              <a:extLst/>
            </a:blip>
            <a:stretch>
              <a:fillRect/>
            </a:stretch>
          </p:blipFill>
          <p:spPr>
            <a:xfrm>
              <a:off x="325011" y="319101"/>
              <a:ext cx="226577" cy="286836"/>
            </a:xfrm>
            <a:prstGeom prst="rect">
              <a:avLst/>
            </a:prstGeom>
            <a:ln w="12700" cap="flat">
              <a:noFill/>
              <a:miter lim="400000"/>
            </a:ln>
            <a:effectLst/>
          </p:spPr>
        </p:pic>
      </p:grpSp>
      <p:sp>
        <p:nvSpPr>
          <p:cNvPr id="226" name="Driver Node"/>
          <p:cNvSpPr txBox="1"/>
          <p:nvPr/>
        </p:nvSpPr>
        <p:spPr>
          <a:xfrm>
            <a:off x="2948556" y="8878786"/>
            <a:ext cx="806285" cy="2032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defRPr sz="1100">
                <a:solidFill>
                  <a:schemeClr val="accent1"/>
                </a:solidFill>
                <a:latin typeface="Source Sans Pro"/>
                <a:ea typeface="Source Sans Pro"/>
                <a:cs typeface="Source Sans Pro"/>
                <a:sym typeface="Source Sans Pro"/>
              </a:defRPr>
            </a:lvl1pPr>
          </a:lstStyle>
          <a:p>
            <a:pPr/>
            <a:r>
              <a:t>Driver Node</a:t>
            </a:r>
          </a:p>
        </p:txBody>
      </p:sp>
      <p:sp>
        <p:nvSpPr>
          <p:cNvPr id="227" name="fd"/>
          <p:cNvSpPr/>
          <p:nvPr/>
        </p:nvSpPr>
        <p:spPr>
          <a:xfrm>
            <a:off x="3104414" y="9115771"/>
            <a:ext cx="516571" cy="745799"/>
          </a:xfrm>
          <a:prstGeom prst="roundRect">
            <a:avLst>
              <a:gd name="adj" fmla="val 8674"/>
            </a:avLst>
          </a:prstGeom>
          <a:solidFill>
            <a:srgbClr val="DE943D">
              <a:alpha val="15000"/>
            </a:srgbClr>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r>
              <a:t>fd</a:t>
            </a:r>
          </a:p>
        </p:txBody>
      </p:sp>
      <p:pic>
        <p:nvPicPr>
          <p:cNvPr id="228" name="RStudio-Ball.png" descr="RStudio-Ball.png"/>
          <p:cNvPicPr>
            <a:picLocks noChangeAspect="1"/>
          </p:cNvPicPr>
          <p:nvPr/>
        </p:nvPicPr>
        <p:blipFill>
          <a:blip r:embed="rId7">
            <a:extLst/>
          </a:blip>
          <a:stretch>
            <a:fillRect/>
          </a:stretch>
        </p:blipFill>
        <p:spPr>
          <a:xfrm>
            <a:off x="3194132" y="9197939"/>
            <a:ext cx="289732" cy="289732"/>
          </a:xfrm>
          <a:prstGeom prst="rect">
            <a:avLst/>
          </a:prstGeom>
          <a:ln w="12700">
            <a:miter lim="400000"/>
          </a:ln>
        </p:spPr>
      </p:pic>
      <p:pic>
        <p:nvPicPr>
          <p:cNvPr id="229" name="spark-logo-trademark.png" descr="spark-logo-trademark.png"/>
          <p:cNvPicPr>
            <a:picLocks noChangeAspect="1"/>
          </p:cNvPicPr>
          <p:nvPr/>
        </p:nvPicPr>
        <p:blipFill>
          <a:blip r:embed="rId8">
            <a:extLst/>
          </a:blip>
          <a:stretch>
            <a:fillRect/>
          </a:stretch>
        </p:blipFill>
        <p:spPr>
          <a:xfrm>
            <a:off x="3117532" y="9486808"/>
            <a:ext cx="463253" cy="246411"/>
          </a:xfrm>
          <a:prstGeom prst="rect">
            <a:avLst/>
          </a:prstGeom>
          <a:ln w="12700">
            <a:miter lim="400000"/>
          </a:ln>
        </p:spPr>
      </p:pic>
      <p:grpSp>
        <p:nvGrpSpPr>
          <p:cNvPr id="234" name="Group"/>
          <p:cNvGrpSpPr/>
          <p:nvPr/>
        </p:nvGrpSpPr>
        <p:grpSpPr>
          <a:xfrm>
            <a:off x="3975115" y="9598149"/>
            <a:ext cx="551589" cy="678429"/>
            <a:chOff x="0" y="0"/>
            <a:chExt cx="551587" cy="678427"/>
          </a:xfrm>
        </p:grpSpPr>
        <p:sp>
          <p:nvSpPr>
            <p:cNvPr id="230"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r>
                <a:t>fd</a:t>
              </a:r>
            </a:p>
          </p:txBody>
        </p:sp>
        <p:pic>
          <p:nvPicPr>
            <p:cNvPr id="231" name="spark-logo-trademark.png" descr="spark-logo-trademark.png"/>
            <p:cNvPicPr>
              <a:picLocks noChangeAspect="1"/>
            </p:cNvPicPr>
            <p:nvPr/>
          </p:nvPicPr>
          <p:blipFill>
            <a:blip r:embed="rId8">
              <a:extLst/>
            </a:blip>
            <a:stretch>
              <a:fillRect/>
            </a:stretch>
          </p:blipFill>
          <p:spPr>
            <a:xfrm>
              <a:off x="16816" y="33443"/>
              <a:ext cx="516572" cy="274773"/>
            </a:xfrm>
            <a:prstGeom prst="rect">
              <a:avLst/>
            </a:prstGeom>
            <a:ln w="12700" cap="flat">
              <a:noFill/>
              <a:miter lim="400000"/>
            </a:ln>
            <a:effectLst/>
          </p:spPr>
        </p:pic>
        <p:pic>
          <p:nvPicPr>
            <p:cNvPr id="232" name="pasted-image.png" descr="pasted-image.png"/>
            <p:cNvPicPr>
              <a:picLocks noChangeAspect="1"/>
            </p:cNvPicPr>
            <p:nvPr/>
          </p:nvPicPr>
          <p:blipFill>
            <a:blip r:embed="rId12">
              <a:extLst/>
            </a:blip>
            <a:stretch>
              <a:fillRect/>
            </a:stretch>
          </p:blipFill>
          <p:spPr>
            <a:xfrm>
              <a:off x="41314" y="329827"/>
              <a:ext cx="274416" cy="274416"/>
            </a:xfrm>
            <a:prstGeom prst="rect">
              <a:avLst/>
            </a:prstGeom>
            <a:ln w="12700" cap="flat">
              <a:noFill/>
              <a:miter lim="400000"/>
            </a:ln>
            <a:effectLst/>
          </p:spPr>
        </p:pic>
        <p:pic>
          <p:nvPicPr>
            <p:cNvPr id="233" name="pasted-image.png" descr="pasted-image.png"/>
            <p:cNvPicPr>
              <a:picLocks noChangeAspect="1"/>
            </p:cNvPicPr>
            <p:nvPr/>
          </p:nvPicPr>
          <p:blipFill>
            <a:blip r:embed="rId13">
              <a:extLst/>
            </a:blip>
            <a:stretch>
              <a:fillRect/>
            </a:stretch>
          </p:blipFill>
          <p:spPr>
            <a:xfrm>
              <a:off x="325011" y="319101"/>
              <a:ext cx="226577" cy="286836"/>
            </a:xfrm>
            <a:prstGeom prst="rect">
              <a:avLst/>
            </a:prstGeom>
            <a:ln w="12700" cap="flat">
              <a:noFill/>
              <a:miter lim="400000"/>
            </a:ln>
            <a:effectLst/>
          </p:spPr>
        </p:pic>
      </p:grpSp>
      <p:grpSp>
        <p:nvGrpSpPr>
          <p:cNvPr id="239" name="Group"/>
          <p:cNvGrpSpPr/>
          <p:nvPr/>
        </p:nvGrpSpPr>
        <p:grpSpPr>
          <a:xfrm>
            <a:off x="3991475" y="8812168"/>
            <a:ext cx="551588" cy="678428"/>
            <a:chOff x="0" y="0"/>
            <a:chExt cx="551587" cy="678427"/>
          </a:xfrm>
        </p:grpSpPr>
        <p:sp>
          <p:nvSpPr>
            <p:cNvPr id="235"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r>
                <a:t>fd</a:t>
              </a:r>
            </a:p>
          </p:txBody>
        </p:sp>
        <p:pic>
          <p:nvPicPr>
            <p:cNvPr id="236" name="spark-logo-trademark.png" descr="spark-logo-trademark.png"/>
            <p:cNvPicPr>
              <a:picLocks noChangeAspect="1"/>
            </p:cNvPicPr>
            <p:nvPr/>
          </p:nvPicPr>
          <p:blipFill>
            <a:blip r:embed="rId8">
              <a:extLst/>
            </a:blip>
            <a:stretch>
              <a:fillRect/>
            </a:stretch>
          </p:blipFill>
          <p:spPr>
            <a:xfrm>
              <a:off x="16816" y="33443"/>
              <a:ext cx="516572" cy="274773"/>
            </a:xfrm>
            <a:prstGeom prst="rect">
              <a:avLst/>
            </a:prstGeom>
            <a:ln w="12700" cap="flat">
              <a:noFill/>
              <a:miter lim="400000"/>
            </a:ln>
            <a:effectLst/>
          </p:spPr>
        </p:pic>
        <p:pic>
          <p:nvPicPr>
            <p:cNvPr id="237" name="pasted-image.png" descr="pasted-image.png"/>
            <p:cNvPicPr>
              <a:picLocks noChangeAspect="1"/>
            </p:cNvPicPr>
            <p:nvPr/>
          </p:nvPicPr>
          <p:blipFill>
            <a:blip r:embed="rId12">
              <a:extLst/>
            </a:blip>
            <a:stretch>
              <a:fillRect/>
            </a:stretch>
          </p:blipFill>
          <p:spPr>
            <a:xfrm>
              <a:off x="41314" y="329827"/>
              <a:ext cx="274416" cy="274416"/>
            </a:xfrm>
            <a:prstGeom prst="rect">
              <a:avLst/>
            </a:prstGeom>
            <a:ln w="12700" cap="flat">
              <a:noFill/>
              <a:miter lim="400000"/>
            </a:ln>
            <a:effectLst/>
          </p:spPr>
        </p:pic>
        <p:pic>
          <p:nvPicPr>
            <p:cNvPr id="238" name="pasted-image.png" descr="pasted-image.png"/>
            <p:cNvPicPr>
              <a:picLocks noChangeAspect="1"/>
            </p:cNvPicPr>
            <p:nvPr/>
          </p:nvPicPr>
          <p:blipFill>
            <a:blip r:embed="rId13">
              <a:extLst/>
            </a:blip>
            <a:stretch>
              <a:fillRect/>
            </a:stretch>
          </p:blipFill>
          <p:spPr>
            <a:xfrm>
              <a:off x="325011" y="319101"/>
              <a:ext cx="226577" cy="286836"/>
            </a:xfrm>
            <a:prstGeom prst="rect">
              <a:avLst/>
            </a:prstGeom>
            <a:ln w="12700" cap="flat">
              <a:noFill/>
              <a:miter lim="400000"/>
            </a:ln>
            <a:effectLst/>
          </p:spPr>
        </p:pic>
      </p:grpSp>
      <p:sp>
        <p:nvSpPr>
          <p:cNvPr id="240" name="Worker Nodes"/>
          <p:cNvSpPr txBox="1"/>
          <p:nvPr/>
        </p:nvSpPr>
        <p:spPr>
          <a:xfrm>
            <a:off x="3772422" y="8584910"/>
            <a:ext cx="989695" cy="2032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defRPr sz="1100">
                <a:solidFill>
                  <a:schemeClr val="accent1"/>
                </a:solidFill>
                <a:latin typeface="Source Sans Pro"/>
                <a:ea typeface="Source Sans Pro"/>
                <a:cs typeface="Source Sans Pro"/>
                <a:sym typeface="Source Sans Pro"/>
              </a:defRPr>
            </a:lvl1pPr>
          </a:lstStyle>
          <a:p>
            <a:pPr/>
            <a:r>
              <a:t>Worker Nodes</a:t>
            </a:r>
          </a:p>
        </p:txBody>
      </p:sp>
      <p:sp>
        <p:nvSpPr>
          <p:cNvPr id="241" name="Cluster Manager"/>
          <p:cNvSpPr txBox="1"/>
          <p:nvPr/>
        </p:nvSpPr>
        <p:spPr>
          <a:xfrm>
            <a:off x="1256206" y="8548985"/>
            <a:ext cx="577320" cy="37118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defRPr sz="1100">
                <a:solidFill>
                  <a:schemeClr val="accent1"/>
                </a:solidFill>
                <a:latin typeface="Source Sans Pro"/>
                <a:ea typeface="Source Sans Pro"/>
                <a:cs typeface="Source Sans Pro"/>
                <a:sym typeface="Source Sans Pro"/>
              </a:defRPr>
            </a:lvl1pPr>
          </a:lstStyle>
          <a:p>
            <a:pPr/>
            <a:r>
              <a:t>Cluster Manager</a:t>
            </a:r>
          </a:p>
        </p:txBody>
      </p:sp>
      <p:sp>
        <p:nvSpPr>
          <p:cNvPr id="242" name="Stand Alone Cluster"/>
          <p:cNvSpPr txBox="1"/>
          <p:nvPr/>
        </p:nvSpPr>
        <p:spPr>
          <a:xfrm>
            <a:off x="2944219" y="8380812"/>
            <a:ext cx="1800627"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sz="1200">
                <a:solidFill>
                  <a:srgbClr val="DF8A2F"/>
                </a:solidFill>
                <a:latin typeface="Source Sans Pro Semibold"/>
                <a:ea typeface="Source Sans Pro Semibold"/>
                <a:cs typeface="Source Sans Pro Semibold"/>
                <a:sym typeface="Source Sans Pro Semibold"/>
              </a:defRPr>
            </a:lvl1pPr>
          </a:lstStyle>
          <a:p>
            <a:pPr/>
            <a:r>
              <a:t>Stand Alone Cluster</a:t>
            </a:r>
          </a:p>
        </p:txBody>
      </p:sp>
      <p:sp>
        <p:nvSpPr>
          <p:cNvPr id="243" name="Line"/>
          <p:cNvSpPr/>
          <p:nvPr/>
        </p:nvSpPr>
        <p:spPr>
          <a:xfrm flipV="1">
            <a:off x="1017234" y="9543632"/>
            <a:ext cx="309722" cy="1"/>
          </a:xfrm>
          <a:prstGeom prst="line">
            <a:avLst/>
          </a:prstGeom>
          <a:ln w="12700">
            <a:solidFill>
              <a:schemeClr val="accent1"/>
            </a:solidFill>
            <a:miter lim="400000"/>
          </a:ln>
        </p:spPr>
        <p:txBody>
          <a:bodyPr lIns="54570" tIns="54570" rIns="54570" bIns="54570" anchor="ctr"/>
          <a:lstStyle/>
          <a:p>
            <a:pPr>
              <a:defRPr sz="2600"/>
            </a:pPr>
          </a:p>
        </p:txBody>
      </p:sp>
      <p:sp>
        <p:nvSpPr>
          <p:cNvPr id="244" name="Line"/>
          <p:cNvSpPr/>
          <p:nvPr/>
        </p:nvSpPr>
        <p:spPr>
          <a:xfrm flipV="1">
            <a:off x="1851687" y="9220565"/>
            <a:ext cx="280752" cy="280752"/>
          </a:xfrm>
          <a:prstGeom prst="line">
            <a:avLst/>
          </a:prstGeom>
          <a:ln w="12700">
            <a:solidFill>
              <a:schemeClr val="accent1"/>
            </a:solidFill>
            <a:miter lim="400000"/>
          </a:ln>
        </p:spPr>
        <p:txBody>
          <a:bodyPr lIns="54570" tIns="54570" rIns="54570" bIns="54570" anchor="ctr"/>
          <a:lstStyle/>
          <a:p>
            <a:pPr>
              <a:defRPr sz="2600"/>
            </a:pPr>
          </a:p>
        </p:txBody>
      </p:sp>
      <p:sp>
        <p:nvSpPr>
          <p:cNvPr id="245" name="Line"/>
          <p:cNvSpPr/>
          <p:nvPr/>
        </p:nvSpPr>
        <p:spPr>
          <a:xfrm>
            <a:off x="1838987" y="9677765"/>
            <a:ext cx="280752" cy="280752"/>
          </a:xfrm>
          <a:prstGeom prst="line">
            <a:avLst/>
          </a:prstGeom>
          <a:ln w="12700">
            <a:solidFill>
              <a:schemeClr val="accent1"/>
            </a:solidFill>
            <a:miter lim="400000"/>
          </a:ln>
        </p:spPr>
        <p:txBody>
          <a:bodyPr lIns="54570" tIns="54570" rIns="54570" bIns="54570" anchor="ctr"/>
          <a:lstStyle/>
          <a:p>
            <a:pPr>
              <a:defRPr sz="2600"/>
            </a:pPr>
          </a:p>
        </p:txBody>
      </p:sp>
      <p:sp>
        <p:nvSpPr>
          <p:cNvPr id="246" name="Line"/>
          <p:cNvSpPr/>
          <p:nvPr/>
        </p:nvSpPr>
        <p:spPr>
          <a:xfrm flipV="1">
            <a:off x="3664024" y="9102227"/>
            <a:ext cx="280752" cy="280752"/>
          </a:xfrm>
          <a:prstGeom prst="line">
            <a:avLst/>
          </a:prstGeom>
          <a:ln w="12700">
            <a:solidFill>
              <a:schemeClr val="accent1"/>
            </a:solidFill>
            <a:miter lim="400000"/>
          </a:ln>
        </p:spPr>
        <p:txBody>
          <a:bodyPr lIns="54570" tIns="54570" rIns="54570" bIns="54570" anchor="ctr"/>
          <a:lstStyle/>
          <a:p>
            <a:pPr>
              <a:defRPr sz="2600"/>
            </a:pPr>
          </a:p>
        </p:txBody>
      </p:sp>
      <p:sp>
        <p:nvSpPr>
          <p:cNvPr id="247" name="Line"/>
          <p:cNvSpPr/>
          <p:nvPr/>
        </p:nvSpPr>
        <p:spPr>
          <a:xfrm>
            <a:off x="3651324" y="9559427"/>
            <a:ext cx="280752" cy="280752"/>
          </a:xfrm>
          <a:prstGeom prst="line">
            <a:avLst/>
          </a:prstGeom>
          <a:ln w="12700">
            <a:solidFill>
              <a:schemeClr val="accent1"/>
            </a:solidFill>
            <a:miter lim="400000"/>
          </a:ln>
        </p:spPr>
        <p:txBody>
          <a:bodyPr lIns="54570" tIns="54570" rIns="54570" bIns="54570" anchor="ctr"/>
          <a:lstStyle/>
          <a:p>
            <a:pPr>
              <a:defRPr sz="2600"/>
            </a:pPr>
          </a:p>
        </p:txBody>
      </p:sp>
      <p:sp>
        <p:nvSpPr>
          <p:cNvPr id="248" name="Cluster Deployment Options"/>
          <p:cNvSpPr txBox="1"/>
          <p:nvPr/>
        </p:nvSpPr>
        <p:spPr>
          <a:xfrm>
            <a:off x="369532" y="8128296"/>
            <a:ext cx="4303069"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b="1" sz="1300">
                <a:solidFill>
                  <a:srgbClr val="DF8A2F"/>
                </a:solidFill>
                <a:latin typeface="Source Sans Pro"/>
                <a:ea typeface="Source Sans Pro"/>
                <a:cs typeface="Source Sans Pro"/>
                <a:sym typeface="Source Sans Pro"/>
              </a:defRPr>
            </a:lvl1pPr>
          </a:lstStyle>
          <a:p>
            <a:pPr/>
            <a:r>
              <a:t>Cluster Deployment Options</a:t>
            </a:r>
          </a:p>
        </p:txBody>
      </p:sp>
      <p:sp>
        <p:nvSpPr>
          <p:cNvPr id="249" name="Understand"/>
          <p:cNvSpPr txBox="1"/>
          <p:nvPr/>
        </p:nvSpPr>
        <p:spPr>
          <a:xfrm>
            <a:off x="7145179" y="625827"/>
            <a:ext cx="101809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b="1" sz="1200">
                <a:solidFill>
                  <a:srgbClr val="DF8A2F"/>
                </a:solidFill>
                <a:latin typeface="Source Sans Pro"/>
                <a:ea typeface="Source Sans Pro"/>
                <a:cs typeface="Source Sans Pro"/>
                <a:sym typeface="Source Sans Pro"/>
              </a:defRPr>
            </a:lvl1pPr>
          </a:lstStyle>
          <a:p>
            <a:pPr/>
            <a:r>
              <a:t>Understand</a:t>
            </a:r>
          </a:p>
        </p:txBody>
      </p:sp>
      <p:sp>
        <p:nvSpPr>
          <p:cNvPr id="250" name="Line"/>
          <p:cNvSpPr/>
          <p:nvPr/>
        </p:nvSpPr>
        <p:spPr>
          <a:xfrm flipV="1">
            <a:off x="2918086" y="8507843"/>
            <a:ext cx="1" cy="1706196"/>
          </a:xfrm>
          <a:prstGeom prst="line">
            <a:avLst/>
          </a:prstGeom>
          <a:ln>
            <a:solidFill>
              <a:srgbClr val="DF8A2F">
                <a:alpha val="61985"/>
              </a:srgbClr>
            </a:solidFill>
            <a:miter lim="400000"/>
          </a:ln>
        </p:spPr>
        <p:txBody>
          <a:bodyPr lIns="54570" tIns="54570" rIns="54570" bIns="54570" anchor="ctr"/>
          <a:lstStyle/>
          <a:p>
            <a:pPr>
              <a:defRPr sz="2600"/>
            </a:pPr>
          </a:p>
        </p:txBody>
      </p:sp>
      <p:sp>
        <p:nvSpPr>
          <p:cNvPr id="251" name="RStudio® is a trademark of RStudio, Inc.  •  CC BY RStudio •  info@rstudio.com  •  844-448-1212 • rstudio.com"/>
          <p:cNvSpPr txBox="1"/>
          <p:nvPr/>
        </p:nvSpPr>
        <p:spPr>
          <a:xfrm>
            <a:off x="232450" y="10340910"/>
            <a:ext cx="6261703"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l">
              <a:lnSpc>
                <a:spcPct val="90000"/>
              </a:lnSpc>
              <a:defRPr sz="900">
                <a:latin typeface="Source Sans Pro Light"/>
                <a:ea typeface="Source Sans Pro Light"/>
                <a:cs typeface="Source Sans Pro Light"/>
                <a:sym typeface="Source Sans Pro Light"/>
              </a:defRPr>
            </a:pPr>
            <a:r>
              <a:t>RStudio® is a trademark of RStudio, Inc.  •  </a:t>
            </a:r>
            <a:r>
              <a:rPr u="sng">
                <a:solidFill>
                  <a:schemeClr val="accent1"/>
                </a:solidFill>
                <a:hlinkClick r:id="rId14" invalidUrl="" action="" tgtFrame="" tooltip="" history="1" highlightClick="0" endSnd="0"/>
              </a:rPr>
              <a:t>CC BY </a:t>
            </a:r>
            <a:r>
              <a:t>RStudio •  info@rstudio.com  •  844-448-1212 • </a:t>
            </a:r>
            <a:r>
              <a:rPr u="sng">
                <a:hlinkClick r:id="rId15" invalidUrl="" action="" tgtFrame="" tooltip="" history="1" highlightClick="0" endSnd="0"/>
              </a:rPr>
              <a:t>rstudio.com</a:t>
            </a:r>
            <a:r>
              <a:t> </a:t>
            </a:r>
          </a:p>
        </p:txBody>
      </p:sp>
      <p:sp>
        <p:nvSpPr>
          <p:cNvPr id="252" name="Learn more at spark.rstudio.com  •  package  version 0.5  •  Updated: 12/21/16"/>
          <p:cNvSpPr txBox="1"/>
          <p:nvPr/>
        </p:nvSpPr>
        <p:spPr>
          <a:xfrm>
            <a:off x="8655941" y="10340910"/>
            <a:ext cx="5041409"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defRPr sz="900">
                <a:latin typeface="Source Sans Pro Light"/>
                <a:ea typeface="Source Sans Pro Light"/>
                <a:cs typeface="Source Sans Pro Light"/>
                <a:sym typeface="Source Sans Pro Light"/>
              </a:defRPr>
            </a:pPr>
            <a:r>
              <a:t>Learn more at </a:t>
            </a:r>
            <a:r>
              <a:rPr>
                <a:latin typeface="Source Sans Pro"/>
                <a:ea typeface="Source Sans Pro"/>
                <a:cs typeface="Source Sans Pro"/>
                <a:sym typeface="Source Sans Pro"/>
              </a:rPr>
              <a:t>spark.rstudio.com  </a:t>
            </a:r>
            <a:r>
              <a:t>•  package  version 0.5  •  Updated: 12/21/16</a:t>
            </a:r>
          </a:p>
        </p:txBody>
      </p:sp>
      <p:sp>
        <p:nvSpPr>
          <p:cNvPr id="253" name="Arrow"/>
          <p:cNvSpPr/>
          <p:nvPr/>
        </p:nvSpPr>
        <p:spPr>
          <a:xfrm>
            <a:off x="6121601" y="1279705"/>
            <a:ext cx="356401" cy="274241"/>
          </a:xfrm>
          <a:prstGeom prst="rightArrow">
            <a:avLst>
              <a:gd name="adj1" fmla="val 19444"/>
              <a:gd name="adj2" fmla="val 90550"/>
            </a:avLst>
          </a:prstGeom>
          <a:blipFill>
            <a:blip r:embed="rId4">
              <a:alphaModFix amt="43011"/>
            </a:blip>
          </a:blipFill>
          <a:ln w="12700">
            <a:miter lim="400000"/>
          </a:ln>
        </p:spPr>
        <p:txBody>
          <a:bodyPr lIns="54570" tIns="54570" rIns="54570" bIns="54570" anchor="ctr"/>
          <a:lstStyle/>
          <a:p>
            <a:pPr>
              <a:defRPr sz="2600">
                <a:solidFill>
                  <a:srgbClr val="FFFFFF"/>
                </a:solidFill>
              </a:defRPr>
            </a:pPr>
          </a:p>
        </p:txBody>
      </p:sp>
      <p:sp>
        <p:nvSpPr>
          <p:cNvPr id="254" name="Arrow"/>
          <p:cNvSpPr/>
          <p:nvPr/>
        </p:nvSpPr>
        <p:spPr>
          <a:xfrm>
            <a:off x="8789965" y="1334658"/>
            <a:ext cx="356401" cy="274242"/>
          </a:xfrm>
          <a:prstGeom prst="rightArrow">
            <a:avLst>
              <a:gd name="adj1" fmla="val 19444"/>
              <a:gd name="adj2" fmla="val 90550"/>
            </a:avLst>
          </a:prstGeom>
          <a:blipFill>
            <a:blip r:embed="rId4">
              <a:alphaModFix amt="43011"/>
            </a:blip>
          </a:blipFill>
          <a:ln w="12700">
            <a:miter lim="400000"/>
          </a:ln>
        </p:spPr>
        <p:txBody>
          <a:bodyPr lIns="54570" tIns="54570" rIns="54570" bIns="54570" anchor="ctr"/>
          <a:lstStyle/>
          <a:p>
            <a:pPr>
              <a:defRPr sz="2600">
                <a:solidFill>
                  <a:srgbClr val="FFFFFF"/>
                </a:solidFill>
              </a:defRPr>
            </a:pPr>
          </a:p>
        </p:txBody>
      </p:sp>
      <p:pic>
        <p:nvPicPr>
          <p:cNvPr id="255" name="pasted-image.png" descr="pasted-image.png"/>
          <p:cNvPicPr>
            <a:picLocks noChangeAspect="1"/>
          </p:cNvPicPr>
          <p:nvPr/>
        </p:nvPicPr>
        <p:blipFill>
          <a:blip r:embed="rId16">
            <a:extLst/>
          </a:blip>
          <a:stretch>
            <a:fillRect/>
          </a:stretch>
        </p:blipFill>
        <p:spPr>
          <a:xfrm>
            <a:off x="11237770" y="8676265"/>
            <a:ext cx="1550665" cy="1092421"/>
          </a:xfrm>
          <a:prstGeom prst="rect">
            <a:avLst/>
          </a:prstGeom>
          <a:ln w="12700">
            <a:miter lim="400000"/>
          </a:ln>
          <a:effectLst>
            <a:outerShdw sx="100000" sy="100000" kx="0" ky="0" algn="b" rotWithShape="0" blurRad="38100" dist="25400" dir="5400000">
              <a:srgbClr val="000000">
                <a:alpha val="50000"/>
              </a:srgbClr>
            </a:outerShdw>
          </a:effectLst>
        </p:spPr>
      </p:pic>
      <p:sp>
        <p:nvSpPr>
          <p:cNvPr id="256" name="Disconnect"/>
          <p:cNvSpPr/>
          <p:nvPr/>
        </p:nvSpPr>
        <p:spPr>
          <a:xfrm>
            <a:off x="11977931" y="9864264"/>
            <a:ext cx="1531939"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5" y="0"/>
                </a:moveTo>
                <a:cubicBezTo>
                  <a:pt x="7858" y="0"/>
                  <a:pt x="7384" y="2175"/>
                  <a:pt x="7319" y="4946"/>
                </a:cubicBezTo>
                <a:lnTo>
                  <a:pt x="0" y="12377"/>
                </a:lnTo>
                <a:lnTo>
                  <a:pt x="7387" y="18205"/>
                </a:lnTo>
                <a:cubicBezTo>
                  <a:pt x="7562" y="20208"/>
                  <a:pt x="7973" y="21600"/>
                  <a:pt x="8455" y="21600"/>
                </a:cubicBezTo>
                <a:lnTo>
                  <a:pt x="20442" y="21600"/>
                </a:lnTo>
                <a:cubicBezTo>
                  <a:pt x="21083" y="21600"/>
                  <a:pt x="21600" y="19129"/>
                  <a:pt x="21600" y="16066"/>
                </a:cubicBezTo>
                <a:lnTo>
                  <a:pt x="21600" y="5534"/>
                </a:lnTo>
                <a:cubicBezTo>
                  <a:pt x="21600" y="2471"/>
                  <a:pt x="21083" y="0"/>
                  <a:pt x="20442" y="0"/>
                </a:cubicBezTo>
                <a:lnTo>
                  <a:pt x="845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nSpc>
                <a:spcPct val="80000"/>
              </a:lnSpc>
              <a:spcBef>
                <a:spcPts val="300"/>
              </a:spcBef>
              <a:buClr>
                <a:schemeClr val="accent4">
                  <a:hueOff val="384618"/>
                  <a:satOff val="3869"/>
                  <a:lumOff val="5802"/>
                </a:schemeClr>
              </a:buClr>
              <a:defRPr b="1" sz="1200">
                <a:solidFill>
                  <a:srgbClr val="FFFFFF"/>
                </a:solidFill>
                <a:latin typeface="Source Sans Pro"/>
                <a:ea typeface="Source Sans Pro"/>
                <a:cs typeface="Source Sans Pro"/>
                <a:sym typeface="Source Sans Pro"/>
              </a:defRPr>
            </a:lvl1pPr>
          </a:lstStyle>
          <a:p>
            <a:pPr/>
            <a:r>
              <a:t>Disconnect</a:t>
            </a:r>
          </a:p>
        </p:txBody>
      </p:sp>
      <p:sp>
        <p:nvSpPr>
          <p:cNvPr id="257" name="Rounded Rectangle"/>
          <p:cNvSpPr/>
          <p:nvPr/>
        </p:nvSpPr>
        <p:spPr>
          <a:xfrm>
            <a:off x="7000465" y="5192344"/>
            <a:ext cx="3238670" cy="2419672"/>
          </a:xfrm>
          <a:prstGeom prst="roundRect">
            <a:avLst>
              <a:gd name="adj" fmla="val 2661"/>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258" name="1.   Install RStudio Server or RStudio Pro on…"/>
          <p:cNvSpPr txBox="1"/>
          <p:nvPr/>
        </p:nvSpPr>
        <p:spPr>
          <a:xfrm>
            <a:off x="7120459" y="5637753"/>
            <a:ext cx="2880496"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1.   </a:t>
            </a:r>
            <a:r>
              <a:t>Install RStudio Server or RStudio Pro on  </a:t>
            </a:r>
          </a:p>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one of the existing nodes or a server in  the </a:t>
            </a:r>
          </a:p>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same LAN</a:t>
            </a:r>
          </a:p>
        </p:txBody>
      </p:sp>
      <p:sp>
        <p:nvSpPr>
          <p:cNvPr id="259" name="On a Spark Standalone Cluster"/>
          <p:cNvSpPr txBox="1"/>
          <p:nvPr/>
        </p:nvSpPr>
        <p:spPr>
          <a:xfrm>
            <a:off x="7015243" y="5284840"/>
            <a:ext cx="3216946"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b="1" sz="1600">
                <a:solidFill>
                  <a:srgbClr val="DF8A2F"/>
                </a:solidFill>
                <a:latin typeface="Source Sans Pro"/>
                <a:ea typeface="Source Sans Pro"/>
                <a:cs typeface="Source Sans Pro"/>
                <a:sym typeface="Source Sans Pro"/>
              </a:defRPr>
            </a:lvl1pPr>
          </a:lstStyle>
          <a:p>
            <a:pPr/>
            <a:r>
              <a:t>On a Spark Standalone Cluster</a:t>
            </a:r>
          </a:p>
        </p:txBody>
      </p:sp>
      <p:sp>
        <p:nvSpPr>
          <p:cNvPr id="260" name="3.   Open a connection"/>
          <p:cNvSpPr txBox="1"/>
          <p:nvPr/>
        </p:nvSpPr>
        <p:spPr>
          <a:xfrm>
            <a:off x="7123600" y="6717887"/>
            <a:ext cx="287735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3.</a:t>
            </a:r>
            <a:r>
              <a:rPr>
                <a:solidFill>
                  <a:schemeClr val="accent4">
                    <a:hueOff val="384618"/>
                    <a:satOff val="3869"/>
                    <a:lumOff val="5802"/>
                  </a:schemeClr>
                </a:solidFill>
              </a:rPr>
              <a:t>   </a:t>
            </a:r>
            <a:r>
              <a:t>Open a connection</a:t>
            </a:r>
          </a:p>
        </p:txBody>
      </p:sp>
      <p:sp>
        <p:nvSpPr>
          <p:cNvPr id="261" name="2.   Install a local version of Spark:…"/>
          <p:cNvSpPr txBox="1"/>
          <p:nvPr/>
        </p:nvSpPr>
        <p:spPr>
          <a:xfrm>
            <a:off x="7120208" y="6275400"/>
            <a:ext cx="2926327" cy="4000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2.   </a:t>
            </a:r>
            <a:r>
              <a:t>Install a local version of Spark:             </a:t>
            </a:r>
          </a:p>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a:t>
            </a:r>
            <a:r>
              <a:rPr>
                <a:latin typeface="Source Sans Pro Semibold"/>
                <a:ea typeface="Source Sans Pro Semibold"/>
                <a:cs typeface="Source Sans Pro Semibold"/>
                <a:sym typeface="Source Sans Pro Semibold"/>
              </a:rPr>
              <a:t>spark_install (version = “2.0.1")</a:t>
            </a:r>
          </a:p>
        </p:txBody>
      </p:sp>
      <p:sp>
        <p:nvSpPr>
          <p:cNvPr id="262" name="spark_connect(master=“spark://host:port“,  version = &quot;2.0.1&quot;,  spark_home = spark_home_dir())"/>
          <p:cNvSpPr txBox="1"/>
          <p:nvPr/>
        </p:nvSpPr>
        <p:spPr>
          <a:xfrm>
            <a:off x="7348018" y="6945276"/>
            <a:ext cx="2586714"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lnSpc>
                <a:spcPct val="90000"/>
              </a:lnSpc>
              <a:spcBef>
                <a:spcPts val="300"/>
              </a:spcBef>
              <a:buClr>
                <a:schemeClr val="accent4">
                  <a:hueOff val="384618"/>
                  <a:satOff val="3869"/>
                  <a:lumOff val="5802"/>
                </a:schemeClr>
              </a:buClr>
              <a:defRPr sz="1200">
                <a:latin typeface="Source Sans Pro Semibold"/>
                <a:ea typeface="Source Sans Pro Semibold"/>
                <a:cs typeface="Source Sans Pro Semibold"/>
                <a:sym typeface="Source Sans Pro Semibold"/>
              </a:defRPr>
            </a:lvl1pPr>
          </a:lstStyle>
          <a:p>
            <a:pPr/>
            <a:r>
              <a:t>spark_connect(master=“spark://host:port“,  version = "2.0.1",  spark_home = spark_home_dir())</a:t>
            </a:r>
          </a:p>
        </p:txBody>
      </p:sp>
      <p:sp>
        <p:nvSpPr>
          <p:cNvPr id="263" name="Rounded Rectangle"/>
          <p:cNvSpPr/>
          <p:nvPr/>
        </p:nvSpPr>
        <p:spPr>
          <a:xfrm>
            <a:off x="3567952" y="6265644"/>
            <a:ext cx="3284710" cy="1341794"/>
          </a:xfrm>
          <a:prstGeom prst="roundRect">
            <a:avLst>
              <a:gd name="adj" fmla="val 3035"/>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264" name="1. The Livy REST application should be running…"/>
          <p:cNvSpPr txBox="1"/>
          <p:nvPr/>
        </p:nvSpPr>
        <p:spPr>
          <a:xfrm>
            <a:off x="3671457" y="6576668"/>
            <a:ext cx="3062109" cy="36364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1. </a:t>
            </a:r>
            <a:r>
              <a:t>The Livy REST application should be running </a:t>
            </a:r>
          </a:p>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on the cluster</a:t>
            </a:r>
          </a:p>
        </p:txBody>
      </p:sp>
      <p:sp>
        <p:nvSpPr>
          <p:cNvPr id="265" name="2. Connect to the cluster"/>
          <p:cNvSpPr txBox="1"/>
          <p:nvPr/>
        </p:nvSpPr>
        <p:spPr>
          <a:xfrm>
            <a:off x="3662288" y="6989477"/>
            <a:ext cx="2530254" cy="19139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2. </a:t>
            </a:r>
            <a:r>
              <a:t>Connect to the cluster</a:t>
            </a:r>
          </a:p>
        </p:txBody>
      </p:sp>
      <p:sp>
        <p:nvSpPr>
          <p:cNvPr id="266" name="sc &lt;- spark_connect(master = “http://host:port” ,  method = “livy&quot;)"/>
          <p:cNvSpPr txBox="1"/>
          <p:nvPr/>
        </p:nvSpPr>
        <p:spPr>
          <a:xfrm>
            <a:off x="3844451" y="7191598"/>
            <a:ext cx="2926328" cy="3636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90000"/>
              </a:lnSpc>
              <a:spcBef>
                <a:spcPts val="300"/>
              </a:spcBef>
              <a:buClr>
                <a:schemeClr val="accent4">
                  <a:hueOff val="384618"/>
                  <a:satOff val="3869"/>
                  <a:lumOff val="5802"/>
                </a:schemeClr>
              </a:buClr>
              <a:defRPr sz="1100">
                <a:latin typeface="Source Sans Pro Semibold"/>
                <a:ea typeface="Source Sans Pro Semibold"/>
                <a:cs typeface="Source Sans Pro Semibold"/>
                <a:sym typeface="Source Sans Pro Semibold"/>
              </a:defRPr>
            </a:lvl1pPr>
          </a:lstStyle>
          <a:p>
            <a:pPr/>
            <a:r>
              <a:t>sc &lt;- spark_connect(master = “http://host:port” ,  method = “livy")</a:t>
            </a:r>
          </a:p>
        </p:txBody>
      </p:sp>
      <p:sp>
        <p:nvSpPr>
          <p:cNvPr id="267" name="Using Livy (Experimental)"/>
          <p:cNvSpPr txBox="1"/>
          <p:nvPr/>
        </p:nvSpPr>
        <p:spPr>
          <a:xfrm>
            <a:off x="3959367" y="6295008"/>
            <a:ext cx="2560199" cy="24243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defTabSz="825500">
              <a:defRPr sz="1500">
                <a:solidFill>
                  <a:srgbClr val="DF8A2F"/>
                </a:solidFill>
                <a:latin typeface="Source Sans Pro"/>
                <a:ea typeface="Source Sans Pro"/>
                <a:cs typeface="Source Sans Pro"/>
                <a:sym typeface="Source Sans Pro"/>
              </a:defRPr>
            </a:pPr>
            <a:r>
              <a:rPr b="1"/>
              <a:t>Using Livy </a:t>
            </a:r>
            <a:r>
              <a:t>(Experimental)</a:t>
            </a:r>
          </a:p>
        </p:txBody>
      </p:sp>
      <p:sp>
        <p:nvSpPr>
          <p:cNvPr id="268" name="Tuning Spark"/>
          <p:cNvSpPr/>
          <p:nvPr/>
        </p:nvSpPr>
        <p:spPr>
          <a:xfrm>
            <a:off x="4879798" y="7773093"/>
            <a:ext cx="5423796" cy="280882"/>
          </a:xfrm>
          <a:prstGeom prst="roundRect">
            <a:avLst>
              <a:gd name="adj" fmla="val 22925"/>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600">
                <a:solidFill>
                  <a:srgbClr val="FFFFFF"/>
                </a:solidFill>
                <a:latin typeface="Source Sans Pro Semibold"/>
                <a:ea typeface="Source Sans Pro Semibold"/>
                <a:cs typeface="Source Sans Pro Semibold"/>
                <a:sym typeface="Source Sans Pro Semibold"/>
              </a:defRPr>
            </a:pPr>
            <a:r>
              <a:t>Tuning Spark</a:t>
            </a:r>
          </a:p>
        </p:txBody>
      </p:sp>
      <p:sp>
        <p:nvSpPr>
          <p:cNvPr id="269" name="Rounded Rectangle"/>
          <p:cNvSpPr/>
          <p:nvPr/>
        </p:nvSpPr>
        <p:spPr>
          <a:xfrm>
            <a:off x="3577732" y="2659313"/>
            <a:ext cx="3278272" cy="1501141"/>
          </a:xfrm>
          <a:prstGeom prst="roundRect">
            <a:avLst>
              <a:gd name="adj" fmla="val 5167"/>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270" name="Local Mode"/>
          <p:cNvSpPr txBox="1"/>
          <p:nvPr/>
        </p:nvSpPr>
        <p:spPr>
          <a:xfrm>
            <a:off x="3574410" y="2713976"/>
            <a:ext cx="323867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b="1" sz="1600">
                <a:solidFill>
                  <a:srgbClr val="DF8A2F"/>
                </a:solidFill>
                <a:latin typeface="Source Sans Pro"/>
                <a:ea typeface="Source Sans Pro"/>
                <a:cs typeface="Source Sans Pro"/>
                <a:sym typeface="Source Sans Pro"/>
              </a:defRPr>
            </a:lvl1pPr>
          </a:lstStyle>
          <a:p>
            <a:pPr/>
            <a:r>
              <a:t>Local Mode</a:t>
            </a:r>
          </a:p>
        </p:txBody>
      </p:sp>
      <p:sp>
        <p:nvSpPr>
          <p:cNvPr id="271" name="2. Open a connection"/>
          <p:cNvSpPr txBox="1"/>
          <p:nvPr/>
        </p:nvSpPr>
        <p:spPr>
          <a:xfrm>
            <a:off x="3684899" y="3666830"/>
            <a:ext cx="180538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2. </a:t>
            </a:r>
            <a:r>
              <a:t>Open a connection</a:t>
            </a:r>
          </a:p>
        </p:txBody>
      </p:sp>
      <p:sp>
        <p:nvSpPr>
          <p:cNvPr id="272" name="1. Install a local version of Spark:…"/>
          <p:cNvSpPr txBox="1"/>
          <p:nvPr/>
        </p:nvSpPr>
        <p:spPr>
          <a:xfrm>
            <a:off x="3684899" y="3200482"/>
            <a:ext cx="2077143" cy="4000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rPr b="1">
                <a:solidFill>
                  <a:schemeClr val="accent4">
                    <a:hueOff val="384618"/>
                    <a:satOff val="3869"/>
                    <a:lumOff val="5802"/>
                  </a:schemeClr>
                </a:solidFill>
                <a:latin typeface="Source Sans Pro"/>
                <a:ea typeface="Source Sans Pro"/>
                <a:cs typeface="Source Sans Pro"/>
                <a:sym typeface="Source Sans Pro"/>
              </a:rPr>
              <a:t>1. </a:t>
            </a:r>
            <a:r>
              <a:t>Install a local version of Spark:</a:t>
            </a:r>
          </a:p>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a:t>
            </a:r>
            <a:r>
              <a:rPr>
                <a:latin typeface="Source Sans Pro Semibold"/>
                <a:ea typeface="Source Sans Pro Semibold"/>
                <a:cs typeface="Source Sans Pro Semibold"/>
                <a:sym typeface="Source Sans Pro Semibold"/>
              </a:rPr>
              <a:t>spark_install ("2.0.1")</a:t>
            </a:r>
          </a:p>
        </p:txBody>
      </p:sp>
      <p:sp>
        <p:nvSpPr>
          <p:cNvPr id="273" name="Easy setup; no cluster required"/>
          <p:cNvSpPr txBox="1"/>
          <p:nvPr/>
        </p:nvSpPr>
        <p:spPr>
          <a:xfrm>
            <a:off x="3716971" y="2953011"/>
            <a:ext cx="3008837"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i="1" sz="1200">
                <a:solidFill>
                  <a:srgbClr val="DF8A2F"/>
                </a:solidFill>
                <a:latin typeface="Source Sans Pro Semibold"/>
                <a:ea typeface="Source Sans Pro Semibold"/>
                <a:cs typeface="Source Sans Pro Semibold"/>
                <a:sym typeface="Source Sans Pro Semibold"/>
              </a:defRPr>
            </a:lvl1pPr>
          </a:lstStyle>
          <a:p>
            <a:pPr/>
            <a:r>
              <a:t>Easy setup; no cluster required</a:t>
            </a:r>
          </a:p>
        </p:txBody>
      </p:sp>
      <p:sp>
        <p:nvSpPr>
          <p:cNvPr id="274" name="sc &lt;- spark_connect (master = &quot;local&quot;)"/>
          <p:cNvSpPr txBox="1"/>
          <p:nvPr/>
        </p:nvSpPr>
        <p:spPr>
          <a:xfrm>
            <a:off x="3845500" y="3865458"/>
            <a:ext cx="2586713"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a:lnSpc>
                <a:spcPct val="90000"/>
              </a:lnSpc>
              <a:spcBef>
                <a:spcPts val="300"/>
              </a:spcBef>
              <a:buClr>
                <a:schemeClr val="accent4">
                  <a:hueOff val="384618"/>
                  <a:satOff val="3869"/>
                  <a:lumOff val="5802"/>
                </a:schemeClr>
              </a:buClr>
              <a:defRPr sz="1200">
                <a:latin typeface="Source Sans Pro Light"/>
                <a:ea typeface="Source Sans Pro Light"/>
                <a:cs typeface="Source Sans Pro Light"/>
                <a:sym typeface="Source Sans Pro Light"/>
              </a:defRPr>
            </a:pPr>
            <a:r>
              <a:t> </a:t>
            </a:r>
            <a:r>
              <a:rPr>
                <a:latin typeface="Source Sans Pro Semibold"/>
                <a:ea typeface="Source Sans Pro Semibold"/>
                <a:cs typeface="Source Sans Pro Semibold"/>
                <a:sym typeface="Source Sans Pro Semibold"/>
              </a:rPr>
              <a:t>sc &lt;- spark_connect (master = "local")</a:t>
            </a:r>
            <a:r>
              <a:t> </a:t>
            </a:r>
          </a:p>
        </p:txBody>
      </p:sp>
      <p:sp>
        <p:nvSpPr>
          <p:cNvPr id="275" name="Wrangle"/>
          <p:cNvSpPr txBox="1"/>
          <p:nvPr/>
        </p:nvSpPr>
        <p:spPr>
          <a:xfrm>
            <a:off x="6075892" y="1602260"/>
            <a:ext cx="96263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defRPr b="1" sz="1200">
                <a:solidFill>
                  <a:srgbClr val="DF8A2F"/>
                </a:solidFill>
                <a:latin typeface="Source Sans Pro"/>
                <a:ea typeface="Source Sans Pro"/>
                <a:cs typeface="Source Sans Pro"/>
                <a:sym typeface="Source Sans Pro"/>
              </a:defRPr>
            </a:lvl1pPr>
          </a:lstStyle>
          <a:p>
            <a:pPr/>
            <a:r>
              <a:t>Wrangle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Rounded Rectangle"/>
          <p:cNvSpPr/>
          <p:nvPr/>
        </p:nvSpPr>
        <p:spPr>
          <a:xfrm>
            <a:off x="9495452" y="8653390"/>
            <a:ext cx="4171264" cy="1706027"/>
          </a:xfrm>
          <a:prstGeom prst="roundRect">
            <a:avLst>
              <a:gd name="adj" fmla="val 3836"/>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278" name="Rounded Rectangle"/>
          <p:cNvSpPr/>
          <p:nvPr/>
        </p:nvSpPr>
        <p:spPr>
          <a:xfrm>
            <a:off x="9597212" y="8715249"/>
            <a:ext cx="3934004" cy="1550985"/>
          </a:xfrm>
          <a:prstGeom prst="roundRect">
            <a:avLst>
              <a:gd name="adj" fmla="val 4950"/>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279" name="Rectangle"/>
          <p:cNvSpPr/>
          <p:nvPr/>
        </p:nvSpPr>
        <p:spPr>
          <a:xfrm>
            <a:off x="-19008191" y="7201157"/>
            <a:ext cx="4838814" cy="5134025"/>
          </a:xfrm>
          <a:prstGeom prst="roundRect">
            <a:avLst>
              <a:gd name="adj" fmla="val 0"/>
            </a:avLst>
          </a:prstGeom>
          <a:solidFill>
            <a:srgbClr val="A6AAA9">
              <a:alpha val="20000"/>
            </a:srgbClr>
          </a:solidFill>
          <a:ln w="12700">
            <a:miter lim="400000"/>
          </a:ln>
        </p:spPr>
        <p:txBody>
          <a:bodyPr lIns="54570" tIns="54570" rIns="54570" bIns="54570" anchor="ctr"/>
          <a:lstStyle/>
          <a:p>
            <a:pPr algn="l">
              <a:defRPr sz="1000">
                <a:latin typeface="Menlo"/>
                <a:ea typeface="Menlo"/>
                <a:cs typeface="Menlo"/>
                <a:sym typeface="Menlo"/>
              </a:defRPr>
            </a:pPr>
          </a:p>
        </p:txBody>
      </p:sp>
      <p:sp>
        <p:nvSpPr>
          <p:cNvPr id="280" name="Rounded Rectangle"/>
          <p:cNvSpPr/>
          <p:nvPr/>
        </p:nvSpPr>
        <p:spPr>
          <a:xfrm>
            <a:off x="5946589" y="455808"/>
            <a:ext cx="3513944" cy="3370132"/>
          </a:xfrm>
          <a:prstGeom prst="roundRect">
            <a:avLst>
              <a:gd name="adj" fmla="val 1797"/>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281" name="Rounded Rectangle"/>
          <p:cNvSpPr/>
          <p:nvPr/>
        </p:nvSpPr>
        <p:spPr>
          <a:xfrm>
            <a:off x="6056431" y="642853"/>
            <a:ext cx="3303556" cy="1418295"/>
          </a:xfrm>
          <a:prstGeom prst="roundRect">
            <a:avLst>
              <a:gd name="adj" fmla="val 4269"/>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282" name="Visualize &amp; Communicate"/>
          <p:cNvSpPr/>
          <p:nvPr/>
        </p:nvSpPr>
        <p:spPr>
          <a:xfrm>
            <a:off x="5947577" y="287331"/>
            <a:ext cx="3520098" cy="285640"/>
          </a:xfrm>
          <a:prstGeom prst="roundRect">
            <a:avLst>
              <a:gd name="adj" fmla="val 21197"/>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700">
                <a:solidFill>
                  <a:srgbClr val="FFFFFF"/>
                </a:solidFill>
                <a:latin typeface="Source Sans Pro Semibold"/>
                <a:ea typeface="Source Sans Pro Semibold"/>
                <a:cs typeface="Source Sans Pro Semibold"/>
                <a:sym typeface="Source Sans Pro Semibold"/>
              </a:defRPr>
            </a:pPr>
            <a:r>
              <a:t>Visualize &amp; Communicate</a:t>
            </a:r>
          </a:p>
        </p:txBody>
      </p:sp>
      <p:sp>
        <p:nvSpPr>
          <p:cNvPr id="283" name="Download data to R memory"/>
          <p:cNvSpPr txBox="1"/>
          <p:nvPr/>
        </p:nvSpPr>
        <p:spPr>
          <a:xfrm>
            <a:off x="6296484" y="636061"/>
            <a:ext cx="2822285" cy="21495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sz="1500">
                <a:solidFill>
                  <a:srgbClr val="DF8A2F"/>
                </a:solidFill>
                <a:latin typeface="Source Sans Pro"/>
                <a:ea typeface="Source Sans Pro"/>
                <a:cs typeface="Source Sans Pro"/>
                <a:sym typeface="Source Sans Pro"/>
              </a:defRPr>
            </a:lvl1pPr>
          </a:lstStyle>
          <a:p>
            <a:pPr/>
            <a:r>
              <a:t>Download data to R memory</a:t>
            </a:r>
          </a:p>
        </p:txBody>
      </p:sp>
      <p:sp>
        <p:nvSpPr>
          <p:cNvPr id="284" name="dplyr::collect(x)"/>
          <p:cNvSpPr txBox="1"/>
          <p:nvPr/>
        </p:nvSpPr>
        <p:spPr>
          <a:xfrm>
            <a:off x="6143292" y="1282603"/>
            <a:ext cx="2649802" cy="21495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a:defRPr sz="1300">
                <a:latin typeface="Source Sans Pro Light"/>
                <a:ea typeface="Source Sans Pro Light"/>
                <a:cs typeface="Source Sans Pro Light"/>
                <a:sym typeface="Source Sans Pro Light"/>
              </a:defRPr>
            </a:pPr>
            <a:r>
              <a:t>dplyr::</a:t>
            </a:r>
            <a:r>
              <a:rPr>
                <a:latin typeface="Source Sans Pro Semibold"/>
                <a:ea typeface="Source Sans Pro Semibold"/>
                <a:cs typeface="Source Sans Pro Semibold"/>
                <a:sym typeface="Source Sans Pro Semibold"/>
              </a:rPr>
              <a:t>collect(</a:t>
            </a:r>
            <a:r>
              <a:t>x</a:t>
            </a:r>
            <a:r>
              <a:rPr>
                <a:latin typeface="Source Sans Pro Semibold"/>
                <a:ea typeface="Source Sans Pro Semibold"/>
                <a:cs typeface="Source Sans Pro Semibold"/>
                <a:sym typeface="Source Sans Pro Semibold"/>
              </a:rPr>
              <a:t>)</a:t>
            </a:r>
          </a:p>
        </p:txBody>
      </p:sp>
      <p:sp>
        <p:nvSpPr>
          <p:cNvPr id="285" name="r_table &lt;- collect(my_table)…"/>
          <p:cNvSpPr txBox="1"/>
          <p:nvPr/>
        </p:nvSpPr>
        <p:spPr>
          <a:xfrm>
            <a:off x="6400324" y="795922"/>
            <a:ext cx="2996006" cy="54163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l">
              <a:defRPr sz="1100">
                <a:solidFill>
                  <a:schemeClr val="accent1"/>
                </a:solidFill>
                <a:latin typeface="Source Sans Pro Light"/>
                <a:ea typeface="Source Sans Pro Light"/>
                <a:cs typeface="Source Sans Pro Light"/>
                <a:sym typeface="Source Sans Pro Light"/>
              </a:defRPr>
            </a:pPr>
            <a:r>
              <a:t>r_table &lt;- </a:t>
            </a:r>
            <a:r>
              <a:rPr>
                <a:latin typeface="Source Sans Pro Semibold"/>
                <a:ea typeface="Source Sans Pro Semibold"/>
                <a:cs typeface="Source Sans Pro Semibold"/>
                <a:sym typeface="Source Sans Pro Semibold"/>
              </a:rPr>
              <a:t>collect</a:t>
            </a:r>
            <a:r>
              <a:t>(my_table)</a:t>
            </a:r>
          </a:p>
          <a:p>
            <a:pPr algn="l">
              <a:defRPr sz="1100">
                <a:solidFill>
                  <a:schemeClr val="accent1"/>
                </a:solidFill>
                <a:latin typeface="Source Sans Pro Light"/>
                <a:ea typeface="Source Sans Pro Light"/>
                <a:cs typeface="Source Sans Pro Light"/>
                <a:sym typeface="Source Sans Pro Light"/>
              </a:defRPr>
            </a:pPr>
            <a:r>
              <a:t>plot(Petal_Width~Petal_Length, data=r_table)</a:t>
            </a:r>
          </a:p>
        </p:txBody>
      </p:sp>
      <p:sp>
        <p:nvSpPr>
          <p:cNvPr id="286" name="sdf_read_column(x, column)"/>
          <p:cNvSpPr txBox="1"/>
          <p:nvPr/>
        </p:nvSpPr>
        <p:spPr>
          <a:xfrm>
            <a:off x="6142871" y="1671235"/>
            <a:ext cx="1964974" cy="17912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sdf_read_column(</a:t>
            </a:r>
            <a:r>
              <a:t>x, column</a:t>
            </a:r>
            <a:r>
              <a:rPr>
                <a:latin typeface="Source Sans Pro Semibold"/>
                <a:ea typeface="Source Sans Pro Semibold"/>
                <a:cs typeface="Source Sans Pro Semibold"/>
                <a:sym typeface="Source Sans Pro Semibold"/>
              </a:rPr>
              <a:t>)</a:t>
            </a:r>
          </a:p>
        </p:txBody>
      </p:sp>
      <p:sp>
        <p:nvSpPr>
          <p:cNvPr id="287" name="Returns contents of a single column to R"/>
          <p:cNvSpPr txBox="1"/>
          <p:nvPr/>
        </p:nvSpPr>
        <p:spPr>
          <a:xfrm>
            <a:off x="6287551" y="1865291"/>
            <a:ext cx="2762966"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defRPr sz="1100">
                <a:solidFill>
                  <a:schemeClr val="accent1"/>
                </a:solidFill>
                <a:latin typeface="Source Sans Pro"/>
                <a:ea typeface="Source Sans Pro"/>
                <a:cs typeface="Source Sans Pro"/>
                <a:sym typeface="Source Sans Pro"/>
              </a:defRPr>
            </a:lvl1pPr>
          </a:lstStyle>
          <a:p>
            <a:pPr/>
            <a:r>
              <a:t>Returns contents of a single column to R</a:t>
            </a:r>
          </a:p>
        </p:txBody>
      </p:sp>
      <p:sp>
        <p:nvSpPr>
          <p:cNvPr id="288" name="Rounded Rectangle"/>
          <p:cNvSpPr/>
          <p:nvPr/>
        </p:nvSpPr>
        <p:spPr>
          <a:xfrm>
            <a:off x="6469016" y="-12076160"/>
            <a:ext cx="7046831" cy="5076009"/>
          </a:xfrm>
          <a:prstGeom prst="roundRect">
            <a:avLst>
              <a:gd name="adj" fmla="val 1269"/>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289" name="Rounded Rectangle"/>
          <p:cNvSpPr/>
          <p:nvPr/>
        </p:nvSpPr>
        <p:spPr>
          <a:xfrm>
            <a:off x="6587273" y="-11636213"/>
            <a:ext cx="6766926" cy="4551583"/>
          </a:xfrm>
          <a:prstGeom prst="roundRect">
            <a:avLst>
              <a:gd name="adj" fmla="val 1046"/>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290" name="Model (MLlib)"/>
          <p:cNvSpPr/>
          <p:nvPr/>
        </p:nvSpPr>
        <p:spPr>
          <a:xfrm>
            <a:off x="6460673" y="-12160396"/>
            <a:ext cx="7063516" cy="387049"/>
          </a:xfrm>
          <a:prstGeom prst="roundRect">
            <a:avLst>
              <a:gd name="adj" fmla="val 16636"/>
            </a:avLst>
          </a:prstGeom>
          <a:solidFill>
            <a:srgbClr val="DE8A2F"/>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900">
                <a:solidFill>
                  <a:srgbClr val="FFFFFF"/>
                </a:solidFill>
                <a:latin typeface="Source Sans Pro"/>
                <a:ea typeface="Source Sans Pro"/>
                <a:cs typeface="Source Sans Pro"/>
                <a:sym typeface="Source Sans Pro"/>
              </a:defRPr>
            </a:pPr>
            <a:r>
              <a:rPr b="1"/>
              <a:t>Model</a:t>
            </a:r>
            <a:r>
              <a:t> (MLlib)</a:t>
            </a:r>
          </a:p>
        </p:txBody>
      </p:sp>
      <p:sp>
        <p:nvSpPr>
          <p:cNvPr id="291" name="Same for : ml_decision_tree"/>
          <p:cNvSpPr txBox="1"/>
          <p:nvPr/>
        </p:nvSpPr>
        <p:spPr>
          <a:xfrm>
            <a:off x="7314885" y="-9000417"/>
            <a:ext cx="2433120"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defTabSz="12700">
              <a:defRPr sz="1200">
                <a:latin typeface="Source Sans Pro Light"/>
                <a:ea typeface="Source Sans Pro Light"/>
                <a:cs typeface="Source Sans Pro Light"/>
                <a:sym typeface="Source Sans Pro Light"/>
              </a:defRPr>
            </a:pPr>
            <a:r>
              <a:t>Same for : </a:t>
            </a:r>
            <a:r>
              <a:rPr>
                <a:latin typeface="Source Sans Pro Semibold"/>
                <a:ea typeface="Source Sans Pro Semibold"/>
                <a:cs typeface="Source Sans Pro Semibold"/>
                <a:sym typeface="Source Sans Pro Semibold"/>
              </a:rPr>
              <a:t>ml_decision_tree</a:t>
            </a:r>
          </a:p>
        </p:txBody>
      </p:sp>
      <p:sp>
        <p:nvSpPr>
          <p:cNvPr id="292" name="ml_generalized_linear_regression(x, response, features, intercept = TRUE,  family = gaussian(link = &quot;identity&quot;), iter.max = 100L,  ml.options = ml_options())"/>
          <p:cNvSpPr txBox="1"/>
          <p:nvPr/>
        </p:nvSpPr>
        <p:spPr>
          <a:xfrm>
            <a:off x="6651513" y="-10495287"/>
            <a:ext cx="3233484" cy="762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ml_generalized_linear_regression(</a:t>
            </a:r>
            <a:r>
              <a:t>x, response, features, intercept = TRUE,  family = gaussian(link = "identity"), iter.max = 100L,  ml.options = ml_options()</a:t>
            </a:r>
            <a:r>
              <a:rPr>
                <a:latin typeface="Source Sans Pro Semibold"/>
                <a:ea typeface="Source Sans Pro Semibold"/>
                <a:cs typeface="Source Sans Pro Semibold"/>
                <a:sym typeface="Source Sans Pro Semibold"/>
              </a:rPr>
              <a:t>)</a:t>
            </a:r>
          </a:p>
        </p:txBody>
      </p:sp>
      <p:sp>
        <p:nvSpPr>
          <p:cNvPr id="293" name="ml_als_factorization(x, rating.column = &quot;rating&quot;, user.column = &quot;user&quot;,  item.column = &quot;item&quot;, rank = 10L, regularization.parameter = 0.1,  iter.max = 10L, ml.options = ml_options())"/>
          <p:cNvSpPr txBox="1"/>
          <p:nvPr/>
        </p:nvSpPr>
        <p:spPr>
          <a:xfrm>
            <a:off x="6652615" y="-11518880"/>
            <a:ext cx="3219863" cy="762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ml_als_factorization(</a:t>
            </a:r>
            <a:r>
              <a:t>x, rating.column = "rating", user.column = "user",  item.column = "item", rank = 10L, regularization.parameter = 0.1,  iter.max = 10L, ml.options = ml_options()</a:t>
            </a:r>
            <a:r>
              <a:rPr>
                <a:latin typeface="Source Sans Pro Semibold"/>
                <a:ea typeface="Source Sans Pro Semibold"/>
                <a:cs typeface="Source Sans Pro Semibold"/>
                <a:sym typeface="Source Sans Pro Semibold"/>
              </a:rPr>
              <a:t>)</a:t>
            </a:r>
          </a:p>
        </p:txBody>
      </p:sp>
      <p:sp>
        <p:nvSpPr>
          <p:cNvPr id="294" name="Perform alternating least squares"/>
          <p:cNvSpPr txBox="1"/>
          <p:nvPr/>
        </p:nvSpPr>
        <p:spPr>
          <a:xfrm>
            <a:off x="6976847" y="-10735131"/>
            <a:ext cx="2823484"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Perform alternating least squares</a:t>
            </a:r>
          </a:p>
        </p:txBody>
      </p:sp>
      <p:sp>
        <p:nvSpPr>
          <p:cNvPr id="295" name="ml_gradient_boosted_trees(x, response, features, max.bins = 32L,  max.depth = 5L, type = c(&quot;auto&quot;, &quot;regression&quot;, &quot;classification&quot;),  ml.options = ml_options())"/>
          <p:cNvSpPr txBox="1"/>
          <p:nvPr/>
        </p:nvSpPr>
        <p:spPr>
          <a:xfrm>
            <a:off x="6649679" y="-9649742"/>
            <a:ext cx="3219862" cy="762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ml_gradient_boosted_trees(</a:t>
            </a:r>
            <a:r>
              <a:t>x, response, features, max.bins = 32L,  max.depth = 5L, type = c("auto", "regression", "classification"),  ml.options = ml_options()</a:t>
            </a:r>
            <a:r>
              <a:rPr>
                <a:latin typeface="Source Sans Pro Semibold"/>
                <a:ea typeface="Source Sans Pro Semibold"/>
                <a:cs typeface="Source Sans Pro Semibold"/>
                <a:sym typeface="Source Sans Pro Semibold"/>
              </a:rPr>
              <a:t>)</a:t>
            </a:r>
          </a:p>
        </p:txBody>
      </p:sp>
      <p:sp>
        <p:nvSpPr>
          <p:cNvPr id="296" name="ml_kmeans(x, centers, iter.max = 100, features = dplyr::tbl_vars(x),  compute.cost = TRUE, tolerance = 1e-04, ml.options = ml_options())"/>
          <p:cNvSpPr txBox="1"/>
          <p:nvPr/>
        </p:nvSpPr>
        <p:spPr>
          <a:xfrm>
            <a:off x="6624699" y="-8694822"/>
            <a:ext cx="3272118"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ml_kmeans(</a:t>
            </a:r>
            <a:r>
              <a:t>x, centers, iter.max = 100, features = dplyr::tbl_vars(x),  compute.cost = TRUE, tolerance = 1e-04, ml.options = ml_options()</a:t>
            </a:r>
            <a:r>
              <a:rPr>
                <a:latin typeface="Source Sans Pro Semibold"/>
                <a:ea typeface="Source Sans Pro Semibold"/>
                <a:cs typeface="Source Sans Pro Semibold"/>
                <a:sym typeface="Source Sans Pro Semibold"/>
              </a:rPr>
              <a:t>)</a:t>
            </a:r>
          </a:p>
        </p:txBody>
      </p:sp>
      <p:sp>
        <p:nvSpPr>
          <p:cNvPr id="297" name="ml_lda(x, features = dplyr::tbl_vars(x), k = length(features),  alpha = (50/k) + 1, beta = 0.1 + 1, ml.options = ml_options())"/>
          <p:cNvSpPr txBox="1"/>
          <p:nvPr/>
        </p:nvSpPr>
        <p:spPr>
          <a:xfrm>
            <a:off x="6615624" y="-8015777"/>
            <a:ext cx="3264103"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ml_lda(</a:t>
            </a:r>
            <a:r>
              <a:t>x, features = dplyr::tbl_vars(x), k = length(features),  alpha = (50/k) + 1, beta = 0.1 + 1, ml.options = ml_options()</a:t>
            </a:r>
            <a:r>
              <a:rPr>
                <a:latin typeface="Source Sans Pro Semibold"/>
                <a:ea typeface="Source Sans Pro Semibold"/>
                <a:cs typeface="Source Sans Pro Semibold"/>
                <a:sym typeface="Source Sans Pro Semibold"/>
              </a:rPr>
              <a:t>)</a:t>
            </a:r>
          </a:p>
        </p:txBody>
      </p:sp>
      <p:sp>
        <p:nvSpPr>
          <p:cNvPr id="298" name="ml_linear_regression(x, response, features, intercept = TRUE, alpha = 0, lambda = 0, iter.max = 100L, ml.options = ml_options())"/>
          <p:cNvSpPr txBox="1"/>
          <p:nvPr/>
        </p:nvSpPr>
        <p:spPr>
          <a:xfrm>
            <a:off x="9936750" y="-11553719"/>
            <a:ext cx="3103856"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ml_linear_regression</a:t>
            </a:r>
            <a:r>
              <a:t>(x, response, features, intercept = TRUE, alpha = 0, lambda = 0, iter.max = 100L, ml.options = ml_options()</a:t>
            </a:r>
            <a:r>
              <a:rPr>
                <a:latin typeface="Source Sans Pro Semibold"/>
                <a:ea typeface="Source Sans Pro Semibold"/>
                <a:cs typeface="Source Sans Pro Semibold"/>
                <a:sym typeface="Source Sans Pro Semibold"/>
              </a:rPr>
              <a:t>)</a:t>
            </a:r>
          </a:p>
        </p:txBody>
      </p:sp>
      <p:sp>
        <p:nvSpPr>
          <p:cNvPr id="299" name="Same for: ml_logistic_regression"/>
          <p:cNvSpPr txBox="1"/>
          <p:nvPr/>
        </p:nvSpPr>
        <p:spPr>
          <a:xfrm>
            <a:off x="9914694" y="-10967913"/>
            <a:ext cx="326497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defTabSz="12700">
              <a:defRPr sz="1200">
                <a:latin typeface="Source Sans Pro Light"/>
                <a:ea typeface="Source Sans Pro Light"/>
                <a:cs typeface="Source Sans Pro Light"/>
                <a:sym typeface="Source Sans Pro Light"/>
              </a:defRPr>
            </a:pPr>
            <a:r>
              <a:t>Same for: </a:t>
            </a:r>
            <a:r>
              <a:rPr>
                <a:latin typeface="Source Sans Pro Semibold"/>
                <a:ea typeface="Source Sans Pro Semibold"/>
                <a:cs typeface="Source Sans Pro Semibold"/>
                <a:sym typeface="Source Sans Pro Semibold"/>
              </a:rPr>
              <a:t>ml_logistic_regression</a:t>
            </a:r>
          </a:p>
        </p:txBody>
      </p:sp>
      <p:sp>
        <p:nvSpPr>
          <p:cNvPr id="300" name="ml_multilayer_perceptron(x, response, features, layers, iter.max = 100, seed = sample(.Machine$integer.max, 1), ml.options = ml_options())"/>
          <p:cNvSpPr txBox="1"/>
          <p:nvPr/>
        </p:nvSpPr>
        <p:spPr>
          <a:xfrm>
            <a:off x="9930727" y="-10747550"/>
            <a:ext cx="3202078" cy="762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ml_multilayer_perceptron(</a:t>
            </a:r>
            <a:r>
              <a:t>x, response, features, layers, iter.max = 100, seed = sample(.Machine$integer.max, 1), ml.options = ml_options()</a:t>
            </a:r>
            <a:r>
              <a:rPr>
                <a:latin typeface="Source Sans Pro Semibold"/>
                <a:ea typeface="Source Sans Pro Semibold"/>
                <a:cs typeface="Source Sans Pro Semibold"/>
                <a:sym typeface="Source Sans Pro Semibold"/>
              </a:rPr>
              <a:t>)</a:t>
            </a:r>
          </a:p>
        </p:txBody>
      </p:sp>
      <p:sp>
        <p:nvSpPr>
          <p:cNvPr id="301" name="ml_naive_bayes(x, response, features, lambda = 0, ml.options = ml_options())"/>
          <p:cNvSpPr txBox="1"/>
          <p:nvPr/>
        </p:nvSpPr>
        <p:spPr>
          <a:xfrm>
            <a:off x="9910295" y="-9943882"/>
            <a:ext cx="3287050"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ml_naive_bayes(</a:t>
            </a:r>
            <a:r>
              <a:t>x, response, features, lambda = 0, ml.options = ml_options()</a:t>
            </a:r>
            <a:r>
              <a:rPr>
                <a:latin typeface="Source Sans Pro Semibold"/>
                <a:ea typeface="Source Sans Pro Semibold"/>
                <a:cs typeface="Source Sans Pro Semibold"/>
                <a:sym typeface="Source Sans Pro Semibold"/>
              </a:rPr>
              <a:t>)</a:t>
            </a:r>
          </a:p>
        </p:txBody>
      </p:sp>
      <p:sp>
        <p:nvSpPr>
          <p:cNvPr id="302" name="ml_one_vs_rest(x, classifier, response, features, ml.options = ml_options())"/>
          <p:cNvSpPr txBox="1"/>
          <p:nvPr/>
        </p:nvSpPr>
        <p:spPr>
          <a:xfrm>
            <a:off x="9934244" y="-9535842"/>
            <a:ext cx="3252042"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ml_one_vs_rest(</a:t>
            </a:r>
            <a:r>
              <a:t>x, classifier, response, features, ml.options = ml_options()</a:t>
            </a:r>
            <a:r>
              <a:rPr>
                <a:latin typeface="Source Sans Pro Semibold"/>
                <a:ea typeface="Source Sans Pro Semibold"/>
                <a:cs typeface="Source Sans Pro Semibold"/>
                <a:sym typeface="Source Sans Pro Semibold"/>
              </a:rPr>
              <a:t>)</a:t>
            </a:r>
          </a:p>
        </p:txBody>
      </p:sp>
      <p:sp>
        <p:nvSpPr>
          <p:cNvPr id="303" name="ml_pca(x, features = dplyr::tbl_vars(x), ml.options = ml_options())"/>
          <p:cNvSpPr txBox="1"/>
          <p:nvPr/>
        </p:nvSpPr>
        <p:spPr>
          <a:xfrm>
            <a:off x="9932548" y="-9098971"/>
            <a:ext cx="322927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ml_pca(</a:t>
            </a:r>
            <a:r>
              <a:t>x, features = dplyr::tbl_vars(x), ml.options = ml_options()</a:t>
            </a:r>
            <a:r>
              <a:rPr>
                <a:latin typeface="Source Sans Pro Semibold"/>
                <a:ea typeface="Source Sans Pro Semibold"/>
                <a:cs typeface="Source Sans Pro Semibold"/>
                <a:sym typeface="Source Sans Pro Semibold"/>
              </a:rPr>
              <a:t>)</a:t>
            </a:r>
          </a:p>
        </p:txBody>
      </p:sp>
      <p:sp>
        <p:nvSpPr>
          <p:cNvPr id="304" name="ml_random_forest(x, response, features, max.bins = 32L, max.depth = 5L,  num.trees = 20L, type = c(&quot;auto&quot;, &quot;regression&quot;, &quot;classification&quot;),  ml.options = ml_options())"/>
          <p:cNvSpPr txBox="1"/>
          <p:nvPr/>
        </p:nvSpPr>
        <p:spPr>
          <a:xfrm>
            <a:off x="9917941" y="-8679945"/>
            <a:ext cx="3262341" cy="762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ml_random_forest(</a:t>
            </a:r>
            <a:r>
              <a:t>x, response, features, max.bins = 32L, max.depth = 5L,  num.trees = 20L, type = c("auto", "regression", "classification"),  ml.options = ml_options()</a:t>
            </a:r>
            <a:r>
              <a:rPr>
                <a:latin typeface="Source Sans Pro Semibold"/>
                <a:ea typeface="Source Sans Pro Semibold"/>
                <a:cs typeface="Source Sans Pro Semibold"/>
                <a:sym typeface="Source Sans Pro Semibold"/>
              </a:rPr>
              <a:t>)</a:t>
            </a:r>
          </a:p>
        </p:txBody>
      </p:sp>
      <p:sp>
        <p:nvSpPr>
          <p:cNvPr id="305" name="ml_survival_regression(x, response, features, intercept = TRUE,censor = &quot;censor&quot;, iter.max = 100L, ml.options = ml_options())"/>
          <p:cNvSpPr txBox="1"/>
          <p:nvPr/>
        </p:nvSpPr>
        <p:spPr>
          <a:xfrm>
            <a:off x="9925149" y="-7890328"/>
            <a:ext cx="3233484"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ml_survival_regression(</a:t>
            </a:r>
            <a:r>
              <a:t>x, response, features, intercept = TRUE,censor = "censor", iter.max = 100L, ml.options = ml_options()</a:t>
            </a:r>
            <a:r>
              <a:rPr>
                <a:latin typeface="Source Sans Pro Semibold"/>
                <a:ea typeface="Source Sans Pro Semibold"/>
                <a:cs typeface="Source Sans Pro Semibold"/>
                <a:sym typeface="Source Sans Pro Semibold"/>
              </a:rPr>
              <a:t>)</a:t>
            </a:r>
          </a:p>
        </p:txBody>
      </p:sp>
      <p:sp>
        <p:nvSpPr>
          <p:cNvPr id="306" name="Rounded Rectangle"/>
          <p:cNvSpPr/>
          <p:nvPr/>
        </p:nvSpPr>
        <p:spPr>
          <a:xfrm>
            <a:off x="304107" y="275157"/>
            <a:ext cx="5597376" cy="3639280"/>
          </a:xfrm>
          <a:prstGeom prst="roundRect">
            <a:avLst>
              <a:gd name="adj" fmla="val 1769"/>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307" name="Rounded Rectangle"/>
          <p:cNvSpPr/>
          <p:nvPr/>
        </p:nvSpPr>
        <p:spPr>
          <a:xfrm>
            <a:off x="3570635" y="1761461"/>
            <a:ext cx="2266958" cy="2097953"/>
          </a:xfrm>
          <a:prstGeom prst="roundRect">
            <a:avLst>
              <a:gd name="adj" fmla="val 2670"/>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308" name="my_var &lt;- tbl_cache(sc, name= &quot;hive_iris&quot;)"/>
          <p:cNvSpPr txBox="1"/>
          <p:nvPr/>
        </p:nvSpPr>
        <p:spPr>
          <a:xfrm>
            <a:off x="3996303" y="2051475"/>
            <a:ext cx="1507925"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a:defRPr sz="1100">
                <a:solidFill>
                  <a:schemeClr val="accent1"/>
                </a:solidFill>
                <a:latin typeface="Source Sans Pro"/>
                <a:ea typeface="Source Sans Pro"/>
                <a:cs typeface="Source Sans Pro"/>
                <a:sym typeface="Source Sans Pro"/>
              </a:defRPr>
            </a:pPr>
            <a:r>
              <a:t>my_var &lt;- </a:t>
            </a:r>
            <a:r>
              <a:rPr>
                <a:latin typeface="Source Sans Pro Semibold"/>
                <a:ea typeface="Source Sans Pro Semibold"/>
                <a:cs typeface="Source Sans Pro Semibold"/>
                <a:sym typeface="Source Sans Pro Semibold"/>
              </a:rPr>
              <a:t>tbl_cache</a:t>
            </a:r>
            <a:r>
              <a:t>(sc, name= "hive_iris")</a:t>
            </a:r>
          </a:p>
        </p:txBody>
      </p:sp>
      <p:sp>
        <p:nvSpPr>
          <p:cNvPr id="309" name="From a table in Hive"/>
          <p:cNvSpPr txBox="1"/>
          <p:nvPr/>
        </p:nvSpPr>
        <p:spPr>
          <a:xfrm>
            <a:off x="3589294" y="1805230"/>
            <a:ext cx="2172249"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z="1500">
                <a:solidFill>
                  <a:srgbClr val="DF8A2F"/>
                </a:solidFill>
                <a:latin typeface="Source Sans Pro"/>
                <a:ea typeface="Source Sans Pro"/>
                <a:cs typeface="Source Sans Pro"/>
                <a:sym typeface="Source Sans Pro"/>
              </a:defRPr>
            </a:lvl1pPr>
          </a:lstStyle>
          <a:p>
            <a:pPr/>
            <a:r>
              <a:t>From a table in Hive</a:t>
            </a:r>
          </a:p>
        </p:txBody>
      </p:sp>
      <p:sp>
        <p:nvSpPr>
          <p:cNvPr id="310" name="tbl_cache(sc, name, force = TRUE)"/>
          <p:cNvSpPr txBox="1"/>
          <p:nvPr/>
        </p:nvSpPr>
        <p:spPr>
          <a:xfrm>
            <a:off x="3616628" y="2374142"/>
            <a:ext cx="2274484" cy="2996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just">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tbl_cache(</a:t>
            </a:r>
            <a:r>
              <a:t>sc, name, force = TRUE</a:t>
            </a:r>
            <a:r>
              <a:rPr>
                <a:latin typeface="Source Sans Pro Semibold"/>
                <a:ea typeface="Source Sans Pro Semibold"/>
                <a:cs typeface="Source Sans Pro Semibold"/>
                <a:sym typeface="Source Sans Pro Semibold"/>
              </a:rPr>
              <a:t>)</a:t>
            </a:r>
          </a:p>
        </p:txBody>
      </p:sp>
      <p:sp>
        <p:nvSpPr>
          <p:cNvPr id="311" name="Loads the table into memory"/>
          <p:cNvSpPr txBox="1"/>
          <p:nvPr/>
        </p:nvSpPr>
        <p:spPr>
          <a:xfrm>
            <a:off x="4076300" y="2606665"/>
            <a:ext cx="170146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defRPr sz="1100">
                <a:solidFill>
                  <a:schemeClr val="accent1"/>
                </a:solidFill>
                <a:latin typeface="Source Sans Pro"/>
                <a:ea typeface="Source Sans Pro"/>
                <a:cs typeface="Source Sans Pro"/>
                <a:sym typeface="Source Sans Pro"/>
              </a:defRPr>
            </a:lvl1pPr>
          </a:lstStyle>
          <a:p>
            <a:pPr/>
            <a:r>
              <a:t>Loads the table into memory</a:t>
            </a:r>
          </a:p>
        </p:txBody>
      </p:sp>
      <p:sp>
        <p:nvSpPr>
          <p:cNvPr id="312" name="my_var &lt;- dplyr::tbl(sc, name= &quot;hive_iris&quot;)"/>
          <p:cNvSpPr txBox="1"/>
          <p:nvPr/>
        </p:nvSpPr>
        <p:spPr>
          <a:xfrm>
            <a:off x="3900647" y="2840708"/>
            <a:ext cx="1623336"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l">
              <a:defRPr sz="1100">
                <a:solidFill>
                  <a:schemeClr val="accent1"/>
                </a:solidFill>
                <a:latin typeface="Source Sans Pro"/>
                <a:ea typeface="Source Sans Pro"/>
                <a:cs typeface="Source Sans Pro"/>
                <a:sym typeface="Source Sans Pro"/>
              </a:defRPr>
            </a:pPr>
            <a:r>
              <a:t>my_var &lt;- </a:t>
            </a:r>
            <a:r>
              <a:rPr>
                <a:latin typeface="Source Sans Pro Semibold"/>
                <a:ea typeface="Source Sans Pro Semibold"/>
                <a:cs typeface="Source Sans Pro Semibold"/>
                <a:sym typeface="Source Sans Pro Semibold"/>
              </a:rPr>
              <a:t>dplyr::tbl</a:t>
            </a:r>
            <a:r>
              <a:t>(sc, name= "hive_iris")</a:t>
            </a:r>
          </a:p>
        </p:txBody>
      </p:sp>
      <p:sp>
        <p:nvSpPr>
          <p:cNvPr id="313" name="dplyr::tbl(scr, …)"/>
          <p:cNvSpPr txBox="1"/>
          <p:nvPr/>
        </p:nvSpPr>
        <p:spPr>
          <a:xfrm>
            <a:off x="3676429" y="3258121"/>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defRPr sz="1200">
                <a:latin typeface="Source Sans Pro Light"/>
                <a:ea typeface="Source Sans Pro Light"/>
                <a:cs typeface="Source Sans Pro Light"/>
                <a:sym typeface="Source Sans Pro Light"/>
              </a:defRPr>
            </a:pPr>
            <a:r>
              <a:t>dplyr::</a:t>
            </a:r>
            <a:r>
              <a:rPr>
                <a:latin typeface="Source Sans Pro Semibold"/>
                <a:ea typeface="Source Sans Pro Semibold"/>
                <a:cs typeface="Source Sans Pro Semibold"/>
                <a:sym typeface="Source Sans Pro Semibold"/>
              </a:rPr>
              <a:t>tbl(</a:t>
            </a:r>
            <a:r>
              <a:t>scr, …</a:t>
            </a:r>
            <a:r>
              <a:rPr>
                <a:latin typeface="Source Sans Pro Semibold"/>
                <a:ea typeface="Source Sans Pro Semibold"/>
                <a:cs typeface="Source Sans Pro Semibold"/>
                <a:sym typeface="Source Sans Pro Semibold"/>
              </a:rPr>
              <a:t>)</a:t>
            </a:r>
          </a:p>
        </p:txBody>
      </p:sp>
      <p:sp>
        <p:nvSpPr>
          <p:cNvPr id="314" name="Creates a reference to the table without loading it into memory"/>
          <p:cNvSpPr txBox="1"/>
          <p:nvPr/>
        </p:nvSpPr>
        <p:spPr>
          <a:xfrm>
            <a:off x="3748983" y="3417961"/>
            <a:ext cx="2023164"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just">
              <a:defRPr sz="1100">
                <a:solidFill>
                  <a:schemeClr val="accent1"/>
                </a:solidFill>
                <a:latin typeface="Source Sans Pro"/>
                <a:ea typeface="Source Sans Pro"/>
                <a:cs typeface="Source Sans Pro"/>
                <a:sym typeface="Source Sans Pro"/>
              </a:defRPr>
            </a:lvl1pPr>
          </a:lstStyle>
          <a:p>
            <a:pPr/>
            <a:r>
              <a:t>Creates a reference to the table without loading it into memory</a:t>
            </a:r>
          </a:p>
        </p:txBody>
      </p:sp>
      <p:sp>
        <p:nvSpPr>
          <p:cNvPr id="315" name="Import"/>
          <p:cNvSpPr/>
          <p:nvPr/>
        </p:nvSpPr>
        <p:spPr>
          <a:xfrm>
            <a:off x="310714" y="293098"/>
            <a:ext cx="5584162" cy="296928"/>
          </a:xfrm>
          <a:prstGeom prst="roundRect">
            <a:avLst>
              <a:gd name="adj" fmla="val 21686"/>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800">
                <a:solidFill>
                  <a:srgbClr val="FFFFFF"/>
                </a:solidFill>
                <a:latin typeface="Source Sans Pro Semibold"/>
                <a:ea typeface="Source Sans Pro Semibold"/>
                <a:cs typeface="Source Sans Pro Semibold"/>
                <a:sym typeface="Source Sans Pro Semibold"/>
              </a:defRPr>
            </a:pPr>
            <a:r>
              <a:t>Import</a:t>
            </a:r>
          </a:p>
        </p:txBody>
      </p:sp>
      <p:sp>
        <p:nvSpPr>
          <p:cNvPr id="316" name="Rounded Rectangle"/>
          <p:cNvSpPr/>
          <p:nvPr/>
        </p:nvSpPr>
        <p:spPr>
          <a:xfrm>
            <a:off x="394434" y="654282"/>
            <a:ext cx="3100670" cy="1023502"/>
          </a:xfrm>
          <a:prstGeom prst="roundRect">
            <a:avLst>
              <a:gd name="adj" fmla="val 6291"/>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317" name="sdf_copy_to(sc, x, name, memory, repartition, overwrite)"/>
          <p:cNvSpPr txBox="1"/>
          <p:nvPr/>
        </p:nvSpPr>
        <p:spPr>
          <a:xfrm>
            <a:off x="498656" y="1243931"/>
            <a:ext cx="3036913"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a:ea typeface="Source Sans Pro"/>
                <a:cs typeface="Source Sans Pro"/>
                <a:sym typeface="Source Sans Pro"/>
              </a:defRPr>
            </a:pPr>
            <a:r>
              <a:rPr>
                <a:latin typeface="Source Sans Pro Semibold"/>
                <a:ea typeface="Source Sans Pro Semibold"/>
                <a:cs typeface="Source Sans Pro Semibold"/>
                <a:sym typeface="Source Sans Pro Semibold"/>
              </a:rPr>
              <a:t>sdf_copy_to(</a:t>
            </a:r>
            <a:r>
              <a:rPr>
                <a:latin typeface="Source Sans Pro Light"/>
                <a:ea typeface="Source Sans Pro Light"/>
                <a:cs typeface="Source Sans Pro Light"/>
                <a:sym typeface="Source Sans Pro Light"/>
              </a:rPr>
              <a:t>sc, x, name, memory, repartition, overwrite</a:t>
            </a:r>
            <a:r>
              <a:rPr>
                <a:latin typeface="Source Sans Pro Semibold"/>
                <a:ea typeface="Source Sans Pro Semibold"/>
                <a:cs typeface="Source Sans Pro Semibold"/>
                <a:sym typeface="Source Sans Pro Semibold"/>
              </a:rPr>
              <a:t>)</a:t>
            </a:r>
          </a:p>
        </p:txBody>
      </p:sp>
      <p:sp>
        <p:nvSpPr>
          <p:cNvPr id="318" name="sdf_copy_to(sc, iris, &quot;spark_iris&quot;)"/>
          <p:cNvSpPr txBox="1"/>
          <p:nvPr/>
        </p:nvSpPr>
        <p:spPr>
          <a:xfrm>
            <a:off x="818583" y="940991"/>
            <a:ext cx="2463715"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l">
              <a:defRPr sz="1100">
                <a:solidFill>
                  <a:schemeClr val="accent1"/>
                </a:solidFill>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sdf_copy_to</a:t>
            </a:r>
            <a:r>
              <a:t>(sc, iris, "spark_iris")</a:t>
            </a:r>
          </a:p>
        </p:txBody>
      </p:sp>
      <p:sp>
        <p:nvSpPr>
          <p:cNvPr id="319" name="Rounded Rectangle"/>
          <p:cNvSpPr/>
          <p:nvPr/>
        </p:nvSpPr>
        <p:spPr>
          <a:xfrm>
            <a:off x="3576297" y="664247"/>
            <a:ext cx="2255633" cy="1028662"/>
          </a:xfrm>
          <a:prstGeom prst="roundRect">
            <a:avLst>
              <a:gd name="adj" fmla="val 6260"/>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320" name="DBI::dbWriteTable(     sc, &quot;spark_iris&quot;, iris)"/>
          <p:cNvSpPr txBox="1"/>
          <p:nvPr/>
        </p:nvSpPr>
        <p:spPr>
          <a:xfrm>
            <a:off x="3854791" y="896689"/>
            <a:ext cx="1971645"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a:defRPr sz="1100">
                <a:solidFill>
                  <a:schemeClr val="accent1"/>
                </a:solidFill>
                <a:latin typeface="Source Sans Pro"/>
                <a:ea typeface="Source Sans Pro"/>
                <a:cs typeface="Source Sans Pro"/>
                <a:sym typeface="Source Sans Pro"/>
              </a:defRPr>
            </a:pPr>
            <a:r>
              <a:t>DBI::</a:t>
            </a:r>
            <a:r>
              <a:rPr>
                <a:latin typeface="Source Sans Pro Semibold"/>
                <a:ea typeface="Source Sans Pro Semibold"/>
                <a:cs typeface="Source Sans Pro Semibold"/>
                <a:sym typeface="Source Sans Pro Semibold"/>
              </a:rPr>
              <a:t>dbWriteTable</a:t>
            </a:r>
            <a:r>
              <a:t>(</a:t>
            </a:r>
            <a:br/>
            <a:r>
              <a:t>    sc, "spark_iris", iris)</a:t>
            </a:r>
          </a:p>
        </p:txBody>
      </p:sp>
      <p:sp>
        <p:nvSpPr>
          <p:cNvPr id="321" name="Spark SQL commands"/>
          <p:cNvSpPr txBox="1"/>
          <p:nvPr/>
        </p:nvSpPr>
        <p:spPr>
          <a:xfrm>
            <a:off x="3604226" y="646596"/>
            <a:ext cx="2216178"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z="1500">
                <a:solidFill>
                  <a:srgbClr val="DF8A2F"/>
                </a:solidFill>
                <a:latin typeface="Source Sans Pro"/>
                <a:ea typeface="Source Sans Pro"/>
                <a:cs typeface="Source Sans Pro"/>
                <a:sym typeface="Source Sans Pro"/>
              </a:defRPr>
            </a:lvl1pPr>
          </a:lstStyle>
          <a:p>
            <a:pPr/>
            <a:r>
              <a:t>Spark SQL commands</a:t>
            </a:r>
          </a:p>
        </p:txBody>
      </p:sp>
      <p:sp>
        <p:nvSpPr>
          <p:cNvPr id="322" name="DBI::dbWriteTable(conn, name, value)"/>
          <p:cNvSpPr txBox="1"/>
          <p:nvPr/>
        </p:nvSpPr>
        <p:spPr>
          <a:xfrm>
            <a:off x="3674334" y="1281606"/>
            <a:ext cx="2023988"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defRPr sz="1200">
                <a:latin typeface="Source Sans Pro Light"/>
                <a:ea typeface="Source Sans Pro Light"/>
                <a:cs typeface="Source Sans Pro Light"/>
                <a:sym typeface="Source Sans Pro Light"/>
              </a:defRPr>
            </a:pPr>
            <a:r>
              <a:t>DBI::</a:t>
            </a:r>
            <a:r>
              <a:rPr>
                <a:latin typeface="Source Sans Pro Semibold"/>
                <a:ea typeface="Source Sans Pro Semibold"/>
                <a:cs typeface="Source Sans Pro Semibold"/>
                <a:sym typeface="Source Sans Pro Semibold"/>
              </a:rPr>
              <a:t>dbWriteTable(</a:t>
            </a:r>
            <a:r>
              <a:t>conn, name, value</a:t>
            </a:r>
            <a:r>
              <a:rPr>
                <a:latin typeface="Source Sans Pro Semibold"/>
                <a:ea typeface="Source Sans Pro Semibold"/>
                <a:cs typeface="Source Sans Pro Semibold"/>
                <a:sym typeface="Source Sans Pro Semibold"/>
              </a:rPr>
              <a:t>)</a:t>
            </a:r>
          </a:p>
        </p:txBody>
      </p:sp>
      <p:sp>
        <p:nvSpPr>
          <p:cNvPr id="323" name="Copy a DataFrame into Spark"/>
          <p:cNvSpPr txBox="1"/>
          <p:nvPr/>
        </p:nvSpPr>
        <p:spPr>
          <a:xfrm>
            <a:off x="460805" y="671272"/>
            <a:ext cx="3077672"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z="1500">
                <a:solidFill>
                  <a:srgbClr val="DF8A2F"/>
                </a:solidFill>
                <a:latin typeface="Source Sans Pro"/>
                <a:ea typeface="Source Sans Pro"/>
                <a:cs typeface="Source Sans Pro"/>
                <a:sym typeface="Source Sans Pro"/>
              </a:defRPr>
            </a:lvl1pPr>
          </a:lstStyle>
          <a:p>
            <a:pPr/>
            <a:r>
              <a:t>Copy a DataFrame into Spark</a:t>
            </a:r>
          </a:p>
        </p:txBody>
      </p:sp>
      <p:sp>
        <p:nvSpPr>
          <p:cNvPr id="324" name="Rounded Rectangle"/>
          <p:cNvSpPr/>
          <p:nvPr/>
        </p:nvSpPr>
        <p:spPr>
          <a:xfrm>
            <a:off x="9497276" y="349892"/>
            <a:ext cx="4167617" cy="8243800"/>
          </a:xfrm>
          <a:prstGeom prst="roundRect">
            <a:avLst>
              <a:gd name="adj" fmla="val 1545"/>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325" name="Rounded Rectangle"/>
          <p:cNvSpPr/>
          <p:nvPr/>
        </p:nvSpPr>
        <p:spPr>
          <a:xfrm>
            <a:off x="9552564" y="682300"/>
            <a:ext cx="4031641" cy="7806979"/>
          </a:xfrm>
          <a:prstGeom prst="roundRect">
            <a:avLst>
              <a:gd name="adj" fmla="val 1597"/>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326" name="Model (MLlib)"/>
          <p:cNvSpPr/>
          <p:nvPr/>
        </p:nvSpPr>
        <p:spPr>
          <a:xfrm>
            <a:off x="9497207" y="290009"/>
            <a:ext cx="4149479" cy="295841"/>
          </a:xfrm>
          <a:prstGeom prst="roundRect">
            <a:avLst>
              <a:gd name="adj" fmla="val 21765"/>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800">
                <a:solidFill>
                  <a:srgbClr val="FFFFFF"/>
                </a:solidFill>
                <a:latin typeface="Source Sans Pro Semibold"/>
                <a:ea typeface="Source Sans Pro Semibold"/>
                <a:cs typeface="Source Sans Pro Semibold"/>
                <a:sym typeface="Source Sans Pro Semibold"/>
              </a:defRPr>
            </a:pPr>
            <a:r>
              <a:t>Model </a:t>
            </a:r>
            <a:r>
              <a:rPr>
                <a:latin typeface="Source Sans Pro"/>
                <a:ea typeface="Source Sans Pro"/>
                <a:cs typeface="Source Sans Pro"/>
                <a:sym typeface="Source Sans Pro"/>
              </a:rPr>
              <a:t>(MLlib)</a:t>
            </a:r>
          </a:p>
        </p:txBody>
      </p:sp>
      <p:sp>
        <p:nvSpPr>
          <p:cNvPr id="327" name="ml_als_factorization(x, rating.column = &quot;rating&quot;, user.column =…"/>
          <p:cNvSpPr txBox="1"/>
          <p:nvPr/>
        </p:nvSpPr>
        <p:spPr>
          <a:xfrm>
            <a:off x="9608055" y="1159732"/>
            <a:ext cx="3934343"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ml_als_factorization(</a:t>
            </a:r>
            <a:r>
              <a:rPr sz="1100"/>
              <a:t>x, rating.column = "rating", user.column =  </a:t>
            </a:r>
            <a:endParaRPr sz="1100"/>
          </a:p>
          <a:p>
            <a:pPr algn="l" defTabSz="12700">
              <a:defRPr sz="1200">
                <a:latin typeface="Source Sans Pro Light"/>
                <a:ea typeface="Source Sans Pro Light"/>
                <a:cs typeface="Source Sans Pro Light"/>
                <a:sym typeface="Source Sans Pro Light"/>
              </a:defRPr>
            </a:pPr>
            <a:r>
              <a:rPr sz="1100"/>
              <a:t>    "user",  item.column = "item", rank = 10L, regularization.parameter = </a:t>
            </a:r>
            <a:endParaRPr sz="1100"/>
          </a:p>
          <a:p>
            <a:pPr algn="l" defTabSz="12700">
              <a:defRPr sz="1200">
                <a:latin typeface="Source Sans Pro Light"/>
                <a:ea typeface="Source Sans Pro Light"/>
                <a:cs typeface="Source Sans Pro Light"/>
                <a:sym typeface="Source Sans Pro Light"/>
              </a:defRPr>
            </a:pPr>
            <a:r>
              <a:rPr sz="1100"/>
              <a:t>     0.1,  iter.max = 10L, ml.options = ml_options()</a:t>
            </a:r>
            <a:r>
              <a:rPr>
                <a:latin typeface="Source Sans Pro Semibold"/>
                <a:ea typeface="Source Sans Pro Semibold"/>
                <a:cs typeface="Source Sans Pro Semibold"/>
                <a:sym typeface="Source Sans Pro Semibold"/>
              </a:rPr>
              <a:t>)</a:t>
            </a:r>
          </a:p>
        </p:txBody>
      </p:sp>
      <p:sp>
        <p:nvSpPr>
          <p:cNvPr id="328" name="ml_decision_tree(x, response, features, max.bins = 32L, max.depth…"/>
          <p:cNvSpPr txBox="1"/>
          <p:nvPr/>
        </p:nvSpPr>
        <p:spPr>
          <a:xfrm>
            <a:off x="9608055" y="1784690"/>
            <a:ext cx="3885017"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ml_decision_tree(</a:t>
            </a:r>
            <a:r>
              <a:rPr sz="1100"/>
              <a:t>x, response, features, max.bins = 32L, max.depth </a:t>
            </a:r>
            <a:endParaRPr sz="1100"/>
          </a:p>
          <a:p>
            <a:pPr algn="l" defTabSz="12700">
              <a:defRPr sz="1200">
                <a:latin typeface="Source Sans Pro Light"/>
                <a:ea typeface="Source Sans Pro Light"/>
                <a:cs typeface="Source Sans Pro Light"/>
                <a:sym typeface="Source Sans Pro Light"/>
              </a:defRPr>
            </a:pPr>
            <a:r>
              <a:rPr sz="1100"/>
              <a:t>    = 5L,  type = c("auto", "regression", "classification"),  ml.options =    </a:t>
            </a:r>
            <a:endParaRPr sz="1100"/>
          </a:p>
          <a:p>
            <a:pPr algn="l" defTabSz="12700">
              <a:defRPr sz="1200">
                <a:latin typeface="Source Sans Pro Light"/>
                <a:ea typeface="Source Sans Pro Light"/>
                <a:cs typeface="Source Sans Pro Light"/>
                <a:sym typeface="Source Sans Pro Light"/>
              </a:defRPr>
            </a:pPr>
            <a:r>
              <a:rPr sz="1100"/>
              <a:t>    ml_options()</a:t>
            </a:r>
            <a:r>
              <a:rPr>
                <a:latin typeface="Source Sans Pro Semibold"/>
                <a:ea typeface="Source Sans Pro Semibold"/>
                <a:cs typeface="Source Sans Pro Semibold"/>
                <a:sym typeface="Source Sans Pro Semibold"/>
              </a:rPr>
              <a:t>)</a:t>
            </a:r>
          </a:p>
        </p:txBody>
      </p:sp>
      <p:sp>
        <p:nvSpPr>
          <p:cNvPr id="329" name="ml_generalized_linear_regression(x, response, features,…"/>
          <p:cNvSpPr txBox="1"/>
          <p:nvPr/>
        </p:nvSpPr>
        <p:spPr>
          <a:xfrm>
            <a:off x="9608055" y="2469516"/>
            <a:ext cx="3895674"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ml_generalized_linear_regression(</a:t>
            </a:r>
            <a:r>
              <a:rPr sz="1100"/>
              <a:t>x, response, features, </a:t>
            </a:r>
            <a:endParaRPr sz="1100"/>
          </a:p>
          <a:p>
            <a:pPr algn="l" defTabSz="12700">
              <a:defRPr sz="1200">
                <a:latin typeface="Source Sans Pro Light"/>
                <a:ea typeface="Source Sans Pro Light"/>
                <a:cs typeface="Source Sans Pro Light"/>
                <a:sym typeface="Source Sans Pro Light"/>
              </a:defRPr>
            </a:pPr>
            <a:r>
              <a:rPr sz="1100"/>
              <a:t>    intercept = TRUE,  family = gaussian(link = "identity"), iter.max = </a:t>
            </a:r>
            <a:endParaRPr sz="1100"/>
          </a:p>
          <a:p>
            <a:pPr algn="l" defTabSz="12700">
              <a:defRPr sz="1200">
                <a:latin typeface="Source Sans Pro Light"/>
                <a:ea typeface="Source Sans Pro Light"/>
                <a:cs typeface="Source Sans Pro Light"/>
                <a:sym typeface="Source Sans Pro Light"/>
              </a:defRPr>
            </a:pPr>
            <a:r>
              <a:rPr sz="1100"/>
              <a:t>    100L,  ml.options = ml_options()</a:t>
            </a:r>
            <a:r>
              <a:rPr>
                <a:latin typeface="Source Sans Pro Semibold"/>
                <a:ea typeface="Source Sans Pro Semibold"/>
                <a:cs typeface="Source Sans Pro Semibold"/>
                <a:sym typeface="Source Sans Pro Semibold"/>
              </a:rPr>
              <a:t>)</a:t>
            </a:r>
          </a:p>
        </p:txBody>
      </p:sp>
      <p:sp>
        <p:nvSpPr>
          <p:cNvPr id="330" name="Same options for: ml_gradient_boosted_trees"/>
          <p:cNvSpPr txBox="1"/>
          <p:nvPr/>
        </p:nvSpPr>
        <p:spPr>
          <a:xfrm>
            <a:off x="9608055" y="2276603"/>
            <a:ext cx="385050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defTabSz="12700">
              <a:defRPr sz="1200">
                <a:latin typeface="Source Sans Pro Light"/>
                <a:ea typeface="Source Sans Pro Light"/>
                <a:cs typeface="Source Sans Pro Light"/>
                <a:sym typeface="Source Sans Pro Light"/>
              </a:defRPr>
            </a:pPr>
            <a:r>
              <a:t>Same options for: </a:t>
            </a:r>
            <a:r>
              <a:rPr>
                <a:latin typeface="Source Sans Pro Semibold"/>
                <a:ea typeface="Source Sans Pro Semibold"/>
                <a:cs typeface="Source Sans Pro Semibold"/>
                <a:sym typeface="Source Sans Pro Semibold"/>
              </a:rPr>
              <a:t>ml_gradient_boosted_trees</a:t>
            </a:r>
          </a:p>
        </p:txBody>
      </p:sp>
      <p:sp>
        <p:nvSpPr>
          <p:cNvPr id="331" name="ml_kmeans(x, centers, iter.max = 100, features = dplyr::tbl_vars(x),…"/>
          <p:cNvSpPr txBox="1"/>
          <p:nvPr/>
        </p:nvSpPr>
        <p:spPr>
          <a:xfrm>
            <a:off x="9608055" y="3035314"/>
            <a:ext cx="3966849"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ml_kmeans(</a:t>
            </a:r>
            <a:r>
              <a:rPr sz="1100"/>
              <a:t>x, centers, iter.max = 100, features = dplyr::tbl_vars(x),  </a:t>
            </a:r>
            <a:endParaRPr sz="1100"/>
          </a:p>
          <a:p>
            <a:pPr algn="l" defTabSz="12700">
              <a:defRPr sz="1200">
                <a:latin typeface="Source Sans Pro Light"/>
                <a:ea typeface="Source Sans Pro Light"/>
                <a:cs typeface="Source Sans Pro Light"/>
                <a:sym typeface="Source Sans Pro Light"/>
              </a:defRPr>
            </a:pPr>
            <a:r>
              <a:rPr sz="1100"/>
              <a:t>    compute.cost = TRUE, tolerance = 1e-04, ml.options = ml_options()</a:t>
            </a:r>
            <a:r>
              <a:rPr sz="1100">
                <a:latin typeface="Source Sans Pro Semibold"/>
                <a:ea typeface="Source Sans Pro Semibold"/>
                <a:cs typeface="Source Sans Pro Semibold"/>
                <a:sym typeface="Source Sans Pro Semibold"/>
              </a:rPr>
              <a:t>)</a:t>
            </a:r>
          </a:p>
        </p:txBody>
      </p:sp>
      <p:sp>
        <p:nvSpPr>
          <p:cNvPr id="332" name="ml_lda(x, features = dplyr::tbl_vars(x), k = length(features),  alpha =…"/>
          <p:cNvSpPr txBox="1"/>
          <p:nvPr/>
        </p:nvSpPr>
        <p:spPr>
          <a:xfrm>
            <a:off x="9608055" y="3445499"/>
            <a:ext cx="3895674"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ml_lda(</a:t>
            </a:r>
            <a:r>
              <a:rPr sz="1100"/>
              <a:t>x, features = dplyr::tbl_vars(x), k = length(features),  alpha = </a:t>
            </a:r>
            <a:endParaRPr sz="1100"/>
          </a:p>
          <a:p>
            <a:pPr algn="l" defTabSz="12700">
              <a:defRPr sz="1200">
                <a:latin typeface="Source Sans Pro Light"/>
                <a:ea typeface="Source Sans Pro Light"/>
                <a:cs typeface="Source Sans Pro Light"/>
                <a:sym typeface="Source Sans Pro Light"/>
              </a:defRPr>
            </a:pPr>
            <a:r>
              <a:rPr sz="1100"/>
              <a:t>    (50/k) + 1, beta = 0.1 + 1, ml.options = ml_options()</a:t>
            </a:r>
            <a:r>
              <a:rPr>
                <a:latin typeface="Source Sans Pro Semibold"/>
                <a:ea typeface="Source Sans Pro Semibold"/>
                <a:cs typeface="Source Sans Pro Semibold"/>
                <a:sym typeface="Source Sans Pro Semibold"/>
              </a:rPr>
              <a:t>)</a:t>
            </a:r>
          </a:p>
        </p:txBody>
      </p:sp>
      <p:sp>
        <p:nvSpPr>
          <p:cNvPr id="333" name="ml_linear_regression(x, response, features, intercept = TRUE,…"/>
          <p:cNvSpPr txBox="1"/>
          <p:nvPr/>
        </p:nvSpPr>
        <p:spPr>
          <a:xfrm>
            <a:off x="9608055" y="3857897"/>
            <a:ext cx="3915115"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ml_linear_regression(</a:t>
            </a:r>
            <a:r>
              <a:rPr sz="1100"/>
              <a:t>x, response, features, intercept = TRUE, </a:t>
            </a:r>
            <a:endParaRPr sz="1100"/>
          </a:p>
          <a:p>
            <a:pPr algn="l" defTabSz="12700">
              <a:defRPr sz="1200">
                <a:latin typeface="Source Sans Pro Light"/>
                <a:ea typeface="Source Sans Pro Light"/>
                <a:cs typeface="Source Sans Pro Light"/>
                <a:sym typeface="Source Sans Pro Light"/>
              </a:defRPr>
            </a:pPr>
            <a:r>
              <a:rPr sz="1100"/>
              <a:t>    alpha = 0, lambda = 0, iter.max = 100L, ml.options = ml_options()</a:t>
            </a:r>
            <a:r>
              <a:rPr>
                <a:latin typeface="Source Sans Pro Semibold"/>
                <a:ea typeface="Source Sans Pro Semibold"/>
                <a:cs typeface="Source Sans Pro Semibold"/>
                <a:sym typeface="Source Sans Pro Semibold"/>
              </a:rPr>
              <a:t>)</a:t>
            </a:r>
          </a:p>
        </p:txBody>
      </p:sp>
      <p:sp>
        <p:nvSpPr>
          <p:cNvPr id="334" name="Same options for: ml_logistic_regression"/>
          <p:cNvSpPr txBox="1"/>
          <p:nvPr/>
        </p:nvSpPr>
        <p:spPr>
          <a:xfrm>
            <a:off x="9608055" y="4262561"/>
            <a:ext cx="385050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defTabSz="12700">
              <a:defRPr sz="1200">
                <a:latin typeface="Source Sans Pro Light"/>
                <a:ea typeface="Source Sans Pro Light"/>
                <a:cs typeface="Source Sans Pro Light"/>
                <a:sym typeface="Source Sans Pro Light"/>
              </a:defRPr>
            </a:pPr>
            <a:r>
              <a:t>Same options for: </a:t>
            </a:r>
            <a:r>
              <a:rPr>
                <a:latin typeface="Source Sans Pro Semibold"/>
                <a:ea typeface="Source Sans Pro Semibold"/>
                <a:cs typeface="Source Sans Pro Semibold"/>
                <a:sym typeface="Source Sans Pro Semibold"/>
              </a:rPr>
              <a:t>ml_logistic_regression</a:t>
            </a:r>
          </a:p>
        </p:txBody>
      </p:sp>
      <p:sp>
        <p:nvSpPr>
          <p:cNvPr id="335" name="ml_multilayer_perceptron(x, response, features, layers, iter.max…"/>
          <p:cNvSpPr txBox="1"/>
          <p:nvPr/>
        </p:nvSpPr>
        <p:spPr>
          <a:xfrm>
            <a:off x="9608055" y="4504241"/>
            <a:ext cx="3850501"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ml_multilayer_perceptron(</a:t>
            </a:r>
            <a:r>
              <a:rPr sz="1100"/>
              <a:t>x, response, features, layers, iter.max </a:t>
            </a:r>
            <a:endParaRPr sz="1100"/>
          </a:p>
          <a:p>
            <a:pPr algn="l" defTabSz="12700">
              <a:defRPr sz="1200">
                <a:latin typeface="Source Sans Pro Light"/>
                <a:ea typeface="Source Sans Pro Light"/>
                <a:cs typeface="Source Sans Pro Light"/>
                <a:sym typeface="Source Sans Pro Light"/>
              </a:defRPr>
            </a:pPr>
            <a:r>
              <a:rPr sz="1100"/>
              <a:t>    = 100, seed = sample(.Machine$integer.max, 1), ml.options = </a:t>
            </a:r>
            <a:endParaRPr sz="1100"/>
          </a:p>
          <a:p>
            <a:pPr algn="l" defTabSz="12700">
              <a:defRPr sz="1200">
                <a:latin typeface="Source Sans Pro Light"/>
                <a:ea typeface="Source Sans Pro Light"/>
                <a:cs typeface="Source Sans Pro Light"/>
                <a:sym typeface="Source Sans Pro Light"/>
              </a:defRPr>
            </a:pPr>
            <a:r>
              <a:rPr sz="1100"/>
              <a:t>    ml_options()</a:t>
            </a:r>
            <a:r>
              <a:rPr>
                <a:latin typeface="Source Sans Pro Semibold"/>
                <a:ea typeface="Source Sans Pro Semibold"/>
                <a:cs typeface="Source Sans Pro Semibold"/>
                <a:sym typeface="Source Sans Pro Semibold"/>
              </a:rPr>
              <a:t>)</a:t>
            </a:r>
          </a:p>
        </p:txBody>
      </p:sp>
      <p:sp>
        <p:nvSpPr>
          <p:cNvPr id="336" name="ml_naive_bayes(x, response, features, lambda = 0, ml.options =…"/>
          <p:cNvSpPr txBox="1"/>
          <p:nvPr/>
        </p:nvSpPr>
        <p:spPr>
          <a:xfrm>
            <a:off x="9608055" y="5050988"/>
            <a:ext cx="3760245"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ml_naive_bayes(</a:t>
            </a:r>
            <a:r>
              <a:rPr sz="1100"/>
              <a:t>x, response, features, lambda = 0, ml.options = </a:t>
            </a:r>
            <a:endParaRPr sz="1100"/>
          </a:p>
          <a:p>
            <a:pPr algn="l" defTabSz="12700">
              <a:defRPr sz="1200">
                <a:latin typeface="Source Sans Pro Light"/>
                <a:ea typeface="Source Sans Pro Light"/>
                <a:cs typeface="Source Sans Pro Light"/>
                <a:sym typeface="Source Sans Pro Light"/>
              </a:defRPr>
            </a:pPr>
            <a:r>
              <a:rPr sz="1100"/>
              <a:t>    ml_options()</a:t>
            </a:r>
            <a:r>
              <a:rPr>
                <a:latin typeface="Source Sans Pro Semibold"/>
                <a:ea typeface="Source Sans Pro Semibold"/>
                <a:cs typeface="Source Sans Pro Semibold"/>
                <a:sym typeface="Source Sans Pro Semibold"/>
              </a:rPr>
              <a:t>)</a:t>
            </a:r>
          </a:p>
        </p:txBody>
      </p:sp>
      <p:sp>
        <p:nvSpPr>
          <p:cNvPr id="337" name="ml_one_vs_rest(x, classifier, response, features, ml.options =…"/>
          <p:cNvSpPr txBox="1"/>
          <p:nvPr/>
        </p:nvSpPr>
        <p:spPr>
          <a:xfrm>
            <a:off x="9608055" y="5454170"/>
            <a:ext cx="3895674"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ml_one_vs_rest(</a:t>
            </a:r>
            <a:r>
              <a:rPr sz="1100"/>
              <a:t>x, classifier, response, features, ml.options = </a:t>
            </a:r>
            <a:endParaRPr sz="1100"/>
          </a:p>
          <a:p>
            <a:pPr algn="l" defTabSz="12700">
              <a:defRPr sz="1200">
                <a:latin typeface="Source Sans Pro Light"/>
                <a:ea typeface="Source Sans Pro Light"/>
                <a:cs typeface="Source Sans Pro Light"/>
                <a:sym typeface="Source Sans Pro Light"/>
              </a:defRPr>
            </a:pPr>
            <a:r>
              <a:rPr sz="1100"/>
              <a:t>     ml_options()</a:t>
            </a:r>
            <a:r>
              <a:rPr>
                <a:latin typeface="Source Sans Pro Semibold"/>
                <a:ea typeface="Source Sans Pro Semibold"/>
                <a:cs typeface="Source Sans Pro Semibold"/>
                <a:sym typeface="Source Sans Pro Semibold"/>
              </a:rPr>
              <a:t>)</a:t>
            </a:r>
          </a:p>
        </p:txBody>
      </p:sp>
      <p:sp>
        <p:nvSpPr>
          <p:cNvPr id="338" name="ml_pca(x, features = dplyr::tbl_vars(x), ml.options = ml_options())"/>
          <p:cNvSpPr txBox="1"/>
          <p:nvPr/>
        </p:nvSpPr>
        <p:spPr>
          <a:xfrm>
            <a:off x="9608055" y="5864261"/>
            <a:ext cx="376024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ml_pca(</a:t>
            </a:r>
            <a:r>
              <a:rPr sz="1100"/>
              <a:t>x, features = dplyr::tbl_vars(x), ml.options = ml_options()</a:t>
            </a:r>
            <a:r>
              <a:rPr>
                <a:latin typeface="Source Sans Pro Semibold"/>
                <a:ea typeface="Source Sans Pro Semibold"/>
                <a:cs typeface="Source Sans Pro Semibold"/>
                <a:sym typeface="Source Sans Pro Semibold"/>
              </a:rPr>
              <a:t>)</a:t>
            </a:r>
          </a:p>
        </p:txBody>
      </p:sp>
      <p:sp>
        <p:nvSpPr>
          <p:cNvPr id="339" name="ml_random_forest(x, response, features, max.bins = 32L,…"/>
          <p:cNvSpPr txBox="1"/>
          <p:nvPr/>
        </p:nvSpPr>
        <p:spPr>
          <a:xfrm>
            <a:off x="9608055" y="6112608"/>
            <a:ext cx="3859617"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ml_random_forest(</a:t>
            </a:r>
            <a:r>
              <a:rPr sz="1100"/>
              <a:t>x, response, features, max.bins = 32L, </a:t>
            </a:r>
            <a:endParaRPr sz="1100"/>
          </a:p>
          <a:p>
            <a:pPr algn="l" defTabSz="12700">
              <a:defRPr sz="1200">
                <a:latin typeface="Source Sans Pro Light"/>
                <a:ea typeface="Source Sans Pro Light"/>
                <a:cs typeface="Source Sans Pro Light"/>
                <a:sym typeface="Source Sans Pro Light"/>
              </a:defRPr>
            </a:pPr>
            <a:r>
              <a:rPr sz="1100"/>
              <a:t>    max.depth = 5L,  num.trees = 20L, type = c("auto", "regression", </a:t>
            </a:r>
            <a:endParaRPr sz="1100"/>
          </a:p>
          <a:p>
            <a:pPr algn="l" defTabSz="12700">
              <a:defRPr sz="1200">
                <a:latin typeface="Source Sans Pro Light"/>
                <a:ea typeface="Source Sans Pro Light"/>
                <a:cs typeface="Source Sans Pro Light"/>
                <a:sym typeface="Source Sans Pro Light"/>
              </a:defRPr>
            </a:pPr>
            <a:r>
              <a:rPr sz="1100"/>
              <a:t>    "classification"),  ml.options = ml_options()</a:t>
            </a:r>
            <a:r>
              <a:rPr>
                <a:latin typeface="Source Sans Pro Semibold"/>
                <a:ea typeface="Source Sans Pro Semibold"/>
                <a:cs typeface="Source Sans Pro Semibold"/>
                <a:sym typeface="Source Sans Pro Semibold"/>
              </a:rPr>
              <a:t>)</a:t>
            </a:r>
          </a:p>
        </p:txBody>
      </p:sp>
      <p:sp>
        <p:nvSpPr>
          <p:cNvPr id="340" name="ml_survival_regression(x, response, features, intercept =…"/>
          <p:cNvSpPr txBox="1"/>
          <p:nvPr/>
        </p:nvSpPr>
        <p:spPr>
          <a:xfrm>
            <a:off x="9608055" y="6725785"/>
            <a:ext cx="3815706"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ml_survival_regression(</a:t>
            </a:r>
            <a:r>
              <a:rPr sz="1100"/>
              <a:t>x, response, features, intercept = </a:t>
            </a:r>
            <a:endParaRPr sz="1100"/>
          </a:p>
          <a:p>
            <a:pPr algn="l" defTabSz="12700">
              <a:defRPr sz="1200">
                <a:latin typeface="Source Sans Pro Light"/>
                <a:ea typeface="Source Sans Pro Light"/>
                <a:cs typeface="Source Sans Pro Light"/>
                <a:sym typeface="Source Sans Pro Light"/>
              </a:defRPr>
            </a:pPr>
            <a:r>
              <a:rPr sz="1100"/>
              <a:t>    TRUE,censor = "censor", iter.max = 100L, ml.options =   </a:t>
            </a:r>
            <a:endParaRPr sz="1100"/>
          </a:p>
          <a:p>
            <a:pPr algn="l" defTabSz="12700">
              <a:defRPr sz="1200">
                <a:latin typeface="Source Sans Pro Light"/>
                <a:ea typeface="Source Sans Pro Light"/>
                <a:cs typeface="Source Sans Pro Light"/>
                <a:sym typeface="Source Sans Pro Light"/>
              </a:defRPr>
            </a:pPr>
            <a:r>
              <a:rPr sz="1100"/>
              <a:t>    ml_options()</a:t>
            </a:r>
            <a:r>
              <a:rPr>
                <a:latin typeface="Source Sans Pro Semibold"/>
                <a:ea typeface="Source Sans Pro Semibold"/>
                <a:cs typeface="Source Sans Pro Semibold"/>
                <a:sym typeface="Source Sans Pro Semibold"/>
              </a:rPr>
              <a:t>)</a:t>
            </a:r>
          </a:p>
        </p:txBody>
      </p:sp>
      <p:sp>
        <p:nvSpPr>
          <p:cNvPr id="341" name="ml_binary_classification_eval(predicted_tbl_spark, label,…"/>
          <p:cNvSpPr txBox="1"/>
          <p:nvPr/>
        </p:nvSpPr>
        <p:spPr>
          <a:xfrm>
            <a:off x="9608055" y="7316954"/>
            <a:ext cx="3815706"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ml_binary_classification_eval(</a:t>
            </a:r>
            <a:r>
              <a:rPr sz="1100"/>
              <a:t>predicted_tbl_spark, label, </a:t>
            </a:r>
            <a:endParaRPr sz="1100"/>
          </a:p>
          <a:p>
            <a:pPr algn="l" defTabSz="12700">
              <a:defRPr sz="1200">
                <a:latin typeface="Source Sans Pro Light"/>
                <a:ea typeface="Source Sans Pro Light"/>
                <a:cs typeface="Source Sans Pro Light"/>
                <a:sym typeface="Source Sans Pro Light"/>
              </a:defRPr>
            </a:pPr>
            <a:r>
              <a:rPr sz="1100"/>
              <a:t>    score,  metric = "areaUnderROC"</a:t>
            </a:r>
            <a:r>
              <a:rPr>
                <a:latin typeface="Source Sans Pro Semibold"/>
                <a:ea typeface="Source Sans Pro Semibold"/>
                <a:cs typeface="Source Sans Pro Semibold"/>
                <a:sym typeface="Source Sans Pro Semibold"/>
              </a:rPr>
              <a:t>)</a:t>
            </a:r>
          </a:p>
        </p:txBody>
      </p:sp>
      <p:sp>
        <p:nvSpPr>
          <p:cNvPr id="342" name="ml_classification_eval(predicted_tbl_spark, label, predicted_lbl,…"/>
          <p:cNvSpPr txBox="1"/>
          <p:nvPr/>
        </p:nvSpPr>
        <p:spPr>
          <a:xfrm>
            <a:off x="9608055" y="7742814"/>
            <a:ext cx="3877399"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ml_classification_eval(</a:t>
            </a:r>
            <a:r>
              <a:rPr sz="1100"/>
              <a:t>predicted_tbl_spark, label, predicted_lbl,  </a:t>
            </a:r>
            <a:endParaRPr sz="1100"/>
          </a:p>
          <a:p>
            <a:pPr algn="l" defTabSz="12700">
              <a:defRPr sz="1200">
                <a:latin typeface="Source Sans Pro Light"/>
                <a:ea typeface="Source Sans Pro Light"/>
                <a:cs typeface="Source Sans Pro Light"/>
                <a:sym typeface="Source Sans Pro Light"/>
              </a:defRPr>
            </a:pPr>
            <a:r>
              <a:rPr sz="1100"/>
              <a:t>    metric = "f1"</a:t>
            </a:r>
            <a:r>
              <a:rPr>
                <a:latin typeface="Source Sans Pro Semibold"/>
                <a:ea typeface="Source Sans Pro Semibold"/>
                <a:cs typeface="Source Sans Pro Semibold"/>
                <a:sym typeface="Source Sans Pro Semibold"/>
              </a:rPr>
              <a:t>)</a:t>
            </a:r>
          </a:p>
        </p:txBody>
      </p:sp>
      <p:sp>
        <p:nvSpPr>
          <p:cNvPr id="343" name="ml_tree_feature_importance(sc, model)"/>
          <p:cNvSpPr txBox="1"/>
          <p:nvPr/>
        </p:nvSpPr>
        <p:spPr>
          <a:xfrm>
            <a:off x="9608055" y="8106981"/>
            <a:ext cx="387739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ml_tree_feature_importance(</a:t>
            </a:r>
            <a:r>
              <a:rPr sz="1100"/>
              <a:t>sc, model</a:t>
            </a:r>
            <a:r>
              <a:rPr>
                <a:latin typeface="Source Sans Pro Semibold"/>
                <a:ea typeface="Source Sans Pro Semibold"/>
                <a:cs typeface="Source Sans Pro Semibold"/>
                <a:sym typeface="Source Sans Pro Semibold"/>
              </a:rPr>
              <a:t>)</a:t>
            </a:r>
          </a:p>
        </p:txBody>
      </p:sp>
      <p:sp>
        <p:nvSpPr>
          <p:cNvPr id="344" name="ml_decision_tree(my_table , response=“Species&quot;, features= c(“Petal_Length&quot; , &quot;Petal_Width&quot;))"/>
          <p:cNvSpPr txBox="1"/>
          <p:nvPr/>
        </p:nvSpPr>
        <p:spPr>
          <a:xfrm>
            <a:off x="9656228" y="730187"/>
            <a:ext cx="3915999"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a:defRPr sz="1100">
                <a:solidFill>
                  <a:schemeClr val="accent1"/>
                </a:solidFill>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ml_decision_tree</a:t>
            </a:r>
            <a:r>
              <a:t>(my_table , response=“Species", features= c(“Petal_Length" , "Petal_Width"))</a:t>
            </a:r>
          </a:p>
        </p:txBody>
      </p:sp>
      <p:sp>
        <p:nvSpPr>
          <p:cNvPr id="345" name="Rounded Rectangle"/>
          <p:cNvSpPr/>
          <p:nvPr/>
        </p:nvSpPr>
        <p:spPr>
          <a:xfrm>
            <a:off x="284067" y="4140227"/>
            <a:ext cx="5637456" cy="6263107"/>
          </a:xfrm>
          <a:prstGeom prst="roundRect">
            <a:avLst>
              <a:gd name="adj" fmla="val 1142"/>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346" name="Rounded Rectangle"/>
          <p:cNvSpPr/>
          <p:nvPr/>
        </p:nvSpPr>
        <p:spPr>
          <a:xfrm>
            <a:off x="357890" y="4371971"/>
            <a:ext cx="2772787" cy="1173386"/>
          </a:xfrm>
          <a:prstGeom prst="roundRect">
            <a:avLst>
              <a:gd name="adj" fmla="val 5487"/>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347" name="Wrangle"/>
          <p:cNvSpPr/>
          <p:nvPr/>
        </p:nvSpPr>
        <p:spPr>
          <a:xfrm>
            <a:off x="283056" y="3978725"/>
            <a:ext cx="5639478" cy="299612"/>
          </a:xfrm>
          <a:prstGeom prst="roundRect">
            <a:avLst>
              <a:gd name="adj" fmla="val 21489"/>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800">
                <a:solidFill>
                  <a:srgbClr val="FFFFFF"/>
                </a:solidFill>
                <a:latin typeface="Source Sans Pro Semibold"/>
                <a:ea typeface="Source Sans Pro Semibold"/>
                <a:cs typeface="Source Sans Pro Semibold"/>
                <a:sym typeface="Source Sans Pro Semibold"/>
              </a:defRPr>
            </a:pPr>
            <a:r>
              <a:t>Wrangle</a:t>
            </a:r>
          </a:p>
        </p:txBody>
      </p:sp>
      <p:sp>
        <p:nvSpPr>
          <p:cNvPr id="348" name="Spark SQL via dplyr verbs"/>
          <p:cNvSpPr txBox="1"/>
          <p:nvPr/>
        </p:nvSpPr>
        <p:spPr>
          <a:xfrm>
            <a:off x="343587" y="4399133"/>
            <a:ext cx="2762966" cy="24127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sz="1500">
                <a:solidFill>
                  <a:srgbClr val="DF8A2F"/>
                </a:solidFill>
                <a:latin typeface="Source Sans Pro"/>
                <a:ea typeface="Source Sans Pro"/>
                <a:cs typeface="Source Sans Pro"/>
                <a:sym typeface="Source Sans Pro"/>
              </a:defRPr>
            </a:lvl1pPr>
          </a:lstStyle>
          <a:p>
            <a:pPr/>
            <a:r>
              <a:t>Spark SQL via dplyr verbs</a:t>
            </a:r>
          </a:p>
        </p:txBody>
      </p:sp>
      <p:sp>
        <p:nvSpPr>
          <p:cNvPr id="349" name="Translates into Spark SQL statements"/>
          <p:cNvSpPr txBox="1"/>
          <p:nvPr/>
        </p:nvSpPr>
        <p:spPr>
          <a:xfrm>
            <a:off x="337276" y="4571120"/>
            <a:ext cx="2842879"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1100">
                <a:latin typeface="Source Sans Pro"/>
                <a:ea typeface="Source Sans Pro"/>
                <a:cs typeface="Source Sans Pro"/>
                <a:sym typeface="Source Sans Pro"/>
              </a:defRPr>
            </a:lvl1pPr>
          </a:lstStyle>
          <a:p>
            <a:pPr/>
            <a:r>
              <a:t>Translates into Spark SQL statements</a:t>
            </a:r>
          </a:p>
        </p:txBody>
      </p:sp>
      <p:sp>
        <p:nvSpPr>
          <p:cNvPr id="350" name="my_table &lt;- my_var %&gt;%…"/>
          <p:cNvSpPr txBox="1"/>
          <p:nvPr/>
        </p:nvSpPr>
        <p:spPr>
          <a:xfrm>
            <a:off x="622269" y="4815782"/>
            <a:ext cx="2235297" cy="763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l">
              <a:defRPr sz="1200">
                <a:solidFill>
                  <a:schemeClr val="accent1"/>
                </a:solidFill>
                <a:latin typeface="Source Sans Pro Semibold"/>
                <a:ea typeface="Source Sans Pro Semibold"/>
                <a:cs typeface="Source Sans Pro Semibold"/>
                <a:sym typeface="Source Sans Pro Semibold"/>
              </a:defRPr>
            </a:pPr>
            <a:r>
              <a:t>my_table &lt;- my_var %&gt;%</a:t>
            </a:r>
          </a:p>
          <a:p>
            <a:pPr algn="l">
              <a:defRPr sz="1200">
                <a:solidFill>
                  <a:schemeClr val="accent1"/>
                </a:solidFill>
                <a:latin typeface="Source Sans Pro Semibold"/>
                <a:ea typeface="Source Sans Pro Semibold"/>
                <a:cs typeface="Source Sans Pro Semibold"/>
                <a:sym typeface="Source Sans Pro Semibold"/>
              </a:defRPr>
            </a:pPr>
            <a:r>
              <a:t>      filter(Species=="setosa") %&gt;%</a:t>
            </a:r>
          </a:p>
          <a:p>
            <a:pPr algn="l">
              <a:defRPr sz="1200">
                <a:solidFill>
                  <a:schemeClr val="accent1"/>
                </a:solidFill>
                <a:latin typeface="Source Sans Pro Semibold"/>
                <a:ea typeface="Source Sans Pro Semibold"/>
                <a:cs typeface="Source Sans Pro Semibold"/>
                <a:sym typeface="Source Sans Pro Semibold"/>
              </a:defRPr>
            </a:pPr>
            <a:r>
              <a:t>      sample_n(10)</a:t>
            </a:r>
          </a:p>
        </p:txBody>
      </p:sp>
      <p:sp>
        <p:nvSpPr>
          <p:cNvPr id="351" name="Rounded Rectangle"/>
          <p:cNvSpPr/>
          <p:nvPr/>
        </p:nvSpPr>
        <p:spPr>
          <a:xfrm>
            <a:off x="352277" y="5637066"/>
            <a:ext cx="2786443" cy="961403"/>
          </a:xfrm>
          <a:prstGeom prst="roundRect">
            <a:avLst>
              <a:gd name="adj" fmla="val 6697"/>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352" name="my_table &lt;- DBI::dbGetQuery( sc , ”SELECT * FROM iris LIMIT 10&quot;)"/>
          <p:cNvSpPr txBox="1"/>
          <p:nvPr/>
        </p:nvSpPr>
        <p:spPr>
          <a:xfrm>
            <a:off x="427213" y="5928759"/>
            <a:ext cx="2631483"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l">
              <a:defRPr sz="1100">
                <a:solidFill>
                  <a:schemeClr val="accent1"/>
                </a:solidFill>
                <a:latin typeface="Source Sans Pro Light"/>
                <a:ea typeface="Source Sans Pro Light"/>
                <a:cs typeface="Source Sans Pro Light"/>
                <a:sym typeface="Source Sans Pro Light"/>
              </a:defRPr>
            </a:pPr>
            <a:r>
              <a:t>my_table &lt;- DBI::</a:t>
            </a:r>
            <a:r>
              <a:rPr>
                <a:latin typeface="Source Sans Pro Semibold"/>
                <a:ea typeface="Source Sans Pro Semibold"/>
                <a:cs typeface="Source Sans Pro Semibold"/>
                <a:sym typeface="Source Sans Pro Semibold"/>
              </a:rPr>
              <a:t>dbGetQuery</a:t>
            </a:r>
            <a:r>
              <a:t>( sc , ”SELECT * FROM iris LIMIT 10")</a:t>
            </a:r>
          </a:p>
        </p:txBody>
      </p:sp>
      <p:sp>
        <p:nvSpPr>
          <p:cNvPr id="353" name="Direct Spark SQL commands"/>
          <p:cNvSpPr txBox="1"/>
          <p:nvPr/>
        </p:nvSpPr>
        <p:spPr>
          <a:xfrm>
            <a:off x="476658" y="5605268"/>
            <a:ext cx="2504886" cy="35040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lvl1pPr>
              <a:defRPr b="1" sz="1500">
                <a:solidFill>
                  <a:srgbClr val="DF8A2F"/>
                </a:solidFill>
                <a:latin typeface="Source Sans Pro"/>
                <a:ea typeface="Source Sans Pro"/>
                <a:cs typeface="Source Sans Pro"/>
                <a:sym typeface="Source Sans Pro"/>
              </a:defRPr>
            </a:lvl1pPr>
          </a:lstStyle>
          <a:p>
            <a:pPr/>
            <a:r>
              <a:t>Direct Spark SQL commands</a:t>
            </a:r>
          </a:p>
        </p:txBody>
      </p:sp>
      <p:sp>
        <p:nvSpPr>
          <p:cNvPr id="354" name="DBI::dbGetQuery(conn, statement)"/>
          <p:cNvSpPr txBox="1"/>
          <p:nvPr/>
        </p:nvSpPr>
        <p:spPr>
          <a:xfrm>
            <a:off x="470511" y="6285324"/>
            <a:ext cx="2330038" cy="29961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defRPr sz="1200">
                <a:latin typeface="Source Sans Pro Light"/>
                <a:ea typeface="Source Sans Pro Light"/>
                <a:cs typeface="Source Sans Pro Light"/>
                <a:sym typeface="Source Sans Pro Light"/>
              </a:defRPr>
            </a:pPr>
            <a:r>
              <a:t>DBI::</a:t>
            </a:r>
            <a:r>
              <a:rPr>
                <a:latin typeface="Source Sans Pro Semibold"/>
                <a:ea typeface="Source Sans Pro Semibold"/>
                <a:cs typeface="Source Sans Pro Semibold"/>
                <a:sym typeface="Source Sans Pro Semibold"/>
              </a:rPr>
              <a:t>dbGetQuery(</a:t>
            </a:r>
            <a:r>
              <a:t>conn, statement</a:t>
            </a:r>
            <a:r>
              <a:rPr>
                <a:latin typeface="Source Sans Pro Semibold"/>
                <a:ea typeface="Source Sans Pro Semibold"/>
                <a:cs typeface="Source Sans Pro Semibold"/>
                <a:sym typeface="Source Sans Pro Semibold"/>
              </a:rPr>
              <a:t>)</a:t>
            </a:r>
          </a:p>
        </p:txBody>
      </p:sp>
      <p:sp>
        <p:nvSpPr>
          <p:cNvPr id="355" name="Rounded Rectangle"/>
          <p:cNvSpPr/>
          <p:nvPr/>
        </p:nvSpPr>
        <p:spPr>
          <a:xfrm>
            <a:off x="340654" y="6702724"/>
            <a:ext cx="2799005" cy="3606991"/>
          </a:xfrm>
          <a:prstGeom prst="roundRect">
            <a:avLst>
              <a:gd name="adj" fmla="val 2300"/>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356" name="Scala API via SDF functions"/>
          <p:cNvSpPr txBox="1"/>
          <p:nvPr/>
        </p:nvSpPr>
        <p:spPr>
          <a:xfrm>
            <a:off x="469617" y="6686862"/>
            <a:ext cx="2530222" cy="350406"/>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lvl1pPr>
              <a:defRPr b="1" sz="1500">
                <a:solidFill>
                  <a:srgbClr val="DF8A2F"/>
                </a:solidFill>
                <a:latin typeface="Source Sans Pro"/>
                <a:ea typeface="Source Sans Pro"/>
                <a:cs typeface="Source Sans Pro"/>
                <a:sym typeface="Source Sans Pro"/>
              </a:defRPr>
            </a:lvl1pPr>
          </a:lstStyle>
          <a:p>
            <a:pPr/>
            <a:r>
              <a:t>Scala API via SDF functions</a:t>
            </a:r>
          </a:p>
        </p:txBody>
      </p:sp>
      <p:sp>
        <p:nvSpPr>
          <p:cNvPr id="357" name="sdf_mutate(.data)"/>
          <p:cNvSpPr txBox="1"/>
          <p:nvPr/>
        </p:nvSpPr>
        <p:spPr>
          <a:xfrm>
            <a:off x="389539" y="7024558"/>
            <a:ext cx="2823201" cy="29961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sdf_mutate</a:t>
            </a:r>
            <a:r>
              <a:t>(.data</a:t>
            </a:r>
            <a:r>
              <a:rPr>
                <a:latin typeface="Source Sans Pro Semibold"/>
                <a:ea typeface="Source Sans Pro Semibold"/>
                <a:cs typeface="Source Sans Pro Semibold"/>
                <a:sym typeface="Source Sans Pro Semibold"/>
              </a:rPr>
              <a:t>)</a:t>
            </a:r>
          </a:p>
        </p:txBody>
      </p:sp>
      <p:sp>
        <p:nvSpPr>
          <p:cNvPr id="358" name="Works like dplyr mutate function"/>
          <p:cNvSpPr txBox="1"/>
          <p:nvPr/>
        </p:nvSpPr>
        <p:spPr>
          <a:xfrm>
            <a:off x="560850" y="7280553"/>
            <a:ext cx="2488503" cy="17778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defRPr sz="1100">
                <a:solidFill>
                  <a:schemeClr val="accent1"/>
                </a:solidFill>
                <a:latin typeface="Source Sans Pro"/>
                <a:ea typeface="Source Sans Pro"/>
                <a:cs typeface="Source Sans Pro"/>
                <a:sym typeface="Source Sans Pro"/>
              </a:defRPr>
            </a:lvl1pPr>
          </a:lstStyle>
          <a:p>
            <a:pPr/>
            <a:r>
              <a:t>Works like dplyr mutate function</a:t>
            </a:r>
          </a:p>
        </p:txBody>
      </p:sp>
      <p:sp>
        <p:nvSpPr>
          <p:cNvPr id="359" name="sdf_partition(x, ..., weights = NULL, seed = sample (.Machine$integer.max,  1))"/>
          <p:cNvSpPr txBox="1"/>
          <p:nvPr/>
        </p:nvSpPr>
        <p:spPr>
          <a:xfrm>
            <a:off x="389539" y="7440682"/>
            <a:ext cx="2620611" cy="481583"/>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l">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sdf_partition(</a:t>
            </a:r>
            <a:r>
              <a:t>x, ..., weights = NULL, seed = sample (.Machine$integer.max,  1)</a:t>
            </a:r>
            <a:r>
              <a:rPr>
                <a:latin typeface="Source Sans Pro Semibold"/>
                <a:ea typeface="Source Sans Pro Semibold"/>
                <a:cs typeface="Source Sans Pro Semibold"/>
                <a:sym typeface="Source Sans Pro Semibold"/>
              </a:rPr>
              <a:t>)</a:t>
            </a:r>
          </a:p>
        </p:txBody>
      </p:sp>
      <p:sp>
        <p:nvSpPr>
          <p:cNvPr id="360" name="sdf_partition(x, training = 0.5, test = 0.5)"/>
          <p:cNvSpPr txBox="1"/>
          <p:nvPr/>
        </p:nvSpPr>
        <p:spPr>
          <a:xfrm>
            <a:off x="627579" y="7891129"/>
            <a:ext cx="2823201" cy="1777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a:defRPr i="1" sz="1100">
                <a:solidFill>
                  <a:srgbClr val="DF8A2F"/>
                </a:solidFill>
                <a:latin typeface="Source Sans Pro Light"/>
                <a:ea typeface="Source Sans Pro Light"/>
                <a:cs typeface="Source Sans Pro Light"/>
                <a:sym typeface="Source Sans Pro Light"/>
              </a:defRPr>
            </a:pPr>
            <a:r>
              <a:rPr i="0">
                <a:latin typeface="Source Sans Pro Semibold"/>
                <a:ea typeface="Source Sans Pro Semibold"/>
                <a:cs typeface="Source Sans Pro Semibold"/>
                <a:sym typeface="Source Sans Pro Semibold"/>
              </a:rPr>
              <a:t>sdf_partition</a:t>
            </a:r>
            <a:r>
              <a:t>(x, training = 0.5, test = 0.5)</a:t>
            </a:r>
          </a:p>
        </p:txBody>
      </p:sp>
      <p:sp>
        <p:nvSpPr>
          <p:cNvPr id="361" name="sdf_register(x, name = NULL)"/>
          <p:cNvSpPr txBox="1"/>
          <p:nvPr/>
        </p:nvSpPr>
        <p:spPr>
          <a:xfrm>
            <a:off x="389539" y="8040430"/>
            <a:ext cx="2823201" cy="29961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sdf_register(</a:t>
            </a:r>
            <a:r>
              <a:t>x, name = NULL</a:t>
            </a:r>
            <a:r>
              <a:rPr>
                <a:latin typeface="Source Sans Pro Semibold"/>
                <a:ea typeface="Source Sans Pro Semibold"/>
                <a:cs typeface="Source Sans Pro Semibold"/>
                <a:sym typeface="Source Sans Pro Semibold"/>
              </a:rPr>
              <a:t>)</a:t>
            </a:r>
          </a:p>
        </p:txBody>
      </p:sp>
      <p:sp>
        <p:nvSpPr>
          <p:cNvPr id="362" name="Gives a Spark DataFrame a table name"/>
          <p:cNvSpPr txBox="1"/>
          <p:nvPr/>
        </p:nvSpPr>
        <p:spPr>
          <a:xfrm>
            <a:off x="560850" y="8321824"/>
            <a:ext cx="2385168" cy="17778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defRPr sz="1100">
                <a:solidFill>
                  <a:schemeClr val="accent1"/>
                </a:solidFill>
                <a:latin typeface="Source Sans Pro"/>
                <a:ea typeface="Source Sans Pro"/>
                <a:cs typeface="Source Sans Pro"/>
                <a:sym typeface="Source Sans Pro"/>
              </a:defRPr>
            </a:lvl1pPr>
          </a:lstStyle>
          <a:p>
            <a:pPr/>
            <a:r>
              <a:t>Gives a Spark DataFrame a table name </a:t>
            </a:r>
          </a:p>
        </p:txBody>
      </p:sp>
      <p:sp>
        <p:nvSpPr>
          <p:cNvPr id="363" name="sdf_sample(x, fraction = 1, replacement = TRUE, seed = NULL)"/>
          <p:cNvSpPr txBox="1"/>
          <p:nvPr/>
        </p:nvSpPr>
        <p:spPr>
          <a:xfrm>
            <a:off x="391874" y="8466557"/>
            <a:ext cx="2739160" cy="490093"/>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l">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sdf_sample(</a:t>
            </a:r>
            <a:r>
              <a:t>x, fraction = 1, replacement = TRUE, seed = NULL</a:t>
            </a:r>
            <a:r>
              <a:rPr>
                <a:latin typeface="Source Sans Pro Semibold"/>
                <a:ea typeface="Source Sans Pro Semibold"/>
                <a:cs typeface="Source Sans Pro Semibold"/>
                <a:sym typeface="Source Sans Pro Semibold"/>
              </a:rPr>
              <a:t>)</a:t>
            </a:r>
          </a:p>
        </p:txBody>
      </p:sp>
      <p:sp>
        <p:nvSpPr>
          <p:cNvPr id="364" name="sdf_sort(x, columns)"/>
          <p:cNvSpPr txBox="1"/>
          <p:nvPr/>
        </p:nvSpPr>
        <p:spPr>
          <a:xfrm>
            <a:off x="390454" y="8901286"/>
            <a:ext cx="2823202" cy="29961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sdf_sort(</a:t>
            </a:r>
            <a:r>
              <a:t>x, columns</a:t>
            </a:r>
            <a:r>
              <a:rPr>
                <a:latin typeface="Source Sans Pro Semibold"/>
                <a:ea typeface="Source Sans Pro Semibold"/>
                <a:cs typeface="Source Sans Pro Semibold"/>
                <a:sym typeface="Source Sans Pro Semibold"/>
              </a:rPr>
              <a:t>)</a:t>
            </a:r>
          </a:p>
        </p:txBody>
      </p:sp>
      <p:sp>
        <p:nvSpPr>
          <p:cNvPr id="365" name="Sorts by &gt;=1 columns in ascending order"/>
          <p:cNvSpPr txBox="1"/>
          <p:nvPr/>
        </p:nvSpPr>
        <p:spPr>
          <a:xfrm>
            <a:off x="560850" y="9099801"/>
            <a:ext cx="2594459"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defRPr sz="1100">
                <a:solidFill>
                  <a:schemeClr val="accent1"/>
                </a:solidFill>
                <a:latin typeface="Source Sans Pro"/>
                <a:ea typeface="Source Sans Pro"/>
                <a:cs typeface="Source Sans Pro"/>
                <a:sym typeface="Source Sans Pro"/>
              </a:defRPr>
            </a:lvl1pPr>
          </a:lstStyle>
          <a:p>
            <a:pPr/>
            <a:r>
              <a:t>Sorts by &gt;=1 columns in ascending order</a:t>
            </a:r>
          </a:p>
        </p:txBody>
      </p:sp>
      <p:sp>
        <p:nvSpPr>
          <p:cNvPr id="366" name="sdf_with_unique_id(x, id = &quot;id&quot;)"/>
          <p:cNvSpPr txBox="1"/>
          <p:nvPr/>
        </p:nvSpPr>
        <p:spPr>
          <a:xfrm>
            <a:off x="389539" y="9388116"/>
            <a:ext cx="2823201" cy="29961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sdf_with_unique_id(</a:t>
            </a:r>
            <a:r>
              <a:t>x, id = "id"</a:t>
            </a:r>
            <a:r>
              <a:rPr>
                <a:latin typeface="Source Sans Pro Semibold"/>
                <a:ea typeface="Source Sans Pro Semibold"/>
                <a:cs typeface="Source Sans Pro Semibold"/>
                <a:sym typeface="Source Sans Pro Semibold"/>
              </a:rPr>
              <a:t>)</a:t>
            </a:r>
          </a:p>
        </p:txBody>
      </p:sp>
      <p:sp>
        <p:nvSpPr>
          <p:cNvPr id="367" name="Add unique ID column"/>
          <p:cNvSpPr txBox="1"/>
          <p:nvPr/>
        </p:nvSpPr>
        <p:spPr>
          <a:xfrm>
            <a:off x="550541" y="9571642"/>
            <a:ext cx="1454662" cy="2996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defRPr sz="1100">
                <a:solidFill>
                  <a:schemeClr val="accent1"/>
                </a:solidFill>
                <a:latin typeface="Source Sans Pro"/>
                <a:ea typeface="Source Sans Pro"/>
                <a:cs typeface="Source Sans Pro"/>
                <a:sym typeface="Source Sans Pro"/>
              </a:defRPr>
            </a:lvl1pPr>
          </a:lstStyle>
          <a:p>
            <a:pPr/>
            <a:r>
              <a:t>Add unique ID column </a:t>
            </a:r>
          </a:p>
        </p:txBody>
      </p:sp>
      <p:sp>
        <p:nvSpPr>
          <p:cNvPr id="368" name="Rounded Rectangle"/>
          <p:cNvSpPr/>
          <p:nvPr/>
        </p:nvSpPr>
        <p:spPr>
          <a:xfrm>
            <a:off x="3199400" y="4357811"/>
            <a:ext cx="2614688" cy="5937826"/>
          </a:xfrm>
          <a:prstGeom prst="roundRect">
            <a:avLst>
              <a:gd name="adj" fmla="val 2477"/>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369" name="ft_binarizer(threshold = 0.5)"/>
          <p:cNvSpPr txBox="1"/>
          <p:nvPr/>
        </p:nvSpPr>
        <p:spPr>
          <a:xfrm>
            <a:off x="3373265" y="5766340"/>
            <a:ext cx="263148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ft_binarizer(</a:t>
            </a:r>
            <a:r>
              <a:t>threshold = 0.5</a:t>
            </a:r>
            <a:r>
              <a:rPr>
                <a:latin typeface="Source Sans Pro Semibold"/>
                <a:ea typeface="Source Sans Pro Semibold"/>
                <a:cs typeface="Source Sans Pro Semibold"/>
                <a:sym typeface="Source Sans Pro Semibold"/>
              </a:rPr>
              <a:t>)</a:t>
            </a:r>
          </a:p>
        </p:txBody>
      </p:sp>
      <p:sp>
        <p:nvSpPr>
          <p:cNvPr id="370" name="ft_bucketizer(splits)"/>
          <p:cNvSpPr txBox="1"/>
          <p:nvPr/>
        </p:nvSpPr>
        <p:spPr>
          <a:xfrm>
            <a:off x="3373265" y="6192751"/>
            <a:ext cx="26703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ft_bucketizer(</a:t>
            </a:r>
            <a:r>
              <a:t>splits</a:t>
            </a:r>
            <a:r>
              <a:rPr>
                <a:latin typeface="Source Sans Pro Semibold"/>
                <a:ea typeface="Source Sans Pro Semibold"/>
                <a:cs typeface="Source Sans Pro Semibold"/>
                <a:sym typeface="Source Sans Pro Semibold"/>
              </a:rPr>
              <a:t>)</a:t>
            </a:r>
          </a:p>
        </p:txBody>
      </p:sp>
      <p:sp>
        <p:nvSpPr>
          <p:cNvPr id="371" name="ft_discrete_cosine_transform(inverse = FALSE)"/>
          <p:cNvSpPr txBox="1"/>
          <p:nvPr/>
        </p:nvSpPr>
        <p:spPr>
          <a:xfrm>
            <a:off x="3373265" y="6556198"/>
            <a:ext cx="237300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ft_discrete_cosine_transform(</a:t>
            </a:r>
            <a:r>
              <a:t>inverse = FALSE</a:t>
            </a:r>
            <a:r>
              <a:rPr>
                <a:latin typeface="Source Sans Pro Semibold"/>
                <a:ea typeface="Source Sans Pro Semibold"/>
                <a:cs typeface="Source Sans Pro Semibold"/>
                <a:sym typeface="Source Sans Pro Semibold"/>
              </a:rPr>
              <a:t>)</a:t>
            </a:r>
          </a:p>
        </p:txBody>
      </p:sp>
      <p:sp>
        <p:nvSpPr>
          <p:cNvPr id="372" name="ft_elementwise_product(scaling.col)"/>
          <p:cNvSpPr txBox="1"/>
          <p:nvPr/>
        </p:nvSpPr>
        <p:spPr>
          <a:xfrm>
            <a:off x="3376630" y="7097137"/>
            <a:ext cx="2518970"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ft_elementwise_product(</a:t>
            </a:r>
            <a:r>
              <a:t>scaling.col</a:t>
            </a:r>
            <a:r>
              <a:rPr>
                <a:latin typeface="Source Sans Pro Semibold"/>
                <a:ea typeface="Source Sans Pro Semibold"/>
                <a:cs typeface="Source Sans Pro Semibold"/>
                <a:sym typeface="Source Sans Pro Semibold"/>
              </a:rPr>
              <a:t>)</a:t>
            </a:r>
          </a:p>
        </p:txBody>
      </p:sp>
      <p:sp>
        <p:nvSpPr>
          <p:cNvPr id="373" name="ft_index_to_string()"/>
          <p:cNvSpPr txBox="1"/>
          <p:nvPr/>
        </p:nvSpPr>
        <p:spPr>
          <a:xfrm>
            <a:off x="3373265" y="7614791"/>
            <a:ext cx="26703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200">
                <a:latin typeface="Source Sans Pro Semibold"/>
                <a:ea typeface="Source Sans Pro Semibold"/>
                <a:cs typeface="Source Sans Pro Semibold"/>
                <a:sym typeface="Source Sans Pro Semibold"/>
              </a:defRPr>
            </a:lvl1pPr>
          </a:lstStyle>
          <a:p>
            <a:pPr/>
            <a:r>
              <a:t>ft_index_to_string()</a:t>
            </a:r>
          </a:p>
        </p:txBody>
      </p:sp>
      <p:sp>
        <p:nvSpPr>
          <p:cNvPr id="374" name="ft_one_hot_encoder()"/>
          <p:cNvSpPr txBox="1"/>
          <p:nvPr/>
        </p:nvSpPr>
        <p:spPr>
          <a:xfrm>
            <a:off x="3373265" y="7939601"/>
            <a:ext cx="27437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ft_one_hot_encoder()</a:t>
            </a:r>
          </a:p>
        </p:txBody>
      </p:sp>
      <p:sp>
        <p:nvSpPr>
          <p:cNvPr id="375" name="ft_quantile_discretizer( n.buckets = 5L)"/>
          <p:cNvSpPr txBox="1"/>
          <p:nvPr/>
        </p:nvSpPr>
        <p:spPr>
          <a:xfrm>
            <a:off x="3373265" y="8280897"/>
            <a:ext cx="2248857"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ft_quantile_discretizer(</a:t>
            </a:r>
            <a:r>
              <a:t> n.buckets = 5L</a:t>
            </a:r>
            <a:r>
              <a:rPr>
                <a:latin typeface="Source Sans Pro Semibold"/>
                <a:ea typeface="Source Sans Pro Semibold"/>
                <a:cs typeface="Source Sans Pro Semibold"/>
                <a:sym typeface="Source Sans Pro Semibold"/>
              </a:rPr>
              <a:t>)</a:t>
            </a:r>
          </a:p>
        </p:txBody>
      </p:sp>
      <p:sp>
        <p:nvSpPr>
          <p:cNvPr id="376" name="ft_sql_transformer(sql)"/>
          <p:cNvSpPr txBox="1"/>
          <p:nvPr/>
        </p:nvSpPr>
        <p:spPr>
          <a:xfrm>
            <a:off x="3373265" y="8966945"/>
            <a:ext cx="267455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ft_sql_transformer(</a:t>
            </a:r>
            <a:r>
              <a:t>sql</a:t>
            </a:r>
            <a:r>
              <a:rPr>
                <a:latin typeface="Source Sans Pro Semibold"/>
                <a:ea typeface="Source Sans Pro Semibold"/>
                <a:cs typeface="Source Sans Pro Semibold"/>
                <a:sym typeface="Source Sans Pro Semibold"/>
              </a:rPr>
              <a:t>)</a:t>
            </a:r>
          </a:p>
        </p:txBody>
      </p:sp>
      <p:sp>
        <p:nvSpPr>
          <p:cNvPr id="377" name="ft_string_indexer( params = NULL)"/>
          <p:cNvSpPr txBox="1"/>
          <p:nvPr/>
        </p:nvSpPr>
        <p:spPr>
          <a:xfrm>
            <a:off x="3373265" y="9176224"/>
            <a:ext cx="2357833"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2700">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ft_string_indexer(</a:t>
            </a:r>
            <a:r>
              <a:t> params = NULL</a:t>
            </a:r>
            <a:r>
              <a:rPr>
                <a:latin typeface="Source Sans Pro Semibold"/>
                <a:ea typeface="Source Sans Pro Semibold"/>
                <a:cs typeface="Source Sans Pro Semibold"/>
                <a:sym typeface="Source Sans Pro Semibold"/>
              </a:rPr>
              <a:t>)</a:t>
            </a:r>
          </a:p>
        </p:txBody>
      </p:sp>
      <p:sp>
        <p:nvSpPr>
          <p:cNvPr id="378" name="ft_vector_assembler()"/>
          <p:cNvSpPr txBox="1"/>
          <p:nvPr/>
        </p:nvSpPr>
        <p:spPr>
          <a:xfrm>
            <a:off x="3373265" y="9696905"/>
            <a:ext cx="263148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ft_vector_assembler()</a:t>
            </a:r>
          </a:p>
        </p:txBody>
      </p:sp>
      <p:sp>
        <p:nvSpPr>
          <p:cNvPr id="379" name="Combine vectors into a single row-vector"/>
          <p:cNvSpPr txBox="1"/>
          <p:nvPr/>
        </p:nvSpPr>
        <p:spPr>
          <a:xfrm>
            <a:off x="3502152" y="9889152"/>
            <a:ext cx="221595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defRPr sz="1100">
                <a:solidFill>
                  <a:schemeClr val="accent1"/>
                </a:solidFill>
                <a:latin typeface="Source Sans Pro"/>
                <a:ea typeface="Source Sans Pro"/>
                <a:cs typeface="Source Sans Pro"/>
                <a:sym typeface="Source Sans Pro"/>
              </a:defRPr>
            </a:lvl1pPr>
          </a:lstStyle>
          <a:p>
            <a:pPr/>
            <a:r>
              <a:t>Combine vectors into a single row-vector</a:t>
            </a:r>
          </a:p>
        </p:txBody>
      </p:sp>
      <p:sp>
        <p:nvSpPr>
          <p:cNvPr id="380" name="Column of labels into a column of label indices."/>
          <p:cNvSpPr txBox="1"/>
          <p:nvPr/>
        </p:nvSpPr>
        <p:spPr>
          <a:xfrm>
            <a:off x="3502152" y="9380342"/>
            <a:ext cx="2232877"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defRPr sz="1100">
                <a:solidFill>
                  <a:schemeClr val="accent1"/>
                </a:solidFill>
                <a:latin typeface="Source Sans Pro"/>
                <a:ea typeface="Source Sans Pro"/>
                <a:cs typeface="Source Sans Pro"/>
                <a:sym typeface="Source Sans Pro"/>
              </a:defRPr>
            </a:lvl1pPr>
          </a:lstStyle>
          <a:p>
            <a:pPr/>
            <a:r>
              <a:t>Column of labels into a column of label indices. </a:t>
            </a:r>
          </a:p>
        </p:txBody>
      </p:sp>
      <p:sp>
        <p:nvSpPr>
          <p:cNvPr id="381" name="Continuous to binary  vectors"/>
          <p:cNvSpPr txBox="1"/>
          <p:nvPr/>
        </p:nvSpPr>
        <p:spPr>
          <a:xfrm>
            <a:off x="3502152" y="8129148"/>
            <a:ext cx="219413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defRPr sz="1100">
                <a:solidFill>
                  <a:schemeClr val="accent1"/>
                </a:solidFill>
                <a:latin typeface="Source Sans Pro"/>
                <a:ea typeface="Source Sans Pro"/>
                <a:cs typeface="Source Sans Pro"/>
                <a:sym typeface="Source Sans Pro"/>
              </a:defRPr>
            </a:lvl1pPr>
          </a:lstStyle>
          <a:p>
            <a:pPr/>
            <a:r>
              <a:t>Continuous to binary  vectors</a:t>
            </a:r>
          </a:p>
        </p:txBody>
      </p:sp>
      <p:sp>
        <p:nvSpPr>
          <p:cNvPr id="382" name="Continuous to binned categorical values"/>
          <p:cNvSpPr txBox="1"/>
          <p:nvPr/>
        </p:nvSpPr>
        <p:spPr>
          <a:xfrm>
            <a:off x="3502152" y="8629144"/>
            <a:ext cx="221595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defRPr sz="1100">
                <a:solidFill>
                  <a:schemeClr val="accent1"/>
                </a:solidFill>
                <a:latin typeface="Source Sans Pro"/>
                <a:ea typeface="Source Sans Pro"/>
                <a:cs typeface="Source Sans Pro"/>
                <a:sym typeface="Source Sans Pro"/>
              </a:defRPr>
            </a:lvl1pPr>
          </a:lstStyle>
          <a:p>
            <a:pPr/>
            <a:r>
              <a:t>Continuous to binned categorical values</a:t>
            </a:r>
          </a:p>
        </p:txBody>
      </p:sp>
      <p:sp>
        <p:nvSpPr>
          <p:cNvPr id="383" name="Index labels back to label as strings"/>
          <p:cNvSpPr txBox="1"/>
          <p:nvPr/>
        </p:nvSpPr>
        <p:spPr>
          <a:xfrm>
            <a:off x="3502152" y="7797582"/>
            <a:ext cx="221595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defRPr sz="1100">
                <a:solidFill>
                  <a:schemeClr val="accent1"/>
                </a:solidFill>
                <a:latin typeface="Source Sans Pro"/>
                <a:ea typeface="Source Sans Pro"/>
                <a:cs typeface="Source Sans Pro"/>
                <a:sym typeface="Source Sans Pro"/>
              </a:defRPr>
            </a:lvl1pPr>
          </a:lstStyle>
          <a:p>
            <a:pPr/>
            <a:r>
              <a:t>Index labels back to label as strings</a:t>
            </a:r>
          </a:p>
        </p:txBody>
      </p:sp>
      <p:sp>
        <p:nvSpPr>
          <p:cNvPr id="384" name="Element-wise product between 2 columns"/>
          <p:cNvSpPr txBox="1"/>
          <p:nvPr/>
        </p:nvSpPr>
        <p:spPr>
          <a:xfrm>
            <a:off x="3502152" y="7270504"/>
            <a:ext cx="2289153"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Element-wise product between 2 columns</a:t>
            </a:r>
          </a:p>
        </p:txBody>
      </p:sp>
      <p:sp>
        <p:nvSpPr>
          <p:cNvPr id="385" name="Time domain to frequency domain"/>
          <p:cNvSpPr txBox="1"/>
          <p:nvPr/>
        </p:nvSpPr>
        <p:spPr>
          <a:xfrm>
            <a:off x="3502152" y="6926769"/>
            <a:ext cx="241672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Time domain to frequency domain</a:t>
            </a:r>
          </a:p>
        </p:txBody>
      </p:sp>
      <p:sp>
        <p:nvSpPr>
          <p:cNvPr id="386" name="Numeric column to discretized column"/>
          <p:cNvSpPr txBox="1"/>
          <p:nvPr/>
        </p:nvSpPr>
        <p:spPr>
          <a:xfrm>
            <a:off x="3502152" y="6382347"/>
            <a:ext cx="2251524"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Numeric column to discretized column</a:t>
            </a:r>
          </a:p>
        </p:txBody>
      </p:sp>
      <p:sp>
        <p:nvSpPr>
          <p:cNvPr id="387" name="Assigned values based on threshold"/>
          <p:cNvSpPr txBox="1"/>
          <p:nvPr/>
        </p:nvSpPr>
        <p:spPr>
          <a:xfrm>
            <a:off x="3502152" y="6001052"/>
            <a:ext cx="2319138"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defRPr sz="1100">
                <a:solidFill>
                  <a:schemeClr val="accent1"/>
                </a:solidFill>
                <a:latin typeface="Source Sans Pro"/>
                <a:ea typeface="Source Sans Pro"/>
                <a:cs typeface="Source Sans Pro"/>
                <a:sym typeface="Source Sans Pro"/>
              </a:defRPr>
            </a:lvl1pPr>
          </a:lstStyle>
          <a:p>
            <a:pPr/>
            <a:r>
              <a:t>Assigned values based on threshold</a:t>
            </a:r>
          </a:p>
        </p:txBody>
      </p:sp>
      <p:sp>
        <p:nvSpPr>
          <p:cNvPr id="388" name="ft_binarizer(my_table,input.col=“Petal_Length”,  output.col=&quot;petal_large&quot;, threshold=1.2)"/>
          <p:cNvSpPr txBox="1"/>
          <p:nvPr/>
        </p:nvSpPr>
        <p:spPr>
          <a:xfrm>
            <a:off x="3373265" y="4656039"/>
            <a:ext cx="2266958"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a:defRPr sz="1100">
                <a:solidFill>
                  <a:schemeClr val="accent1"/>
                </a:solidFill>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ft_binarizer</a:t>
            </a:r>
            <a:r>
              <a:t>(my_table,input.col=“Petal_Length”,  output.col="petal_large", threshold=1.2)</a:t>
            </a:r>
          </a:p>
        </p:txBody>
      </p:sp>
      <p:sp>
        <p:nvSpPr>
          <p:cNvPr id="389" name="Arguments that apply to all functions:…"/>
          <p:cNvSpPr txBox="1"/>
          <p:nvPr/>
        </p:nvSpPr>
        <p:spPr>
          <a:xfrm>
            <a:off x="3177638" y="5193501"/>
            <a:ext cx="2540466"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defTabSz="12700">
              <a:defRPr sz="1100">
                <a:latin typeface="Source Sans Pro Semibold"/>
                <a:ea typeface="Source Sans Pro Semibold"/>
                <a:cs typeface="Source Sans Pro Semibold"/>
                <a:sym typeface="Source Sans Pro Semibold"/>
              </a:defRPr>
            </a:pPr>
            <a:r>
              <a:t>Arguments that apply to all functions: </a:t>
            </a:r>
          </a:p>
          <a:p>
            <a:pPr defTabSz="12700">
              <a:defRPr b="1" sz="1100">
                <a:solidFill>
                  <a:srgbClr val="DF8A2F"/>
                </a:solidFill>
                <a:latin typeface="Source Sans Pro"/>
                <a:ea typeface="Source Sans Pro"/>
                <a:cs typeface="Source Sans Pro"/>
                <a:sym typeface="Source Sans Pro"/>
              </a:defRPr>
            </a:pPr>
            <a:r>
              <a:t>x, input.col = NULL, output.col =  NULL</a:t>
            </a:r>
          </a:p>
        </p:txBody>
      </p:sp>
      <p:sp>
        <p:nvSpPr>
          <p:cNvPr id="390" name="Rounded Rectangle"/>
          <p:cNvSpPr/>
          <p:nvPr/>
        </p:nvSpPr>
        <p:spPr>
          <a:xfrm>
            <a:off x="5960558" y="3940873"/>
            <a:ext cx="3485964" cy="2314405"/>
          </a:xfrm>
          <a:prstGeom prst="roundRect">
            <a:avLst>
              <a:gd name="adj" fmla="val 2782"/>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391" name="Rounded Rectangle"/>
          <p:cNvSpPr/>
          <p:nvPr/>
        </p:nvSpPr>
        <p:spPr>
          <a:xfrm>
            <a:off x="6028253" y="4174023"/>
            <a:ext cx="3350573" cy="1998898"/>
          </a:xfrm>
          <a:prstGeom prst="roundRect">
            <a:avLst>
              <a:gd name="adj" fmla="val 3221"/>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392" name="Reading &amp; Writing from Apache Spark"/>
          <p:cNvSpPr/>
          <p:nvPr/>
        </p:nvSpPr>
        <p:spPr>
          <a:xfrm>
            <a:off x="5963798" y="3844070"/>
            <a:ext cx="3479483" cy="257142"/>
          </a:xfrm>
          <a:prstGeom prst="roundRect">
            <a:avLst>
              <a:gd name="adj" fmla="val 25041"/>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400">
                <a:solidFill>
                  <a:srgbClr val="FFFFFF"/>
                </a:solidFill>
                <a:latin typeface="Source Sans Pro Semibold"/>
                <a:ea typeface="Source Sans Pro Semibold"/>
                <a:cs typeface="Source Sans Pro Semibold"/>
                <a:sym typeface="Source Sans Pro Semibold"/>
              </a:defRPr>
            </a:pPr>
            <a:r>
              <a:t>Reading &amp; Writing from Apache Spark</a:t>
            </a:r>
          </a:p>
        </p:txBody>
      </p:sp>
      <p:pic>
        <p:nvPicPr>
          <p:cNvPr id="393" name="hive.png" descr="hive.png"/>
          <p:cNvPicPr>
            <a:picLocks noChangeAspect="1"/>
          </p:cNvPicPr>
          <p:nvPr/>
        </p:nvPicPr>
        <p:blipFill>
          <a:blip r:embed="rId2">
            <a:extLst/>
          </a:blip>
          <a:stretch>
            <a:fillRect/>
          </a:stretch>
        </p:blipFill>
        <p:spPr>
          <a:xfrm>
            <a:off x="8756945" y="4521779"/>
            <a:ext cx="510303" cy="459273"/>
          </a:xfrm>
          <a:prstGeom prst="rect">
            <a:avLst/>
          </a:prstGeom>
          <a:ln w="12700">
            <a:miter lim="400000"/>
          </a:ln>
        </p:spPr>
      </p:pic>
      <p:sp>
        <p:nvSpPr>
          <p:cNvPr id="394" name="Line"/>
          <p:cNvSpPr/>
          <p:nvPr/>
        </p:nvSpPr>
        <p:spPr>
          <a:xfrm>
            <a:off x="6641293" y="5030706"/>
            <a:ext cx="765100" cy="1"/>
          </a:xfrm>
          <a:prstGeom prst="line">
            <a:avLst/>
          </a:prstGeom>
          <a:ln w="38100">
            <a:solidFill>
              <a:srgbClr val="DF8A2F"/>
            </a:solidFill>
            <a:miter lim="400000"/>
            <a:tailEnd type="triangle"/>
          </a:ln>
        </p:spPr>
        <p:txBody>
          <a:bodyPr lIns="54570" tIns="54570" rIns="54570" bIns="54570" anchor="ctr"/>
          <a:lstStyle/>
          <a:p>
            <a:pPr>
              <a:defRPr sz="2600"/>
            </a:pPr>
          </a:p>
        </p:txBody>
      </p:sp>
      <p:sp>
        <p:nvSpPr>
          <p:cNvPr id="395" name="Line"/>
          <p:cNvSpPr/>
          <p:nvPr/>
        </p:nvSpPr>
        <p:spPr>
          <a:xfrm>
            <a:off x="6617738" y="5301891"/>
            <a:ext cx="748041" cy="1"/>
          </a:xfrm>
          <a:prstGeom prst="line">
            <a:avLst/>
          </a:prstGeom>
          <a:ln w="38100">
            <a:solidFill>
              <a:srgbClr val="DF8A2F">
                <a:alpha val="61985"/>
              </a:srgbClr>
            </a:solidFill>
            <a:miter lim="400000"/>
            <a:headEnd type="triangle"/>
          </a:ln>
        </p:spPr>
        <p:txBody>
          <a:bodyPr lIns="54570" tIns="54570" rIns="54570" bIns="54570" anchor="ctr"/>
          <a:lstStyle/>
          <a:p>
            <a:pPr>
              <a:defRPr sz="2600"/>
            </a:pPr>
          </a:p>
        </p:txBody>
      </p:sp>
      <p:sp>
        <p:nvSpPr>
          <p:cNvPr id="396" name="Rounded Rectangle"/>
          <p:cNvSpPr/>
          <p:nvPr/>
        </p:nvSpPr>
        <p:spPr>
          <a:xfrm>
            <a:off x="7461099" y="4304787"/>
            <a:ext cx="622545" cy="1706028"/>
          </a:xfrm>
          <a:prstGeom prst="roundRect">
            <a:avLst>
              <a:gd name="adj" fmla="val 22697"/>
            </a:avLst>
          </a:prstGeom>
          <a:solidFill>
            <a:srgbClr val="DE943D">
              <a:alpha val="15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pic>
        <p:nvPicPr>
          <p:cNvPr id="397" name="spark-logo-trademark.png" descr="spark-logo-trademark.png"/>
          <p:cNvPicPr>
            <a:picLocks noChangeAspect="1"/>
          </p:cNvPicPr>
          <p:nvPr/>
        </p:nvPicPr>
        <p:blipFill>
          <a:blip r:embed="rId3">
            <a:extLst/>
          </a:blip>
          <a:stretch>
            <a:fillRect/>
          </a:stretch>
        </p:blipFill>
        <p:spPr>
          <a:xfrm>
            <a:off x="7494559" y="5001039"/>
            <a:ext cx="555601" cy="295533"/>
          </a:xfrm>
          <a:prstGeom prst="rect">
            <a:avLst/>
          </a:prstGeom>
          <a:ln w="12700">
            <a:miter lim="400000"/>
          </a:ln>
        </p:spPr>
      </p:pic>
      <p:sp>
        <p:nvSpPr>
          <p:cNvPr id="398" name="spark_read_&lt;fmt&gt;"/>
          <p:cNvSpPr txBox="1"/>
          <p:nvPr/>
        </p:nvSpPr>
        <p:spPr>
          <a:xfrm>
            <a:off x="8081057" y="5201354"/>
            <a:ext cx="122253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lgn="l">
              <a:defRPr sz="11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spark_read_&lt;fmt&gt;</a:t>
            </a:r>
          </a:p>
        </p:txBody>
      </p:sp>
      <p:sp>
        <p:nvSpPr>
          <p:cNvPr id="399" name="sdf_copy_to"/>
          <p:cNvSpPr txBox="1"/>
          <p:nvPr/>
        </p:nvSpPr>
        <p:spPr>
          <a:xfrm>
            <a:off x="6658800" y="4382892"/>
            <a:ext cx="80628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100">
                <a:latin typeface="Source Sans Pro Semibold"/>
                <a:ea typeface="Source Sans Pro Semibold"/>
                <a:cs typeface="Source Sans Pro Semibold"/>
                <a:sym typeface="Source Sans Pro Semibold"/>
              </a:defRPr>
            </a:lvl1pPr>
          </a:lstStyle>
          <a:p>
            <a:pPr>
              <a:defRPr>
                <a:latin typeface="Source Sans Pro"/>
                <a:ea typeface="Source Sans Pro"/>
                <a:cs typeface="Source Sans Pro"/>
                <a:sym typeface="Source Sans Pro"/>
              </a:defRPr>
            </a:pPr>
            <a:r>
              <a:rPr>
                <a:latin typeface="Source Sans Pro Semibold"/>
                <a:ea typeface="Source Sans Pro Semibold"/>
                <a:cs typeface="Source Sans Pro Semibold"/>
                <a:sym typeface="Source Sans Pro Semibold"/>
              </a:rPr>
              <a:t>sdf_copy_to</a:t>
            </a:r>
          </a:p>
        </p:txBody>
      </p:sp>
      <p:sp>
        <p:nvSpPr>
          <p:cNvPr id="400" name="DBI::dbWriteTable"/>
          <p:cNvSpPr txBox="1"/>
          <p:nvPr/>
        </p:nvSpPr>
        <p:spPr>
          <a:xfrm>
            <a:off x="6172123" y="4743646"/>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defRPr sz="1100">
                <a:latin typeface="Source Sans Pro Light"/>
                <a:ea typeface="Source Sans Pro Light"/>
                <a:cs typeface="Source Sans Pro Light"/>
                <a:sym typeface="Source Sans Pro Light"/>
              </a:defRPr>
            </a:pPr>
            <a:r>
              <a:t>DBI::</a:t>
            </a:r>
            <a:r>
              <a:rPr>
                <a:latin typeface="Source Sans Pro Semibold"/>
                <a:ea typeface="Source Sans Pro Semibold"/>
                <a:cs typeface="Source Sans Pro Semibold"/>
                <a:sym typeface="Source Sans Pro Semibold"/>
              </a:rPr>
              <a:t>dbWriteTable</a:t>
            </a:r>
          </a:p>
        </p:txBody>
      </p:sp>
      <p:sp>
        <p:nvSpPr>
          <p:cNvPr id="401" name="dplyr::collect"/>
          <p:cNvSpPr txBox="1"/>
          <p:nvPr/>
        </p:nvSpPr>
        <p:spPr>
          <a:xfrm>
            <a:off x="6150903" y="5551515"/>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defRPr sz="1100">
                <a:latin typeface="Source Sans Pro Light"/>
                <a:ea typeface="Source Sans Pro Light"/>
                <a:cs typeface="Source Sans Pro Light"/>
                <a:sym typeface="Source Sans Pro Light"/>
              </a:defRPr>
            </a:pPr>
            <a:r>
              <a:t>dplyr::</a:t>
            </a:r>
            <a:r>
              <a:rPr>
                <a:latin typeface="Source Sans Pro Semibold"/>
                <a:ea typeface="Source Sans Pro Semibold"/>
                <a:cs typeface="Source Sans Pro Semibold"/>
                <a:sym typeface="Source Sans Pro Semibold"/>
              </a:rPr>
              <a:t>collect</a:t>
            </a:r>
          </a:p>
        </p:txBody>
      </p:sp>
      <p:sp>
        <p:nvSpPr>
          <p:cNvPr id="402" name="sdf_read_column"/>
          <p:cNvSpPr txBox="1"/>
          <p:nvPr/>
        </p:nvSpPr>
        <p:spPr>
          <a:xfrm>
            <a:off x="6158370" y="5731464"/>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12700">
              <a:defRPr sz="11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sdf_read_column</a:t>
            </a:r>
          </a:p>
        </p:txBody>
      </p:sp>
      <p:sp>
        <p:nvSpPr>
          <p:cNvPr id="403" name="Line"/>
          <p:cNvSpPr/>
          <p:nvPr/>
        </p:nvSpPr>
        <p:spPr>
          <a:xfrm>
            <a:off x="8102713" y="4778603"/>
            <a:ext cx="727583" cy="1"/>
          </a:xfrm>
          <a:prstGeom prst="line">
            <a:avLst/>
          </a:prstGeom>
          <a:ln w="38100">
            <a:solidFill>
              <a:srgbClr val="DF8A2F"/>
            </a:solidFill>
            <a:miter lim="400000"/>
            <a:headEnd type="triangle"/>
          </a:ln>
        </p:spPr>
        <p:txBody>
          <a:bodyPr lIns="54570" tIns="54570" rIns="54570" bIns="54570" anchor="ctr"/>
          <a:lstStyle/>
          <a:p>
            <a:pPr>
              <a:defRPr sz="2600"/>
            </a:pPr>
          </a:p>
        </p:txBody>
      </p:sp>
      <p:sp>
        <p:nvSpPr>
          <p:cNvPr id="404" name="Line"/>
          <p:cNvSpPr/>
          <p:nvPr/>
        </p:nvSpPr>
        <p:spPr>
          <a:xfrm>
            <a:off x="8096654" y="5599992"/>
            <a:ext cx="662075" cy="1"/>
          </a:xfrm>
          <a:prstGeom prst="line">
            <a:avLst/>
          </a:prstGeom>
          <a:ln w="38100">
            <a:solidFill>
              <a:srgbClr val="DF8A2F"/>
            </a:solidFill>
            <a:miter lim="400000"/>
            <a:headEnd type="triangle"/>
          </a:ln>
        </p:spPr>
        <p:txBody>
          <a:bodyPr lIns="54570" tIns="54570" rIns="54570" bIns="54570" anchor="ctr"/>
          <a:lstStyle/>
          <a:p>
            <a:pPr>
              <a:defRPr sz="2600"/>
            </a:pPr>
          </a:p>
        </p:txBody>
      </p:sp>
      <p:sp>
        <p:nvSpPr>
          <p:cNvPr id="405" name="Line"/>
          <p:cNvSpPr/>
          <p:nvPr/>
        </p:nvSpPr>
        <p:spPr>
          <a:xfrm>
            <a:off x="8141819" y="5770172"/>
            <a:ext cx="674770" cy="1"/>
          </a:xfrm>
          <a:prstGeom prst="line">
            <a:avLst/>
          </a:prstGeom>
          <a:ln w="38100">
            <a:solidFill>
              <a:srgbClr val="DF8A2F">
                <a:alpha val="61985"/>
              </a:srgbClr>
            </a:solidFill>
            <a:miter lim="400000"/>
            <a:tailEnd type="triangle"/>
          </a:ln>
        </p:spPr>
        <p:txBody>
          <a:bodyPr lIns="54570" tIns="54570" rIns="54570" bIns="54570" anchor="ctr"/>
          <a:lstStyle/>
          <a:p>
            <a:pPr>
              <a:defRPr sz="2600"/>
            </a:pPr>
          </a:p>
        </p:txBody>
      </p:sp>
      <p:sp>
        <p:nvSpPr>
          <p:cNvPr id="406" name="spark_write_&lt;fmt&gt;"/>
          <p:cNvSpPr txBox="1"/>
          <p:nvPr/>
        </p:nvSpPr>
        <p:spPr>
          <a:xfrm>
            <a:off x="8070570" y="5847178"/>
            <a:ext cx="126402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lgn="l">
              <a:defRPr sz="11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spark_write_&lt;fmt&gt;</a:t>
            </a:r>
          </a:p>
        </p:txBody>
      </p:sp>
      <p:sp>
        <p:nvSpPr>
          <p:cNvPr id="407" name="tbl_cache"/>
          <p:cNvSpPr txBox="1"/>
          <p:nvPr/>
        </p:nvSpPr>
        <p:spPr>
          <a:xfrm>
            <a:off x="8066702" y="4291751"/>
            <a:ext cx="806286"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1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tbl_cache</a:t>
            </a:r>
          </a:p>
        </p:txBody>
      </p:sp>
      <p:sp>
        <p:nvSpPr>
          <p:cNvPr id="408" name="dplyr::tbl"/>
          <p:cNvSpPr txBox="1"/>
          <p:nvPr/>
        </p:nvSpPr>
        <p:spPr>
          <a:xfrm>
            <a:off x="8190362" y="4496889"/>
            <a:ext cx="62978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defRPr sz="1100">
                <a:latin typeface="Source Sans Pro Light"/>
                <a:ea typeface="Source Sans Pro Light"/>
                <a:cs typeface="Source Sans Pro Light"/>
                <a:sym typeface="Source Sans Pro Light"/>
              </a:defRPr>
            </a:pPr>
            <a:r>
              <a:t>dplyr::</a:t>
            </a:r>
            <a:r>
              <a:rPr>
                <a:latin typeface="Source Sans Pro Semibold"/>
                <a:ea typeface="Source Sans Pro Semibold"/>
                <a:cs typeface="Source Sans Pro Semibold"/>
                <a:sym typeface="Source Sans Pro Semibold"/>
              </a:rPr>
              <a:t>tbl</a:t>
            </a:r>
          </a:p>
        </p:txBody>
      </p:sp>
      <p:sp>
        <p:nvSpPr>
          <p:cNvPr id="409" name="File System"/>
          <p:cNvSpPr txBox="1"/>
          <p:nvPr/>
        </p:nvSpPr>
        <p:spPr>
          <a:xfrm>
            <a:off x="8831052" y="5452672"/>
            <a:ext cx="56600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300">
                <a:latin typeface="Source Sans Pro Semibold"/>
                <a:ea typeface="Source Sans Pro Semibold"/>
                <a:cs typeface="Source Sans Pro Semibold"/>
                <a:sym typeface="Source Sans Pro Semibold"/>
              </a:defRPr>
            </a:lvl1pPr>
          </a:lstStyle>
          <a:p>
            <a:pPr/>
            <a:r>
              <a:t>File System </a:t>
            </a:r>
          </a:p>
        </p:txBody>
      </p:sp>
      <p:pic>
        <p:nvPicPr>
          <p:cNvPr id="410" name="RStudio-Ball.png" descr="RStudio-Ball.png"/>
          <p:cNvPicPr>
            <a:picLocks noChangeAspect="1"/>
          </p:cNvPicPr>
          <p:nvPr/>
        </p:nvPicPr>
        <p:blipFill>
          <a:blip r:embed="rId4">
            <a:extLst/>
          </a:blip>
          <a:stretch>
            <a:fillRect/>
          </a:stretch>
        </p:blipFill>
        <p:spPr>
          <a:xfrm>
            <a:off x="6091288" y="4954707"/>
            <a:ext cx="510303" cy="510304"/>
          </a:xfrm>
          <a:prstGeom prst="rect">
            <a:avLst/>
          </a:prstGeom>
          <a:ln w="12700">
            <a:miter lim="400000"/>
          </a:ln>
        </p:spPr>
      </p:pic>
      <p:sp>
        <p:nvSpPr>
          <p:cNvPr id="411" name="Download a Spark DataFrame to an R DataFrame"/>
          <p:cNvSpPr txBox="1"/>
          <p:nvPr/>
        </p:nvSpPr>
        <p:spPr>
          <a:xfrm>
            <a:off x="6275927" y="1491641"/>
            <a:ext cx="3043824"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defRPr sz="1100">
                <a:solidFill>
                  <a:schemeClr val="accent1"/>
                </a:solidFill>
                <a:latin typeface="Source Sans Pro"/>
                <a:ea typeface="Source Sans Pro"/>
                <a:cs typeface="Source Sans Pro"/>
                <a:sym typeface="Source Sans Pro"/>
              </a:defRPr>
            </a:lvl1pPr>
          </a:lstStyle>
          <a:p>
            <a:pPr/>
            <a:r>
              <a:t>Download a Spark DataFrame to an R DataFrame</a:t>
            </a:r>
          </a:p>
        </p:txBody>
      </p:sp>
      <p:sp>
        <p:nvSpPr>
          <p:cNvPr id="412" name="spark_jobj()"/>
          <p:cNvSpPr txBox="1"/>
          <p:nvPr/>
        </p:nvSpPr>
        <p:spPr>
          <a:xfrm>
            <a:off x="6134316" y="8535864"/>
            <a:ext cx="80628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spark_jobj()</a:t>
            </a:r>
          </a:p>
        </p:txBody>
      </p:sp>
      <p:sp>
        <p:nvSpPr>
          <p:cNvPr id="413" name="Rounded Rectangle"/>
          <p:cNvSpPr/>
          <p:nvPr/>
        </p:nvSpPr>
        <p:spPr>
          <a:xfrm>
            <a:off x="5967260" y="6471247"/>
            <a:ext cx="3475340" cy="3941047"/>
          </a:xfrm>
          <a:prstGeom prst="roundRect">
            <a:avLst>
              <a:gd name="adj" fmla="val 1853"/>
            </a:avLst>
          </a:prstGeom>
          <a:solidFill>
            <a:srgbClr val="DE943D">
              <a:alpha val="20220"/>
            </a:srgbClr>
          </a:solidFill>
          <a:ln w="12700">
            <a:miter lim="400000"/>
          </a:ln>
        </p:spPr>
        <p:txBody>
          <a:bodyPr lIns="0" tIns="0" rIns="0" bIns="0" anchor="ctr"/>
          <a:lstStyle/>
          <a:p>
            <a:pPr lvl="1" indent="0">
              <a:defRPr sz="2000">
                <a:solidFill>
                  <a:schemeClr val="accent3">
                    <a:hueOff val="-333990"/>
                    <a:satOff val="3917"/>
                    <a:lumOff val="-6666"/>
                  </a:schemeClr>
                </a:solidFill>
                <a:latin typeface="Source Sans Pro"/>
                <a:ea typeface="Source Sans Pro"/>
                <a:cs typeface="Source Sans Pro"/>
                <a:sym typeface="Source Sans Pro"/>
              </a:defRPr>
            </a:pPr>
          </a:p>
        </p:txBody>
      </p:sp>
      <p:sp>
        <p:nvSpPr>
          <p:cNvPr id="414" name="Extensions"/>
          <p:cNvSpPr/>
          <p:nvPr/>
        </p:nvSpPr>
        <p:spPr>
          <a:xfrm>
            <a:off x="5962977" y="6310615"/>
            <a:ext cx="3483826" cy="241301"/>
          </a:xfrm>
          <a:prstGeom prst="roundRect">
            <a:avLst>
              <a:gd name="adj" fmla="val 26685"/>
            </a:avLst>
          </a:prstGeom>
          <a:solidFill>
            <a:srgbClr val="E17437"/>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sz="1500">
                <a:solidFill>
                  <a:srgbClr val="FFFFFF"/>
                </a:solidFill>
                <a:latin typeface="Source Sans Pro Semibold"/>
                <a:ea typeface="Source Sans Pro Semibold"/>
                <a:cs typeface="Source Sans Pro Semibold"/>
                <a:sym typeface="Source Sans Pro Semibold"/>
              </a:defRPr>
            </a:pPr>
            <a:r>
              <a:t>Extensions</a:t>
            </a:r>
          </a:p>
        </p:txBody>
      </p:sp>
      <p:sp>
        <p:nvSpPr>
          <p:cNvPr id="415" name="Rounded Rectangle"/>
          <p:cNvSpPr/>
          <p:nvPr/>
        </p:nvSpPr>
        <p:spPr>
          <a:xfrm>
            <a:off x="6040044" y="6969283"/>
            <a:ext cx="3280023" cy="1165514"/>
          </a:xfrm>
          <a:prstGeom prst="roundRect">
            <a:avLst>
              <a:gd name="adj" fmla="val 5558"/>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416" name="Create an R package that calls the full Spark API &amp;…"/>
          <p:cNvSpPr txBox="1"/>
          <p:nvPr/>
        </p:nvSpPr>
        <p:spPr>
          <a:xfrm>
            <a:off x="5995463" y="6583622"/>
            <a:ext cx="3303556"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12700">
              <a:defRPr sz="1100">
                <a:solidFill>
                  <a:schemeClr val="accent1"/>
                </a:solidFill>
                <a:latin typeface="Source Sans Pro Semibold"/>
                <a:ea typeface="Source Sans Pro Semibold"/>
                <a:cs typeface="Source Sans Pro Semibold"/>
                <a:sym typeface="Source Sans Pro Semibold"/>
              </a:defRPr>
            </a:pPr>
            <a:r>
              <a:t>Create an R package that calls the full Spark API &amp;</a:t>
            </a:r>
          </a:p>
          <a:p>
            <a:pPr defTabSz="12700">
              <a:defRPr sz="1100">
                <a:solidFill>
                  <a:schemeClr val="accent1"/>
                </a:solidFill>
                <a:latin typeface="Source Sans Pro Semibold"/>
                <a:ea typeface="Source Sans Pro Semibold"/>
                <a:cs typeface="Source Sans Pro Semibold"/>
                <a:sym typeface="Source Sans Pro Semibold"/>
              </a:defRPr>
            </a:pPr>
            <a:r>
              <a:t>provide interfaces to Spark packages.</a:t>
            </a:r>
          </a:p>
        </p:txBody>
      </p:sp>
      <p:sp>
        <p:nvSpPr>
          <p:cNvPr id="417" name="Core Types"/>
          <p:cNvSpPr txBox="1"/>
          <p:nvPr/>
        </p:nvSpPr>
        <p:spPr>
          <a:xfrm>
            <a:off x="6113152" y="6959946"/>
            <a:ext cx="3234209"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z="1400">
                <a:solidFill>
                  <a:srgbClr val="DF8A2F"/>
                </a:solidFill>
                <a:latin typeface="Source Sans Pro"/>
                <a:ea typeface="Source Sans Pro"/>
                <a:cs typeface="Source Sans Pro"/>
                <a:sym typeface="Source Sans Pro"/>
              </a:defRPr>
            </a:lvl1pPr>
          </a:lstStyle>
          <a:p>
            <a:pPr/>
            <a:r>
              <a:t>Core Types</a:t>
            </a:r>
          </a:p>
        </p:txBody>
      </p:sp>
      <p:sp>
        <p:nvSpPr>
          <p:cNvPr id="418" name="spark_connection()"/>
          <p:cNvSpPr txBox="1"/>
          <p:nvPr/>
        </p:nvSpPr>
        <p:spPr>
          <a:xfrm>
            <a:off x="6101746" y="7191071"/>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spark_connection()</a:t>
            </a:r>
          </a:p>
        </p:txBody>
      </p:sp>
      <p:sp>
        <p:nvSpPr>
          <p:cNvPr id="419" name="Connection between R and the Spark shell process"/>
          <p:cNvSpPr txBox="1"/>
          <p:nvPr/>
        </p:nvSpPr>
        <p:spPr>
          <a:xfrm>
            <a:off x="6195033" y="7195586"/>
            <a:ext cx="317713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                                            Connection between R and the Spark shell process</a:t>
            </a:r>
          </a:p>
        </p:txBody>
      </p:sp>
      <p:sp>
        <p:nvSpPr>
          <p:cNvPr id="420" name="Instance of a remote Spark object"/>
          <p:cNvSpPr txBox="1"/>
          <p:nvPr/>
        </p:nvSpPr>
        <p:spPr>
          <a:xfrm>
            <a:off x="6201805" y="7544393"/>
            <a:ext cx="2943878"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                           Instance of a remote Spark object</a:t>
            </a:r>
          </a:p>
        </p:txBody>
      </p:sp>
      <p:sp>
        <p:nvSpPr>
          <p:cNvPr id="421" name="spark_dataframe()"/>
          <p:cNvSpPr txBox="1"/>
          <p:nvPr/>
        </p:nvSpPr>
        <p:spPr>
          <a:xfrm>
            <a:off x="6098799" y="8819269"/>
            <a:ext cx="12254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spark_dataframe()</a:t>
            </a:r>
          </a:p>
        </p:txBody>
      </p:sp>
      <p:sp>
        <p:nvSpPr>
          <p:cNvPr id="422" name="Rounded Rectangle"/>
          <p:cNvSpPr/>
          <p:nvPr/>
        </p:nvSpPr>
        <p:spPr>
          <a:xfrm>
            <a:off x="6034957" y="8206730"/>
            <a:ext cx="3277574" cy="1001135"/>
          </a:xfrm>
          <a:prstGeom prst="roundRect">
            <a:avLst>
              <a:gd name="adj" fmla="val 6470"/>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423" name="Instance of a remote Spark DataFrame object"/>
          <p:cNvSpPr txBox="1"/>
          <p:nvPr/>
        </p:nvSpPr>
        <p:spPr>
          <a:xfrm>
            <a:off x="6171239" y="7747075"/>
            <a:ext cx="3078118"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                                           Instance of a remote Spark DataFrame object</a:t>
            </a:r>
          </a:p>
        </p:txBody>
      </p:sp>
      <p:sp>
        <p:nvSpPr>
          <p:cNvPr id="424" name="Call Spark from R"/>
          <p:cNvSpPr txBox="1"/>
          <p:nvPr/>
        </p:nvSpPr>
        <p:spPr>
          <a:xfrm>
            <a:off x="6089072" y="8187337"/>
            <a:ext cx="3235195" cy="228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z="1400">
                <a:solidFill>
                  <a:srgbClr val="DF8A2F"/>
                </a:solidFill>
                <a:latin typeface="Source Sans Pro"/>
                <a:ea typeface="Source Sans Pro"/>
                <a:cs typeface="Source Sans Pro"/>
                <a:sym typeface="Source Sans Pro"/>
              </a:defRPr>
            </a:lvl1pPr>
          </a:lstStyle>
          <a:p>
            <a:pPr/>
            <a:r>
              <a:t>Call Spark from R</a:t>
            </a:r>
          </a:p>
        </p:txBody>
      </p:sp>
      <p:sp>
        <p:nvSpPr>
          <p:cNvPr id="425" name="invoke()"/>
          <p:cNvSpPr txBox="1"/>
          <p:nvPr/>
        </p:nvSpPr>
        <p:spPr>
          <a:xfrm>
            <a:off x="6095253" y="8407664"/>
            <a:ext cx="255722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invoke()</a:t>
            </a:r>
          </a:p>
        </p:txBody>
      </p:sp>
      <p:sp>
        <p:nvSpPr>
          <p:cNvPr id="426" name="Call a method on a Java object"/>
          <p:cNvSpPr txBox="1"/>
          <p:nvPr/>
        </p:nvSpPr>
        <p:spPr>
          <a:xfrm>
            <a:off x="6189965" y="8415456"/>
            <a:ext cx="239300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                  Call a method on a Java object</a:t>
            </a:r>
          </a:p>
        </p:txBody>
      </p:sp>
      <p:sp>
        <p:nvSpPr>
          <p:cNvPr id="427" name="invoke_new()"/>
          <p:cNvSpPr txBox="1"/>
          <p:nvPr/>
        </p:nvSpPr>
        <p:spPr>
          <a:xfrm>
            <a:off x="6088745" y="86096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invoke_new()</a:t>
            </a:r>
          </a:p>
        </p:txBody>
      </p:sp>
      <p:sp>
        <p:nvSpPr>
          <p:cNvPr id="428" name="Create a new object by invoking a constructor"/>
          <p:cNvSpPr txBox="1"/>
          <p:nvPr/>
        </p:nvSpPr>
        <p:spPr>
          <a:xfrm>
            <a:off x="6152572" y="8612795"/>
            <a:ext cx="3095767"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                                Create a new object by invoking a constructor</a:t>
            </a:r>
          </a:p>
        </p:txBody>
      </p:sp>
      <p:sp>
        <p:nvSpPr>
          <p:cNvPr id="429" name="invoke_static()"/>
          <p:cNvSpPr txBox="1"/>
          <p:nvPr/>
        </p:nvSpPr>
        <p:spPr>
          <a:xfrm>
            <a:off x="6088745" y="89635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invoke_static()</a:t>
            </a:r>
          </a:p>
        </p:txBody>
      </p:sp>
      <p:sp>
        <p:nvSpPr>
          <p:cNvPr id="430" name="Call a static method on an object"/>
          <p:cNvSpPr txBox="1"/>
          <p:nvPr/>
        </p:nvSpPr>
        <p:spPr>
          <a:xfrm>
            <a:off x="6199019" y="8977824"/>
            <a:ext cx="3107604"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100">
                <a:solidFill>
                  <a:schemeClr val="accent1"/>
                </a:solidFill>
                <a:latin typeface="Source Sans Pro"/>
                <a:ea typeface="Source Sans Pro"/>
                <a:cs typeface="Source Sans Pro"/>
                <a:sym typeface="Source Sans Pro"/>
              </a:defRPr>
            </a:lvl1pPr>
          </a:lstStyle>
          <a:p>
            <a:pPr/>
            <a:r>
              <a:t>                                 Call a static method on an object</a:t>
            </a:r>
          </a:p>
        </p:txBody>
      </p:sp>
      <p:sp>
        <p:nvSpPr>
          <p:cNvPr id="431" name="spark_jobj()"/>
          <p:cNvSpPr txBox="1"/>
          <p:nvPr/>
        </p:nvSpPr>
        <p:spPr>
          <a:xfrm>
            <a:off x="6098283" y="7532896"/>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spark_jobj()</a:t>
            </a:r>
          </a:p>
        </p:txBody>
      </p:sp>
      <p:sp>
        <p:nvSpPr>
          <p:cNvPr id="432" name="Rounded Rectangle"/>
          <p:cNvSpPr/>
          <p:nvPr/>
        </p:nvSpPr>
        <p:spPr>
          <a:xfrm>
            <a:off x="6052688" y="2139338"/>
            <a:ext cx="3303556" cy="1610533"/>
          </a:xfrm>
          <a:prstGeom prst="roundRect">
            <a:avLst>
              <a:gd name="adj" fmla="val 3759"/>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433" name="RStudio® is a trademark of RStudio, Inc.  •  CC BY RStudio •  info@rstudio.com  •  844-448-1212 • rstudio.com"/>
          <p:cNvSpPr txBox="1"/>
          <p:nvPr/>
        </p:nvSpPr>
        <p:spPr>
          <a:xfrm>
            <a:off x="283250" y="10340910"/>
            <a:ext cx="6261703"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l">
              <a:lnSpc>
                <a:spcPct val="90000"/>
              </a:lnSpc>
              <a:defRPr sz="900">
                <a:latin typeface="Source Sans Pro Light"/>
                <a:ea typeface="Source Sans Pro Light"/>
                <a:cs typeface="Source Sans Pro Light"/>
                <a:sym typeface="Source Sans Pro Light"/>
              </a:defRPr>
            </a:pPr>
            <a:r>
              <a:t>RStudio® is a trademark of RStudio, Inc.  •  </a:t>
            </a:r>
            <a:r>
              <a:rPr u="sng">
                <a:solidFill>
                  <a:schemeClr val="accent1"/>
                </a:solidFill>
                <a:hlinkClick r:id="rId5" invalidUrl="" action="" tgtFrame="" tooltip="" history="1" highlightClick="0" endSnd="0"/>
              </a:rPr>
              <a:t>CC BY </a:t>
            </a:r>
            <a:r>
              <a:t>RStudio •  info@rstudio.com  •  844-448-1212 • </a:t>
            </a:r>
            <a:r>
              <a:rPr u="sng">
                <a:hlinkClick r:id="rId6" invalidUrl="" action="" tgtFrame="" tooltip="" history="1" highlightClick="0" endSnd="0"/>
              </a:rPr>
              <a:t>rstudio.com</a:t>
            </a:r>
            <a:r>
              <a:t> </a:t>
            </a:r>
          </a:p>
        </p:txBody>
      </p:sp>
      <p:sp>
        <p:nvSpPr>
          <p:cNvPr id="434" name="Learn more at spark.rstudio.com  •  package  version 0.5  •  Updated: 12/21/16"/>
          <p:cNvSpPr txBox="1"/>
          <p:nvPr/>
        </p:nvSpPr>
        <p:spPr>
          <a:xfrm>
            <a:off x="8643241" y="10340910"/>
            <a:ext cx="5041409"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defRPr sz="900">
                <a:latin typeface="Source Sans Pro Light"/>
                <a:ea typeface="Source Sans Pro Light"/>
                <a:cs typeface="Source Sans Pro Light"/>
                <a:sym typeface="Source Sans Pro Light"/>
              </a:defRPr>
            </a:pPr>
            <a:r>
              <a:t>Learn more at </a:t>
            </a:r>
            <a:r>
              <a:rPr>
                <a:latin typeface="Source Sans Pro"/>
                <a:ea typeface="Source Sans Pro"/>
                <a:cs typeface="Source Sans Pro"/>
                <a:sym typeface="Source Sans Pro"/>
              </a:rPr>
              <a:t>spark.rstudio.com  </a:t>
            </a:r>
            <a:r>
              <a:t>•  package  version 0.5  •  Updated: 12/21/16</a:t>
            </a:r>
          </a:p>
        </p:txBody>
      </p:sp>
      <p:sp>
        <p:nvSpPr>
          <p:cNvPr id="435" name="spark_read_csv( header = TRUE, delimiter = &quot;,&quot;, quote = &quot;\&quot;&quot;, escape = &quot;\\&quot;, charset = &quot;UTF-8&quot;, null_value = NULL)"/>
          <p:cNvSpPr txBox="1"/>
          <p:nvPr/>
        </p:nvSpPr>
        <p:spPr>
          <a:xfrm>
            <a:off x="6921950" y="2621450"/>
            <a:ext cx="2330037"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spark_read_csv(</a:t>
            </a:r>
            <a:r>
              <a:t> </a:t>
            </a:r>
            <a:r>
              <a:rPr sz="1100"/>
              <a:t>header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436" name="spark_read_json(mode = NULL)"/>
          <p:cNvSpPr txBox="1"/>
          <p:nvPr/>
        </p:nvSpPr>
        <p:spPr>
          <a:xfrm>
            <a:off x="6928511" y="3214320"/>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spark_read_json(</a:t>
            </a:r>
            <a:r>
              <a:rPr sz="1100"/>
              <a:t>mode = NULL</a:t>
            </a:r>
            <a:r>
              <a:rPr>
                <a:latin typeface="Source Sans Pro Semibold"/>
                <a:ea typeface="Source Sans Pro Semibold"/>
                <a:cs typeface="Source Sans Pro Semibold"/>
                <a:sym typeface="Source Sans Pro Semibold"/>
              </a:rPr>
              <a:t>)</a:t>
            </a:r>
          </a:p>
        </p:txBody>
      </p:sp>
      <p:sp>
        <p:nvSpPr>
          <p:cNvPr id="437" name="spark_read_parquet(mode = NULL)"/>
          <p:cNvSpPr txBox="1"/>
          <p:nvPr/>
        </p:nvSpPr>
        <p:spPr>
          <a:xfrm>
            <a:off x="6921950" y="3465335"/>
            <a:ext cx="226695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spark_read_parquet(</a:t>
            </a:r>
            <a:r>
              <a:rPr sz="1100"/>
              <a:t>mode = NULL</a:t>
            </a:r>
            <a:r>
              <a:rPr>
                <a:latin typeface="Source Sans Pro Semibold"/>
                <a:ea typeface="Source Sans Pro Semibold"/>
                <a:cs typeface="Source Sans Pro Semibold"/>
                <a:sym typeface="Source Sans Pro Semibold"/>
              </a:rPr>
              <a:t>)</a:t>
            </a:r>
          </a:p>
        </p:txBody>
      </p:sp>
      <p:sp>
        <p:nvSpPr>
          <p:cNvPr id="438" name="Arguments that apply to all  functions: x, path"/>
          <p:cNvSpPr txBox="1"/>
          <p:nvPr/>
        </p:nvSpPr>
        <p:spPr>
          <a:xfrm>
            <a:off x="6107074" y="2362955"/>
            <a:ext cx="3100670"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defTabSz="12700">
              <a:defRPr sz="1100">
                <a:latin typeface="Source Sans Pro Semibold"/>
                <a:ea typeface="Source Sans Pro Semibold"/>
                <a:cs typeface="Source Sans Pro Semibold"/>
                <a:sym typeface="Source Sans Pro Semibold"/>
              </a:defRPr>
            </a:pPr>
            <a:r>
              <a:t>Arguments that apply to all  functions: </a:t>
            </a:r>
            <a:r>
              <a:rPr>
                <a:solidFill>
                  <a:srgbClr val="DF8A2F"/>
                </a:solidFill>
              </a:rPr>
              <a:t>x, path</a:t>
            </a:r>
          </a:p>
        </p:txBody>
      </p:sp>
      <p:sp>
        <p:nvSpPr>
          <p:cNvPr id="439" name="Save from Spark to File System"/>
          <p:cNvSpPr txBox="1"/>
          <p:nvPr/>
        </p:nvSpPr>
        <p:spPr>
          <a:xfrm>
            <a:off x="6146531" y="2152773"/>
            <a:ext cx="3100671"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z="1500">
                <a:solidFill>
                  <a:srgbClr val="DF8A2F"/>
                </a:solidFill>
                <a:latin typeface="Source Sans Pro"/>
                <a:ea typeface="Source Sans Pro"/>
                <a:cs typeface="Source Sans Pro"/>
                <a:sym typeface="Source Sans Pro"/>
              </a:defRPr>
            </a:lvl1pPr>
          </a:lstStyle>
          <a:p>
            <a:pPr/>
            <a:r>
              <a:t>Save from Spark to File System</a:t>
            </a:r>
          </a:p>
        </p:txBody>
      </p:sp>
      <p:sp>
        <p:nvSpPr>
          <p:cNvPr id="440" name="CSV"/>
          <p:cNvSpPr txBox="1"/>
          <p:nvPr/>
        </p:nvSpPr>
        <p:spPr>
          <a:xfrm>
            <a:off x="6142497" y="2657208"/>
            <a:ext cx="67874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b="1" sz="1300">
                <a:solidFill>
                  <a:srgbClr val="DF8A2F"/>
                </a:solidFill>
                <a:latin typeface="Source Sans Pro"/>
                <a:ea typeface="Source Sans Pro"/>
                <a:cs typeface="Source Sans Pro"/>
                <a:sym typeface="Source Sans Pro"/>
              </a:defRPr>
            </a:lvl1pPr>
          </a:lstStyle>
          <a:p>
            <a:pPr/>
            <a:r>
              <a:t>CSV</a:t>
            </a:r>
          </a:p>
        </p:txBody>
      </p:sp>
      <p:sp>
        <p:nvSpPr>
          <p:cNvPr id="441" name="Rounded Rectangle"/>
          <p:cNvSpPr/>
          <p:nvPr/>
        </p:nvSpPr>
        <p:spPr>
          <a:xfrm>
            <a:off x="395685" y="1747125"/>
            <a:ext cx="3100670" cy="2126625"/>
          </a:xfrm>
          <a:prstGeom prst="roundRect">
            <a:avLst>
              <a:gd name="adj" fmla="val 3028"/>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442" name="JSON"/>
          <p:cNvSpPr txBox="1"/>
          <p:nvPr/>
        </p:nvSpPr>
        <p:spPr>
          <a:xfrm>
            <a:off x="6154280" y="3201842"/>
            <a:ext cx="6297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b="1" sz="1300">
                <a:solidFill>
                  <a:srgbClr val="DF8A2F"/>
                </a:solidFill>
                <a:latin typeface="Source Sans Pro"/>
                <a:ea typeface="Source Sans Pro"/>
                <a:cs typeface="Source Sans Pro"/>
                <a:sym typeface="Source Sans Pro"/>
              </a:defRPr>
            </a:lvl1pPr>
          </a:lstStyle>
          <a:p>
            <a:pPr/>
            <a:r>
              <a:t>JSON</a:t>
            </a:r>
          </a:p>
        </p:txBody>
      </p:sp>
      <p:sp>
        <p:nvSpPr>
          <p:cNvPr id="443" name="PARQUET"/>
          <p:cNvSpPr txBox="1"/>
          <p:nvPr/>
        </p:nvSpPr>
        <p:spPr>
          <a:xfrm>
            <a:off x="6158468" y="3460088"/>
            <a:ext cx="80628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b="1" sz="1300">
                <a:solidFill>
                  <a:srgbClr val="DF8A2F"/>
                </a:solidFill>
                <a:latin typeface="Source Sans Pro"/>
                <a:ea typeface="Source Sans Pro"/>
                <a:cs typeface="Source Sans Pro"/>
                <a:sym typeface="Source Sans Pro"/>
              </a:defRPr>
            </a:lvl1pPr>
          </a:lstStyle>
          <a:p>
            <a:pPr/>
            <a:r>
              <a:t>PARQUET</a:t>
            </a:r>
          </a:p>
        </p:txBody>
      </p:sp>
      <p:sp>
        <p:nvSpPr>
          <p:cNvPr id="444" name="spark_read_csv( header = TRUE, columns = NULL, infer_schema = TRUE, delimiter = &quot;,&quot;, quote = &quot;\&quot;&quot;, escape = &quot;\\&quot;, charset = &quot;UTF-8&quot;, null_value = NULL)"/>
          <p:cNvSpPr txBox="1"/>
          <p:nvPr/>
        </p:nvSpPr>
        <p:spPr>
          <a:xfrm>
            <a:off x="1204096" y="2564033"/>
            <a:ext cx="2430686"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lgn="l">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spark_read_csv(</a:t>
            </a:r>
            <a:r>
              <a:t> </a:t>
            </a:r>
            <a:r>
              <a:rPr sz="1100"/>
              <a:t>header = TRUE, columns = NULL, infer_schema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445" name="spark_read_json()"/>
          <p:cNvSpPr txBox="1"/>
          <p:nvPr/>
        </p:nvSpPr>
        <p:spPr>
          <a:xfrm>
            <a:off x="1210657" y="3360103"/>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spark_read_json()</a:t>
            </a:r>
          </a:p>
        </p:txBody>
      </p:sp>
      <p:sp>
        <p:nvSpPr>
          <p:cNvPr id="446" name="spark_read_parquet()"/>
          <p:cNvSpPr txBox="1"/>
          <p:nvPr/>
        </p:nvSpPr>
        <p:spPr>
          <a:xfrm>
            <a:off x="1205445" y="3597273"/>
            <a:ext cx="162333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spark_read_parquet()</a:t>
            </a:r>
          </a:p>
        </p:txBody>
      </p:sp>
      <p:sp>
        <p:nvSpPr>
          <p:cNvPr id="447" name="Arguments that apply to all  functions:…"/>
          <p:cNvSpPr txBox="1"/>
          <p:nvPr/>
        </p:nvSpPr>
        <p:spPr>
          <a:xfrm>
            <a:off x="389220" y="1949939"/>
            <a:ext cx="3104777" cy="64254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defTabSz="12700">
              <a:defRPr sz="1100">
                <a:latin typeface="Source Sans Pro Semibold"/>
                <a:ea typeface="Source Sans Pro Semibold"/>
                <a:cs typeface="Source Sans Pro Semibold"/>
                <a:sym typeface="Source Sans Pro Semibold"/>
              </a:defRPr>
            </a:pPr>
            <a:r>
              <a:t>Arguments that apply to all  functions: </a:t>
            </a:r>
          </a:p>
          <a:p>
            <a:pPr defTabSz="12700">
              <a:defRPr sz="1100">
                <a:solidFill>
                  <a:srgbClr val="DF8A2F"/>
                </a:solidFill>
                <a:latin typeface="Source Sans Pro Semibold"/>
                <a:ea typeface="Source Sans Pro Semibold"/>
                <a:cs typeface="Source Sans Pro Semibold"/>
                <a:sym typeface="Source Sans Pro Semibold"/>
              </a:defRPr>
            </a:pPr>
            <a:r>
              <a:t>sc, name, path, options = list(),  repartition =  0,  memory = TRUE, overwrite = TRUE</a:t>
            </a:r>
          </a:p>
        </p:txBody>
      </p:sp>
      <p:sp>
        <p:nvSpPr>
          <p:cNvPr id="448" name="Import into Spark from a File"/>
          <p:cNvSpPr txBox="1"/>
          <p:nvPr/>
        </p:nvSpPr>
        <p:spPr>
          <a:xfrm>
            <a:off x="428677" y="1765156"/>
            <a:ext cx="3100670" cy="241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z="1500">
                <a:solidFill>
                  <a:srgbClr val="DF8A2F"/>
                </a:solidFill>
                <a:latin typeface="Source Sans Pro"/>
                <a:ea typeface="Source Sans Pro"/>
                <a:cs typeface="Source Sans Pro"/>
                <a:sym typeface="Source Sans Pro"/>
              </a:defRPr>
            </a:lvl1pPr>
          </a:lstStyle>
          <a:p>
            <a:pPr/>
            <a:r>
              <a:t>Import into Spark from a File</a:t>
            </a:r>
          </a:p>
        </p:txBody>
      </p:sp>
      <p:sp>
        <p:nvSpPr>
          <p:cNvPr id="449" name="CSV"/>
          <p:cNvSpPr txBox="1"/>
          <p:nvPr/>
        </p:nvSpPr>
        <p:spPr>
          <a:xfrm>
            <a:off x="437342" y="2561691"/>
            <a:ext cx="67874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b="1" sz="1300">
                <a:solidFill>
                  <a:srgbClr val="DF8A2F"/>
                </a:solidFill>
                <a:latin typeface="Source Sans Pro"/>
                <a:ea typeface="Source Sans Pro"/>
                <a:cs typeface="Source Sans Pro"/>
                <a:sym typeface="Source Sans Pro"/>
              </a:defRPr>
            </a:lvl1pPr>
          </a:lstStyle>
          <a:p>
            <a:pPr/>
            <a:r>
              <a:t>CSV</a:t>
            </a:r>
          </a:p>
        </p:txBody>
      </p:sp>
      <p:sp>
        <p:nvSpPr>
          <p:cNvPr id="450" name="JSON"/>
          <p:cNvSpPr txBox="1"/>
          <p:nvPr/>
        </p:nvSpPr>
        <p:spPr>
          <a:xfrm>
            <a:off x="449125" y="3334925"/>
            <a:ext cx="629782"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b="1" sz="1300">
                <a:solidFill>
                  <a:srgbClr val="DF8A2F"/>
                </a:solidFill>
                <a:latin typeface="Source Sans Pro"/>
                <a:ea typeface="Source Sans Pro"/>
                <a:cs typeface="Source Sans Pro"/>
                <a:sym typeface="Source Sans Pro"/>
              </a:defRPr>
            </a:lvl1pPr>
          </a:lstStyle>
          <a:p>
            <a:pPr/>
            <a:r>
              <a:t>JSON</a:t>
            </a:r>
          </a:p>
        </p:txBody>
      </p:sp>
      <p:sp>
        <p:nvSpPr>
          <p:cNvPr id="451" name="PARQUET"/>
          <p:cNvSpPr txBox="1"/>
          <p:nvPr/>
        </p:nvSpPr>
        <p:spPr>
          <a:xfrm>
            <a:off x="453313" y="3593171"/>
            <a:ext cx="80628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a:defRPr b="1" sz="1300">
                <a:solidFill>
                  <a:srgbClr val="DF8A2F"/>
                </a:solidFill>
                <a:latin typeface="Source Sans Pro"/>
                <a:ea typeface="Source Sans Pro"/>
                <a:cs typeface="Source Sans Pro"/>
                <a:sym typeface="Source Sans Pro"/>
              </a:defRPr>
            </a:lvl1pPr>
          </a:lstStyle>
          <a:p>
            <a:pPr/>
            <a:r>
              <a:t>PARQUET</a:t>
            </a:r>
          </a:p>
        </p:txBody>
      </p:sp>
      <p:sp>
        <p:nvSpPr>
          <p:cNvPr id="452" name="sdf_predict(object, newdata)"/>
          <p:cNvSpPr txBox="1"/>
          <p:nvPr/>
        </p:nvSpPr>
        <p:spPr>
          <a:xfrm>
            <a:off x="389243" y="9804855"/>
            <a:ext cx="2823202" cy="29961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defRPr sz="1200">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sdf_predict(</a:t>
            </a:r>
            <a:r>
              <a:rPr sz="1100"/>
              <a:t>object, newdata</a:t>
            </a:r>
            <a:r>
              <a:rPr>
                <a:latin typeface="Source Sans Pro Semibold"/>
                <a:ea typeface="Source Sans Pro Semibold"/>
                <a:cs typeface="Source Sans Pro Semibold"/>
                <a:sym typeface="Source Sans Pro Semibold"/>
              </a:rPr>
              <a:t>)</a:t>
            </a:r>
          </a:p>
        </p:txBody>
      </p:sp>
      <p:sp>
        <p:nvSpPr>
          <p:cNvPr id="453" name="Spark DataFrame with predicted values"/>
          <p:cNvSpPr txBox="1"/>
          <p:nvPr/>
        </p:nvSpPr>
        <p:spPr>
          <a:xfrm>
            <a:off x="560554" y="10060851"/>
            <a:ext cx="2488504" cy="17778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defRPr sz="1100">
                <a:solidFill>
                  <a:schemeClr val="accent1"/>
                </a:solidFill>
                <a:latin typeface="Source Sans Pro"/>
                <a:ea typeface="Source Sans Pro"/>
                <a:cs typeface="Source Sans Pro"/>
                <a:sym typeface="Source Sans Pro"/>
              </a:defRPr>
            </a:lvl1pPr>
          </a:lstStyle>
          <a:p>
            <a:pPr/>
            <a:r>
              <a:t>Spark DataFrame with predicted values</a:t>
            </a:r>
          </a:p>
        </p:txBody>
      </p:sp>
      <p:pic>
        <p:nvPicPr>
          <p:cNvPr id="454" name="pasted-image.tiff" descr="pasted-image.tiff"/>
          <p:cNvPicPr>
            <a:picLocks noChangeAspect="1"/>
          </p:cNvPicPr>
          <p:nvPr/>
        </p:nvPicPr>
        <p:blipFill>
          <a:blip r:embed="rId7">
            <a:extLst/>
          </a:blip>
          <a:stretch>
            <a:fillRect/>
          </a:stretch>
        </p:blipFill>
        <p:spPr>
          <a:xfrm>
            <a:off x="10815589" y="8818751"/>
            <a:ext cx="2483291" cy="1343980"/>
          </a:xfrm>
          <a:prstGeom prst="rect">
            <a:avLst/>
          </a:prstGeom>
          <a:ln w="12700">
            <a:miter lim="400000"/>
          </a:ln>
        </p:spPr>
      </p:pic>
      <p:sp>
        <p:nvSpPr>
          <p:cNvPr id="455" name="sdf_collect"/>
          <p:cNvSpPr txBox="1"/>
          <p:nvPr/>
        </p:nvSpPr>
        <p:spPr>
          <a:xfrm>
            <a:off x="6122366" y="5355351"/>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defRPr sz="11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sdf_collect</a:t>
            </a:r>
          </a:p>
        </p:txBody>
      </p:sp>
      <p:sp>
        <p:nvSpPr>
          <p:cNvPr id="456" name="dplyr::copy_to"/>
          <p:cNvSpPr txBox="1"/>
          <p:nvPr/>
        </p:nvSpPr>
        <p:spPr>
          <a:xfrm>
            <a:off x="6111144" y="4560389"/>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defRPr sz="1100">
                <a:latin typeface="Source Sans Pro Light"/>
                <a:ea typeface="Source Sans Pro Light"/>
                <a:cs typeface="Source Sans Pro Light"/>
                <a:sym typeface="Source Sans Pro Light"/>
              </a:defRPr>
            </a:pPr>
            <a:r>
              <a:t>dplyr::</a:t>
            </a:r>
            <a:r>
              <a:rPr>
                <a:latin typeface="Source Sans Pro Semibold"/>
                <a:ea typeface="Source Sans Pro Semibold"/>
                <a:cs typeface="Source Sans Pro Semibold"/>
                <a:sym typeface="Source Sans Pro Semibold"/>
              </a:rPr>
              <a:t>copy_to</a:t>
            </a:r>
          </a:p>
        </p:txBody>
      </p:sp>
      <p:sp>
        <p:nvSpPr>
          <p:cNvPr id="457" name="spark_dataframe()"/>
          <p:cNvSpPr txBox="1"/>
          <p:nvPr/>
        </p:nvSpPr>
        <p:spPr>
          <a:xfrm>
            <a:off x="6085835" y="7747509"/>
            <a:ext cx="12254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spark_dataframe()</a:t>
            </a:r>
          </a:p>
        </p:txBody>
      </p:sp>
      <p:sp>
        <p:nvSpPr>
          <p:cNvPr id="458" name="sparklyr is an R interface for"/>
          <p:cNvSpPr txBox="1"/>
          <p:nvPr/>
        </p:nvSpPr>
        <p:spPr>
          <a:xfrm>
            <a:off x="9743804" y="8808099"/>
            <a:ext cx="931694" cy="1290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defTabSz="12700">
              <a:defRPr sz="1200">
                <a:latin typeface="Source Sans Pro Light"/>
                <a:ea typeface="Source Sans Pro Light"/>
                <a:cs typeface="Source Sans Pro Light"/>
                <a:sym typeface="Source Sans Pro Light"/>
              </a:defRPr>
            </a:pPr>
            <a:r>
              <a:rPr i="1" sz="1700">
                <a:latin typeface="Source Sans Pro Semibold"/>
                <a:ea typeface="Source Sans Pro Semibold"/>
                <a:cs typeface="Source Sans Pro Semibold"/>
                <a:sym typeface="Source Sans Pro Semibold"/>
              </a:rPr>
              <a:t>sparklyr</a:t>
            </a:r>
            <a:r>
              <a:t> </a:t>
            </a:r>
            <a:r>
              <a:rPr sz="1400"/>
              <a:t>is an R interface for</a:t>
            </a:r>
            <a:endParaRPr sz="1300"/>
          </a:p>
        </p:txBody>
      </p:sp>
      <p:pic>
        <p:nvPicPr>
          <p:cNvPr id="459" name="spark-logo-trademark.png" descr="spark-logo-trademark.png"/>
          <p:cNvPicPr>
            <a:picLocks noChangeAspect="1"/>
          </p:cNvPicPr>
          <p:nvPr/>
        </p:nvPicPr>
        <p:blipFill>
          <a:blip r:embed="rId3">
            <a:extLst/>
          </a:blip>
          <a:stretch>
            <a:fillRect/>
          </a:stretch>
        </p:blipFill>
        <p:spPr>
          <a:xfrm>
            <a:off x="9892418" y="9807105"/>
            <a:ext cx="674770" cy="358920"/>
          </a:xfrm>
          <a:prstGeom prst="rect">
            <a:avLst/>
          </a:prstGeom>
          <a:ln w="12700">
            <a:miter lim="400000"/>
          </a:ln>
        </p:spPr>
      </p:pic>
      <p:sp>
        <p:nvSpPr>
          <p:cNvPr id="460" name="Rounded Rectangle"/>
          <p:cNvSpPr/>
          <p:nvPr/>
        </p:nvSpPr>
        <p:spPr>
          <a:xfrm>
            <a:off x="6049323" y="9294507"/>
            <a:ext cx="3280022" cy="1050409"/>
          </a:xfrm>
          <a:prstGeom prst="roundRect">
            <a:avLst>
              <a:gd name="adj" fmla="val 6167"/>
            </a:avLst>
          </a:prstGeom>
          <a:solidFill>
            <a:srgbClr val="FFFFFF"/>
          </a:solidFill>
          <a:ln w="12700">
            <a:miter lim="400000"/>
          </a:ln>
        </p:spPr>
        <p:txBody>
          <a:bodyPr lIns="0" tIns="0" rIns="0" bIns="0" anchor="ctr"/>
          <a:lstStyle/>
          <a:p>
            <a:pPr lvl="1" indent="0">
              <a:defRPr sz="2000">
                <a:solidFill>
                  <a:srgbClr val="FFFFFF"/>
                </a:solidFill>
                <a:latin typeface="Source Sans Pro"/>
                <a:ea typeface="Source Sans Pro"/>
                <a:cs typeface="Source Sans Pro"/>
                <a:sym typeface="Source Sans Pro"/>
              </a:defRPr>
            </a:pPr>
          </a:p>
        </p:txBody>
      </p:sp>
      <p:sp>
        <p:nvSpPr>
          <p:cNvPr id="461" name="Machine Learning Extensions"/>
          <p:cNvSpPr txBox="1"/>
          <p:nvPr/>
        </p:nvSpPr>
        <p:spPr>
          <a:xfrm>
            <a:off x="6070969" y="9307169"/>
            <a:ext cx="319167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b="1" sz="1300">
                <a:solidFill>
                  <a:srgbClr val="DF8A2F"/>
                </a:solidFill>
                <a:latin typeface="Source Sans Pro"/>
                <a:ea typeface="Source Sans Pro"/>
                <a:cs typeface="Source Sans Pro"/>
                <a:sym typeface="Source Sans Pro"/>
              </a:defRPr>
            </a:lvl1pPr>
          </a:lstStyle>
          <a:p>
            <a:pPr/>
            <a:r>
              <a:t>Machine Learning Extensions</a:t>
            </a:r>
          </a:p>
        </p:txBody>
      </p:sp>
      <p:sp>
        <p:nvSpPr>
          <p:cNvPr id="462" name="ml_create_dummy_variables()"/>
          <p:cNvSpPr txBox="1"/>
          <p:nvPr/>
        </p:nvSpPr>
        <p:spPr>
          <a:xfrm>
            <a:off x="6139320" y="9595924"/>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ml_create_dummy_variables()</a:t>
            </a:r>
          </a:p>
        </p:txBody>
      </p:sp>
      <p:sp>
        <p:nvSpPr>
          <p:cNvPr id="463" name="ml_model()"/>
          <p:cNvSpPr txBox="1"/>
          <p:nvPr/>
        </p:nvSpPr>
        <p:spPr>
          <a:xfrm>
            <a:off x="8349262" y="9799787"/>
            <a:ext cx="8635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ml_model()</a:t>
            </a:r>
          </a:p>
        </p:txBody>
      </p:sp>
      <p:sp>
        <p:nvSpPr>
          <p:cNvPr id="464" name="ml_prepare_dataframe()"/>
          <p:cNvSpPr txBox="1"/>
          <p:nvPr/>
        </p:nvSpPr>
        <p:spPr>
          <a:xfrm>
            <a:off x="6150903" y="9821464"/>
            <a:ext cx="188490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ml_prepare_dataframe()</a:t>
            </a:r>
          </a:p>
        </p:txBody>
      </p:sp>
      <p:sp>
        <p:nvSpPr>
          <p:cNvPr id="465" name="ml_prepare_response_features_intercept()"/>
          <p:cNvSpPr txBox="1"/>
          <p:nvPr/>
        </p:nvSpPr>
        <p:spPr>
          <a:xfrm>
            <a:off x="6158995" y="10059336"/>
            <a:ext cx="294387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ml_prepare_response_features_intercept()</a:t>
            </a:r>
          </a:p>
        </p:txBody>
      </p:sp>
      <p:sp>
        <p:nvSpPr>
          <p:cNvPr id="466" name="ml_options()"/>
          <p:cNvSpPr txBox="1"/>
          <p:nvPr/>
        </p:nvSpPr>
        <p:spPr>
          <a:xfrm>
            <a:off x="8327878" y="9576021"/>
            <a:ext cx="9316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12700">
              <a:defRPr sz="1200">
                <a:latin typeface="Source Sans Pro Semibold"/>
                <a:ea typeface="Source Sans Pro Semibold"/>
                <a:cs typeface="Source Sans Pro Semibold"/>
                <a:sym typeface="Source Sans Pro Semibold"/>
              </a:defRPr>
            </a:lvl1pPr>
          </a:lstStyle>
          <a:p>
            <a:pPr>
              <a:defRPr>
                <a:latin typeface="Source Sans Pro Light"/>
                <a:ea typeface="Source Sans Pro Light"/>
                <a:cs typeface="Source Sans Pro Light"/>
                <a:sym typeface="Source Sans Pro Light"/>
              </a:defRPr>
            </a:pPr>
            <a:r>
              <a:rPr>
                <a:latin typeface="Source Sans Pro Semibold"/>
                <a:ea typeface="Source Sans Pro Semibold"/>
                <a:cs typeface="Source Sans Pro Semibold"/>
                <a:sym typeface="Source Sans Pro Semibold"/>
              </a:rPr>
              <a:t>ml_options()</a:t>
            </a:r>
          </a:p>
        </p:txBody>
      </p:sp>
      <p:sp>
        <p:nvSpPr>
          <p:cNvPr id="467" name="ML Transformers"/>
          <p:cNvSpPr txBox="1"/>
          <p:nvPr/>
        </p:nvSpPr>
        <p:spPr>
          <a:xfrm>
            <a:off x="3243152" y="4365109"/>
            <a:ext cx="2545184" cy="24127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1" sz="1500">
                <a:solidFill>
                  <a:srgbClr val="DF8A2F"/>
                </a:solidFill>
                <a:latin typeface="Source Sans Pro"/>
                <a:ea typeface="Source Sans Pro"/>
                <a:cs typeface="Source Sans Pro"/>
                <a:sym typeface="Source Sans Pro"/>
              </a:defRPr>
            </a:lvl1pPr>
          </a:lstStyle>
          <a:p>
            <a:pPr/>
            <a:r>
              <a:t>ML Transformers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