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/>
    <p:restoredTop sz="94626"/>
  </p:normalViewPr>
  <p:slideViewPr>
    <p:cSldViewPr snapToGrid="0" snapToObjects="1">
      <p:cViewPr varScale="1">
        <p:scale>
          <a:sx n="77" d="100"/>
          <a:sy n="77" d="100"/>
        </p:scale>
        <p:origin x="1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fortawesome.github.io/Font-Awesome/get-started/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://www.fontsquirrel.com/fonts/source-sans-pro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hyperlink" Target="http://rstudio.com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s://fontawesome.com/v4/cheatsheet/" TargetMode="External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fortawesome.github.io/Font-Awesome/get-started/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://www.fontsquirrel.com/fonts/source-sans-pro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4.png"/><Relationship Id="rId5" Type="http://schemas.openxmlformats.org/officeDocument/2006/relationships/hyperlink" Target="http://rstudio.com" TargetMode="External"/><Relationship Id="rId10" Type="http://schemas.openxmlformats.org/officeDocument/2006/relationships/image" Target="../media/image5.png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://fortawesome.github.io/Font-Awesome/cheatshe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8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149" name="Basics"/>
          <p:cNvSpPr txBox="1"/>
          <p:nvPr/>
        </p:nvSpPr>
        <p:spPr>
          <a:xfrm>
            <a:off x="282688" y="12191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t>Four Column Layout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Your Name •  </a:t>
            </a:r>
            <a:r>
              <a:rPr>
                <a:hlinkClick r:id="rId4"/>
              </a:rPr>
              <a:t>your@email.com</a:t>
            </a:r>
            <a:r>
              <a:t>  •  844-448-1212 • </a:t>
            </a:r>
            <a:r>
              <a:rPr>
                <a:hlinkClick r:id="rId5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2932209"/>
            <a:ext cx="3093870" cy="70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727200"/>
            <a:ext cx="3015693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156" name="Cheatsheets make it easy for R users…"/>
          <p:cNvSpPr txBox="1"/>
          <p:nvPr/>
        </p:nvSpPr>
        <p:spPr>
          <a:xfrm>
            <a:off x="583048" y="2331453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589203" y="6495822"/>
            <a:ext cx="2483943" cy="276125"/>
            <a:chOff x="0" y="0"/>
            <a:chExt cx="2483942" cy="276123"/>
          </a:xfrm>
        </p:grpSpPr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summary function</a:t>
              </a:r>
            </a:p>
          </p:txBody>
        </p:sp>
      </p:grpSp>
      <p:sp>
        <p:nvSpPr>
          <p:cNvPr id="160" name="Use a layout that flows and makes it easy to zero in on specific topics."/>
          <p:cNvSpPr txBox="1"/>
          <p:nvPr/>
        </p:nvSpPr>
        <p:spPr>
          <a:xfrm>
            <a:off x="311956" y="3918749"/>
            <a:ext cx="3038438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22522" y="5856007"/>
            <a:ext cx="3080328" cy="403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162" name="Use visual elements to make the sheet scannable."/>
          <p:cNvSpPr txBox="1"/>
          <p:nvPr/>
        </p:nvSpPr>
        <p:spPr>
          <a:xfrm>
            <a:off x="323328" y="7098955"/>
            <a:ext cx="3078715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sp>
        <p:nvSpPr>
          <p:cNvPr id="163" name="Use visual emphasis (like color, size, and font weight) to make important information easy to find."/>
          <p:cNvSpPr txBox="1"/>
          <p:nvPr/>
        </p:nvSpPr>
        <p:spPr>
          <a:xfrm>
            <a:off x="323328" y="8750206"/>
            <a:ext cx="3078715" cy="581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164" name="dplyr::lag() - Offset elements by 1…"/>
          <p:cNvSpPr txBox="1"/>
          <p:nvPr/>
        </p:nvSpPr>
        <p:spPr>
          <a:xfrm>
            <a:off x="653726" y="9432114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165" name="Each cheatsheet should be licensed under the creative commons license.…"/>
          <p:cNvSpPr txBox="1"/>
          <p:nvPr/>
        </p:nvSpPr>
        <p:spPr>
          <a:xfrm>
            <a:off x="3777692" y="8618211"/>
            <a:ext cx="3129507" cy="1169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http://creativecommons.org/licenses/by/4.0/</a:t>
            </a:r>
          </a:p>
        </p:txBody>
      </p:sp>
      <p:grpSp>
        <p:nvGrpSpPr>
          <p:cNvPr id="168" name="Group"/>
          <p:cNvGrpSpPr/>
          <p:nvPr/>
        </p:nvGrpSpPr>
        <p:grpSpPr>
          <a:xfrm>
            <a:off x="3860953" y="4195895"/>
            <a:ext cx="2818195" cy="228903"/>
            <a:chOff x="0" y="0"/>
            <a:chExt cx="2818194" cy="228901"/>
          </a:xfrm>
        </p:grpSpPr>
        <p:sp>
          <p:nvSpPr>
            <p:cNvPr id="166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167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9" name="Use headers, colors, and/or backgrounds to separate or group together sections."/>
          <p:cNvSpPr txBox="1"/>
          <p:nvPr/>
        </p:nvSpPr>
        <p:spPr>
          <a:xfrm>
            <a:off x="3738753" y="1710180"/>
            <a:ext cx="2912301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170" name="Create a visual hierarchy. Help users navigate the page with titles, subtitles, and subsubtitles"/>
          <p:cNvSpPr txBox="1"/>
          <p:nvPr/>
        </p:nvSpPr>
        <p:spPr>
          <a:xfrm>
            <a:off x="3738753" y="3206077"/>
            <a:ext cx="3207385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171" name="Fit sections to content. Try several different layouts.…"/>
          <p:cNvSpPr txBox="1"/>
          <p:nvPr/>
        </p:nvSpPr>
        <p:spPr>
          <a:xfrm>
            <a:off x="3738753" y="5163510"/>
            <a:ext cx="2537609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3795729" y="2206593"/>
            <a:ext cx="827379" cy="215901"/>
            <a:chOff x="0" y="0"/>
            <a:chExt cx="827378" cy="215900"/>
          </a:xfrm>
        </p:grpSpPr>
        <p:sp>
          <p:nvSpPr>
            <p:cNvPr id="172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173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4754687" y="2201871"/>
            <a:ext cx="840852" cy="397495"/>
            <a:chOff x="0" y="0"/>
            <a:chExt cx="840851" cy="397494"/>
          </a:xfrm>
        </p:grpSpPr>
        <p:sp>
          <p:nvSpPr>
            <p:cNvPr id="175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6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5720637" y="2204196"/>
            <a:ext cx="840342" cy="679873"/>
            <a:chOff x="0" y="0"/>
            <a:chExt cx="840341" cy="679872"/>
          </a:xfrm>
        </p:grpSpPr>
        <p:sp>
          <p:nvSpPr>
            <p:cNvPr id="178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9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3860953" y="3694244"/>
            <a:ext cx="2815850" cy="431801"/>
            <a:chOff x="0" y="0"/>
            <a:chExt cx="2815849" cy="431800"/>
          </a:xfrm>
        </p:grpSpPr>
        <p:sp>
          <p:nvSpPr>
            <p:cNvPr id="181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182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84" name="SUBSUBTITLE"/>
          <p:cNvSpPr txBox="1"/>
          <p:nvPr/>
        </p:nvSpPr>
        <p:spPr>
          <a:xfrm>
            <a:off x="3860953" y="452639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185" name="Layout Suggestions"/>
          <p:cNvSpPr txBox="1"/>
          <p:nvPr/>
        </p:nvSpPr>
        <p:spPr>
          <a:xfrm>
            <a:off x="3745370" y="1219199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186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7" name="Copyright"/>
          <p:cNvSpPr txBox="1"/>
          <p:nvPr/>
        </p:nvSpPr>
        <p:spPr>
          <a:xfrm>
            <a:off x="3667488" y="8139981"/>
            <a:ext cx="1343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Copyright</a:t>
            </a:r>
          </a:p>
        </p:txBody>
      </p:sp>
      <p:sp>
        <p:nvSpPr>
          <p:cNvPr id="188" name="Line"/>
          <p:cNvSpPr/>
          <p:nvPr/>
        </p:nvSpPr>
        <p:spPr>
          <a:xfrm>
            <a:off x="3635278" y="8176089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121919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190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Logistics"/>
          <p:cNvSpPr txBox="1"/>
          <p:nvPr/>
        </p:nvSpPr>
        <p:spPr>
          <a:xfrm>
            <a:off x="10573099" y="121696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192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93" name="Table"/>
          <p:cNvGraphicFramePr/>
          <p:nvPr/>
        </p:nvGraphicFramePr>
        <p:xfrm>
          <a:off x="7387981" y="9076514"/>
          <a:ext cx="2879093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5" name="These are just font awesome characters"/>
          <p:cNvSpPr txBox="1"/>
          <p:nvPr/>
        </p:nvSpPr>
        <p:spPr>
          <a:xfrm>
            <a:off x="7346923" y="4249426"/>
            <a:ext cx="276305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These are just f</a:t>
            </a:r>
            <a:r>
              <a:rPr b="1"/>
              <a:t>ont awesome</a:t>
            </a:r>
            <a:r>
              <a:t> characters</a:t>
            </a:r>
          </a:p>
        </p:txBody>
      </p:sp>
      <p:sp>
        <p:nvSpPr>
          <p:cNvPr id="202" name="ICONS"/>
          <p:cNvSpPr txBox="1"/>
          <p:nvPr/>
        </p:nvSpPr>
        <p:spPr>
          <a:xfrm>
            <a:off x="7189707" y="4060795"/>
            <a:ext cx="4573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203" name="MOCK TABLES"/>
          <p:cNvSpPr txBox="1"/>
          <p:nvPr/>
        </p:nvSpPr>
        <p:spPr>
          <a:xfrm>
            <a:off x="7189707" y="5303186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204" name="MOCK GRAPHS"/>
          <p:cNvSpPr txBox="1"/>
          <p:nvPr/>
        </p:nvSpPr>
        <p:spPr>
          <a:xfrm>
            <a:off x="7189707" y="7605712"/>
            <a:ext cx="10262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205" name="TABLES"/>
          <p:cNvSpPr txBox="1"/>
          <p:nvPr/>
        </p:nvSpPr>
        <p:spPr>
          <a:xfrm>
            <a:off x="7189707" y="8751826"/>
            <a:ext cx="543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206" name="CODE"/>
          <p:cNvSpPr txBox="1"/>
          <p:nvPr/>
        </p:nvSpPr>
        <p:spPr>
          <a:xfrm>
            <a:off x="7189707" y="1857135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207" name="ggplot(mpg, aes(hwy, cty)) +…"/>
          <p:cNvSpPr txBox="1"/>
          <p:nvPr/>
        </p:nvSpPr>
        <p:spPr>
          <a:xfrm>
            <a:off x="7394331" y="2512088"/>
            <a:ext cx="2805496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geom_point(aes(size = fl))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7346923" y="2034030"/>
            <a:ext cx="2763056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209" name="can help explain"/>
          <p:cNvSpPr/>
          <p:nvPr/>
        </p:nvSpPr>
        <p:spPr>
          <a:xfrm>
            <a:off x="8357143" y="3131961"/>
            <a:ext cx="879873" cy="578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8" y="0"/>
                </a:moveTo>
                <a:lnTo>
                  <a:pt x="9519" y="4996"/>
                </a:lnTo>
                <a:lnTo>
                  <a:pt x="1832" y="4996"/>
                </a:lnTo>
                <a:cubicBezTo>
                  <a:pt x="822" y="4996"/>
                  <a:pt x="0" y="6247"/>
                  <a:pt x="0" y="7783"/>
                </a:cubicBezTo>
                <a:lnTo>
                  <a:pt x="0" y="18813"/>
                </a:lnTo>
                <a:cubicBezTo>
                  <a:pt x="0" y="20349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49"/>
                  <a:pt x="21600" y="18813"/>
                </a:cubicBezTo>
                <a:lnTo>
                  <a:pt x="21600" y="7783"/>
                </a:lnTo>
                <a:cubicBezTo>
                  <a:pt x="21600" y="6247"/>
                  <a:pt x="20787" y="4996"/>
                  <a:pt x="19778" y="4996"/>
                </a:cubicBezTo>
                <a:lnTo>
                  <a:pt x="11964" y="4996"/>
                </a:lnTo>
                <a:lnTo>
                  <a:pt x="1069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can help explain </a:t>
            </a:r>
          </a:p>
        </p:txBody>
      </p:sp>
      <p:sp>
        <p:nvSpPr>
          <p:cNvPr id="210" name="Word balloons"/>
          <p:cNvSpPr/>
          <p:nvPr/>
        </p:nvSpPr>
        <p:spPr>
          <a:xfrm>
            <a:off x="7387981" y="3127595"/>
            <a:ext cx="879873" cy="58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sp>
        <p:nvSpPr>
          <p:cNvPr id="221" name="code"/>
          <p:cNvSpPr/>
          <p:nvPr/>
        </p:nvSpPr>
        <p:spPr>
          <a:xfrm>
            <a:off x="9326304" y="3127992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222" name="Line"/>
          <p:cNvSpPr/>
          <p:nvPr/>
        </p:nvSpPr>
        <p:spPr>
          <a:xfrm>
            <a:off x="7148465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3" name="Line"/>
          <p:cNvSpPr/>
          <p:nvPr/>
        </p:nvSpPr>
        <p:spPr>
          <a:xfrm>
            <a:off x="7148465" y="400561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4" name="Line"/>
          <p:cNvSpPr/>
          <p:nvPr/>
        </p:nvSpPr>
        <p:spPr>
          <a:xfrm>
            <a:off x="7148465" y="523496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5" name="Line"/>
          <p:cNvSpPr/>
          <p:nvPr/>
        </p:nvSpPr>
        <p:spPr>
          <a:xfrm>
            <a:off x="7148465" y="755616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6" name="Line"/>
          <p:cNvSpPr/>
          <p:nvPr/>
        </p:nvSpPr>
        <p:spPr>
          <a:xfrm>
            <a:off x="7148465" y="8705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7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10642182" y="2148297"/>
            <a:ext cx="2818196" cy="1336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fortawesome.github.io/Font-Awesome/get-started/</a:t>
            </a:r>
          </a:p>
        </p:txBody>
      </p:sp>
      <p:sp>
        <p:nvSpPr>
          <p:cNvPr id="228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10642182" y="3768178"/>
            <a:ext cx="2912301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dirty="0"/>
              <a:t>To use a </a:t>
            </a:r>
            <a:r>
              <a:rPr b="1" dirty="0"/>
              <a:t>font awesome</a:t>
            </a:r>
            <a:r>
              <a:rPr dirty="0"/>
              <a:t> icon, copy and paste one from here </a:t>
            </a:r>
            <a:r>
              <a:rPr lang="en-US" u="sng" dirty="0">
                <a:hlinkClick r:id="rId9"/>
              </a:rPr>
              <a:t>https://fontawesome.com/v4/cheatsheet/</a:t>
            </a:r>
            <a:r>
              <a:rPr lang="en-US" u="sng" dirty="0"/>
              <a:t>  </a:t>
            </a:r>
            <a:r>
              <a:rPr dirty="0"/>
              <a:t>Then set the text font to font awesome.</a:t>
            </a:r>
          </a:p>
        </p:txBody>
      </p:sp>
      <p:sp>
        <p:nvSpPr>
          <p:cNvPr id="229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10642182" y="7500524"/>
            <a:ext cx="2912301" cy="237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b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230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10642182" y="5651058"/>
            <a:ext cx="2912301" cy="9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231" name="FONTS"/>
          <p:cNvSpPr txBox="1"/>
          <p:nvPr/>
        </p:nvSpPr>
        <p:spPr>
          <a:xfrm>
            <a:off x="10642182" y="1857135"/>
            <a:ext cx="48768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232" name="KEYNOTE"/>
          <p:cNvSpPr txBox="1"/>
          <p:nvPr/>
        </p:nvSpPr>
        <p:spPr>
          <a:xfrm>
            <a:off x="10642182" y="5383897"/>
            <a:ext cx="6647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233" name="KEYNOTE TIPS"/>
          <p:cNvSpPr txBox="1"/>
          <p:nvPr/>
        </p:nvSpPr>
        <p:spPr>
          <a:xfrm>
            <a:off x="10642182" y="7093032"/>
            <a:ext cx="9998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234" name="Line"/>
          <p:cNvSpPr/>
          <p:nvPr/>
        </p:nvSpPr>
        <p:spPr>
          <a:xfrm>
            <a:off x="10564983" y="524987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>
            <a:off x="10535538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49" name="Group"/>
          <p:cNvGrpSpPr/>
          <p:nvPr/>
        </p:nvGrpSpPr>
        <p:grpSpPr>
          <a:xfrm>
            <a:off x="392579" y="4503609"/>
            <a:ext cx="2877191" cy="1066589"/>
            <a:chOff x="0" y="0"/>
            <a:chExt cx="2877189" cy="1066587"/>
          </a:xfrm>
        </p:grpSpPr>
        <p:pic>
          <p:nvPicPr>
            <p:cNvPr id="237" name="ggplot2-cheatsheet.png" descr="ggplot2-cheatsheet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40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238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39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8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241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242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3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/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4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5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/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6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7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/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257" name="Group"/>
          <p:cNvGrpSpPr/>
          <p:nvPr/>
        </p:nvGrpSpPr>
        <p:grpSpPr>
          <a:xfrm>
            <a:off x="583598" y="7724812"/>
            <a:ext cx="2495154" cy="781281"/>
            <a:chOff x="0" y="0"/>
            <a:chExt cx="2495152" cy="781279"/>
          </a:xfrm>
        </p:grpSpPr>
        <p:sp>
          <p:nvSpPr>
            <p:cNvPr id="250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253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251" name="Image" descr="Image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2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56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254" name="Image" descr="Image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5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258" name="rstudio.png" descr="rstudio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4357" y="6912030"/>
            <a:ext cx="660856" cy="765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devtools.png" descr="devtools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0018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forcats.png" descr="forcats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13992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tibble.png" descr="tibbl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07967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93841" y="7960462"/>
            <a:ext cx="448425" cy="4485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7" name="Group"/>
          <p:cNvGrpSpPr/>
          <p:nvPr/>
        </p:nvGrpSpPr>
        <p:grpSpPr>
          <a:xfrm>
            <a:off x="9616599" y="7962483"/>
            <a:ext cx="444501" cy="444501"/>
            <a:chOff x="0" y="0"/>
            <a:chExt cx="444500" cy="444500"/>
          </a:xfrm>
        </p:grpSpPr>
        <p:sp>
          <p:nvSpPr>
            <p:cNvPr id="263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272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264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5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6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7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8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69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70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71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273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4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5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6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83" name="Group"/>
          <p:cNvGrpSpPr/>
          <p:nvPr/>
        </p:nvGrpSpPr>
        <p:grpSpPr>
          <a:xfrm>
            <a:off x="9059438" y="7960461"/>
            <a:ext cx="448425" cy="448545"/>
            <a:chOff x="0" y="0"/>
            <a:chExt cx="448424" cy="448544"/>
          </a:xfrm>
        </p:grpSpPr>
        <p:pic>
          <p:nvPicPr>
            <p:cNvPr id="278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9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0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1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2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7949040" y="7960462"/>
            <a:ext cx="448425" cy="448544"/>
            <a:chOff x="0" y="0"/>
            <a:chExt cx="448424" cy="448543"/>
          </a:xfrm>
        </p:grpSpPr>
        <p:pic>
          <p:nvPicPr>
            <p:cNvPr id="284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5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8504239" y="7960462"/>
            <a:ext cx="448425" cy="448544"/>
            <a:chOff x="0" y="0"/>
            <a:chExt cx="448424" cy="448543"/>
          </a:xfrm>
        </p:grpSpPr>
        <p:pic>
          <p:nvPicPr>
            <p:cNvPr id="287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8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90" name="rstudio.png" descr="rstudio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Line">
            <a:extLst>
              <a:ext uri="{FF2B5EF4-FFF2-40B4-BE49-F238E27FC236}">
                <a16:creationId xmlns:a16="http://schemas.microsoft.com/office/drawing/2014/main" id="{0462D4C8-9856-1847-B067-4CC280BE2E9A}"/>
              </a:ext>
            </a:extLst>
          </p:cNvPr>
          <p:cNvSpPr/>
          <p:nvPr/>
        </p:nvSpPr>
        <p:spPr>
          <a:xfrm>
            <a:off x="7550605" y="6947837"/>
            <a:ext cx="139607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2" name="Line">
            <a:extLst>
              <a:ext uri="{FF2B5EF4-FFF2-40B4-BE49-F238E27FC236}">
                <a16:creationId xmlns:a16="http://schemas.microsoft.com/office/drawing/2014/main" id="{98509E77-091E-7E49-AE22-7375C02ABC6D}"/>
              </a:ext>
            </a:extLst>
          </p:cNvPr>
          <p:cNvSpPr/>
          <p:nvPr/>
        </p:nvSpPr>
        <p:spPr>
          <a:xfrm>
            <a:off x="8147188" y="6947837"/>
            <a:ext cx="139608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93" name="Table">
            <a:extLst>
              <a:ext uri="{FF2B5EF4-FFF2-40B4-BE49-F238E27FC236}">
                <a16:creationId xmlns:a16="http://schemas.microsoft.com/office/drawing/2014/main" id="{758715C0-EB73-7043-8893-88379593C6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3563162"/>
              </p:ext>
            </p:extLst>
          </p:nvPr>
        </p:nvGraphicFramePr>
        <p:xfrm>
          <a:off x="7169368" y="6507474"/>
          <a:ext cx="342900" cy="800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94" name="Table">
            <a:extLst>
              <a:ext uri="{FF2B5EF4-FFF2-40B4-BE49-F238E27FC236}">
                <a16:creationId xmlns:a16="http://schemas.microsoft.com/office/drawing/2014/main" id="{EF1DB40A-D87E-0D41-B2EF-431D91972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398615"/>
              </p:ext>
            </p:extLst>
          </p:nvPr>
        </p:nvGraphicFramePr>
        <p:xfrm>
          <a:off x="7734302" y="6449854"/>
          <a:ext cx="342900" cy="3429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5" name="Table">
            <a:extLst>
              <a:ext uri="{FF2B5EF4-FFF2-40B4-BE49-F238E27FC236}">
                <a16:creationId xmlns:a16="http://schemas.microsoft.com/office/drawing/2014/main" id="{F1B25941-D75A-6E42-9B69-09C15E0906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661392"/>
              </p:ext>
            </p:extLst>
          </p:nvPr>
        </p:nvGraphicFramePr>
        <p:xfrm>
          <a:off x="7734302" y="6884295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6" name="Table">
            <a:extLst>
              <a:ext uri="{FF2B5EF4-FFF2-40B4-BE49-F238E27FC236}">
                <a16:creationId xmlns:a16="http://schemas.microsoft.com/office/drawing/2014/main" id="{A7DA1569-4338-FB40-8057-75A6866D7F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712845"/>
              </p:ext>
            </p:extLst>
          </p:nvPr>
        </p:nvGraphicFramePr>
        <p:xfrm>
          <a:off x="7734302" y="7183832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" name="Table">
            <a:extLst>
              <a:ext uri="{FF2B5EF4-FFF2-40B4-BE49-F238E27FC236}">
                <a16:creationId xmlns:a16="http://schemas.microsoft.com/office/drawing/2014/main" id="{84BE9FE7-E7F0-0B4D-B930-8F88D4E81C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619349"/>
              </p:ext>
            </p:extLst>
          </p:nvPr>
        </p:nvGraphicFramePr>
        <p:xfrm>
          <a:off x="8378296" y="6671535"/>
          <a:ext cx="2286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43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8" name="Line">
            <a:extLst>
              <a:ext uri="{FF2B5EF4-FFF2-40B4-BE49-F238E27FC236}">
                <a16:creationId xmlns:a16="http://schemas.microsoft.com/office/drawing/2014/main" id="{B87C6069-293C-6541-8737-3771F9DCE700}"/>
              </a:ext>
            </a:extLst>
          </p:cNvPr>
          <p:cNvSpPr/>
          <p:nvPr/>
        </p:nvSpPr>
        <p:spPr>
          <a:xfrm>
            <a:off x="7602390" y="5837594"/>
            <a:ext cx="139607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99" name="Table">
            <a:extLst>
              <a:ext uri="{FF2B5EF4-FFF2-40B4-BE49-F238E27FC236}">
                <a16:creationId xmlns:a16="http://schemas.microsoft.com/office/drawing/2014/main" id="{4D44FD49-6CCB-3747-B4FC-4C332597F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8054571"/>
              </p:ext>
            </p:extLst>
          </p:nvPr>
        </p:nvGraphicFramePr>
        <p:xfrm>
          <a:off x="7175473" y="5662398"/>
          <a:ext cx="342900" cy="5715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0" name="Table">
            <a:extLst>
              <a:ext uri="{FF2B5EF4-FFF2-40B4-BE49-F238E27FC236}">
                <a16:creationId xmlns:a16="http://schemas.microsoft.com/office/drawing/2014/main" id="{7B63F723-8450-3144-A86D-D41406988B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907733"/>
              </p:ext>
            </p:extLst>
          </p:nvPr>
        </p:nvGraphicFramePr>
        <p:xfrm>
          <a:off x="7819667" y="5662398"/>
          <a:ext cx="3429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1" name="Table">
            <a:extLst>
              <a:ext uri="{FF2B5EF4-FFF2-40B4-BE49-F238E27FC236}">
                <a16:creationId xmlns:a16="http://schemas.microsoft.com/office/drawing/2014/main" id="{2BA77880-B562-304D-AEE3-065BCE2B5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8125105"/>
              </p:ext>
            </p:extLst>
          </p:nvPr>
        </p:nvGraphicFramePr>
        <p:xfrm>
          <a:off x="9427655" y="5552692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02" name="Group">
            <a:extLst>
              <a:ext uri="{FF2B5EF4-FFF2-40B4-BE49-F238E27FC236}">
                <a16:creationId xmlns:a16="http://schemas.microsoft.com/office/drawing/2014/main" id="{BD5982DB-BB97-FB45-BC1A-6DB7A6E12D00}"/>
              </a:ext>
            </a:extLst>
          </p:cNvPr>
          <p:cNvGrpSpPr/>
          <p:nvPr/>
        </p:nvGrpSpPr>
        <p:grpSpPr>
          <a:xfrm>
            <a:off x="9427654" y="5729627"/>
            <a:ext cx="342906" cy="232054"/>
            <a:chOff x="-1" y="-1"/>
            <a:chExt cx="342905" cy="232053"/>
          </a:xfrm>
        </p:grpSpPr>
        <p:sp>
          <p:nvSpPr>
            <p:cNvPr id="303" name="Line">
              <a:extLst>
                <a:ext uri="{FF2B5EF4-FFF2-40B4-BE49-F238E27FC236}">
                  <a16:creationId xmlns:a16="http://schemas.microsoft.com/office/drawing/2014/main" id="{04B458B0-9E1D-5A4C-9EA3-3916320DBAA0}"/>
                </a:ext>
              </a:extLst>
            </p:cNvPr>
            <p:cNvSpPr/>
            <p:nvPr/>
          </p:nvSpPr>
          <p:spPr>
            <a:xfrm>
              <a:off x="-2" y="109957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4" name="Line">
              <a:extLst>
                <a:ext uri="{FF2B5EF4-FFF2-40B4-BE49-F238E27FC236}">
                  <a16:creationId xmlns:a16="http://schemas.microsoft.com/office/drawing/2014/main" id="{B3C1E9E9-825F-264C-A5C4-12A7B92DC522}"/>
                </a:ext>
              </a:extLst>
            </p:cNvPr>
            <p:cNvSpPr/>
            <p:nvPr/>
          </p:nvSpPr>
          <p:spPr>
            <a:xfrm>
              <a:off x="-2" y="232050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5" name="Line">
              <a:extLst>
                <a:ext uri="{FF2B5EF4-FFF2-40B4-BE49-F238E27FC236}">
                  <a16:creationId xmlns:a16="http://schemas.microsoft.com/office/drawing/2014/main" id="{1837B30C-2520-3B40-B55F-D7C7D370A4BE}"/>
                </a:ext>
              </a:extLst>
            </p:cNvPr>
            <p:cNvSpPr/>
            <p:nvPr/>
          </p:nvSpPr>
          <p:spPr>
            <a:xfrm>
              <a:off x="-2" y="-2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aphicFrame>
        <p:nvGraphicFramePr>
          <p:cNvPr id="306" name="Table">
            <a:extLst>
              <a:ext uri="{FF2B5EF4-FFF2-40B4-BE49-F238E27FC236}">
                <a16:creationId xmlns:a16="http://schemas.microsoft.com/office/drawing/2014/main" id="{549327C8-982D-3442-B56A-BCD549908D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0950857"/>
              </p:ext>
            </p:extLst>
          </p:nvPr>
        </p:nvGraphicFramePr>
        <p:xfrm>
          <a:off x="9427655" y="6714365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981FB06-B0D2-DA00-2271-CC1802F687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15064" y="4604268"/>
            <a:ext cx="2489200" cy="4191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08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29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09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1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3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314" name="Group"/>
          <p:cNvSpPr/>
          <p:nvPr/>
        </p:nvSpPr>
        <p:spPr>
          <a:xfrm>
            <a:off x="213255" y="1523999"/>
            <a:ext cx="4346831" cy="86051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5" name="Square"/>
          <p:cNvSpPr/>
          <p:nvPr/>
        </p:nvSpPr>
        <p:spPr>
          <a:xfrm>
            <a:off x="1198395" y="7193656"/>
            <a:ext cx="355601" cy="35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6" name="Rectangle"/>
          <p:cNvSpPr/>
          <p:nvPr/>
        </p:nvSpPr>
        <p:spPr>
          <a:xfrm>
            <a:off x="1198395" y="6805227"/>
            <a:ext cx="355601" cy="342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317" name="Table"/>
          <p:cNvGraphicFramePr/>
          <p:nvPr/>
        </p:nvGraphicFramePr>
        <p:xfrm>
          <a:off x="9552767" y="9368497"/>
          <a:ext cx="3343020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42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51346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320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  <a:r>
              <a:rPr b="1"/>
              <a:t>http://creativecommons.org/licenses/by/4.0/</a:t>
            </a:r>
          </a:p>
        </p:txBody>
      </p:sp>
      <p:sp>
        <p:nvSpPr>
          <p:cNvPr id="321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30846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Your Name •  </a:t>
            </a:r>
            <a:r>
              <a:rPr>
                <a:hlinkClick r:id="rId4"/>
              </a:rPr>
              <a:t>your@email.com</a:t>
            </a:r>
            <a:r>
              <a:t>  •  844-448-1212 • </a:t>
            </a:r>
            <a:r>
              <a:rPr>
                <a:hlinkClick r:id="rId5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8" y="2070100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324" name="Cheatsheets make it easy for R users…"/>
          <p:cNvSpPr txBox="1"/>
          <p:nvPr/>
        </p:nvSpPr>
        <p:spPr>
          <a:xfrm>
            <a:off x="1055848" y="2563762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sp>
        <p:nvSpPr>
          <p:cNvPr id="325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6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329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327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328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30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33" name="Group"/>
          <p:cNvGrpSpPr/>
          <p:nvPr/>
        </p:nvGrpSpPr>
        <p:grpSpPr>
          <a:xfrm>
            <a:off x="1202352" y="5963994"/>
            <a:ext cx="2483943" cy="276124"/>
            <a:chOff x="0" y="0"/>
            <a:chExt cx="2483942" cy="276123"/>
          </a:xfrm>
        </p:grpSpPr>
        <p:pic>
          <p:nvPicPr>
            <p:cNvPr id="33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2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summary function</a:t>
              </a:r>
            </a:p>
          </p:txBody>
        </p:sp>
      </p:grp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t>Three Column Layout: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335" name="Use a layout that flows and makes it easy to zero in on specific topics."/>
          <p:cNvSpPr txBox="1"/>
          <p:nvPr/>
        </p:nvSpPr>
        <p:spPr>
          <a:xfrm>
            <a:off x="311956" y="3855249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336" name="Use visualizations to explain concepts quickly and concisely."/>
          <p:cNvSpPr txBox="1"/>
          <p:nvPr/>
        </p:nvSpPr>
        <p:spPr>
          <a:xfrm>
            <a:off x="322522" y="5576607"/>
            <a:ext cx="426473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337" name="Use visual elements to make the sheet scannable."/>
          <p:cNvSpPr txBox="1"/>
          <p:nvPr/>
        </p:nvSpPr>
        <p:spPr>
          <a:xfrm>
            <a:off x="323328" y="6413156"/>
            <a:ext cx="426473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sp>
        <p:nvSpPr>
          <p:cNvPr id="338" name="Use visual emphasis (like color, size, and font weight) to make important information easy to find."/>
          <p:cNvSpPr txBox="1"/>
          <p:nvPr/>
        </p:nvSpPr>
        <p:spPr>
          <a:xfrm>
            <a:off x="323328" y="7759606"/>
            <a:ext cx="4264736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339" name="dplyr::lag() - Offset elements by 1…"/>
          <p:cNvSpPr txBox="1"/>
          <p:nvPr/>
        </p:nvSpPr>
        <p:spPr>
          <a:xfrm>
            <a:off x="1215426" y="8253231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342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343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346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344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345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9" name="Group"/>
          <p:cNvGrpSpPr/>
          <p:nvPr/>
        </p:nvGrpSpPr>
        <p:grpSpPr>
          <a:xfrm>
            <a:off x="5800505" y="2383907"/>
            <a:ext cx="840852" cy="397495"/>
            <a:chOff x="0" y="0"/>
            <a:chExt cx="840851" cy="397494"/>
          </a:xfrm>
        </p:grpSpPr>
        <p:sp>
          <p:nvSpPr>
            <p:cNvPr id="347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352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350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1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355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353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354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56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357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8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9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0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fortawesome.github.io/Font-Awesome/get-started/</a:t>
            </a:r>
          </a:p>
        </p:txBody>
      </p:sp>
      <p:sp>
        <p:nvSpPr>
          <p:cNvPr id="361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9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362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363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364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365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366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367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368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 b="0">
                <a:solidFill>
                  <a:srgbClr val="000000"/>
                </a:solidFill>
              </a:defRPr>
            </a:lvl1pPr>
          </a:lstStyle>
          <a:p>
            <a:r>
              <a:t>These are just font awesome characters</a:t>
            </a:r>
          </a:p>
        </p:txBody>
      </p:sp>
      <p:sp>
        <p:nvSpPr>
          <p:cNvPr id="375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376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377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378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379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381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382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383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385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6" name="COPYRIGHT"/>
          <p:cNvSpPr txBox="1"/>
          <p:nvPr/>
        </p:nvSpPr>
        <p:spPr>
          <a:xfrm>
            <a:off x="230622" y="8784297"/>
            <a:ext cx="81869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COPYRIGHT</a:t>
            </a:r>
          </a:p>
        </p:txBody>
      </p:sp>
      <p:sp>
        <p:nvSpPr>
          <p:cNvPr id="387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388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pic>
        <p:nvPicPr>
          <p:cNvPr id="399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2" name="Group"/>
          <p:cNvGrpSpPr/>
          <p:nvPr/>
        </p:nvGrpSpPr>
        <p:grpSpPr>
          <a:xfrm>
            <a:off x="1029800" y="4344473"/>
            <a:ext cx="2877191" cy="1066589"/>
            <a:chOff x="0" y="0"/>
            <a:chExt cx="2877189" cy="1066587"/>
          </a:xfrm>
        </p:grpSpPr>
        <p:pic>
          <p:nvPicPr>
            <p:cNvPr id="400" name="ggplot2-cheatsheet.png" descr="ggplot2-cheatsheet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403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401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2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11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404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405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06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7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08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9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10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420" name="Group"/>
          <p:cNvGrpSpPr/>
          <p:nvPr/>
        </p:nvGrpSpPr>
        <p:grpSpPr>
          <a:xfrm>
            <a:off x="1196148" y="6796480"/>
            <a:ext cx="2495154" cy="781280"/>
            <a:chOff x="0" y="0"/>
            <a:chExt cx="2495152" cy="781279"/>
          </a:xfrm>
        </p:grpSpPr>
        <p:sp>
          <p:nvSpPr>
            <p:cNvPr id="413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416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414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5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419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417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8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435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42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30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42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43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2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441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436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7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8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9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0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44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442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3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447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445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6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448" name="rstudio.png" descr="rstudio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Line">
            <a:extLst>
              <a:ext uri="{FF2B5EF4-FFF2-40B4-BE49-F238E27FC236}">
                <a16:creationId xmlns:a16="http://schemas.microsoft.com/office/drawing/2014/main" id="{136A2DE8-246E-D341-B205-638FCAC50C10}"/>
              </a:ext>
            </a:extLst>
          </p:cNvPr>
          <p:cNvSpPr/>
          <p:nvPr/>
        </p:nvSpPr>
        <p:spPr>
          <a:xfrm>
            <a:off x="11012823" y="7457624"/>
            <a:ext cx="139607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6" name="Line">
            <a:extLst>
              <a:ext uri="{FF2B5EF4-FFF2-40B4-BE49-F238E27FC236}">
                <a16:creationId xmlns:a16="http://schemas.microsoft.com/office/drawing/2014/main" id="{A784F01C-B116-2A44-B1D2-50192D07F9C4}"/>
              </a:ext>
            </a:extLst>
          </p:cNvPr>
          <p:cNvSpPr/>
          <p:nvPr/>
        </p:nvSpPr>
        <p:spPr>
          <a:xfrm>
            <a:off x="11609406" y="7457624"/>
            <a:ext cx="139608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177" name="Table">
            <a:extLst>
              <a:ext uri="{FF2B5EF4-FFF2-40B4-BE49-F238E27FC236}">
                <a16:creationId xmlns:a16="http://schemas.microsoft.com/office/drawing/2014/main" id="{319A884D-02B6-0A4E-89CD-2E9B618D0A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60653"/>
              </p:ext>
            </p:extLst>
          </p:nvPr>
        </p:nvGraphicFramePr>
        <p:xfrm>
          <a:off x="10631586" y="7017261"/>
          <a:ext cx="342900" cy="800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8" name="Table">
            <a:extLst>
              <a:ext uri="{FF2B5EF4-FFF2-40B4-BE49-F238E27FC236}">
                <a16:creationId xmlns:a16="http://schemas.microsoft.com/office/drawing/2014/main" id="{80EC5E01-5FBB-584A-905E-396D4D3DC7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932259"/>
              </p:ext>
            </p:extLst>
          </p:nvPr>
        </p:nvGraphicFramePr>
        <p:xfrm>
          <a:off x="11196520" y="6959641"/>
          <a:ext cx="342900" cy="3429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9" name="Table">
            <a:extLst>
              <a:ext uri="{FF2B5EF4-FFF2-40B4-BE49-F238E27FC236}">
                <a16:creationId xmlns:a16="http://schemas.microsoft.com/office/drawing/2014/main" id="{D9C65BE7-74F9-8542-8382-0DB0A8D22A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402295"/>
              </p:ext>
            </p:extLst>
          </p:nvPr>
        </p:nvGraphicFramePr>
        <p:xfrm>
          <a:off x="11196520" y="7394082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0" name="Table">
            <a:extLst>
              <a:ext uri="{FF2B5EF4-FFF2-40B4-BE49-F238E27FC236}">
                <a16:creationId xmlns:a16="http://schemas.microsoft.com/office/drawing/2014/main" id="{AFA6A18A-E48A-514B-A205-ADBB65EDF4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866611"/>
              </p:ext>
            </p:extLst>
          </p:nvPr>
        </p:nvGraphicFramePr>
        <p:xfrm>
          <a:off x="11196520" y="7693619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1" name="Table">
            <a:extLst>
              <a:ext uri="{FF2B5EF4-FFF2-40B4-BE49-F238E27FC236}">
                <a16:creationId xmlns:a16="http://schemas.microsoft.com/office/drawing/2014/main" id="{791A5D2B-71CF-FC4E-8E1A-D0164DAC68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90303"/>
              </p:ext>
            </p:extLst>
          </p:nvPr>
        </p:nvGraphicFramePr>
        <p:xfrm>
          <a:off x="11840514" y="7181322"/>
          <a:ext cx="2286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43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2" name="Line">
            <a:extLst>
              <a:ext uri="{FF2B5EF4-FFF2-40B4-BE49-F238E27FC236}">
                <a16:creationId xmlns:a16="http://schemas.microsoft.com/office/drawing/2014/main" id="{7668FFBE-924A-3044-A9A0-8EEB7253E34D}"/>
              </a:ext>
            </a:extLst>
          </p:cNvPr>
          <p:cNvSpPr/>
          <p:nvPr/>
        </p:nvSpPr>
        <p:spPr>
          <a:xfrm>
            <a:off x="12866067" y="7291200"/>
            <a:ext cx="139607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183" name="Table">
            <a:extLst>
              <a:ext uri="{FF2B5EF4-FFF2-40B4-BE49-F238E27FC236}">
                <a16:creationId xmlns:a16="http://schemas.microsoft.com/office/drawing/2014/main" id="{A50D0E72-EF97-3840-882F-CE5B3084E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2450728"/>
              </p:ext>
            </p:extLst>
          </p:nvPr>
        </p:nvGraphicFramePr>
        <p:xfrm>
          <a:off x="12439150" y="7116004"/>
          <a:ext cx="342900" cy="5715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4" name="Table">
            <a:extLst>
              <a:ext uri="{FF2B5EF4-FFF2-40B4-BE49-F238E27FC236}">
                <a16:creationId xmlns:a16="http://schemas.microsoft.com/office/drawing/2014/main" id="{AB9362DD-A8C0-E745-B66A-4250FE0C2B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394784"/>
              </p:ext>
            </p:extLst>
          </p:nvPr>
        </p:nvGraphicFramePr>
        <p:xfrm>
          <a:off x="13083344" y="7116004"/>
          <a:ext cx="3429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5" name="Table">
            <a:extLst>
              <a:ext uri="{FF2B5EF4-FFF2-40B4-BE49-F238E27FC236}">
                <a16:creationId xmlns:a16="http://schemas.microsoft.com/office/drawing/2014/main" id="{854CD4DE-C3DD-2D40-AA0F-1291E84CA2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9214817"/>
              </p:ext>
            </p:extLst>
          </p:nvPr>
        </p:nvGraphicFramePr>
        <p:xfrm>
          <a:off x="9799374" y="7252421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6" name="Group">
            <a:extLst>
              <a:ext uri="{FF2B5EF4-FFF2-40B4-BE49-F238E27FC236}">
                <a16:creationId xmlns:a16="http://schemas.microsoft.com/office/drawing/2014/main" id="{FD970B2C-1BBB-704C-BFFD-BFEAEC9598FE}"/>
              </a:ext>
            </a:extLst>
          </p:cNvPr>
          <p:cNvGrpSpPr/>
          <p:nvPr/>
        </p:nvGrpSpPr>
        <p:grpSpPr>
          <a:xfrm>
            <a:off x="9799373" y="7429356"/>
            <a:ext cx="342906" cy="232054"/>
            <a:chOff x="-1" y="-1"/>
            <a:chExt cx="342905" cy="232053"/>
          </a:xfrm>
        </p:grpSpPr>
        <p:sp>
          <p:nvSpPr>
            <p:cNvPr id="187" name="Line">
              <a:extLst>
                <a:ext uri="{FF2B5EF4-FFF2-40B4-BE49-F238E27FC236}">
                  <a16:creationId xmlns:a16="http://schemas.microsoft.com/office/drawing/2014/main" id="{0CF46EAC-19A8-F64B-8560-02E99563BD82}"/>
                </a:ext>
              </a:extLst>
            </p:cNvPr>
            <p:cNvSpPr/>
            <p:nvPr/>
          </p:nvSpPr>
          <p:spPr>
            <a:xfrm>
              <a:off x="-2" y="109957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8" name="Line">
              <a:extLst>
                <a:ext uri="{FF2B5EF4-FFF2-40B4-BE49-F238E27FC236}">
                  <a16:creationId xmlns:a16="http://schemas.microsoft.com/office/drawing/2014/main" id="{FFD19EEF-A400-0942-AB84-4E3ACBD3BFF1}"/>
                </a:ext>
              </a:extLst>
            </p:cNvPr>
            <p:cNvSpPr/>
            <p:nvPr/>
          </p:nvSpPr>
          <p:spPr>
            <a:xfrm>
              <a:off x="-2" y="232050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Line">
              <a:extLst>
                <a:ext uri="{FF2B5EF4-FFF2-40B4-BE49-F238E27FC236}">
                  <a16:creationId xmlns:a16="http://schemas.microsoft.com/office/drawing/2014/main" id="{20178EA7-38AE-8A49-90C0-ADB8E17CA850}"/>
                </a:ext>
              </a:extLst>
            </p:cNvPr>
            <p:cNvSpPr/>
            <p:nvPr/>
          </p:nvSpPr>
          <p:spPr>
            <a:xfrm>
              <a:off x="-2" y="-2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1369</Words>
  <Application>Microsoft Macintosh PowerPoint</Application>
  <PresentationFormat>Custom</PresentationFormat>
  <Paragraphs>139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Avenir</vt:lpstr>
      <vt:lpstr>FontAwesome</vt:lpstr>
      <vt:lpstr>Helvetica Light</vt:lpstr>
      <vt:lpstr>Helvetica Neue</vt:lpstr>
      <vt:lpstr>Menlo</vt:lpstr>
      <vt:lpstr>Source Sans Pro</vt:lpstr>
      <vt:lpstr>Source Sans Pro Light</vt:lpstr>
      <vt:lpstr>Source Sans Pro Regular</vt:lpstr>
      <vt:lpstr>Source Sans Pro Semibold</vt:lpstr>
      <vt:lpstr>White</vt:lpstr>
      <vt:lpstr>Four Column Layout : : CHEAT SHEET </vt:lpstr>
      <vt:lpstr>Three Column Layout: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Mine Cetinkaya-Rundel</cp:lastModifiedBy>
  <cp:revision>3</cp:revision>
  <dcterms:modified xsi:type="dcterms:W3CDTF">2023-07-21T14:23:26Z</dcterms:modified>
</cp:coreProperties>
</file>