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286" autoAdjust="0"/>
  </p:normalViewPr>
  <p:slideViewPr>
    <p:cSldViewPr snapToGrid="0" snapToObjects="1">
      <p:cViewPr>
        <p:scale>
          <a:sx n="66" d="100"/>
          <a:sy n="66" d="100"/>
        </p:scale>
        <p:origin x="90" y="-1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posit.co" TargetMode="External"/><Relationship Id="rId3" Type="http://schemas.openxmlformats.org/officeDocument/2006/relationships/image" Target="../media/image2.png"/><Relationship Id="rId7" Type="http://schemas.openxmlformats.org/officeDocument/2006/relationships/hyperlink" Target="mailto:info@posit.co"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tif"/><Relationship Id="rId10" Type="http://schemas.openxmlformats.org/officeDocument/2006/relationships/hyperlink" Target="https://pos.it/cheatsheets" TargetMode="External"/><Relationship Id="rId4" Type="http://schemas.openxmlformats.org/officeDocument/2006/relationships/image" Target="../media/image3.png"/><Relationship Id="rId9" Type="http://schemas.openxmlformats.org/officeDocument/2006/relationships/hyperlink" Target="https://dplyr.tidyverse.or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tif"/><Relationship Id="rId12" Type="http://schemas.openxmlformats.org/officeDocument/2006/relationships/hyperlink" Target="https://pos.it/cheatsheets" TargetMode="Externa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hyperlink" Target="https://dplyr.tidyverse.org/" TargetMode="External"/><Relationship Id="rId5" Type="http://schemas.openxmlformats.org/officeDocument/2006/relationships/image" Target="../media/image7.png"/><Relationship Id="rId10" Type="http://schemas.openxmlformats.org/officeDocument/2006/relationships/hyperlink" Target="http://posit.co" TargetMode="External"/><Relationship Id="rId4" Type="http://schemas.openxmlformats.org/officeDocument/2006/relationships/image" Target="../media/image6.png"/><Relationship Id="rId9" Type="http://schemas.openxmlformats.org/officeDocument/2006/relationships/hyperlink" Target="mailto:info@posit.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872360"/>
            <a:ext cx="2348549"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Summarise Cases</a:t>
            </a:r>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495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rowwise(</a:t>
            </a:r>
            <a:r>
              <a:t>.data, …</a:t>
            </a:r>
            <a:r>
              <a:rPr>
                <a:latin typeface="Source Sans Pro Bold"/>
                <a:ea typeface="Source Sans Pro Bold"/>
                <a:cs typeface="Source Sans Pro Bold"/>
                <a:sym typeface="Source Sans Pro Bold"/>
              </a:rPr>
              <a:t>)</a:t>
            </a:r>
            <a:r>
              <a:t> to group data into individual rows. dplyr functions will compute results for each row. Also apply functions </a:t>
            </a:r>
            <a:br/>
            <a:r>
              <a:t>to list-columns. See tidyr cheat sheet for list-column workflow.</a:t>
            </a:r>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group_by(</a:t>
            </a:r>
            <a:r>
              <a:t>.data, …, .add = FALSE, .drop = TRUE</a:t>
            </a:r>
            <a:r>
              <a:rPr>
                <a:latin typeface="Source Sans Pro Bold"/>
                <a:ea typeface="Source Sans Pro Bold"/>
                <a:cs typeface="Source Sans Pro Bold"/>
                <a:sym typeface="Source Sans Pro Bold"/>
              </a:rPr>
              <a:t>)</a:t>
            </a:r>
            <a:r>
              <a:t> to create a "grouped" copy of a table grouped by columns in ... dplyr functions will manipulate each "group" separately and combine the results.</a:t>
            </a:r>
          </a:p>
        </p:txBody>
      </p:sp>
      <p:sp>
        <p:nvSpPr>
          <p:cNvPr id="148" name="Apply summary functions to columns to create a new table of summary statistics. Summary functions take vectors as input and return one value (see back)."/>
          <p:cNvSpPr txBox="1"/>
          <p:nvPr/>
        </p:nvSpPr>
        <p:spPr>
          <a:xfrm>
            <a:off x="317499" y="3325909"/>
            <a:ext cx="4140394" cy="63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summary functions </a:t>
            </a:r>
            <a:r>
              <a:t>to columns to create a new table of summary statistics. Summary functions take vectors as input and return one value (see back).</a:t>
            </a:r>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br>
              <a:rPr dirty="0"/>
            </a:br>
            <a:r>
              <a:rPr dirty="0">
                <a:latin typeface="+mj-lt"/>
                <a:ea typeface="+mj-ea"/>
                <a:cs typeface="+mj-cs"/>
                <a:sym typeface="Source Sans Pro Regular"/>
              </a:rPr>
              <a:t>Compute table of summaries. </a:t>
            </a:r>
            <a:br>
              <a:rPr dirty="0">
                <a:latin typeface="+mj-lt"/>
                <a:ea typeface="+mj-ea"/>
                <a:cs typeface="+mj-cs"/>
                <a:sym typeface="Source Sans Pro Regular"/>
              </a:rPr>
            </a:br>
            <a:r>
              <a:rPr lang="es-ES" dirty="0" err="1">
                <a:latin typeface="Source Sans Pro ExtraLight"/>
                <a:ea typeface="Source Sans Pro ExtraLight"/>
                <a:cs typeface="Source Sans Pro ExtraLight"/>
                <a:sym typeface="Source Sans Pro ExtraLight"/>
              </a:rPr>
              <a:t>mtcars</a:t>
            </a:r>
            <a:r>
              <a:rPr lang="es-ES" dirty="0">
                <a:latin typeface="Source Sans Pro ExtraLight"/>
                <a:ea typeface="Source Sans Pro ExtraLight"/>
                <a:cs typeface="Source Sans Pro ExtraLight"/>
                <a:sym typeface="Source Sans Pro ExtraLight"/>
              </a:rPr>
              <a:t> |&gt; </a:t>
            </a: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dirty="0">
                <a:latin typeface="+mj-lt"/>
                <a:ea typeface="+mj-ea"/>
                <a:cs typeface="+mj-cs"/>
                <a:sym typeface="Source Sans Pro Regular"/>
              </a:rPr>
              <a:t>Count number of rows in each group defined by the variables in … Also </a:t>
            </a:r>
            <a:r>
              <a:rPr dirty="0"/>
              <a:t>tally()</a:t>
            </a:r>
            <a:r>
              <a:rPr dirty="0">
                <a:latin typeface="+mj-lt"/>
                <a:ea typeface="+mj-ea"/>
                <a:cs typeface="+mj-cs"/>
                <a:sym typeface="Source Sans Pro Regular"/>
              </a:rPr>
              <a:t>.</a:t>
            </a:r>
            <a:br>
              <a:rPr dirty="0">
                <a:latin typeface="+mj-lt"/>
                <a:ea typeface="+mj-ea"/>
                <a:cs typeface="+mj-cs"/>
                <a:sym typeface="Source Sans Pro Regular"/>
              </a:rPr>
            </a:br>
            <a:r>
              <a:rPr lang="es-ES" dirty="0" err="1">
                <a:latin typeface="Source Sans Pro ExtraLight"/>
                <a:ea typeface="Source Sans Pro ExtraLight"/>
                <a:cs typeface="Source Sans Pro ExtraLight"/>
                <a:sym typeface="Source Sans Pro ExtraLight"/>
              </a:rPr>
              <a:t>Mtcars</a:t>
            </a:r>
            <a:r>
              <a:rPr lang="es-ES" dirty="0">
                <a:latin typeface="Source Sans Pro ExtraLight"/>
                <a:ea typeface="Source Sans Pro ExtraLight"/>
                <a:cs typeface="Source Sans Pro ExtraLight"/>
                <a:sym typeface="Source Sans Pro ExtraLight"/>
              </a:rPr>
              <a:t> |&gt; </a:t>
            </a:r>
            <a:r>
              <a:rPr dirty="0">
                <a:latin typeface="Source Sans Pro ExtraLight"/>
                <a:ea typeface="Source Sans Pro ExtraLight"/>
                <a:cs typeface="Source Sans Pro ExtraLight"/>
                <a:sym typeface="Source Sans Pro ExtraLight"/>
              </a:rPr>
              <a:t>count(</a:t>
            </a:r>
            <a:r>
              <a:rPr lang="en-US" dirty="0" err="1">
                <a:latin typeface="Source Sans Pro ExtraLight"/>
                <a:ea typeface="Source Sans Pro ExtraLight"/>
                <a:cs typeface="Source Sans Pro ExtraLight"/>
                <a:sym typeface="Source Sans Pro ExtraLight"/>
              </a:rPr>
              <a:t>c</a:t>
            </a:r>
            <a:r>
              <a:rPr dirty="0" err="1">
                <a:latin typeface="Source Sans Pro ExtraLight"/>
                <a:ea typeface="Source Sans Pro ExtraLight"/>
                <a:cs typeface="Source Sans Pro ExtraLight"/>
                <a:sym typeface="Source Sans Pro ExtraLight"/>
              </a:rPr>
              <a:t>yl</a:t>
            </a:r>
            <a:r>
              <a:rPr dirty="0">
                <a:latin typeface="Source Sans Pro ExtraLight"/>
                <a:ea typeface="Source Sans Pro ExtraLight"/>
                <a:cs typeface="Source Sans Pro ExtraLight"/>
                <a:sym typeface="Source Sans Pro ExtraLight"/>
              </a:rPr>
              <a:t>)</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observation</a:t>
            </a:r>
            <a:r>
              <a:t>, or </a:t>
            </a:r>
            <a:r>
              <a:rPr>
                <a:latin typeface="Source Sans Pro Bold"/>
                <a:ea typeface="Source Sans Pro Bold"/>
                <a:cs typeface="Source Sans Pro Bold"/>
                <a:sym typeface="Source Sans Pro Bold"/>
              </a:rPr>
              <a:t>case</a:t>
            </a:r>
            <a:r>
              <a:t>, is in its own </a:t>
            </a:r>
            <a:r>
              <a:rPr>
                <a:latin typeface="Source Sans Pro Bold"/>
                <a:ea typeface="Source Sans Pro Bold"/>
                <a:cs typeface="Source Sans Pro Bold"/>
                <a:sym typeface="Source Sans Pro Bold"/>
              </a:rPr>
              <a:t>row</a:t>
            </a: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Each </a:t>
            </a:r>
            <a:r>
              <a:rPr>
                <a:latin typeface="Source Sans Pro Bold"/>
                <a:ea typeface="Source Sans Pro Bold"/>
                <a:cs typeface="Source Sans Pro Bold"/>
                <a:sym typeface="Source Sans Pro Bold"/>
              </a:rPr>
              <a:t>variable</a:t>
            </a:r>
            <a:r>
              <a:t> is in its own </a:t>
            </a:r>
            <a:r>
              <a:rPr>
                <a:latin typeface="Source Sans Pro Bold"/>
                <a:ea typeface="Source Sans Pro Bold"/>
                <a:cs typeface="Source Sans Pro Bold"/>
                <a:sym typeface="Source Sans Pro Bold"/>
              </a:rPr>
              <a:t>column</a:t>
            </a: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t>&amp;</a:t>
            </a:r>
          </a:p>
        </p:txBody>
      </p:sp>
      <p:sp>
        <p:nvSpPr>
          <p:cNvPr id="156" name="dplyr functions work with pipes and expect tidy data. In tidy data:"/>
          <p:cNvSpPr txBox="1"/>
          <p:nvPr/>
        </p:nvSpPr>
        <p:spPr>
          <a:xfrm>
            <a:off x="317500" y="1524000"/>
            <a:ext cx="4264736" cy="225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dplyr</a:t>
            </a:r>
            <a:r>
              <a:rPr>
                <a:latin typeface="+mj-lt"/>
                <a:ea typeface="+mj-ea"/>
                <a:cs typeface="+mj-cs"/>
                <a:sym typeface="Source Sans Pro Regular"/>
              </a:rPr>
              <a:t> functions work with pipes and expect </a:t>
            </a:r>
            <a:r>
              <a:t>tidy data</a:t>
            </a:r>
            <a:r>
              <a:rPr>
                <a:latin typeface="+mj-lt"/>
                <a:ea typeface="+mj-ea"/>
                <a:cs typeface="+mj-cs"/>
                <a:sym typeface="Source Sans Pro Regular"/>
              </a:rPr>
              <a:t>. In tidy data:</a:t>
            </a:r>
          </a:p>
        </p:txBody>
      </p:sp>
      <p:sp>
        <p:nvSpPr>
          <p:cNvPr id="157" name="pipes"/>
          <p:cNvSpPr txBox="1"/>
          <p:nvPr/>
        </p:nvSpPr>
        <p:spPr>
          <a:xfrm>
            <a:off x="3927295" y="2030546"/>
            <a:ext cx="486892"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pipes</a:t>
            </a:r>
          </a:p>
        </p:txBody>
      </p:sp>
      <p:sp>
        <p:nvSpPr>
          <p:cNvPr id="158" name="x %&gt;% f(y)…"/>
          <p:cNvSpPr txBox="1"/>
          <p:nvPr/>
        </p:nvSpPr>
        <p:spPr>
          <a:xfrm>
            <a:off x="3325200" y="2402350"/>
            <a:ext cx="1195269"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a:t>
            </a:r>
            <a:r>
              <a:rPr lang="en-US" dirty="0"/>
              <a:t>|&gt;</a:t>
            </a:r>
            <a:r>
              <a:rPr dirty="0"/>
              <a:t> f(y) </a:t>
            </a:r>
          </a:p>
          <a:p>
            <a:pPr>
              <a:lnSpc>
                <a:spcPct val="80000"/>
              </a:lnSpc>
              <a:spcBef>
                <a:spcPts val="0"/>
              </a:spcBef>
              <a:defRPr>
                <a:solidFill>
                  <a:srgbClr val="000000"/>
                </a:solidFill>
              </a:defRPr>
            </a:pPr>
            <a:r>
              <a:rPr dirty="0"/>
              <a:t>becomes  </a:t>
            </a:r>
            <a:r>
              <a:rPr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2"/>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589594"/>
            <a:ext cx="3030897" cy="4127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Extract rows that meet logical criteria.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mtcars</a:t>
            </a:r>
            <a:r>
              <a:rPr lang="es-ES" dirty="0"/>
              <a:t> |&gt; </a:t>
            </a:r>
            <a:r>
              <a:rPr dirty="0"/>
              <a:t>filter(mpg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Remove rows with duplicate values. </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d</a:t>
            </a:r>
            <a:r>
              <a:rPr dirty="0" err="1">
                <a:latin typeface="Source Sans Pro ExtraLight"/>
                <a:ea typeface="Source Sans Pro ExtraLight"/>
                <a:cs typeface="Source Sans Pro ExtraLight"/>
                <a:sym typeface="Source Sans Pro ExtraLight"/>
              </a:rPr>
              <a:t>istinct</a:t>
            </a:r>
            <a:r>
              <a:rPr dirty="0">
                <a:latin typeface="Source Sans Pro ExtraLight"/>
                <a:ea typeface="Source Sans Pro ExtraLight"/>
                <a:cs typeface="Source Sans Pro ExtraLight"/>
                <a:sym typeface="Source Sans Pro ExtraLight"/>
              </a:rPr>
              <a:t>(gear)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Select rows by position.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t>slice(10:15)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dirty="0">
                <a:latin typeface="+mj-lt"/>
                <a:ea typeface="+mj-ea"/>
                <a:cs typeface="+mj-cs"/>
                <a:sym typeface="Source Sans Pro Regular"/>
              </a:rPr>
              <a:t>Randomly select rows. Use n to select a number of rows and prop to select a fraction of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err="1"/>
              <a:t>slice_sample</a:t>
            </a:r>
            <a:r>
              <a:rPr dirty="0"/>
              <a:t>(n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dirty="0">
                <a:latin typeface="+mj-lt"/>
                <a:ea typeface="+mj-ea"/>
                <a:cs typeface="+mj-cs"/>
                <a:sym typeface="Source Sans Pro Regular"/>
              </a:rPr>
              <a:t>and </a:t>
            </a:r>
            <a:r>
              <a:rPr dirty="0" err="1"/>
              <a:t>slice_max</a:t>
            </a:r>
            <a:r>
              <a:rPr dirty="0"/>
              <a:t>() </a:t>
            </a:r>
            <a:r>
              <a:rPr dirty="0">
                <a:latin typeface="+mj-lt"/>
                <a:ea typeface="+mj-ea"/>
                <a:cs typeface="+mj-cs"/>
                <a:sym typeface="Source Sans Pro Regular"/>
              </a:rPr>
              <a:t>Select rows with the lowest and highest values.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err="1"/>
              <a:t>slice_min</a:t>
            </a:r>
            <a:r>
              <a:rPr dirty="0"/>
              <a:t>(mpg,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and </a:t>
            </a:r>
            <a:r>
              <a:rPr dirty="0" err="1"/>
              <a:t>slice_tail</a:t>
            </a:r>
            <a:r>
              <a:rPr dirty="0"/>
              <a:t>()</a:t>
            </a:r>
            <a:r>
              <a:rPr dirty="0">
                <a:latin typeface="+mj-lt"/>
                <a:ea typeface="+mj-ea"/>
                <a:cs typeface="+mj-cs"/>
                <a:sym typeface="Source Sans Pro Regular"/>
              </a:rPr>
              <a:t> Select the first or last rows.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err="1"/>
              <a:t>slice_head</a:t>
            </a:r>
            <a:r>
              <a:rPr dirty="0"/>
              <a:t>(n = 5)</a:t>
            </a:r>
          </a:p>
        </p:txBody>
      </p:sp>
      <p:sp>
        <p:nvSpPr>
          <p:cNvPr id="162" name="Row functions return a subset of rows as a new table."/>
          <p:cNvSpPr txBox="1"/>
          <p:nvPr/>
        </p:nvSpPr>
        <p:spPr>
          <a:xfrm>
            <a:off x="4791188" y="2320095"/>
            <a:ext cx="4140392" cy="22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80000"/>
              </a:lnSpc>
              <a:spcBef>
                <a:spcPts val="0"/>
              </a:spcBef>
              <a:defRPr>
                <a:solidFill>
                  <a:srgbClr val="000000"/>
                </a:solidFill>
              </a:defRPr>
            </a:lvl1pPr>
          </a:lstStyle>
          <a:p>
            <a:r>
              <a:t>Row functions return a subset of rows as a new table.</a:t>
            </a:r>
          </a:p>
        </p:txBody>
      </p:sp>
      <p:sp>
        <p:nvSpPr>
          <p:cNvPr id="163" name="See ?base::Logic and ?Comparison for help."/>
          <p:cNvSpPr txBox="1"/>
          <p:nvPr/>
        </p:nvSpPr>
        <p:spPr>
          <a:xfrm>
            <a:off x="4940358" y="7449031"/>
            <a:ext cx="2738928" cy="24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0830">
              <a:lnSpc>
                <a:spcPct val="80000"/>
              </a:lnSpc>
              <a:spcBef>
                <a:spcPts val="0"/>
              </a:spcBef>
              <a:defRPr sz="1100">
                <a:solidFill>
                  <a:srgbClr val="000000"/>
                </a:solidFill>
              </a:defRPr>
            </a:pPr>
            <a:r>
              <a:t>See</a:t>
            </a:r>
            <a:r>
              <a:rPr>
                <a:latin typeface="Source Sans Pro Bold"/>
                <a:ea typeface="Source Sans Pro Bold"/>
                <a:cs typeface="Source Sans Pro Bold"/>
                <a:sym typeface="Source Sans Pro Bold"/>
              </a:rPr>
              <a:t> ?base::Logic</a:t>
            </a:r>
            <a:r>
              <a:t> and </a:t>
            </a:r>
            <a:r>
              <a:rPr>
                <a:latin typeface="Source Sans Pro Bold"/>
                <a:ea typeface="Source Sans Pro Bold"/>
                <a:cs typeface="Source Sans Pro Bold"/>
                <a:sym typeface="Source Sans Pro Bold"/>
              </a:rPr>
              <a:t>?Comparison</a:t>
            </a:r>
            <a:r>
              <a:t> for help.</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dirty="0">
                <a:latin typeface="+mj-lt"/>
                <a:ea typeface="+mj-ea"/>
                <a:cs typeface="+mj-cs"/>
                <a:sym typeface="Source Sans Pro Regular"/>
              </a:rPr>
              <a:t>Order rows by values of a column or columns (low to high), use with </a:t>
            </a:r>
            <a:r>
              <a:rPr dirty="0"/>
              <a:t>desc() </a:t>
            </a:r>
            <a:r>
              <a:rPr dirty="0">
                <a:latin typeface="+mj-lt"/>
                <a:ea typeface="+mj-ea"/>
                <a:cs typeface="+mj-cs"/>
                <a:sym typeface="Source Sans Pro Regular"/>
              </a:rPr>
              <a:t>to order from high to low.</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mtcars</a:t>
            </a:r>
            <a:r>
              <a:rPr lang="es-ES" dirty="0"/>
              <a:t> |&gt; </a:t>
            </a:r>
            <a:r>
              <a:rPr dirty="0"/>
              <a:t>arrange(mpg)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mtcars</a:t>
            </a:r>
            <a:r>
              <a:rPr lang="es-ES" dirty="0"/>
              <a:t> |&gt; </a:t>
            </a:r>
            <a:r>
              <a:rPr dirty="0"/>
              <a:t>arrange(desc(mpg))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Add one or more rows to a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a:t>cars |&gt; </a:t>
            </a:r>
            <a:r>
              <a:rPr dirty="0" err="1"/>
              <a:t>add_row</a:t>
            </a:r>
            <a:r>
              <a:rPr dirty="0"/>
              <a:t>(speed = 1, </a:t>
            </a:r>
            <a:r>
              <a:rPr dirty="0" err="1"/>
              <a:t>dist</a:t>
            </a:r>
            <a:r>
              <a:rPr dirty="0"/>
              <a:t> = 1)</a:t>
            </a:r>
          </a:p>
        </p:txBody>
      </p:sp>
      <p:sp>
        <p:nvSpPr>
          <p:cNvPr id="166" name="Group Cases"/>
          <p:cNvSpPr txBox="1"/>
          <p:nvPr/>
        </p:nvSpPr>
        <p:spPr>
          <a:xfrm>
            <a:off x="317498" y="5740251"/>
            <a:ext cx="1664971"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Group Cases</a:t>
            </a:r>
          </a:p>
        </p:txBody>
      </p:sp>
      <p:sp>
        <p:nvSpPr>
          <p:cNvPr id="167" name="Manipulate Cases"/>
          <p:cNvSpPr txBox="1"/>
          <p:nvPr/>
        </p:nvSpPr>
        <p:spPr>
          <a:xfrm>
            <a:off x="4803888" y="1530121"/>
            <a:ext cx="2329498"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EA13A"/>
                </a:solidFill>
              </a:defRPr>
            </a:pPr>
            <a:r>
              <a:t>Manipulate Cases</a:t>
            </a:r>
          </a:p>
        </p:txBody>
      </p:sp>
      <p:sp>
        <p:nvSpPr>
          <p:cNvPr id="168" name="EXTRACT VARIABLES"/>
          <p:cNvSpPr txBox="1"/>
          <p:nvPr/>
        </p:nvSpPr>
        <p:spPr>
          <a:xfrm>
            <a:off x="9426688" y="2059201"/>
            <a:ext cx="1379729"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VARIABLES</a:t>
            </a:r>
          </a:p>
        </p:txBody>
      </p:sp>
      <p:sp>
        <p:nvSpPr>
          <p:cNvPr id="169" name="ADD CASES"/>
          <p:cNvSpPr txBox="1"/>
          <p:nvPr/>
        </p:nvSpPr>
        <p:spPr>
          <a:xfrm>
            <a:off x="4803888" y="9074377"/>
            <a:ext cx="753060"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t>ADD CASES</a:t>
            </a:r>
          </a:p>
        </p:txBody>
      </p:sp>
      <p:sp>
        <p:nvSpPr>
          <p:cNvPr id="170" name="ARRANGE CASES"/>
          <p:cNvSpPr txBox="1"/>
          <p:nvPr/>
        </p:nvSpPr>
        <p:spPr>
          <a:xfrm>
            <a:off x="4803888" y="7820914"/>
            <a:ext cx="1114553"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ARRANGE CASES</a:t>
            </a:r>
          </a:p>
        </p:txBody>
      </p:sp>
      <p:sp>
        <p:nvSpPr>
          <p:cNvPr id="171" name="Logical and boolean operators to use with filter()"/>
          <p:cNvSpPr txBox="1"/>
          <p:nvPr/>
        </p:nvSpPr>
        <p:spPr>
          <a:xfrm>
            <a:off x="4920206" y="6771613"/>
            <a:ext cx="3298090" cy="21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Logical and boolean operators to use with filter()</a:t>
            </a:r>
          </a:p>
        </p:txBody>
      </p:sp>
      <p:sp>
        <p:nvSpPr>
          <p:cNvPr id="172" name="Line"/>
          <p:cNvSpPr/>
          <p:nvPr/>
        </p:nvSpPr>
        <p:spPr>
          <a:xfrm>
            <a:off x="9435669" y="2046198"/>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lnSpc>
                <a:spcPct val="80000"/>
              </a:lnSpc>
              <a:spcBef>
                <a:spcPts val="0"/>
              </a:spcBef>
              <a:defRPr>
                <a:solidFill>
                  <a:srgbClr val="000000"/>
                </a:solidFill>
              </a:defRPr>
            </a:lvl1pPr>
          </a:lstStyle>
          <a:p>
            <a:r>
              <a:t>Column functions return a set of columns as a new vector or table.</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dirty="0">
                <a:latin typeface="+mj-lt"/>
                <a:ea typeface="+mj-ea"/>
                <a:cs typeface="+mj-cs"/>
                <a:sym typeface="Source Sans Pro Regular"/>
              </a:rPr>
              <a:t>Extract column values as a vector, by name or index.</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dirty="0">
                <a:latin typeface="+mj-lt"/>
                <a:ea typeface="+mj-ea"/>
                <a:cs typeface="+mj-cs"/>
                <a:sym typeface="Source Sans Pro Regular"/>
              </a:rPr>
              <a:t>Extract columns as a table.</a:t>
            </a:r>
            <a:r>
              <a:rPr dirty="0"/>
              <a:t> </a:t>
            </a:r>
            <a:br>
              <a:rPr dirty="0"/>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select(mpg,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Move columns to new position.</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relocate(mpg,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30121"/>
            <a:ext cx="2776538"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t>Manipulate Variables</a:t>
            </a:r>
          </a:p>
        </p:txBody>
      </p:sp>
      <p:sp>
        <p:nvSpPr>
          <p:cNvPr id="180" name="Use these helpers with select() and across()…"/>
          <p:cNvSpPr txBox="1"/>
          <p:nvPr/>
        </p:nvSpPr>
        <p:spPr>
          <a:xfrm>
            <a:off x="9501030" y="4544564"/>
            <a:ext cx="2937816" cy="368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t>Use these helpers with select() and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e.g. select(mtcars, mpg:cyl)</a:t>
            </a:r>
          </a:p>
        </p:txBody>
      </p:sp>
      <p:sp>
        <p:nvSpPr>
          <p:cNvPr id="181" name="Apply vectorized functions to columns. Vectorized functions take vectors as input and return vectors of the same length as output (see back)."/>
          <p:cNvSpPr txBox="1"/>
          <p:nvPr/>
        </p:nvSpPr>
        <p:spPr>
          <a:xfrm>
            <a:off x="9426688" y="7921180"/>
            <a:ext cx="4268448" cy="634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Apply </a:t>
            </a:r>
            <a:r>
              <a:rPr>
                <a:latin typeface="Source Sans Pro Bold"/>
                <a:ea typeface="Source Sans Pro Bold"/>
                <a:cs typeface="Source Sans Pro Bold"/>
                <a:sym typeface="Source Sans Pro Bold"/>
              </a:rPr>
              <a:t>vectorized functions</a:t>
            </a:r>
            <a:r>
              <a:t> to columns. Vectorized functions take vectors as input and return vectors of the same length as output (see back).</a:t>
            </a:r>
          </a:p>
        </p:txBody>
      </p:sp>
      <p:sp>
        <p:nvSpPr>
          <p:cNvPr id="182" name="mutate(.data, …, .keep = &quot;all&quot;, .before = NULL,  .after = NULL) Compute new column(s). Also add_column(), add_count(), and add_tally().…"/>
          <p:cNvSpPr txBox="1"/>
          <p:nvPr/>
        </p:nvSpPr>
        <p:spPr>
          <a:xfrm>
            <a:off x="10569043" y="8735799"/>
            <a:ext cx="3254430" cy="14784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en-US" dirty="0">
                <a:latin typeface="+mj-lt"/>
                <a:ea typeface="+mj-ea"/>
                <a:cs typeface="+mj-cs"/>
                <a:sym typeface="Source Sans Pro Regular"/>
              </a:rPr>
              <a:t>c</a:t>
            </a:r>
            <a:r>
              <a:rPr dirty="0">
                <a:latin typeface="+mj-lt"/>
                <a:ea typeface="+mj-ea"/>
                <a:cs typeface="+mj-cs"/>
                <a:sym typeface="Source Sans Pro Regular"/>
              </a:rPr>
              <a:t>ompute new column(s). Also </a:t>
            </a:r>
            <a:r>
              <a:rPr dirty="0" err="1"/>
              <a:t>add_column</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t>mutate(</a:t>
            </a:r>
            <a:r>
              <a:rPr dirty="0" err="1"/>
              <a:t>gpm</a:t>
            </a:r>
            <a:r>
              <a:rPr dirty="0"/>
              <a:t> = 1</a:t>
            </a:r>
            <a:r>
              <a:rPr lang="en-US" dirty="0"/>
              <a:t> </a:t>
            </a:r>
            <a:r>
              <a:rPr dirty="0"/>
              <a:t>/</a:t>
            </a:r>
            <a:r>
              <a:rPr lang="en-US" dirty="0"/>
              <a:t> </a:t>
            </a:r>
            <a:r>
              <a:rPr dirty="0"/>
              <a:t>mpg)</a:t>
            </a:r>
            <a:endParaRPr lang="en-US"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n-US" dirty="0" err="1"/>
              <a:t>mtcars</a:t>
            </a:r>
            <a:r>
              <a:rPr lang="en-US" dirty="0"/>
              <a:t> |&gt; mutate(</a:t>
            </a:r>
            <a:r>
              <a:rPr lang="en-US" dirty="0" err="1"/>
              <a:t>gpm</a:t>
            </a:r>
            <a:r>
              <a:rPr lang="en-US" dirty="0"/>
              <a:t> = 1 / mpg, keep = “none”)</a:t>
            </a:r>
            <a:endParaRPr dirty="0"/>
          </a:p>
          <a:p>
            <a:pPr>
              <a:lnSpc>
                <a:spcPct val="80000"/>
              </a:lnSpc>
              <a:spcBef>
                <a:spcPts val="0"/>
              </a:spcBef>
              <a:defRPr>
                <a:solidFill>
                  <a:srgbClr val="000000"/>
                </a:solidFill>
              </a:defRPr>
            </a:pPr>
            <a:endParaRPr dirty="0"/>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Rename columns. Use </a:t>
            </a:r>
            <a:r>
              <a:rPr dirty="0" err="1"/>
              <a:t>rename_with</a:t>
            </a:r>
            <a:r>
              <a:rPr dirty="0"/>
              <a:t>() </a:t>
            </a:r>
            <a:r>
              <a:rPr dirty="0">
                <a:latin typeface="+mj-lt"/>
                <a:ea typeface="+mj-ea"/>
                <a:cs typeface="+mj-cs"/>
                <a:sym typeface="Source Sans Pro Regular"/>
              </a:rPr>
              <a:t>to rename with a function.</a:t>
            </a:r>
            <a:br>
              <a:rPr dirty="0">
                <a:latin typeface="+mj-lt"/>
                <a:ea typeface="+mj-ea"/>
                <a:cs typeface="+mj-cs"/>
                <a:sym typeface="Source Sans Pro Regular"/>
              </a:rPr>
            </a:br>
            <a:r>
              <a:rPr lang="es-ES" dirty="0" err="1">
                <a:latin typeface="Source Sans Pro ExtraLight"/>
                <a:ea typeface="Source Sans Pro ExtraLight"/>
                <a:sym typeface="Source Sans Pro ExtraLight"/>
              </a:rPr>
              <a:t>mtcars</a:t>
            </a:r>
            <a:r>
              <a:rPr lang="es-ES" dirty="0">
                <a:latin typeface="Source Sans Pro ExtraLight"/>
                <a:ea typeface="Source Sans Pro ExtraLight"/>
                <a:sym typeface="Source Sans Pro ExtraLight"/>
              </a:rPr>
              <a:t> |&gt; </a:t>
            </a:r>
            <a:r>
              <a:rPr dirty="0">
                <a:latin typeface="Source Sans Pro ExtraLight"/>
                <a:ea typeface="Source Sans Pro ExtraLight"/>
                <a:cs typeface="Source Sans Pro ExtraLight"/>
                <a:sym typeface="Source Sans Pro ExtraLight"/>
              </a:rPr>
              <a:t>rename(</a:t>
            </a:r>
            <a:r>
              <a:rPr lang="en-US" dirty="0" err="1">
                <a:latin typeface="Source Sans Pro ExtraLight"/>
                <a:ea typeface="Source Sans Pro ExtraLight"/>
                <a:cs typeface="Source Sans Pro ExtraLight"/>
                <a:sym typeface="Source Sans Pro ExtraLight"/>
              </a:rPr>
              <a:t>miles_per_gallon</a:t>
            </a:r>
            <a:r>
              <a:rPr lang="en-US" dirty="0">
                <a:latin typeface="Source Sans Pro ExtraLight"/>
                <a:ea typeface="Source Sans Pro ExtraLight"/>
                <a:cs typeface="Source Sans Pro ExtraLight"/>
                <a:sym typeface="Source Sans Pro ExtraLight"/>
              </a:rPr>
              <a:t> = mpg</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662157"/>
            <a:ext cx="1498296"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MAKE NEW VARIABLES</a:t>
            </a:r>
          </a:p>
        </p:txBody>
      </p:sp>
      <p:sp>
        <p:nvSpPr>
          <p:cNvPr id="184" name="EXTRACT CASES"/>
          <p:cNvSpPr txBox="1"/>
          <p:nvPr/>
        </p:nvSpPr>
        <p:spPr>
          <a:xfrm>
            <a:off x="4803888" y="2059201"/>
            <a:ext cx="1073405"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EXTRACT CASES</a:t>
            </a:r>
          </a:p>
        </p:txBody>
      </p:sp>
      <p:sp>
        <p:nvSpPr>
          <p:cNvPr id="185" name="Line"/>
          <p:cNvSpPr/>
          <p:nvPr/>
        </p:nvSpPr>
        <p:spPr>
          <a:xfrm>
            <a:off x="4812866" y="2046198"/>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2022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4401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6994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87263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975545"/>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3"/>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247445"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summary function</a:t>
            </a:r>
          </a:p>
        </p:txBody>
      </p:sp>
      <p:pic>
        <p:nvPicPr>
          <p:cNvPr id="200" name="Image" descr="Image"/>
          <p:cNvPicPr>
            <a:picLocks noChangeAspect="1"/>
          </p:cNvPicPr>
          <p:nvPr/>
        </p:nvPicPr>
        <p:blipFill>
          <a:blip r:embed="rId4"/>
          <a:stretch>
            <a:fillRect/>
          </a:stretch>
        </p:blipFill>
        <p:spPr>
          <a:xfrm>
            <a:off x="11087961" y="8312298"/>
            <a:ext cx="2483946" cy="276233"/>
          </a:xfrm>
          <a:prstGeom prst="rect">
            <a:avLst/>
          </a:prstGeom>
          <a:ln w="12700">
            <a:miter lim="400000"/>
          </a:ln>
        </p:spPr>
      </p:pic>
      <p:sp>
        <p:nvSpPr>
          <p:cNvPr id="201" name="vectorized function"/>
          <p:cNvSpPr txBox="1"/>
          <p:nvPr/>
        </p:nvSpPr>
        <p:spPr>
          <a:xfrm>
            <a:off x="11214923" y="8342462"/>
            <a:ext cx="1315568"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dirty="0"/>
              <a:t>vectorized function</a:t>
            </a:r>
          </a:p>
        </p:txBody>
      </p:sp>
      <p:sp>
        <p:nvSpPr>
          <p:cNvPr id="202" name="Data Transformation with dplyr : : CHEAT SHEET"/>
          <p:cNvSpPr txBox="1">
            <a:spLocks noGrp="1"/>
          </p:cNvSpPr>
          <p:nvPr>
            <p:ph type="title"/>
          </p:nvPr>
        </p:nvSpPr>
        <p:spPr>
          <a:xfrm>
            <a:off x="275720" y="361177"/>
            <a:ext cx="10898131" cy="803348"/>
          </a:xfrm>
          <a:prstGeom prst="rect">
            <a:avLst/>
          </a:prstGeom>
        </p:spPr>
        <p:txBody>
          <a:bodyPr lIns="0" tIns="0" rIns="0" bIns="0" anchor="t"/>
          <a:lstStyle/>
          <a:p>
            <a:pPr>
              <a:defRPr>
                <a:solidFill>
                  <a:srgbClr val="424242"/>
                </a:solidFill>
                <a:latin typeface="Source Sans Pro Light"/>
                <a:ea typeface="Source Sans Pro Light"/>
                <a:cs typeface="Source Sans Pro Light"/>
                <a:sym typeface="Source Sans Pro Light"/>
              </a:defRPr>
            </a:pPr>
            <a:r>
              <a:rPr dirty="0"/>
              <a:t>Data </a:t>
            </a:r>
            <a:r>
              <a:rPr lang="en-US" dirty="0"/>
              <a:t>t</a:t>
            </a:r>
            <a:r>
              <a:rPr dirty="0"/>
              <a:t>ransformation with </a:t>
            </a:r>
            <a:r>
              <a:rPr dirty="0" err="1"/>
              <a:t>dplyr</a:t>
            </a:r>
            <a:r>
              <a:rPr dirty="0"/>
              <a:t> : :</a:t>
            </a:r>
            <a:r>
              <a:rPr dirty="0">
                <a:latin typeface="+mj-lt"/>
                <a:ea typeface="+mj-ea"/>
                <a:cs typeface="+mj-cs"/>
                <a:sym typeface="Source Sans Pro Regular"/>
              </a:rPr>
              <a:t> </a:t>
            </a:r>
            <a:r>
              <a:rPr sz="3300" dirty="0">
                <a:latin typeface="Source Sans Pro Bold"/>
                <a:ea typeface="Source Sans Pro Bold"/>
                <a:cs typeface="Source Sans Pro Bold"/>
                <a:sym typeface="Source Sans Pro Bold"/>
              </a:rPr>
              <a:t>CHEAT SHEET</a:t>
            </a:r>
            <a:r>
              <a:rPr dirty="0">
                <a:latin typeface="+mj-lt"/>
                <a:ea typeface="+mj-ea"/>
                <a:cs typeface="+mj-cs"/>
                <a:sym typeface="Source Sans Pro Regular"/>
              </a:rPr>
              <a:t> </a:t>
            </a: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7801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214" name="MANIPULATE MULTIPLE VARIABLES AT ONCE"/>
          <p:cNvSpPr txBox="1"/>
          <p:nvPr/>
        </p:nvSpPr>
        <p:spPr>
          <a:xfrm>
            <a:off x="9426688" y="5518148"/>
            <a:ext cx="2936037"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MANIPULATE MULTIPLE VARIABLES AT ONCE</a:t>
            </a:r>
          </a:p>
        </p:txBody>
      </p:sp>
      <p:sp>
        <p:nvSpPr>
          <p:cNvPr id="215" name="across(.cols, .funs, …, .names = NULL) Summarise or mutate multiple columns in the same way.…"/>
          <p:cNvSpPr txBox="1"/>
          <p:nvPr/>
        </p:nvSpPr>
        <p:spPr>
          <a:xfrm>
            <a:off x="10447755" y="5994400"/>
            <a:ext cx="3319208" cy="1358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across(</a:t>
            </a:r>
            <a:r>
              <a:rPr dirty="0">
                <a:latin typeface="+mj-lt"/>
                <a:ea typeface="+mj-ea"/>
                <a:cs typeface="+mj-cs"/>
                <a:sym typeface="Source Sans Pro Regular"/>
              </a:rPr>
              <a:t>.cols, .funs, …, .names = NULL</a:t>
            </a:r>
            <a:r>
              <a:rPr dirty="0"/>
              <a:t>)</a:t>
            </a:r>
            <a:r>
              <a:rPr dirty="0">
                <a:latin typeface="+mj-lt"/>
                <a:ea typeface="+mj-ea"/>
                <a:cs typeface="+mj-cs"/>
                <a:sym typeface="Source Sans Pro Regular"/>
              </a:rPr>
              <a:t> </a:t>
            </a:r>
            <a:r>
              <a:rPr dirty="0" err="1">
                <a:latin typeface="+mj-lt"/>
                <a:ea typeface="+mj-ea"/>
                <a:cs typeface="+mj-cs"/>
                <a:sym typeface="Source Sans Pro Regular"/>
              </a:rPr>
              <a:t>Summarise</a:t>
            </a:r>
            <a:r>
              <a:rPr dirty="0">
                <a:latin typeface="+mj-lt"/>
                <a:ea typeface="+mj-ea"/>
                <a:cs typeface="+mj-cs"/>
                <a:sym typeface="Source Sans Pro Regular"/>
              </a:rPr>
              <a:t> or mutate multiple columns in the same way.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df</a:t>
            </a:r>
            <a:r>
              <a:rPr lang="es-ES" dirty="0">
                <a:latin typeface="Source Sans Pro ExtraLight"/>
                <a:ea typeface="Source Sans Pro ExtraLight"/>
                <a:sym typeface="Source Sans Pro ExtraLight"/>
              </a:rPr>
              <a:t> |&gt; </a:t>
            </a:r>
            <a:r>
              <a:rPr dirty="0" err="1"/>
              <a:t>summarise</a:t>
            </a:r>
            <a:r>
              <a:rPr dirty="0"/>
              <a:t>(across(everything(), mean))</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c_across</a:t>
            </a:r>
            <a:r>
              <a:rPr dirty="0"/>
              <a:t>(</a:t>
            </a:r>
            <a:r>
              <a:rPr dirty="0">
                <a:latin typeface="+mj-lt"/>
                <a:ea typeface="+mj-ea"/>
                <a:cs typeface="+mj-cs"/>
                <a:sym typeface="Source Sans Pro Regular"/>
              </a:rPr>
              <a:t>.cols</a:t>
            </a:r>
            <a:r>
              <a:rPr dirty="0"/>
              <a:t>)</a:t>
            </a:r>
            <a:r>
              <a:rPr dirty="0">
                <a:latin typeface="+mj-lt"/>
                <a:ea typeface="+mj-ea"/>
                <a:cs typeface="+mj-cs"/>
                <a:sym typeface="Source Sans Pro Regular"/>
              </a:rPr>
              <a:t> Compute across columns in </a:t>
            </a:r>
          </a:p>
          <a:p>
            <a:pPr>
              <a:lnSpc>
                <a:spcPct val="80000"/>
              </a:lnSpc>
              <a:spcBef>
                <a:spcPts val="0"/>
              </a:spcBef>
              <a:defRPr>
                <a:solidFill>
                  <a:srgbClr val="000000"/>
                </a:solidFill>
              </a:defRPr>
            </a:pPr>
            <a:r>
              <a:rPr dirty="0"/>
              <a:t>row-wise data.</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latin typeface="Source Sans Pro ExtraLight"/>
                <a:ea typeface="Source Sans Pro ExtraLight"/>
                <a:sym typeface="Source Sans Pro ExtraLight"/>
              </a:rPr>
              <a:t>df</a:t>
            </a:r>
            <a:r>
              <a:rPr lang="es-ES" dirty="0">
                <a:latin typeface="Source Sans Pro ExtraLight"/>
                <a:ea typeface="Source Sans Pro ExtraLight"/>
                <a:sym typeface="Source Sans Pro ExtraLight"/>
              </a:rPr>
              <a:t> |&gt; </a:t>
            </a:r>
            <a:endParaRPr lang="en-US"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a:t>  </a:t>
            </a:r>
            <a:r>
              <a:rPr dirty="0" err="1"/>
              <a:t>rowwise</a:t>
            </a:r>
            <a:r>
              <a:rPr dirty="0"/>
              <a:t>()</a:t>
            </a:r>
            <a:r>
              <a:rPr lang="en-US" dirty="0"/>
              <a:t> |&gt;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n-US" dirty="0"/>
              <a:t>  mutate(</a:t>
            </a:r>
            <a:r>
              <a:rPr lang="en-US" dirty="0" err="1"/>
              <a:t>x_total</a:t>
            </a:r>
            <a:r>
              <a:rPr lang="en-US" dirty="0"/>
              <a:t> = sum(</a:t>
            </a:r>
            <a:r>
              <a:rPr lang="en-US" dirty="0" err="1"/>
              <a:t>c_across</a:t>
            </a:r>
            <a:r>
              <a:rPr lang="en-US" dirty="0"/>
              <a:t>(1:2)))</a:t>
            </a:r>
            <a:endParaRPr dirty="0"/>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629525"/>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44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Returns ungrouped copy of table.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lang="es-ES" dirty="0" err="1"/>
              <a:t>g_mtcars</a:t>
            </a:r>
            <a:r>
              <a:rPr lang="es-ES" dirty="0"/>
              <a:t> &lt;- </a:t>
            </a:r>
            <a:r>
              <a:rPr lang="es-ES" dirty="0" err="1"/>
              <a:t>mtcars</a:t>
            </a:r>
            <a:r>
              <a:rPr lang="es-ES" dirty="0"/>
              <a:t> |&gt; </a:t>
            </a:r>
            <a:r>
              <a:rPr lang="es-ES" dirty="0" err="1"/>
              <a:t>group_by</a:t>
            </a:r>
            <a:r>
              <a:rPr lang="es-ES" dirty="0"/>
              <a:t>(</a:t>
            </a:r>
            <a:r>
              <a:rPr lang="es-ES" dirty="0" err="1"/>
              <a:t>cyl</a:t>
            </a:r>
            <a:r>
              <a:rPr lang="es-ES" dirty="0"/>
              <a:t>)</a:t>
            </a:r>
            <a:endParaRPr lang="en-US"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4759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starwars</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rowwise</a:t>
            </a:r>
            <a:r>
              <a:rPr dirty="0"/>
              <a:t>() </a:t>
            </a:r>
            <a:r>
              <a:rPr lang="en-US" dirty="0"/>
              <a:t>|&gt;</a:t>
            </a:r>
            <a:endParaRPr dirty="0"/>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mutate(</a:t>
            </a:r>
            <a:r>
              <a:rPr dirty="0" err="1"/>
              <a:t>film_count</a:t>
            </a:r>
            <a:r>
              <a:rPr dirty="0"/>
              <a: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5"/>
          <a:stretch>
            <a:fillRect/>
          </a:stretch>
        </p:blipFill>
        <p:spPr>
          <a:xfrm>
            <a:off x="12306300" y="203200"/>
            <a:ext cx="1371600" cy="1584522"/>
          </a:xfrm>
          <a:prstGeom prst="rect">
            <a:avLst/>
          </a:prstGeom>
          <a:ln w="12700">
            <a:miter lim="400000"/>
          </a:ln>
        </p:spPr>
      </p:pic>
      <p:graphicFrame>
        <p:nvGraphicFramePr>
          <p:cNvPr id="228" name="Table"/>
          <p:cNvGraphicFramePr/>
          <p:nvPr/>
        </p:nvGraphicFramePr>
        <p:xfrm>
          <a:off x="4984143" y="6937277"/>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xor()</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nvGraphicFramePr>
        <p:xfrm>
          <a:off x="4788670" y="260496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nvGraphicFramePr>
        <p:xfrm>
          <a:off x="4788670" y="334431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nvGraphicFramePr>
        <p:xfrm>
          <a:off x="4788670" y="4261051"/>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nvGraphicFramePr>
        <p:xfrm>
          <a:off x="4788670" y="557962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nvGraphicFramePr>
        <p:xfrm>
          <a:off x="5432864" y="2604964"/>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nvGraphicFramePr>
        <p:xfrm>
          <a:off x="5432864" y="426105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extLst>
              <p:ext uri="{D42A27DB-BD31-4B8C-83A1-F6EECF244321}">
                <p14:modId xmlns:p14="http://schemas.microsoft.com/office/powerpoint/2010/main" val="761971814"/>
              </p:ext>
            </p:extLst>
          </p:nvPr>
        </p:nvGraphicFramePr>
        <p:xfrm>
          <a:off x="9451820" y="877049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nvGraphicFramePr>
        <p:xfrm>
          <a:off x="9451820"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extLst>
              <p:ext uri="{D42A27DB-BD31-4B8C-83A1-F6EECF244321}">
                <p14:modId xmlns:p14="http://schemas.microsoft.com/office/powerpoint/2010/main" val="522068509"/>
              </p:ext>
            </p:extLst>
          </p:nvPr>
        </p:nvGraphicFramePr>
        <p:xfrm>
          <a:off x="10007904" y="877049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nvGraphicFramePr>
        <p:xfrm>
          <a:off x="10007904" y="969105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nvGraphicFramePr>
        <p:xfrm>
          <a:off x="5432864" y="334431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nvGraphicFramePr>
        <p:xfrm>
          <a:off x="5432864" y="557962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E016F1D9-BA68-6C62-A8B2-BF6676FC5E35}"/>
              </a:ext>
            </a:extLst>
          </p:cNvPr>
          <p:cNvSpPr txBox="1"/>
          <p:nvPr/>
        </p:nvSpPr>
        <p:spPr>
          <a:xfrm>
            <a:off x="9446411" y="5661515"/>
            <a:ext cx="308408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ES" dirty="0" err="1">
                <a:latin typeface="Source Sans Pro ExtraLight"/>
                <a:ea typeface="Source Sans Pro ExtraLight"/>
                <a:sym typeface="Source Sans Pro ExtraLight"/>
              </a:rPr>
              <a:t>df</a:t>
            </a:r>
            <a:r>
              <a:rPr lang="es-ES" dirty="0">
                <a:latin typeface="Source Sans Pro ExtraLight"/>
                <a:ea typeface="Source Sans Pro ExtraLight"/>
                <a:sym typeface="Source Sans Pro ExtraLight"/>
              </a:rPr>
              <a:t> &lt;- </a:t>
            </a:r>
            <a:r>
              <a:rPr lang="es-ES" dirty="0" err="1">
                <a:latin typeface="Source Sans Pro ExtraLight"/>
                <a:ea typeface="Source Sans Pro ExtraLight"/>
                <a:sym typeface="Source Sans Pro ExtraLight"/>
              </a:rPr>
              <a:t>tibble</a:t>
            </a:r>
            <a:r>
              <a:rPr lang="es-ES" dirty="0">
                <a:latin typeface="Source Sans Pro ExtraLight"/>
                <a:ea typeface="Source Sans Pro ExtraLight"/>
                <a:sym typeface="Source Sans Pro ExtraLight"/>
              </a:rPr>
              <a:t>(x_1 = c(1, 2), x_2 = c(3, 4), y = c(4, 5))</a:t>
            </a:r>
            <a:endParaRPr lang="es-ES" dirty="0"/>
          </a:p>
        </p:txBody>
      </p:sp>
      <p:pic>
        <p:nvPicPr>
          <p:cNvPr id="4" name="posit-full-color.png" descr="posit-full-color.png">
            <a:extLst>
              <a:ext uri="{FF2B5EF4-FFF2-40B4-BE49-F238E27FC236}">
                <a16:creationId xmlns:a16="http://schemas.microsoft.com/office/drawing/2014/main" id="{AF013E73-98AD-43C7-A32C-5B39A69B68E5}"/>
              </a:ext>
            </a:extLst>
          </p:cNvPr>
          <p:cNvPicPr>
            <a:picLocks noChangeAspect="1"/>
          </p:cNvPicPr>
          <p:nvPr/>
        </p:nvPicPr>
        <p:blipFill>
          <a:blip r:embed="rId6"/>
          <a:srcRect/>
          <a:stretch>
            <a:fillRect/>
          </a:stretch>
        </p:blipFill>
        <p:spPr>
          <a:xfrm>
            <a:off x="217442" y="10050579"/>
            <a:ext cx="1719068" cy="544372"/>
          </a:xfrm>
          <a:prstGeom prst="rect">
            <a:avLst/>
          </a:prstGeom>
          <a:ln w="12700">
            <a:miter lim="400000"/>
          </a:ln>
        </p:spPr>
      </p:pic>
      <p:sp>
        <p:nvSpPr>
          <p:cNvPr id="5" name="CC BY SA Posit Software, PBC  •   info@posit.co  •   posit.co  •  Learn more at dplyr.tidyverse.org  •  HTML cheatsheets at pos.it/cheatsheets  •  dplyr  1.1.4  •  Updated:  2024-05">
            <a:extLst>
              <a:ext uri="{FF2B5EF4-FFF2-40B4-BE49-F238E27FC236}">
                <a16:creationId xmlns:a16="http://schemas.microsoft.com/office/drawing/2014/main" id="{C6B4561D-A1ED-E309-9778-68154A424059}"/>
              </a:ext>
            </a:extLst>
          </p:cNvPr>
          <p:cNvSpPr txBox="1"/>
          <p:nvPr/>
        </p:nvSpPr>
        <p:spPr>
          <a:xfrm>
            <a:off x="1845572" y="10340910"/>
            <a:ext cx="11830666" cy="248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t>CC BY SA Posit Software, PBC  •   </a:t>
            </a:r>
            <a:r>
              <a:rPr>
                <a:hlinkClick r:id="rId7"/>
              </a:rPr>
              <a:t>info@posit.co</a:t>
            </a:r>
            <a:r>
              <a:t>  •   </a:t>
            </a:r>
            <a:r>
              <a:rPr>
                <a:hlinkClick r:id="rId8"/>
              </a:rPr>
              <a:t>posit.co</a:t>
            </a:r>
            <a:r>
              <a:t>  •  Learn more at </a:t>
            </a:r>
            <a:r>
              <a:rPr b="1">
                <a:hlinkClick r:id="rId9"/>
              </a:rPr>
              <a:t>dplyr.tidyverse.org</a:t>
            </a:r>
            <a:r>
              <a:t>  •  HTML cheatsheets at </a:t>
            </a:r>
            <a:r>
              <a:rPr b="1">
                <a:hlinkClick r:id="rId10"/>
              </a:rPr>
              <a:t>pos.it/cheatsheets</a:t>
            </a:r>
            <a:r>
              <a:rPr>
                <a:solidFill>
                  <a:srgbClr val="D1D2D3"/>
                </a:solidFill>
              </a:rPr>
              <a:t>  </a:t>
            </a:r>
            <a:r>
              <a:t>•  dplyr  1.1.4  •  Updated:  2024-05</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083799" cy="8037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a:latin typeface="Source Sans Pro Bold"/>
                <a:ea typeface="Source Sans Pro Bold"/>
                <a:cs typeface="Source Sans Pro Bold"/>
                <a:sym typeface="Source Sans Pro Bold"/>
              </a:defRPr>
            </a:pPr>
            <a:r>
              <a:rPr dirty="0"/>
              <a:t>OFFSET</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 offset elements by 1</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 offset elements by -1</a:t>
            </a: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dirty="0"/>
              <a:t>CUMULATIVE AGGREGATE</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 cumulative all()</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 cumulative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cummax</a:t>
            </a:r>
            <a:r>
              <a:rPr dirty="0"/>
              <a:t>()</a:t>
            </a:r>
            <a:r>
              <a:rPr dirty="0">
                <a:latin typeface="+mj-lt"/>
                <a:ea typeface="+mj-ea"/>
                <a:cs typeface="+mj-cs"/>
                <a:sym typeface="Source Sans Pro Regular"/>
              </a:rPr>
              <a:t> - cumulative max()</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 cumulative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cummin()</a:t>
            </a:r>
            <a:r>
              <a:rPr dirty="0">
                <a:latin typeface="+mj-lt"/>
                <a:ea typeface="+mj-ea"/>
                <a:cs typeface="+mj-cs"/>
                <a:sym typeface="Source Sans Pro Regular"/>
              </a:rPr>
              <a:t> - cumulative min()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cumprod</a:t>
            </a:r>
            <a:r>
              <a:rPr dirty="0"/>
              <a:t>()</a:t>
            </a:r>
            <a:r>
              <a:rPr dirty="0">
                <a:latin typeface="+mj-lt"/>
                <a:ea typeface="+mj-ea"/>
                <a:cs typeface="+mj-cs"/>
                <a:sym typeface="Source Sans Pro Regular"/>
              </a:rPr>
              <a:t> - cumulative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cumsum</a:t>
            </a:r>
            <a:r>
              <a:rPr dirty="0"/>
              <a:t>()</a:t>
            </a:r>
            <a:r>
              <a:rPr dirty="0">
                <a:latin typeface="+mj-lt"/>
                <a:ea typeface="+mj-ea"/>
                <a:cs typeface="+mj-cs"/>
                <a:sym typeface="Source Sans Pro Regular"/>
              </a:rPr>
              <a:t> - cumulative sum()</a:t>
            </a: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dirty="0"/>
              <a:t>RANKING</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 proportion of all values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rank w ties = min, no gaps</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dirty="0">
                <a:solidFill>
                  <a:srgbClr val="000000"/>
                </a:solidFill>
              </a:rPr>
              <a:t>- rank with ties = min</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 bins into n bins</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scaled to [0,1]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 rank with ties = "first"</a:t>
            </a: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dirty="0"/>
              <a:t>MATH</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 - , *, /, ^, %/%, %% </a:t>
            </a:r>
            <a:r>
              <a:rPr dirty="0">
                <a:latin typeface="+mj-lt"/>
                <a:ea typeface="+mj-ea"/>
                <a:cs typeface="+mj-cs"/>
                <a:sym typeface="Source Sans Pro Regular"/>
              </a:rPr>
              <a:t>- arithmetic ops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log(), log2(), log10() </a:t>
            </a:r>
            <a:r>
              <a:rPr dirty="0">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a:t>&lt;, &lt;=, &gt;, &gt;=, !=, ==</a:t>
            </a:r>
            <a:r>
              <a:rPr dirty="0">
                <a:latin typeface="+mj-lt"/>
                <a:ea typeface="+mj-ea"/>
                <a:cs typeface="+mj-cs"/>
                <a:sym typeface="Source Sans Pro Regular"/>
              </a:rPr>
              <a:t> - logical comparisons</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left &amp; x &lt;= right</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safe == for floating point numbers</a:t>
            </a: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dirty="0"/>
              <a:t>MISCELLANEOUS</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multi-case </a:t>
            </a:r>
            <a:r>
              <a:rPr dirty="0" err="1">
                <a:solidFill>
                  <a:srgbClr val="000000"/>
                </a:solidFill>
              </a:rPr>
              <a:t>if_else</a:t>
            </a:r>
            <a:r>
              <a:rPr dirty="0">
                <a:solidFill>
                  <a:srgbClr val="000000"/>
                </a:solidFill>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a:t>
            </a:r>
            <a:r>
              <a:rPr lang="en-US" dirty="0"/>
              <a:t>|&gt;</a:t>
            </a:r>
            <a:r>
              <a:rPr dirty="0"/>
              <a: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 first non-NA values by </a:t>
            </a:r>
            <a:br>
              <a:rPr dirty="0">
                <a:solidFill>
                  <a:srgbClr val="000000"/>
                </a:solidFill>
              </a:rPr>
            </a:br>
            <a:r>
              <a:rPr dirty="0">
                <a:solidFill>
                  <a:srgbClr val="000000"/>
                </a:solidFill>
              </a:rPr>
              <a:t>              element  across a set of vectors</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element-wise if() + else()</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 replace specific values with NA</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pmax</a:t>
            </a:r>
            <a:r>
              <a:rPr dirty="0"/>
              <a:t>()</a:t>
            </a:r>
            <a:r>
              <a:rPr dirty="0">
                <a:latin typeface="+mj-lt"/>
                <a:ea typeface="+mj-ea"/>
                <a:cs typeface="+mj-cs"/>
                <a:sym typeface="Source Sans Pro Regular"/>
              </a:rPr>
              <a:t> - element-wise max()</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en-US" dirty="0"/>
              <a:t>             </a:t>
            </a:r>
            <a:r>
              <a:rPr dirty="0" err="1"/>
              <a:t>pmin</a:t>
            </a:r>
            <a:r>
              <a:rPr dirty="0"/>
              <a:t>()</a:t>
            </a:r>
            <a:r>
              <a:rPr dirty="0">
                <a:latin typeface="+mj-lt"/>
                <a:ea typeface="+mj-ea"/>
                <a:cs typeface="+mj-cs"/>
                <a:sym typeface="Source Sans Pro Regular"/>
              </a:rPr>
              <a:t> - element-wise min()</a:t>
            </a: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appl</a:t>
            </a:r>
            <a:r>
              <a:rPr lang="en-US" dirty="0">
                <a:latin typeface="+mj-lt"/>
                <a:ea typeface="+mj-ea"/>
                <a:cs typeface="+mj-cs"/>
                <a:sym typeface="Source Sans Pro Regular"/>
              </a:rPr>
              <a:t>ies</a:t>
            </a:r>
            <a:r>
              <a:rPr dirty="0">
                <a:latin typeface="+mj-lt"/>
                <a:ea typeface="+mj-ea"/>
                <a:cs typeface="+mj-cs"/>
                <a:sym typeface="Source Sans Pro Regular"/>
              </a:rPr>
              <a:t> vectorized functions to columns to create new columns. Vectorized functions take vectors as input and return vectors of the same length as output.</a:t>
            </a:r>
          </a:p>
        </p:txBody>
      </p:sp>
      <p:sp>
        <p:nvSpPr>
          <p:cNvPr id="292" name="Vectorized Functions"/>
          <p:cNvSpPr txBox="1"/>
          <p:nvPr/>
        </p:nvSpPr>
        <p:spPr>
          <a:xfrm>
            <a:off x="323996" y="729729"/>
            <a:ext cx="276669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Vectorized Functions</a:t>
            </a:r>
          </a:p>
        </p:txBody>
      </p:sp>
      <p:sp>
        <p:nvSpPr>
          <p:cNvPr id="293" name="TO USE WITH MUTATE ()"/>
          <p:cNvSpPr txBox="1"/>
          <p:nvPr/>
        </p:nvSpPr>
        <p:spPr>
          <a:xfrm>
            <a:off x="323996" y="1200389"/>
            <a:ext cx="1590041"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6"/>
            <a:ext cx="2483945" cy="276235"/>
            <a:chOff x="0" y="0"/>
            <a:chExt cx="2483944" cy="276234"/>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315569"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vectorized function</a:t>
              </a:r>
            </a:p>
          </p:txBody>
        </p:sp>
      </p:grpSp>
      <p:sp>
        <p:nvSpPr>
          <p:cNvPr id="298" name="Summary Functions"/>
          <p:cNvSpPr txBox="1"/>
          <p:nvPr/>
        </p:nvSpPr>
        <p:spPr>
          <a:xfrm>
            <a:off x="3714820" y="729729"/>
            <a:ext cx="267525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Summary Functions</a:t>
            </a:r>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0389"/>
            <a:ext cx="1862684"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TO USE WITH 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summarise() </a:t>
            </a:r>
            <a:r>
              <a:rPr>
                <a:latin typeface="+mj-lt"/>
                <a:ea typeface="+mj-ea"/>
                <a:cs typeface="+mj-cs"/>
                <a:sym typeface="Source Sans Pro Regular"/>
              </a:rPr>
              <a:t>applies summary functions to columns to create a new table. Summary functions take vectors as input and return single values as output.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dirty="0"/>
              <a:t>COUNT</a:t>
            </a: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 number of values/rows</a:t>
            </a: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 of </a:t>
            </a:r>
            <a:r>
              <a:rPr dirty="0" err="1">
                <a:solidFill>
                  <a:srgbClr val="000000"/>
                </a:solidFill>
              </a:rPr>
              <a:t>uniques</a:t>
            </a:r>
            <a:endParaRPr lang="en-US" dirty="0">
              <a:solidFill>
                <a:srgbClr val="000000"/>
              </a:solidFill>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s-ES" dirty="0">
                <a:solidFill>
                  <a:srgbClr val="000000"/>
                </a:solidFill>
              </a:rPr>
              <a:t>             </a:t>
            </a:r>
            <a:r>
              <a:rPr dirty="0"/>
              <a:t>sum(!is.na())</a:t>
            </a:r>
            <a:r>
              <a:rPr dirty="0">
                <a:latin typeface="+mj-lt"/>
                <a:ea typeface="+mj-ea"/>
                <a:cs typeface="+mj-cs"/>
                <a:sym typeface="Source Sans Pro Regular"/>
              </a:rPr>
              <a:t> - # of non-NA’s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POSITION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mean()</a:t>
            </a:r>
            <a:r>
              <a:rPr dirty="0">
                <a:latin typeface="+mj-lt"/>
                <a:ea typeface="+mj-ea"/>
                <a:cs typeface="+mj-cs"/>
                <a:sym typeface="Source Sans Pro Regular"/>
              </a:rPr>
              <a:t> - mean, also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median()</a:t>
            </a:r>
            <a:r>
              <a:rPr dirty="0">
                <a:latin typeface="+mj-lt"/>
                <a:ea typeface="+mj-ea"/>
                <a:cs typeface="+mj-cs"/>
                <a:sym typeface="Source Sans Pro Regular"/>
              </a:rPr>
              <a:t> - median</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LOGICAL</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mean()</a:t>
            </a:r>
            <a:r>
              <a:rPr dirty="0">
                <a:latin typeface="+mj-lt"/>
                <a:ea typeface="+mj-ea"/>
                <a:cs typeface="+mj-cs"/>
                <a:sym typeface="Source Sans Pro Regular"/>
              </a:rPr>
              <a:t> - proportion of TRUE’s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sum()</a:t>
            </a:r>
            <a:r>
              <a:rPr dirty="0">
                <a:latin typeface="+mj-lt"/>
                <a:ea typeface="+mj-ea"/>
                <a:cs typeface="+mj-cs"/>
                <a:sym typeface="Source Sans Pro Regular"/>
              </a:rPr>
              <a:t> - # of TRUE’s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ORDER</a:t>
            </a: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 first value</a:t>
            </a: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dirty="0">
                <a:solidFill>
                  <a:srgbClr val="000000"/>
                </a:solidFill>
              </a:rPr>
              <a:t> - last value</a:t>
            </a: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 value in nth location of vector</a:t>
            </a:r>
          </a:p>
          <a:p>
            <a:pPr defTabSz="578358">
              <a:lnSpc>
                <a:spcPct val="80000"/>
              </a:lnSpc>
              <a:spcBef>
                <a:spcPts val="0"/>
              </a:spcBef>
              <a:defRPr sz="1100">
                <a:solidFill>
                  <a:srgbClr val="000000"/>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dirty="0"/>
              <a:t>RANK</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quantile()</a:t>
            </a:r>
            <a:r>
              <a:rPr dirty="0">
                <a:latin typeface="+mj-lt"/>
                <a:ea typeface="+mj-ea"/>
                <a:cs typeface="+mj-cs"/>
                <a:sym typeface="Source Sans Pro Regular"/>
              </a:rPr>
              <a:t> - nth quantile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min() </a:t>
            </a:r>
            <a:r>
              <a:rPr dirty="0">
                <a:latin typeface="+mj-lt"/>
                <a:ea typeface="+mj-ea"/>
                <a:cs typeface="+mj-cs"/>
                <a:sym typeface="Source Sans Pro Regular"/>
              </a:rPr>
              <a:t>- minimum value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max()</a:t>
            </a:r>
            <a:r>
              <a:rPr dirty="0">
                <a:latin typeface="+mj-lt"/>
                <a:ea typeface="+mj-ea"/>
                <a:cs typeface="+mj-cs"/>
                <a:sym typeface="Source Sans Pro Regular"/>
              </a:rPr>
              <a:t> - maximum value</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SPREAD</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IQR()</a:t>
            </a:r>
            <a:r>
              <a:rPr dirty="0">
                <a:latin typeface="+mj-lt"/>
                <a:ea typeface="+mj-ea"/>
                <a:cs typeface="+mj-cs"/>
                <a:sym typeface="Source Sans Pro Regular"/>
              </a:rPr>
              <a:t> - Inter-Quartile Range</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mad()</a:t>
            </a:r>
            <a:r>
              <a:rPr dirty="0">
                <a:latin typeface="+mj-lt"/>
                <a:ea typeface="+mj-ea"/>
                <a:cs typeface="+mj-cs"/>
                <a:sym typeface="Source Sans Pro Regular"/>
              </a:rPr>
              <a:t> - median absolute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err="1"/>
              <a:t>sd</a:t>
            </a:r>
            <a:r>
              <a:rPr dirty="0"/>
              <a:t>()</a:t>
            </a:r>
            <a:r>
              <a:rPr dirty="0">
                <a:latin typeface="+mj-lt"/>
                <a:ea typeface="+mj-ea"/>
                <a:cs typeface="+mj-cs"/>
                <a:sym typeface="Source Sans Pro Regular"/>
              </a:rPr>
              <a:t> - standard deviation</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lang="en-US" dirty="0"/>
              <a:t>              </a:t>
            </a:r>
            <a:r>
              <a:rPr dirty="0"/>
              <a:t>var()</a:t>
            </a:r>
            <a:r>
              <a:rPr dirty="0">
                <a:latin typeface="+mj-lt"/>
                <a:ea typeface="+mj-ea"/>
                <a:cs typeface="+mj-cs"/>
                <a:sym typeface="Source Sans Pro Regular"/>
              </a:rPr>
              <a:t> - variance</a:t>
            </a:r>
          </a:p>
        </p:txBody>
      </p:sp>
      <p:sp>
        <p:nvSpPr>
          <p:cNvPr id="303" name="Row Names"/>
          <p:cNvSpPr txBox="1"/>
          <p:nvPr/>
        </p:nvSpPr>
        <p:spPr>
          <a:xfrm>
            <a:off x="3714820" y="7471578"/>
            <a:ext cx="157162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Row Names</a:t>
            </a:r>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66673">
              <a:lnSpc>
                <a:spcPct val="80000"/>
              </a:lnSpc>
              <a:spcBef>
                <a:spcPts val="0"/>
              </a:spcBef>
              <a:defRPr sz="1100">
                <a:solidFill>
                  <a:srgbClr val="000000"/>
                </a:solidFill>
              </a:defRPr>
            </a:lvl1pPr>
          </a:lstStyle>
          <a:p>
            <a:r>
              <a:t>Tidy data does not use rownames, which store a variable outside of the columns. To work with the rownames, first move them into a column.</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321243" cy="1257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rownames_to_column()</a:t>
            </a:r>
          </a:p>
          <a:p>
            <a:pPr>
              <a:lnSpc>
                <a:spcPct val="80000"/>
              </a:lnSpc>
              <a:spcBef>
                <a:spcPts val="0"/>
              </a:spcBef>
              <a:defRPr>
                <a:solidFill>
                  <a:srgbClr val="000000"/>
                </a:solidFill>
              </a:defRPr>
            </a:pPr>
            <a:r>
              <a:t>Move row names into col.</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a </a:t>
            </a:r>
            <a:r>
              <a:rPr>
                <a:latin typeface="Source Code Pro ExtraLight"/>
                <a:ea typeface="Source Code Pro ExtraLight"/>
                <a:cs typeface="Source Code Pro ExtraLight"/>
                <a:sym typeface="Source Code Pro ExtraLight"/>
              </a:rPr>
              <a:t>&lt;-</a:t>
            </a:r>
            <a:r>
              <a:rPr>
                <a:latin typeface="+mj-lt"/>
                <a:ea typeface="+mj-ea"/>
                <a:cs typeface="+mj-cs"/>
                <a:sym typeface="Source Sans Pro Regular"/>
              </a:rPr>
              <a:t> </a:t>
            </a:r>
            <a:r>
              <a:t>rownames_to_column(mtcars,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a:p>
          <a:p>
            <a:pPr>
              <a:lnSpc>
                <a:spcPct val="80000"/>
              </a:lnSpc>
              <a:spcBef>
                <a:spcPts val="0"/>
              </a:spcBef>
              <a:defRPr>
                <a:solidFill>
                  <a:srgbClr val="A6AAA9"/>
                </a:solidFill>
              </a:defRPr>
            </a:pPr>
            <a:r>
              <a:t>tibble::</a:t>
            </a:r>
            <a:r>
              <a:rPr>
                <a:solidFill>
                  <a:srgbClr val="000000"/>
                </a:solidFill>
                <a:latin typeface="Source Sans Pro Bold"/>
                <a:ea typeface="Source Sans Pro Bold"/>
                <a:cs typeface="Source Sans Pro Bold"/>
                <a:sym typeface="Source Sans Pro Bold"/>
              </a:rPr>
              <a:t>column_to_rownames()</a:t>
            </a:r>
          </a:p>
          <a:p>
            <a:pPr>
              <a:lnSpc>
                <a:spcPct val="80000"/>
              </a:lnSpc>
              <a:spcBef>
                <a:spcPts val="0"/>
              </a:spcBef>
              <a:defRPr>
                <a:solidFill>
                  <a:srgbClr val="000000"/>
                </a:solidFill>
              </a:defRPr>
            </a:pPr>
            <a:r>
              <a:t>Move col into row names.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column_to_rownames(a, var = "C")</a:t>
            </a:r>
          </a:p>
        </p:txBody>
      </p:sp>
      <p:grpSp>
        <p:nvGrpSpPr>
          <p:cNvPr id="311" name="Group"/>
          <p:cNvGrpSpPr/>
          <p:nvPr/>
        </p:nvGrpSpPr>
        <p:grpSpPr>
          <a:xfrm>
            <a:off x="3747639" y="2232645"/>
            <a:ext cx="2483947" cy="276128"/>
            <a:chOff x="0" y="0"/>
            <a:chExt cx="2483946" cy="276126"/>
          </a:xfrm>
        </p:grpSpPr>
        <p:pic>
          <p:nvPicPr>
            <p:cNvPr id="309" name="Image" descr="Image"/>
            <p:cNvPicPr>
              <a:picLocks noChangeAspect="1"/>
            </p:cNvPicPr>
            <p:nvPr/>
          </p:nvPicPr>
          <p:blipFill>
            <a:blip r:embed="rId3"/>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247445"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t>summary function</a:t>
              </a:r>
            </a:p>
          </p:txBody>
        </p:sp>
      </p:grpSp>
      <p:sp>
        <p:nvSpPr>
          <p:cNvPr id="312" name="Also tibble::has_rownames() and tibble::remove_rownames()."/>
          <p:cNvSpPr txBox="1"/>
          <p:nvPr/>
        </p:nvSpPr>
        <p:spPr>
          <a:xfrm>
            <a:off x="3714820" y="9759471"/>
            <a:ext cx="2155749" cy="342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defRPr>
            </a:pPr>
            <a:r>
              <a:t>Also </a:t>
            </a:r>
            <a:r>
              <a:rPr>
                <a:solidFill>
                  <a:srgbClr val="A6AAA9"/>
                </a:solidFill>
              </a:rPr>
              <a:t>tibble::</a:t>
            </a:r>
            <a:r>
              <a:rPr>
                <a:latin typeface="Source Sans Pro Bold"/>
                <a:ea typeface="Source Sans Pro Bold"/>
                <a:cs typeface="Source Sans Pro Bold"/>
                <a:sym typeface="Source Sans Pro Bold"/>
              </a:rPr>
              <a:t>has_rownames() </a:t>
            </a:r>
            <a:r>
              <a:t>and</a:t>
            </a:r>
            <a:br/>
            <a:r>
              <a:rPr>
                <a:solidFill>
                  <a:srgbClr val="A6AAA9"/>
                </a:solidFill>
              </a:rPr>
              <a:t>tibble::</a:t>
            </a:r>
            <a:r>
              <a:rPr>
                <a:latin typeface="Source Sans Pro Bold"/>
                <a:ea typeface="Source Sans Pro Bold"/>
                <a:cs typeface="Source Sans Pro Bold"/>
                <a:sym typeface="Source Sans Pro Bold"/>
              </a:rPr>
              <a:t>remove_rownames()</a:t>
            </a:r>
            <a:r>
              <a:t>.</a:t>
            </a:r>
          </a:p>
        </p:txBody>
      </p:sp>
      <p:sp>
        <p:nvSpPr>
          <p:cNvPr id="313" name="Combine Tables"/>
          <p:cNvSpPr txBox="1"/>
          <p:nvPr/>
        </p:nvSpPr>
        <p:spPr>
          <a:xfrm>
            <a:off x="7111868" y="729729"/>
            <a:ext cx="213169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t>Combine Tables</a:t>
            </a:r>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0389"/>
            <a:ext cx="1404875"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VARIABLES</a:t>
            </a:r>
          </a:p>
        </p:txBody>
      </p:sp>
      <p:sp>
        <p:nvSpPr>
          <p:cNvPr id="316" name="COMBINE CASES"/>
          <p:cNvSpPr txBox="1"/>
          <p:nvPr/>
        </p:nvSpPr>
        <p:spPr>
          <a:xfrm>
            <a:off x="10520143" y="1200389"/>
            <a:ext cx="1098551"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COMBINE CASES</a:t>
            </a:r>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95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bind_cols(</a:t>
            </a:r>
            <a:r>
              <a:rPr>
                <a:latin typeface="+mj-lt"/>
                <a:ea typeface="+mj-ea"/>
                <a:cs typeface="+mj-cs"/>
                <a:sym typeface="Source Sans Pro Regular"/>
              </a:rPr>
              <a:t>…, .name_repair</a:t>
            </a:r>
            <a:r>
              <a:t>) </a:t>
            </a:r>
            <a:r>
              <a:rPr>
                <a:latin typeface="+mj-lt"/>
                <a:ea typeface="+mj-ea"/>
                <a:cs typeface="+mj-cs"/>
                <a:sym typeface="Source Sans Pro Regular"/>
              </a:rPr>
              <a:t>Returns tables placed side by side as a single table. Column lengths must be equal. Columns will NOT be matched by id (to do that look at Relational Data below), so be sure to check that both tables are ordered the way you want before binding.</a:t>
            </a:r>
          </a:p>
        </p:txBody>
      </p:sp>
      <p:sp>
        <p:nvSpPr>
          <p:cNvPr id="318" name="left_join(x, y, by = NULL, copy = FALSE,  suffix = c(&quot;.x&quot;, &quot;.y&quot;), …, keep = FALSE, na_matched = &quot;na&quot;) Join matching values from y to x.…"/>
          <p:cNvSpPr txBox="1"/>
          <p:nvPr/>
        </p:nvSpPr>
        <p:spPr>
          <a:xfrm>
            <a:off x="7696406" y="4377278"/>
            <a:ext cx="2586111" cy="2933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left_join(</a:t>
            </a:r>
            <a:r>
              <a:rPr>
                <a:latin typeface="+mj-lt"/>
                <a:ea typeface="+mj-ea"/>
                <a:cs typeface="+mj-cs"/>
                <a:sym typeface="Source Sans Pro Regular"/>
              </a:rPr>
              <a:t>x, y, by = NULL, copy = FALSE,  suffix = c(".x", ".y"), …, keep = FALSE, na_matched = "na"</a:t>
            </a:r>
            <a:r>
              <a:t>) </a:t>
            </a:r>
            <a:r>
              <a:rPr>
                <a:latin typeface="+mj-lt"/>
                <a:ea typeface="+mj-ea"/>
                <a:cs typeface="+mj-cs"/>
                <a:sym typeface="Source Sans Pro Regular"/>
              </a:rPr>
              <a:t>Join matching values from y to x.</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right_join(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matching values from x to y.</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inner_join(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data. Retain only rows with matches.</a:t>
            </a:r>
          </a:p>
          <a:p>
            <a:pPr>
              <a:lnSpc>
                <a:spcPct val="80000"/>
              </a:lnSpc>
              <a:spcBef>
                <a:spcPts val="0"/>
              </a:spcBef>
              <a:defRPr>
                <a:solidFill>
                  <a:srgbClr val="000000"/>
                </a:solidFill>
              </a:defRPr>
            </a:pPr>
            <a:endParaRPr>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full_join(</a:t>
            </a:r>
            <a:r>
              <a:rPr>
                <a:latin typeface="+mj-lt"/>
                <a:ea typeface="+mj-ea"/>
                <a:cs typeface="+mj-cs"/>
                <a:sym typeface="Source Sans Pro Regular"/>
              </a:rPr>
              <a:t>x, y, by = NULL, copy = FALSE,  suffix = c(".x", ".y"), …, keep = FALSE, na_matches = "na"</a:t>
            </a:r>
            <a:r>
              <a:t>) </a:t>
            </a:r>
            <a:r>
              <a:rPr>
                <a:latin typeface="+mj-lt"/>
                <a:ea typeface="+mj-ea"/>
                <a:cs typeface="+mj-cs"/>
                <a:sym typeface="Source Sans Pro Regular"/>
              </a:rPr>
              <a:t>Join data. Retain all values, all rows.</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by = c("col1", "col2", …)</a:t>
            </a:r>
            <a:r>
              <a:t>  to specify one or more common columns to match on.</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"A")</a:t>
            </a:r>
          </a:p>
          <a:p>
            <a:pPr>
              <a:lnSpc>
                <a:spcPct val="80000"/>
              </a:lnSpc>
              <a:spcBef>
                <a:spcPts val="0"/>
              </a:spcBef>
              <a:defRPr>
                <a:solidFill>
                  <a:srgbClr val="000000"/>
                </a:solidFill>
              </a:defRPr>
            </a:pPr>
            <a:endParaRPr/>
          </a:p>
          <a:p>
            <a:pPr>
              <a:lnSpc>
                <a:spcPct val="80000"/>
              </a:lnSpc>
              <a:spcBef>
                <a:spcPts val="0"/>
              </a:spcBef>
              <a:defRPr>
                <a:solidFill>
                  <a:srgbClr val="000000"/>
                </a:solidFill>
              </a:defRPr>
            </a:pPr>
            <a:r>
              <a:t>Use a named vector,  </a:t>
            </a:r>
            <a:r>
              <a:rPr>
                <a:latin typeface="Source Sans Pro Bold"/>
                <a:ea typeface="Source Sans Pro Bold"/>
                <a:cs typeface="Source Sans Pro Bold"/>
                <a:sym typeface="Source Sans Pro Bold"/>
              </a:rPr>
              <a:t>by = c("col1" = "col2")</a:t>
            </a:r>
            <a:r>
              <a:t>, to match on columns that have different names in each table.</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a:t>
            </a:r>
          </a:p>
          <a:p>
            <a:pPr>
              <a:lnSpc>
                <a:spcPct val="80000"/>
              </a:lnSpc>
              <a:spcBef>
                <a:spcPts val="0"/>
              </a:spcBef>
              <a:defRPr>
                <a:solidFill>
                  <a:srgbClr val="000000"/>
                </a:solidFill>
              </a:defRPr>
            </a:pPr>
            <a:endParaRPr/>
          </a:p>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suffix</a:t>
            </a:r>
            <a:r>
              <a:t> to specify the suffix to give to unmatched columns that have the same name in both tables.</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left_join(x, y, by = c("C" = "D"), </a:t>
            </a:r>
            <a:br/>
            <a:r>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Filtering Join</a:t>
            </a:r>
            <a:r>
              <a:t>" to filter one table against the rows of another. </a:t>
            </a:r>
          </a:p>
        </p:txBody>
      </p:sp>
      <p:sp>
        <p:nvSpPr>
          <p:cNvPr id="323" name="semi_join(x, y, by = NULL, copy = FALSE, …, na_matches = &quot;na&quot;) Return rows of x that have a match in y.  Use to see what will be included in a join.…"/>
          <p:cNvSpPr txBox="1"/>
          <p:nvPr/>
        </p:nvSpPr>
        <p:spPr>
          <a:xfrm>
            <a:off x="11000926" y="4615858"/>
            <a:ext cx="2596900" cy="140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dirty="0">
                <a:latin typeface="+mj-lt"/>
                <a:ea typeface="+mj-ea"/>
                <a:cs typeface="+mj-cs"/>
                <a:sym typeface="Source Sans Pro Regular"/>
              </a:rPr>
              <a:t>Return rows of x that have a match in y.  Use to see what will be included in a join.</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dirty="0">
                <a:latin typeface="+mj-lt"/>
                <a:ea typeface="+mj-ea"/>
                <a:cs typeface="+mj-cs"/>
                <a:sym typeface="Source Sans Pro Regular"/>
              </a:rPr>
              <a:t>Return rows of x that do not have a match in y. Use to see what will not be included in a join.</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t>
            </a:r>
            <a:r>
              <a:rPr>
                <a:latin typeface="Source Sans Pro Bold"/>
                <a:ea typeface="Source Sans Pro Bold"/>
                <a:cs typeface="Source Sans Pro Bold"/>
                <a:sym typeface="Source Sans Pro Bold"/>
              </a:rPr>
              <a:t>setequal()</a:t>
            </a:r>
            <a:r>
              <a:t> to test whether two data sets contain the exact same rows (in any order). </a:t>
            </a:r>
          </a:p>
        </p:txBody>
      </p:sp>
      <p:sp>
        <p:nvSpPr>
          <p:cNvPr id="361" name="intersect(x, y, …)…"/>
          <p:cNvSpPr txBox="1"/>
          <p:nvPr/>
        </p:nvSpPr>
        <p:spPr>
          <a:xfrm>
            <a:off x="11033359" y="7802705"/>
            <a:ext cx="2529338" cy="1562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intersect(x, y, …)</a:t>
            </a:r>
          </a:p>
          <a:p>
            <a:pPr>
              <a:lnSpc>
                <a:spcPct val="80000"/>
              </a:lnSpc>
              <a:spcBef>
                <a:spcPts val="0"/>
              </a:spcBef>
              <a:defRPr>
                <a:solidFill>
                  <a:srgbClr val="000000"/>
                </a:solidFill>
              </a:defRPr>
            </a:pPr>
            <a:r>
              <a:t>Rows that appear in both x and y.</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setdiff(x, y, …)</a:t>
            </a:r>
          </a:p>
          <a:p>
            <a:pPr>
              <a:lnSpc>
                <a:spcPct val="80000"/>
              </a:lnSpc>
              <a:spcBef>
                <a:spcPts val="0"/>
              </a:spcBef>
              <a:defRPr>
                <a:solidFill>
                  <a:srgbClr val="000000"/>
                </a:solidFill>
              </a:defRPr>
            </a:pPr>
            <a:r>
              <a:t>Rows that appear in x but not y.</a:t>
            </a:r>
          </a:p>
          <a:p>
            <a:pPr>
              <a:lnSpc>
                <a:spcPct val="80000"/>
              </a:lnSpc>
              <a:spcBef>
                <a:spcPts val="0"/>
              </a:spcBef>
              <a:defRPr>
                <a:solidFill>
                  <a:srgbClr val="000000"/>
                </a:solidFill>
              </a:defRPr>
            </a:pP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t>union(x, y, …)</a:t>
            </a:r>
          </a:p>
          <a:p>
            <a:pPr>
              <a:lnSpc>
                <a:spcPct val="80000"/>
              </a:lnSpc>
              <a:spcBef>
                <a:spcPts val="0"/>
              </a:spcBef>
              <a:defRPr>
                <a:solidFill>
                  <a:srgbClr val="000000"/>
                </a:solidFill>
              </a:defRPr>
            </a:pPr>
            <a:r>
              <a:t>Rows that appear in x or y. </a:t>
            </a:r>
            <a:br/>
            <a:r>
              <a:t>(Duplicates removed). </a:t>
            </a:r>
            <a:r>
              <a:rPr>
                <a:latin typeface="Source Sans Pro Bold"/>
                <a:ea typeface="Source Sans Pro Bold"/>
                <a:cs typeface="Source Sans Pro Bold"/>
                <a:sym typeface="Source Sans Pro Bold"/>
              </a:rPr>
              <a:t>union_all()</a:t>
            </a:r>
            <a:r>
              <a:t> retains duplicates.</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4"/>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5"/>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6"/>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647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Mutating Join</a:t>
            </a:r>
            <a:r>
              <a:t>" to join one table to columns from another, matching values with the rows that they correspond to. Each join retains a different combination of values from the tables.</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4" cy="95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bind_rows(</a:t>
            </a:r>
            <a:r>
              <a:rPr>
                <a:latin typeface="+mj-lt"/>
                <a:ea typeface="+mj-ea"/>
                <a:cs typeface="+mj-cs"/>
                <a:sym typeface="Source Sans Pro Regular"/>
              </a:rPr>
              <a:t>…, .id = NULL</a:t>
            </a:r>
            <a:r>
              <a:t>)</a:t>
            </a:r>
          </a:p>
          <a:p>
            <a:pPr>
              <a:lnSpc>
                <a:spcPct val="80000"/>
              </a:lnSpc>
              <a:spcBef>
                <a:spcPts val="0"/>
              </a:spcBef>
              <a:defRPr>
                <a:solidFill>
                  <a:srgbClr val="000000"/>
                </a:solidFill>
              </a:defRPr>
            </a:pPr>
            <a:r>
              <a:t>Returns tables one on top of the other as a single table. Set .id to a column name to add a column of the original table names (as pictured).</a:t>
            </a:r>
          </a:p>
        </p:txBody>
      </p:sp>
      <p:sp>
        <p:nvSpPr>
          <p:cNvPr id="382" name="SET OPERATIONS"/>
          <p:cNvSpPr txBox="1"/>
          <p:nvPr/>
        </p:nvSpPr>
        <p:spPr>
          <a:xfrm>
            <a:off x="10520143" y="7518886"/>
            <a:ext cx="1164083"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SET OPERATIONS</a:t>
            </a:r>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5086"/>
            <a:ext cx="2081988"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COLUMN MATCHING FOR JOINS</a:t>
            </a:r>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t>Use a "</a:t>
            </a:r>
            <a:r>
              <a:rPr>
                <a:latin typeface="Source Sans Pro Bold"/>
                <a:ea typeface="Source Sans Pro Bold"/>
                <a:cs typeface="Source Sans Pro Bold"/>
                <a:sym typeface="Source Sans Pro Bold"/>
              </a:rPr>
              <a:t>Nest Join</a:t>
            </a:r>
            <a:r>
              <a:t>" to inner join one table to another into a nested data frame.</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80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nest_join(</a:t>
            </a:r>
            <a:r>
              <a:rPr>
                <a:latin typeface="+mj-lt"/>
                <a:ea typeface="+mj-ea"/>
                <a:cs typeface="+mj-cs"/>
                <a:sym typeface="Source Sans Pro Regular"/>
              </a:rPr>
              <a:t>x, y, by = NULL, copy = FALSE, keep = FALSE, name = NULL, …</a:t>
            </a:r>
            <a:r>
              <a:t>)</a:t>
            </a:r>
            <a:r>
              <a:rPr>
                <a:latin typeface="+mj-lt"/>
                <a:ea typeface="+mj-ea"/>
                <a:cs typeface="+mj-cs"/>
                <a:sym typeface="Source Sans Pro Regular"/>
              </a:rPr>
              <a:t> Join data, nesting matches from y in a single new data frame column.</a:t>
            </a:r>
          </a:p>
        </p:txBody>
      </p:sp>
      <p:pic>
        <p:nvPicPr>
          <p:cNvPr id="388" name="Image" descr="Image"/>
          <p:cNvPicPr>
            <a:picLocks noChangeAspect="1"/>
          </p:cNvPicPr>
          <p:nvPr/>
        </p:nvPicPr>
        <p:blipFill>
          <a:blip r:embed="rId7"/>
          <a:stretch>
            <a:fillRect/>
          </a:stretch>
        </p:blipFill>
        <p:spPr>
          <a:xfrm>
            <a:off x="12306300" y="203200"/>
            <a:ext cx="1371600" cy="1584522"/>
          </a:xfrm>
          <a:prstGeom prst="rect">
            <a:avLst/>
          </a:prstGeom>
          <a:ln w="12700">
            <a:miter lim="400000"/>
          </a:ln>
        </p:spPr>
      </p:pic>
      <p:pic>
        <p:nvPicPr>
          <p:cNvPr id="2" name="posit-full-color.png" descr="posit-full-color.png">
            <a:extLst>
              <a:ext uri="{FF2B5EF4-FFF2-40B4-BE49-F238E27FC236}">
                <a16:creationId xmlns:a16="http://schemas.microsoft.com/office/drawing/2014/main" id="{145FDFED-4450-5089-5705-BF7A3FEC9046}"/>
              </a:ext>
            </a:extLst>
          </p:cNvPr>
          <p:cNvPicPr>
            <a:picLocks noChangeAspect="1"/>
          </p:cNvPicPr>
          <p:nvPr/>
        </p:nvPicPr>
        <p:blipFill>
          <a:blip r:embed="rId8"/>
          <a:srcRect/>
          <a:stretch>
            <a:fillRect/>
          </a:stretch>
        </p:blipFill>
        <p:spPr>
          <a:xfrm>
            <a:off x="217442" y="10050579"/>
            <a:ext cx="1719068" cy="544372"/>
          </a:xfrm>
          <a:prstGeom prst="rect">
            <a:avLst/>
          </a:prstGeom>
          <a:ln w="12700">
            <a:miter lim="400000"/>
          </a:ln>
        </p:spPr>
      </p:pic>
      <p:sp>
        <p:nvSpPr>
          <p:cNvPr id="3" name="CC BY SA Posit Software, PBC  •   info@posit.co  •   posit.co  •  Learn more at dplyr.tidyverse.org  •  HTML cheatsheets at pos.it/cheatsheets  •  dplyr  1.1.4  •  Updated:  2024-05">
            <a:extLst>
              <a:ext uri="{FF2B5EF4-FFF2-40B4-BE49-F238E27FC236}">
                <a16:creationId xmlns:a16="http://schemas.microsoft.com/office/drawing/2014/main" id="{AF3F6581-CE21-F3AB-DC60-C793A6070FA4}"/>
              </a:ext>
            </a:extLst>
          </p:cNvPr>
          <p:cNvSpPr txBox="1"/>
          <p:nvPr/>
        </p:nvSpPr>
        <p:spPr>
          <a:xfrm>
            <a:off x="1845572" y="10340910"/>
            <a:ext cx="11830666" cy="248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t>CC BY SA Posit Software, PBC  •   </a:t>
            </a:r>
            <a:r>
              <a:rPr>
                <a:hlinkClick r:id="rId9"/>
              </a:rPr>
              <a:t>info@posit.co</a:t>
            </a:r>
            <a:r>
              <a:t>  •   </a:t>
            </a:r>
            <a:r>
              <a:rPr>
                <a:hlinkClick r:id="rId10"/>
              </a:rPr>
              <a:t>posit.co</a:t>
            </a:r>
            <a:r>
              <a:t>  •  Learn more at </a:t>
            </a:r>
            <a:r>
              <a:rPr b="1">
                <a:hlinkClick r:id="rId11"/>
              </a:rPr>
              <a:t>dplyr.tidyverse.org</a:t>
            </a:r>
            <a:r>
              <a:t>  •  HTML cheatsheets at </a:t>
            </a:r>
            <a:r>
              <a:rPr b="1">
                <a:hlinkClick r:id="rId12"/>
              </a:rPr>
              <a:t>pos.it/cheatsheets</a:t>
            </a:r>
            <a:r>
              <a:rPr>
                <a:solidFill>
                  <a:srgbClr val="D1D2D3"/>
                </a:solidFill>
              </a:rPr>
              <a:t>  </a:t>
            </a:r>
            <a:r>
              <a:t>•  dplyr  1.1.4  •  Updated:  2024-05</a:t>
            </a:r>
          </a:p>
        </p:txBody>
      </p:sp>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TotalTime>
  <Words>2886</Words>
  <Application>Microsoft Office PowerPoint</Application>
  <PresentationFormat>Custom</PresentationFormat>
  <Paragraphs>578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Source Code Pro ExtraLight</vt:lpstr>
      <vt:lpstr>Source Sans Pro Bold</vt:lpstr>
      <vt:lpstr>Source Sans Pro ExtraLight</vt:lpstr>
      <vt:lpstr>Source Sans Pro Regular</vt:lpstr>
      <vt:lpstr>White</vt:lpstr>
      <vt:lpstr>Data transformation with dplyr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David Díaz Rodríguez</cp:lastModifiedBy>
  <cp:revision>6</cp:revision>
  <dcterms:modified xsi:type="dcterms:W3CDTF">2024-06-02T10:15:00Z</dcterms:modified>
</cp:coreProperties>
</file>