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2E1"/>
          </a:solidFill>
        </a:fill>
      </a:tcStyle>
    </a:wholeTbl>
    <a:band2H>
      <a:tcTxStyle/>
      <a:tcStyle>
        <a:tcBdr/>
        <a:fill>
          <a:solidFill>
            <a:srgbClr val="FDF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C4C4C"/>
        </a:fontRef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solidFill>
            <a:srgbClr val="4C4C4C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solidFill>
            <a:srgbClr val="4C4C4C">
              <a:alpha val="20000"/>
            </a:srgbClr>
          </a:solidFill>
        </a:fill>
      </a:tcStyle>
    </a:firstCol>
    <a:lastRow>
      <a:tcTxStyle b="on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6" y="-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>
            <a:spLocks noGrp="1"/>
          </p:cNvSpPr>
          <p:nvPr>
            <p:ph type="pic" idx="21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5" y="840878"/>
            <a:ext cx="10504787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2" y="10090546"/>
            <a:ext cx="376114" cy="388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21"/>
          </p:nvPr>
        </p:nvSpPr>
        <p:spPr>
          <a:xfrm>
            <a:off x="7216923" y="840878"/>
            <a:ext cx="5729885" cy="88403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"/>
          <p:cNvSpPr>
            <a:spLocks noGrp="1"/>
          </p:cNvSpPr>
          <p:nvPr>
            <p:ph type="pic" sz="half" idx="21"/>
          </p:nvPr>
        </p:nvSpPr>
        <p:spPr>
          <a:xfrm>
            <a:off x="7216923" y="2955477"/>
            <a:ext cx="5729885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 sz="1200" b="1"/>
            </a:lvl1pPr>
            <a:lvl2pPr marL="489857" indent="-146956">
              <a:defRPr sz="1200" b="1"/>
            </a:lvl2pPr>
            <a:lvl3pPr marL="832757" indent="-146957">
              <a:defRPr sz="1200" b="1"/>
            </a:lvl3pPr>
            <a:lvl4pPr marL="1175657" indent="-146957">
              <a:defRPr sz="1200" b="1"/>
            </a:lvl4pPr>
            <a:lvl5pPr marL="1518557" indent="-146957">
              <a:defRPr sz="12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>
            <a:lvl1pPr marL="148166" indent="-148166">
              <a:defRPr sz="1200"/>
            </a:lvl1pPr>
            <a:lvl2pPr marL="592666" indent="-148166">
              <a:defRPr sz="1200"/>
            </a:lvl2pPr>
            <a:lvl3pPr marL="1037165" indent="-148165">
              <a:defRPr sz="1200"/>
            </a:lvl3pPr>
            <a:lvl4pPr marL="1481665" indent="-148165">
              <a:defRPr sz="1200"/>
            </a:lvl4pPr>
            <a:lvl5pPr marL="1926165" indent="-148165">
              <a:defRPr sz="1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>
            <a:spLocks noGrp="1"/>
          </p:cNvSpPr>
          <p:nvPr>
            <p:ph type="pic" sz="half" idx="21"/>
          </p:nvPr>
        </p:nvSpPr>
        <p:spPr>
          <a:xfrm>
            <a:off x="1023192" y="1113729"/>
            <a:ext cx="5729885" cy="85675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Image"/>
          <p:cNvSpPr>
            <a:spLocks noGrp="1"/>
          </p:cNvSpPr>
          <p:nvPr>
            <p:ph type="pic" sz="quarter" idx="22"/>
          </p:nvPr>
        </p:nvSpPr>
        <p:spPr>
          <a:xfrm>
            <a:off x="7216923" y="5629423"/>
            <a:ext cx="5729885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Image"/>
          <p:cNvSpPr>
            <a:spLocks noGrp="1"/>
          </p:cNvSpPr>
          <p:nvPr>
            <p:ph type="pic" sz="quarter" idx="23"/>
          </p:nvPr>
        </p:nvSpPr>
        <p:spPr>
          <a:xfrm>
            <a:off x="7223603" y="1113729"/>
            <a:ext cx="5729885" cy="40518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“Type a quote here.”"/>
          <p:cNvSpPr>
            <a:spLocks noGrp="1"/>
          </p:cNvSpPr>
          <p:nvPr>
            <p:ph type="body" sz="quarter" idx="21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200"/>
            </a:pPr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2" y="10097368"/>
            <a:ext cx="376114" cy="3885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1901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3459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2790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2349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3679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tensorflow.rstudio.com/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s://pos.it/cheatsheets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jpeg"/><Relationship Id="rId11" Type="http://schemas.openxmlformats.org/officeDocument/2006/relationships/hyperlink" Target="https://keras.posit.co" TargetMode="External"/><Relationship Id="rId5" Type="http://schemas.openxmlformats.org/officeDocument/2006/relationships/image" Target="../media/image1.jpeg"/><Relationship Id="rId10" Type="http://schemas.openxmlformats.org/officeDocument/2006/relationships/hyperlink" Target="https://posit.co" TargetMode="External"/><Relationship Id="rId4" Type="http://schemas.openxmlformats.org/officeDocument/2006/relationships/hyperlink" Target="https://www.manning.com/books/deep-learning-with-r-second-edition" TargetMode="External"/><Relationship Id="rId9" Type="http://schemas.openxmlformats.org/officeDocument/2006/relationships/hyperlink" Target="mailto:info@posit.co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os.it/cheatsheets" TargetMode="External"/><Relationship Id="rId3" Type="http://schemas.openxmlformats.org/officeDocument/2006/relationships/image" Target="../media/image5.jpeg"/><Relationship Id="rId7" Type="http://schemas.openxmlformats.org/officeDocument/2006/relationships/hyperlink" Target="https://keras.posit.co" TargetMode="External"/><Relationship Id="rId2" Type="http://schemas.openxmlformats.org/officeDocument/2006/relationships/hyperlink" Target="http://www.image-net.org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posit.co" TargetMode="External"/><Relationship Id="rId5" Type="http://schemas.openxmlformats.org/officeDocument/2006/relationships/hyperlink" Target="mailto:info@posit.co" TargetMode="External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"/>
          <p:cNvSpPr/>
          <p:nvPr/>
        </p:nvSpPr>
        <p:spPr>
          <a:xfrm>
            <a:off x="241300" y="3772108"/>
            <a:ext cx="3272929" cy="268794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23" name="Agrupar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320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305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F9D40"/>
              </a:solidFill>
              <a:ln w="3175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9D40">
                  <a:alpha val="5035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8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9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0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1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2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3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4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5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6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7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8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9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21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61" t="-10700" r="50338" b="1107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2" name="Rectángulo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896" t="11803" r="50103" b="8819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24" name="Rounded Rectangle"/>
          <p:cNvSpPr/>
          <p:nvPr/>
        </p:nvSpPr>
        <p:spPr>
          <a:xfrm>
            <a:off x="4973239" y="1538980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/>
            </a:pPr>
            <a:endParaRPr/>
          </a:p>
        </p:txBody>
      </p:sp>
      <p:sp>
        <p:nvSpPr>
          <p:cNvPr id="325" name="Rounded Rectangle"/>
          <p:cNvSpPr/>
          <p:nvPr/>
        </p:nvSpPr>
        <p:spPr>
          <a:xfrm>
            <a:off x="3553031" y="1516773"/>
            <a:ext cx="1043000" cy="1170279"/>
          </a:xfrm>
          <a:prstGeom prst="roundRect">
            <a:avLst>
              <a:gd name="adj" fmla="val 617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/>
            </a:pPr>
            <a:endParaRPr/>
          </a:p>
        </p:txBody>
      </p:sp>
      <p:sp>
        <p:nvSpPr>
          <p:cNvPr id="326" name="Rounded Rectangle"/>
          <p:cNvSpPr/>
          <p:nvPr/>
        </p:nvSpPr>
        <p:spPr>
          <a:xfrm>
            <a:off x="6371994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/>
            </a:pPr>
            <a:endParaRPr/>
          </a:p>
        </p:txBody>
      </p:sp>
      <p:sp>
        <p:nvSpPr>
          <p:cNvPr id="327" name="Rounded Rectangle"/>
          <p:cNvSpPr/>
          <p:nvPr/>
        </p:nvSpPr>
        <p:spPr>
          <a:xfrm>
            <a:off x="7770748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/>
            </a:pPr>
            <a:endParaRPr/>
          </a:p>
        </p:txBody>
      </p:sp>
      <p:sp>
        <p:nvSpPr>
          <p:cNvPr id="328" name="Rounded Rectangle"/>
          <p:cNvSpPr/>
          <p:nvPr/>
        </p:nvSpPr>
        <p:spPr>
          <a:xfrm>
            <a:off x="9182581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/>
            </a:pPr>
            <a:endParaRPr/>
          </a:p>
        </p:txBody>
      </p:sp>
      <p:sp>
        <p:nvSpPr>
          <p:cNvPr id="329" name="Rectangle"/>
          <p:cNvSpPr/>
          <p:nvPr/>
        </p:nvSpPr>
        <p:spPr>
          <a:xfrm>
            <a:off x="7097434" y="3772108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>
            <a:off x="2177142" y="10337513"/>
            <a:ext cx="11498359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1" name="Basics"/>
          <p:cNvSpPr txBox="1"/>
          <p:nvPr/>
        </p:nvSpPr>
        <p:spPr>
          <a:xfrm>
            <a:off x="282688" y="1231899"/>
            <a:ext cx="67341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</a:defRPr>
            </a:pPr>
            <a:r>
              <a:t>Intro</a:t>
            </a:r>
          </a:p>
        </p:txBody>
      </p:sp>
      <p:sp>
        <p:nvSpPr>
          <p:cNvPr id="332" name="Line"/>
          <p:cNvSpPr/>
          <p:nvPr/>
        </p:nvSpPr>
        <p:spPr>
          <a:xfrm>
            <a:off x="344038" y="1217207"/>
            <a:ext cx="3037296" cy="3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0898131" cy="803347"/>
          </a:xfrm>
          <a:prstGeom prst="rect">
            <a:avLst/>
          </a:prstGeom>
        </p:spPr>
        <p:txBody>
          <a:bodyPr lIns="0" tIns="0" rIns="0" bIns="0" anchor="t"/>
          <a:lstStyle/>
          <a:p>
            <a:pPr defTabSz="572516">
              <a:defRPr sz="4704"/>
            </a:pPr>
            <a:r>
              <a:t>Deep Learning with Keras3 : : </a:t>
            </a:r>
            <a:r>
              <a:rPr sz="3234" b="1"/>
              <a:t>CHEATSHEET</a:t>
            </a:r>
            <a:r>
              <a:t> </a:t>
            </a:r>
          </a:p>
        </p:txBody>
      </p:sp>
      <p:sp>
        <p:nvSpPr>
          <p:cNvPr id="334" name="Line"/>
          <p:cNvSpPr/>
          <p:nvPr/>
        </p:nvSpPr>
        <p:spPr>
          <a:xfrm>
            <a:off x="291338" y="1219200"/>
            <a:ext cx="3079674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5" name="Thank you for making a new cheatsheet for R! These cheatsheets have an important job:"/>
          <p:cNvSpPr txBox="1"/>
          <p:nvPr/>
        </p:nvSpPr>
        <p:spPr>
          <a:xfrm>
            <a:off x="323328" y="1640516"/>
            <a:ext cx="3134196" cy="161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u="sng">
                <a:solidFill>
                  <a:srgbClr val="000000"/>
                </a:solidFill>
              </a:defRPr>
            </a:pPr>
            <a:r>
              <a:rPr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Keras</a:t>
            </a:r>
            <a:r>
              <a:rPr u="none"/>
              <a:t> is a high-level neural networks API developed with a focus on enabling fast experimentation. It supports multiple back-ends, including TensorFlow, Jax and Torch.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u="none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Backends like TensorFlow are lower level mathematical libraries for building deep neural network architectures. The keras3 R package makes it easy to use Keras with any backend in R.</a:t>
            </a:r>
          </a:p>
        </p:txBody>
      </p:sp>
      <p:sp>
        <p:nvSpPr>
          <p:cNvPr id="336" name="Line"/>
          <p:cNvSpPr/>
          <p:nvPr/>
        </p:nvSpPr>
        <p:spPr>
          <a:xfrm>
            <a:off x="275721" y="3348870"/>
            <a:ext cx="992021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7" name="Line"/>
          <p:cNvSpPr/>
          <p:nvPr/>
        </p:nvSpPr>
        <p:spPr>
          <a:xfrm>
            <a:off x="10366350" y="1214970"/>
            <a:ext cx="325421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8" name="dplyr verb…"/>
          <p:cNvSpPr txBox="1"/>
          <p:nvPr/>
        </p:nvSpPr>
        <p:spPr>
          <a:xfrm>
            <a:off x="5036672" y="1956688"/>
            <a:ext cx="9190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t>Optimiser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t>Loss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t>Metrics</a:t>
            </a:r>
          </a:p>
        </p:txBody>
      </p:sp>
      <p:sp>
        <p:nvSpPr>
          <p:cNvPr id="339" name="Export an R DataFrame…"/>
          <p:cNvSpPr txBox="1"/>
          <p:nvPr/>
        </p:nvSpPr>
        <p:spPr>
          <a:xfrm>
            <a:off x="3603583" y="1886482"/>
            <a:ext cx="95131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t>Functional Model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t>Sequential model</a:t>
            </a:r>
          </a:p>
        </p:txBody>
      </p:sp>
      <p:sp>
        <p:nvSpPr>
          <p:cNvPr id="340" name="Arrow"/>
          <p:cNvSpPr/>
          <p:nvPr/>
        </p:nvSpPr>
        <p:spPr>
          <a:xfrm>
            <a:off x="4600914" y="1978255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Arrow"/>
          <p:cNvSpPr/>
          <p:nvPr/>
        </p:nvSpPr>
        <p:spPr>
          <a:xfrm>
            <a:off x="5993591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2" name="Import"/>
          <p:cNvSpPr txBox="1"/>
          <p:nvPr/>
        </p:nvSpPr>
        <p:spPr>
          <a:xfrm>
            <a:off x="3603583" y="1557249"/>
            <a:ext cx="91282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</a:defRPr>
            </a:lvl1pPr>
          </a:lstStyle>
          <a:p>
            <a:r>
              <a:t>Define</a:t>
            </a:r>
          </a:p>
        </p:txBody>
      </p:sp>
      <p:sp>
        <p:nvSpPr>
          <p:cNvPr id="343" name="Tidy"/>
          <p:cNvSpPr txBox="1"/>
          <p:nvPr/>
        </p:nvSpPr>
        <p:spPr>
          <a:xfrm>
            <a:off x="5049699" y="1566603"/>
            <a:ext cx="873395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</a:defRPr>
            </a:lvl1pPr>
          </a:lstStyle>
          <a:p>
            <a:r>
              <a:t>Compile</a:t>
            </a:r>
          </a:p>
        </p:txBody>
      </p:sp>
      <p:sp>
        <p:nvSpPr>
          <p:cNvPr id="344" name="dplyr verb…"/>
          <p:cNvSpPr txBox="1"/>
          <p:nvPr/>
        </p:nvSpPr>
        <p:spPr>
          <a:xfrm>
            <a:off x="6435426" y="1791829"/>
            <a:ext cx="919025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t>Batch size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t>Epochs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t>Validation split</a:t>
            </a:r>
          </a:p>
        </p:txBody>
      </p:sp>
      <p:sp>
        <p:nvSpPr>
          <p:cNvPr id="345" name="Tidy"/>
          <p:cNvSpPr txBox="1"/>
          <p:nvPr/>
        </p:nvSpPr>
        <p:spPr>
          <a:xfrm>
            <a:off x="6448452" y="1566846"/>
            <a:ext cx="873395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</a:defRPr>
            </a:lvl1pPr>
          </a:lstStyle>
          <a:p>
            <a:r>
              <a:t>Fit</a:t>
            </a:r>
          </a:p>
        </p:txBody>
      </p:sp>
      <p:sp>
        <p:nvSpPr>
          <p:cNvPr id="346" name="Arrow"/>
          <p:cNvSpPr/>
          <p:nvPr/>
        </p:nvSpPr>
        <p:spPr>
          <a:xfrm>
            <a:off x="7403238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7" name="dplyr verb…"/>
          <p:cNvSpPr txBox="1"/>
          <p:nvPr/>
        </p:nvSpPr>
        <p:spPr>
          <a:xfrm>
            <a:off x="7834179" y="1956929"/>
            <a:ext cx="9190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t>Evaluate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t>Plot</a:t>
            </a:r>
          </a:p>
        </p:txBody>
      </p:sp>
      <p:sp>
        <p:nvSpPr>
          <p:cNvPr id="348" name="Tidy"/>
          <p:cNvSpPr txBox="1"/>
          <p:nvPr/>
        </p:nvSpPr>
        <p:spPr>
          <a:xfrm>
            <a:off x="7847207" y="1566846"/>
            <a:ext cx="873395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</a:defRPr>
            </a:lvl1pPr>
          </a:lstStyle>
          <a:p>
            <a:r>
              <a:t>Evaluate</a:t>
            </a:r>
          </a:p>
        </p:txBody>
      </p:sp>
      <p:sp>
        <p:nvSpPr>
          <p:cNvPr id="349" name="Arrow"/>
          <p:cNvSpPr/>
          <p:nvPr/>
        </p:nvSpPr>
        <p:spPr>
          <a:xfrm>
            <a:off x="8801992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0" name="dplyr verb…"/>
          <p:cNvSpPr txBox="1"/>
          <p:nvPr/>
        </p:nvSpPr>
        <p:spPr>
          <a:xfrm>
            <a:off x="9246013" y="1956929"/>
            <a:ext cx="9190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t>classes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t>probability</a:t>
            </a:r>
          </a:p>
        </p:txBody>
      </p:sp>
      <p:sp>
        <p:nvSpPr>
          <p:cNvPr id="351" name="Tidy"/>
          <p:cNvSpPr txBox="1"/>
          <p:nvPr/>
        </p:nvSpPr>
        <p:spPr>
          <a:xfrm>
            <a:off x="9259040" y="1566846"/>
            <a:ext cx="873395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</a:defRPr>
            </a:lvl1pPr>
          </a:lstStyle>
          <a:p>
            <a:r>
              <a:t>Predict</a:t>
            </a:r>
          </a:p>
        </p:txBody>
      </p:sp>
      <p:sp>
        <p:nvSpPr>
          <p:cNvPr id="352" name="Line"/>
          <p:cNvSpPr/>
          <p:nvPr/>
        </p:nvSpPr>
        <p:spPr>
          <a:xfrm>
            <a:off x="3597131" y="1219200"/>
            <a:ext cx="659298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3" name="Thank you for making a new cheatsheet for R! These cheatsheets have an important job:"/>
          <p:cNvSpPr txBox="1"/>
          <p:nvPr/>
        </p:nvSpPr>
        <p:spPr>
          <a:xfrm>
            <a:off x="10393646" y="1523157"/>
            <a:ext cx="335600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/>
              <a:t>The keras3 R package uses the Python Keras library.  You can install all the prerequisites directly from R.</a:t>
            </a:r>
          </a:p>
        </p:txBody>
      </p:sp>
      <p:sp>
        <p:nvSpPr>
          <p:cNvPr id="354" name="ggplot(mpg, aes(hwy, cty)) +…"/>
          <p:cNvSpPr txBox="1"/>
          <p:nvPr/>
        </p:nvSpPr>
        <p:spPr>
          <a:xfrm>
            <a:off x="10408173" y="2223710"/>
            <a:ext cx="3181878" cy="6171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library(keras3)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reticulate::install_python()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install_keras()</a:t>
            </a:r>
          </a:p>
        </p:txBody>
      </p:sp>
      <p:sp>
        <p:nvSpPr>
          <p:cNvPr id="355" name="Thank you for making a new cheatsheet for R! These cheatsheets have an important job:"/>
          <p:cNvSpPr txBox="1"/>
          <p:nvPr/>
        </p:nvSpPr>
        <p:spPr>
          <a:xfrm>
            <a:off x="10366350" y="2881017"/>
            <a:ext cx="3356008" cy="65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/>
              <a:t>This installs the required libraries in virtual environment named </a:t>
            </a:r>
            <a:r>
              <a:rPr b="1" dirty="0"/>
              <a:t>'r-keras'</a:t>
            </a:r>
            <a:r>
              <a:rPr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/>
              <a:t>It will automatically detect if a GPU is available.</a:t>
            </a:r>
          </a:p>
        </p:txBody>
      </p:sp>
      <p:sp>
        <p:nvSpPr>
          <p:cNvPr id="356" name="SUBTITLE"/>
          <p:cNvSpPr txBox="1"/>
          <p:nvPr/>
        </p:nvSpPr>
        <p:spPr>
          <a:xfrm>
            <a:off x="10366350" y="1281789"/>
            <a:ext cx="1133104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t>INSTALLATION</a:t>
            </a:r>
          </a:p>
        </p:txBody>
      </p:sp>
      <p:sp>
        <p:nvSpPr>
          <p:cNvPr id="357" name="ggplot(mpg, aes(hwy, cty)) +…"/>
          <p:cNvSpPr txBox="1"/>
          <p:nvPr/>
        </p:nvSpPr>
        <p:spPr>
          <a:xfrm>
            <a:off x="10327952" y="3970244"/>
            <a:ext cx="3342320" cy="615600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endParaRPr/>
          </a:p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r>
              <a:t># input layer: use MNIST images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mnist &lt;- dataset_mnist()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x_train &lt;- mnist$train$x;  y_train &lt;- mnist$train$y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x_test &lt;- mnist$test$x;  y_test &lt;- mnist$test$y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r>
              <a:t># reshape and rescale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x_train &lt;- array_reshape(x_train, c(nrow(x_train), 784))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x_test &lt;- array_reshape(x_test, c(nrow(x_test), 784))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x_train &lt;- x_train / 255;  x_test &lt;- x_test / 255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y_train &lt;- to_categorical(y_train, 10)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y_test &lt;- to_categorical(y_test, 10)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r>
              <a:t># defining the model and layers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model &lt;- 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keras_model_sequential(input_shape = c(28, 28, 1))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model |&gt;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layer_conv_2d(filters = 32, kernel_size = c(3, 3), 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              activation = "relu") |&gt;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layer_max_pooling_2d(pool_size = c(2, 2)) |&gt;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layer_conv_2d(filters = 64, kernel_size = c(3, 3),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              activation = "relu") |&gt;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layer_max_pooling_2d(pool_size = c(2, 2)) |&gt;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layer_flatten() |&gt;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layer_dropout(rate = 0.5) |&gt;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layer_dense(units = num_classes, 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            activation = "softmax")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r>
              <a:t># View the model summary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summary(model)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plot(model)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r>
              <a:t># compile (define loss and optimizer)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model |&gt; compile(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loss = 'categorical_crossentropy',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optimizer = optimizer_rmsprop(),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metrics = c('accuracy')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r>
              <a:t># train (fit)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model |&gt; fit(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x_train, y_train, 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epochs = 30, batch_size = 128, 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  validation_split = 0.2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model |&gt; evaluate(x_test, y_test)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model |&gt; predict(x_test)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r>
              <a:t># save the full model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save_model(model, "mnist-classifier.keras")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r>
              <a:t># deploy for serving inference. 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dir.create("serving-mnist-classifier")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export_savedmodel(modek, "serving-mnist-classifier/1")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t>rsconnect::deployTFModel("serving-mnist-classifier")</a:t>
            </a:r>
          </a:p>
        </p:txBody>
      </p:sp>
      <p:sp>
        <p:nvSpPr>
          <p:cNvPr id="358" name="SUBTITLE"/>
          <p:cNvSpPr txBox="1"/>
          <p:nvPr/>
        </p:nvSpPr>
        <p:spPr>
          <a:xfrm>
            <a:off x="280692" y="3792681"/>
            <a:ext cx="133082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t>DEFINE A MODEL</a:t>
            </a:r>
          </a:p>
        </p:txBody>
      </p:sp>
      <p:sp>
        <p:nvSpPr>
          <p:cNvPr id="359" name="every(.x, .p, …) Do all element pass a test?…"/>
          <p:cNvSpPr txBox="1"/>
          <p:nvPr/>
        </p:nvSpPr>
        <p:spPr>
          <a:xfrm>
            <a:off x="283442" y="4073034"/>
            <a:ext cx="3234829" cy="2404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1100" b="1"/>
            </a:pPr>
            <a:r>
              <a:t>Functional API: keras_input() and keras_model()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1"/>
            </a:pPr>
            <a:r>
              <a:rPr b="0"/>
              <a:t>Define a Functional Model with inputs and outputs.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1"/>
            </a:pPr>
            <a:r>
              <a:rPr b="0"/>
              <a:t>inputs &lt;- keras_input(&lt;input-shape&gt;)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1"/>
            </a:pPr>
            <a:r>
              <a:rPr b="0"/>
              <a:t>outputs &lt;- inputs |&gt;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1"/>
            </a:pPr>
            <a:r>
              <a:rPr b="0"/>
              <a:t>  layer_dense() |&gt; layer_...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1"/>
            </a:pPr>
            <a:r>
              <a:rPr b="0"/>
              <a:t>model &lt;- keras_model(inputs, outputs)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/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00" b="1"/>
            </a:pPr>
            <a:r>
              <a:t>Sequential API: keras_model_sequential()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1"/>
            </a:pPr>
            <a:r>
              <a:rPr b="0"/>
              <a:t>Define a Sequential Model composed of a linear stack of layers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1"/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000" b="1"/>
            </a:pPr>
            <a:r>
              <a:rPr b="0"/>
              <a:t>model &lt;-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1"/>
            </a:pPr>
            <a:r>
              <a:rPr b="0"/>
              <a:t>  keras_model_sequential(&lt;input-shape&gt;) |&gt;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1"/>
            </a:pPr>
            <a:r>
              <a:rPr b="0"/>
              <a:t>  layer_dense() |&gt; layer_...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1"/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00" b="1"/>
            </a:pPr>
            <a:r>
              <a:t>Subclassing API: Model()</a:t>
            </a:r>
            <a:r>
              <a:rPr b="0"/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1"/>
            </a:pPr>
            <a:r>
              <a:rPr b="0"/>
              <a:t>Subclass the base Model class</a:t>
            </a:r>
          </a:p>
        </p:txBody>
      </p:sp>
      <p:grpSp>
        <p:nvGrpSpPr>
          <p:cNvPr id="363" name="Agrupar"/>
          <p:cNvGrpSpPr/>
          <p:nvPr/>
        </p:nvGrpSpPr>
        <p:grpSpPr>
          <a:xfrm>
            <a:off x="225269" y="6651083"/>
            <a:ext cx="3274835" cy="633340"/>
            <a:chOff x="0" y="0"/>
            <a:chExt cx="3274834" cy="633338"/>
          </a:xfrm>
        </p:grpSpPr>
        <p:sp>
          <p:nvSpPr>
            <p:cNvPr id="360" name="Rectangle"/>
            <p:cNvSpPr/>
            <p:nvPr/>
          </p:nvSpPr>
          <p:spPr>
            <a:xfrm>
              <a:off x="0" y="0"/>
              <a:ext cx="3274834" cy="62703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FA900">
                    <a:alpha val="1873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1" name="every(.x, .p, …) Do all element pass a test?…"/>
            <p:cNvSpPr txBox="1"/>
            <p:nvPr/>
          </p:nvSpPr>
          <p:spPr>
            <a:xfrm>
              <a:off x="41561" y="287897"/>
              <a:ext cx="319866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defRPr sz="1100" b="1"/>
              </a:pPr>
              <a:r>
                <a:t>compile(</a:t>
              </a:r>
              <a:r>
                <a:rPr b="0"/>
                <a:t>object, optimizer, loss, metrics, ...</a:t>
              </a:r>
              <a:r>
                <a:t>)</a:t>
              </a:r>
            </a:p>
            <a:p>
              <a:pPr>
                <a:lnSpc>
                  <a:spcPct val="80000"/>
                </a:lnSpc>
                <a:defRPr sz="1100"/>
              </a:pPr>
              <a:r>
                <a:t>Configure a Keras model for training</a:t>
              </a:r>
            </a:p>
          </p:txBody>
        </p:sp>
        <p:sp>
          <p:nvSpPr>
            <p:cNvPr id="362" name="SUBTITLE"/>
            <p:cNvSpPr txBox="1"/>
            <p:nvPr/>
          </p:nvSpPr>
          <p:spPr>
            <a:xfrm>
              <a:off x="41561" y="8816"/>
              <a:ext cx="1714369" cy="2140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noAutofit/>
            </a:bodyPr>
            <a:lstStyle/>
            <a:p>
              <a:pPr lvl="1">
                <a:defRPr b="1"/>
              </a:pPr>
              <a:r>
                <a:rPr dirty="0"/>
                <a:t>COMPILE A MODEL</a:t>
              </a:r>
            </a:p>
          </p:txBody>
        </p:sp>
      </p:grpSp>
      <p:sp>
        <p:nvSpPr>
          <p:cNvPr id="364" name="Title"/>
          <p:cNvSpPr txBox="1"/>
          <p:nvPr/>
        </p:nvSpPr>
        <p:spPr>
          <a:xfrm>
            <a:off x="322152" y="3349043"/>
            <a:ext cx="38791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</a:defRPr>
            </a:pPr>
            <a:r>
              <a:t>Working with Keras Models</a:t>
            </a:r>
          </a:p>
        </p:txBody>
      </p:sp>
      <p:sp>
        <p:nvSpPr>
          <p:cNvPr id="365" name="Rectangle"/>
          <p:cNvSpPr/>
          <p:nvPr/>
        </p:nvSpPr>
        <p:spPr>
          <a:xfrm>
            <a:off x="3620819" y="5782870"/>
            <a:ext cx="3144509" cy="908853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6" name="SUBTITLE"/>
          <p:cNvSpPr txBox="1"/>
          <p:nvPr/>
        </p:nvSpPr>
        <p:spPr>
          <a:xfrm>
            <a:off x="3658592" y="5767799"/>
            <a:ext cx="707009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t>PREDICT</a:t>
            </a:r>
          </a:p>
        </p:txBody>
      </p:sp>
      <p:sp>
        <p:nvSpPr>
          <p:cNvPr id="367" name="every(.x, .p, …) Do all element pass a test?…"/>
          <p:cNvSpPr txBox="1"/>
          <p:nvPr/>
        </p:nvSpPr>
        <p:spPr>
          <a:xfrm>
            <a:off x="3656116" y="6011090"/>
            <a:ext cx="3023115" cy="744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1100" b="1"/>
            </a:pPr>
            <a:r>
              <a:t>predict() </a:t>
            </a:r>
            <a:r>
              <a:rPr b="0"/>
              <a:t>Generate predictions from a Keras model</a:t>
            </a:r>
          </a:p>
          <a:p>
            <a:pPr>
              <a:lnSpc>
                <a:spcPct val="80000"/>
              </a:lnSpc>
              <a:defRPr sz="1100" b="1"/>
            </a:pPr>
            <a:endParaRPr b="0"/>
          </a:p>
          <a:p>
            <a:pPr>
              <a:lnSpc>
                <a:spcPct val="80000"/>
              </a:lnSpc>
              <a:defRPr sz="1100" b="1"/>
            </a:pPr>
            <a:r>
              <a:t>predict_on_batch() </a:t>
            </a:r>
            <a:r>
              <a:rPr b="0"/>
              <a:t>Returns predictions for a single batch of samples.</a:t>
            </a:r>
          </a:p>
        </p:txBody>
      </p:sp>
      <p:sp>
        <p:nvSpPr>
          <p:cNvPr id="368" name="every(.x, .p, …) Do all element pass a test?…"/>
          <p:cNvSpPr txBox="1"/>
          <p:nvPr/>
        </p:nvSpPr>
        <p:spPr>
          <a:xfrm>
            <a:off x="7926321" y="4024557"/>
            <a:ext cx="2013506" cy="545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1100" b="1"/>
            </a:pPr>
            <a:r>
              <a:t>layer_dense() </a:t>
            </a:r>
            <a:r>
              <a:rPr b="0"/>
              <a:t>Add a densely-connected NN layer to an output</a:t>
            </a:r>
          </a:p>
          <a:p>
            <a:pPr>
              <a:lnSpc>
                <a:spcPct val="80000"/>
              </a:lnSpc>
              <a:defRPr sz="1100" b="1"/>
            </a:pPr>
            <a:endParaRPr b="0"/>
          </a:p>
          <a:p>
            <a:pPr>
              <a:lnSpc>
                <a:spcPct val="80000"/>
              </a:lnSpc>
              <a:defRPr sz="1100" b="1"/>
            </a:pPr>
            <a:r>
              <a:t>layer_einsum_dense() </a:t>
            </a:r>
            <a:r>
              <a:rPr b="0"/>
              <a:t>Add a dense layer with arbitrary dimensionality</a:t>
            </a:r>
          </a:p>
          <a:p>
            <a:pPr>
              <a:lnSpc>
                <a:spcPct val="80000"/>
              </a:lnSpc>
              <a:defRPr sz="1100" b="1"/>
            </a:pPr>
            <a:endParaRPr b="0"/>
          </a:p>
          <a:p>
            <a:pPr>
              <a:lnSpc>
                <a:spcPct val="80000"/>
              </a:lnSpc>
              <a:defRPr sz="1100" b="1"/>
            </a:pPr>
            <a:r>
              <a:t>layer_activation() </a:t>
            </a:r>
            <a:r>
              <a:rPr b="0"/>
              <a:t>Apply an activation function to an output</a:t>
            </a:r>
          </a:p>
          <a:p>
            <a:pPr>
              <a:lnSpc>
                <a:spcPct val="80000"/>
              </a:lnSpc>
              <a:defRPr sz="1100"/>
            </a:pPr>
            <a:endParaRPr b="0"/>
          </a:p>
          <a:p>
            <a:pPr>
              <a:lnSpc>
                <a:spcPct val="80000"/>
              </a:lnSpc>
              <a:defRPr sz="1100" b="1"/>
            </a:pPr>
            <a:r>
              <a:t>layer_dropout() </a:t>
            </a:r>
            <a:r>
              <a:rPr b="0"/>
              <a:t>Applies Dropout to the input</a:t>
            </a:r>
          </a:p>
          <a:p>
            <a:pPr>
              <a:lnSpc>
                <a:spcPct val="80000"/>
              </a:lnSpc>
              <a:defRPr sz="1100"/>
            </a:pPr>
            <a:endParaRPr b="0"/>
          </a:p>
          <a:p>
            <a:pPr>
              <a:lnSpc>
                <a:spcPct val="80000"/>
              </a:lnSpc>
              <a:defRPr sz="1100" b="1"/>
            </a:pPr>
            <a:r>
              <a:t>layer_reshape() </a:t>
            </a:r>
            <a:r>
              <a:rPr b="0"/>
              <a:t>Reshapes an output to a certain shape</a:t>
            </a:r>
          </a:p>
          <a:p>
            <a:pPr>
              <a:lnSpc>
                <a:spcPct val="80000"/>
              </a:lnSpc>
              <a:defRPr sz="1100"/>
            </a:pPr>
            <a:endParaRPr b="0"/>
          </a:p>
          <a:p>
            <a:pPr>
              <a:lnSpc>
                <a:spcPct val="80000"/>
              </a:lnSpc>
              <a:defRPr sz="1100"/>
            </a:pPr>
            <a:endParaRPr b="0"/>
          </a:p>
          <a:p>
            <a:pPr>
              <a:lnSpc>
                <a:spcPct val="80000"/>
              </a:lnSpc>
              <a:defRPr sz="1100" b="1"/>
            </a:pPr>
            <a:r>
              <a:t>layer_permute() </a:t>
            </a:r>
            <a:r>
              <a:rPr b="0"/>
              <a:t>Permute the dimensions of an input according to a given pattern</a:t>
            </a:r>
          </a:p>
          <a:p>
            <a:pPr>
              <a:lnSpc>
                <a:spcPct val="80000"/>
              </a:lnSpc>
              <a:defRPr sz="1100"/>
            </a:pPr>
            <a:endParaRPr b="0"/>
          </a:p>
          <a:p>
            <a:pPr>
              <a:lnSpc>
                <a:spcPct val="80000"/>
              </a:lnSpc>
              <a:defRPr sz="1100" b="1"/>
            </a:pPr>
            <a:r>
              <a:t>layer_repeat_vector() </a:t>
            </a:r>
            <a:r>
              <a:rPr b="0"/>
              <a:t>Repeats the input n times</a:t>
            </a:r>
          </a:p>
          <a:p>
            <a:pPr>
              <a:lnSpc>
                <a:spcPct val="80000"/>
              </a:lnSpc>
              <a:defRPr sz="1100"/>
            </a:pPr>
            <a:endParaRPr b="0"/>
          </a:p>
          <a:p>
            <a:pPr>
              <a:lnSpc>
                <a:spcPct val="80000"/>
              </a:lnSpc>
              <a:defRPr sz="1100" b="1"/>
            </a:pPr>
            <a:r>
              <a:t>layer_lambda</a:t>
            </a:r>
            <a:r>
              <a:rPr b="0"/>
              <a:t>(object, f)</a:t>
            </a:r>
            <a:r>
              <a:t> </a:t>
            </a:r>
            <a:r>
              <a:rPr b="0"/>
              <a:t>Wraps arbitrary expression as a layer</a:t>
            </a:r>
          </a:p>
          <a:p>
            <a:pPr>
              <a:lnSpc>
                <a:spcPct val="80000"/>
              </a:lnSpc>
              <a:defRPr sz="1100"/>
            </a:pPr>
            <a:endParaRPr b="0"/>
          </a:p>
          <a:p>
            <a:pPr>
              <a:lnSpc>
                <a:spcPct val="80000"/>
              </a:lnSpc>
              <a:defRPr sz="1100" b="1"/>
            </a:pPr>
            <a:r>
              <a:t>layer_activity_regularization() </a:t>
            </a:r>
            <a:r>
              <a:rPr b="0"/>
              <a:t>Layer that applies an update to the cost function based input activity</a:t>
            </a:r>
          </a:p>
          <a:p>
            <a:pPr>
              <a:lnSpc>
                <a:spcPct val="80000"/>
              </a:lnSpc>
              <a:defRPr sz="1100"/>
            </a:pPr>
            <a:endParaRPr b="0"/>
          </a:p>
          <a:p>
            <a:pPr>
              <a:lnSpc>
                <a:spcPct val="80000"/>
              </a:lnSpc>
              <a:defRPr sz="1100" b="1"/>
            </a:pPr>
            <a:r>
              <a:t>layer_masking() </a:t>
            </a:r>
            <a:r>
              <a:rPr b="0"/>
              <a:t>Masks a sequence by using a mask value to skip timesteps</a:t>
            </a:r>
          </a:p>
          <a:p>
            <a:pPr>
              <a:lnSpc>
                <a:spcPct val="80000"/>
              </a:lnSpc>
              <a:defRPr sz="1100"/>
            </a:pPr>
            <a:endParaRPr b="0"/>
          </a:p>
          <a:p>
            <a:pPr>
              <a:lnSpc>
                <a:spcPct val="80000"/>
              </a:lnSpc>
              <a:defRPr sz="1100" b="1"/>
            </a:pPr>
            <a:r>
              <a:t>layer_flatten() </a:t>
            </a:r>
            <a:r>
              <a:rPr b="0"/>
              <a:t>Flattens an input</a:t>
            </a:r>
          </a:p>
        </p:txBody>
      </p:sp>
      <p:sp>
        <p:nvSpPr>
          <p:cNvPr id="369" name="Rectangle 87"/>
          <p:cNvSpPr/>
          <p:nvPr/>
        </p:nvSpPr>
        <p:spPr>
          <a:xfrm>
            <a:off x="7206401" y="40749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0" name="Rectangle 88"/>
          <p:cNvSpPr/>
          <p:nvPr/>
        </p:nvSpPr>
        <p:spPr>
          <a:xfrm>
            <a:off x="7206401" y="419562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1" name="Rectangle 89"/>
          <p:cNvSpPr/>
          <p:nvPr/>
        </p:nvSpPr>
        <p:spPr>
          <a:xfrm>
            <a:off x="7206401" y="43162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2" name="Rectangle 90"/>
          <p:cNvSpPr/>
          <p:nvPr/>
        </p:nvSpPr>
        <p:spPr>
          <a:xfrm>
            <a:off x="7428610" y="45410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3" name="Rectangle 91"/>
          <p:cNvSpPr/>
          <p:nvPr/>
        </p:nvSpPr>
        <p:spPr>
          <a:xfrm>
            <a:off x="7428610" y="466165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4" name="Rectangle 92"/>
          <p:cNvSpPr/>
          <p:nvPr/>
        </p:nvSpPr>
        <p:spPr>
          <a:xfrm>
            <a:off x="7428610" y="47823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5" name="Rectangle 93"/>
          <p:cNvSpPr/>
          <p:nvPr/>
        </p:nvSpPr>
        <p:spPr>
          <a:xfrm>
            <a:off x="7206401" y="460456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6" name="Rectangle 94"/>
          <p:cNvSpPr/>
          <p:nvPr/>
        </p:nvSpPr>
        <p:spPr>
          <a:xfrm>
            <a:off x="7206401" y="472521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377" name="Straight Arrow Connector 95"/>
          <p:cNvCxnSpPr>
            <a:stCxn id="376" idx="0"/>
            <a:endCxn id="372" idx="0"/>
          </p:cNvCxnSpPr>
          <p:nvPr/>
        </p:nvCxnSpPr>
        <p:spPr>
          <a:xfrm flipV="1">
            <a:off x="7266726" y="4601331"/>
            <a:ext cx="222210" cy="18421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78" name="Straight Arrow Connector 96"/>
          <p:cNvCxnSpPr>
            <a:stCxn id="375" idx="0"/>
            <a:endCxn id="372" idx="0"/>
          </p:cNvCxnSpPr>
          <p:nvPr/>
        </p:nvCxnSpPr>
        <p:spPr>
          <a:xfrm flipV="1">
            <a:off x="7266726" y="460133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79" name="Straight Arrow Connector 97"/>
          <p:cNvCxnSpPr>
            <a:stCxn id="375" idx="0"/>
            <a:endCxn id="373" idx="0"/>
          </p:cNvCxnSpPr>
          <p:nvPr/>
        </p:nvCxnSpPr>
        <p:spPr>
          <a:xfrm>
            <a:off x="7266726" y="466489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80" name="Straight Arrow Connector 98"/>
          <p:cNvCxnSpPr>
            <a:stCxn id="375" idx="0"/>
            <a:endCxn id="374" idx="0"/>
          </p:cNvCxnSpPr>
          <p:nvPr/>
        </p:nvCxnSpPr>
        <p:spPr>
          <a:xfrm>
            <a:off x="7266726" y="4664890"/>
            <a:ext cx="222210" cy="17774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81" name="Straight Arrow Connector 99"/>
          <p:cNvCxnSpPr>
            <a:stCxn id="376" idx="0"/>
            <a:endCxn id="374" idx="0"/>
          </p:cNvCxnSpPr>
          <p:nvPr/>
        </p:nvCxnSpPr>
        <p:spPr>
          <a:xfrm>
            <a:off x="7266726" y="478554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82" name="Straight Arrow Connector 100"/>
          <p:cNvCxnSpPr>
            <a:stCxn id="376" idx="0"/>
            <a:endCxn id="373" idx="0"/>
          </p:cNvCxnSpPr>
          <p:nvPr/>
        </p:nvCxnSpPr>
        <p:spPr>
          <a:xfrm flipV="1">
            <a:off x="7266726" y="472198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383" name="Rectangle 117"/>
          <p:cNvSpPr/>
          <p:nvPr/>
        </p:nvSpPr>
        <p:spPr>
          <a:xfrm>
            <a:off x="7599509" y="94584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4" name="Rectangle 118"/>
          <p:cNvSpPr/>
          <p:nvPr/>
        </p:nvSpPr>
        <p:spPr>
          <a:xfrm>
            <a:off x="7599509" y="95791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5" name="Rectangle 119"/>
          <p:cNvSpPr/>
          <p:nvPr/>
        </p:nvSpPr>
        <p:spPr>
          <a:xfrm>
            <a:off x="7599509" y="96997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Rectangle 120"/>
          <p:cNvSpPr/>
          <p:nvPr/>
        </p:nvSpPr>
        <p:spPr>
          <a:xfrm>
            <a:off x="7599509" y="98204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7" name="Rectangle 121"/>
          <p:cNvSpPr/>
          <p:nvPr/>
        </p:nvSpPr>
        <p:spPr>
          <a:xfrm>
            <a:off x="7403251" y="95791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8" name="Rectangle 122"/>
          <p:cNvSpPr/>
          <p:nvPr/>
        </p:nvSpPr>
        <p:spPr>
          <a:xfrm>
            <a:off x="7282601" y="95791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9" name="Rectangle 123"/>
          <p:cNvSpPr/>
          <p:nvPr/>
        </p:nvSpPr>
        <p:spPr>
          <a:xfrm>
            <a:off x="7282601" y="96997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0" name="Rectangle 124"/>
          <p:cNvSpPr/>
          <p:nvPr/>
        </p:nvSpPr>
        <p:spPr>
          <a:xfrm>
            <a:off x="7403251" y="96997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1" name="Rectangle 86"/>
          <p:cNvSpPr/>
          <p:nvPr/>
        </p:nvSpPr>
        <p:spPr>
          <a:xfrm>
            <a:off x="7206401" y="54271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2" name="Rectangle 101"/>
          <p:cNvSpPr/>
          <p:nvPr/>
        </p:nvSpPr>
        <p:spPr>
          <a:xfrm>
            <a:off x="7206401" y="55477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3" name="Rectangle 102"/>
          <p:cNvSpPr/>
          <p:nvPr/>
        </p:nvSpPr>
        <p:spPr>
          <a:xfrm>
            <a:off x="7206401" y="56684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4" name="Rectangle 103"/>
          <p:cNvSpPr/>
          <p:nvPr/>
        </p:nvSpPr>
        <p:spPr>
          <a:xfrm>
            <a:off x="7206401" y="57890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5" name="Rectangle 104"/>
          <p:cNvSpPr/>
          <p:nvPr/>
        </p:nvSpPr>
        <p:spPr>
          <a:xfrm>
            <a:off x="7428610" y="554776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6" name="Rectangle 105"/>
          <p:cNvSpPr/>
          <p:nvPr/>
        </p:nvSpPr>
        <p:spPr>
          <a:xfrm>
            <a:off x="7428610" y="566841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397" name="Straight Arrow Connector 106"/>
          <p:cNvCxnSpPr>
            <a:stCxn id="393" idx="0"/>
            <a:endCxn id="396" idx="0"/>
          </p:cNvCxnSpPr>
          <p:nvPr/>
        </p:nvCxnSpPr>
        <p:spPr>
          <a:xfrm>
            <a:off x="7266726" y="5728741"/>
            <a:ext cx="222210" cy="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98" name="Straight Arrow Connector 107"/>
          <p:cNvCxnSpPr>
            <a:stCxn id="391" idx="0"/>
            <a:endCxn id="395" idx="0"/>
          </p:cNvCxnSpPr>
          <p:nvPr/>
        </p:nvCxnSpPr>
        <p:spPr>
          <a:xfrm>
            <a:off x="7266726" y="5487441"/>
            <a:ext cx="222210" cy="12065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399" name="Rectangle 109"/>
          <p:cNvSpPr/>
          <p:nvPr/>
        </p:nvSpPr>
        <p:spPr>
          <a:xfrm>
            <a:off x="7206401" y="60377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0" name="Rectangle 110"/>
          <p:cNvSpPr/>
          <p:nvPr/>
        </p:nvSpPr>
        <p:spPr>
          <a:xfrm>
            <a:off x="7206401" y="61584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1" name="Rectangle 111"/>
          <p:cNvSpPr/>
          <p:nvPr/>
        </p:nvSpPr>
        <p:spPr>
          <a:xfrm>
            <a:off x="7206401" y="62790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2" name="Rectangle 112"/>
          <p:cNvSpPr/>
          <p:nvPr/>
        </p:nvSpPr>
        <p:spPr>
          <a:xfrm>
            <a:off x="7206401" y="63997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3" name="Rectangle 113"/>
          <p:cNvSpPr/>
          <p:nvPr/>
        </p:nvSpPr>
        <p:spPr>
          <a:xfrm>
            <a:off x="7549260" y="61584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4" name="Rectangle 114"/>
          <p:cNvSpPr/>
          <p:nvPr/>
        </p:nvSpPr>
        <p:spPr>
          <a:xfrm>
            <a:off x="7428610" y="61584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5" name="Rectangle 115"/>
          <p:cNvSpPr/>
          <p:nvPr/>
        </p:nvSpPr>
        <p:spPr>
          <a:xfrm>
            <a:off x="7428610" y="62790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Rectangle 116"/>
          <p:cNvSpPr/>
          <p:nvPr/>
        </p:nvSpPr>
        <p:spPr>
          <a:xfrm>
            <a:off x="7549260" y="62790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7" name="Rectangle 140"/>
          <p:cNvSpPr/>
          <p:nvPr/>
        </p:nvSpPr>
        <p:spPr>
          <a:xfrm>
            <a:off x="7273080" y="676237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8" name="Rectangle 145"/>
          <p:cNvSpPr/>
          <p:nvPr/>
        </p:nvSpPr>
        <p:spPr>
          <a:xfrm>
            <a:off x="7152430" y="67623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9" name="Rectangle 146"/>
          <p:cNvSpPr/>
          <p:nvPr/>
        </p:nvSpPr>
        <p:spPr>
          <a:xfrm>
            <a:off x="7152430" y="688302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0" name="Rectangle 147"/>
          <p:cNvSpPr/>
          <p:nvPr/>
        </p:nvSpPr>
        <p:spPr>
          <a:xfrm>
            <a:off x="7273080" y="68830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1" name="Rectangle 148"/>
          <p:cNvSpPr/>
          <p:nvPr/>
        </p:nvSpPr>
        <p:spPr>
          <a:xfrm>
            <a:off x="7273080" y="700534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2" name="Rectangle 150"/>
          <p:cNvSpPr/>
          <p:nvPr/>
        </p:nvSpPr>
        <p:spPr>
          <a:xfrm>
            <a:off x="7152430" y="700534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3" name="Rectangle 151"/>
          <p:cNvSpPr/>
          <p:nvPr/>
        </p:nvSpPr>
        <p:spPr>
          <a:xfrm>
            <a:off x="7555613" y="67623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4" name="Rectangle 152"/>
          <p:cNvSpPr/>
          <p:nvPr/>
        </p:nvSpPr>
        <p:spPr>
          <a:xfrm>
            <a:off x="7434963" y="67623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5" name="Rectangle 153"/>
          <p:cNvSpPr/>
          <p:nvPr/>
        </p:nvSpPr>
        <p:spPr>
          <a:xfrm>
            <a:off x="7434963" y="68830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6" name="Rectangle 154"/>
          <p:cNvSpPr/>
          <p:nvPr/>
        </p:nvSpPr>
        <p:spPr>
          <a:xfrm>
            <a:off x="7555613" y="68830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7" name="Rectangle 155"/>
          <p:cNvSpPr/>
          <p:nvPr/>
        </p:nvSpPr>
        <p:spPr>
          <a:xfrm>
            <a:off x="7676263" y="67623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8" name="Rectangle 156"/>
          <p:cNvSpPr/>
          <p:nvPr/>
        </p:nvSpPr>
        <p:spPr>
          <a:xfrm>
            <a:off x="7676263" y="68830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21" name="Rectangle 165"/>
          <p:cNvGrpSpPr/>
          <p:nvPr/>
        </p:nvGrpSpPr>
        <p:grpSpPr>
          <a:xfrm>
            <a:off x="7174022" y="7301755"/>
            <a:ext cx="185409" cy="248841"/>
            <a:chOff x="-523" y="0"/>
            <a:chExt cx="185408" cy="248839"/>
          </a:xfrm>
        </p:grpSpPr>
        <p:sp>
          <p:nvSpPr>
            <p:cNvPr id="419" name="Cuadrado"/>
            <p:cNvSpPr/>
            <p:nvPr/>
          </p:nvSpPr>
          <p:spPr>
            <a:xfrm>
              <a:off x="31856" y="6409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/>
              </a:pPr>
              <a:endParaRPr/>
            </a:p>
          </p:txBody>
        </p:sp>
        <p:sp>
          <p:nvSpPr>
            <p:cNvPr id="420" name="n"/>
            <p:cNvSpPr txBox="1"/>
            <p:nvPr/>
          </p:nvSpPr>
          <p:spPr>
            <a:xfrm>
              <a:off x="-524" y="0"/>
              <a:ext cx="185410" cy="24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sp>
        <p:nvSpPr>
          <p:cNvPr id="422" name="Rectangle 167"/>
          <p:cNvSpPr/>
          <p:nvPr/>
        </p:nvSpPr>
        <p:spPr>
          <a:xfrm>
            <a:off x="7368285" y="7365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Rectangle 166"/>
          <p:cNvSpPr/>
          <p:nvPr/>
        </p:nvSpPr>
        <p:spPr>
          <a:xfrm>
            <a:off x="7488935" y="7365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Rectangle 168"/>
          <p:cNvSpPr/>
          <p:nvPr/>
        </p:nvSpPr>
        <p:spPr>
          <a:xfrm>
            <a:off x="7609585" y="7365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27" name="Rectangle 169"/>
          <p:cNvGrpSpPr/>
          <p:nvPr/>
        </p:nvGrpSpPr>
        <p:grpSpPr>
          <a:xfrm>
            <a:off x="7139723" y="7812935"/>
            <a:ext cx="254007" cy="261541"/>
            <a:chOff x="0" y="6349"/>
            <a:chExt cx="254006" cy="261539"/>
          </a:xfrm>
        </p:grpSpPr>
        <p:sp>
          <p:nvSpPr>
            <p:cNvPr id="425" name="Cuadrado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/>
              </a:pPr>
              <a:endParaRPr/>
            </a:p>
          </p:txBody>
        </p:sp>
        <p:sp>
          <p:nvSpPr>
            <p:cNvPr id="426" name="x"/>
            <p:cNvSpPr txBox="1"/>
            <p:nvPr/>
          </p:nvSpPr>
          <p:spPr>
            <a:xfrm>
              <a:off x="34333" y="6349"/>
              <a:ext cx="185340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430" name="Rectangle 170"/>
          <p:cNvGrpSpPr/>
          <p:nvPr/>
        </p:nvGrpSpPr>
        <p:grpSpPr>
          <a:xfrm>
            <a:off x="7458884" y="7812935"/>
            <a:ext cx="305210" cy="261541"/>
            <a:chOff x="-6340" y="6349"/>
            <a:chExt cx="305208" cy="261539"/>
          </a:xfrm>
        </p:grpSpPr>
        <p:sp>
          <p:nvSpPr>
            <p:cNvPr id="428" name="Cuadrado"/>
            <p:cNvSpPr/>
            <p:nvPr/>
          </p:nvSpPr>
          <p:spPr>
            <a:xfrm>
              <a:off x="19260" y="10116"/>
              <a:ext cx="254008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9" name="f(x)"/>
            <p:cNvSpPr txBox="1"/>
            <p:nvPr/>
          </p:nvSpPr>
          <p:spPr>
            <a:xfrm>
              <a:off x="-6341" y="6349"/>
              <a:ext cx="305210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f(x)</a:t>
              </a:r>
            </a:p>
          </p:txBody>
        </p:sp>
      </p:grpSp>
      <p:grpSp>
        <p:nvGrpSpPr>
          <p:cNvPr id="433" name="Rectangle 173"/>
          <p:cNvGrpSpPr/>
          <p:nvPr/>
        </p:nvGrpSpPr>
        <p:grpSpPr>
          <a:xfrm>
            <a:off x="7479937" y="8411590"/>
            <a:ext cx="263104" cy="261541"/>
            <a:chOff x="-4548" y="6349"/>
            <a:chExt cx="263102" cy="261539"/>
          </a:xfrm>
        </p:grpSpPr>
        <p:sp>
          <p:nvSpPr>
            <p:cNvPr id="431" name="Cuadrado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2" name="L2"/>
            <p:cNvSpPr txBox="1"/>
            <p:nvPr/>
          </p:nvSpPr>
          <p:spPr>
            <a:xfrm>
              <a:off x="-4549" y="6349"/>
              <a:ext cx="263104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L2</a:t>
              </a:r>
            </a:p>
          </p:txBody>
        </p:sp>
      </p:grpSp>
      <p:grpSp>
        <p:nvGrpSpPr>
          <p:cNvPr id="436" name="Rectangle 176"/>
          <p:cNvGrpSpPr/>
          <p:nvPr/>
        </p:nvGrpSpPr>
        <p:grpSpPr>
          <a:xfrm>
            <a:off x="7189716" y="8411590"/>
            <a:ext cx="263104" cy="261541"/>
            <a:chOff x="-4548" y="6349"/>
            <a:chExt cx="263102" cy="261539"/>
          </a:xfrm>
        </p:grpSpPr>
        <p:sp>
          <p:nvSpPr>
            <p:cNvPr id="434" name="Cuadrado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5" name="L1"/>
            <p:cNvSpPr txBox="1"/>
            <p:nvPr/>
          </p:nvSpPr>
          <p:spPr>
            <a:xfrm>
              <a:off x="-4549" y="6349"/>
              <a:ext cx="263104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L1</a:t>
              </a:r>
            </a:p>
          </p:txBody>
        </p:sp>
      </p:grpSp>
      <p:sp>
        <p:nvSpPr>
          <p:cNvPr id="437" name="Rectangle 177"/>
          <p:cNvSpPr/>
          <p:nvPr/>
        </p:nvSpPr>
        <p:spPr>
          <a:xfrm>
            <a:off x="7368285" y="90669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8" name="Rectangle 178"/>
          <p:cNvSpPr/>
          <p:nvPr/>
        </p:nvSpPr>
        <p:spPr>
          <a:xfrm>
            <a:off x="7488935" y="90669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9" name="Rectangle 179"/>
          <p:cNvSpPr/>
          <p:nvPr/>
        </p:nvSpPr>
        <p:spPr>
          <a:xfrm>
            <a:off x="7609585" y="90669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0" name="Rectangle 180"/>
          <p:cNvSpPr/>
          <p:nvPr/>
        </p:nvSpPr>
        <p:spPr>
          <a:xfrm>
            <a:off x="6943150" y="90669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1" name="Rectangle 181"/>
          <p:cNvSpPr/>
          <p:nvPr/>
        </p:nvSpPr>
        <p:spPr>
          <a:xfrm>
            <a:off x="7063800" y="90669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2" name="Rectangle 182"/>
          <p:cNvSpPr/>
          <p:nvPr/>
        </p:nvSpPr>
        <p:spPr>
          <a:xfrm>
            <a:off x="7184450" y="90669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3" name="Rectangle 186"/>
          <p:cNvSpPr/>
          <p:nvPr/>
        </p:nvSpPr>
        <p:spPr>
          <a:xfrm>
            <a:off x="7484485" y="50873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4" name="Rectangle 190"/>
          <p:cNvSpPr/>
          <p:nvPr/>
        </p:nvSpPr>
        <p:spPr>
          <a:xfrm>
            <a:off x="7184450" y="50873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5" name="Freeform: Shape 8"/>
          <p:cNvSpPr/>
          <p:nvPr/>
        </p:nvSpPr>
        <p:spPr>
          <a:xfrm>
            <a:off x="7523901" y="5187450"/>
            <a:ext cx="180524" cy="67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235" y="2160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6" name="Freeform: Shape 14"/>
          <p:cNvSpPr/>
          <p:nvPr/>
        </p:nvSpPr>
        <p:spPr>
          <a:xfrm>
            <a:off x="7222694" y="5162441"/>
            <a:ext cx="180558" cy="126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3" extrusionOk="0">
                <a:moveTo>
                  <a:pt x="0" y="21016"/>
                </a:moveTo>
                <a:cubicBezTo>
                  <a:pt x="7539" y="21600"/>
                  <a:pt x="7920" y="16715"/>
                  <a:pt x="11261" y="9107"/>
                </a:cubicBezTo>
                <a:cubicBezTo>
                  <a:pt x="14492" y="1751"/>
                  <a:pt x="16031" y="146"/>
                  <a:pt x="21600" y="0"/>
                </a:cubicBez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7" name="Rectangle 3"/>
          <p:cNvSpPr txBox="1"/>
          <p:nvPr/>
        </p:nvSpPr>
        <p:spPr>
          <a:xfrm>
            <a:off x="10383749" y="2009418"/>
            <a:ext cx="318709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rPr dirty="0"/>
              <a:t>See ?keras3::</a:t>
            </a:r>
            <a:r>
              <a:rPr dirty="0" err="1"/>
              <a:t>install_keras</a:t>
            </a:r>
            <a:r>
              <a:rPr dirty="0"/>
              <a:t> for details and options.</a:t>
            </a:r>
          </a:p>
        </p:txBody>
      </p:sp>
      <p:sp>
        <p:nvSpPr>
          <p:cNvPr id="448" name="SUBTITLE"/>
          <p:cNvSpPr txBox="1"/>
          <p:nvPr/>
        </p:nvSpPr>
        <p:spPr>
          <a:xfrm>
            <a:off x="7152430" y="3792681"/>
            <a:ext cx="1124918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t>CORE LAYERS</a:t>
            </a:r>
          </a:p>
        </p:txBody>
      </p:sp>
      <p:sp>
        <p:nvSpPr>
          <p:cNvPr id="449" name="SUBTITLE"/>
          <p:cNvSpPr txBox="1"/>
          <p:nvPr/>
        </p:nvSpPr>
        <p:spPr>
          <a:xfrm>
            <a:off x="10353650" y="3400645"/>
            <a:ext cx="3192427" cy="39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>
              <a:defRPr b="1"/>
            </a:pPr>
            <a:r>
              <a:rPr dirty="0"/>
              <a:t>TRAINING AN IMAGE RECOGNIZER ON MNIST DATA</a:t>
            </a:r>
          </a:p>
        </p:txBody>
      </p:sp>
      <p:sp>
        <p:nvSpPr>
          <p:cNvPr id="450" name="Rectangle 133"/>
          <p:cNvSpPr txBox="1"/>
          <p:nvPr/>
        </p:nvSpPr>
        <p:spPr>
          <a:xfrm>
            <a:off x="3479748" y="2744810"/>
            <a:ext cx="167926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D77A00"/>
                </a:solidFill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3"/>
              </a:rPr>
              <a:t>https://keras.posit.co</a:t>
            </a:r>
            <a:r>
              <a:t> </a:t>
            </a:r>
          </a:p>
        </p:txBody>
      </p:sp>
      <p:sp>
        <p:nvSpPr>
          <p:cNvPr id="451" name="Rectangle 135"/>
          <p:cNvSpPr txBox="1"/>
          <p:nvPr/>
        </p:nvSpPr>
        <p:spPr>
          <a:xfrm>
            <a:off x="3481397" y="2987150"/>
            <a:ext cx="517017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D77A00"/>
                </a:solidFill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4"/>
              </a:rPr>
              <a:t>https://www.manning.com/books/deep-learning-with-r-second-edition</a:t>
            </a:r>
            <a:r>
              <a:t> </a:t>
            </a:r>
          </a:p>
        </p:txBody>
      </p:sp>
      <p:sp>
        <p:nvSpPr>
          <p:cNvPr id="452" name="Figura"/>
          <p:cNvSpPr/>
          <p:nvPr/>
        </p:nvSpPr>
        <p:spPr>
          <a:xfrm>
            <a:off x="8509153" y="2793167"/>
            <a:ext cx="1896019" cy="550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111"/>
                </a:moveTo>
                <a:cubicBezTo>
                  <a:pt x="0" y="1393"/>
                  <a:pt x="285" y="0"/>
                  <a:pt x="636" y="0"/>
                </a:cubicBezTo>
                <a:lnTo>
                  <a:pt x="10237" y="0"/>
                </a:lnTo>
                <a:lnTo>
                  <a:pt x="16914" y="0"/>
                </a:lnTo>
                <a:cubicBezTo>
                  <a:pt x="17265" y="0"/>
                  <a:pt x="17550" y="1393"/>
                  <a:pt x="17550" y="3111"/>
                </a:cubicBezTo>
                <a:lnTo>
                  <a:pt x="17550" y="10890"/>
                </a:lnTo>
                <a:lnTo>
                  <a:pt x="21600" y="21600"/>
                </a:lnTo>
                <a:lnTo>
                  <a:pt x="17550" y="15557"/>
                </a:lnTo>
                <a:lnTo>
                  <a:pt x="17550" y="15557"/>
                </a:lnTo>
                <a:cubicBezTo>
                  <a:pt x="17550" y="17276"/>
                  <a:pt x="17265" y="18669"/>
                  <a:pt x="16914" y="18669"/>
                </a:cubicBezTo>
                <a:lnTo>
                  <a:pt x="636" y="18669"/>
                </a:lnTo>
                <a:cubicBezTo>
                  <a:pt x="285" y="18669"/>
                  <a:pt x="0" y="17276"/>
                  <a:pt x="0" y="15557"/>
                </a:cubicBezTo>
                <a:lnTo>
                  <a:pt x="0" y="15557"/>
                </a:lnTo>
                <a:lnTo>
                  <a:pt x="0" y="10890"/>
                </a:lnTo>
                <a:close/>
              </a:path>
            </a:pathLst>
          </a:cu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>
                <a:solidFill>
                  <a:srgbClr val="D77A00"/>
                </a:solidFill>
              </a:defRPr>
            </a:pPr>
            <a:endParaRPr/>
          </a:p>
        </p:txBody>
      </p:sp>
      <p:sp>
        <p:nvSpPr>
          <p:cNvPr id="453" name="The “Hello, World!” of deep learning"/>
          <p:cNvSpPr txBox="1"/>
          <p:nvPr/>
        </p:nvSpPr>
        <p:spPr>
          <a:xfrm>
            <a:off x="8575085" y="2837764"/>
            <a:ext cx="146005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>
                <a:solidFill>
                  <a:srgbClr val="FFFFFF"/>
                </a:solidFill>
              </a:defRPr>
            </a:lvl1pPr>
          </a:lstStyle>
          <a:p>
            <a:r>
              <a:t>The “Hello, World!” of deep learning</a:t>
            </a:r>
          </a:p>
        </p:txBody>
      </p:sp>
      <p:pic>
        <p:nvPicPr>
          <p:cNvPr id="454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6410" y="3689564"/>
            <a:ext cx="1114089" cy="2772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1" name="Group 157"/>
          <p:cNvGrpSpPr/>
          <p:nvPr/>
        </p:nvGrpSpPr>
        <p:grpSpPr>
          <a:xfrm>
            <a:off x="12041158" y="292206"/>
            <a:ext cx="1787792" cy="937921"/>
            <a:chOff x="0" y="0"/>
            <a:chExt cx="1787791" cy="937920"/>
          </a:xfrm>
        </p:grpSpPr>
        <p:grpSp>
          <p:nvGrpSpPr>
            <p:cNvPr id="457" name="Group 158"/>
            <p:cNvGrpSpPr/>
            <p:nvPr/>
          </p:nvGrpSpPr>
          <p:grpSpPr>
            <a:xfrm>
              <a:off x="0" y="33627"/>
              <a:ext cx="687519" cy="904293"/>
              <a:chOff x="0" y="0"/>
              <a:chExt cx="687518" cy="904290"/>
            </a:xfrm>
          </p:grpSpPr>
          <p:pic>
            <p:nvPicPr>
              <p:cNvPr id="455" name="Picture 4" descr="Picture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56" name="Rectangle 163"/>
              <p:cNvSpPr/>
              <p:nvPr/>
            </p:nvSpPr>
            <p:spPr>
              <a:xfrm>
                <a:off x="0" y="627294"/>
                <a:ext cx="687518" cy="276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D00000"/>
                    </a:solidFill>
                  </a:defRPr>
                </a:lvl1pPr>
              </a:lstStyle>
              <a:p>
                <a:r>
                  <a:rPr dirty="0"/>
                  <a:t>Keras</a:t>
                </a:r>
              </a:p>
            </p:txBody>
          </p:sp>
        </p:grpSp>
        <p:grpSp>
          <p:nvGrpSpPr>
            <p:cNvPr id="460" name="Group 159"/>
            <p:cNvGrpSpPr/>
            <p:nvPr/>
          </p:nvGrpSpPr>
          <p:grpSpPr>
            <a:xfrm>
              <a:off x="605218" y="0"/>
              <a:ext cx="1182573" cy="937835"/>
              <a:chOff x="-101557" y="0"/>
              <a:chExt cx="1182570" cy="937834"/>
            </a:xfrm>
          </p:grpSpPr>
          <p:pic>
            <p:nvPicPr>
              <p:cNvPr id="458" name="Picture 2" descr="Picture 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59" name="Rectangle 161"/>
              <p:cNvSpPr/>
              <p:nvPr/>
            </p:nvSpPr>
            <p:spPr>
              <a:xfrm>
                <a:off x="-101557" y="660838"/>
                <a:ext cx="1182570" cy="276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26429"/>
                    </a:solidFill>
                  </a:defRPr>
                </a:pPr>
                <a:r>
                  <a:rPr dirty="0"/>
                  <a:t>Tensor</a:t>
                </a:r>
                <a:r>
                  <a:rPr dirty="0">
                    <a:solidFill>
                      <a:srgbClr val="A4A5A7"/>
                    </a:solidFill>
                  </a:rPr>
                  <a:t>Flow</a:t>
                </a:r>
              </a:p>
            </p:txBody>
          </p:sp>
        </p:grpSp>
      </p:grpSp>
      <p:pic>
        <p:nvPicPr>
          <p:cNvPr id="462" name="posit-full-color.png" descr="posit-full-color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82542" y="101521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CC BY SA Posit Software, PBC  •   info@posit.co • posit.co  •  Learn more at keras.posit.co •  HTML cheatsheets at pos.it/cheatsheets  •  keras3  1.0.0  •  Updated:  2024-06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9"/>
              </a:rPr>
              <a:t>info@posit.co</a:t>
            </a:r>
            <a:r>
              <a:t> • </a:t>
            </a:r>
            <a:r>
              <a:rPr>
                <a:hlinkClick r:id="rId10"/>
              </a:rPr>
              <a:t>posit.co</a:t>
            </a:r>
            <a:r>
              <a:t>  •  Learn more at</a:t>
            </a:r>
            <a:r>
              <a:rPr b="1"/>
              <a:t> </a:t>
            </a:r>
            <a:r>
              <a:rPr b="1">
                <a:hlinkClick r:id="rId11"/>
              </a:rPr>
              <a:t>keras.posit.co</a:t>
            </a:r>
            <a:r>
              <a:t> •  HTML cheatsheets at </a:t>
            </a:r>
            <a:r>
              <a:rPr b="1">
                <a:hlinkClick r:id="rId12"/>
              </a:rPr>
              <a:t>pos.it/cheatsheets</a:t>
            </a:r>
            <a:r>
              <a:t>  •  keras3  1.0.0  •  Updated:  2024-06</a:t>
            </a:r>
          </a:p>
        </p:txBody>
      </p:sp>
      <p:sp>
        <p:nvSpPr>
          <p:cNvPr id="464" name="Rectangle"/>
          <p:cNvSpPr/>
          <p:nvPr/>
        </p:nvSpPr>
        <p:spPr>
          <a:xfrm>
            <a:off x="3628894" y="8523718"/>
            <a:ext cx="3150115" cy="143946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5" name="SUBTITLE"/>
          <p:cNvSpPr txBox="1"/>
          <p:nvPr/>
        </p:nvSpPr>
        <p:spPr>
          <a:xfrm>
            <a:off x="3656953" y="8526512"/>
            <a:ext cx="65883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rPr dirty="0"/>
              <a:t>D</a:t>
            </a:r>
            <a:r>
              <a:rPr lang="en-US" dirty="0"/>
              <a:t>EPLOY</a:t>
            </a:r>
            <a:endParaRPr dirty="0"/>
          </a:p>
        </p:txBody>
      </p:sp>
      <p:sp>
        <p:nvSpPr>
          <p:cNvPr id="466" name="every(.x, .p, …) Do all element pass a test?…"/>
          <p:cNvSpPr txBox="1"/>
          <p:nvPr/>
        </p:nvSpPr>
        <p:spPr>
          <a:xfrm>
            <a:off x="3654917" y="8771684"/>
            <a:ext cx="3098070" cy="163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1100"/>
            </a:pPr>
            <a:r>
              <a:t>Export just the forward pass of the trained model for</a:t>
            </a:r>
          </a:p>
          <a:p>
            <a:pPr>
              <a:lnSpc>
                <a:spcPct val="80000"/>
              </a:lnSpc>
              <a:defRPr sz="1100"/>
            </a:pPr>
            <a:r>
              <a:t>inference serving.</a:t>
            </a:r>
          </a:p>
          <a:p>
            <a:pPr>
              <a:lnSpc>
                <a:spcPct val="80000"/>
              </a:lnSpc>
              <a:defRPr sz="1100" b="1"/>
            </a:pPr>
            <a:r>
              <a:t>export_savedmodel(model, "my-saved-model/1")</a:t>
            </a:r>
          </a:p>
          <a:p>
            <a:pPr>
              <a:lnSpc>
                <a:spcPct val="80000"/>
              </a:lnSpc>
              <a:defRPr sz="1100"/>
            </a:pPr>
            <a:r>
              <a:t>Save a TF SavedModel for inference.</a:t>
            </a:r>
          </a:p>
          <a:p>
            <a:pPr>
              <a:lnSpc>
                <a:spcPct val="80000"/>
              </a:lnSpc>
              <a:defRPr sz="1100"/>
            </a:pPr>
            <a:endParaRPr/>
          </a:p>
          <a:p>
            <a:pPr>
              <a:lnSpc>
                <a:spcPct val="80000"/>
              </a:lnSpc>
              <a:defRPr sz="1100" b="1"/>
            </a:pPr>
            <a:r>
              <a:t>rsconnect::deployTFModel("my-saved-model")</a:t>
            </a:r>
          </a:p>
          <a:p>
            <a:pPr>
              <a:lnSpc>
                <a:spcPct val="80000"/>
              </a:lnSpc>
              <a:defRPr sz="1100"/>
            </a:pPr>
            <a:r>
              <a:t>Deploy a TF SavedModel to Connect for inference.</a:t>
            </a:r>
          </a:p>
        </p:txBody>
      </p:sp>
      <p:grpSp>
        <p:nvGrpSpPr>
          <p:cNvPr id="470" name="Agrupar"/>
          <p:cNvGrpSpPr/>
          <p:nvPr/>
        </p:nvGrpSpPr>
        <p:grpSpPr>
          <a:xfrm>
            <a:off x="237523" y="7475449"/>
            <a:ext cx="3278269" cy="2457904"/>
            <a:chOff x="0" y="0"/>
            <a:chExt cx="3278267" cy="2457902"/>
          </a:xfrm>
        </p:grpSpPr>
        <p:sp>
          <p:nvSpPr>
            <p:cNvPr id="467" name="Rectangle"/>
            <p:cNvSpPr/>
            <p:nvPr/>
          </p:nvSpPr>
          <p:spPr>
            <a:xfrm>
              <a:off x="0" y="0"/>
              <a:ext cx="3275725" cy="241787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FA900">
                    <a:alpha val="1873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8" name="every(.x, .p, …) Do all element pass a test?…"/>
            <p:cNvSpPr txBox="1"/>
            <p:nvPr/>
          </p:nvSpPr>
          <p:spPr>
            <a:xfrm>
              <a:off x="73657" y="279004"/>
              <a:ext cx="3204610" cy="2178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defRPr sz="1100" b="1"/>
              </a:pPr>
              <a:r>
                <a:t>fit(</a:t>
              </a:r>
              <a:r>
                <a:rPr b="0"/>
                <a:t>object, x = NULL, y = NULL, batch_size = NULL, epochs = 10,   verbose = 1, callbacks = NULL, …</a:t>
              </a:r>
              <a:r>
                <a:t>)</a:t>
              </a:r>
            </a:p>
            <a:p>
              <a:pPr>
                <a:lnSpc>
                  <a:spcPct val="80000"/>
                </a:lnSpc>
                <a:defRPr sz="1100"/>
              </a:pPr>
              <a:r>
                <a:t>Train a Keras model for a fixed number of epochs (iterations)</a:t>
              </a:r>
            </a:p>
            <a:p>
              <a:pPr>
                <a:lnSpc>
                  <a:spcPct val="80000"/>
                </a:lnSpc>
                <a:defRPr sz="1100"/>
              </a:pPr>
              <a:endParaRPr/>
            </a:p>
            <a:p>
              <a:pPr>
                <a:lnSpc>
                  <a:spcPct val="80000"/>
                </a:lnSpc>
                <a:defRPr sz="1100"/>
              </a:pPr>
              <a:r>
                <a:t>Customize training:</a:t>
              </a:r>
            </a:p>
            <a:p>
              <a:pPr marL="110289" indent="-110289">
                <a:lnSpc>
                  <a:spcPct val="80000"/>
                </a:lnSpc>
                <a:buSzPct val="100000"/>
                <a:buChar char="-"/>
                <a:defRPr sz="1100"/>
              </a:pPr>
              <a:r>
                <a:t>Provide callbacks to </a:t>
              </a:r>
              <a:r>
                <a:rPr b="1"/>
                <a:t>fit()</a:t>
              </a:r>
              <a:r>
                <a:t>: </a:t>
              </a:r>
            </a:p>
            <a:p>
              <a:pPr marL="110289" indent="-110289">
                <a:lnSpc>
                  <a:spcPct val="80000"/>
                </a:lnSpc>
                <a:buSzPct val="100000"/>
                <a:buChar char="-"/>
                <a:defRPr sz="1100"/>
              </a:pPr>
              <a:r>
                <a:t>Define a custom </a:t>
              </a:r>
              <a:r>
                <a:rPr b="1"/>
                <a:t>Callback()</a:t>
              </a:r>
              <a:r>
                <a:t>.</a:t>
              </a:r>
            </a:p>
            <a:p>
              <a:pPr marL="110289" indent="-110289">
                <a:lnSpc>
                  <a:spcPct val="80000"/>
                </a:lnSpc>
                <a:buSzPct val="100000"/>
                <a:buChar char="-"/>
                <a:defRPr sz="1100"/>
              </a:pPr>
              <a:r>
                <a:t>Call </a:t>
              </a:r>
              <a:r>
                <a:rPr b="1"/>
                <a:t>train_on_batch()</a:t>
              </a:r>
              <a:r>
                <a:t> in a custom training loop.</a:t>
              </a:r>
            </a:p>
            <a:p>
              <a:pPr marL="110289" indent="-110289">
                <a:lnSpc>
                  <a:spcPct val="80000"/>
                </a:lnSpc>
                <a:buSzPct val="100000"/>
                <a:buChar char="-"/>
                <a:defRPr sz="1100"/>
              </a:pPr>
              <a:r>
                <a:t>Subclass </a:t>
              </a:r>
              <a:r>
                <a:rPr b="1"/>
                <a:t>Model()</a:t>
              </a:r>
              <a:r>
                <a:t> and implement a custom </a:t>
              </a:r>
              <a:r>
                <a:rPr b="1"/>
                <a:t>train_step</a:t>
              </a:r>
              <a:r>
                <a:t> method.</a:t>
              </a:r>
            </a:p>
            <a:p>
              <a:pPr marL="110289" indent="-110289">
                <a:lnSpc>
                  <a:spcPct val="80000"/>
                </a:lnSpc>
                <a:buSzPct val="100000"/>
                <a:buChar char="-"/>
                <a:defRPr sz="1100"/>
              </a:pPr>
              <a:r>
                <a:t>Write a fully custom training loop. Update weights with </a:t>
              </a:r>
              <a:r>
                <a:rPr b="1"/>
                <a:t>model$optimizer$apply(gradients, weights)</a:t>
              </a:r>
            </a:p>
          </p:txBody>
        </p:sp>
        <p:sp>
          <p:nvSpPr>
            <p:cNvPr id="469" name="SUBTITLE"/>
            <p:cNvSpPr txBox="1"/>
            <p:nvPr/>
          </p:nvSpPr>
          <p:spPr>
            <a:xfrm>
              <a:off x="44342" y="16513"/>
              <a:ext cx="1329649" cy="2224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noAutofit/>
            </a:bodyPr>
            <a:lstStyle/>
            <a:p>
              <a:pPr lvl="1">
                <a:defRPr b="1"/>
              </a:pPr>
              <a:r>
                <a:rPr dirty="0"/>
                <a:t>FIT A MODEL</a:t>
              </a:r>
            </a:p>
          </p:txBody>
        </p:sp>
      </p:grpSp>
      <p:sp>
        <p:nvSpPr>
          <p:cNvPr id="471" name="Rectangle"/>
          <p:cNvSpPr/>
          <p:nvPr/>
        </p:nvSpPr>
        <p:spPr>
          <a:xfrm>
            <a:off x="3626002" y="4977305"/>
            <a:ext cx="3155899" cy="67768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2" name="every(.x, .p, …) Do all element pass a test?…"/>
          <p:cNvSpPr txBox="1"/>
          <p:nvPr/>
        </p:nvSpPr>
        <p:spPr>
          <a:xfrm>
            <a:off x="3656203" y="5336048"/>
            <a:ext cx="3066348" cy="297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1100" b="1"/>
            </a:pPr>
            <a:r>
              <a:t>evaluate(</a:t>
            </a:r>
            <a:r>
              <a:rPr b="0"/>
              <a:t>object, x = NULL, y = NULL, batch_size = NULL</a:t>
            </a:r>
            <a:r>
              <a:t>) </a:t>
            </a:r>
            <a:r>
              <a:rPr b="0"/>
              <a:t>Evaluate a Keras model</a:t>
            </a:r>
          </a:p>
        </p:txBody>
      </p:sp>
      <p:sp>
        <p:nvSpPr>
          <p:cNvPr id="473" name="SUBTITLE"/>
          <p:cNvSpPr txBox="1"/>
          <p:nvPr/>
        </p:nvSpPr>
        <p:spPr>
          <a:xfrm>
            <a:off x="3656203" y="5061286"/>
            <a:ext cx="1570808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t>EVALUATE A MODEL</a:t>
            </a:r>
          </a:p>
        </p:txBody>
      </p:sp>
      <p:sp>
        <p:nvSpPr>
          <p:cNvPr id="474" name="Rectangle"/>
          <p:cNvSpPr/>
          <p:nvPr/>
        </p:nvSpPr>
        <p:spPr>
          <a:xfrm>
            <a:off x="3624067" y="6822703"/>
            <a:ext cx="3150115" cy="1595065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5" name="SUBTITLE"/>
          <p:cNvSpPr txBox="1"/>
          <p:nvPr/>
        </p:nvSpPr>
        <p:spPr>
          <a:xfrm>
            <a:off x="3658532" y="6873998"/>
            <a:ext cx="2031068" cy="25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/>
          <a:lstStyle/>
          <a:p>
            <a:pPr lvl="1">
              <a:defRPr b="1"/>
            </a:pPr>
            <a:r>
              <a:rPr dirty="0"/>
              <a:t>SAVE/LOAD A MODEL</a:t>
            </a:r>
          </a:p>
        </p:txBody>
      </p:sp>
      <p:sp>
        <p:nvSpPr>
          <p:cNvPr id="476" name="every(.x, .p, …) Do all element pass a test?…"/>
          <p:cNvSpPr txBox="1"/>
          <p:nvPr/>
        </p:nvSpPr>
        <p:spPr>
          <a:xfrm>
            <a:off x="3656219" y="7134196"/>
            <a:ext cx="3076229" cy="1269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defRPr sz="1100" b="1"/>
            </a:pPr>
            <a:r>
              <a:t>save_model(); load_model() </a:t>
            </a:r>
          </a:p>
          <a:p>
            <a:pPr>
              <a:lnSpc>
                <a:spcPct val="80000"/>
              </a:lnSpc>
              <a:defRPr sz="1100" b="1"/>
            </a:pPr>
            <a:r>
              <a:rPr b="0"/>
              <a:t>Save/Load models using the ".keras" file format.</a:t>
            </a:r>
          </a:p>
          <a:p>
            <a:pPr>
              <a:lnSpc>
                <a:spcPct val="80000"/>
              </a:lnSpc>
              <a:defRPr sz="1100" b="1"/>
            </a:pPr>
            <a:endParaRPr b="0"/>
          </a:p>
          <a:p>
            <a:pPr>
              <a:lnSpc>
                <a:spcPct val="80000"/>
              </a:lnSpc>
              <a:defRPr sz="1100" b="1"/>
            </a:pPr>
            <a:r>
              <a:t>save_model_weights(); load_model_weights()</a:t>
            </a:r>
            <a:br/>
            <a:r>
              <a:rPr b="0"/>
              <a:t>Save/load model weights to/from ".h5" files.</a:t>
            </a:r>
          </a:p>
          <a:p>
            <a:pPr>
              <a:lnSpc>
                <a:spcPct val="80000"/>
              </a:lnSpc>
              <a:defRPr sz="1100" b="1"/>
            </a:pPr>
            <a:endParaRPr b="0"/>
          </a:p>
          <a:p>
            <a:pPr>
              <a:lnSpc>
                <a:spcPct val="80000"/>
              </a:lnSpc>
              <a:defRPr sz="1100" b="1"/>
            </a:pPr>
            <a:r>
              <a:t>save_model_config(); load_model_config()</a:t>
            </a:r>
            <a:br/>
            <a:r>
              <a:rPr b="0"/>
              <a:t>Save/load model architecture to/from a ".json" file.</a:t>
            </a:r>
          </a:p>
        </p:txBody>
      </p:sp>
      <p:sp>
        <p:nvSpPr>
          <p:cNvPr id="477" name="Rectangle"/>
          <p:cNvSpPr/>
          <p:nvPr/>
        </p:nvSpPr>
        <p:spPr>
          <a:xfrm>
            <a:off x="3635439" y="3776583"/>
            <a:ext cx="3152429" cy="121035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8" name="SUBTITLE"/>
          <p:cNvSpPr txBox="1"/>
          <p:nvPr/>
        </p:nvSpPr>
        <p:spPr>
          <a:xfrm>
            <a:off x="3654084" y="3784600"/>
            <a:ext cx="1908515" cy="218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/>
          <a:lstStyle/>
          <a:p>
            <a:pPr lvl="1">
              <a:defRPr b="1"/>
            </a:pPr>
            <a:r>
              <a:rPr dirty="0"/>
              <a:t>INSPECT A MODEL</a:t>
            </a:r>
          </a:p>
        </p:txBody>
      </p:sp>
      <p:sp>
        <p:nvSpPr>
          <p:cNvPr id="479" name="every(.x, .p, …) Do all element pass a test?…"/>
          <p:cNvSpPr txBox="1"/>
          <p:nvPr/>
        </p:nvSpPr>
        <p:spPr>
          <a:xfrm>
            <a:off x="3660839" y="4074253"/>
            <a:ext cx="3076229" cy="819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defRPr sz="1100" b="1"/>
            </a:pPr>
            <a:r>
              <a:t>print(model)  </a:t>
            </a:r>
            <a:r>
              <a:rPr b="0"/>
              <a:t>Print a summary of a Keras model</a:t>
            </a:r>
          </a:p>
          <a:p>
            <a:pPr>
              <a:lnSpc>
                <a:spcPct val="80000"/>
              </a:lnSpc>
              <a:defRPr sz="1100"/>
            </a:pPr>
            <a:endParaRPr b="0"/>
          </a:p>
          <a:p>
            <a:pPr>
              <a:lnSpc>
                <a:spcPct val="80000"/>
              </a:lnSpc>
              <a:defRPr sz="1100" b="1"/>
            </a:pPr>
            <a:r>
              <a:t>plot(model,  show_shapes = FALSE, show_dtype = FALSE, show_layer_names = FALSE, ...)  </a:t>
            </a:r>
          </a:p>
          <a:p>
            <a:pPr>
              <a:lnSpc>
                <a:spcPct val="80000"/>
              </a:lnSpc>
              <a:defRPr sz="1100" b="1"/>
            </a:pPr>
            <a:r>
              <a:rPr b="0"/>
              <a:t>Plot a Keras model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Agrupar"/>
          <p:cNvGrpSpPr/>
          <p:nvPr/>
        </p:nvGrpSpPr>
        <p:grpSpPr>
          <a:xfrm>
            <a:off x="8383487" y="-2232361"/>
            <a:ext cx="6157893" cy="3553962"/>
            <a:chOff x="0" y="51032"/>
            <a:chExt cx="6157891" cy="3553961"/>
          </a:xfrm>
        </p:grpSpPr>
        <p:grpSp>
          <p:nvGrpSpPr>
            <p:cNvPr id="496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81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F9D40"/>
              </a:solidFill>
              <a:ln w="3175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2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3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9D40">
                  <a:alpha val="5035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4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6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7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8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9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0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4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5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97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61" t="-10700" r="50338" b="1107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8" name="Rectángulo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896" t="11803" r="50103" b="8819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00" name="Basics"/>
          <p:cNvSpPr txBox="1"/>
          <p:nvPr/>
        </p:nvSpPr>
        <p:spPr>
          <a:xfrm>
            <a:off x="282687" y="468106"/>
            <a:ext cx="169660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</a:defRPr>
            </a:pPr>
            <a:r>
              <a:t>More layers</a:t>
            </a:r>
          </a:p>
        </p:txBody>
      </p:sp>
      <p:sp>
        <p:nvSpPr>
          <p:cNvPr id="501" name="Line"/>
          <p:cNvSpPr/>
          <p:nvPr/>
        </p:nvSpPr>
        <p:spPr>
          <a:xfrm>
            <a:off x="344038" y="453414"/>
            <a:ext cx="3037296" cy="3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2" name="Line"/>
          <p:cNvSpPr/>
          <p:nvPr/>
        </p:nvSpPr>
        <p:spPr>
          <a:xfrm>
            <a:off x="240539" y="455406"/>
            <a:ext cx="6539442" cy="1"/>
          </a:xfrm>
          <a:prstGeom prst="line">
            <a:avLst/>
          </a:prstGeom>
          <a:ln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3" name="Rectangle"/>
          <p:cNvSpPr/>
          <p:nvPr/>
        </p:nvSpPr>
        <p:spPr>
          <a:xfrm>
            <a:off x="226369" y="901444"/>
            <a:ext cx="30993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Rectangle"/>
          <p:cNvSpPr/>
          <p:nvPr/>
        </p:nvSpPr>
        <p:spPr>
          <a:xfrm>
            <a:off x="226369" y="6837984"/>
            <a:ext cx="30993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SUBTITLE"/>
          <p:cNvSpPr txBox="1"/>
          <p:nvPr/>
        </p:nvSpPr>
        <p:spPr>
          <a:xfrm>
            <a:off x="250699" y="913037"/>
            <a:ext cx="201111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t>CONVOLUTIONAL LAYERS</a:t>
            </a:r>
          </a:p>
        </p:txBody>
      </p:sp>
      <p:sp>
        <p:nvSpPr>
          <p:cNvPr id="506" name="SUBTITLE"/>
          <p:cNvSpPr txBox="1"/>
          <p:nvPr/>
        </p:nvSpPr>
        <p:spPr>
          <a:xfrm>
            <a:off x="255139" y="6867252"/>
            <a:ext cx="138737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t>POOLING LAYERS</a:t>
            </a:r>
          </a:p>
        </p:txBody>
      </p:sp>
      <p:sp>
        <p:nvSpPr>
          <p:cNvPr id="507" name="every(.x, .p, …) Do all element pass a test?…"/>
          <p:cNvSpPr txBox="1"/>
          <p:nvPr/>
        </p:nvSpPr>
        <p:spPr>
          <a:xfrm>
            <a:off x="1214652" y="1250626"/>
            <a:ext cx="2156361" cy="529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t>layer_conv_1d() </a:t>
            </a:r>
            <a:r>
              <a:rPr b="0"/>
              <a:t>1D, e.g. temporal convolution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t>layer_conv_2d_transpose() </a:t>
            </a:r>
            <a:r>
              <a:rPr b="0"/>
              <a:t>Transposed 2D (deconvolution)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t>layer_conv_2d()</a:t>
            </a:r>
            <a:r>
              <a:rPr b="0"/>
              <a:t> 2D, e.g. spatial convolution over images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t>layer_conv_3d_transpose() </a:t>
            </a:r>
            <a:r>
              <a:rPr b="0"/>
              <a:t>Transposed 3D (deconvolution)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t>layer_conv_3d() </a:t>
            </a:r>
            <a:r>
              <a:rPr b="0"/>
              <a:t>3D, e.g. spatial convolution over volumes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t>layer_conv_lstm_2d() </a:t>
            </a:r>
            <a:r>
              <a:rPr b="0"/>
              <a:t>Convolutional LSTM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t>layer_separable_conv_2d() </a:t>
            </a:r>
            <a:r>
              <a:rPr b="0"/>
              <a:t>Depthwise separable 2D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t>layer_upsampling_1d() layer_upsampling_2d() layer_upsampling_3d() </a:t>
            </a:r>
            <a:r>
              <a:rPr b="0"/>
              <a:t>Upsampling layer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t>layer_zero_padding_1d() layer_zero_padding_2d() layer_zero_padding_3d()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t>Zero-padding layer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t>layer_cropping_1d()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t>layer_cropping_2d() layer_cropping_3d()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t>Cropping layer</a:t>
            </a:r>
          </a:p>
        </p:txBody>
      </p:sp>
      <p:sp>
        <p:nvSpPr>
          <p:cNvPr id="508" name="Rectangle 30"/>
          <p:cNvSpPr/>
          <p:nvPr/>
        </p:nvSpPr>
        <p:spPr>
          <a:xfrm>
            <a:off x="460635" y="124110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Rectangle 31"/>
          <p:cNvSpPr/>
          <p:nvPr/>
        </p:nvSpPr>
        <p:spPr>
          <a:xfrm>
            <a:off x="581285" y="124110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0" name="Rectangle 32"/>
          <p:cNvSpPr/>
          <p:nvPr/>
        </p:nvSpPr>
        <p:spPr>
          <a:xfrm>
            <a:off x="701935" y="124110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Rectangle 33"/>
          <p:cNvSpPr/>
          <p:nvPr/>
        </p:nvSpPr>
        <p:spPr>
          <a:xfrm>
            <a:off x="822584" y="124110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2" name="Rectangle 39"/>
          <p:cNvSpPr/>
          <p:nvPr/>
        </p:nvSpPr>
        <p:spPr>
          <a:xfrm>
            <a:off x="943234" y="124110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Rectangle 40"/>
          <p:cNvSpPr/>
          <p:nvPr/>
        </p:nvSpPr>
        <p:spPr>
          <a:xfrm>
            <a:off x="581285" y="1499077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4" name="Rectangle 41"/>
          <p:cNvSpPr/>
          <p:nvPr/>
        </p:nvSpPr>
        <p:spPr>
          <a:xfrm>
            <a:off x="701935" y="1499077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Rectangle 42"/>
          <p:cNvSpPr/>
          <p:nvPr/>
        </p:nvSpPr>
        <p:spPr>
          <a:xfrm>
            <a:off x="822584" y="1499077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6" name="Isosceles Triangle 2"/>
          <p:cNvSpPr/>
          <p:nvPr/>
        </p:nvSpPr>
        <p:spPr>
          <a:xfrm rot="10800000">
            <a:off x="457532" y="1412880"/>
            <a:ext cx="606352" cy="45720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31" name="Group 7"/>
          <p:cNvGrpSpPr/>
          <p:nvPr/>
        </p:nvGrpSpPr>
        <p:grpSpPr>
          <a:xfrm>
            <a:off x="307473" y="2033647"/>
            <a:ext cx="767762" cy="361951"/>
            <a:chOff x="0" y="0"/>
            <a:chExt cx="767760" cy="361950"/>
          </a:xfrm>
        </p:grpSpPr>
        <p:sp>
          <p:nvSpPr>
            <p:cNvPr id="517" name="Rectangle 34"/>
            <p:cNvSpPr/>
            <p:nvPr/>
          </p:nvSpPr>
          <p:spPr>
            <a:xfrm>
              <a:off x="120649" y="-1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8" name="Rectangle 35"/>
            <p:cNvSpPr/>
            <p:nvPr/>
          </p:nvSpPr>
          <p:spPr>
            <a:xfrm>
              <a:off x="-1" y="-1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9" name="Rectangle 36"/>
            <p:cNvSpPr/>
            <p:nvPr/>
          </p:nvSpPr>
          <p:spPr>
            <a:xfrm>
              <a:off x="-1" y="120650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0" name="Rectangle 37"/>
            <p:cNvSpPr/>
            <p:nvPr/>
          </p:nvSpPr>
          <p:spPr>
            <a:xfrm>
              <a:off x="120649" y="120650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1" name="Rectangle 45"/>
            <p:cNvSpPr/>
            <p:nvPr/>
          </p:nvSpPr>
          <p:spPr>
            <a:xfrm>
              <a:off x="241300" y="-1"/>
              <a:ext cx="120650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2" name="Rectangle 46"/>
            <p:cNvSpPr/>
            <p:nvPr/>
          </p:nvSpPr>
          <p:spPr>
            <a:xfrm>
              <a:off x="241300" y="120650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3" name="Rectangle 47"/>
            <p:cNvSpPr/>
            <p:nvPr/>
          </p:nvSpPr>
          <p:spPr>
            <a:xfrm>
              <a:off x="-1" y="241300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4" name="Rectangle 48"/>
            <p:cNvSpPr/>
            <p:nvPr/>
          </p:nvSpPr>
          <p:spPr>
            <a:xfrm>
              <a:off x="120649" y="241300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5" name="Rectangle 49"/>
            <p:cNvSpPr/>
            <p:nvPr/>
          </p:nvSpPr>
          <p:spPr>
            <a:xfrm>
              <a:off x="241300" y="241300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6" name="Rectangle 50"/>
            <p:cNvSpPr/>
            <p:nvPr/>
          </p:nvSpPr>
          <p:spPr>
            <a:xfrm>
              <a:off x="526460" y="60325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7" name="Rectangle 51"/>
            <p:cNvSpPr/>
            <p:nvPr/>
          </p:nvSpPr>
          <p:spPr>
            <a:xfrm>
              <a:off x="647110" y="6032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8" name="Rectangle 52"/>
            <p:cNvSpPr/>
            <p:nvPr/>
          </p:nvSpPr>
          <p:spPr>
            <a:xfrm>
              <a:off x="526460" y="18097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9" name="Rectangle 53"/>
            <p:cNvSpPr/>
            <p:nvPr/>
          </p:nvSpPr>
          <p:spPr>
            <a:xfrm>
              <a:off x="647110" y="18097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0" name="Isosceles Triangle 54"/>
            <p:cNvSpPr/>
            <p:nvPr/>
          </p:nvSpPr>
          <p:spPr>
            <a:xfrm rot="5400000">
              <a:off x="307469" y="162590"/>
              <a:ext cx="279535" cy="45722"/>
            </a:xfrm>
            <a:prstGeom prst="triangle">
              <a:avLst/>
            </a:prstGeom>
            <a:solidFill>
              <a:srgbClr val="DF8A2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32" name="Isosceles Triangle 68"/>
          <p:cNvSpPr/>
          <p:nvPr/>
        </p:nvSpPr>
        <p:spPr>
          <a:xfrm rot="5400000">
            <a:off x="614944" y="3174859"/>
            <a:ext cx="279535" cy="45720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37" name="Cube 3"/>
          <p:cNvGrpSpPr/>
          <p:nvPr/>
        </p:nvGrpSpPr>
        <p:grpSpPr>
          <a:xfrm>
            <a:off x="252980" y="3236975"/>
            <a:ext cx="150059" cy="139624"/>
            <a:chOff x="0" y="0"/>
            <a:chExt cx="150058" cy="139622"/>
          </a:xfrm>
        </p:grpSpPr>
        <p:sp>
          <p:nvSpPr>
            <p:cNvPr id="533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4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5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6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42" name="Cube 70"/>
          <p:cNvGrpSpPr/>
          <p:nvPr/>
        </p:nvGrpSpPr>
        <p:grpSpPr>
          <a:xfrm>
            <a:off x="368826" y="3236975"/>
            <a:ext cx="150059" cy="139624"/>
            <a:chOff x="0" y="0"/>
            <a:chExt cx="150058" cy="139622"/>
          </a:xfrm>
        </p:grpSpPr>
        <p:sp>
          <p:nvSpPr>
            <p:cNvPr id="538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9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0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1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47" name="Cube 71"/>
          <p:cNvGrpSpPr/>
          <p:nvPr/>
        </p:nvGrpSpPr>
        <p:grpSpPr>
          <a:xfrm>
            <a:off x="483638" y="3236975"/>
            <a:ext cx="150059" cy="139624"/>
            <a:chOff x="0" y="0"/>
            <a:chExt cx="150058" cy="139622"/>
          </a:xfrm>
        </p:grpSpPr>
        <p:sp>
          <p:nvSpPr>
            <p:cNvPr id="543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4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6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52" name="Cube 72"/>
          <p:cNvGrpSpPr/>
          <p:nvPr/>
        </p:nvGrpSpPr>
        <p:grpSpPr>
          <a:xfrm>
            <a:off x="252980" y="3128154"/>
            <a:ext cx="150059" cy="139624"/>
            <a:chOff x="0" y="0"/>
            <a:chExt cx="150058" cy="139622"/>
          </a:xfrm>
        </p:grpSpPr>
        <p:sp>
          <p:nvSpPr>
            <p:cNvPr id="548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9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0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57" name="Cube 80"/>
          <p:cNvGrpSpPr/>
          <p:nvPr/>
        </p:nvGrpSpPr>
        <p:grpSpPr>
          <a:xfrm>
            <a:off x="368826" y="3128154"/>
            <a:ext cx="150059" cy="139624"/>
            <a:chOff x="0" y="0"/>
            <a:chExt cx="150058" cy="139622"/>
          </a:xfrm>
        </p:grpSpPr>
        <p:sp>
          <p:nvSpPr>
            <p:cNvPr id="553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5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6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62" name="Cube 81"/>
          <p:cNvGrpSpPr/>
          <p:nvPr/>
        </p:nvGrpSpPr>
        <p:grpSpPr>
          <a:xfrm>
            <a:off x="483638" y="3128154"/>
            <a:ext cx="150059" cy="139624"/>
            <a:chOff x="0" y="0"/>
            <a:chExt cx="150058" cy="139622"/>
          </a:xfrm>
        </p:grpSpPr>
        <p:sp>
          <p:nvSpPr>
            <p:cNvPr id="558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9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0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1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67" name="Cube 83"/>
          <p:cNvGrpSpPr/>
          <p:nvPr/>
        </p:nvGrpSpPr>
        <p:grpSpPr>
          <a:xfrm>
            <a:off x="252980" y="3021715"/>
            <a:ext cx="150059" cy="139624"/>
            <a:chOff x="0" y="0"/>
            <a:chExt cx="150058" cy="139622"/>
          </a:xfrm>
        </p:grpSpPr>
        <p:sp>
          <p:nvSpPr>
            <p:cNvPr id="563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4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5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6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2" name="Cube 84"/>
          <p:cNvGrpSpPr/>
          <p:nvPr/>
        </p:nvGrpSpPr>
        <p:grpSpPr>
          <a:xfrm>
            <a:off x="368826" y="3021715"/>
            <a:ext cx="150059" cy="139624"/>
            <a:chOff x="0" y="0"/>
            <a:chExt cx="150058" cy="139622"/>
          </a:xfrm>
        </p:grpSpPr>
        <p:sp>
          <p:nvSpPr>
            <p:cNvPr id="568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9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0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1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7" name="Cube 85"/>
          <p:cNvGrpSpPr/>
          <p:nvPr/>
        </p:nvGrpSpPr>
        <p:grpSpPr>
          <a:xfrm>
            <a:off x="483638" y="3021715"/>
            <a:ext cx="150059" cy="139624"/>
            <a:chOff x="0" y="0"/>
            <a:chExt cx="150058" cy="139622"/>
          </a:xfrm>
        </p:grpSpPr>
        <p:sp>
          <p:nvSpPr>
            <p:cNvPr id="573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4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5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6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82" name="Cube 88"/>
          <p:cNvGrpSpPr/>
          <p:nvPr/>
        </p:nvGrpSpPr>
        <p:grpSpPr>
          <a:xfrm>
            <a:off x="840469" y="3169926"/>
            <a:ext cx="150059" cy="139624"/>
            <a:chOff x="0" y="0"/>
            <a:chExt cx="150058" cy="139622"/>
          </a:xfrm>
        </p:grpSpPr>
        <p:sp>
          <p:nvSpPr>
            <p:cNvPr id="578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9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0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1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87" name="Cube 89"/>
          <p:cNvGrpSpPr/>
          <p:nvPr/>
        </p:nvGrpSpPr>
        <p:grpSpPr>
          <a:xfrm>
            <a:off x="956314" y="3169926"/>
            <a:ext cx="150059" cy="139624"/>
            <a:chOff x="0" y="0"/>
            <a:chExt cx="150058" cy="139622"/>
          </a:xfrm>
        </p:grpSpPr>
        <p:sp>
          <p:nvSpPr>
            <p:cNvPr id="583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4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5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6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2" name="Cube 90"/>
          <p:cNvGrpSpPr/>
          <p:nvPr/>
        </p:nvGrpSpPr>
        <p:grpSpPr>
          <a:xfrm>
            <a:off x="840469" y="3063487"/>
            <a:ext cx="150059" cy="139624"/>
            <a:chOff x="0" y="0"/>
            <a:chExt cx="150058" cy="139622"/>
          </a:xfrm>
        </p:grpSpPr>
        <p:sp>
          <p:nvSpPr>
            <p:cNvPr id="588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7" name="Cube 91"/>
          <p:cNvGrpSpPr/>
          <p:nvPr/>
        </p:nvGrpSpPr>
        <p:grpSpPr>
          <a:xfrm>
            <a:off x="956314" y="3063487"/>
            <a:ext cx="150059" cy="139624"/>
            <a:chOff x="0" y="0"/>
            <a:chExt cx="150058" cy="139622"/>
          </a:xfrm>
        </p:grpSpPr>
        <p:sp>
          <p:nvSpPr>
            <p:cNvPr id="593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4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5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6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98" name="Rectangle 93"/>
          <p:cNvSpPr/>
          <p:nvPr/>
        </p:nvSpPr>
        <p:spPr>
          <a:xfrm>
            <a:off x="877618" y="447973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9" name="Rectangle 94"/>
          <p:cNvSpPr/>
          <p:nvPr/>
        </p:nvSpPr>
        <p:spPr>
          <a:xfrm>
            <a:off x="756967" y="447973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0" name="Rectangle 95"/>
          <p:cNvSpPr/>
          <p:nvPr/>
        </p:nvSpPr>
        <p:spPr>
          <a:xfrm>
            <a:off x="756967" y="460038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1" name="Rectangle 96"/>
          <p:cNvSpPr/>
          <p:nvPr/>
        </p:nvSpPr>
        <p:spPr>
          <a:xfrm>
            <a:off x="877618" y="460038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2" name="Rectangle 97"/>
          <p:cNvSpPr/>
          <p:nvPr/>
        </p:nvSpPr>
        <p:spPr>
          <a:xfrm>
            <a:off x="998268" y="44797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3" name="Rectangle 98"/>
          <p:cNvSpPr/>
          <p:nvPr/>
        </p:nvSpPr>
        <p:spPr>
          <a:xfrm>
            <a:off x="998268" y="460038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4" name="Rectangle 99"/>
          <p:cNvSpPr/>
          <p:nvPr/>
        </p:nvSpPr>
        <p:spPr>
          <a:xfrm>
            <a:off x="756967" y="47210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5" name="Rectangle 100"/>
          <p:cNvSpPr/>
          <p:nvPr/>
        </p:nvSpPr>
        <p:spPr>
          <a:xfrm>
            <a:off x="877618" y="47210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6" name="Rectangle 101"/>
          <p:cNvSpPr/>
          <p:nvPr/>
        </p:nvSpPr>
        <p:spPr>
          <a:xfrm>
            <a:off x="998268" y="47210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7" name="Rectangle 102"/>
          <p:cNvSpPr/>
          <p:nvPr/>
        </p:nvSpPr>
        <p:spPr>
          <a:xfrm>
            <a:off x="364367" y="45400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8" name="Rectangle 103"/>
          <p:cNvSpPr/>
          <p:nvPr/>
        </p:nvSpPr>
        <p:spPr>
          <a:xfrm>
            <a:off x="485018" y="45400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9" name="Rectangle 104"/>
          <p:cNvSpPr/>
          <p:nvPr/>
        </p:nvSpPr>
        <p:spPr>
          <a:xfrm>
            <a:off x="364367" y="4660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0" name="Rectangle 105"/>
          <p:cNvSpPr/>
          <p:nvPr/>
        </p:nvSpPr>
        <p:spPr>
          <a:xfrm>
            <a:off x="485018" y="4660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1" name="Isosceles Triangle 106"/>
          <p:cNvSpPr/>
          <p:nvPr/>
        </p:nvSpPr>
        <p:spPr>
          <a:xfrm rot="5400000">
            <a:off x="552258" y="4642325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2" name="Rectangle 123"/>
          <p:cNvSpPr/>
          <p:nvPr/>
        </p:nvSpPr>
        <p:spPr>
          <a:xfrm>
            <a:off x="428124" y="60468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3" name="Rectangle 124"/>
          <p:cNvSpPr/>
          <p:nvPr/>
        </p:nvSpPr>
        <p:spPr>
          <a:xfrm>
            <a:off x="307473" y="60468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4" name="Rectangle 125"/>
          <p:cNvSpPr/>
          <p:nvPr/>
        </p:nvSpPr>
        <p:spPr>
          <a:xfrm>
            <a:off x="307473" y="616752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5" name="Rectangle 126"/>
          <p:cNvSpPr/>
          <p:nvPr/>
        </p:nvSpPr>
        <p:spPr>
          <a:xfrm>
            <a:off x="428124" y="616752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6" name="Rectangle 128"/>
          <p:cNvSpPr/>
          <p:nvPr/>
        </p:nvSpPr>
        <p:spPr>
          <a:xfrm>
            <a:off x="548774" y="60468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7" name="Rectangle 129"/>
          <p:cNvSpPr/>
          <p:nvPr/>
        </p:nvSpPr>
        <p:spPr>
          <a:xfrm>
            <a:off x="548774" y="616752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8" name="Rectangle 132"/>
          <p:cNvSpPr/>
          <p:nvPr/>
        </p:nvSpPr>
        <p:spPr>
          <a:xfrm>
            <a:off x="307473" y="62881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9" name="Rectangle 133"/>
          <p:cNvSpPr/>
          <p:nvPr/>
        </p:nvSpPr>
        <p:spPr>
          <a:xfrm>
            <a:off x="428124" y="62881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0" name="Rectangle 135"/>
          <p:cNvSpPr/>
          <p:nvPr/>
        </p:nvSpPr>
        <p:spPr>
          <a:xfrm>
            <a:off x="548774" y="62881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1" name="Rectangle 136"/>
          <p:cNvSpPr/>
          <p:nvPr/>
        </p:nvSpPr>
        <p:spPr>
          <a:xfrm>
            <a:off x="833935" y="61071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2" name="Rectangle 137"/>
          <p:cNvSpPr/>
          <p:nvPr/>
        </p:nvSpPr>
        <p:spPr>
          <a:xfrm>
            <a:off x="954585" y="61071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3" name="Rectangle 138"/>
          <p:cNvSpPr/>
          <p:nvPr/>
        </p:nvSpPr>
        <p:spPr>
          <a:xfrm>
            <a:off x="833935" y="622784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4" name="Rectangle 139"/>
          <p:cNvSpPr/>
          <p:nvPr/>
        </p:nvSpPr>
        <p:spPr>
          <a:xfrm>
            <a:off x="954585" y="622784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5" name="Isosceles Triangle 140"/>
          <p:cNvSpPr/>
          <p:nvPr/>
        </p:nvSpPr>
        <p:spPr>
          <a:xfrm rot="5400000">
            <a:off x="614944" y="6209463"/>
            <a:ext cx="279535" cy="45720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6" name="Rectangle 141"/>
          <p:cNvSpPr/>
          <p:nvPr/>
        </p:nvSpPr>
        <p:spPr>
          <a:xfrm>
            <a:off x="877618" y="531843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7" name="Rectangle 142"/>
          <p:cNvSpPr/>
          <p:nvPr/>
        </p:nvSpPr>
        <p:spPr>
          <a:xfrm>
            <a:off x="756967" y="531843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8" name="Rectangle 143"/>
          <p:cNvSpPr/>
          <p:nvPr/>
        </p:nvSpPr>
        <p:spPr>
          <a:xfrm>
            <a:off x="756967" y="543908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9" name="Rectangle 144"/>
          <p:cNvSpPr/>
          <p:nvPr/>
        </p:nvSpPr>
        <p:spPr>
          <a:xfrm>
            <a:off x="877618" y="543908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0" name="Rectangle 145"/>
          <p:cNvSpPr/>
          <p:nvPr/>
        </p:nvSpPr>
        <p:spPr>
          <a:xfrm>
            <a:off x="998268" y="53184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1" name="Rectangle 146"/>
          <p:cNvSpPr/>
          <p:nvPr/>
        </p:nvSpPr>
        <p:spPr>
          <a:xfrm>
            <a:off x="998268" y="543908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2" name="Rectangle 147"/>
          <p:cNvSpPr/>
          <p:nvPr/>
        </p:nvSpPr>
        <p:spPr>
          <a:xfrm>
            <a:off x="756967" y="55597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3" name="Rectangle 148"/>
          <p:cNvSpPr/>
          <p:nvPr/>
        </p:nvSpPr>
        <p:spPr>
          <a:xfrm>
            <a:off x="877618" y="55597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Rectangle 149"/>
          <p:cNvSpPr/>
          <p:nvPr/>
        </p:nvSpPr>
        <p:spPr>
          <a:xfrm>
            <a:off x="998268" y="55597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5" name="Rectangle 150"/>
          <p:cNvSpPr/>
          <p:nvPr/>
        </p:nvSpPr>
        <p:spPr>
          <a:xfrm>
            <a:off x="364367" y="537875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6" name="Rectangle 151"/>
          <p:cNvSpPr/>
          <p:nvPr/>
        </p:nvSpPr>
        <p:spPr>
          <a:xfrm>
            <a:off x="485018" y="537875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7" name="Rectangle 152"/>
          <p:cNvSpPr/>
          <p:nvPr/>
        </p:nvSpPr>
        <p:spPr>
          <a:xfrm>
            <a:off x="364367" y="549940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8" name="Rectangle 153"/>
          <p:cNvSpPr/>
          <p:nvPr/>
        </p:nvSpPr>
        <p:spPr>
          <a:xfrm>
            <a:off x="485018" y="549940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9" name="Isosceles Triangle 154"/>
          <p:cNvSpPr/>
          <p:nvPr/>
        </p:nvSpPr>
        <p:spPr>
          <a:xfrm rot="5400000">
            <a:off x="552258" y="5481023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0" name="every(.x, .p, …) Do all element pass a test?…"/>
          <p:cNvSpPr txBox="1"/>
          <p:nvPr/>
        </p:nvSpPr>
        <p:spPr>
          <a:xfrm>
            <a:off x="973352" y="7155501"/>
            <a:ext cx="2468348" cy="272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/>
              <a:t>layer_max_pooling_1d()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/>
              <a:t>layer_max_pooling_2d()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/>
              <a:t>layer_max_pooling_3d()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sz="1100" dirty="0"/>
              <a:t>Maximum pooling for 1D to 3D</a:t>
            </a:r>
            <a:endParaRPr sz="1100" b="1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sz="1100" b="1" dirty="0"/>
          </a:p>
          <a:p>
            <a:pPr>
              <a:lnSpc>
                <a:spcPct val="80000"/>
              </a:lnSpc>
              <a:spcBef>
                <a:spcPts val="600"/>
              </a:spcBef>
              <a:defRPr b="1"/>
            </a:pPr>
            <a:r>
              <a:rPr sz="1100" dirty="0"/>
              <a:t>layer_average_pooling_1d() layer_average_pooling_2d() layer_average_pooling_3d()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sz="1100" dirty="0"/>
              <a:t>Average pooling for 1D to 3D</a:t>
            </a:r>
            <a:endParaRPr sz="1100" b="1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sz="1100" b="1"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/>
              <a:t>layer_global_max_pooling_1d() layer_global_max_pooling_2d()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/>
              <a:t>layer_global_max_pooling_3d()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sz="1100" dirty="0"/>
              <a:t>Global maximum pooling</a:t>
            </a:r>
            <a:endParaRPr sz="1100" b="1"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endParaRPr sz="1100" b="1" dirty="0"/>
          </a:p>
          <a:p>
            <a:pPr>
              <a:lnSpc>
                <a:spcPct val="80000"/>
              </a:lnSpc>
              <a:spcBef>
                <a:spcPts val="600"/>
              </a:spcBef>
              <a:defRPr b="1"/>
            </a:pPr>
            <a:r>
              <a:rPr sz="1100" dirty="0"/>
              <a:t>layer_global_average_pooling_1d()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/>
              <a:t>layer_global_average_pooling_2d()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/>
              <a:t>layer_global_average_pooling_3d()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sz="1100" dirty="0"/>
              <a:t>Global average pooling</a:t>
            </a:r>
          </a:p>
        </p:txBody>
      </p:sp>
      <p:sp>
        <p:nvSpPr>
          <p:cNvPr id="641" name="Rectangle 158"/>
          <p:cNvSpPr/>
          <p:nvPr/>
        </p:nvSpPr>
        <p:spPr>
          <a:xfrm>
            <a:off x="754559" y="7268325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2" name="Rectangle 160"/>
          <p:cNvSpPr/>
          <p:nvPr/>
        </p:nvSpPr>
        <p:spPr>
          <a:xfrm>
            <a:off x="260609" y="7208000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3" name="Rectangle 161"/>
          <p:cNvSpPr/>
          <p:nvPr/>
        </p:nvSpPr>
        <p:spPr>
          <a:xfrm>
            <a:off x="381259" y="7208000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4" name="Rectangle 162"/>
          <p:cNvSpPr/>
          <p:nvPr/>
        </p:nvSpPr>
        <p:spPr>
          <a:xfrm>
            <a:off x="260609" y="7328650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5" name="Rectangle 163"/>
          <p:cNvSpPr/>
          <p:nvPr/>
        </p:nvSpPr>
        <p:spPr>
          <a:xfrm>
            <a:off x="381259" y="7328650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6" name="Isosceles Triangle 164"/>
          <p:cNvSpPr/>
          <p:nvPr/>
        </p:nvSpPr>
        <p:spPr>
          <a:xfrm rot="5400000">
            <a:off x="475244" y="7324907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Rectangle 165"/>
          <p:cNvSpPr/>
          <p:nvPr/>
        </p:nvSpPr>
        <p:spPr>
          <a:xfrm>
            <a:off x="754559" y="8056477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Rectangle 166"/>
          <p:cNvSpPr/>
          <p:nvPr/>
        </p:nvSpPr>
        <p:spPr>
          <a:xfrm>
            <a:off x="260609" y="7996152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Rectangle 167"/>
          <p:cNvSpPr/>
          <p:nvPr/>
        </p:nvSpPr>
        <p:spPr>
          <a:xfrm>
            <a:off x="381259" y="7996152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Rectangle 168"/>
          <p:cNvSpPr/>
          <p:nvPr/>
        </p:nvSpPr>
        <p:spPr>
          <a:xfrm>
            <a:off x="260609" y="8116802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Rectangle 169"/>
          <p:cNvSpPr/>
          <p:nvPr/>
        </p:nvSpPr>
        <p:spPr>
          <a:xfrm>
            <a:off x="381259" y="8116802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Isosceles Triangle 170"/>
          <p:cNvSpPr/>
          <p:nvPr/>
        </p:nvSpPr>
        <p:spPr>
          <a:xfrm rot="5400000">
            <a:off x="475244" y="8113059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3" name="Rectangle 171"/>
          <p:cNvSpPr/>
          <p:nvPr/>
        </p:nvSpPr>
        <p:spPr>
          <a:xfrm>
            <a:off x="754559" y="8667553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4" name="Rectangle 172"/>
          <p:cNvSpPr/>
          <p:nvPr/>
        </p:nvSpPr>
        <p:spPr>
          <a:xfrm>
            <a:off x="260609" y="8486578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5" name="Rectangle 173"/>
          <p:cNvSpPr/>
          <p:nvPr/>
        </p:nvSpPr>
        <p:spPr>
          <a:xfrm>
            <a:off x="381259" y="8486578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6" name="Rectangle 174"/>
          <p:cNvSpPr/>
          <p:nvPr/>
        </p:nvSpPr>
        <p:spPr>
          <a:xfrm>
            <a:off x="260609" y="8607228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Rectangle 175"/>
          <p:cNvSpPr/>
          <p:nvPr/>
        </p:nvSpPr>
        <p:spPr>
          <a:xfrm>
            <a:off x="381259" y="8607228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8" name="Isosceles Triangle 176"/>
          <p:cNvSpPr/>
          <p:nvPr/>
        </p:nvSpPr>
        <p:spPr>
          <a:xfrm rot="5400000">
            <a:off x="475244" y="8724135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9" name="Rectangle 177"/>
          <p:cNvSpPr/>
          <p:nvPr/>
        </p:nvSpPr>
        <p:spPr>
          <a:xfrm>
            <a:off x="260609" y="8777223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Rectangle 178"/>
          <p:cNvSpPr/>
          <p:nvPr/>
        </p:nvSpPr>
        <p:spPr>
          <a:xfrm>
            <a:off x="381259" y="8777223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 179"/>
          <p:cNvSpPr/>
          <p:nvPr/>
        </p:nvSpPr>
        <p:spPr>
          <a:xfrm>
            <a:off x="260609" y="8897873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Rectangle 180"/>
          <p:cNvSpPr/>
          <p:nvPr/>
        </p:nvSpPr>
        <p:spPr>
          <a:xfrm>
            <a:off x="381259" y="8897873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3" name="Rectangle 181"/>
          <p:cNvSpPr/>
          <p:nvPr/>
        </p:nvSpPr>
        <p:spPr>
          <a:xfrm>
            <a:off x="754559" y="9478546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Rectangle 182"/>
          <p:cNvSpPr/>
          <p:nvPr/>
        </p:nvSpPr>
        <p:spPr>
          <a:xfrm>
            <a:off x="260609" y="9297571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5" name="Rectangle 183"/>
          <p:cNvSpPr/>
          <p:nvPr/>
        </p:nvSpPr>
        <p:spPr>
          <a:xfrm>
            <a:off x="381259" y="9297571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6" name="Rectangle 184"/>
          <p:cNvSpPr/>
          <p:nvPr/>
        </p:nvSpPr>
        <p:spPr>
          <a:xfrm>
            <a:off x="260609" y="9418221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7" name="Rectangle 185"/>
          <p:cNvSpPr/>
          <p:nvPr/>
        </p:nvSpPr>
        <p:spPr>
          <a:xfrm>
            <a:off x="381259" y="9418221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8" name="Isosceles Triangle 186"/>
          <p:cNvSpPr/>
          <p:nvPr/>
        </p:nvSpPr>
        <p:spPr>
          <a:xfrm rot="5400000">
            <a:off x="475244" y="9535128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9" name="Rectangle 188"/>
          <p:cNvSpPr/>
          <p:nvPr/>
        </p:nvSpPr>
        <p:spPr>
          <a:xfrm>
            <a:off x="260609" y="9588217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0" name="Rectangle 189"/>
          <p:cNvSpPr/>
          <p:nvPr/>
        </p:nvSpPr>
        <p:spPr>
          <a:xfrm>
            <a:off x="381259" y="9588217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1" name="Rectangle 190"/>
          <p:cNvSpPr/>
          <p:nvPr/>
        </p:nvSpPr>
        <p:spPr>
          <a:xfrm>
            <a:off x="260609" y="9708867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Rectangle 191"/>
          <p:cNvSpPr/>
          <p:nvPr/>
        </p:nvSpPr>
        <p:spPr>
          <a:xfrm>
            <a:off x="381259" y="9708867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3" name="Basics"/>
          <p:cNvSpPr txBox="1"/>
          <p:nvPr/>
        </p:nvSpPr>
        <p:spPr>
          <a:xfrm>
            <a:off x="7040394" y="468106"/>
            <a:ext cx="206758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</a:defRPr>
            </a:pPr>
            <a:r>
              <a:t>Preprocessing</a:t>
            </a:r>
          </a:p>
        </p:txBody>
      </p:sp>
      <p:sp>
        <p:nvSpPr>
          <p:cNvPr id="674" name="Line"/>
          <p:cNvSpPr/>
          <p:nvPr/>
        </p:nvSpPr>
        <p:spPr>
          <a:xfrm>
            <a:off x="7012361" y="455406"/>
            <a:ext cx="2577784" cy="1"/>
          </a:xfrm>
          <a:prstGeom prst="line">
            <a:avLst/>
          </a:prstGeom>
          <a:ln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3554410" y="8650223"/>
            <a:ext cx="3225801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SUBTITLE"/>
          <p:cNvSpPr txBox="1"/>
          <p:nvPr/>
        </p:nvSpPr>
        <p:spPr>
          <a:xfrm>
            <a:off x="3568270" y="8687217"/>
            <a:ext cx="2265314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t>SEQUENCE PREPROCESSING</a:t>
            </a:r>
          </a:p>
        </p:txBody>
      </p:sp>
      <p:sp>
        <p:nvSpPr>
          <p:cNvPr id="677" name="every(.x, .p, …) Do all element pass a test?…"/>
          <p:cNvSpPr txBox="1"/>
          <p:nvPr/>
        </p:nvSpPr>
        <p:spPr>
          <a:xfrm>
            <a:off x="3573294" y="8937570"/>
            <a:ext cx="3165276" cy="131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t>timeseries_dataset_from_array()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t>Generate a TF Dataset of sliding windows over a timeseries provided as array.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t>audio_dataset_from_directory()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t>Generate a TF Dataset from audio files.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t>pad_sequences()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t>Pad sequences to the same length</a:t>
            </a:r>
          </a:p>
        </p:txBody>
      </p:sp>
      <p:grpSp>
        <p:nvGrpSpPr>
          <p:cNvPr id="681" name="Agrupar"/>
          <p:cNvGrpSpPr/>
          <p:nvPr/>
        </p:nvGrpSpPr>
        <p:grpSpPr>
          <a:xfrm>
            <a:off x="7023596" y="896033"/>
            <a:ext cx="3361126" cy="1248135"/>
            <a:chOff x="0" y="0"/>
            <a:chExt cx="3361125" cy="1248134"/>
          </a:xfrm>
        </p:grpSpPr>
        <p:sp>
          <p:nvSpPr>
            <p:cNvPr id="678" name="Rectangle"/>
            <p:cNvSpPr/>
            <p:nvPr/>
          </p:nvSpPr>
          <p:spPr>
            <a:xfrm>
              <a:off x="0" y="0"/>
              <a:ext cx="3361125" cy="1013779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83A9D2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9" name="SUBTITLE"/>
            <p:cNvSpPr txBox="1"/>
            <p:nvPr/>
          </p:nvSpPr>
          <p:spPr>
            <a:xfrm>
              <a:off x="13892" y="10322"/>
              <a:ext cx="1941411" cy="277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noAutofit/>
            </a:bodyPr>
            <a:lstStyle/>
            <a:p>
              <a:pPr lvl="1">
                <a:defRPr b="1"/>
              </a:pPr>
              <a:r>
                <a:rPr dirty="0"/>
                <a:t>TEXT PREPROCESSING</a:t>
              </a:r>
            </a:p>
          </p:txBody>
        </p:sp>
        <p:sp>
          <p:nvSpPr>
            <p:cNvPr id="680" name="every(.x, .p, …) Do all element pass a test?…"/>
            <p:cNvSpPr txBox="1"/>
            <p:nvPr/>
          </p:nvSpPr>
          <p:spPr>
            <a:xfrm>
              <a:off x="21287" y="288116"/>
              <a:ext cx="3339438" cy="9600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1200"/>
                </a:spcBef>
                <a:defRPr b="1"/>
              </a:pPr>
              <a:r>
                <a:rPr dirty="0" err="1"/>
                <a:t>text_dataset_from_directory</a:t>
              </a:r>
              <a:r>
                <a:rPr dirty="0"/>
                <a:t>()</a:t>
              </a:r>
              <a:br>
                <a:rPr dirty="0"/>
              </a:br>
              <a:r>
                <a:rPr b="0" dirty="0"/>
                <a:t>Generate a TF Dataset from text files in a directory.</a:t>
              </a:r>
            </a:p>
            <a:p>
              <a:pPr>
                <a:lnSpc>
                  <a:spcPct val="80000"/>
                </a:lnSpc>
                <a:spcBef>
                  <a:spcPts val="1200"/>
                </a:spcBef>
                <a:defRPr b="1"/>
              </a:pPr>
              <a:r>
                <a:rPr dirty="0" err="1"/>
                <a:t>layer_text_vectorization</a:t>
              </a:r>
              <a:r>
                <a:rPr dirty="0"/>
                <a:t>(), </a:t>
              </a:r>
              <a:br>
                <a:rPr dirty="0"/>
              </a:br>
              <a:r>
                <a:rPr dirty="0" err="1"/>
                <a:t>get_vocabulary</a:t>
              </a:r>
              <a:r>
                <a:rPr dirty="0"/>
                <a:t>(), </a:t>
              </a:r>
              <a:r>
                <a:rPr dirty="0" err="1"/>
                <a:t>set_vocabulary</a:t>
              </a:r>
              <a:r>
                <a:rPr dirty="0"/>
                <a:t>() </a:t>
              </a:r>
              <a:br>
                <a:rPr b="0" dirty="0"/>
              </a:br>
              <a:r>
                <a:rPr b="0" dirty="0"/>
                <a:t>Map text to integer sequences.</a:t>
              </a:r>
            </a:p>
          </p:txBody>
        </p:sp>
      </p:grpSp>
      <p:sp>
        <p:nvSpPr>
          <p:cNvPr id="682" name="Rectangle"/>
          <p:cNvSpPr/>
          <p:nvPr/>
        </p:nvSpPr>
        <p:spPr>
          <a:xfrm>
            <a:off x="10655189" y="1657726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03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3" name="every(.x, .p, …) Do all element pass a test?…"/>
          <p:cNvSpPr txBox="1"/>
          <p:nvPr/>
        </p:nvSpPr>
        <p:spPr>
          <a:xfrm>
            <a:off x="10669962" y="2381460"/>
            <a:ext cx="3023115" cy="5532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/>
            </a:pPr>
            <a:r>
              <a:t>application_mobilenet_v3_large()</a:t>
            </a:r>
            <a:br/>
            <a:r>
              <a:t>application_mobilenet_v3_small()</a:t>
            </a:r>
            <a:br/>
            <a:r>
              <a:rPr b="0"/>
              <a:t>MobileNetV3  Model, pre-trained on ImageNet</a:t>
            </a:r>
            <a:br>
              <a:rPr b="0"/>
            </a:br>
            <a:endParaRPr b="0"/>
          </a:p>
          <a:p>
            <a:pPr>
              <a:lnSpc>
                <a:spcPct val="80000"/>
              </a:lnSpc>
              <a:defRPr b="1"/>
            </a:pPr>
            <a:r>
              <a:t>application_efficientnet_v2s()</a:t>
            </a:r>
          </a:p>
          <a:p>
            <a:pPr>
              <a:lnSpc>
                <a:spcPct val="80000"/>
              </a:lnSpc>
              <a:defRPr b="1"/>
            </a:pPr>
            <a:r>
              <a:t>application_efficientnet_v2m()</a:t>
            </a:r>
          </a:p>
          <a:p>
            <a:pPr>
              <a:lnSpc>
                <a:spcPct val="80000"/>
              </a:lnSpc>
              <a:defRPr b="1"/>
            </a:pPr>
            <a:r>
              <a:t>application_efficientnet_v2l()</a:t>
            </a:r>
          </a:p>
          <a:p>
            <a:pPr>
              <a:lnSpc>
                <a:spcPct val="80000"/>
              </a:lnSpc>
            </a:pPr>
            <a:r>
              <a:t>EfficientNetV2 Model, pre-trained on ImageNet</a:t>
            </a:r>
            <a:endParaRPr b="1"/>
          </a:p>
          <a:p>
            <a:pPr>
              <a:lnSpc>
                <a:spcPct val="80000"/>
              </a:lnSpc>
              <a:defRPr b="1"/>
            </a:pPr>
            <a:endParaRPr b="1"/>
          </a:p>
          <a:p>
            <a:pPr>
              <a:lnSpc>
                <a:spcPct val="80000"/>
              </a:lnSpc>
              <a:defRPr b="1"/>
            </a:pPr>
            <a:r>
              <a:t>application_inception_resnet_v2()</a:t>
            </a:r>
          </a:p>
          <a:p>
            <a:pPr>
              <a:lnSpc>
                <a:spcPct val="80000"/>
              </a:lnSpc>
              <a:defRPr b="1"/>
            </a:pPr>
            <a:r>
              <a:t>application_inception_v3()</a:t>
            </a:r>
          </a:p>
          <a:p>
            <a:pPr>
              <a:lnSpc>
                <a:spcPct val="80000"/>
              </a:lnSpc>
            </a:pPr>
            <a:r>
              <a:t>Inception-ResNet v2 and v3 model, with weights trained on ImageNet</a:t>
            </a:r>
            <a:endParaRPr b="1"/>
          </a:p>
          <a:p>
            <a:pPr>
              <a:lnSpc>
                <a:spcPct val="80000"/>
              </a:lnSpc>
              <a:defRPr b="1"/>
            </a:pPr>
            <a:endParaRPr b="1"/>
          </a:p>
          <a:p>
            <a:pPr>
              <a:lnSpc>
                <a:spcPct val="80000"/>
              </a:lnSpc>
              <a:defRPr b="1"/>
            </a:pPr>
            <a:r>
              <a:t>application_vgg16(); application_vgg19() </a:t>
            </a:r>
          </a:p>
          <a:p>
            <a:pPr>
              <a:lnSpc>
                <a:spcPct val="80000"/>
              </a:lnSpc>
            </a:pPr>
            <a:r>
              <a:t>VGG16 and VGG19 models</a:t>
            </a:r>
            <a:endParaRPr b="1"/>
          </a:p>
          <a:p>
            <a:pPr>
              <a:lnSpc>
                <a:spcPct val="80000"/>
              </a:lnSpc>
            </a:pPr>
            <a:endParaRPr b="1"/>
          </a:p>
          <a:p>
            <a:pPr>
              <a:lnSpc>
                <a:spcPct val="80000"/>
              </a:lnSpc>
              <a:defRPr b="1"/>
            </a:pPr>
            <a:r>
              <a:t>application_resnet50() </a:t>
            </a:r>
            <a:r>
              <a:rPr b="0"/>
              <a:t>ResNet50 model</a:t>
            </a:r>
          </a:p>
          <a:p>
            <a:pPr>
              <a:lnSpc>
                <a:spcPct val="80000"/>
              </a:lnSpc>
              <a:defRPr b="1"/>
            </a:pPr>
            <a:endParaRPr b="0"/>
          </a:p>
          <a:p>
            <a:pPr>
              <a:lnSpc>
                <a:spcPct val="80000"/>
              </a:lnSpc>
              <a:defRPr b="1"/>
            </a:pPr>
            <a:r>
              <a:t>application_nasnet_large()</a:t>
            </a:r>
          </a:p>
          <a:p>
            <a:pPr>
              <a:lnSpc>
                <a:spcPct val="80000"/>
              </a:lnSpc>
              <a:defRPr b="1"/>
            </a:pPr>
            <a:r>
              <a:t>application_nasnet_mobile()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t>NASNet model architecture</a:t>
            </a:r>
            <a:endParaRPr b="1"/>
          </a:p>
          <a:p>
            <a:pPr>
              <a:lnSpc>
                <a:spcPct val="80000"/>
              </a:lnSpc>
              <a:defRPr b="1"/>
            </a:pPr>
            <a:endParaRPr b="1"/>
          </a:p>
          <a:p>
            <a:pPr>
              <a:lnSpc>
                <a:spcPct val="80000"/>
              </a:lnSpc>
              <a:defRPr b="1"/>
            </a:pPr>
            <a:endParaRPr b="1"/>
          </a:p>
          <a:p>
            <a:pPr>
              <a:lnSpc>
                <a:spcPct val="80000"/>
              </a:lnSpc>
            </a:pPr>
            <a:r>
              <a:rPr u="sng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ImageNet</a:t>
            </a:r>
            <a:r>
              <a:t> is a large database of images with labels, extensively used for deep learning</a:t>
            </a:r>
            <a:endParaRPr b="1"/>
          </a:p>
          <a:p>
            <a:pPr>
              <a:lnSpc>
                <a:spcPct val="80000"/>
              </a:lnSpc>
              <a:defRPr b="1"/>
            </a:pPr>
            <a:endParaRPr b="1"/>
          </a:p>
          <a:p>
            <a:pPr>
              <a:lnSpc>
                <a:spcPct val="80000"/>
              </a:lnSpc>
              <a:defRPr b="1"/>
            </a:pPr>
            <a:r>
              <a:t>application_preprocess_inputs()</a:t>
            </a:r>
          </a:p>
          <a:p>
            <a:pPr>
              <a:lnSpc>
                <a:spcPct val="80000"/>
              </a:lnSpc>
              <a:defRPr b="1"/>
            </a:pPr>
            <a:r>
              <a:t>application_decode_predictions()</a:t>
            </a:r>
          </a:p>
          <a:p>
            <a:pPr>
              <a:lnSpc>
                <a:spcPct val="80000"/>
              </a:lnSpc>
            </a:pPr>
            <a:r>
              <a:t>Preprocesses a tensor encoding a batch of images for an application, and decodes predictions from an application</a:t>
            </a:r>
          </a:p>
        </p:txBody>
      </p:sp>
      <p:sp>
        <p:nvSpPr>
          <p:cNvPr id="684" name="Thank you for making a new cheatsheet for R! These cheatsheets have an important job:"/>
          <p:cNvSpPr txBox="1"/>
          <p:nvPr/>
        </p:nvSpPr>
        <p:spPr>
          <a:xfrm>
            <a:off x="10683036" y="1640703"/>
            <a:ext cx="3086243" cy="604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t>Keras applications are deep learning models that are made available with pre-trained weights. These models can be used for prediction, feature extraction, and fine-tuning.</a:t>
            </a:r>
          </a:p>
        </p:txBody>
      </p:sp>
      <p:sp>
        <p:nvSpPr>
          <p:cNvPr id="685" name="Rectangle"/>
          <p:cNvSpPr/>
          <p:nvPr/>
        </p:nvSpPr>
        <p:spPr>
          <a:xfrm>
            <a:off x="10655189" y="8538987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03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6" name="Thank you for making a new cheatsheet for R! These cheatsheets have an important job:"/>
          <p:cNvSpPr txBox="1"/>
          <p:nvPr/>
        </p:nvSpPr>
        <p:spPr>
          <a:xfrm>
            <a:off x="10683036" y="8404807"/>
            <a:ext cx="3060843" cy="210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/>
              <a:t>A callback is a set of functions to be applied at given stages of the training procedure. You can use callbacks to get a view on internal states and statistics of the model during training.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defRPr b="1"/>
            </a:pPr>
            <a:r>
              <a:rPr dirty="0" err="1"/>
              <a:t>callback_early_stopping</a:t>
            </a:r>
            <a:r>
              <a:rPr dirty="0"/>
              <a:t>() </a:t>
            </a:r>
            <a:r>
              <a:rPr b="0" dirty="0"/>
              <a:t>Stop training when a monitored quantity has stopped improving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callback_learning_rate_scheduler</a:t>
            </a:r>
            <a:r>
              <a:rPr dirty="0"/>
              <a:t>() </a:t>
            </a:r>
            <a:r>
              <a:rPr b="0" dirty="0"/>
              <a:t>Learning rate scheduler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callback_tensorboard</a:t>
            </a:r>
            <a:r>
              <a:rPr dirty="0"/>
              <a:t>() </a:t>
            </a:r>
            <a:r>
              <a:rPr b="0" dirty="0" err="1"/>
              <a:t>TensorBoard</a:t>
            </a:r>
            <a:r>
              <a:rPr b="0" dirty="0"/>
              <a:t> basic visualizations</a:t>
            </a:r>
          </a:p>
        </p:txBody>
      </p:sp>
      <p:sp>
        <p:nvSpPr>
          <p:cNvPr id="687" name="Basics"/>
          <p:cNvSpPr txBox="1"/>
          <p:nvPr/>
        </p:nvSpPr>
        <p:spPr>
          <a:xfrm>
            <a:off x="10664356" y="1217926"/>
            <a:ext cx="272041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</a:defRPr>
            </a:pPr>
            <a:r>
              <a:t>Pre-trained models</a:t>
            </a:r>
          </a:p>
        </p:txBody>
      </p:sp>
      <p:sp>
        <p:nvSpPr>
          <p:cNvPr id="688" name="Basics"/>
          <p:cNvSpPr txBox="1"/>
          <p:nvPr/>
        </p:nvSpPr>
        <p:spPr>
          <a:xfrm>
            <a:off x="10664356" y="8027483"/>
            <a:ext cx="14144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</a:defRPr>
            </a:pPr>
            <a:r>
              <a:rPr dirty="0"/>
              <a:t>Callbacks</a:t>
            </a:r>
          </a:p>
        </p:txBody>
      </p:sp>
      <p:pic>
        <p:nvPicPr>
          <p:cNvPr id="68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673" y="6442274"/>
            <a:ext cx="1184832" cy="163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7" name="posit-full-color.png" descr="posit-full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2542" y="101521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CC BY SA Posit Software, PBC  •   info@posit.co • posit.co  •  Learn more at keras.posit.co •  HTML cheatsheets at pos.it/cheatsheets  •  keras3  1.0.0  •  Updated:  2024-06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5"/>
              </a:rPr>
              <a:t>info@posit.co</a:t>
            </a:r>
            <a:r>
              <a:t> • </a:t>
            </a:r>
            <a:r>
              <a:rPr>
                <a:hlinkClick r:id="rId6"/>
              </a:rPr>
              <a:t>posit.co</a:t>
            </a:r>
            <a:r>
              <a:t>  •  Learn more at</a:t>
            </a:r>
            <a:r>
              <a:rPr b="1"/>
              <a:t> </a:t>
            </a:r>
            <a:r>
              <a:rPr b="1">
                <a:hlinkClick r:id="rId7"/>
              </a:rPr>
              <a:t>keras.posit.co</a:t>
            </a:r>
            <a:r>
              <a:t> •  HTML cheatsheets at </a:t>
            </a:r>
            <a:r>
              <a:rPr b="1">
                <a:hlinkClick r:id="rId8"/>
              </a:rPr>
              <a:t>pos.it/cheatsheets</a:t>
            </a:r>
            <a:r>
              <a:t>  •  keras3  1.0.0  •  Updated:  2024-06</a:t>
            </a:r>
          </a:p>
        </p:txBody>
      </p:sp>
      <p:sp>
        <p:nvSpPr>
          <p:cNvPr id="699" name="Rectangle"/>
          <p:cNvSpPr/>
          <p:nvPr/>
        </p:nvSpPr>
        <p:spPr>
          <a:xfrm>
            <a:off x="7021193" y="3328693"/>
            <a:ext cx="336593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0" name="SUBTITLE"/>
          <p:cNvSpPr txBox="1"/>
          <p:nvPr/>
        </p:nvSpPr>
        <p:spPr>
          <a:xfrm>
            <a:off x="7054312" y="3332925"/>
            <a:ext cx="3486688" cy="217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/>
          <a:lstStyle/>
          <a:p>
            <a:pPr lvl="1">
              <a:defRPr b="1"/>
            </a:pPr>
            <a:r>
              <a:rPr dirty="0"/>
              <a:t>CATEGORICAL FEATURES PREPROCESSING</a:t>
            </a:r>
          </a:p>
        </p:txBody>
      </p:sp>
      <p:sp>
        <p:nvSpPr>
          <p:cNvPr id="701" name="every(.x, .p, …) Do all element pass a test?…"/>
          <p:cNvSpPr txBox="1"/>
          <p:nvPr/>
        </p:nvSpPr>
        <p:spPr>
          <a:xfrm>
            <a:off x="7049775" y="3608394"/>
            <a:ext cx="3268118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1200"/>
              </a:spcBef>
              <a:defRPr b="1"/>
            </a:pPr>
            <a:r>
              <a:rPr dirty="0" err="1"/>
              <a:t>layer_category_encoding</a:t>
            </a:r>
            <a:r>
              <a:rPr dirty="0"/>
              <a:t>()</a:t>
            </a:r>
            <a:br>
              <a:rPr dirty="0"/>
            </a:br>
            <a:r>
              <a:rPr b="0" dirty="0"/>
              <a:t>Encode integer features.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1"/>
            </a:pPr>
            <a:r>
              <a:rPr dirty="0" err="1"/>
              <a:t>layer_hashing</a:t>
            </a:r>
            <a:r>
              <a:rPr dirty="0"/>
              <a:t>()</a:t>
            </a:r>
            <a:br>
              <a:rPr b="0" dirty="0"/>
            </a:br>
            <a:r>
              <a:rPr b="0" dirty="0"/>
              <a:t>Hash and bin categorical features.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1"/>
            </a:pPr>
            <a:r>
              <a:rPr dirty="0" err="1"/>
              <a:t>layer_hashed_crossing</a:t>
            </a:r>
            <a:r>
              <a:rPr dirty="0"/>
              <a:t>()</a:t>
            </a:r>
            <a:br>
              <a:rPr dirty="0"/>
            </a:br>
            <a:r>
              <a:rPr b="0" dirty="0"/>
              <a:t>Cross features using the "hashing trick".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1"/>
            </a:pPr>
            <a:r>
              <a:rPr dirty="0" err="1"/>
              <a:t>layer_string_lookup</a:t>
            </a:r>
            <a:r>
              <a:rPr dirty="0"/>
              <a:t>()</a:t>
            </a:r>
            <a:br>
              <a:rPr b="0" dirty="0"/>
            </a:br>
            <a:r>
              <a:rPr b="0" dirty="0"/>
              <a:t>Map strings to (possibly encoded) indices.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1"/>
            </a:pPr>
            <a:r>
              <a:rPr dirty="0" err="1"/>
              <a:t>layer_integer_lookup</a:t>
            </a:r>
            <a:r>
              <a:rPr dirty="0"/>
              <a:t>()</a:t>
            </a:r>
            <a:br>
              <a:rPr b="0" dirty="0"/>
            </a:br>
            <a:r>
              <a:rPr b="0" dirty="0"/>
              <a:t>Map integers to (possibly encoded) indices.</a:t>
            </a:r>
          </a:p>
        </p:txBody>
      </p:sp>
      <p:sp>
        <p:nvSpPr>
          <p:cNvPr id="702" name="Rectangle"/>
          <p:cNvSpPr/>
          <p:nvPr/>
        </p:nvSpPr>
        <p:spPr>
          <a:xfrm>
            <a:off x="7023100" y="2231331"/>
            <a:ext cx="336593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3" name="SUBTITLE"/>
          <p:cNvSpPr txBox="1"/>
          <p:nvPr/>
        </p:nvSpPr>
        <p:spPr>
          <a:xfrm>
            <a:off x="7049819" y="2247843"/>
            <a:ext cx="3174058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t>NUMERICAL FEATURES PREPROCESSING</a:t>
            </a:r>
          </a:p>
        </p:txBody>
      </p:sp>
      <p:sp>
        <p:nvSpPr>
          <p:cNvPr id="704" name="every(.x, .p, …) Do all element pass a test?…"/>
          <p:cNvSpPr txBox="1"/>
          <p:nvPr/>
        </p:nvSpPr>
        <p:spPr>
          <a:xfrm>
            <a:off x="7057197" y="2517192"/>
            <a:ext cx="3331594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lvl="1">
              <a:lnSpc>
                <a:spcPct val="80000"/>
              </a:lnSpc>
              <a:spcBef>
                <a:spcPts val="1200"/>
              </a:spcBef>
              <a:defRPr b="1"/>
            </a:pPr>
            <a:r>
              <a:t>layer_normalization()</a:t>
            </a:r>
            <a:br>
              <a:rPr b="0"/>
            </a:br>
            <a:r>
              <a:rPr b="0"/>
              <a:t>Normalizes continuous features.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defRPr b="1"/>
            </a:pPr>
            <a:r>
              <a:t>layer_discretization()</a:t>
            </a:r>
            <a:br>
              <a:rPr b="0"/>
            </a:br>
            <a:r>
              <a:rPr b="0"/>
              <a:t>Buckets continuous features by ranges.</a:t>
            </a:r>
          </a:p>
        </p:txBody>
      </p:sp>
      <p:sp>
        <p:nvSpPr>
          <p:cNvPr id="705" name="Rectangle"/>
          <p:cNvSpPr/>
          <p:nvPr/>
        </p:nvSpPr>
        <p:spPr>
          <a:xfrm>
            <a:off x="3545901" y="901444"/>
            <a:ext cx="322800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6" name="SUBTITLE"/>
          <p:cNvSpPr txBox="1"/>
          <p:nvPr/>
        </p:nvSpPr>
        <p:spPr>
          <a:xfrm>
            <a:off x="3546850" y="913458"/>
            <a:ext cx="190954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t>IMAGE PREPROCESSING</a:t>
            </a:r>
          </a:p>
        </p:txBody>
      </p:sp>
      <p:sp>
        <p:nvSpPr>
          <p:cNvPr id="707" name="every(.x, .p, …) Do all element pass a test?…"/>
          <p:cNvSpPr txBox="1"/>
          <p:nvPr/>
        </p:nvSpPr>
        <p:spPr>
          <a:xfrm>
            <a:off x="3573294" y="1230237"/>
            <a:ext cx="3184158" cy="706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i="1"/>
            </a:pPr>
            <a:r>
              <a:rPr dirty="0"/>
              <a:t>Load Images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image_dataset_from_directory</a:t>
            </a:r>
            <a:r>
              <a:rPr dirty="0"/>
              <a:t>()</a:t>
            </a:r>
          </a:p>
          <a:p>
            <a:pPr>
              <a:lnSpc>
                <a:spcPct val="80000"/>
              </a:lnSpc>
            </a:pPr>
            <a:r>
              <a:rPr dirty="0"/>
              <a:t>Create a TF Dataset from image files in a directory.</a:t>
            </a:r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  <a:defRPr b="1"/>
            </a:pPr>
            <a:r>
              <a:rPr dirty="0" err="1"/>
              <a:t>image_load</a:t>
            </a:r>
            <a:r>
              <a:rPr dirty="0"/>
              <a:t>(), </a:t>
            </a:r>
            <a:r>
              <a:rPr dirty="0" err="1"/>
              <a:t>image_from_array</a:t>
            </a:r>
            <a:r>
              <a:rPr dirty="0"/>
              <a:t>(), </a:t>
            </a:r>
            <a:r>
              <a:rPr dirty="0" err="1"/>
              <a:t>image_to_array</a:t>
            </a:r>
            <a:r>
              <a:rPr dirty="0"/>
              <a:t>(), </a:t>
            </a:r>
            <a:r>
              <a:rPr dirty="0" err="1"/>
              <a:t>image_array_save</a:t>
            </a:r>
            <a:r>
              <a:rPr dirty="0"/>
              <a:t>()</a:t>
            </a:r>
          </a:p>
          <a:p>
            <a:pPr>
              <a:lnSpc>
                <a:spcPct val="80000"/>
              </a:lnSpc>
            </a:pPr>
            <a:r>
              <a:rPr dirty="0"/>
              <a:t>Work with PIL Image instances</a:t>
            </a:r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  <a:defRPr b="1" i="1"/>
            </a:pPr>
            <a:r>
              <a:rPr dirty="0"/>
              <a:t>Transform Images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op_image_crop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op_image_extract_patches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op_image_pad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op_image_resize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op_image_affine_transform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op_image_map_coordinates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op_image_rgb_to_grayscale</a:t>
            </a:r>
            <a:r>
              <a:rPr dirty="0"/>
              <a:t>()</a:t>
            </a:r>
          </a:p>
          <a:p>
            <a:pPr>
              <a:lnSpc>
                <a:spcPct val="80000"/>
              </a:lnSpc>
            </a:pPr>
            <a:r>
              <a:rPr dirty="0"/>
              <a:t>Operations that transform image tensors in deterministic ways.</a:t>
            </a:r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  <a:defRPr b="1"/>
            </a:pPr>
            <a:r>
              <a:rPr dirty="0" err="1"/>
              <a:t>image_smart_resize</a:t>
            </a:r>
            <a:r>
              <a:rPr dirty="0"/>
              <a:t>()</a:t>
            </a:r>
          </a:p>
          <a:p>
            <a:pPr>
              <a:lnSpc>
                <a:spcPct val="80000"/>
              </a:lnSpc>
            </a:pPr>
            <a:r>
              <a:rPr dirty="0"/>
              <a:t>Resize images without aspect ratio distortion.</a:t>
            </a:r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  <a:defRPr b="1" i="1"/>
            </a:pPr>
            <a:r>
              <a:rPr dirty="0"/>
              <a:t>Image Layers</a:t>
            </a:r>
          </a:p>
          <a:p>
            <a:pPr>
              <a:lnSpc>
                <a:spcPct val="80000"/>
              </a:lnSpc>
            </a:pPr>
            <a:r>
              <a:rPr dirty="0" err="1"/>
              <a:t>Builtin</a:t>
            </a:r>
            <a:r>
              <a:rPr dirty="0"/>
              <a:t> image preprocessing layers. Note, any image operation function can also be used as a layer in a Model, or used in </a:t>
            </a:r>
            <a:r>
              <a:rPr dirty="0" err="1"/>
              <a:t>layer_lambda</a:t>
            </a:r>
            <a:r>
              <a:rPr dirty="0"/>
              <a:t>().</a:t>
            </a:r>
            <a:endParaRPr b="1" dirty="0"/>
          </a:p>
          <a:p>
            <a:pPr>
              <a:lnSpc>
                <a:spcPct val="80000"/>
              </a:lnSpc>
            </a:pPr>
            <a:endParaRPr b="1" dirty="0"/>
          </a:p>
          <a:p>
            <a:pPr>
              <a:lnSpc>
                <a:spcPct val="80000"/>
              </a:lnSpc>
              <a:defRPr b="1" i="1"/>
            </a:pPr>
            <a:r>
              <a:rPr dirty="0"/>
              <a:t>Image Preprocessing Layers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layer_resizing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layer_rescaling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layer_center_crop</a:t>
            </a:r>
            <a:r>
              <a:rPr dirty="0"/>
              <a:t>()</a:t>
            </a:r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  <a:defRPr b="1" i="1"/>
            </a:pPr>
            <a:r>
              <a:rPr dirty="0"/>
              <a:t>Image Augmentation Layers</a:t>
            </a:r>
          </a:p>
          <a:p>
            <a:pPr>
              <a:lnSpc>
                <a:spcPct val="80000"/>
              </a:lnSpc>
            </a:pPr>
            <a:r>
              <a:rPr dirty="0"/>
              <a:t>Preprocessing layers that randomly augment image inputs during training.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layer_random_crop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layer_random_flip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layer_random_translation</a:t>
            </a:r>
            <a:r>
              <a:rPr dirty="0"/>
              <a:t>()</a:t>
            </a:r>
          </a:p>
          <a:p>
            <a:pPr lvl="1">
              <a:lnSpc>
                <a:spcPct val="80000"/>
              </a:lnSpc>
              <a:defRPr b="1"/>
            </a:pPr>
            <a:r>
              <a:rPr dirty="0" err="1"/>
              <a:t>layer_random_rotation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layer_random_zoom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layer_random_contrast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layer_random_brightness</a:t>
            </a:r>
            <a:r>
              <a:rPr dirty="0"/>
              <a:t>()</a:t>
            </a:r>
          </a:p>
        </p:txBody>
      </p:sp>
      <p:sp>
        <p:nvSpPr>
          <p:cNvPr id="708" name="Basics"/>
          <p:cNvSpPr txBox="1"/>
          <p:nvPr/>
        </p:nvSpPr>
        <p:spPr>
          <a:xfrm>
            <a:off x="3573294" y="468106"/>
            <a:ext cx="206758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</a:defRPr>
            </a:pPr>
            <a:r>
              <a:t>Preprocessing</a:t>
            </a:r>
          </a:p>
        </p:txBody>
      </p:sp>
      <p:sp>
        <p:nvSpPr>
          <p:cNvPr id="709" name="Rectangle"/>
          <p:cNvSpPr/>
          <p:nvPr/>
        </p:nvSpPr>
        <p:spPr>
          <a:xfrm>
            <a:off x="7020979" y="5826828"/>
            <a:ext cx="336593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0" name="SUBTITLE"/>
          <p:cNvSpPr txBox="1"/>
          <p:nvPr/>
        </p:nvSpPr>
        <p:spPr>
          <a:xfrm>
            <a:off x="7034891" y="5832072"/>
            <a:ext cx="1428143" cy="18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/>
          <a:lstStyle/>
          <a:p>
            <a:pPr lvl="1">
              <a:defRPr b="1"/>
            </a:pPr>
            <a:r>
              <a:rPr dirty="0"/>
              <a:t>TABULAR DATA</a:t>
            </a:r>
          </a:p>
        </p:txBody>
      </p:sp>
      <p:sp>
        <p:nvSpPr>
          <p:cNvPr id="711" name="every(.x, .p, …) Do all element pass a test?…"/>
          <p:cNvSpPr txBox="1"/>
          <p:nvPr/>
        </p:nvSpPr>
        <p:spPr>
          <a:xfrm>
            <a:off x="7046379" y="6025275"/>
            <a:ext cx="3486688" cy="430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dirty="0"/>
              <a:t>One-stop utility for preprocessing and encoding structured data. Define a feature space from a list of table columns (features).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 err="1"/>
              <a:t>feature_space</a:t>
            </a:r>
            <a:r>
              <a:rPr dirty="0"/>
              <a:t> &lt;-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/>
              <a:t>  </a:t>
            </a:r>
            <a:r>
              <a:rPr dirty="0" err="1"/>
              <a:t>layer_feature_space</a:t>
            </a:r>
            <a:r>
              <a:rPr dirty="0"/>
              <a:t>(features = list(&lt;features&gt;))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dirty="0"/>
              <a:t>Adapt the feature space to a dataset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/>
              <a:t>adapt(</a:t>
            </a:r>
            <a:r>
              <a:rPr dirty="0" err="1"/>
              <a:t>feature_space</a:t>
            </a:r>
            <a:r>
              <a:rPr dirty="0"/>
              <a:t>, dataset)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dirty="0"/>
              <a:t>Use the adapted </a:t>
            </a:r>
            <a:r>
              <a:rPr b="1" dirty="0" err="1"/>
              <a:t>feature_space</a:t>
            </a:r>
            <a:r>
              <a:rPr dirty="0"/>
              <a:t> preprocessing layer as a layer in a Keras Model, or in the data input pipeline with </a:t>
            </a:r>
            <a:r>
              <a:rPr b="1" dirty="0" err="1"/>
              <a:t>tfdatasets</a:t>
            </a:r>
            <a:r>
              <a:rPr b="1" dirty="0"/>
              <a:t>::</a:t>
            </a:r>
            <a:r>
              <a:rPr b="1" dirty="0" err="1"/>
              <a:t>dataset_map</a:t>
            </a:r>
            <a:r>
              <a:rPr b="1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b="1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dirty="0"/>
              <a:t>Available features: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 err="1"/>
              <a:t>feature_float</a:t>
            </a:r>
            <a:r>
              <a:rPr dirty="0"/>
              <a:t>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 err="1"/>
              <a:t>feature_float_rescaled</a:t>
            </a:r>
            <a:r>
              <a:rPr dirty="0"/>
              <a:t>() </a:t>
            </a:r>
            <a:r>
              <a:rPr dirty="0" err="1"/>
              <a:t>feature_float_normalized</a:t>
            </a:r>
            <a:r>
              <a:rPr dirty="0"/>
              <a:t>() </a:t>
            </a:r>
            <a:r>
              <a:rPr dirty="0" err="1"/>
              <a:t>feature_float_discretized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br>
              <a:rPr dirty="0"/>
            </a:br>
            <a:r>
              <a:rPr dirty="0" err="1"/>
              <a:t>feature_integer_categorical</a:t>
            </a:r>
            <a:r>
              <a:rPr dirty="0"/>
              <a:t>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 err="1"/>
              <a:t>feature_integer_hashed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br>
              <a:rPr dirty="0"/>
            </a:br>
            <a:r>
              <a:rPr dirty="0" err="1"/>
              <a:t>feature_string_categorical</a:t>
            </a:r>
            <a:r>
              <a:rPr dirty="0"/>
              <a:t>() </a:t>
            </a:r>
            <a:r>
              <a:rPr dirty="0" err="1"/>
              <a:t>feature_string_hashed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br>
              <a:rPr dirty="0"/>
            </a:br>
            <a:r>
              <a:rPr dirty="0" err="1"/>
              <a:t>feature_cross</a:t>
            </a:r>
            <a:r>
              <a:rPr dirty="0"/>
              <a:t>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 err="1"/>
              <a:t>feature_custom</a:t>
            </a:r>
            <a:r>
              <a:rPr dirty="0"/>
              <a:t>()</a:t>
            </a:r>
          </a:p>
        </p:txBody>
      </p:sp>
      <p:grpSp>
        <p:nvGrpSpPr>
          <p:cNvPr id="2" name="Group 157">
            <a:extLst>
              <a:ext uri="{FF2B5EF4-FFF2-40B4-BE49-F238E27FC236}">
                <a16:creationId xmlns:a16="http://schemas.microsoft.com/office/drawing/2014/main" id="{183E4521-DFD4-D083-5DFF-5A29407E2906}"/>
              </a:ext>
            </a:extLst>
          </p:cNvPr>
          <p:cNvGrpSpPr/>
          <p:nvPr/>
        </p:nvGrpSpPr>
        <p:grpSpPr>
          <a:xfrm>
            <a:off x="12041158" y="292206"/>
            <a:ext cx="1787792" cy="937921"/>
            <a:chOff x="0" y="0"/>
            <a:chExt cx="1787791" cy="937920"/>
          </a:xfrm>
        </p:grpSpPr>
        <p:grpSp>
          <p:nvGrpSpPr>
            <p:cNvPr id="3" name="Group 158">
              <a:extLst>
                <a:ext uri="{FF2B5EF4-FFF2-40B4-BE49-F238E27FC236}">
                  <a16:creationId xmlns:a16="http://schemas.microsoft.com/office/drawing/2014/main" id="{BBEF4233-5DDB-FC22-EBA6-66B55D5CE8B4}"/>
                </a:ext>
              </a:extLst>
            </p:cNvPr>
            <p:cNvGrpSpPr/>
            <p:nvPr/>
          </p:nvGrpSpPr>
          <p:grpSpPr>
            <a:xfrm>
              <a:off x="0" y="33627"/>
              <a:ext cx="687519" cy="904293"/>
              <a:chOff x="0" y="0"/>
              <a:chExt cx="687518" cy="904290"/>
            </a:xfrm>
          </p:grpSpPr>
          <p:pic>
            <p:nvPicPr>
              <p:cNvPr id="7" name="Picture 4" descr="Picture 4">
                <a:extLst>
                  <a:ext uri="{FF2B5EF4-FFF2-40B4-BE49-F238E27FC236}">
                    <a16:creationId xmlns:a16="http://schemas.microsoft.com/office/drawing/2014/main" id="{6CEF2701-9305-3865-B51B-1381129E4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" name="Rectangle 163">
                <a:extLst>
                  <a:ext uri="{FF2B5EF4-FFF2-40B4-BE49-F238E27FC236}">
                    <a16:creationId xmlns:a16="http://schemas.microsoft.com/office/drawing/2014/main" id="{BE0E9859-95A7-3EA9-C8FF-28436D0D1BEE}"/>
                  </a:ext>
                </a:extLst>
              </p:cNvPr>
              <p:cNvSpPr/>
              <p:nvPr/>
            </p:nvSpPr>
            <p:spPr>
              <a:xfrm>
                <a:off x="0" y="627294"/>
                <a:ext cx="687518" cy="276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D00000"/>
                    </a:solidFill>
                  </a:defRPr>
                </a:lvl1pPr>
              </a:lstStyle>
              <a:p>
                <a:r>
                  <a:rPr dirty="0"/>
                  <a:t>Keras</a:t>
                </a:r>
              </a:p>
            </p:txBody>
          </p:sp>
        </p:grpSp>
        <p:grpSp>
          <p:nvGrpSpPr>
            <p:cNvPr id="4" name="Group 159">
              <a:extLst>
                <a:ext uri="{FF2B5EF4-FFF2-40B4-BE49-F238E27FC236}">
                  <a16:creationId xmlns:a16="http://schemas.microsoft.com/office/drawing/2014/main" id="{95604DEE-2CD4-E3BF-8DBF-B11FDB881AE8}"/>
                </a:ext>
              </a:extLst>
            </p:cNvPr>
            <p:cNvGrpSpPr/>
            <p:nvPr/>
          </p:nvGrpSpPr>
          <p:grpSpPr>
            <a:xfrm>
              <a:off x="605218" y="0"/>
              <a:ext cx="1182573" cy="937835"/>
              <a:chOff x="-101557" y="0"/>
              <a:chExt cx="1182570" cy="937834"/>
            </a:xfrm>
          </p:grpSpPr>
          <p:pic>
            <p:nvPicPr>
              <p:cNvPr id="5" name="Picture 2" descr="Picture 2">
                <a:extLst>
                  <a:ext uri="{FF2B5EF4-FFF2-40B4-BE49-F238E27FC236}">
                    <a16:creationId xmlns:a16="http://schemas.microsoft.com/office/drawing/2014/main" id="{3F96D77E-FAFC-F641-DE2A-E873BC79E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" name="Rectangle 161">
                <a:extLst>
                  <a:ext uri="{FF2B5EF4-FFF2-40B4-BE49-F238E27FC236}">
                    <a16:creationId xmlns:a16="http://schemas.microsoft.com/office/drawing/2014/main" id="{72313AC2-712A-C66B-3FFC-7CC17C82E542}"/>
                  </a:ext>
                </a:extLst>
              </p:cNvPr>
              <p:cNvSpPr/>
              <p:nvPr/>
            </p:nvSpPr>
            <p:spPr>
              <a:xfrm>
                <a:off x="-101557" y="660838"/>
                <a:ext cx="1182570" cy="276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26429"/>
                    </a:solidFill>
                  </a:defRPr>
                </a:pPr>
                <a:r>
                  <a:rPr dirty="0"/>
                  <a:t>Tensor</a:t>
                </a:r>
                <a:r>
                  <a:rPr dirty="0">
                    <a:solidFill>
                      <a:srgbClr val="A4A5A7"/>
                    </a:solidFill>
                  </a:rPr>
                  <a:t>Flow</a:t>
                </a: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2436</Words>
  <Application>Microsoft Office PowerPoint</Application>
  <PresentationFormat>Custom</PresentationFormat>
  <Paragraphs>335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Avenir Book</vt:lpstr>
      <vt:lpstr>Helvetica</vt:lpstr>
      <vt:lpstr>White</vt:lpstr>
      <vt:lpstr>Deep Learning with Keras3 : : CHEATSHEET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Díaz Rodríguez</cp:lastModifiedBy>
  <cp:revision>1</cp:revision>
  <dcterms:modified xsi:type="dcterms:W3CDTF">2024-06-10T08:26:41Z</dcterms:modified>
</cp:coreProperties>
</file>