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1pPr>
    <a:lvl2pPr marL="0" marR="0" indent="2286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2pPr>
    <a:lvl3pPr marL="0" marR="0" indent="4572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3pPr>
    <a:lvl4pPr marL="0" marR="0" indent="6858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4pPr>
    <a:lvl5pPr marL="0" marR="0" indent="9144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5pPr>
    <a:lvl6pPr marL="0" marR="0" indent="11430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6pPr>
    <a:lvl7pPr marL="0" marR="0" indent="13716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7pPr>
    <a:lvl8pPr marL="0" marR="0" indent="16002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8pPr>
    <a:lvl9pPr marL="0" marR="0" indent="182880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B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48" y="-1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Book"/>
        <a:ea typeface="Avenir Book"/>
        <a:cs typeface="Avenir Book"/>
        <a:sym typeface="Avenir Book"/>
      </a:defRPr>
    </a:lvl1pPr>
    <a:lvl2pPr indent="228600" defTabSz="457200" latinLnBrk="0">
      <a:lnSpc>
        <a:spcPct val="125000"/>
      </a:lnSpc>
      <a:defRPr sz="2600">
        <a:latin typeface="Avenir Book"/>
        <a:ea typeface="Avenir Book"/>
        <a:cs typeface="Avenir Book"/>
        <a:sym typeface="Avenir Book"/>
      </a:defRPr>
    </a:lvl2pPr>
    <a:lvl3pPr indent="457200" defTabSz="457200" latinLnBrk="0">
      <a:lnSpc>
        <a:spcPct val="125000"/>
      </a:lnSpc>
      <a:defRPr sz="2600">
        <a:latin typeface="Avenir Book"/>
        <a:ea typeface="Avenir Book"/>
        <a:cs typeface="Avenir Book"/>
        <a:sym typeface="Avenir Book"/>
      </a:defRPr>
    </a:lvl3pPr>
    <a:lvl4pPr indent="685800" defTabSz="457200" latinLnBrk="0">
      <a:lnSpc>
        <a:spcPct val="125000"/>
      </a:lnSpc>
      <a:defRPr sz="2600">
        <a:latin typeface="Avenir Book"/>
        <a:ea typeface="Avenir Book"/>
        <a:cs typeface="Avenir Book"/>
        <a:sym typeface="Avenir Book"/>
      </a:defRPr>
    </a:lvl4pPr>
    <a:lvl5pPr indent="914400" defTabSz="457200" latinLnBrk="0">
      <a:lnSpc>
        <a:spcPct val="125000"/>
      </a:lnSpc>
      <a:defRPr sz="2600">
        <a:latin typeface="Avenir Book"/>
        <a:ea typeface="Avenir Book"/>
        <a:cs typeface="Avenir Book"/>
        <a:sym typeface="Avenir Book"/>
      </a:defRPr>
    </a:lvl5pPr>
    <a:lvl6pPr indent="1143000" defTabSz="457200" latinLnBrk="0">
      <a:lnSpc>
        <a:spcPct val="125000"/>
      </a:lnSpc>
      <a:defRPr sz="2600">
        <a:latin typeface="Avenir Book"/>
        <a:ea typeface="Avenir Book"/>
        <a:cs typeface="Avenir Book"/>
        <a:sym typeface="Avenir Book"/>
      </a:defRPr>
    </a:lvl6pPr>
    <a:lvl7pPr indent="1371600" defTabSz="457200" latinLnBrk="0">
      <a:lnSpc>
        <a:spcPct val="125000"/>
      </a:lnSpc>
      <a:defRPr sz="2600">
        <a:latin typeface="Avenir Book"/>
        <a:ea typeface="Avenir Book"/>
        <a:cs typeface="Avenir Book"/>
        <a:sym typeface="Avenir Book"/>
      </a:defRPr>
    </a:lvl7pPr>
    <a:lvl8pPr indent="1600200" defTabSz="457200" latinLnBrk="0">
      <a:lnSpc>
        <a:spcPct val="125000"/>
      </a:lnSpc>
      <a:defRPr sz="2600">
        <a:latin typeface="Avenir Book"/>
        <a:ea typeface="Avenir Book"/>
        <a:cs typeface="Avenir Book"/>
        <a:sym typeface="Avenir Book"/>
      </a:defRPr>
    </a:lvl8pPr>
    <a:lvl9pPr indent="1828800" defTabSz="457200" latinLnBrk="0">
      <a:lnSpc>
        <a:spcPct val="125000"/>
      </a:lnSpc>
      <a:defRPr sz="2600">
        <a:latin typeface="Avenir Book"/>
        <a:ea typeface="Avenir Book"/>
        <a:cs typeface="Avenir Book"/>
        <a:sym typeface="Avenir Book"/>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exto del título"/>
          <p:cNvSpPr txBox="1">
            <a:spLocks noGrp="1"/>
          </p:cNvSpPr>
          <p:nvPr>
            <p:ph type="title"/>
          </p:nvPr>
        </p:nvSpPr>
        <p:spPr>
          <a:xfrm>
            <a:off x="1364257" y="1918642"/>
            <a:ext cx="11241486" cy="3547071"/>
          </a:xfrm>
          <a:prstGeom prst="rect">
            <a:avLst/>
          </a:prstGeom>
        </p:spPr>
        <p:txBody>
          <a:bodyPr anchor="b"/>
          <a:lstStyle/>
          <a:p>
            <a:r>
              <a:t>Texto del título</a:t>
            </a:r>
          </a:p>
        </p:txBody>
      </p:sp>
      <p:sp>
        <p:nvSpPr>
          <p:cNvPr id="12" name="Nivel de texto 1…"/>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1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21"/>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22"/>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n"/>
          <p:cNvSpPr>
            <a:spLocks noGrp="1"/>
          </p:cNvSpPr>
          <p:nvPr>
            <p:ph type="pic" idx="21"/>
          </p:nvPr>
        </p:nvSpPr>
        <p:spPr>
          <a:xfrm>
            <a:off x="-873125" y="158750"/>
            <a:ext cx="15708068" cy="10477500"/>
          </a:xfrm>
          <a:prstGeom prst="rect">
            <a:avLst/>
          </a:prstGeom>
        </p:spPr>
        <p:txBody>
          <a:bodyPr lIns="91439" tIns="45719" rIns="91439" bIns="45719" anchor="t">
            <a:noAutofit/>
          </a:bodyPr>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exto del título"/>
          <p:cNvSpPr txBox="1">
            <a:spLocks noGrp="1"/>
          </p:cNvSpPr>
          <p:nvPr>
            <p:ph type="title"/>
          </p:nvPr>
        </p:nvSpPr>
        <p:spPr>
          <a:prstGeom prst="rect">
            <a:avLst/>
          </a:prstGeom>
        </p:spPr>
        <p:txBody>
          <a:bodyPr/>
          <a:lstStyle/>
          <a:p>
            <a:r>
              <a:t>Texto del título</a:t>
            </a:r>
          </a:p>
        </p:txBody>
      </p:sp>
      <p:sp>
        <p:nvSpPr>
          <p:cNvPr id="118" name="Nivel de texto 1…"/>
          <p:cNvSpPr txBox="1">
            <a:spLocks noGrp="1"/>
          </p:cNvSpPr>
          <p:nvPr>
            <p:ph type="body" idx="1"/>
          </p:nvPr>
        </p:nvSpPr>
        <p:spPr>
          <a:prstGeom prst="rect">
            <a:avLst/>
          </a:prstGeom>
        </p:spPr>
        <p:txBody>
          <a:bodyPr/>
          <a:lstStyle>
            <a:lvl1pPr marL="127000" indent="-127000">
              <a:defRPr sz="1000"/>
            </a:lvl1pPr>
            <a:lvl2pPr>
              <a:defRPr sz="1000"/>
            </a:lvl2pPr>
            <a:lvl3pPr>
              <a:defRPr sz="1000"/>
            </a:lvl3pPr>
            <a:lvl4pPr>
              <a:defRPr sz="1000"/>
            </a:lvl4pPr>
            <a:lvl5pPr>
              <a:defRPr sz="1000"/>
            </a:lvl5pPr>
          </a:lstStyle>
          <a:p>
            <a:r>
              <a:t>Nivel de texto 1</a:t>
            </a:r>
          </a:p>
          <a:p>
            <a:pPr lvl="1"/>
            <a:r>
              <a:t>Nivel de texto 2</a:t>
            </a:r>
          </a:p>
          <a:p>
            <a:pPr lvl="2"/>
            <a:r>
              <a:t>Nivel de texto 3</a:t>
            </a:r>
          </a:p>
          <a:p>
            <a:pPr lvl="3"/>
            <a:r>
              <a:t>Nivel de texto 4</a:t>
            </a:r>
          </a:p>
          <a:p>
            <a:pPr lvl="4"/>
            <a:r>
              <a:t>Nivel de texto 5</a:t>
            </a:r>
          </a:p>
        </p:txBody>
      </p:sp>
      <p:sp>
        <p:nvSpPr>
          <p:cNvPr id="11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n"/>
          <p:cNvSpPr>
            <a:spLocks noGrp="1"/>
          </p:cNvSpPr>
          <p:nvPr>
            <p:ph type="pic" idx="21"/>
          </p:nvPr>
        </p:nvSpPr>
        <p:spPr>
          <a:xfrm>
            <a:off x="1725786" y="840878"/>
            <a:ext cx="10504786" cy="7006839"/>
          </a:xfrm>
          <a:prstGeom prst="rect">
            <a:avLst/>
          </a:prstGeom>
        </p:spPr>
        <p:txBody>
          <a:bodyPr lIns="91439" tIns="45719" rIns="91439" bIns="45719" anchor="t">
            <a:noAutofit/>
          </a:bodyPr>
          <a:lstStyle/>
          <a:p>
            <a:endParaRPr/>
          </a:p>
        </p:txBody>
      </p:sp>
      <p:sp>
        <p:nvSpPr>
          <p:cNvPr id="21" name="Texto del título"/>
          <p:cNvSpPr txBox="1">
            <a:spLocks noGrp="1"/>
          </p:cNvSpPr>
          <p:nvPr>
            <p:ph type="title"/>
          </p:nvPr>
        </p:nvSpPr>
        <p:spPr>
          <a:xfrm>
            <a:off x="1364257" y="7375673"/>
            <a:ext cx="11241486" cy="1527970"/>
          </a:xfrm>
          <a:prstGeom prst="rect">
            <a:avLst/>
          </a:prstGeom>
        </p:spPr>
        <p:txBody>
          <a:bodyPr anchor="b"/>
          <a:lstStyle/>
          <a:p>
            <a:r>
              <a:t>Texto del título</a:t>
            </a:r>
          </a:p>
        </p:txBody>
      </p:sp>
      <p:sp>
        <p:nvSpPr>
          <p:cNvPr id="22" name="Nivel de texto 1…"/>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23" name="Número de diapositiva"/>
          <p:cNvSpPr txBox="1">
            <a:spLocks noGrp="1"/>
          </p:cNvSpPr>
          <p:nvPr>
            <p:ph type="sldNum" sz="quarter" idx="2"/>
          </p:nvPr>
        </p:nvSpPr>
        <p:spPr>
          <a:xfrm>
            <a:off x="6790121" y="10090546"/>
            <a:ext cx="376115" cy="388542"/>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exto del título"/>
          <p:cNvSpPr txBox="1">
            <a:spLocks noGrp="1"/>
          </p:cNvSpPr>
          <p:nvPr>
            <p:ph type="title"/>
          </p:nvPr>
        </p:nvSpPr>
        <p:spPr>
          <a:xfrm>
            <a:off x="1364257" y="3623964"/>
            <a:ext cx="11241486" cy="3547072"/>
          </a:xfrm>
          <a:prstGeom prst="rect">
            <a:avLst/>
          </a:prstGeom>
        </p:spPr>
        <p:txBody>
          <a:bodyPr/>
          <a:lstStyle/>
          <a:p>
            <a:r>
              <a:t>Texto del título</a:t>
            </a:r>
          </a:p>
        </p:txBody>
      </p:sp>
      <p:sp>
        <p:nvSpPr>
          <p:cNvPr id="3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n"/>
          <p:cNvSpPr>
            <a:spLocks noGrp="1"/>
          </p:cNvSpPr>
          <p:nvPr>
            <p:ph type="pic" idx="21"/>
          </p:nvPr>
        </p:nvSpPr>
        <p:spPr>
          <a:xfrm>
            <a:off x="2919511" y="840878"/>
            <a:ext cx="13274230" cy="8849488"/>
          </a:xfrm>
          <a:prstGeom prst="rect">
            <a:avLst/>
          </a:prstGeom>
        </p:spPr>
        <p:txBody>
          <a:bodyPr lIns="91439" tIns="45719" rIns="91439" bIns="45719" anchor="t">
            <a:noAutofit/>
          </a:bodyPr>
          <a:lstStyle/>
          <a:p>
            <a:endParaRPr/>
          </a:p>
        </p:txBody>
      </p:sp>
      <p:sp>
        <p:nvSpPr>
          <p:cNvPr id="39" name="Texto del título"/>
          <p:cNvSpPr txBox="1">
            <a:spLocks noGrp="1"/>
          </p:cNvSpPr>
          <p:nvPr>
            <p:ph type="title"/>
          </p:nvPr>
        </p:nvSpPr>
        <p:spPr>
          <a:xfrm>
            <a:off x="1023193" y="840878"/>
            <a:ext cx="5729884" cy="4283771"/>
          </a:xfrm>
          <a:prstGeom prst="rect">
            <a:avLst/>
          </a:prstGeom>
        </p:spPr>
        <p:txBody>
          <a:bodyPr anchor="b"/>
          <a:lstStyle>
            <a:lvl1pPr>
              <a:defRPr sz="3300" b="1"/>
            </a:lvl1pPr>
          </a:lstStyle>
          <a:p>
            <a:r>
              <a:t>Texto del título</a:t>
            </a:r>
          </a:p>
        </p:txBody>
      </p:sp>
      <p:sp>
        <p:nvSpPr>
          <p:cNvPr id="40" name="Nivel de texto 1…"/>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797979"/>
                </a:solidFill>
              </a:defRPr>
            </a:lvl1pPr>
            <a:lvl2pPr>
              <a:defRPr sz="2500">
                <a:solidFill>
                  <a:srgbClr val="797979"/>
                </a:solidFill>
              </a:defRPr>
            </a:lvl2pPr>
            <a:lvl3pPr>
              <a:defRPr sz="2500">
                <a:solidFill>
                  <a:srgbClr val="797979"/>
                </a:solidFill>
              </a:defRPr>
            </a:lvl3pPr>
            <a:lvl4pPr>
              <a:defRPr sz="2500">
                <a:solidFill>
                  <a:srgbClr val="797979"/>
                </a:solidFill>
              </a:defRPr>
            </a:lvl4pPr>
            <a:lvl5pPr>
              <a:defRPr sz="2500">
                <a:solidFill>
                  <a:srgbClr val="797979"/>
                </a:solidFill>
              </a:defRPr>
            </a:lvl5pPr>
          </a:lstStyle>
          <a:p>
            <a:r>
              <a:t>Nivel de texto 1</a:t>
            </a:r>
          </a:p>
          <a:p>
            <a:pPr lvl="1"/>
            <a:r>
              <a:t>Nivel de texto 2</a:t>
            </a:r>
          </a:p>
          <a:p>
            <a:pPr lvl="2"/>
            <a:r>
              <a:t>Nivel de texto 3</a:t>
            </a:r>
          </a:p>
          <a:p>
            <a:pPr lvl="3"/>
            <a:r>
              <a:t>Nivel de texto 4</a:t>
            </a:r>
          </a:p>
          <a:p>
            <a:pPr lvl="4"/>
            <a:r>
              <a:t>Nivel de texto 5</a:t>
            </a:r>
          </a:p>
        </p:txBody>
      </p:sp>
      <p:sp>
        <p:nvSpPr>
          <p:cNvPr id="41"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exto del título"/>
          <p:cNvSpPr txBox="1">
            <a:spLocks noGrp="1"/>
          </p:cNvSpPr>
          <p:nvPr>
            <p:ph type="title"/>
          </p:nvPr>
        </p:nvSpPr>
        <p:spPr>
          <a:prstGeom prst="rect">
            <a:avLst/>
          </a:prstGeom>
        </p:spPr>
        <p:txBody>
          <a:bodyPr/>
          <a:lstStyle/>
          <a:p>
            <a:r>
              <a:t>Texto del título</a:t>
            </a:r>
          </a:p>
        </p:txBody>
      </p:sp>
      <p:sp>
        <p:nvSpPr>
          <p:cNvPr id="49"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exto del título"/>
          <p:cNvSpPr txBox="1">
            <a:spLocks noGrp="1"/>
          </p:cNvSpPr>
          <p:nvPr>
            <p:ph type="title"/>
          </p:nvPr>
        </p:nvSpPr>
        <p:spPr>
          <a:prstGeom prst="rect">
            <a:avLst/>
          </a:prstGeom>
        </p:spPr>
        <p:txBody>
          <a:bodyPr/>
          <a:lstStyle/>
          <a:p>
            <a:r>
              <a:t>Texto del título</a:t>
            </a:r>
          </a:p>
        </p:txBody>
      </p:sp>
      <p:sp>
        <p:nvSpPr>
          <p:cNvPr id="57" name="Nivel de texto 1…"/>
          <p:cNvSpPr txBox="1">
            <a:spLocks noGrp="1"/>
          </p:cNvSpPr>
          <p:nvPr>
            <p:ph type="body" idx="1"/>
          </p:nvPr>
        </p:nvSpPr>
        <p:spPr>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5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n"/>
          <p:cNvSpPr>
            <a:spLocks noGrp="1"/>
          </p:cNvSpPr>
          <p:nvPr>
            <p:ph type="pic" idx="21"/>
          </p:nvPr>
        </p:nvSpPr>
        <p:spPr>
          <a:xfrm>
            <a:off x="4870400" y="2955478"/>
            <a:ext cx="10129615" cy="6753077"/>
          </a:xfrm>
          <a:prstGeom prst="rect">
            <a:avLst/>
          </a:prstGeom>
        </p:spPr>
        <p:txBody>
          <a:bodyPr lIns="91439" tIns="45719" rIns="91439" bIns="45719" anchor="t">
            <a:noAutofit/>
          </a:bodyPr>
          <a:lstStyle/>
          <a:p>
            <a:endParaRPr/>
          </a:p>
        </p:txBody>
      </p:sp>
      <p:sp>
        <p:nvSpPr>
          <p:cNvPr id="66" name="Texto del título"/>
          <p:cNvSpPr txBox="1">
            <a:spLocks noGrp="1"/>
          </p:cNvSpPr>
          <p:nvPr>
            <p:ph type="title"/>
          </p:nvPr>
        </p:nvSpPr>
        <p:spPr>
          <a:prstGeom prst="rect">
            <a:avLst/>
          </a:prstGeom>
        </p:spPr>
        <p:txBody>
          <a:bodyPr/>
          <a:lstStyle/>
          <a:p>
            <a:r>
              <a:t>Texto del título</a:t>
            </a:r>
          </a:p>
        </p:txBody>
      </p:sp>
      <p:sp>
        <p:nvSpPr>
          <p:cNvPr id="67" name="Nivel de texto 1…"/>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indent="342900">
              <a:defRPr b="1"/>
            </a:lvl2pPr>
            <a:lvl3pPr indent="685800">
              <a:defRPr b="1"/>
            </a:lvl3pPr>
            <a:lvl4pPr indent="1028700">
              <a:defRPr b="1"/>
            </a:lvl4pPr>
            <a:lvl5pPr indent="1371600">
              <a:defRPr b="1"/>
            </a:lvl5pPr>
          </a:lstStyle>
          <a:p>
            <a:r>
              <a:t>Nivel de texto 1</a:t>
            </a:r>
          </a:p>
          <a:p>
            <a:pPr lvl="1"/>
            <a:r>
              <a:t>Nivel de texto 2</a:t>
            </a:r>
          </a:p>
          <a:p>
            <a:pPr lvl="2"/>
            <a:r>
              <a:t>Nivel de texto 3</a:t>
            </a:r>
          </a:p>
          <a:p>
            <a:pPr lvl="3"/>
            <a:r>
              <a:t>Nivel de texto 4</a:t>
            </a:r>
          </a:p>
          <a:p>
            <a:pPr lvl="4"/>
            <a:r>
              <a:t>Nivel de texto 5</a:t>
            </a:r>
          </a:p>
        </p:txBody>
      </p:sp>
      <p:sp>
        <p:nvSpPr>
          <p:cNvPr id="68"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Nivel de texto 1…"/>
          <p:cNvSpPr txBox="1">
            <a:spLocks noGrp="1"/>
          </p:cNvSpPr>
          <p:nvPr>
            <p:ph type="body" idx="1"/>
          </p:nvPr>
        </p:nvSpPr>
        <p:spPr>
          <a:xfrm>
            <a:off x="1023193" y="1523007"/>
            <a:ext cx="11923614" cy="7748986"/>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7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n"/>
          <p:cNvSpPr>
            <a:spLocks noGrp="1"/>
          </p:cNvSpPr>
          <p:nvPr>
            <p:ph type="pic" idx="21"/>
          </p:nvPr>
        </p:nvSpPr>
        <p:spPr>
          <a:xfrm>
            <a:off x="-2551163" y="1113730"/>
            <a:ext cx="12864953" cy="8576636"/>
          </a:xfrm>
          <a:prstGeom prst="rect">
            <a:avLst/>
          </a:prstGeom>
        </p:spPr>
        <p:txBody>
          <a:bodyPr lIns="91439" tIns="45719" rIns="91439" bIns="45719" anchor="t">
            <a:noAutofit/>
          </a:bodyPr>
          <a:lstStyle/>
          <a:p>
            <a:endParaRPr/>
          </a:p>
        </p:txBody>
      </p:sp>
      <p:sp>
        <p:nvSpPr>
          <p:cNvPr id="84" name="Imagen"/>
          <p:cNvSpPr>
            <a:spLocks noGrp="1"/>
          </p:cNvSpPr>
          <p:nvPr>
            <p:ph type="pic" sz="quarter" idx="22"/>
          </p:nvPr>
        </p:nvSpPr>
        <p:spPr>
          <a:xfrm>
            <a:off x="7175996" y="5558791"/>
            <a:ext cx="6507511" cy="4340601"/>
          </a:xfrm>
          <a:prstGeom prst="rect">
            <a:avLst/>
          </a:prstGeom>
        </p:spPr>
        <p:txBody>
          <a:bodyPr lIns="91439" tIns="45719" rIns="91439" bIns="45719" anchor="t">
            <a:noAutofit/>
          </a:bodyPr>
          <a:lstStyle/>
          <a:p>
            <a:endParaRPr/>
          </a:p>
        </p:txBody>
      </p:sp>
      <p:sp>
        <p:nvSpPr>
          <p:cNvPr id="85" name="Imagen"/>
          <p:cNvSpPr>
            <a:spLocks noGrp="1"/>
          </p:cNvSpPr>
          <p:nvPr>
            <p:ph type="pic" sz="quarter" idx="23"/>
          </p:nvPr>
        </p:nvSpPr>
        <p:spPr>
          <a:xfrm>
            <a:off x="6985000" y="1111310"/>
            <a:ext cx="6302872" cy="4201915"/>
          </a:xfrm>
          <a:prstGeom prst="rect">
            <a:avLst/>
          </a:prstGeom>
        </p:spPr>
        <p:txBody>
          <a:bodyPr lIns="91439" tIns="45719" rIns="91439" bIns="45719" anchor="t">
            <a:noAutofit/>
          </a:bodyPr>
          <a:lstStyle/>
          <a:p>
            <a:endParaRPr/>
          </a:p>
        </p:txBody>
      </p:sp>
      <p:sp>
        <p:nvSpPr>
          <p:cNvPr id="86" name="Número de diapositiva"/>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exto del título"/>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Texto del título</a:t>
            </a:r>
          </a:p>
        </p:txBody>
      </p:sp>
      <p:sp>
        <p:nvSpPr>
          <p:cNvPr id="3" name="Nivel de texto 1…"/>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Nivel de texto 1</a:t>
            </a:r>
          </a:p>
          <a:p>
            <a:pPr lvl="1"/>
            <a:r>
              <a:t>Nivel de texto 2</a:t>
            </a:r>
          </a:p>
          <a:p>
            <a:pPr lvl="2"/>
            <a:r>
              <a:t>Nivel de texto 3</a:t>
            </a:r>
          </a:p>
          <a:p>
            <a:pPr lvl="3"/>
            <a:r>
              <a:t>Nivel de texto 4</a:t>
            </a:r>
          </a:p>
          <a:p>
            <a:pPr lvl="4"/>
            <a:r>
              <a:t>Nivel de texto 5</a:t>
            </a:r>
          </a:p>
        </p:txBody>
      </p:sp>
      <p:sp>
        <p:nvSpPr>
          <p:cNvPr id="4" name="Número de diapositiva"/>
          <p:cNvSpPr txBox="1">
            <a:spLocks noGrp="1"/>
          </p:cNvSpPr>
          <p:nvPr>
            <p:ph type="sldNum" sz="quarter" idx="2"/>
          </p:nvPr>
        </p:nvSpPr>
        <p:spPr>
          <a:xfrm>
            <a:off x="6790121" y="10097368"/>
            <a:ext cx="37611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solidFill>
            <a:srgbClr val="585858"/>
          </a:solidFill>
          <a:uFillTx/>
          <a:latin typeface="+mn-lt"/>
          <a:ea typeface="+mn-ea"/>
          <a:cs typeface="+mn-cs"/>
          <a:sym typeface="Helvetica"/>
        </a:defRPr>
      </a:lvl9pPr>
    </p:titleStyle>
    <p:bodyStyle>
      <a:lvl1pPr marL="152400" marR="0" indent="-152400" algn="l" defTabSz="584200" rtl="0" latinLnBrk="0">
        <a:lnSpc>
          <a:spcPct val="80000"/>
        </a:lnSpc>
        <a:spcBef>
          <a:spcPts val="0"/>
        </a:spcBef>
        <a:spcAft>
          <a:spcPts val="0"/>
        </a:spcAft>
        <a:buClrTx/>
        <a:buSzPct val="125000"/>
        <a:buFontTx/>
        <a:buChar char="•"/>
        <a:tabLst/>
        <a:defRPr sz="1200" b="0" i="0" u="none" strike="noStrike" cap="none" spc="0" baseline="0">
          <a:solidFill>
            <a:srgbClr val="000000"/>
          </a:solidFill>
          <a:uFillTx/>
          <a:latin typeface="+mn-lt"/>
          <a:ea typeface="+mn-ea"/>
          <a:cs typeface="+mn-cs"/>
          <a:sym typeface="Helvetica"/>
        </a:defRPr>
      </a:lvl1pPr>
      <a:lvl2pPr marL="0" marR="0" indent="2286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2pPr>
      <a:lvl3pPr marL="0" marR="0" indent="4572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3pPr>
      <a:lvl4pPr marL="0" marR="0" indent="6858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4pPr>
      <a:lvl5pPr marL="0" marR="0" indent="9144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5pPr>
      <a:lvl6pPr marL="0" marR="0" indent="11430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6pPr>
      <a:lvl7pPr marL="0" marR="0" indent="13716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7pPr>
      <a:lvl8pPr marL="0" marR="0" indent="16002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8pPr>
      <a:lvl9pPr marL="0" marR="0" indent="1828800" algn="l" defTabSz="584200" rtl="0" latinLnBrk="0">
        <a:lnSpc>
          <a:spcPct val="80000"/>
        </a:lnSpc>
        <a:spcBef>
          <a:spcPts val="0"/>
        </a:spcBef>
        <a:spcAft>
          <a:spcPts val="0"/>
        </a:spcAft>
        <a:buClrTx/>
        <a:buSzTx/>
        <a:buFontTx/>
        <a:buNone/>
        <a:tabLst/>
        <a:defRPr sz="1200" b="0" i="0" u="none" strike="noStrike" cap="none" spc="0" baseline="0">
          <a:solidFill>
            <a:srgbClr val="000000"/>
          </a:solidFill>
          <a:uFillTx/>
          <a:latin typeface="+mn-lt"/>
          <a:ea typeface="+mn-ea"/>
          <a:cs typeface="+mn-cs"/>
          <a:sym typeface="Helvetica"/>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hyperlink" Target="mailto:info@posit.co"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pos.it/cheatsheets" TargetMode="External"/><Relationship Id="rId11" Type="http://schemas.openxmlformats.org/officeDocument/2006/relationships/image" Target="../media/image7.svg"/><Relationship Id="rId5" Type="http://schemas.openxmlformats.org/officeDocument/2006/relationships/hyperlink" Target="http://r-pkgs.org" TargetMode="External"/><Relationship Id="rId10" Type="http://schemas.openxmlformats.org/officeDocument/2006/relationships/image" Target="../media/image6.png"/><Relationship Id="rId4" Type="http://schemas.openxmlformats.org/officeDocument/2006/relationships/hyperlink" Target="http://posit.co" TargetMode="External"/><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9.svg"/><Relationship Id="rId3" Type="http://schemas.openxmlformats.org/officeDocument/2006/relationships/image" Target="../media/image10.png"/><Relationship Id="rId7" Type="http://schemas.openxmlformats.org/officeDocument/2006/relationships/image" Target="../media/image13.tif"/><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r-pkgs.org" TargetMode="External"/><Relationship Id="rId11" Type="http://schemas.openxmlformats.org/officeDocument/2006/relationships/hyperlink" Target="https://pos.it/cheatsheets" TargetMode="External"/><Relationship Id="rId5" Type="http://schemas.openxmlformats.org/officeDocument/2006/relationships/image" Target="../media/image12.png"/><Relationship Id="rId15" Type="http://schemas.openxmlformats.org/officeDocument/2006/relationships/image" Target="../media/image7.svg"/><Relationship Id="rId10" Type="http://schemas.openxmlformats.org/officeDocument/2006/relationships/hyperlink" Target="http://posit.co" TargetMode="External"/><Relationship Id="rId4" Type="http://schemas.openxmlformats.org/officeDocument/2006/relationships/image" Target="../media/image11.png"/><Relationship Id="rId9" Type="http://schemas.openxmlformats.org/officeDocument/2006/relationships/hyperlink" Target="mailto:info@posit.co" TargetMode="Externa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nce per machine:…"/>
          <p:cNvSpPr txBox="1"/>
          <p:nvPr/>
        </p:nvSpPr>
        <p:spPr>
          <a:xfrm>
            <a:off x="341326" y="6012677"/>
            <a:ext cx="4278493" cy="33401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defTabSz="560831">
              <a:lnSpc>
                <a:spcPct val="90000"/>
              </a:lnSpc>
              <a:defRPr sz="1248">
                <a:solidFill>
                  <a:srgbClr val="000000"/>
                </a:solidFill>
              </a:defRPr>
            </a:pPr>
            <a:r>
              <a:t>Once per machine: </a:t>
            </a:r>
          </a:p>
          <a:p>
            <a:pPr marL="146303" indent="-146303" defTabSz="560831">
              <a:lnSpc>
                <a:spcPct val="90000"/>
              </a:lnSpc>
              <a:buSzPct val="125000"/>
              <a:buChar char="•"/>
              <a:defRPr sz="1152" b="0">
                <a:solidFill>
                  <a:srgbClr val="000000"/>
                </a:solidFill>
              </a:defRPr>
            </a:pPr>
            <a:r>
              <a:t>Get set up with </a:t>
            </a:r>
            <a:r>
              <a:rPr b="1"/>
              <a:t>use_devtools()</a:t>
            </a:r>
            <a:r>
              <a:t> so </a:t>
            </a:r>
            <a:r>
              <a:rPr b="1"/>
              <a:t>devtools</a:t>
            </a:r>
            <a:r>
              <a:t> is always loaded in interactive R sessions</a:t>
            </a:r>
          </a:p>
          <a:p>
            <a:pPr defTabSz="560831">
              <a:lnSpc>
                <a:spcPct val="90000"/>
              </a:lnSpc>
              <a:defRPr sz="1152" b="0">
                <a:solidFill>
                  <a:srgbClr val="000000"/>
                </a:solidFill>
              </a:defRPr>
            </a:pPr>
            <a:endParaRPr/>
          </a:p>
          <a:p>
            <a:pPr defTabSz="560831">
              <a:lnSpc>
                <a:spcPct val="90000"/>
              </a:lnSpc>
              <a:defRPr sz="1152" b="0">
                <a:solidFill>
                  <a:srgbClr val="000000"/>
                </a:solidFill>
              </a:defRPr>
            </a:pPr>
            <a:endParaRPr/>
          </a:p>
          <a:p>
            <a:pPr defTabSz="560831">
              <a:lnSpc>
                <a:spcPct val="90000"/>
              </a:lnSpc>
              <a:defRPr sz="1152" b="0">
                <a:solidFill>
                  <a:srgbClr val="000000"/>
                </a:solidFill>
              </a:defRPr>
            </a:pPr>
            <a:endParaRPr/>
          </a:p>
          <a:p>
            <a:pPr defTabSz="560831">
              <a:lnSpc>
                <a:spcPct val="90000"/>
              </a:lnSpc>
              <a:defRPr sz="1152" b="0">
                <a:solidFill>
                  <a:srgbClr val="000000"/>
                </a:solidFill>
              </a:defRPr>
            </a:pPr>
            <a:endParaRPr/>
          </a:p>
          <a:p>
            <a:pPr defTabSz="560831">
              <a:lnSpc>
                <a:spcPct val="90000"/>
              </a:lnSpc>
              <a:defRPr sz="1152" b="0">
                <a:solidFill>
                  <a:srgbClr val="000000"/>
                </a:solidFill>
              </a:defRPr>
            </a:pPr>
            <a:endParaRPr/>
          </a:p>
          <a:p>
            <a:pPr marL="146303" indent="-146303" defTabSz="560831">
              <a:lnSpc>
                <a:spcPct val="90000"/>
              </a:lnSpc>
              <a:buSzPct val="125000"/>
              <a:buChar char="•"/>
              <a:defRPr sz="1152" b="0">
                <a:solidFill>
                  <a:srgbClr val="000000"/>
                </a:solidFill>
              </a:defRPr>
            </a:pPr>
            <a:r>
              <a:rPr b="1"/>
              <a:t>create_github_token()</a:t>
            </a:r>
            <a:r>
              <a:t> — Set up GitHub credentials</a:t>
            </a:r>
          </a:p>
          <a:p>
            <a:pPr marL="146303" indent="-146303" defTabSz="560831">
              <a:lnSpc>
                <a:spcPct val="90000"/>
              </a:lnSpc>
              <a:buSzPct val="125000"/>
              <a:buChar char="•"/>
              <a:defRPr sz="1152" b="0">
                <a:solidFill>
                  <a:srgbClr val="000000"/>
                </a:solidFill>
              </a:defRPr>
            </a:pPr>
            <a:r>
              <a:rPr b="1"/>
              <a:t>git_vaccinate()</a:t>
            </a:r>
            <a:r>
              <a:t> — Ignores common special files</a:t>
            </a:r>
          </a:p>
          <a:p>
            <a:pPr marL="146303" indent="-146303" defTabSz="560831">
              <a:lnSpc>
                <a:spcPct val="90000"/>
              </a:lnSpc>
              <a:buSzPct val="125000"/>
              <a:buChar char="•"/>
              <a:defRPr sz="1152" b="0">
                <a:solidFill>
                  <a:srgbClr val="000000"/>
                </a:solidFill>
              </a:defRPr>
            </a:pPr>
            <a:endParaRPr/>
          </a:p>
          <a:p>
            <a:pPr defTabSz="560831">
              <a:lnSpc>
                <a:spcPct val="90000"/>
              </a:lnSpc>
              <a:defRPr sz="1248">
                <a:solidFill>
                  <a:srgbClr val="000000"/>
                </a:solidFill>
              </a:defRPr>
            </a:pPr>
            <a:r>
              <a:t>Once per package:</a:t>
            </a:r>
          </a:p>
          <a:p>
            <a:pPr marL="146303" indent="-146303" defTabSz="560831">
              <a:lnSpc>
                <a:spcPct val="90000"/>
              </a:lnSpc>
              <a:buSzPct val="125000"/>
              <a:buChar char="•"/>
              <a:defRPr sz="1152" b="0">
                <a:solidFill>
                  <a:srgbClr val="000000"/>
                </a:solidFill>
              </a:defRPr>
            </a:pPr>
            <a:r>
              <a:rPr b="1"/>
              <a:t>create_package()</a:t>
            </a:r>
            <a:r>
              <a:t> — Create a project with package scaffolding</a:t>
            </a:r>
          </a:p>
          <a:p>
            <a:pPr marL="146303" indent="-146303" defTabSz="560831">
              <a:lnSpc>
                <a:spcPct val="90000"/>
              </a:lnSpc>
              <a:buSzPct val="125000"/>
              <a:buChar char="•"/>
              <a:defRPr sz="1152" b="0">
                <a:solidFill>
                  <a:srgbClr val="000000"/>
                </a:solidFill>
              </a:defRPr>
            </a:pPr>
            <a:r>
              <a:rPr b="1"/>
              <a:t>use_git()</a:t>
            </a:r>
            <a:r>
              <a:t> — Activate git</a:t>
            </a:r>
          </a:p>
          <a:p>
            <a:pPr marL="146303" indent="-146303" defTabSz="560831">
              <a:lnSpc>
                <a:spcPct val="90000"/>
              </a:lnSpc>
              <a:buSzPct val="125000"/>
              <a:buChar char="•"/>
              <a:defRPr sz="1152" b="0">
                <a:solidFill>
                  <a:srgbClr val="000000"/>
                </a:solidFill>
              </a:defRPr>
            </a:pPr>
            <a:r>
              <a:rPr b="1"/>
              <a:t>use_github()</a:t>
            </a:r>
            <a:r>
              <a:t> — Connect to GitHub</a:t>
            </a:r>
          </a:p>
          <a:p>
            <a:pPr marL="146303" indent="-146303" defTabSz="560831">
              <a:lnSpc>
                <a:spcPct val="90000"/>
              </a:lnSpc>
              <a:buSzPct val="125000"/>
              <a:buChar char="•"/>
              <a:defRPr sz="1152" b="0">
                <a:solidFill>
                  <a:srgbClr val="000000"/>
                </a:solidFill>
              </a:defRPr>
            </a:pPr>
            <a:r>
              <a:rPr b="1"/>
              <a:t>use_github_action()</a:t>
            </a:r>
            <a:r>
              <a:t> — Set up automated package checks</a:t>
            </a:r>
          </a:p>
        </p:txBody>
      </p:sp>
      <p:pic>
        <p:nvPicPr>
          <p:cNvPr id="129" name="pasted-image.pdf" descr="pasted-image.pdf"/>
          <p:cNvPicPr>
            <a:picLocks noChangeAspect="1"/>
          </p:cNvPicPr>
          <p:nvPr/>
        </p:nvPicPr>
        <p:blipFill>
          <a:blip r:embed="rId2"/>
          <a:stretch>
            <a:fillRect/>
          </a:stretch>
        </p:blipFill>
        <p:spPr>
          <a:xfrm>
            <a:off x="8369105" y="-684523"/>
            <a:ext cx="5603817" cy="2992964"/>
          </a:xfrm>
          <a:prstGeom prst="rect">
            <a:avLst/>
          </a:prstGeom>
          <a:ln w="12700">
            <a:miter lim="400000"/>
          </a:ln>
        </p:spPr>
      </p:pic>
      <p:sp>
        <p:nvSpPr>
          <p:cNvPr id="130" name="Package Structure"/>
          <p:cNvSpPr txBox="1"/>
          <p:nvPr/>
        </p:nvSpPr>
        <p:spPr>
          <a:xfrm>
            <a:off x="318910" y="1581504"/>
            <a:ext cx="2558393" cy="3211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sz="2400" dirty="0"/>
              <a:t>Package Structure</a:t>
            </a:r>
          </a:p>
        </p:txBody>
      </p:sp>
      <p:sp>
        <p:nvSpPr>
          <p:cNvPr id="131" name="Línea"/>
          <p:cNvSpPr/>
          <p:nvPr/>
        </p:nvSpPr>
        <p:spPr>
          <a:xfrm>
            <a:off x="323328" y="1534139"/>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32" name="Package Development : : CHEATSHEET"/>
          <p:cNvSpPr txBox="1">
            <a:spLocks noGrp="1"/>
          </p:cNvSpPr>
          <p:nvPr>
            <p:ph type="title"/>
          </p:nvPr>
        </p:nvSpPr>
        <p:spPr>
          <a:xfrm>
            <a:off x="275721" y="361177"/>
            <a:ext cx="10898129" cy="803346"/>
          </a:xfrm>
          <a:prstGeom prst="rect">
            <a:avLst/>
          </a:prstGeom>
        </p:spPr>
        <p:txBody>
          <a:bodyPr lIns="0" tIns="0" rIns="0" bIns="0" anchor="t"/>
          <a:lstStyle/>
          <a:p>
            <a:pPr>
              <a:defRPr>
                <a:solidFill>
                  <a:srgbClr val="424242"/>
                </a:solidFill>
              </a:defRPr>
            </a:pPr>
            <a:r>
              <a:t>Package Development : : </a:t>
            </a:r>
            <a:r>
              <a:rPr sz="3300" b="1"/>
              <a:t>CHEATSHEET</a:t>
            </a:r>
            <a:r>
              <a:t> </a:t>
            </a:r>
          </a:p>
        </p:txBody>
      </p:sp>
      <p:sp>
        <p:nvSpPr>
          <p:cNvPr id="133" name=" DESCRIPTION"/>
          <p:cNvSpPr txBox="1"/>
          <p:nvPr/>
        </p:nvSpPr>
        <p:spPr>
          <a:xfrm>
            <a:off x="9443398" y="2081863"/>
            <a:ext cx="2622513"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lang="en-US" sz="2300" b="1" dirty="0"/>
              <a:t>   </a:t>
            </a:r>
            <a:r>
              <a:rPr dirty="0"/>
              <a:t>DESCRIPTION</a:t>
            </a:r>
          </a:p>
        </p:txBody>
      </p:sp>
      <p:sp>
        <p:nvSpPr>
          <p:cNvPr id="134" name="CC BY SA Posit Software, PBC  •   info@posit.co  •   posit.co  •  Learn more at r-pkgs.org  •  HTML cheatsheets at pos.it/cheatsheets  •  devtools 2.4.5  •  usethis 2.2.2  •  testthat 3.2.1.1 • roxygen2 7.3.1  • Updated: 2024-05"/>
          <p:cNvSpPr txBox="1"/>
          <p:nvPr/>
        </p:nvSpPr>
        <p:spPr>
          <a:xfrm>
            <a:off x="2353572" y="10380228"/>
            <a:ext cx="11322666" cy="2210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sz="800" dirty="0"/>
              <a:t>CC BY SA Posit Software, PBC  •   </a:t>
            </a:r>
            <a:r>
              <a:rPr sz="800" dirty="0">
                <a:hlinkClick r:id="rId3"/>
              </a:rPr>
              <a:t>info@posit.co</a:t>
            </a:r>
            <a:r>
              <a:rPr sz="800" dirty="0"/>
              <a:t>  •   </a:t>
            </a:r>
            <a:r>
              <a:rPr sz="800" dirty="0">
                <a:hlinkClick r:id="rId4"/>
              </a:rPr>
              <a:t>posit.co</a:t>
            </a:r>
            <a:r>
              <a:rPr sz="800" dirty="0"/>
              <a:t>  •  Learn more at</a:t>
            </a:r>
            <a:r>
              <a:rPr sz="800" b="1" dirty="0"/>
              <a:t> </a:t>
            </a:r>
            <a:r>
              <a:rPr sz="800" b="1" dirty="0">
                <a:hlinkClick r:id="rId5"/>
              </a:rPr>
              <a:t>r-pkgs.org</a:t>
            </a:r>
            <a:r>
              <a:rPr sz="800" b="1" dirty="0"/>
              <a:t> </a:t>
            </a:r>
            <a:r>
              <a:rPr sz="800" dirty="0"/>
              <a:t> •  HTML </a:t>
            </a:r>
            <a:r>
              <a:rPr sz="800" dirty="0" err="1"/>
              <a:t>cheatsheets</a:t>
            </a:r>
            <a:r>
              <a:rPr sz="800" dirty="0"/>
              <a:t> at </a:t>
            </a:r>
            <a:r>
              <a:rPr sz="800" b="1" dirty="0">
                <a:hlinkClick r:id="rId6"/>
              </a:rPr>
              <a:t>pos.it/</a:t>
            </a:r>
            <a:r>
              <a:rPr sz="800" b="1" dirty="0" err="1">
                <a:hlinkClick r:id="rId6"/>
              </a:rPr>
              <a:t>cheatsheets</a:t>
            </a:r>
            <a:r>
              <a:rPr sz="800" dirty="0">
                <a:solidFill>
                  <a:srgbClr val="D1D2D3"/>
                </a:solidFill>
              </a:rPr>
              <a:t>  </a:t>
            </a:r>
            <a:r>
              <a:rPr sz="800" dirty="0"/>
              <a:t>•  </a:t>
            </a:r>
            <a:r>
              <a:rPr sz="800" dirty="0" err="1"/>
              <a:t>devtools</a:t>
            </a:r>
            <a:r>
              <a:rPr sz="800" dirty="0"/>
              <a:t> 2.4.5  •  </a:t>
            </a:r>
            <a:r>
              <a:rPr sz="800" dirty="0" err="1"/>
              <a:t>usethis</a:t>
            </a:r>
            <a:r>
              <a:rPr sz="800" dirty="0"/>
              <a:t> 2.2.2  •  </a:t>
            </a:r>
            <a:r>
              <a:rPr sz="800" dirty="0" err="1"/>
              <a:t>testthat</a:t>
            </a:r>
            <a:r>
              <a:rPr sz="800" dirty="0"/>
              <a:t> 3.2.1.1 • roxygen2 7.3.1  • Updated: 2024-05</a:t>
            </a:r>
          </a:p>
        </p:txBody>
      </p:sp>
      <p:sp>
        <p:nvSpPr>
          <p:cNvPr id="135" name="A package is a convention for organizing files into directories.…"/>
          <p:cNvSpPr txBox="1"/>
          <p:nvPr/>
        </p:nvSpPr>
        <p:spPr>
          <a:xfrm>
            <a:off x="315926" y="1965939"/>
            <a:ext cx="4216591" cy="629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90000"/>
              </a:lnSpc>
              <a:spcBef>
                <a:spcPts val="0"/>
              </a:spcBef>
              <a:defRPr sz="1200" b="0">
                <a:solidFill>
                  <a:srgbClr val="000000"/>
                </a:solidFill>
              </a:defRPr>
            </a:pPr>
            <a:r>
              <a:rPr dirty="0"/>
              <a:t>A package is a convention for organizing files into directories. </a:t>
            </a:r>
          </a:p>
          <a:p>
            <a:pPr>
              <a:lnSpc>
                <a:spcPct val="90000"/>
              </a:lnSpc>
              <a:spcBef>
                <a:spcPts val="0"/>
              </a:spcBef>
              <a:defRPr sz="1200" b="0">
                <a:solidFill>
                  <a:srgbClr val="000000"/>
                </a:solidFill>
              </a:defRPr>
            </a:pPr>
            <a:r>
              <a:rPr dirty="0"/>
              <a:t>This cheat sheet shows how to work with the 7 most common parts of an R package:</a:t>
            </a:r>
          </a:p>
        </p:txBody>
      </p:sp>
      <p:sp>
        <p:nvSpPr>
          <p:cNvPr id="136" name="Pick a license with use_mit_license(),  use_gpl3_license(), use_proprietary_license().…"/>
          <p:cNvSpPr txBox="1"/>
          <p:nvPr/>
        </p:nvSpPr>
        <p:spPr>
          <a:xfrm>
            <a:off x="9437003" y="3056890"/>
            <a:ext cx="4232962" cy="876762"/>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t>Pick a license with </a:t>
            </a:r>
            <a:r>
              <a:rPr b="1"/>
              <a:t>use_mit_license(),  use_gpl3_license(), use_proprietary_license().</a:t>
            </a:r>
          </a:p>
          <a:p>
            <a:pPr marL="317500" indent="-317500">
              <a:lnSpc>
                <a:spcPct val="90000"/>
              </a:lnSpc>
              <a:spcBef>
                <a:spcPts val="1000"/>
              </a:spcBef>
              <a:buSzPct val="125000"/>
              <a:buChar char="☑"/>
              <a:defRPr sz="1200" b="0">
                <a:solidFill>
                  <a:srgbClr val="000000"/>
                </a:solidFill>
              </a:defRPr>
            </a:pPr>
            <a:r>
              <a:t>Add packages that you need with </a:t>
            </a:r>
            <a:r>
              <a:rPr b="1"/>
              <a:t>use_package().</a:t>
            </a:r>
          </a:p>
        </p:txBody>
      </p:sp>
      <p:sp>
        <p:nvSpPr>
          <p:cNvPr id="137" name="Línea"/>
          <p:cNvSpPr/>
          <p:nvPr/>
        </p:nvSpPr>
        <p:spPr>
          <a:xfrm>
            <a:off x="9434901" y="5519767"/>
            <a:ext cx="4223196"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38" name="The   DESCRIPTION file describes your work, sets up how your package will work with other packages, and applies a license."/>
          <p:cNvSpPr txBox="1"/>
          <p:nvPr/>
        </p:nvSpPr>
        <p:spPr>
          <a:xfrm>
            <a:off x="9445188" y="2377975"/>
            <a:ext cx="4216591" cy="6164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nSpc>
                <a:spcPct val="90000"/>
              </a:lnSpc>
              <a:spcBef>
                <a:spcPts val="300"/>
              </a:spcBef>
              <a:defRPr sz="1200" b="0">
                <a:solidFill>
                  <a:srgbClr val="000000"/>
                </a:solidFill>
              </a:defRPr>
            </a:pPr>
            <a:r>
              <a:rPr sz="1100" dirty="0"/>
              <a:t>The  </a:t>
            </a:r>
            <a:r>
              <a:rPr sz="1100" dirty="0">
                <a:solidFill>
                  <a:srgbClr val="53585F"/>
                </a:solidFill>
              </a:rPr>
              <a:t> </a:t>
            </a:r>
            <a:r>
              <a:rPr lang="en-US" sz="1100" dirty="0">
                <a:solidFill>
                  <a:srgbClr val="53585F"/>
                </a:solidFill>
              </a:rPr>
              <a:t> </a:t>
            </a:r>
            <a:r>
              <a:rPr sz="1100" dirty="0"/>
              <a:t>DESCRIPTION file describes your work, sets up how your package will work with other packages, and applies a license.</a:t>
            </a:r>
          </a:p>
        </p:txBody>
      </p:sp>
      <p:pic>
        <p:nvPicPr>
          <p:cNvPr id="139" name="devtools.png" descr="devtools.png"/>
          <p:cNvPicPr>
            <a:picLocks noChangeAspect="1"/>
          </p:cNvPicPr>
          <p:nvPr/>
        </p:nvPicPr>
        <p:blipFill>
          <a:blip r:embed="rId7"/>
          <a:stretch>
            <a:fillRect/>
          </a:stretch>
        </p:blipFill>
        <p:spPr>
          <a:xfrm>
            <a:off x="12302192" y="196937"/>
            <a:ext cx="1384301" cy="1604359"/>
          </a:xfrm>
          <a:prstGeom prst="rect">
            <a:avLst/>
          </a:prstGeom>
          <a:ln w="12700">
            <a:miter lim="400000"/>
          </a:ln>
        </p:spPr>
      </p:pic>
      <p:graphicFrame>
        <p:nvGraphicFramePr>
          <p:cNvPr id="140" name="Table 1"/>
          <p:cNvGraphicFramePr/>
          <p:nvPr/>
        </p:nvGraphicFramePr>
        <p:xfrm>
          <a:off x="9450999" y="8579405"/>
          <a:ext cx="4203699" cy="984344"/>
        </p:xfrm>
        <a:graphic>
          <a:graphicData uri="http://schemas.openxmlformats.org/drawingml/2006/table">
            <a:tbl>
              <a:tblPr firstRow="1">
                <a:tableStyleId>{C7B018BB-80A7-4F77-B60F-C8B233D01FF8}</a:tableStyleId>
              </a:tblPr>
              <a:tblGrid>
                <a:gridCol w="2014249">
                  <a:extLst>
                    <a:ext uri="{9D8B030D-6E8A-4147-A177-3AD203B41FA5}">
                      <a16:colId xmlns:a16="http://schemas.microsoft.com/office/drawing/2014/main" val="20000"/>
                    </a:ext>
                  </a:extLst>
                </a:gridCol>
                <a:gridCol w="2189450">
                  <a:extLst>
                    <a:ext uri="{9D8B030D-6E8A-4147-A177-3AD203B41FA5}">
                      <a16:colId xmlns:a16="http://schemas.microsoft.com/office/drawing/2014/main" val="20001"/>
                    </a:ext>
                  </a:extLst>
                </a:gridCol>
              </a:tblGrid>
              <a:tr h="246086">
                <a:tc>
                  <a:txBody>
                    <a:bodyPr/>
                    <a:lstStyle/>
                    <a:p>
                      <a:pPr indent="50800" defTabSz="914400">
                        <a:defRPr b="0">
                          <a:solidFill>
                            <a:srgbClr val="000000"/>
                          </a:solidFill>
                        </a:defRPr>
                      </a:pPr>
                      <a:r>
                        <a:rPr sz="1100" b="1">
                          <a:solidFill>
                            <a:srgbClr val="D5553F"/>
                          </a:solidFill>
                        </a:rPr>
                        <a:t>DESCRIPTION</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defTabSz="914400">
                        <a:defRPr b="0">
                          <a:solidFill>
                            <a:srgbClr val="000000"/>
                          </a:solidFill>
                        </a:defRPr>
                      </a:pPr>
                      <a:r>
                        <a:rPr sz="1100" b="1">
                          <a:solidFill>
                            <a:srgbClr val="D5553F"/>
                          </a:solidFill>
                        </a:rPr>
                        <a:t>NAMESPACE</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246086">
                <a:tc>
                  <a:txBody>
                    <a:bodyPr/>
                    <a:lstStyle/>
                    <a:p>
                      <a:pPr indent="50800" algn="l" defTabSz="914400">
                        <a:defRPr sz="1100"/>
                      </a:pPr>
                      <a:r>
                        <a:t>Makes </a:t>
                      </a:r>
                      <a:r>
                        <a:rPr b="1"/>
                        <a:t>packages</a:t>
                      </a:r>
                      <a:r>
                        <a:t> available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defRPr sz="1100"/>
                      </a:pPr>
                      <a:r>
                        <a:t>Makes </a:t>
                      </a:r>
                      <a:r>
                        <a:rPr b="1"/>
                        <a:t>function</a:t>
                      </a:r>
                      <a:r>
                        <a:t> available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246086">
                <a:tc>
                  <a:txBody>
                    <a:bodyPr/>
                    <a:lstStyle/>
                    <a:p>
                      <a:pPr indent="50800" algn="l" defTabSz="914400"/>
                      <a:r>
                        <a:rPr sz="1100"/>
                        <a:t>Mandatory</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100"/>
                        <a:t>Optional (can use :: instead)</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2"/>
                  </a:ext>
                </a:extLst>
              </a:tr>
              <a:tr h="246086">
                <a:tc>
                  <a:txBody>
                    <a:bodyPr/>
                    <a:lstStyle/>
                    <a:p>
                      <a:pPr indent="50800" algn="l" defTabSz="914400"/>
                      <a:r>
                        <a:rPr sz="1100" b="1"/>
                        <a:t>use_package()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100" b="1"/>
                        <a:t>use_import_from()</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141" name=" NAMESPACE"/>
          <p:cNvSpPr txBox="1"/>
          <p:nvPr/>
        </p:nvSpPr>
        <p:spPr>
          <a:xfrm>
            <a:off x="9443398" y="5556783"/>
            <a:ext cx="2361224"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dirty="0"/>
              <a:t>NAMESPACE</a:t>
            </a:r>
          </a:p>
        </p:txBody>
      </p:sp>
      <p:sp>
        <p:nvSpPr>
          <p:cNvPr id="142" name="The   NAMESPACE file helps you make your package self-contained: it won’t interfere with other packages, and other packages won’t interfere with it."/>
          <p:cNvSpPr txBox="1"/>
          <p:nvPr/>
        </p:nvSpPr>
        <p:spPr>
          <a:xfrm>
            <a:off x="9441184" y="5855363"/>
            <a:ext cx="4278492" cy="7577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nSpc>
                <a:spcPct val="90000"/>
              </a:lnSpc>
              <a:spcBef>
                <a:spcPts val="300"/>
              </a:spcBef>
              <a:defRPr sz="1200" b="0">
                <a:solidFill>
                  <a:srgbClr val="000000"/>
                </a:solidFill>
              </a:defRPr>
            </a:pPr>
            <a:r>
              <a:rPr dirty="0"/>
              <a:t>The </a:t>
            </a:r>
            <a:r>
              <a:rPr lang="en-US" dirty="0"/>
              <a:t>     </a:t>
            </a:r>
            <a:r>
              <a:rPr dirty="0"/>
              <a:t>NAMESPACE file helps you make your package self-contained: it won’t interfere with other packages, and other packages won’t interfere with it.</a:t>
            </a:r>
          </a:p>
        </p:txBody>
      </p:sp>
      <p:sp>
        <p:nvSpPr>
          <p:cNvPr id="143" name="Export functions for users by placing @export in their roxygen comments.…"/>
          <p:cNvSpPr txBox="1"/>
          <p:nvPr/>
        </p:nvSpPr>
        <p:spPr>
          <a:xfrm>
            <a:off x="9437003" y="6650049"/>
            <a:ext cx="4232962" cy="1705848"/>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t>Export functions for users by placing </a:t>
            </a:r>
            <a:r>
              <a:rPr b="1"/>
              <a:t>@export </a:t>
            </a:r>
            <a:r>
              <a:t>in their roxygen comments.</a:t>
            </a:r>
          </a:p>
          <a:p>
            <a:pPr marL="317500" indent="-317500">
              <a:lnSpc>
                <a:spcPct val="90000"/>
              </a:lnSpc>
              <a:spcBef>
                <a:spcPts val="1000"/>
              </a:spcBef>
              <a:buSzPct val="125000"/>
              <a:buChar char="☑"/>
              <a:defRPr sz="1200" b="0">
                <a:solidFill>
                  <a:srgbClr val="000000"/>
                </a:solidFill>
              </a:defRPr>
            </a:pPr>
            <a:r>
              <a:t>Use objects from other packages with </a:t>
            </a:r>
            <a:r>
              <a:rPr b="1"/>
              <a:t>package::object</a:t>
            </a:r>
            <a:r>
              <a:t> or </a:t>
            </a:r>
            <a:r>
              <a:rPr b="1"/>
              <a:t>@importFrom package object </a:t>
            </a:r>
            <a:r>
              <a:t>(recommended) or </a:t>
            </a:r>
            <a:r>
              <a:rPr b="1"/>
              <a:t>@import package</a:t>
            </a:r>
            <a:r>
              <a:t> (use with caution).</a:t>
            </a:r>
          </a:p>
          <a:p>
            <a:pPr marL="317500" indent="-317500">
              <a:lnSpc>
                <a:spcPct val="90000"/>
              </a:lnSpc>
              <a:spcBef>
                <a:spcPts val="1000"/>
              </a:spcBef>
              <a:buSzPct val="125000"/>
              <a:buChar char="☑"/>
              <a:defRPr sz="1200" b="0">
                <a:solidFill>
                  <a:srgbClr val="000000"/>
                </a:solidFill>
              </a:defRPr>
            </a:pPr>
            <a:r>
              <a:t>Call </a:t>
            </a:r>
            <a:r>
              <a:rPr b="1"/>
              <a:t>document()</a:t>
            </a:r>
            <a:r>
              <a:t> to generate NAMESPACE and </a:t>
            </a:r>
            <a:r>
              <a:rPr b="1"/>
              <a:t>load_all()</a:t>
            </a:r>
            <a:r>
              <a:t> to reload.</a:t>
            </a:r>
          </a:p>
        </p:txBody>
      </p:sp>
      <p:sp>
        <p:nvSpPr>
          <p:cNvPr id="144" name="All of the R code in your package goes in folder R/. A package with just an R/ directory is still a very useful package."/>
          <p:cNvSpPr txBox="1"/>
          <p:nvPr/>
        </p:nvSpPr>
        <p:spPr>
          <a:xfrm>
            <a:off x="4804954" y="7258770"/>
            <a:ext cx="4354805" cy="6352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nSpc>
                <a:spcPct val="90000"/>
              </a:lnSpc>
              <a:spcBef>
                <a:spcPts val="300"/>
              </a:spcBef>
              <a:defRPr sz="1200" b="0">
                <a:solidFill>
                  <a:srgbClr val="000000"/>
                </a:solidFill>
              </a:defRPr>
            </a:pPr>
            <a:r>
              <a:rPr dirty="0"/>
              <a:t>All of the R code in your package goes in </a:t>
            </a:r>
            <a:r>
              <a:rPr lang="en-US" dirty="0">
                <a:solidFill>
                  <a:srgbClr val="53585F"/>
                </a:solidFill>
              </a:rPr>
              <a:t>    </a:t>
            </a:r>
            <a:r>
              <a:rPr dirty="0">
                <a:solidFill>
                  <a:srgbClr val="53585F"/>
                </a:solidFill>
              </a:rPr>
              <a:t> </a:t>
            </a:r>
            <a:r>
              <a:rPr dirty="0"/>
              <a:t>R/. A package with just an R/ directory is still a very useful package.</a:t>
            </a:r>
          </a:p>
        </p:txBody>
      </p:sp>
      <p:sp>
        <p:nvSpPr>
          <p:cNvPr id="145" name="Create a new package project with create_package(&quot;path/to/name&quot;).…"/>
          <p:cNvSpPr txBox="1"/>
          <p:nvPr/>
        </p:nvSpPr>
        <p:spPr>
          <a:xfrm>
            <a:off x="4793376" y="7914799"/>
            <a:ext cx="4383248" cy="876762"/>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t>Create a new package project with</a:t>
            </a:r>
            <a:br/>
            <a:r>
              <a:rPr b="1"/>
              <a:t>create_package(</a:t>
            </a:r>
            <a:r>
              <a:t>"path/to/name"</a:t>
            </a:r>
            <a:r>
              <a:rPr b="1"/>
              <a:t>).</a:t>
            </a:r>
          </a:p>
          <a:p>
            <a:pPr marL="317500" indent="-317500">
              <a:lnSpc>
                <a:spcPct val="90000"/>
              </a:lnSpc>
              <a:spcBef>
                <a:spcPts val="1000"/>
              </a:spcBef>
              <a:buSzPct val="125000"/>
              <a:buChar char="☑"/>
              <a:defRPr sz="1200" b="0">
                <a:solidFill>
                  <a:srgbClr val="000000"/>
                </a:solidFill>
              </a:defRPr>
            </a:pPr>
            <a:r>
              <a:t>Create R files with </a:t>
            </a:r>
            <a:r>
              <a:rPr b="1"/>
              <a:t>use_r(</a:t>
            </a:r>
            <a:r>
              <a:t>"file-name"</a:t>
            </a:r>
            <a:r>
              <a:rPr b="1"/>
              <a:t>).</a:t>
            </a:r>
          </a:p>
        </p:txBody>
      </p:sp>
      <p:sp>
        <p:nvSpPr>
          <p:cNvPr id="146" name="Follow the tidyverse style guide at style.tidyverse.org…"/>
          <p:cNvSpPr txBox="1"/>
          <p:nvPr/>
        </p:nvSpPr>
        <p:spPr>
          <a:xfrm>
            <a:off x="4808553" y="8866771"/>
            <a:ext cx="4239479" cy="87795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152400" indent="-152400">
              <a:lnSpc>
                <a:spcPct val="90000"/>
              </a:lnSpc>
              <a:spcBef>
                <a:spcPts val="300"/>
              </a:spcBef>
              <a:buSzPct val="125000"/>
              <a:buChar char="•"/>
              <a:defRPr sz="1200">
                <a:solidFill>
                  <a:srgbClr val="000000"/>
                </a:solidFill>
              </a:defRPr>
            </a:pPr>
            <a:r>
              <a:rPr b="0"/>
              <a:t>Follow the tidyverse style guide at </a:t>
            </a:r>
            <a:r>
              <a:t>style.tidyverse.org</a:t>
            </a:r>
            <a:endParaRPr b="0"/>
          </a:p>
          <a:p>
            <a:pPr marL="152400" indent="-152400">
              <a:lnSpc>
                <a:spcPct val="90000"/>
              </a:lnSpc>
              <a:spcBef>
                <a:spcPts val="300"/>
              </a:spcBef>
              <a:buSzPct val="125000"/>
              <a:buChar char="•"/>
              <a:defRPr sz="1200">
                <a:solidFill>
                  <a:srgbClr val="000000"/>
                </a:solidFill>
              </a:defRPr>
            </a:pPr>
            <a:r>
              <a:rPr b="0"/>
              <a:t>Click on a function and press </a:t>
            </a:r>
            <a:r>
              <a:t>F2</a:t>
            </a:r>
            <a:r>
              <a:rPr b="0"/>
              <a:t> to go to its definition</a:t>
            </a:r>
          </a:p>
          <a:p>
            <a:pPr marL="152400" indent="-152400">
              <a:lnSpc>
                <a:spcPct val="90000"/>
              </a:lnSpc>
              <a:spcBef>
                <a:spcPts val="300"/>
              </a:spcBef>
              <a:buSzPct val="125000"/>
              <a:buChar char="•"/>
              <a:defRPr sz="1200">
                <a:solidFill>
                  <a:srgbClr val="000000"/>
                </a:solidFill>
              </a:defRPr>
            </a:pPr>
            <a:r>
              <a:rPr b="0"/>
              <a:t>Find a function or file with </a:t>
            </a:r>
            <a:r>
              <a:t>Ctrl + .</a:t>
            </a:r>
          </a:p>
        </p:txBody>
      </p:sp>
      <p:sp>
        <p:nvSpPr>
          <p:cNvPr id="147" name="folder R/"/>
          <p:cNvSpPr txBox="1"/>
          <p:nvPr/>
        </p:nvSpPr>
        <p:spPr>
          <a:xfrm>
            <a:off x="4799529" y="6957988"/>
            <a:ext cx="836768"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b="1" dirty="0"/>
              <a:t>      </a:t>
            </a:r>
            <a:r>
              <a:rPr dirty="0"/>
              <a:t>R/</a:t>
            </a:r>
          </a:p>
        </p:txBody>
      </p:sp>
      <p:pic>
        <p:nvPicPr>
          <p:cNvPr id="148" name="usethis.png" descr="usethis.png"/>
          <p:cNvPicPr>
            <a:picLocks noChangeAspect="1"/>
          </p:cNvPicPr>
          <p:nvPr/>
        </p:nvPicPr>
        <p:blipFill>
          <a:blip r:embed="rId8"/>
          <a:stretch>
            <a:fillRect/>
          </a:stretch>
        </p:blipFill>
        <p:spPr>
          <a:xfrm>
            <a:off x="10898889" y="196937"/>
            <a:ext cx="1384301" cy="1604359"/>
          </a:xfrm>
          <a:prstGeom prst="rect">
            <a:avLst/>
          </a:prstGeom>
          <a:ln w="12700">
            <a:miter lim="400000"/>
          </a:ln>
        </p:spPr>
      </p:pic>
      <p:sp>
        <p:nvSpPr>
          <p:cNvPr id="149" name="Línea"/>
          <p:cNvSpPr/>
          <p:nvPr/>
        </p:nvSpPr>
        <p:spPr>
          <a:xfrm>
            <a:off x="4804620" y="6918131"/>
            <a:ext cx="4358873"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50" name="Línea"/>
          <p:cNvSpPr/>
          <p:nvPr/>
        </p:nvSpPr>
        <p:spPr>
          <a:xfrm>
            <a:off x="4804620" y="1534139"/>
            <a:ext cx="4358873"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51" name="Workflow"/>
          <p:cNvSpPr txBox="1"/>
          <p:nvPr/>
        </p:nvSpPr>
        <p:spPr>
          <a:xfrm>
            <a:off x="4799529" y="1551561"/>
            <a:ext cx="1337867"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t>Workflow</a:t>
            </a:r>
          </a:p>
        </p:txBody>
      </p:sp>
      <p:sp>
        <p:nvSpPr>
          <p:cNvPr id="11" name="Rectangle 10">
            <a:extLst>
              <a:ext uri="{FF2B5EF4-FFF2-40B4-BE49-F238E27FC236}">
                <a16:creationId xmlns:a16="http://schemas.microsoft.com/office/drawing/2014/main" id="{F1FC058A-F425-C65D-6584-6A4F9F649602}"/>
              </a:ext>
            </a:extLst>
          </p:cNvPr>
          <p:cNvSpPr/>
          <p:nvPr/>
        </p:nvSpPr>
        <p:spPr>
          <a:xfrm>
            <a:off x="5290988" y="3329026"/>
            <a:ext cx="834556"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2" name="Rectangle 11">
            <a:extLst>
              <a:ext uri="{FF2B5EF4-FFF2-40B4-BE49-F238E27FC236}">
                <a16:creationId xmlns:a16="http://schemas.microsoft.com/office/drawing/2014/main" id="{6521FFFF-AF03-041A-7191-AAFB1A357542}"/>
              </a:ext>
            </a:extLst>
          </p:cNvPr>
          <p:cNvSpPr/>
          <p:nvPr/>
        </p:nvSpPr>
        <p:spPr>
          <a:xfrm>
            <a:off x="6559199" y="3329026"/>
            <a:ext cx="504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52" name="Edit code"/>
          <p:cNvSpPr/>
          <p:nvPr/>
        </p:nvSpPr>
        <p:spPr>
          <a:xfrm>
            <a:off x="5342461" y="2343951"/>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Edit code</a:t>
            </a:r>
          </a:p>
        </p:txBody>
      </p:sp>
      <p:sp>
        <p:nvSpPr>
          <p:cNvPr id="153" name="load_all()"/>
          <p:cNvSpPr/>
          <p:nvPr/>
        </p:nvSpPr>
        <p:spPr>
          <a:xfrm>
            <a:off x="5329088" y="3489852"/>
            <a:ext cx="1270001" cy="1270002"/>
          </a:xfrm>
          <a:prstGeom prst="line">
            <a:avLst/>
          </a:prstGeom>
          <a:solidFill>
            <a:srgbClr val="DCDEE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load_all()</a:t>
            </a:r>
          </a:p>
        </p:txBody>
      </p:sp>
      <p:sp>
        <p:nvSpPr>
          <p:cNvPr id="154" name="test()"/>
          <p:cNvSpPr/>
          <p:nvPr/>
        </p:nvSpPr>
        <p:spPr>
          <a:xfrm>
            <a:off x="6621440" y="3489852"/>
            <a:ext cx="1270001" cy="1270002"/>
          </a:xfrm>
          <a:prstGeom prst="line">
            <a:avLst/>
          </a:prstGeom>
          <a:solidFill>
            <a:srgbClr val="DCDEE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test()</a:t>
            </a:r>
          </a:p>
        </p:txBody>
      </p:sp>
      <p:sp>
        <p:nvSpPr>
          <p:cNvPr id="155" name="Run code"/>
          <p:cNvSpPr/>
          <p:nvPr/>
        </p:nvSpPr>
        <p:spPr>
          <a:xfrm>
            <a:off x="4793806" y="4087312"/>
            <a:ext cx="1270000"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Run code</a:t>
            </a:r>
          </a:p>
        </p:txBody>
      </p:sp>
      <p:sp>
        <p:nvSpPr>
          <p:cNvPr id="13" name="Rectangle 12">
            <a:extLst>
              <a:ext uri="{FF2B5EF4-FFF2-40B4-BE49-F238E27FC236}">
                <a16:creationId xmlns:a16="http://schemas.microsoft.com/office/drawing/2014/main" id="{E7FADEF1-C306-6196-55E3-8AD7A5812023}"/>
              </a:ext>
            </a:extLst>
          </p:cNvPr>
          <p:cNvSpPr/>
          <p:nvPr/>
        </p:nvSpPr>
        <p:spPr>
          <a:xfrm>
            <a:off x="7373932" y="3329026"/>
            <a:ext cx="1044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4" name="Rectangle 13">
            <a:extLst>
              <a:ext uri="{FF2B5EF4-FFF2-40B4-BE49-F238E27FC236}">
                <a16:creationId xmlns:a16="http://schemas.microsoft.com/office/drawing/2014/main" id="{24A423AD-E11C-82AC-BE23-702034E0C1BF}"/>
              </a:ext>
            </a:extLst>
          </p:cNvPr>
          <p:cNvSpPr/>
          <p:nvPr/>
        </p:nvSpPr>
        <p:spPr>
          <a:xfrm>
            <a:off x="6474302" y="4294131"/>
            <a:ext cx="756000" cy="343912"/>
          </a:xfrm>
          <a:prstGeom prst="rect">
            <a:avLst/>
          </a:prstGeom>
          <a:solidFill>
            <a:srgbClr val="EAEBEA"/>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s-ES" sz="1200" b="0" i="0" u="none" strike="noStrike" cap="none" spc="0" normalizeH="0" baseline="0">
              <a:ln>
                <a:noFill/>
              </a:ln>
              <a:solidFill>
                <a:srgbClr val="000000"/>
              </a:solidFill>
              <a:effectLst/>
              <a:uFillTx/>
              <a:latin typeface="+mn-lt"/>
              <a:ea typeface="+mn-ea"/>
              <a:cs typeface="+mn-cs"/>
              <a:sym typeface="Helvetica"/>
            </a:endParaRPr>
          </a:p>
        </p:txBody>
      </p:sp>
      <p:sp>
        <p:nvSpPr>
          <p:cNvPr id="156" name="Edit tests"/>
          <p:cNvSpPr/>
          <p:nvPr/>
        </p:nvSpPr>
        <p:spPr>
          <a:xfrm>
            <a:off x="6468976" y="2343951"/>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Edit tests</a:t>
            </a:r>
          </a:p>
        </p:txBody>
      </p:sp>
      <p:sp>
        <p:nvSpPr>
          <p:cNvPr id="157" name="document()"/>
          <p:cNvSpPr/>
          <p:nvPr/>
        </p:nvSpPr>
        <p:spPr>
          <a:xfrm>
            <a:off x="7451171" y="3489852"/>
            <a:ext cx="1270001" cy="1270002"/>
          </a:xfrm>
          <a:prstGeom prst="line">
            <a:avLst/>
          </a:prstGeom>
          <a:solidFill>
            <a:srgbClr val="DCDEE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document()</a:t>
            </a:r>
          </a:p>
        </p:txBody>
      </p:sp>
      <p:sp>
        <p:nvSpPr>
          <p:cNvPr id="158" name="check()"/>
          <p:cNvSpPr/>
          <p:nvPr/>
        </p:nvSpPr>
        <p:spPr>
          <a:xfrm>
            <a:off x="6566802" y="4425053"/>
            <a:ext cx="1270001" cy="1270002"/>
          </a:xfrm>
          <a:prstGeom prst="line">
            <a:avLst/>
          </a:prstGeom>
          <a:solidFill>
            <a:srgbClr val="DCDEE0"/>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check()</a:t>
            </a:r>
          </a:p>
        </p:txBody>
      </p:sp>
      <p:sp>
        <p:nvSpPr>
          <p:cNvPr id="165" name="git commit git push"/>
          <p:cNvSpPr/>
          <p:nvPr/>
        </p:nvSpPr>
        <p:spPr>
          <a:xfrm>
            <a:off x="6917447" y="516370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p>
            <a:pPr algn="ctr">
              <a:defRPr sz="1300"/>
            </a:pPr>
            <a:r>
              <a:t>git commit</a:t>
            </a:r>
            <a:br/>
            <a:r>
              <a:t>git push</a:t>
            </a:r>
          </a:p>
        </p:txBody>
      </p:sp>
      <p:sp>
        <p:nvSpPr>
          <p:cNvPr id="167" name="?fun"/>
          <p:cNvSpPr/>
          <p:nvPr/>
        </p:nvSpPr>
        <p:spPr>
          <a:xfrm>
            <a:off x="8641661" y="4087312"/>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numCol="1" anchor="ctr">
            <a:spAutoFit/>
          </a:bodyPr>
          <a:lstStyle>
            <a:lvl1pPr>
              <a:defRPr sz="1300"/>
            </a:lvl1pPr>
          </a:lstStyle>
          <a:p>
            <a:r>
              <a:t>?fun</a:t>
            </a:r>
          </a:p>
        </p:txBody>
      </p:sp>
      <p:sp>
        <p:nvSpPr>
          <p:cNvPr id="170" name="Edit roxygen"/>
          <p:cNvSpPr/>
          <p:nvPr/>
        </p:nvSpPr>
        <p:spPr>
          <a:xfrm>
            <a:off x="7303706" y="2343951"/>
            <a:ext cx="1337956"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spAutoFit/>
          </a:bodyPr>
          <a:lstStyle>
            <a:lvl1pPr algn="ctr">
              <a:defRPr sz="1300"/>
            </a:lvl1pPr>
          </a:lstStyle>
          <a:p>
            <a:r>
              <a:t>Edit roxygen</a:t>
            </a:r>
          </a:p>
        </p:txBody>
      </p:sp>
      <p:sp>
        <p:nvSpPr>
          <p:cNvPr id="176" name="There are multiple packages useful to package development, including usethis which handily automates many of the more repetitive tasks. Install and load devtools, which wraps together several of these packages to access everything in one step."/>
          <p:cNvSpPr txBox="1"/>
          <p:nvPr/>
        </p:nvSpPr>
        <p:spPr>
          <a:xfrm>
            <a:off x="315926" y="4674021"/>
            <a:ext cx="4317706" cy="8767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90000"/>
              </a:lnSpc>
              <a:spcBef>
                <a:spcPts val="0"/>
              </a:spcBef>
              <a:defRPr sz="1200" b="0">
                <a:solidFill>
                  <a:srgbClr val="000000"/>
                </a:solidFill>
              </a:defRPr>
            </a:pPr>
            <a:r>
              <a:rPr dirty="0"/>
              <a:t>There are multiple packages useful to package development, including </a:t>
            </a:r>
            <a:r>
              <a:rPr b="1" dirty="0" err="1"/>
              <a:t>usethis</a:t>
            </a:r>
            <a:r>
              <a:rPr dirty="0"/>
              <a:t> which handily automates many of the more repetitive tasks. Install and load </a:t>
            </a:r>
            <a:r>
              <a:rPr b="1" dirty="0" err="1"/>
              <a:t>devtools</a:t>
            </a:r>
            <a:r>
              <a:rPr b="1" dirty="0"/>
              <a:t>,</a:t>
            </a:r>
            <a:r>
              <a:rPr dirty="0"/>
              <a:t> which wraps together several of these packages to access everything in one step.</a:t>
            </a:r>
          </a:p>
        </p:txBody>
      </p:sp>
      <p:sp>
        <p:nvSpPr>
          <p:cNvPr id="177" name="load_all() (Ctrl/Cmd + Shift + L) — Load code…"/>
          <p:cNvSpPr txBox="1"/>
          <p:nvPr/>
        </p:nvSpPr>
        <p:spPr>
          <a:xfrm>
            <a:off x="4796408" y="5797413"/>
            <a:ext cx="4549322" cy="7525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p>
            <a:pPr marL="152400" indent="-152400">
              <a:lnSpc>
                <a:spcPct val="90000"/>
              </a:lnSpc>
              <a:spcBef>
                <a:spcPts val="300"/>
              </a:spcBef>
              <a:buSzPct val="125000"/>
              <a:buChar char="•"/>
              <a:defRPr sz="1200" b="0">
                <a:solidFill>
                  <a:srgbClr val="000000"/>
                </a:solidFill>
              </a:defRPr>
            </a:pPr>
            <a:r>
              <a:rPr sz="1100" b="1"/>
              <a:t>load_all()</a:t>
            </a:r>
            <a:r>
              <a:rPr sz="1100"/>
              <a:t> (Ctrl/Cmd + Shift + L) — Load code</a:t>
            </a:r>
          </a:p>
          <a:p>
            <a:pPr marL="152400" indent="-152400">
              <a:lnSpc>
                <a:spcPct val="90000"/>
              </a:lnSpc>
              <a:spcBef>
                <a:spcPts val="300"/>
              </a:spcBef>
              <a:buSzPct val="125000"/>
              <a:buChar char="•"/>
              <a:defRPr sz="1200" b="0">
                <a:solidFill>
                  <a:srgbClr val="000000"/>
                </a:solidFill>
              </a:defRPr>
            </a:pPr>
            <a:r>
              <a:rPr sz="1100" b="1"/>
              <a:t>document()</a:t>
            </a:r>
            <a:r>
              <a:rPr sz="1100"/>
              <a:t> (Ctrl/Cmd + Shift + D) — Rebuild docs and NAMESPACE</a:t>
            </a:r>
          </a:p>
          <a:p>
            <a:pPr marL="152400" indent="-152400">
              <a:lnSpc>
                <a:spcPct val="90000"/>
              </a:lnSpc>
              <a:spcBef>
                <a:spcPts val="300"/>
              </a:spcBef>
              <a:buSzPct val="125000"/>
              <a:buChar char="•"/>
              <a:defRPr sz="1200" b="0">
                <a:solidFill>
                  <a:srgbClr val="000000"/>
                </a:solidFill>
              </a:defRPr>
            </a:pPr>
            <a:r>
              <a:rPr sz="1100" b="1"/>
              <a:t>test()</a:t>
            </a:r>
            <a:r>
              <a:rPr sz="1100"/>
              <a:t> (Ctrl/Cmd + Shift + T) — Run tests</a:t>
            </a:r>
          </a:p>
          <a:p>
            <a:pPr marL="152400" indent="-152400">
              <a:lnSpc>
                <a:spcPct val="90000"/>
              </a:lnSpc>
              <a:spcBef>
                <a:spcPts val="300"/>
              </a:spcBef>
              <a:buSzPct val="125000"/>
              <a:buChar char="•"/>
              <a:defRPr sz="1200" b="0">
                <a:solidFill>
                  <a:srgbClr val="000000"/>
                </a:solidFill>
              </a:defRPr>
            </a:pPr>
            <a:r>
              <a:rPr sz="1100" b="1"/>
              <a:t>check()</a:t>
            </a:r>
            <a:r>
              <a:rPr sz="1100"/>
              <a:t> (Ctrl/Cmd + Shift + E) — Check complete package</a:t>
            </a:r>
          </a:p>
        </p:txBody>
      </p:sp>
      <p:sp>
        <p:nvSpPr>
          <p:cNvPr id="178" name="Rectángulo redondeado"/>
          <p:cNvSpPr/>
          <p:nvPr/>
        </p:nvSpPr>
        <p:spPr>
          <a:xfrm>
            <a:off x="507684" y="2715172"/>
            <a:ext cx="1699819" cy="1604359"/>
          </a:xfrm>
          <a:prstGeom prst="roundRect">
            <a:avLst>
              <a:gd name="adj" fmla="val 2430"/>
            </a:avLst>
          </a:prstGeom>
          <a:solidFill>
            <a:srgbClr val="797979"/>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79" name="package-name"/>
          <p:cNvSpPr txBox="1"/>
          <p:nvPr/>
        </p:nvSpPr>
        <p:spPr>
          <a:xfrm>
            <a:off x="901649" y="2611961"/>
            <a:ext cx="1265213" cy="3396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lstStyle>
            <a:lvl1pPr algn="ctr">
              <a:spcBef>
                <a:spcPts val="0"/>
              </a:spcBef>
              <a:defRPr sz="1200" b="0">
                <a:solidFill>
                  <a:srgbClr val="FFFFFF"/>
                </a:solidFill>
                <a:latin typeface="Lucida Grande"/>
                <a:ea typeface="Lucida Grande"/>
                <a:cs typeface="Lucida Grande"/>
                <a:sym typeface="Lucida Grande"/>
              </a:defRPr>
            </a:lvl1pPr>
          </a:lstStyle>
          <a:p>
            <a:r>
              <a:t>package-name</a:t>
            </a:r>
          </a:p>
        </p:txBody>
      </p:sp>
      <p:sp>
        <p:nvSpPr>
          <p:cNvPr id="180" name="Círculo"/>
          <p:cNvSpPr/>
          <p:nvPr/>
        </p:nvSpPr>
        <p:spPr>
          <a:xfrm>
            <a:off x="566620" y="2742556"/>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1" name="Círculo"/>
          <p:cNvSpPr/>
          <p:nvPr/>
        </p:nvSpPr>
        <p:spPr>
          <a:xfrm>
            <a:off x="686344" y="2742556"/>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2" name="Círculo"/>
          <p:cNvSpPr/>
          <p:nvPr/>
        </p:nvSpPr>
        <p:spPr>
          <a:xfrm>
            <a:off x="811758" y="2766290"/>
            <a:ext cx="88901" cy="88901"/>
          </a:xfrm>
          <a:prstGeom prst="ellipse">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3" name="Rectángulo redondeado"/>
          <p:cNvSpPr/>
          <p:nvPr/>
        </p:nvSpPr>
        <p:spPr>
          <a:xfrm>
            <a:off x="545784" y="2908086"/>
            <a:ext cx="1623619" cy="1384506"/>
          </a:xfrm>
          <a:prstGeom prst="roundRect">
            <a:avLst>
              <a:gd name="adj" fmla="val 2228"/>
            </a:avLst>
          </a:prstGeom>
          <a:solidFill>
            <a:srgbClr val="FFFFFF"/>
          </a:solidFill>
          <a:ln w="12700">
            <a:miter lim="400000"/>
          </a:ln>
        </p:spPr>
        <p:txBody>
          <a:bodyPr lIns="54570" tIns="54570" rIns="54570" bIns="54570" anchor="ctr"/>
          <a:lstStyle/>
          <a:p>
            <a:pPr>
              <a:lnSpc>
                <a:spcPct val="80000"/>
              </a:lnSpc>
              <a:spcBef>
                <a:spcPts val="0"/>
              </a:spcBef>
              <a:defRPr sz="1200" b="0">
                <a:solidFill>
                  <a:srgbClr val="000000"/>
                </a:solidFill>
              </a:defRPr>
            </a:pPr>
            <a:endParaRPr/>
          </a:p>
        </p:txBody>
      </p:sp>
      <p:sp>
        <p:nvSpPr>
          <p:cNvPr id="184" name="  DESCRIPTION…"/>
          <p:cNvSpPr txBox="1"/>
          <p:nvPr/>
        </p:nvSpPr>
        <p:spPr>
          <a:xfrm>
            <a:off x="744088" y="2719023"/>
            <a:ext cx="1076817" cy="15413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4570" tIns="54570" rIns="54570" bIns="54570" anchor="ctr">
            <a:spAutoFit/>
          </a:bodyPr>
          <a:lstStyle/>
          <a:p>
            <a:pPr>
              <a:spcBef>
                <a:spcPts val="0"/>
              </a:spcBef>
              <a:defRPr sz="1200" b="0">
                <a:solidFill>
                  <a:srgbClr val="000000"/>
                </a:solidFill>
              </a:defRPr>
            </a:pPr>
            <a:endParaRPr sz="1100" dirty="0"/>
          </a:p>
          <a:p>
            <a:pPr>
              <a:spcBef>
                <a:spcPts val="0"/>
              </a:spcBef>
              <a:defRPr sz="1200" b="0">
                <a:solidFill>
                  <a:srgbClr val="000000"/>
                </a:solidFill>
              </a:defRPr>
            </a:pPr>
            <a:r>
              <a:rPr sz="1100" dirty="0"/>
              <a:t>DESCRIPTION</a:t>
            </a:r>
          </a:p>
          <a:p>
            <a:pPr>
              <a:spcBef>
                <a:spcPts val="300"/>
              </a:spcBef>
              <a:defRPr sz="1200" b="0">
                <a:solidFill>
                  <a:srgbClr val="000000"/>
                </a:solidFill>
              </a:defRPr>
            </a:pPr>
            <a:r>
              <a:rPr sz="1100" dirty="0"/>
              <a:t>NAMESPACE</a:t>
            </a:r>
          </a:p>
          <a:p>
            <a:pPr>
              <a:spcBef>
                <a:spcPts val="300"/>
              </a:spcBef>
              <a:defRPr sz="1200" b="0">
                <a:solidFill>
                  <a:srgbClr val="000000"/>
                </a:solidFill>
              </a:defRPr>
            </a:pPr>
            <a:r>
              <a:rPr sz="1100" dirty="0"/>
              <a:t>R/</a:t>
            </a:r>
          </a:p>
          <a:p>
            <a:pPr>
              <a:spcBef>
                <a:spcPts val="0"/>
              </a:spcBef>
              <a:defRPr sz="1200" b="0">
                <a:solidFill>
                  <a:srgbClr val="000000"/>
                </a:solidFill>
              </a:defRPr>
            </a:pPr>
            <a:r>
              <a:rPr sz="1100" dirty="0"/>
              <a:t>tests/</a:t>
            </a:r>
          </a:p>
          <a:p>
            <a:pPr>
              <a:spcBef>
                <a:spcPts val="0"/>
              </a:spcBef>
              <a:defRPr sz="1200" b="0">
                <a:solidFill>
                  <a:srgbClr val="000000"/>
                </a:solidFill>
              </a:defRPr>
            </a:pPr>
            <a:r>
              <a:rPr sz="1100" dirty="0"/>
              <a:t>man/</a:t>
            </a:r>
          </a:p>
          <a:p>
            <a:pPr>
              <a:spcBef>
                <a:spcPts val="0"/>
              </a:spcBef>
              <a:defRPr sz="1200" b="0">
                <a:solidFill>
                  <a:srgbClr val="000000"/>
                </a:solidFill>
              </a:defRPr>
            </a:pPr>
            <a:r>
              <a:rPr sz="1100" dirty="0"/>
              <a:t>vignettes/</a:t>
            </a:r>
          </a:p>
          <a:p>
            <a:pPr>
              <a:spcBef>
                <a:spcPts val="0"/>
              </a:spcBef>
              <a:defRPr sz="1200" b="0">
                <a:solidFill>
                  <a:srgbClr val="000000"/>
                </a:solidFill>
              </a:defRPr>
            </a:pPr>
            <a:r>
              <a:rPr sz="1100" dirty="0"/>
              <a:t>data/</a:t>
            </a:r>
          </a:p>
        </p:txBody>
      </p:sp>
      <p:sp>
        <p:nvSpPr>
          <p:cNvPr id="185" name="Import packages that your package requires to work. R will install them when it installs your package.…"/>
          <p:cNvSpPr txBox="1"/>
          <p:nvPr/>
        </p:nvSpPr>
        <p:spPr>
          <a:xfrm>
            <a:off x="9441923" y="4119940"/>
            <a:ext cx="2081198" cy="1188667"/>
          </a:xfrm>
          <a:prstGeom prst="rect">
            <a:avLst/>
          </a:prstGeom>
          <a:solidFill>
            <a:srgbClr val="F3F3F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a:lnSpc>
                <a:spcPct val="90000"/>
              </a:lnSpc>
              <a:spcBef>
                <a:spcPts val="1000"/>
              </a:spcBef>
              <a:defRPr sz="1200">
                <a:solidFill>
                  <a:srgbClr val="000000"/>
                </a:solidFill>
              </a:defRPr>
            </a:pPr>
            <a:r>
              <a:rPr sz="1000" dirty="0"/>
              <a:t>Import</a:t>
            </a:r>
            <a:r>
              <a:rPr sz="1000" b="0" dirty="0"/>
              <a:t> packages that your package requires to work. R will install them when it installs your package.</a:t>
            </a:r>
          </a:p>
          <a:p>
            <a:pPr>
              <a:lnSpc>
                <a:spcPct val="90000"/>
              </a:lnSpc>
              <a:spcBef>
                <a:spcPts val="1000"/>
              </a:spcBef>
              <a:defRPr sz="1100">
                <a:solidFill>
                  <a:srgbClr val="000000"/>
                </a:solidFill>
              </a:defRPr>
            </a:pPr>
            <a:r>
              <a:rPr sz="1000" dirty="0" err="1"/>
              <a:t>use_package</a:t>
            </a:r>
            <a:r>
              <a:rPr sz="1000" dirty="0"/>
              <a:t>(</a:t>
            </a:r>
            <a:r>
              <a:rPr sz="1000" b="0" dirty="0"/>
              <a:t>x,</a:t>
            </a:r>
            <a:r>
              <a:rPr sz="1000" dirty="0"/>
              <a:t> </a:t>
            </a:r>
            <a:r>
              <a:rPr sz="1000" b="0" dirty="0"/>
              <a:t>type = "imports"</a:t>
            </a:r>
            <a:r>
              <a:rPr sz="1000" dirty="0"/>
              <a:t>)</a:t>
            </a:r>
          </a:p>
        </p:txBody>
      </p:sp>
      <p:sp>
        <p:nvSpPr>
          <p:cNvPr id="186" name="Suggest packages that developers of your package need. Users can install or not, as they like.…"/>
          <p:cNvSpPr txBox="1"/>
          <p:nvPr/>
        </p:nvSpPr>
        <p:spPr>
          <a:xfrm>
            <a:off x="11572432" y="4119940"/>
            <a:ext cx="2147243" cy="1188667"/>
          </a:xfrm>
          <a:prstGeom prst="rect">
            <a:avLst/>
          </a:prstGeom>
          <a:solidFill>
            <a:srgbClr val="F3F3F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a:lnSpc>
                <a:spcPct val="90000"/>
              </a:lnSpc>
              <a:spcBef>
                <a:spcPts val="1000"/>
              </a:spcBef>
              <a:defRPr sz="1200">
                <a:solidFill>
                  <a:srgbClr val="000000"/>
                </a:solidFill>
              </a:defRPr>
            </a:pPr>
            <a:r>
              <a:rPr sz="1050" dirty="0"/>
              <a:t>Suggest</a:t>
            </a:r>
            <a:r>
              <a:rPr sz="1050" b="0" dirty="0"/>
              <a:t> packages that developers of your package need. Users can install or not, as they like.</a:t>
            </a:r>
          </a:p>
          <a:p>
            <a:pPr>
              <a:lnSpc>
                <a:spcPct val="90000"/>
              </a:lnSpc>
              <a:spcBef>
                <a:spcPts val="1000"/>
              </a:spcBef>
              <a:defRPr sz="1100">
                <a:solidFill>
                  <a:srgbClr val="000000"/>
                </a:solidFill>
              </a:defRPr>
            </a:pPr>
            <a:r>
              <a:rPr sz="1000" dirty="0" err="1"/>
              <a:t>use_package</a:t>
            </a:r>
            <a:r>
              <a:rPr sz="1000" dirty="0"/>
              <a:t>(</a:t>
            </a:r>
            <a:r>
              <a:rPr sz="1000" b="0" dirty="0"/>
              <a:t>x,</a:t>
            </a:r>
            <a:r>
              <a:rPr sz="1000" dirty="0"/>
              <a:t> </a:t>
            </a:r>
            <a:r>
              <a:rPr sz="1000" b="0" dirty="0"/>
              <a:t>type = "suggests"</a:t>
            </a:r>
            <a:r>
              <a:rPr sz="1000" dirty="0"/>
              <a:t>)</a:t>
            </a:r>
          </a:p>
        </p:txBody>
      </p:sp>
      <p:sp>
        <p:nvSpPr>
          <p:cNvPr id="187" name="Getting Started"/>
          <p:cNvSpPr txBox="1"/>
          <p:nvPr/>
        </p:nvSpPr>
        <p:spPr>
          <a:xfrm>
            <a:off x="318910" y="5611689"/>
            <a:ext cx="2173629"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t>Getting Started</a:t>
            </a:r>
          </a:p>
        </p:txBody>
      </p:sp>
      <p:sp>
        <p:nvSpPr>
          <p:cNvPr id="188" name="if (interactive()) {…"/>
          <p:cNvSpPr/>
          <p:nvPr/>
        </p:nvSpPr>
        <p:spPr>
          <a:xfrm>
            <a:off x="343967" y="6779866"/>
            <a:ext cx="4175448" cy="794571"/>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lstStyle/>
          <a:p>
            <a:pPr>
              <a:lnSpc>
                <a:spcPct val="110000"/>
              </a:lnSpc>
              <a:spcBef>
                <a:spcPts val="0"/>
              </a:spcBef>
              <a:defRPr sz="950" b="0">
                <a:solidFill>
                  <a:srgbClr val="000000"/>
                </a:solidFill>
                <a:latin typeface="Menlo Regular"/>
                <a:ea typeface="Menlo Regular"/>
                <a:cs typeface="Menlo Regular"/>
                <a:sym typeface="Menlo Regular"/>
              </a:defRPr>
            </a:pPr>
            <a:r>
              <a:t>if (interactive()) {</a:t>
            </a:r>
          </a:p>
          <a:p>
            <a:pPr lvl="1">
              <a:lnSpc>
                <a:spcPct val="110000"/>
              </a:lnSpc>
              <a:spcBef>
                <a:spcPts val="0"/>
              </a:spcBef>
              <a:defRPr sz="950" b="0">
                <a:solidFill>
                  <a:srgbClr val="000000"/>
                </a:solidFill>
                <a:latin typeface="Menlo Regular"/>
                <a:ea typeface="Menlo Regular"/>
                <a:cs typeface="Menlo Regular"/>
                <a:sym typeface="Menlo Regular"/>
              </a:defRPr>
            </a:pPr>
            <a:r>
              <a:t>require("devtools", quietly = TRUE)</a:t>
            </a:r>
          </a:p>
          <a:p>
            <a:pPr lvl="1">
              <a:lnSpc>
                <a:spcPct val="110000"/>
              </a:lnSpc>
              <a:spcBef>
                <a:spcPts val="0"/>
              </a:spcBef>
              <a:defRPr sz="950" b="0">
                <a:solidFill>
                  <a:srgbClr val="000000"/>
                </a:solidFill>
                <a:latin typeface="Menlo Regular"/>
                <a:ea typeface="Menlo Regular"/>
                <a:cs typeface="Menlo Regular"/>
                <a:sym typeface="Menlo Regular"/>
              </a:defRPr>
            </a:pPr>
            <a:r>
              <a:t># automatically attaches usethis</a:t>
            </a:r>
          </a:p>
          <a:p>
            <a:pPr>
              <a:lnSpc>
                <a:spcPct val="110000"/>
              </a:lnSpc>
              <a:spcBef>
                <a:spcPts val="0"/>
              </a:spcBef>
              <a:defRPr sz="950" b="0">
                <a:solidFill>
                  <a:srgbClr val="000000"/>
                </a:solidFill>
                <a:latin typeface="Menlo Regular"/>
                <a:ea typeface="Menlo Regular"/>
                <a:cs typeface="Menlo Regular"/>
                <a:sym typeface="Menlo Regular"/>
              </a:defRPr>
            </a:pPr>
            <a:r>
              <a:t>}</a:t>
            </a:r>
          </a:p>
        </p:txBody>
      </p:sp>
      <p:sp>
        <p:nvSpPr>
          <p:cNvPr id="189" name="Línea"/>
          <p:cNvSpPr/>
          <p:nvPr/>
        </p:nvSpPr>
        <p:spPr>
          <a:xfrm>
            <a:off x="323328" y="5548189"/>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190" name="Having problems with git? Get a situation report with git_sitrep()."/>
          <p:cNvSpPr txBox="1"/>
          <p:nvPr/>
        </p:nvSpPr>
        <p:spPr>
          <a:xfrm>
            <a:off x="275721" y="9240427"/>
            <a:ext cx="4210093" cy="431801"/>
          </a:xfrm>
          <a:prstGeom prst="rect">
            <a:avLst/>
          </a:prstGeom>
          <a:solidFill>
            <a:srgbClr val="F3F3F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nSpc>
                <a:spcPct val="90000"/>
              </a:lnSpc>
              <a:spcBef>
                <a:spcPts val="1000"/>
              </a:spcBef>
              <a:defRPr sz="1200" b="0">
                <a:solidFill>
                  <a:srgbClr val="000000"/>
                </a:solidFill>
              </a:defRPr>
            </a:pPr>
            <a:r>
              <a:rPr lang="en-US" sz="1100" dirty="0"/>
              <a:t>  </a:t>
            </a:r>
            <a:r>
              <a:rPr sz="1100" dirty="0"/>
              <a:t>Having problems with git? Get a situation report with </a:t>
            </a:r>
            <a:r>
              <a:rPr sz="1100" b="1" dirty="0" err="1"/>
              <a:t>git_sitrep</a:t>
            </a:r>
            <a:r>
              <a:rPr sz="1100" b="1" dirty="0"/>
              <a:t>().</a:t>
            </a:r>
          </a:p>
        </p:txBody>
      </p:sp>
      <p:sp>
        <p:nvSpPr>
          <p:cNvPr id="191" name="Verify your code is correct"/>
          <p:cNvSpPr txBox="1"/>
          <p:nvPr/>
        </p:nvSpPr>
        <p:spPr>
          <a:xfrm>
            <a:off x="2531372" y="3444281"/>
            <a:ext cx="1934246" cy="355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a:lnSpc>
                <a:spcPct val="90000"/>
              </a:lnSpc>
              <a:spcBef>
                <a:spcPts val="300"/>
              </a:spcBef>
              <a:defRPr sz="1200" b="0">
                <a:solidFill>
                  <a:srgbClr val="000000"/>
                </a:solidFill>
              </a:defRPr>
            </a:lvl1pPr>
          </a:lstStyle>
          <a:p>
            <a:r>
              <a:rPr sz="1100" dirty="0"/>
              <a:t>Verify your code is correct</a:t>
            </a:r>
          </a:p>
        </p:txBody>
      </p:sp>
      <p:sp>
        <p:nvSpPr>
          <p:cNvPr id="192" name="Include datasets in your package"/>
          <p:cNvSpPr txBox="1"/>
          <p:nvPr/>
        </p:nvSpPr>
        <p:spPr>
          <a:xfrm>
            <a:off x="2510082" y="4227556"/>
            <a:ext cx="2104205" cy="3311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fontScale="92500"/>
          </a:bodyPr>
          <a:lstStyle>
            <a:lvl1pPr defTabSz="543305">
              <a:lnSpc>
                <a:spcPct val="90000"/>
              </a:lnSpc>
              <a:spcBef>
                <a:spcPts val="0"/>
              </a:spcBef>
              <a:defRPr sz="1116" b="0">
                <a:solidFill>
                  <a:srgbClr val="000000"/>
                </a:solidFill>
              </a:defRPr>
            </a:lvl1pPr>
          </a:lstStyle>
          <a:p>
            <a:r>
              <a:rPr sz="1100" dirty="0"/>
              <a:t>Include datasets in your package</a:t>
            </a:r>
          </a:p>
        </p:txBody>
      </p:sp>
      <p:sp>
        <p:nvSpPr>
          <p:cNvPr id="193" name="Document your code and write tutorials and how-tos"/>
          <p:cNvSpPr txBox="1"/>
          <p:nvPr/>
        </p:nvSpPr>
        <p:spPr>
          <a:xfrm>
            <a:off x="2443907" y="3800155"/>
            <a:ext cx="2160850" cy="414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90000"/>
              </a:lnSpc>
              <a:spcBef>
                <a:spcPts val="300"/>
              </a:spcBef>
              <a:defRPr sz="1200" b="0">
                <a:solidFill>
                  <a:srgbClr val="000000"/>
                </a:solidFill>
              </a:defRPr>
            </a:pPr>
            <a:r>
              <a:rPr sz="1100" dirty="0"/>
              <a:t>Document your code and write</a:t>
            </a:r>
            <a:br>
              <a:rPr sz="1100" dirty="0"/>
            </a:br>
            <a:r>
              <a:rPr sz="1100" dirty="0"/>
              <a:t>tutorials and how-</a:t>
            </a:r>
            <a:r>
              <a:rPr sz="1100" dirty="0" err="1"/>
              <a:t>tos</a:t>
            </a:r>
            <a:endParaRPr sz="1100" dirty="0"/>
          </a:p>
        </p:txBody>
      </p:sp>
      <p:sp>
        <p:nvSpPr>
          <p:cNvPr id="194" name="Write R code for your package"/>
          <p:cNvSpPr txBox="1"/>
          <p:nvPr/>
        </p:nvSpPr>
        <p:spPr>
          <a:xfrm>
            <a:off x="2511782" y="3070978"/>
            <a:ext cx="2066378" cy="331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lvl1pPr defTabSz="578358">
              <a:lnSpc>
                <a:spcPct val="90000"/>
              </a:lnSpc>
              <a:spcBef>
                <a:spcPts val="0"/>
              </a:spcBef>
              <a:defRPr sz="1188" b="0">
                <a:solidFill>
                  <a:srgbClr val="000000"/>
                </a:solidFill>
              </a:defRPr>
            </a:lvl1pPr>
          </a:lstStyle>
          <a:p>
            <a:r>
              <a:rPr sz="1100" dirty="0"/>
              <a:t>Write R code for your package</a:t>
            </a:r>
          </a:p>
        </p:txBody>
      </p:sp>
      <p:sp>
        <p:nvSpPr>
          <p:cNvPr id="195" name="Set up metadata and organize package functions"/>
          <p:cNvSpPr txBox="1"/>
          <p:nvPr/>
        </p:nvSpPr>
        <p:spPr>
          <a:xfrm>
            <a:off x="2446944" y="2643577"/>
            <a:ext cx="2092975" cy="4149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ctr">
            <a:spAutoFit/>
          </a:bodyPr>
          <a:lstStyle/>
          <a:p>
            <a:pPr>
              <a:lnSpc>
                <a:spcPct val="90000"/>
              </a:lnSpc>
              <a:spcBef>
                <a:spcPts val="300"/>
              </a:spcBef>
              <a:defRPr sz="1200" b="0">
                <a:solidFill>
                  <a:srgbClr val="000000"/>
                </a:solidFill>
              </a:defRPr>
            </a:pPr>
            <a:r>
              <a:rPr sz="1100"/>
              <a:t>Set up metadata and organize</a:t>
            </a:r>
            <a:br>
              <a:rPr sz="1100"/>
            </a:br>
            <a:r>
              <a:rPr sz="1100"/>
              <a:t>package functions</a:t>
            </a:r>
          </a:p>
        </p:txBody>
      </p:sp>
      <p:sp>
        <p:nvSpPr>
          <p:cNvPr id="196" name="Línea"/>
          <p:cNvSpPr/>
          <p:nvPr/>
        </p:nvSpPr>
        <p:spPr>
          <a:xfrm flipH="1">
            <a:off x="1784884" y="2889563"/>
            <a:ext cx="634725" cy="244701"/>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7" name="Línea"/>
          <p:cNvSpPr/>
          <p:nvPr/>
        </p:nvSpPr>
        <p:spPr>
          <a:xfrm flipH="1">
            <a:off x="1189446" y="3226437"/>
            <a:ext cx="1228408" cy="187195"/>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8" name="Línea"/>
          <p:cNvSpPr/>
          <p:nvPr/>
        </p:nvSpPr>
        <p:spPr>
          <a:xfrm flipH="1" flipV="1">
            <a:off x="1346719" y="3606113"/>
            <a:ext cx="1070874" cy="20152"/>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199" name="Línea"/>
          <p:cNvSpPr/>
          <p:nvPr/>
        </p:nvSpPr>
        <p:spPr>
          <a:xfrm flipH="1" flipV="1">
            <a:off x="1523330" y="3869334"/>
            <a:ext cx="884710" cy="126883"/>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200" name="Línea"/>
          <p:cNvSpPr/>
          <p:nvPr/>
        </p:nvSpPr>
        <p:spPr>
          <a:xfrm flipH="1" flipV="1">
            <a:off x="1297904" y="4209462"/>
            <a:ext cx="1113887" cy="191251"/>
          </a:xfrm>
          <a:prstGeom prst="line">
            <a:avLst/>
          </a:prstGeom>
          <a:ln w="12700">
            <a:solidFill>
              <a:srgbClr val="000000"/>
            </a:solidFill>
            <a:miter lim="400000"/>
            <a:tailEnd type="triangle"/>
          </a:ln>
        </p:spPr>
        <p:txBody>
          <a:bodyPr lIns="54570" tIns="54570" rIns="54570" bIns="54570" anchor="ctr"/>
          <a:lstStyle/>
          <a:p>
            <a:pPr>
              <a:lnSpc>
                <a:spcPct val="80000"/>
              </a:lnSpc>
              <a:spcBef>
                <a:spcPts val="600"/>
              </a:spcBef>
              <a:defRPr sz="1200" b="0">
                <a:solidFill>
                  <a:srgbClr val="000000"/>
                </a:solidFill>
              </a:defRPr>
            </a:pPr>
            <a:endParaRPr/>
          </a:p>
        </p:txBody>
      </p:sp>
      <p:sp>
        <p:nvSpPr>
          <p:cNvPr id="201" name="Línea"/>
          <p:cNvSpPr/>
          <p:nvPr/>
        </p:nvSpPr>
        <p:spPr>
          <a:xfrm>
            <a:off x="9434901" y="2029739"/>
            <a:ext cx="421889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02"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pic>
        <p:nvPicPr>
          <p:cNvPr id="203" name="posit-full-color.png" descr="posit-full-color.png"/>
          <p:cNvPicPr>
            <a:picLocks noChangeAspect="1"/>
          </p:cNvPicPr>
          <p:nvPr/>
        </p:nvPicPr>
        <p:blipFill>
          <a:blip r:embed="rId9"/>
          <a:srcRect/>
          <a:stretch>
            <a:fillRect/>
          </a:stretch>
        </p:blipFill>
        <p:spPr>
          <a:xfrm>
            <a:off x="382542" y="10050579"/>
            <a:ext cx="1719068" cy="544372"/>
          </a:xfrm>
          <a:prstGeom prst="rect">
            <a:avLst/>
          </a:prstGeom>
          <a:ln w="12700">
            <a:miter lim="400000"/>
          </a:ln>
        </p:spPr>
      </p:pic>
      <p:pic>
        <p:nvPicPr>
          <p:cNvPr id="3" name="Graphic 2" descr="Paper outline">
            <a:extLst>
              <a:ext uri="{FF2B5EF4-FFF2-40B4-BE49-F238E27FC236}">
                <a16:creationId xmlns:a16="http://schemas.microsoft.com/office/drawing/2014/main" id="{75DB3975-9F4F-BAB0-63E6-3FFA273E53F9}"/>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6395" y="2928875"/>
            <a:ext cx="201368" cy="201368"/>
          </a:xfrm>
          <a:prstGeom prst="rect">
            <a:avLst/>
          </a:prstGeom>
        </p:spPr>
      </p:pic>
      <p:pic>
        <p:nvPicPr>
          <p:cNvPr id="4" name="Graphic 3" descr="Paper outline">
            <a:extLst>
              <a:ext uri="{FF2B5EF4-FFF2-40B4-BE49-F238E27FC236}">
                <a16:creationId xmlns:a16="http://schemas.microsoft.com/office/drawing/2014/main" id="{690A6435-10FB-E2E3-8DDD-E1E170DD3496}"/>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36395" y="3132770"/>
            <a:ext cx="201368" cy="201368"/>
          </a:xfrm>
          <a:prstGeom prst="rect">
            <a:avLst/>
          </a:prstGeom>
        </p:spPr>
      </p:pic>
      <p:pic>
        <p:nvPicPr>
          <p:cNvPr id="6" name="Graphic 5" descr="Folder outline">
            <a:extLst>
              <a:ext uri="{FF2B5EF4-FFF2-40B4-BE49-F238E27FC236}">
                <a16:creationId xmlns:a16="http://schemas.microsoft.com/office/drawing/2014/main" id="{22A14FCC-8F6A-6E61-9535-C27D49293165}"/>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848" y="3329026"/>
            <a:ext cx="208264" cy="208264"/>
          </a:xfrm>
          <a:prstGeom prst="rect">
            <a:avLst/>
          </a:prstGeom>
        </p:spPr>
      </p:pic>
      <p:pic>
        <p:nvPicPr>
          <p:cNvPr id="7" name="Graphic 6" descr="Folder outline">
            <a:extLst>
              <a:ext uri="{FF2B5EF4-FFF2-40B4-BE49-F238E27FC236}">
                <a16:creationId xmlns:a16="http://schemas.microsoft.com/office/drawing/2014/main" id="{F7E794AC-048A-CFDA-14D1-1B1120C96799}"/>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45105" y="3494064"/>
            <a:ext cx="208264" cy="208264"/>
          </a:xfrm>
          <a:prstGeom prst="rect">
            <a:avLst/>
          </a:prstGeom>
        </p:spPr>
      </p:pic>
      <p:pic>
        <p:nvPicPr>
          <p:cNvPr id="8" name="Graphic 7" descr="Folder outline">
            <a:extLst>
              <a:ext uri="{FF2B5EF4-FFF2-40B4-BE49-F238E27FC236}">
                <a16:creationId xmlns:a16="http://schemas.microsoft.com/office/drawing/2014/main" id="{FADDEDEC-BD50-295D-6C2C-13B566F1974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514" y="3672938"/>
            <a:ext cx="208264" cy="208264"/>
          </a:xfrm>
          <a:prstGeom prst="rect">
            <a:avLst/>
          </a:prstGeom>
        </p:spPr>
      </p:pic>
      <p:pic>
        <p:nvPicPr>
          <p:cNvPr id="9" name="Graphic 8" descr="Folder outline">
            <a:extLst>
              <a:ext uri="{FF2B5EF4-FFF2-40B4-BE49-F238E27FC236}">
                <a16:creationId xmlns:a16="http://schemas.microsoft.com/office/drawing/2014/main" id="{81AA91CF-341C-F2BF-F99B-9351EB52EC8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8514" y="3837976"/>
            <a:ext cx="208264" cy="208264"/>
          </a:xfrm>
          <a:prstGeom prst="rect">
            <a:avLst/>
          </a:prstGeom>
        </p:spPr>
      </p:pic>
      <p:pic>
        <p:nvPicPr>
          <p:cNvPr id="10" name="Graphic 9" descr="Folder outline">
            <a:extLst>
              <a:ext uri="{FF2B5EF4-FFF2-40B4-BE49-F238E27FC236}">
                <a16:creationId xmlns:a16="http://schemas.microsoft.com/office/drawing/2014/main" id="{4EDEFE60-E449-5886-86FF-64BF5A43113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72619" y="4003014"/>
            <a:ext cx="208264" cy="208264"/>
          </a:xfrm>
          <a:prstGeom prst="rect">
            <a:avLst/>
          </a:prstGeom>
        </p:spPr>
      </p:pic>
      <p:cxnSp>
        <p:nvCxnSpPr>
          <p:cNvPr id="21" name="Straight Arrow Connector 20">
            <a:extLst>
              <a:ext uri="{FF2B5EF4-FFF2-40B4-BE49-F238E27FC236}">
                <a16:creationId xmlns:a16="http://schemas.microsoft.com/office/drawing/2014/main" id="{9A9F7303-D3E2-1D21-8DC7-3BDAD1EB1CCE}"/>
              </a:ext>
            </a:extLst>
          </p:cNvPr>
          <p:cNvCxnSpPr/>
          <p:nvPr/>
        </p:nvCxnSpPr>
        <p:spPr>
          <a:xfrm>
            <a:off x="5708266" y="2471802"/>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1A5D4596-39CA-FADA-9171-9DB93E72BB94}"/>
              </a:ext>
            </a:extLst>
          </p:cNvPr>
          <p:cNvCxnSpPr/>
          <p:nvPr/>
        </p:nvCxnSpPr>
        <p:spPr>
          <a:xfrm>
            <a:off x="7891441" y="2471802"/>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3" name="Straight Arrow Connector 22">
            <a:extLst>
              <a:ext uri="{FF2B5EF4-FFF2-40B4-BE49-F238E27FC236}">
                <a16:creationId xmlns:a16="http://schemas.microsoft.com/office/drawing/2014/main" id="{325F97F4-5048-9C3E-3A03-0561DD7ADF39}"/>
              </a:ext>
            </a:extLst>
          </p:cNvPr>
          <p:cNvCxnSpPr/>
          <p:nvPr/>
        </p:nvCxnSpPr>
        <p:spPr>
          <a:xfrm>
            <a:off x="6799893" y="3693146"/>
            <a:ext cx="0" cy="576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81278D2A-D19E-BFAA-16D6-B1ADEF9AC248}"/>
              </a:ext>
            </a:extLst>
          </p:cNvPr>
          <p:cNvCxnSpPr/>
          <p:nvPr/>
        </p:nvCxnSpPr>
        <p:spPr>
          <a:xfrm>
            <a:off x="6811199" y="4654971"/>
            <a:ext cx="0" cy="324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132FC948-36C0-CDF5-4C1F-6F6745AA552B}"/>
              </a:ext>
            </a:extLst>
          </p:cNvPr>
          <p:cNvCxnSpPr>
            <a:cxnSpLocks/>
          </p:cNvCxnSpPr>
          <p:nvPr/>
        </p:nvCxnSpPr>
        <p:spPr>
          <a:xfrm rot="2280000">
            <a:off x="7510441" y="3596738"/>
            <a:ext cx="0" cy="828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6" name="Arc 25">
            <a:extLst>
              <a:ext uri="{FF2B5EF4-FFF2-40B4-BE49-F238E27FC236}">
                <a16:creationId xmlns:a16="http://schemas.microsoft.com/office/drawing/2014/main" id="{63D95389-318B-C359-1ACC-2CFAA8BBF6DB}"/>
              </a:ext>
            </a:extLst>
          </p:cNvPr>
          <p:cNvSpPr/>
          <p:nvPr/>
        </p:nvSpPr>
        <p:spPr>
          <a:xfrm rot="2747999">
            <a:off x="5482083" y="3577311"/>
            <a:ext cx="178641" cy="678610"/>
          </a:xfrm>
          <a:prstGeom prst="arc">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27" name="Straight Arrow Connector 26">
            <a:extLst>
              <a:ext uri="{FF2B5EF4-FFF2-40B4-BE49-F238E27FC236}">
                <a16:creationId xmlns:a16="http://schemas.microsoft.com/office/drawing/2014/main" id="{D41F43FE-5500-6F64-E9C4-2580006E671D}"/>
              </a:ext>
            </a:extLst>
          </p:cNvPr>
          <p:cNvCxnSpPr>
            <a:cxnSpLocks/>
          </p:cNvCxnSpPr>
          <p:nvPr/>
        </p:nvCxnSpPr>
        <p:spPr>
          <a:xfrm rot="2760000">
            <a:off x="5603491" y="3967940"/>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28" name="Arc 27">
            <a:extLst>
              <a:ext uri="{FF2B5EF4-FFF2-40B4-BE49-F238E27FC236}">
                <a16:creationId xmlns:a16="http://schemas.microsoft.com/office/drawing/2014/main" id="{12398BD7-0EC4-B0A2-1466-CC11435638F2}"/>
              </a:ext>
            </a:extLst>
          </p:cNvPr>
          <p:cNvSpPr/>
          <p:nvPr/>
        </p:nvSpPr>
        <p:spPr>
          <a:xfrm rot="14194766">
            <a:off x="5014028" y="1821021"/>
            <a:ext cx="2270165" cy="2811708"/>
          </a:xfrm>
          <a:prstGeom prst="arc">
            <a:avLst>
              <a:gd name="adj1" fmla="val 16200000"/>
              <a:gd name="adj2" fmla="val 20524038"/>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29" name="Straight Arrow Connector 28">
            <a:extLst>
              <a:ext uri="{FF2B5EF4-FFF2-40B4-BE49-F238E27FC236}">
                <a16:creationId xmlns:a16="http://schemas.microsoft.com/office/drawing/2014/main" id="{56A45C99-4607-6CEB-CB22-64D8CF67AEE1}"/>
              </a:ext>
            </a:extLst>
          </p:cNvPr>
          <p:cNvCxnSpPr>
            <a:cxnSpLocks/>
          </p:cNvCxnSpPr>
          <p:nvPr/>
        </p:nvCxnSpPr>
        <p:spPr>
          <a:xfrm rot="13440000">
            <a:off x="5272502" y="2443943"/>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0" name="Arc 29">
            <a:extLst>
              <a:ext uri="{FF2B5EF4-FFF2-40B4-BE49-F238E27FC236}">
                <a16:creationId xmlns:a16="http://schemas.microsoft.com/office/drawing/2014/main" id="{B5E3FA06-AB46-6AF7-F8B8-F53E883734DC}"/>
              </a:ext>
            </a:extLst>
          </p:cNvPr>
          <p:cNvSpPr/>
          <p:nvPr/>
        </p:nvSpPr>
        <p:spPr>
          <a:xfrm rot="7405234" flipH="1">
            <a:off x="6512441" y="1777853"/>
            <a:ext cx="2272050" cy="2817229"/>
          </a:xfrm>
          <a:prstGeom prst="arc">
            <a:avLst>
              <a:gd name="adj1" fmla="val 16200000"/>
              <a:gd name="adj2" fmla="val 20524038"/>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1" name="Straight Arrow Connector 30">
            <a:extLst>
              <a:ext uri="{FF2B5EF4-FFF2-40B4-BE49-F238E27FC236}">
                <a16:creationId xmlns:a16="http://schemas.microsoft.com/office/drawing/2014/main" id="{895328A3-5918-756D-77F2-FFF53BA8DF8A}"/>
              </a:ext>
            </a:extLst>
          </p:cNvPr>
          <p:cNvCxnSpPr>
            <a:cxnSpLocks/>
          </p:cNvCxnSpPr>
          <p:nvPr/>
        </p:nvCxnSpPr>
        <p:spPr>
          <a:xfrm rot="8160000">
            <a:off x="8528147" y="2409176"/>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2" name="Arc 31">
            <a:extLst>
              <a:ext uri="{FF2B5EF4-FFF2-40B4-BE49-F238E27FC236}">
                <a16:creationId xmlns:a16="http://schemas.microsoft.com/office/drawing/2014/main" id="{840BF49A-0D77-97B3-EA41-2FE9AB006217}"/>
              </a:ext>
            </a:extLst>
          </p:cNvPr>
          <p:cNvSpPr/>
          <p:nvPr/>
        </p:nvSpPr>
        <p:spPr>
          <a:xfrm rot="17343984" flipH="1">
            <a:off x="8318738" y="3165014"/>
            <a:ext cx="536515" cy="1179323"/>
          </a:xfrm>
          <a:prstGeom prst="arc">
            <a:avLst>
              <a:gd name="adj1" fmla="val 16793136"/>
              <a:gd name="adj2" fmla="val 0"/>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3" name="Straight Arrow Connector 32">
            <a:extLst>
              <a:ext uri="{FF2B5EF4-FFF2-40B4-BE49-F238E27FC236}">
                <a16:creationId xmlns:a16="http://schemas.microsoft.com/office/drawing/2014/main" id="{86E107E8-3847-E58C-F058-F90C502DA1C2}"/>
              </a:ext>
            </a:extLst>
          </p:cNvPr>
          <p:cNvCxnSpPr>
            <a:cxnSpLocks/>
          </p:cNvCxnSpPr>
          <p:nvPr/>
        </p:nvCxnSpPr>
        <p:spPr>
          <a:xfrm rot="-4020000">
            <a:off x="8528284" y="3983915"/>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4" name="Arc 33">
            <a:extLst>
              <a:ext uri="{FF2B5EF4-FFF2-40B4-BE49-F238E27FC236}">
                <a16:creationId xmlns:a16="http://schemas.microsoft.com/office/drawing/2014/main" id="{724C99A6-CF82-FEFC-6783-88EABA030490}"/>
              </a:ext>
            </a:extLst>
          </p:cNvPr>
          <p:cNvSpPr/>
          <p:nvPr/>
        </p:nvSpPr>
        <p:spPr>
          <a:xfrm flipH="1">
            <a:off x="6680028" y="2419279"/>
            <a:ext cx="536515" cy="933229"/>
          </a:xfrm>
          <a:prstGeom prst="arc">
            <a:avLst>
              <a:gd name="adj1" fmla="val 17164684"/>
              <a:gd name="adj2" fmla="val 3915759"/>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5" name="Straight Arrow Connector 34">
            <a:extLst>
              <a:ext uri="{FF2B5EF4-FFF2-40B4-BE49-F238E27FC236}">
                <a16:creationId xmlns:a16="http://schemas.microsoft.com/office/drawing/2014/main" id="{AEF88066-9BB2-7359-EC37-BBC24F1993D5}"/>
              </a:ext>
            </a:extLst>
          </p:cNvPr>
          <p:cNvCxnSpPr>
            <a:cxnSpLocks/>
          </p:cNvCxnSpPr>
          <p:nvPr/>
        </p:nvCxnSpPr>
        <p:spPr>
          <a:xfrm rot="19200000">
            <a:off x="6807302" y="3244448"/>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6" name="Arc 35">
            <a:extLst>
              <a:ext uri="{FF2B5EF4-FFF2-40B4-BE49-F238E27FC236}">
                <a16:creationId xmlns:a16="http://schemas.microsoft.com/office/drawing/2014/main" id="{135B4783-2294-FAB7-6486-84A2B66A512F}"/>
              </a:ext>
            </a:extLst>
          </p:cNvPr>
          <p:cNvSpPr/>
          <p:nvPr/>
        </p:nvSpPr>
        <p:spPr>
          <a:xfrm flipV="1">
            <a:off x="6527629" y="2414509"/>
            <a:ext cx="536515" cy="933229"/>
          </a:xfrm>
          <a:prstGeom prst="arc">
            <a:avLst>
              <a:gd name="adj1" fmla="val 17164684"/>
              <a:gd name="adj2" fmla="val 3915759"/>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7" name="Straight Arrow Connector 36">
            <a:extLst>
              <a:ext uri="{FF2B5EF4-FFF2-40B4-BE49-F238E27FC236}">
                <a16:creationId xmlns:a16="http://schemas.microsoft.com/office/drawing/2014/main" id="{B959EF8C-2B3E-6215-703A-64E25392F8E8}"/>
              </a:ext>
            </a:extLst>
          </p:cNvPr>
          <p:cNvCxnSpPr>
            <a:cxnSpLocks/>
          </p:cNvCxnSpPr>
          <p:nvPr/>
        </p:nvCxnSpPr>
        <p:spPr>
          <a:xfrm rot="19200000" flipH="1" flipV="1">
            <a:off x="6943352" y="2459743"/>
            <a:ext cx="0" cy="7200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38" name="Arc 37">
            <a:extLst>
              <a:ext uri="{FF2B5EF4-FFF2-40B4-BE49-F238E27FC236}">
                <a16:creationId xmlns:a16="http://schemas.microsoft.com/office/drawing/2014/main" id="{0026CA8A-6CE4-9026-597F-F73D10B83E43}"/>
              </a:ext>
            </a:extLst>
          </p:cNvPr>
          <p:cNvSpPr/>
          <p:nvPr/>
        </p:nvSpPr>
        <p:spPr>
          <a:xfrm rot="19826506" flipV="1">
            <a:off x="5873456" y="1980749"/>
            <a:ext cx="536515" cy="1800129"/>
          </a:xfrm>
          <a:prstGeom prst="arc">
            <a:avLst>
              <a:gd name="adj1" fmla="val 17633288"/>
              <a:gd name="adj2" fmla="val 3565885"/>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39" name="Straight Arrow Connector 38">
            <a:extLst>
              <a:ext uri="{FF2B5EF4-FFF2-40B4-BE49-F238E27FC236}">
                <a16:creationId xmlns:a16="http://schemas.microsoft.com/office/drawing/2014/main" id="{A28467A0-BA7B-2528-17FF-FCBA244BF0BC}"/>
              </a:ext>
            </a:extLst>
          </p:cNvPr>
          <p:cNvCxnSpPr>
            <a:cxnSpLocks/>
          </p:cNvCxnSpPr>
          <p:nvPr/>
        </p:nvCxnSpPr>
        <p:spPr>
          <a:xfrm rot="-7200000" flipH="1" flipV="1">
            <a:off x="6552681" y="3229258"/>
            <a:ext cx="73561" cy="274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42" name="Arc 41">
            <a:extLst>
              <a:ext uri="{FF2B5EF4-FFF2-40B4-BE49-F238E27FC236}">
                <a16:creationId xmlns:a16="http://schemas.microsoft.com/office/drawing/2014/main" id="{25432FA8-6FA5-B301-B076-098F8D09790E}"/>
              </a:ext>
            </a:extLst>
          </p:cNvPr>
          <p:cNvSpPr/>
          <p:nvPr/>
        </p:nvSpPr>
        <p:spPr>
          <a:xfrm rot="19516788" flipH="1" flipV="1">
            <a:off x="6133868" y="1888169"/>
            <a:ext cx="536515" cy="1800129"/>
          </a:xfrm>
          <a:prstGeom prst="arc">
            <a:avLst>
              <a:gd name="adj1" fmla="val 17633288"/>
              <a:gd name="adj2" fmla="val 4033837"/>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s-ES" sz="1800" b="0" i="0" u="none" strike="noStrike" cap="none" spc="0" normalizeH="0" baseline="0">
              <a:ln>
                <a:noFill/>
              </a:ln>
              <a:solidFill>
                <a:srgbClr val="000000"/>
              </a:solidFill>
              <a:effectLst/>
              <a:uFillTx/>
            </a:endParaRPr>
          </a:p>
        </p:txBody>
      </p:sp>
      <p:cxnSp>
        <p:nvCxnSpPr>
          <p:cNvPr id="43" name="Straight Arrow Connector 42">
            <a:extLst>
              <a:ext uri="{FF2B5EF4-FFF2-40B4-BE49-F238E27FC236}">
                <a16:creationId xmlns:a16="http://schemas.microsoft.com/office/drawing/2014/main" id="{0B87D7BC-215F-3726-EA13-86F28BD25186}"/>
              </a:ext>
            </a:extLst>
          </p:cNvPr>
          <p:cNvCxnSpPr>
            <a:cxnSpLocks/>
          </p:cNvCxnSpPr>
          <p:nvPr/>
        </p:nvCxnSpPr>
        <p:spPr>
          <a:xfrm rot="2820000" flipH="1" flipV="1">
            <a:off x="5885190" y="2459247"/>
            <a:ext cx="73561" cy="274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pic>
        <p:nvPicPr>
          <p:cNvPr id="45" name="Graphic 44" descr="Folder outline">
            <a:extLst>
              <a:ext uri="{FF2B5EF4-FFF2-40B4-BE49-F238E27FC236}">
                <a16:creationId xmlns:a16="http://schemas.microsoft.com/office/drawing/2014/main" id="{B19F2EA1-C776-9F19-F7E3-FDF88AAC528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808553" y="6874443"/>
            <a:ext cx="438941" cy="438941"/>
          </a:xfrm>
          <a:prstGeom prst="rect">
            <a:avLst/>
          </a:prstGeom>
        </p:spPr>
      </p:pic>
      <p:pic>
        <p:nvPicPr>
          <p:cNvPr id="46" name="Graphic 45" descr="Folder outline">
            <a:extLst>
              <a:ext uri="{FF2B5EF4-FFF2-40B4-BE49-F238E27FC236}">
                <a16:creationId xmlns:a16="http://schemas.microsoft.com/office/drawing/2014/main" id="{222A0053-73CA-A4B5-39E2-3DDF4A1D38D8}"/>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577847" y="7382045"/>
            <a:ext cx="216000" cy="216000"/>
          </a:xfrm>
          <a:prstGeom prst="rect">
            <a:avLst/>
          </a:prstGeom>
        </p:spPr>
      </p:pic>
      <p:pic>
        <p:nvPicPr>
          <p:cNvPr id="48" name="Graphic 47" descr="Paper outline">
            <a:extLst>
              <a:ext uri="{FF2B5EF4-FFF2-40B4-BE49-F238E27FC236}">
                <a16:creationId xmlns:a16="http://schemas.microsoft.com/office/drawing/2014/main" id="{7BFA5322-1E46-0C69-9DA4-644451209D9D}"/>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398112" y="2056715"/>
            <a:ext cx="324000" cy="324000"/>
          </a:xfrm>
          <a:prstGeom prst="rect">
            <a:avLst/>
          </a:prstGeom>
        </p:spPr>
      </p:pic>
      <p:pic>
        <p:nvPicPr>
          <p:cNvPr id="49" name="Graphic 48" descr="Paper outline">
            <a:extLst>
              <a:ext uri="{FF2B5EF4-FFF2-40B4-BE49-F238E27FC236}">
                <a16:creationId xmlns:a16="http://schemas.microsoft.com/office/drawing/2014/main" id="{C8DDE127-F942-1A99-BBDB-58CEDB24BC0A}"/>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22868" y="2541129"/>
            <a:ext cx="144000" cy="144000"/>
          </a:xfrm>
          <a:prstGeom prst="rect">
            <a:avLst/>
          </a:prstGeom>
        </p:spPr>
      </p:pic>
      <p:pic>
        <p:nvPicPr>
          <p:cNvPr id="50" name="Graphic 49" descr="Paper outline">
            <a:extLst>
              <a:ext uri="{FF2B5EF4-FFF2-40B4-BE49-F238E27FC236}">
                <a16:creationId xmlns:a16="http://schemas.microsoft.com/office/drawing/2014/main" id="{1A942F6C-E0D4-D1B9-3AB1-3F88FB011F3E}"/>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24159" y="5535940"/>
            <a:ext cx="324000" cy="324000"/>
          </a:xfrm>
          <a:prstGeom prst="rect">
            <a:avLst/>
          </a:prstGeom>
        </p:spPr>
      </p:pic>
      <p:pic>
        <p:nvPicPr>
          <p:cNvPr id="51" name="Graphic 50" descr="Paper outline">
            <a:extLst>
              <a:ext uri="{FF2B5EF4-FFF2-40B4-BE49-F238E27FC236}">
                <a16:creationId xmlns:a16="http://schemas.microsoft.com/office/drawing/2014/main" id="{1AA655F3-A74E-A969-5393-BC45ECA6515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8797" y="5968553"/>
            <a:ext cx="144000" cy="14400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 name="pasted-image.pdf" descr="pasted-image.pdf"/>
          <p:cNvPicPr>
            <a:picLocks noChangeAspect="1"/>
          </p:cNvPicPr>
          <p:nvPr/>
        </p:nvPicPr>
        <p:blipFill>
          <a:blip r:embed="rId2"/>
          <a:stretch>
            <a:fillRect/>
          </a:stretch>
        </p:blipFill>
        <p:spPr>
          <a:xfrm>
            <a:off x="8369105" y="-684523"/>
            <a:ext cx="5603817" cy="2992964"/>
          </a:xfrm>
          <a:prstGeom prst="rect">
            <a:avLst/>
          </a:prstGeom>
          <a:ln w="12700">
            <a:miter lim="400000"/>
          </a:ln>
        </p:spPr>
      </p:pic>
      <p:sp>
        <p:nvSpPr>
          <p:cNvPr id="206" name="folder man/"/>
          <p:cNvSpPr txBox="1"/>
          <p:nvPr/>
        </p:nvSpPr>
        <p:spPr>
          <a:xfrm>
            <a:off x="321119" y="742137"/>
            <a:ext cx="1147750"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dirty="0"/>
              <a:t>man/</a:t>
            </a:r>
          </a:p>
        </p:txBody>
      </p:sp>
      <p:sp>
        <p:nvSpPr>
          <p:cNvPr id="207" name="Línea"/>
          <p:cNvSpPr/>
          <p:nvPr/>
        </p:nvSpPr>
        <p:spPr>
          <a:xfrm>
            <a:off x="323099" y="715427"/>
            <a:ext cx="885246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08" name="Document each function with a roxygen block above its definition in R/. In RStudio, Code &gt; Insert Roxygen Skeleton helps (Ctrl/Cmd + Alt + Shift + R).…"/>
          <p:cNvSpPr txBox="1"/>
          <p:nvPr/>
        </p:nvSpPr>
        <p:spPr>
          <a:xfrm>
            <a:off x="317184" y="1422399"/>
            <a:ext cx="4218898" cy="1787152"/>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lnSpcReduction="10000"/>
          </a:bodyPr>
          <a:lstStyle/>
          <a:p>
            <a:pPr marL="317500" indent="-317500">
              <a:lnSpc>
                <a:spcPct val="90000"/>
              </a:lnSpc>
              <a:spcBef>
                <a:spcPts val="1000"/>
              </a:spcBef>
              <a:buSzPct val="125000"/>
              <a:buChar char="☑"/>
              <a:defRPr sz="1200" b="0">
                <a:solidFill>
                  <a:srgbClr val="000000"/>
                </a:solidFill>
              </a:defRPr>
            </a:pPr>
            <a:r>
              <a:rPr dirty="0"/>
              <a:t>Document each function with a </a:t>
            </a:r>
            <a:r>
              <a:rPr dirty="0" err="1"/>
              <a:t>roxygen</a:t>
            </a:r>
            <a:r>
              <a:rPr dirty="0"/>
              <a:t> block above its definition in R/. In RStudio, Code &gt; Insert </a:t>
            </a:r>
            <a:r>
              <a:rPr dirty="0" err="1"/>
              <a:t>Roxygen</a:t>
            </a:r>
            <a:r>
              <a:rPr dirty="0"/>
              <a:t> Skeleton helps (Ctrl/</a:t>
            </a:r>
            <a:r>
              <a:rPr dirty="0" err="1"/>
              <a:t>Cmd</a:t>
            </a:r>
            <a:r>
              <a:rPr dirty="0"/>
              <a:t> + Alt + Shift + R).</a:t>
            </a:r>
          </a:p>
          <a:p>
            <a:pPr marL="317500" indent="-317500">
              <a:lnSpc>
                <a:spcPct val="90000"/>
              </a:lnSpc>
              <a:spcBef>
                <a:spcPts val="1000"/>
              </a:spcBef>
              <a:buSzPct val="125000"/>
              <a:buChar char="☑"/>
              <a:defRPr sz="1200" b="0">
                <a:solidFill>
                  <a:srgbClr val="000000"/>
                </a:solidFill>
              </a:defRPr>
            </a:pPr>
            <a:r>
              <a:rPr dirty="0"/>
              <a:t>Document each dataset with </a:t>
            </a:r>
            <a:r>
              <a:rPr dirty="0" err="1"/>
              <a:t>roxygen</a:t>
            </a:r>
            <a:r>
              <a:rPr dirty="0"/>
              <a:t> block above the name of the dataset in quotes.</a:t>
            </a:r>
          </a:p>
          <a:p>
            <a:pPr marL="317500" indent="-317500">
              <a:lnSpc>
                <a:spcPct val="90000"/>
              </a:lnSpc>
              <a:spcBef>
                <a:spcPts val="1000"/>
              </a:spcBef>
              <a:buSzPct val="125000"/>
              <a:buChar char="☑"/>
              <a:defRPr sz="1200" b="0">
                <a:solidFill>
                  <a:srgbClr val="000000"/>
                </a:solidFill>
              </a:defRPr>
            </a:pPr>
            <a:r>
              <a:rPr dirty="0"/>
              <a:t>Document the package with </a:t>
            </a:r>
            <a:r>
              <a:rPr b="1" dirty="0" err="1"/>
              <a:t>use_package_doc</a:t>
            </a:r>
            <a:r>
              <a:rPr b="1" dirty="0"/>
              <a:t>().</a:t>
            </a:r>
          </a:p>
          <a:p>
            <a:pPr marL="317500" indent="-317500">
              <a:lnSpc>
                <a:spcPct val="90000"/>
              </a:lnSpc>
              <a:spcBef>
                <a:spcPts val="1000"/>
              </a:spcBef>
              <a:buSzPct val="125000"/>
              <a:buChar char="☑"/>
              <a:defRPr sz="1200" b="0">
                <a:solidFill>
                  <a:srgbClr val="000000"/>
                </a:solidFill>
              </a:defRPr>
            </a:pPr>
            <a:r>
              <a:rPr dirty="0"/>
              <a:t>Build documentation in  </a:t>
            </a:r>
            <a:r>
              <a:rPr lang="en-US" dirty="0"/>
              <a:t>   </a:t>
            </a:r>
            <a:r>
              <a:rPr dirty="0"/>
              <a:t> man/ from </a:t>
            </a:r>
            <a:r>
              <a:rPr dirty="0" err="1"/>
              <a:t>Roxygen</a:t>
            </a:r>
            <a:r>
              <a:rPr dirty="0"/>
              <a:t> blocks with </a:t>
            </a:r>
            <a:r>
              <a:rPr b="1" dirty="0"/>
              <a:t>document().</a:t>
            </a:r>
          </a:p>
        </p:txBody>
      </p:sp>
      <p:sp>
        <p:nvSpPr>
          <p:cNvPr id="209" name="Línea"/>
          <p:cNvSpPr/>
          <p:nvPr/>
        </p:nvSpPr>
        <p:spPr>
          <a:xfrm>
            <a:off x="4806402" y="1099546"/>
            <a:ext cx="3292383" cy="1"/>
          </a:xfrm>
          <a:prstGeom prst="line">
            <a:avLst/>
          </a:prstGeom>
          <a:ln w="12700">
            <a:solidFill>
              <a:srgbClr val="767C85"/>
            </a:solidFill>
            <a:custDash>
              <a:ds d="100000" sp="200000"/>
            </a:custDash>
          </a:ln>
        </p:spPr>
        <p:txBody>
          <a:bodyPr lIns="54570" tIns="54570" rIns="54570" bIns="54570" anchor="ctr"/>
          <a:lstStyle/>
          <a:p>
            <a:pPr>
              <a:lnSpc>
                <a:spcPct val="80000"/>
              </a:lnSpc>
              <a:spcBef>
                <a:spcPts val="600"/>
              </a:spcBef>
              <a:defRPr sz="1200" b="0">
                <a:solidFill>
                  <a:srgbClr val="000000"/>
                </a:solidFill>
              </a:defRPr>
            </a:pPr>
            <a:endParaRPr/>
          </a:p>
        </p:txBody>
      </p:sp>
      <p:sp>
        <p:nvSpPr>
          <p:cNvPr id="210" name="The roxygen2 package lets you write documentation  inline in your .R files with shorthand syntax.…"/>
          <p:cNvSpPr txBox="1"/>
          <p:nvPr/>
        </p:nvSpPr>
        <p:spPr>
          <a:xfrm>
            <a:off x="4859837" y="1262303"/>
            <a:ext cx="4242841" cy="2214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90000"/>
              </a:lnSpc>
              <a:spcBef>
                <a:spcPts val="300"/>
              </a:spcBef>
              <a:tabLst>
                <a:tab pos="1866900" algn="l"/>
              </a:tabLst>
              <a:defRPr sz="1200" b="0">
                <a:solidFill>
                  <a:srgbClr val="000000"/>
                </a:solidFill>
              </a:defRPr>
            </a:pPr>
            <a:r>
              <a:rPr sz="1100" dirty="0"/>
              <a:t>The </a:t>
            </a:r>
            <a:r>
              <a:rPr sz="1100" b="1" dirty="0"/>
              <a:t>roxygen2 </a:t>
            </a:r>
            <a:r>
              <a:rPr sz="1100" dirty="0"/>
              <a:t>package</a:t>
            </a:r>
            <a:r>
              <a:rPr sz="1100" b="1" dirty="0"/>
              <a:t> </a:t>
            </a:r>
            <a:r>
              <a:rPr sz="1100" dirty="0"/>
              <a:t>lets you write documentation </a:t>
            </a:r>
            <a:br>
              <a:rPr sz="1100" dirty="0"/>
            </a:br>
            <a:r>
              <a:rPr sz="1100" dirty="0"/>
              <a:t>inline in your .R files with shorthand syntax.</a:t>
            </a:r>
          </a:p>
          <a:p>
            <a:pPr marL="152400" indent="-152400">
              <a:lnSpc>
                <a:spcPct val="90000"/>
              </a:lnSpc>
              <a:spcBef>
                <a:spcPts val="300"/>
              </a:spcBef>
              <a:buSzPct val="125000"/>
              <a:buChar char="•"/>
              <a:tabLst>
                <a:tab pos="1866900" algn="l"/>
              </a:tabLst>
              <a:defRPr sz="1200" b="0">
                <a:solidFill>
                  <a:srgbClr val="000000"/>
                </a:solidFill>
              </a:defRPr>
            </a:pPr>
            <a:r>
              <a:rPr sz="1100" dirty="0"/>
              <a:t>Add </a:t>
            </a:r>
            <a:r>
              <a:rPr sz="1100" dirty="0" err="1"/>
              <a:t>roxygen</a:t>
            </a:r>
            <a:r>
              <a:rPr sz="1100" dirty="0"/>
              <a:t> documentation as comments beginning with </a:t>
            </a:r>
            <a:r>
              <a:rPr sz="1100" b="1" dirty="0"/>
              <a:t>#'</a:t>
            </a:r>
            <a:r>
              <a:rPr sz="1100" dirty="0"/>
              <a:t>. </a:t>
            </a:r>
          </a:p>
          <a:p>
            <a:pPr marL="152400" indent="-152400">
              <a:lnSpc>
                <a:spcPct val="90000"/>
              </a:lnSpc>
              <a:spcBef>
                <a:spcPts val="300"/>
              </a:spcBef>
              <a:buSzPct val="125000"/>
              <a:buChar char="•"/>
              <a:defRPr sz="1200" b="0">
                <a:solidFill>
                  <a:srgbClr val="000000"/>
                </a:solidFill>
              </a:defRPr>
            </a:pPr>
            <a:r>
              <a:rPr sz="1100" dirty="0"/>
              <a:t>Place a </a:t>
            </a:r>
            <a:r>
              <a:rPr sz="1100" dirty="0" err="1"/>
              <a:t>roxygen</a:t>
            </a:r>
            <a:r>
              <a:rPr sz="1100" dirty="0"/>
              <a:t> </a:t>
            </a:r>
            <a:r>
              <a:rPr sz="1100" b="1" dirty="0"/>
              <a:t>@ </a:t>
            </a:r>
            <a:r>
              <a:rPr sz="1100" dirty="0"/>
              <a:t>tag (right) after </a:t>
            </a:r>
            <a:r>
              <a:rPr sz="1100" b="1" dirty="0"/>
              <a:t>#' </a:t>
            </a:r>
            <a:r>
              <a:rPr sz="1100" dirty="0"/>
              <a:t>to supply a specific section of documentation. </a:t>
            </a:r>
          </a:p>
          <a:p>
            <a:pPr marL="152400" indent="-152400">
              <a:lnSpc>
                <a:spcPct val="90000"/>
              </a:lnSpc>
              <a:spcBef>
                <a:spcPts val="300"/>
              </a:spcBef>
              <a:buSzPct val="125000"/>
              <a:buChar char="•"/>
              <a:defRPr sz="1200" b="0">
                <a:solidFill>
                  <a:srgbClr val="000000"/>
                </a:solidFill>
              </a:defRPr>
            </a:pPr>
            <a:r>
              <a:rPr sz="1100" dirty="0"/>
              <a:t>Untagged paragraphs will be used to generate a title, description, and details section (in that order).</a:t>
            </a:r>
          </a:p>
        </p:txBody>
      </p:sp>
      <p:sp>
        <p:nvSpPr>
          <p:cNvPr id="211" name="#' Add together two numbers…"/>
          <p:cNvSpPr/>
          <p:nvPr/>
        </p:nvSpPr>
        <p:spPr>
          <a:xfrm>
            <a:off x="4970238" y="2647381"/>
            <a:ext cx="4027542" cy="1862251"/>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lstStyle/>
          <a:p>
            <a:pPr>
              <a:lnSpc>
                <a:spcPct val="110000"/>
              </a:lnSpc>
              <a:spcBef>
                <a:spcPts val="0"/>
              </a:spcBef>
              <a:defRPr sz="950" b="0">
                <a:solidFill>
                  <a:srgbClr val="53585F"/>
                </a:solidFill>
                <a:latin typeface="Menlo Regular"/>
                <a:ea typeface="Menlo Regular"/>
                <a:cs typeface="Menlo Regular"/>
                <a:sym typeface="Menlo Regular"/>
              </a:defRPr>
            </a:pPr>
            <a:r>
              <a:t>#' Add together two numbers</a:t>
            </a:r>
          </a:p>
          <a:p>
            <a:pPr>
              <a:lnSpc>
                <a:spcPct val="110000"/>
              </a:lnSpc>
              <a:spcBef>
                <a:spcPts val="0"/>
              </a:spcBef>
              <a:defRPr sz="950" b="0">
                <a:solidFill>
                  <a:srgbClr val="53585F"/>
                </a:solidFill>
                <a:latin typeface="Menlo Regular"/>
                <a:ea typeface="Menlo Regular"/>
                <a:cs typeface="Menlo Regular"/>
                <a:sym typeface="Menlo Regular"/>
              </a:defRPr>
            </a:pPr>
            <a:r>
              <a:t>#' </a:t>
            </a:r>
          </a:p>
          <a:p>
            <a:pPr>
              <a:lnSpc>
                <a:spcPct val="110000"/>
              </a:lnSpc>
              <a:spcBef>
                <a:spcPts val="0"/>
              </a:spcBef>
              <a:defRPr sz="950" b="0">
                <a:solidFill>
                  <a:srgbClr val="53585F"/>
                </a:solidFill>
                <a:latin typeface="Menlo Regular"/>
                <a:ea typeface="Menlo Regular"/>
                <a:cs typeface="Menlo Regular"/>
                <a:sym typeface="Menlo Regular"/>
              </a:defRPr>
            </a:pPr>
            <a:r>
              <a:t>#' @param x A number.</a:t>
            </a:r>
          </a:p>
          <a:p>
            <a:pPr>
              <a:lnSpc>
                <a:spcPct val="110000"/>
              </a:lnSpc>
              <a:spcBef>
                <a:spcPts val="0"/>
              </a:spcBef>
              <a:defRPr sz="950" b="0">
                <a:solidFill>
                  <a:srgbClr val="53585F"/>
                </a:solidFill>
                <a:latin typeface="Menlo Regular"/>
                <a:ea typeface="Menlo Regular"/>
                <a:cs typeface="Menlo Regular"/>
                <a:sym typeface="Menlo Regular"/>
              </a:defRPr>
            </a:pPr>
            <a:r>
              <a:t>#' @param y A number.</a:t>
            </a:r>
          </a:p>
          <a:p>
            <a:pPr>
              <a:lnSpc>
                <a:spcPct val="110000"/>
              </a:lnSpc>
              <a:spcBef>
                <a:spcPts val="0"/>
              </a:spcBef>
              <a:defRPr sz="950" b="0">
                <a:solidFill>
                  <a:srgbClr val="53585F"/>
                </a:solidFill>
                <a:latin typeface="Menlo Regular"/>
                <a:ea typeface="Menlo Regular"/>
                <a:cs typeface="Menlo Regular"/>
                <a:sym typeface="Menlo Regular"/>
              </a:defRPr>
            </a:pPr>
            <a:r>
              <a:t>#' @returns The sum of `x` and `y`.</a:t>
            </a:r>
          </a:p>
          <a:p>
            <a:pPr>
              <a:lnSpc>
                <a:spcPct val="110000"/>
              </a:lnSpc>
              <a:spcBef>
                <a:spcPts val="0"/>
              </a:spcBef>
              <a:defRPr sz="950" b="0">
                <a:solidFill>
                  <a:srgbClr val="53585F"/>
                </a:solidFill>
                <a:latin typeface="Menlo Regular"/>
                <a:ea typeface="Menlo Regular"/>
                <a:cs typeface="Menlo Regular"/>
                <a:sym typeface="Menlo Regular"/>
              </a:defRPr>
            </a:pPr>
            <a:r>
              <a:t>#' @export</a:t>
            </a:r>
          </a:p>
          <a:p>
            <a:pPr>
              <a:lnSpc>
                <a:spcPct val="110000"/>
              </a:lnSpc>
              <a:spcBef>
                <a:spcPts val="0"/>
              </a:spcBef>
              <a:defRPr sz="950" b="0">
                <a:solidFill>
                  <a:srgbClr val="53585F"/>
                </a:solidFill>
                <a:latin typeface="Menlo Regular"/>
                <a:ea typeface="Menlo Regular"/>
                <a:cs typeface="Menlo Regular"/>
                <a:sym typeface="Menlo Regular"/>
              </a:defRPr>
            </a:pPr>
            <a:r>
              <a:t>#' @examples</a:t>
            </a:r>
          </a:p>
          <a:p>
            <a:pPr>
              <a:lnSpc>
                <a:spcPct val="110000"/>
              </a:lnSpc>
              <a:spcBef>
                <a:spcPts val="0"/>
              </a:spcBef>
              <a:defRPr sz="950" b="0">
                <a:solidFill>
                  <a:srgbClr val="53585F"/>
                </a:solidFill>
                <a:latin typeface="Menlo Regular"/>
                <a:ea typeface="Menlo Regular"/>
                <a:cs typeface="Menlo Regular"/>
                <a:sym typeface="Menlo Regular"/>
              </a:defRPr>
            </a:pPr>
            <a:r>
              <a:t>#' add(1, 1)</a:t>
            </a:r>
          </a:p>
          <a:p>
            <a:pPr>
              <a:lnSpc>
                <a:spcPct val="110000"/>
              </a:lnSpc>
              <a:spcBef>
                <a:spcPts val="0"/>
              </a:spcBef>
              <a:defRPr sz="950" b="0">
                <a:solidFill>
                  <a:srgbClr val="000000"/>
                </a:solidFill>
                <a:latin typeface="Menlo Regular"/>
                <a:ea typeface="Menlo Regular"/>
                <a:cs typeface="Menlo Regular"/>
                <a:sym typeface="Menlo Regular"/>
              </a:defRPr>
            </a:pPr>
            <a:r>
              <a:t>add &lt;- function(x, y) {</a:t>
            </a:r>
          </a:p>
          <a:p>
            <a:pPr>
              <a:lnSpc>
                <a:spcPct val="110000"/>
              </a:lnSpc>
              <a:spcBef>
                <a:spcPts val="0"/>
              </a:spcBef>
              <a:defRPr sz="950" b="0">
                <a:solidFill>
                  <a:srgbClr val="000000"/>
                </a:solidFill>
                <a:latin typeface="Menlo Regular"/>
                <a:ea typeface="Menlo Regular"/>
                <a:cs typeface="Menlo Regular"/>
                <a:sym typeface="Menlo Regular"/>
              </a:defRPr>
            </a:pPr>
            <a:r>
              <a:t>  x + y</a:t>
            </a:r>
          </a:p>
          <a:p>
            <a:pPr>
              <a:lnSpc>
                <a:spcPct val="110000"/>
              </a:lnSpc>
              <a:spcBef>
                <a:spcPts val="0"/>
              </a:spcBef>
              <a:defRPr sz="950" b="0">
                <a:solidFill>
                  <a:srgbClr val="000000"/>
                </a:solidFill>
                <a:latin typeface="Menlo Regular"/>
                <a:ea typeface="Menlo Regular"/>
                <a:cs typeface="Menlo Regular"/>
                <a:sym typeface="Menlo Regular"/>
              </a:defRPr>
            </a:pPr>
            <a:r>
              <a:t>}</a:t>
            </a:r>
          </a:p>
        </p:txBody>
      </p:sp>
      <p:sp>
        <p:nvSpPr>
          <p:cNvPr id="212" name="@description…"/>
          <p:cNvSpPr txBox="1"/>
          <p:nvPr/>
        </p:nvSpPr>
        <p:spPr>
          <a:xfrm>
            <a:off x="5004141" y="4892208"/>
            <a:ext cx="3883536" cy="985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numCol="3" spcCol="194176"/>
          <a:lstStyle/>
          <a:p>
            <a:pPr>
              <a:lnSpc>
                <a:spcPct val="120000"/>
              </a:lnSpc>
              <a:spcBef>
                <a:spcPts val="0"/>
              </a:spcBef>
              <a:defRPr sz="1200" b="0">
                <a:solidFill>
                  <a:srgbClr val="000000"/>
                </a:solidFill>
              </a:defRPr>
            </a:pPr>
            <a:r>
              <a:t>@description</a:t>
            </a:r>
          </a:p>
          <a:p>
            <a:pPr>
              <a:lnSpc>
                <a:spcPct val="120000"/>
              </a:lnSpc>
              <a:spcBef>
                <a:spcPts val="0"/>
              </a:spcBef>
              <a:defRPr sz="1200">
                <a:solidFill>
                  <a:srgbClr val="000000"/>
                </a:solidFill>
              </a:defRPr>
            </a:pPr>
            <a:r>
              <a:t>@examples</a:t>
            </a:r>
          </a:p>
          <a:p>
            <a:pPr>
              <a:lnSpc>
                <a:spcPct val="120000"/>
              </a:lnSpc>
              <a:spcBef>
                <a:spcPts val="0"/>
              </a:spcBef>
              <a:defRPr sz="1200" b="0">
                <a:solidFill>
                  <a:srgbClr val="000000"/>
                </a:solidFill>
              </a:defRPr>
            </a:pPr>
            <a:r>
              <a:t>@examplesIf</a:t>
            </a:r>
          </a:p>
          <a:p>
            <a:pPr>
              <a:lnSpc>
                <a:spcPct val="120000"/>
              </a:lnSpc>
              <a:spcBef>
                <a:spcPts val="0"/>
              </a:spcBef>
              <a:defRPr sz="1200">
                <a:solidFill>
                  <a:srgbClr val="000000"/>
                </a:solidFill>
              </a:defRPr>
            </a:pPr>
            <a:r>
              <a:t>@export</a:t>
            </a:r>
          </a:p>
          <a:p>
            <a:pPr>
              <a:lnSpc>
                <a:spcPct val="120000"/>
              </a:lnSpc>
              <a:spcBef>
                <a:spcPts val="0"/>
              </a:spcBef>
              <a:defRPr sz="1200" b="0">
                <a:solidFill>
                  <a:srgbClr val="000000"/>
                </a:solidFill>
              </a:defRPr>
            </a:pPr>
            <a:r>
              <a:t>@family</a:t>
            </a:r>
          </a:p>
          <a:p>
            <a:pPr>
              <a:lnSpc>
                <a:spcPct val="120000"/>
              </a:lnSpc>
              <a:spcBef>
                <a:spcPts val="0"/>
              </a:spcBef>
              <a:defRPr sz="1200" b="0">
                <a:solidFill>
                  <a:srgbClr val="000000"/>
                </a:solidFill>
              </a:defRPr>
            </a:pPr>
            <a:r>
              <a:t>@inheritParams</a:t>
            </a:r>
          </a:p>
          <a:p>
            <a:pPr>
              <a:lnSpc>
                <a:spcPct val="120000"/>
              </a:lnSpc>
              <a:spcBef>
                <a:spcPts val="0"/>
              </a:spcBef>
              <a:defRPr sz="1200">
                <a:solidFill>
                  <a:srgbClr val="000000"/>
                </a:solidFill>
              </a:defRPr>
            </a:pPr>
            <a:r>
              <a:t>@param</a:t>
            </a:r>
          </a:p>
          <a:p>
            <a:pPr>
              <a:lnSpc>
                <a:spcPct val="120000"/>
              </a:lnSpc>
              <a:spcBef>
                <a:spcPts val="0"/>
              </a:spcBef>
              <a:defRPr sz="1200" b="0">
                <a:solidFill>
                  <a:srgbClr val="000000"/>
                </a:solidFill>
              </a:defRPr>
            </a:pPr>
            <a:r>
              <a:t>@rdname</a:t>
            </a:r>
          </a:p>
          <a:p>
            <a:pPr>
              <a:lnSpc>
                <a:spcPct val="120000"/>
              </a:lnSpc>
              <a:spcBef>
                <a:spcPts val="0"/>
              </a:spcBef>
              <a:defRPr sz="1200" b="0">
                <a:solidFill>
                  <a:srgbClr val="000000"/>
                </a:solidFill>
              </a:defRPr>
            </a:pPr>
            <a:r>
              <a:rPr b="1"/>
              <a:t>@returns</a:t>
            </a:r>
          </a:p>
          <a:p>
            <a:pPr>
              <a:lnSpc>
                <a:spcPct val="120000"/>
              </a:lnSpc>
              <a:spcBef>
                <a:spcPts val="0"/>
              </a:spcBef>
              <a:defRPr sz="1200" b="0">
                <a:solidFill>
                  <a:srgbClr val="000000"/>
                </a:solidFill>
              </a:defRPr>
            </a:pPr>
            <a:r>
              <a:t>@seealso</a:t>
            </a:r>
            <a:endParaRPr b="1"/>
          </a:p>
        </p:txBody>
      </p:sp>
      <p:sp>
        <p:nvSpPr>
          <p:cNvPr id="213" name="COMMON ROXYGEN TAGS"/>
          <p:cNvSpPr txBox="1"/>
          <p:nvPr/>
        </p:nvSpPr>
        <p:spPr>
          <a:xfrm>
            <a:off x="4925788" y="4633238"/>
            <a:ext cx="2336479"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COMMON ROXYGEN TAGS</a:t>
            </a:r>
          </a:p>
        </p:txBody>
      </p:sp>
      <p:sp>
        <p:nvSpPr>
          <p:cNvPr id="214" name="ROXYGEN2"/>
          <p:cNvSpPr txBox="1"/>
          <p:nvPr/>
        </p:nvSpPr>
        <p:spPr>
          <a:xfrm>
            <a:off x="4864736" y="841008"/>
            <a:ext cx="1026158" cy="2413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t>ROXYGEN2</a:t>
            </a:r>
          </a:p>
        </p:txBody>
      </p:sp>
      <p:pic>
        <p:nvPicPr>
          <p:cNvPr id="215" name="roxygen2.png" descr="roxygen2.png"/>
          <p:cNvPicPr>
            <a:picLocks noChangeAspect="1"/>
          </p:cNvPicPr>
          <p:nvPr/>
        </p:nvPicPr>
        <p:blipFill>
          <a:blip r:embed="rId3"/>
          <a:stretch>
            <a:fillRect/>
          </a:stretch>
        </p:blipFill>
        <p:spPr>
          <a:xfrm>
            <a:off x="8317089" y="736844"/>
            <a:ext cx="734789" cy="851755"/>
          </a:xfrm>
          <a:prstGeom prst="rect">
            <a:avLst/>
          </a:prstGeom>
          <a:ln w="12700">
            <a:miter lim="400000"/>
          </a:ln>
        </p:spPr>
      </p:pic>
      <p:sp>
        <p:nvSpPr>
          <p:cNvPr id="216" name="folder vignettes/"/>
          <p:cNvSpPr txBox="1"/>
          <p:nvPr/>
        </p:nvSpPr>
        <p:spPr>
          <a:xfrm>
            <a:off x="321119" y="3425215"/>
            <a:ext cx="1806585"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b="1" dirty="0"/>
              <a:t>     </a:t>
            </a:r>
            <a:r>
              <a:rPr dirty="0"/>
              <a:t>vignettes/</a:t>
            </a:r>
          </a:p>
        </p:txBody>
      </p:sp>
      <p:sp>
        <p:nvSpPr>
          <p:cNvPr id="217" name="Create a vignette that is included with your package with use_vignette().…"/>
          <p:cNvSpPr txBox="1"/>
          <p:nvPr/>
        </p:nvSpPr>
        <p:spPr>
          <a:xfrm>
            <a:off x="317549" y="3862254"/>
            <a:ext cx="4218898" cy="1378566"/>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t>Create a vignette that is included with your package with </a:t>
            </a:r>
            <a:r>
              <a:rPr b="1"/>
              <a:t>use_vignette().</a:t>
            </a:r>
          </a:p>
          <a:p>
            <a:pPr marL="317500" indent="-317500">
              <a:lnSpc>
                <a:spcPct val="90000"/>
              </a:lnSpc>
              <a:spcBef>
                <a:spcPts val="1000"/>
              </a:spcBef>
              <a:buSzPct val="125000"/>
              <a:buChar char="☑"/>
              <a:defRPr sz="1200" b="0">
                <a:solidFill>
                  <a:srgbClr val="000000"/>
                </a:solidFill>
              </a:defRPr>
            </a:pPr>
            <a:r>
              <a:t>Create an article that only appears on the website with </a:t>
            </a:r>
            <a:r>
              <a:rPr b="1"/>
              <a:t>use_article().</a:t>
            </a:r>
          </a:p>
          <a:p>
            <a:pPr marL="317500" indent="-317500">
              <a:lnSpc>
                <a:spcPct val="90000"/>
              </a:lnSpc>
              <a:spcBef>
                <a:spcPts val="1000"/>
              </a:spcBef>
              <a:buSzPct val="125000"/>
              <a:buChar char="☑"/>
              <a:defRPr sz="1200" b="0">
                <a:solidFill>
                  <a:srgbClr val="000000"/>
                </a:solidFill>
              </a:defRPr>
            </a:pPr>
            <a:r>
              <a:t>Write the body of your vignettes in R Markdown.</a:t>
            </a:r>
          </a:p>
        </p:txBody>
      </p:sp>
      <p:sp>
        <p:nvSpPr>
          <p:cNvPr id="218" name="Websites with pkgdown"/>
          <p:cNvSpPr txBox="1"/>
          <p:nvPr/>
        </p:nvSpPr>
        <p:spPr>
          <a:xfrm>
            <a:off x="321119" y="5473828"/>
            <a:ext cx="3350147"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t>Websites with pkgdown</a:t>
            </a:r>
          </a:p>
        </p:txBody>
      </p:sp>
      <p:sp>
        <p:nvSpPr>
          <p:cNvPr id="219" name="Línea"/>
          <p:cNvSpPr/>
          <p:nvPr/>
        </p:nvSpPr>
        <p:spPr>
          <a:xfrm>
            <a:off x="323099" y="5372773"/>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20" name="Use GitHub and use_pkgdown_github_pages()   to set up pkgdown and configures an automated workflow using GitHub Actions and Pages.…"/>
          <p:cNvSpPr txBox="1"/>
          <p:nvPr/>
        </p:nvSpPr>
        <p:spPr>
          <a:xfrm>
            <a:off x="314721" y="5882907"/>
            <a:ext cx="4218898" cy="1365718"/>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rPr sz="1100" dirty="0"/>
              <a:t>Use GitHub and </a:t>
            </a:r>
            <a:r>
              <a:rPr sz="1100" b="1" dirty="0" err="1"/>
              <a:t>use_pkgdown_github_pages</a:t>
            </a:r>
            <a:r>
              <a:rPr sz="1100" b="1" dirty="0"/>
              <a:t>()</a:t>
            </a:r>
            <a:r>
              <a:rPr sz="1100" dirty="0"/>
              <a:t>  </a:t>
            </a:r>
            <a:br>
              <a:rPr sz="1100" dirty="0"/>
            </a:br>
            <a:r>
              <a:rPr sz="1100" dirty="0"/>
              <a:t>to set up </a:t>
            </a:r>
            <a:r>
              <a:rPr sz="1100" dirty="0" err="1"/>
              <a:t>pkgdown</a:t>
            </a:r>
            <a:r>
              <a:rPr sz="1100" dirty="0"/>
              <a:t> and configures an automated workflow using GitHub Actions and Pages.</a:t>
            </a:r>
          </a:p>
          <a:p>
            <a:pPr marL="317500" indent="-317500">
              <a:lnSpc>
                <a:spcPct val="90000"/>
              </a:lnSpc>
              <a:spcBef>
                <a:spcPts val="1000"/>
              </a:spcBef>
              <a:buSzPct val="125000"/>
              <a:buChar char="☑"/>
              <a:defRPr sz="1200" b="0">
                <a:solidFill>
                  <a:srgbClr val="000000"/>
                </a:solidFill>
              </a:defRPr>
            </a:pPr>
            <a:r>
              <a:rPr sz="1100" dirty="0"/>
              <a:t>If you're not using GitHub, call </a:t>
            </a:r>
            <a:r>
              <a:rPr sz="1100" b="1" dirty="0" err="1"/>
              <a:t>use_pkgdown</a:t>
            </a:r>
            <a:r>
              <a:rPr sz="1100" b="1" dirty="0"/>
              <a:t>()</a:t>
            </a:r>
            <a:r>
              <a:rPr sz="1100" dirty="0"/>
              <a:t> to configure </a:t>
            </a:r>
            <a:r>
              <a:rPr sz="1100" dirty="0" err="1"/>
              <a:t>pkgdown</a:t>
            </a:r>
            <a:r>
              <a:rPr sz="1100" dirty="0"/>
              <a:t>. Then build locally with </a:t>
            </a:r>
            <a:r>
              <a:rPr sz="1100" b="1" dirty="0" err="1"/>
              <a:t>pkgdown</a:t>
            </a:r>
            <a:r>
              <a:rPr sz="1100" b="1" dirty="0"/>
              <a:t>::</a:t>
            </a:r>
            <a:r>
              <a:rPr sz="1100" b="1" dirty="0" err="1"/>
              <a:t>build_site</a:t>
            </a:r>
            <a:r>
              <a:rPr sz="1100" b="1" dirty="0"/>
              <a:t>().</a:t>
            </a:r>
          </a:p>
        </p:txBody>
      </p:sp>
      <p:pic>
        <p:nvPicPr>
          <p:cNvPr id="221" name="pkgdown.png" descr="pkgdown.png"/>
          <p:cNvPicPr>
            <a:picLocks noChangeAspect="1"/>
          </p:cNvPicPr>
          <p:nvPr/>
        </p:nvPicPr>
        <p:blipFill>
          <a:blip r:embed="rId4"/>
          <a:stretch>
            <a:fillRect/>
          </a:stretch>
        </p:blipFill>
        <p:spPr>
          <a:xfrm>
            <a:off x="3758996" y="5427220"/>
            <a:ext cx="671798" cy="778592"/>
          </a:xfrm>
          <a:prstGeom prst="rect">
            <a:avLst/>
          </a:prstGeom>
          <a:ln w="12700">
            <a:miter lim="400000"/>
          </a:ln>
        </p:spPr>
      </p:pic>
      <p:sp>
        <p:nvSpPr>
          <p:cNvPr id="222" name="Línea"/>
          <p:cNvSpPr/>
          <p:nvPr/>
        </p:nvSpPr>
        <p:spPr>
          <a:xfrm>
            <a:off x="323099" y="7503869"/>
            <a:ext cx="885246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23" name="Set up test infrastructure with use_testthat().…"/>
          <p:cNvSpPr txBox="1"/>
          <p:nvPr/>
        </p:nvSpPr>
        <p:spPr>
          <a:xfrm>
            <a:off x="323317" y="7992313"/>
            <a:ext cx="4206631" cy="1897009"/>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04800" indent="-304800" defTabSz="560831">
              <a:lnSpc>
                <a:spcPct val="90000"/>
              </a:lnSpc>
              <a:spcBef>
                <a:spcPts val="900"/>
              </a:spcBef>
              <a:buSzPct val="125000"/>
              <a:buChar char="☑"/>
              <a:defRPr sz="1152" b="0">
                <a:solidFill>
                  <a:srgbClr val="000000"/>
                </a:solidFill>
              </a:defRPr>
            </a:pPr>
            <a:r>
              <a:t>Set up test infrastructure with </a:t>
            </a:r>
            <a:r>
              <a:rPr b="1"/>
              <a:t>use_testthat().</a:t>
            </a:r>
          </a:p>
          <a:p>
            <a:pPr marL="304800" indent="-304800" defTabSz="560831">
              <a:lnSpc>
                <a:spcPct val="90000"/>
              </a:lnSpc>
              <a:spcBef>
                <a:spcPts val="900"/>
              </a:spcBef>
              <a:buSzPct val="125000"/>
              <a:buChar char="☑"/>
              <a:defRPr sz="1152" b="0">
                <a:solidFill>
                  <a:srgbClr val="000000"/>
                </a:solidFill>
              </a:defRPr>
            </a:pPr>
            <a:r>
              <a:t>Create a test file with </a:t>
            </a:r>
            <a:r>
              <a:rPr b="1"/>
              <a:t>use_test().</a:t>
            </a:r>
          </a:p>
          <a:p>
            <a:pPr marL="304800" indent="-304800" defTabSz="560831">
              <a:lnSpc>
                <a:spcPct val="90000"/>
              </a:lnSpc>
              <a:spcBef>
                <a:spcPts val="900"/>
              </a:spcBef>
              <a:buSzPct val="125000"/>
              <a:buChar char="☑"/>
              <a:defRPr sz="1152" b="0">
                <a:solidFill>
                  <a:srgbClr val="000000"/>
                </a:solidFill>
              </a:defRPr>
            </a:pPr>
            <a:r>
              <a:t>Write tests with </a:t>
            </a:r>
            <a:r>
              <a:rPr b="1"/>
              <a:t>test_that()</a:t>
            </a:r>
            <a:r>
              <a:t> and </a:t>
            </a:r>
            <a:r>
              <a:rPr b="1"/>
              <a:t>expect_()</a:t>
            </a:r>
            <a:r>
              <a:t>.</a:t>
            </a:r>
          </a:p>
          <a:p>
            <a:pPr marL="304800" indent="-304800" defTabSz="560831">
              <a:lnSpc>
                <a:spcPct val="90000"/>
              </a:lnSpc>
              <a:spcBef>
                <a:spcPts val="900"/>
              </a:spcBef>
              <a:buSzPct val="125000"/>
              <a:buChar char="☑"/>
              <a:defRPr sz="1152" b="0">
                <a:solidFill>
                  <a:srgbClr val="000000"/>
                </a:solidFill>
              </a:defRPr>
            </a:pPr>
            <a:r>
              <a:t>Run all tests with </a:t>
            </a:r>
            <a:r>
              <a:rPr b="1"/>
              <a:t>test()</a:t>
            </a:r>
            <a:r>
              <a:t> and run tests for current file </a:t>
            </a:r>
            <a:br/>
            <a:r>
              <a:t>with </a:t>
            </a:r>
            <a:r>
              <a:rPr b="1"/>
              <a:t>test_active_file().</a:t>
            </a:r>
          </a:p>
          <a:p>
            <a:pPr marL="304800" indent="-304800" defTabSz="560831">
              <a:lnSpc>
                <a:spcPct val="90000"/>
              </a:lnSpc>
              <a:spcBef>
                <a:spcPts val="900"/>
              </a:spcBef>
              <a:buSzPct val="125000"/>
              <a:buChar char="☑"/>
              <a:defRPr sz="1152" b="0">
                <a:solidFill>
                  <a:srgbClr val="000000"/>
                </a:solidFill>
              </a:defRPr>
            </a:pPr>
            <a:r>
              <a:t>See coverage of all files with </a:t>
            </a:r>
            <a:r>
              <a:rPr b="1"/>
              <a:t>test_coverage() </a:t>
            </a:r>
            <a:r>
              <a:t>and </a:t>
            </a:r>
            <a:br/>
            <a:r>
              <a:t>see coverage of current file with </a:t>
            </a:r>
            <a:r>
              <a:rPr b="1"/>
              <a:t>test_coverage_active_file().</a:t>
            </a:r>
          </a:p>
        </p:txBody>
      </p:sp>
      <p:sp>
        <p:nvSpPr>
          <p:cNvPr id="224" name="test_that(&quot;Math works&quot;, {…"/>
          <p:cNvSpPr/>
          <p:nvPr/>
        </p:nvSpPr>
        <p:spPr>
          <a:xfrm>
            <a:off x="5941752" y="8917626"/>
            <a:ext cx="2084514" cy="972742"/>
          </a:xfrm>
          <a:prstGeom prst="rect">
            <a:avLst/>
          </a:prstGeom>
          <a:solidFill>
            <a:srgbClr val="FFFFFF"/>
          </a:solidFill>
          <a:ln w="12700">
            <a:solidFill>
              <a:srgbClr val="53585F"/>
            </a:solidFill>
            <a:miter lim="400000"/>
          </a:ln>
          <a:effectLst>
            <a:outerShdw blurRad="381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lstStyle/>
          <a:p>
            <a:pPr>
              <a:lnSpc>
                <a:spcPct val="110000"/>
              </a:lnSpc>
              <a:spcBef>
                <a:spcPts val="0"/>
              </a:spcBef>
              <a:defRPr sz="950" b="0">
                <a:solidFill>
                  <a:srgbClr val="000000"/>
                </a:solidFill>
                <a:latin typeface="Menlo Regular"/>
                <a:ea typeface="Menlo Regular"/>
                <a:cs typeface="Menlo Regular"/>
                <a:sym typeface="Menlo Regular"/>
              </a:defRPr>
            </a:pPr>
            <a:r>
              <a:t>test_that("Math works", {</a:t>
            </a:r>
          </a:p>
          <a:p>
            <a:pPr>
              <a:lnSpc>
                <a:spcPct val="110000"/>
              </a:lnSpc>
              <a:spcBef>
                <a:spcPts val="0"/>
              </a:spcBef>
              <a:defRPr sz="950" b="0">
                <a:solidFill>
                  <a:srgbClr val="000000"/>
                </a:solidFill>
                <a:latin typeface="Menlo Regular"/>
                <a:ea typeface="Menlo Regular"/>
                <a:cs typeface="Menlo Regular"/>
                <a:sym typeface="Menlo Regular"/>
              </a:defRPr>
            </a:pPr>
            <a:r>
              <a:t>  expect_equal(1 + 1, 2)</a:t>
            </a:r>
          </a:p>
          <a:p>
            <a:pPr>
              <a:lnSpc>
                <a:spcPct val="110000"/>
              </a:lnSpc>
              <a:spcBef>
                <a:spcPts val="0"/>
              </a:spcBef>
              <a:defRPr sz="950" b="0">
                <a:solidFill>
                  <a:srgbClr val="000000"/>
                </a:solidFill>
                <a:latin typeface="Menlo Regular"/>
                <a:ea typeface="Menlo Regular"/>
                <a:cs typeface="Menlo Regular"/>
                <a:sym typeface="Menlo Regular"/>
              </a:defRPr>
            </a:pPr>
            <a:r>
              <a:t>  expect_equal(1 + 2, 3)</a:t>
            </a:r>
          </a:p>
          <a:p>
            <a:pPr>
              <a:lnSpc>
                <a:spcPct val="110000"/>
              </a:lnSpc>
              <a:spcBef>
                <a:spcPts val="0"/>
              </a:spcBef>
              <a:defRPr sz="950" b="0">
                <a:solidFill>
                  <a:srgbClr val="000000"/>
                </a:solidFill>
                <a:latin typeface="Menlo Regular"/>
                <a:ea typeface="Menlo Regular"/>
                <a:cs typeface="Menlo Regular"/>
                <a:sym typeface="Menlo Regular"/>
              </a:defRPr>
            </a:pPr>
            <a:r>
              <a:t>  expect_equal(1 + 3, 4)</a:t>
            </a:r>
          </a:p>
          <a:p>
            <a:pPr>
              <a:lnSpc>
                <a:spcPct val="110000"/>
              </a:lnSpc>
              <a:spcBef>
                <a:spcPts val="0"/>
              </a:spcBef>
              <a:defRPr sz="950" b="0">
                <a:solidFill>
                  <a:srgbClr val="000000"/>
                </a:solidFill>
                <a:latin typeface="Menlo Regular"/>
                <a:ea typeface="Menlo Regular"/>
                <a:cs typeface="Menlo Regular"/>
                <a:sym typeface="Menlo Regular"/>
              </a:defRPr>
            </a:pPr>
            <a:r>
              <a:t>})</a:t>
            </a:r>
          </a:p>
        </p:txBody>
      </p:sp>
      <p:graphicFrame>
        <p:nvGraphicFramePr>
          <p:cNvPr id="225" name="Table 1"/>
          <p:cNvGraphicFramePr/>
          <p:nvPr/>
        </p:nvGraphicFramePr>
        <p:xfrm>
          <a:off x="4802194" y="7734396"/>
          <a:ext cx="4375155" cy="985440"/>
        </p:xfrm>
        <a:graphic>
          <a:graphicData uri="http://schemas.openxmlformats.org/drawingml/2006/table">
            <a:tbl>
              <a:tblPr firstRow="1">
                <a:tableStyleId>{C7B018BB-80A7-4F77-B60F-C8B233D01FF8}</a:tableStyleId>
              </a:tblPr>
              <a:tblGrid>
                <a:gridCol w="1515958">
                  <a:extLst>
                    <a:ext uri="{9D8B030D-6E8A-4147-A177-3AD203B41FA5}">
                      <a16:colId xmlns:a16="http://schemas.microsoft.com/office/drawing/2014/main" val="20000"/>
                    </a:ext>
                  </a:extLst>
                </a:gridCol>
                <a:gridCol w="2859197">
                  <a:extLst>
                    <a:ext uri="{9D8B030D-6E8A-4147-A177-3AD203B41FA5}">
                      <a16:colId xmlns:a16="http://schemas.microsoft.com/office/drawing/2014/main" val="20001"/>
                    </a:ext>
                  </a:extLst>
                </a:gridCol>
              </a:tblGrid>
              <a:tr h="246360">
                <a:tc>
                  <a:txBody>
                    <a:bodyPr/>
                    <a:lstStyle/>
                    <a:p>
                      <a:pPr indent="50800" algn="l" defTabSz="914400">
                        <a:defRPr b="0">
                          <a:solidFill>
                            <a:srgbClr val="000000"/>
                          </a:solidFill>
                        </a:defRPr>
                      </a:pPr>
                      <a:r>
                        <a:rPr sz="1200">
                          <a:solidFill>
                            <a:srgbClr val="D5553F"/>
                          </a:solidFill>
                        </a:rPr>
                        <a:t>Expect statement</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tc>
                  <a:txBody>
                    <a:bodyPr/>
                    <a:lstStyle/>
                    <a:p>
                      <a:pPr indent="50800" algn="l" defTabSz="914400">
                        <a:defRPr b="0">
                          <a:solidFill>
                            <a:srgbClr val="000000"/>
                          </a:solidFill>
                        </a:defRPr>
                      </a:pPr>
                      <a:r>
                        <a:rPr sz="1200" b="1">
                          <a:solidFill>
                            <a:srgbClr val="D5553F"/>
                          </a:solidFill>
                        </a:rPr>
                        <a:t>Tests</a:t>
                      </a:r>
                    </a:p>
                  </a:txBody>
                  <a:tcPr marL="0" marR="0" marT="0" marB="0"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noFill/>
                  </a:tcPr>
                </a:tc>
                <a:extLst>
                  <a:ext uri="{0D108BD9-81ED-4DB2-BD59-A6C34878D82A}">
                    <a16:rowId xmlns:a16="http://schemas.microsoft.com/office/drawing/2014/main" val="10000"/>
                  </a:ext>
                </a:extLst>
              </a:tr>
              <a:tr h="246360">
                <a:tc>
                  <a:txBody>
                    <a:bodyPr/>
                    <a:lstStyle/>
                    <a:p>
                      <a:pPr indent="50800" algn="l" defTabSz="914400"/>
                      <a:r>
                        <a:rPr sz="1200" b="1"/>
                        <a:t>expect_equal()</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tc>
                  <a:txBody>
                    <a:bodyPr/>
                    <a:lstStyle/>
                    <a:p>
                      <a:pPr indent="63500" algn="l" defTabSz="914400"/>
                      <a:r>
                        <a:rPr sz="1200"/>
                        <a:t>Is equal? (within numerical tolerance)</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326"/>
                      </a:srgbClr>
                    </a:solidFill>
                  </a:tcPr>
                </a:tc>
                <a:extLst>
                  <a:ext uri="{0D108BD9-81ED-4DB2-BD59-A6C34878D82A}">
                    <a16:rowId xmlns:a16="http://schemas.microsoft.com/office/drawing/2014/main" val="10001"/>
                  </a:ext>
                </a:extLst>
              </a:tr>
              <a:tr h="246360">
                <a:tc>
                  <a:txBody>
                    <a:bodyPr/>
                    <a:lstStyle/>
                    <a:p>
                      <a:pPr indent="50800" algn="l" defTabSz="914400"/>
                      <a:r>
                        <a:rPr sz="1200" b="1"/>
                        <a:t>expect_error()</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200"/>
                        <a:t>Throws specified error?</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2"/>
                  </a:ext>
                </a:extLst>
              </a:tr>
              <a:tr h="246360">
                <a:tc>
                  <a:txBody>
                    <a:bodyPr/>
                    <a:lstStyle/>
                    <a:p>
                      <a:pPr indent="50800" algn="l" defTabSz="914400"/>
                      <a:r>
                        <a:rPr sz="1200" b="1"/>
                        <a:t>expect_snapshot()</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tc>
                  <a:txBody>
                    <a:bodyPr/>
                    <a:lstStyle/>
                    <a:p>
                      <a:pPr indent="63500" algn="l" defTabSz="914400"/>
                      <a:r>
                        <a:rPr sz="1200"/>
                        <a:t>Output is unchanged?</a:t>
                      </a:r>
                    </a:p>
                  </a:txBody>
                  <a:tcPr marL="0" marR="0" marT="0" marB="0" anchor="ctr" horzOverflow="overflow">
                    <a:lnL w="6350">
                      <a:solidFill>
                        <a:srgbClr val="7A4AAA">
                          <a:alpha val="0"/>
                        </a:srgbClr>
                      </a:solidFill>
                      <a:miter lim="400000"/>
                    </a:lnL>
                    <a:lnR w="6350">
                      <a:solidFill>
                        <a:srgbClr val="7A4AAA">
                          <a:alpha val="0"/>
                        </a:srgbClr>
                      </a:solidFill>
                      <a:miter lim="400000"/>
                    </a:lnR>
                    <a:lnT w="6350">
                      <a:solidFill>
                        <a:srgbClr val="7A4AAA">
                          <a:alpha val="0"/>
                        </a:srgbClr>
                      </a:solidFill>
                      <a:miter lim="400000"/>
                    </a:lnT>
                    <a:lnB w="6350">
                      <a:solidFill>
                        <a:srgbClr val="7A4AAA">
                          <a:alpha val="0"/>
                        </a:srgbClr>
                      </a:solidFill>
                      <a:miter lim="400000"/>
                    </a:lnB>
                    <a:solidFill>
                      <a:srgbClr val="D0D1D2">
                        <a:alpha val="25117"/>
                      </a:srgbClr>
                    </a:solidFill>
                  </a:tcPr>
                </a:tc>
                <a:extLst>
                  <a:ext uri="{0D108BD9-81ED-4DB2-BD59-A6C34878D82A}">
                    <a16:rowId xmlns:a16="http://schemas.microsoft.com/office/drawing/2014/main" val="10003"/>
                  </a:ext>
                </a:extLst>
              </a:tr>
            </a:tbl>
          </a:graphicData>
        </a:graphic>
      </p:graphicFrame>
      <p:sp>
        <p:nvSpPr>
          <p:cNvPr id="226" name="folder tests/"/>
          <p:cNvSpPr txBox="1"/>
          <p:nvPr/>
        </p:nvSpPr>
        <p:spPr>
          <a:xfrm>
            <a:off x="321119" y="7593084"/>
            <a:ext cx="1146148"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sz="2300" dirty="0"/>
              <a:t>tests</a:t>
            </a:r>
            <a:r>
              <a:rPr dirty="0"/>
              <a:t>/</a:t>
            </a:r>
          </a:p>
        </p:txBody>
      </p:sp>
      <p:pic>
        <p:nvPicPr>
          <p:cNvPr id="227" name="testthat.png" descr="testthat.png"/>
          <p:cNvPicPr>
            <a:picLocks noChangeAspect="1"/>
          </p:cNvPicPr>
          <p:nvPr/>
        </p:nvPicPr>
        <p:blipFill>
          <a:blip r:embed="rId5"/>
          <a:stretch>
            <a:fillRect/>
          </a:stretch>
        </p:blipFill>
        <p:spPr>
          <a:xfrm>
            <a:off x="3742942" y="7556917"/>
            <a:ext cx="675152" cy="782479"/>
          </a:xfrm>
          <a:prstGeom prst="rect">
            <a:avLst/>
          </a:prstGeom>
          <a:ln w="12700">
            <a:miter lim="400000"/>
          </a:ln>
        </p:spPr>
      </p:pic>
      <p:sp>
        <p:nvSpPr>
          <p:cNvPr id="228" name="The contents of a package can be stored on disk as a:…"/>
          <p:cNvSpPr txBox="1"/>
          <p:nvPr/>
        </p:nvSpPr>
        <p:spPr>
          <a:xfrm>
            <a:off x="9433471" y="2720923"/>
            <a:ext cx="4251841" cy="2414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a:lnSpc>
                <a:spcPct val="90000"/>
              </a:lnSpc>
              <a:spcBef>
                <a:spcPts val="300"/>
              </a:spcBef>
              <a:defRPr sz="1200" b="0">
                <a:solidFill>
                  <a:srgbClr val="000000"/>
                </a:solidFill>
              </a:defRPr>
            </a:pPr>
            <a:r>
              <a:rPr sz="1100" dirty="0"/>
              <a:t>The contents of a package can be stored on disk as a:</a:t>
            </a:r>
          </a:p>
          <a:p>
            <a:pPr marL="342900" indent="-165100">
              <a:lnSpc>
                <a:spcPct val="90000"/>
              </a:lnSpc>
              <a:spcBef>
                <a:spcPts val="300"/>
              </a:spcBef>
              <a:buSzPct val="100000"/>
              <a:buChar char="•"/>
              <a:defRPr sz="1200">
                <a:solidFill>
                  <a:srgbClr val="000000"/>
                </a:solidFill>
              </a:defRPr>
            </a:pPr>
            <a:r>
              <a:rPr sz="1100" dirty="0"/>
              <a:t>source</a:t>
            </a:r>
            <a:r>
              <a:rPr sz="1100" b="0" dirty="0"/>
              <a:t> - a directory with sub-directories (as shown in Package structure)</a:t>
            </a:r>
          </a:p>
          <a:p>
            <a:pPr marL="342900" indent="-165100">
              <a:lnSpc>
                <a:spcPct val="90000"/>
              </a:lnSpc>
              <a:spcBef>
                <a:spcPts val="300"/>
              </a:spcBef>
              <a:buSzPct val="100000"/>
              <a:buChar char="•"/>
              <a:defRPr sz="1200">
                <a:solidFill>
                  <a:srgbClr val="000000"/>
                </a:solidFill>
              </a:defRPr>
            </a:pPr>
            <a:r>
              <a:rPr sz="1100" dirty="0"/>
              <a:t>bundle </a:t>
            </a:r>
            <a:r>
              <a:rPr sz="1100" b="0" dirty="0"/>
              <a:t>- a single compressed file (</a:t>
            </a:r>
            <a:r>
              <a:rPr sz="1100" b="0" i="1" dirty="0"/>
              <a:t>.tar.gz</a:t>
            </a:r>
            <a:r>
              <a:rPr sz="1100" b="0" dirty="0"/>
              <a:t>)</a:t>
            </a:r>
          </a:p>
          <a:p>
            <a:pPr marL="342900" indent="-165100">
              <a:lnSpc>
                <a:spcPct val="90000"/>
              </a:lnSpc>
              <a:spcBef>
                <a:spcPts val="800"/>
              </a:spcBef>
              <a:buSzPct val="100000"/>
              <a:buChar char="•"/>
              <a:defRPr sz="1200">
                <a:solidFill>
                  <a:srgbClr val="000000"/>
                </a:solidFill>
              </a:defRPr>
            </a:pPr>
            <a:r>
              <a:rPr sz="1100" dirty="0"/>
              <a:t>binary</a:t>
            </a:r>
            <a:r>
              <a:rPr sz="1100" b="0" dirty="0"/>
              <a:t> - a single compressed file optimized for a specific OS</a:t>
            </a:r>
          </a:p>
          <a:p>
            <a:pPr>
              <a:lnSpc>
                <a:spcPct val="90000"/>
              </a:lnSpc>
              <a:spcBef>
                <a:spcPts val="700"/>
              </a:spcBef>
              <a:defRPr sz="1200">
                <a:solidFill>
                  <a:srgbClr val="000000"/>
                </a:solidFill>
              </a:defRPr>
            </a:pPr>
            <a:r>
              <a:rPr sz="1100" b="0" dirty="0"/>
              <a:t>Packages exist in those states locally or remotely, e.g. on CRAN or on GitHub.</a:t>
            </a:r>
          </a:p>
          <a:p>
            <a:pPr>
              <a:lnSpc>
                <a:spcPct val="90000"/>
              </a:lnSpc>
              <a:spcBef>
                <a:spcPts val="700"/>
              </a:spcBef>
              <a:defRPr sz="1200">
                <a:solidFill>
                  <a:srgbClr val="000000"/>
                </a:solidFill>
              </a:defRPr>
            </a:pPr>
            <a:r>
              <a:rPr sz="1100" b="0" dirty="0"/>
              <a:t>From those states, a package can be installed into an R library and then loaded into memory for use during an R session.</a:t>
            </a:r>
          </a:p>
          <a:p>
            <a:pPr>
              <a:lnSpc>
                <a:spcPct val="90000"/>
              </a:lnSpc>
              <a:spcBef>
                <a:spcPts val="700"/>
              </a:spcBef>
              <a:defRPr sz="1200">
                <a:solidFill>
                  <a:srgbClr val="000000"/>
                </a:solidFill>
              </a:defRPr>
            </a:pPr>
            <a:r>
              <a:rPr sz="1100" b="0" dirty="0"/>
              <a:t>Use the functions below to move between these states.</a:t>
            </a:r>
          </a:p>
        </p:txBody>
      </p:sp>
      <p:graphicFrame>
        <p:nvGraphicFramePr>
          <p:cNvPr id="229" name="Table 1-3"/>
          <p:cNvGraphicFramePr/>
          <p:nvPr>
            <p:extLst>
              <p:ext uri="{D42A27DB-BD31-4B8C-83A1-F6EECF244321}">
                <p14:modId xmlns:p14="http://schemas.microsoft.com/office/powerpoint/2010/main" val="798397851"/>
              </p:ext>
            </p:extLst>
          </p:nvPr>
        </p:nvGraphicFramePr>
        <p:xfrm>
          <a:off x="9408071" y="5163322"/>
          <a:ext cx="4215021" cy="3891090"/>
        </p:xfrm>
        <a:graphic>
          <a:graphicData uri="http://schemas.openxmlformats.org/drawingml/2006/table">
            <a:tbl>
              <a:tblPr firstRow="1">
                <a:tableStyleId>{2708684C-4D16-4618-839F-0558EEFCDFE6}</a:tableStyleId>
              </a:tblPr>
              <a:tblGrid>
                <a:gridCol w="1695547">
                  <a:extLst>
                    <a:ext uri="{9D8B030D-6E8A-4147-A177-3AD203B41FA5}">
                      <a16:colId xmlns:a16="http://schemas.microsoft.com/office/drawing/2014/main" val="20000"/>
                    </a:ext>
                  </a:extLst>
                </a:gridCol>
                <a:gridCol w="496575">
                  <a:extLst>
                    <a:ext uri="{9D8B030D-6E8A-4147-A177-3AD203B41FA5}">
                      <a16:colId xmlns:a16="http://schemas.microsoft.com/office/drawing/2014/main" val="20001"/>
                    </a:ext>
                  </a:extLst>
                </a:gridCol>
                <a:gridCol w="388528">
                  <a:extLst>
                    <a:ext uri="{9D8B030D-6E8A-4147-A177-3AD203B41FA5}">
                      <a16:colId xmlns:a16="http://schemas.microsoft.com/office/drawing/2014/main" val="20002"/>
                    </a:ext>
                  </a:extLst>
                </a:gridCol>
                <a:gridCol w="378144">
                  <a:extLst>
                    <a:ext uri="{9D8B030D-6E8A-4147-A177-3AD203B41FA5}">
                      <a16:colId xmlns:a16="http://schemas.microsoft.com/office/drawing/2014/main" val="20003"/>
                    </a:ext>
                  </a:extLst>
                </a:gridCol>
                <a:gridCol w="366833">
                  <a:extLst>
                    <a:ext uri="{9D8B030D-6E8A-4147-A177-3AD203B41FA5}">
                      <a16:colId xmlns:a16="http://schemas.microsoft.com/office/drawing/2014/main" val="20004"/>
                    </a:ext>
                  </a:extLst>
                </a:gridCol>
                <a:gridCol w="419662">
                  <a:extLst>
                    <a:ext uri="{9D8B030D-6E8A-4147-A177-3AD203B41FA5}">
                      <a16:colId xmlns:a16="http://schemas.microsoft.com/office/drawing/2014/main" val="20005"/>
                    </a:ext>
                  </a:extLst>
                </a:gridCol>
                <a:gridCol w="469732">
                  <a:extLst>
                    <a:ext uri="{9D8B030D-6E8A-4147-A177-3AD203B41FA5}">
                      <a16:colId xmlns:a16="http://schemas.microsoft.com/office/drawing/2014/main" val="20006"/>
                    </a:ext>
                  </a:extLst>
                </a:gridCol>
              </a:tblGrid>
              <a:tr h="830522">
                <a:tc>
                  <a:txBody>
                    <a:bodyPr/>
                    <a:lstStyle/>
                    <a:p>
                      <a:pPr defTabSz="914400">
                        <a:spcBef>
                          <a:spcPts val="0"/>
                        </a:spcBef>
                        <a:tabLst>
                          <a:tab pos="1181100" algn="l"/>
                        </a:tabLst>
                        <a:defRPr sz="1200"/>
                      </a:pPr>
                      <a:endParaRP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0">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0">
                      <a:miter lim="400000"/>
                    </a:lnL>
                    <a:lnR w="0">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0">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tabLst>
                          <a:tab pos="1181100" algn="l"/>
                        </a:tabLst>
                        <a:defRPr sz="1100"/>
                      </a:pPr>
                      <a:endParaRPr/>
                    </a:p>
                  </a:txBody>
                  <a:tcPr marL="12700" marR="12700" marT="12700" marB="12700" anchor="ctr" horzOverflow="overflow">
                    <a:lnL w="12700">
                      <a:solidFill>
                        <a:srgbClr val="DCDEE0"/>
                      </a:solidFill>
                      <a:miter lim="400000"/>
                    </a:lnL>
                    <a:lnR w="12700">
                      <a:solidFill>
                        <a:srgbClr val="A6AAA9"/>
                      </a:solidFill>
                      <a:miter lim="400000"/>
                    </a:lnR>
                    <a:lnT w="12700">
                      <a:solidFill>
                        <a:srgbClr val="A6AAA9"/>
                      </a:solidFill>
                      <a:miter lim="400000"/>
                    </a:lnT>
                    <a:lnB w="12700">
                      <a:solidFill>
                        <a:srgbClr val="A6AAA9"/>
                      </a:solidFill>
                      <a:miter lim="400000"/>
                    </a:lnB>
                  </a:tcPr>
                </a:tc>
                <a:extLst>
                  <a:ext uri="{0D108BD9-81ED-4DB2-BD59-A6C34878D82A}">
                    <a16:rowId xmlns:a16="http://schemas.microsoft.com/office/drawing/2014/main" val="10000"/>
                  </a:ext>
                </a:extLst>
              </a:tr>
              <a:tr h="316531">
                <a:tc>
                  <a:txBody>
                    <a:bodyPr/>
                    <a:lstStyle/>
                    <a:p>
                      <a:pPr defTabSz="914400">
                        <a:spcBef>
                          <a:spcPts val="0"/>
                        </a:spcBef>
                        <a:defRPr sz="900" b="1"/>
                      </a:pPr>
                      <a:endParaRP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defRPr sz="1800"/>
                      </a:pPr>
                      <a:r>
                        <a:rPr sz="900"/>
                        <a:t>Internet</a:t>
                      </a:r>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gridSpan="3">
                  <a:txBody>
                    <a:bodyPr/>
                    <a:lstStyle/>
                    <a:p>
                      <a:pPr algn="ctr" defTabSz="914400">
                        <a:spcBef>
                          <a:spcPts val="0"/>
                        </a:spcBef>
                        <a:defRPr sz="1800"/>
                      </a:pPr>
                      <a:r>
                        <a:rPr sz="900"/>
                        <a:t>On disk</a:t>
                      </a:r>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hMerge="1">
                  <a:txBody>
                    <a:bodyPr/>
                    <a:lstStyle/>
                    <a:p>
                      <a:endParaRPr lang="es-ES"/>
                    </a:p>
                  </a:txBody>
                  <a:tcPr/>
                </a:tc>
                <a:tc hMerge="1">
                  <a:txBody>
                    <a:bodyPr/>
                    <a:lstStyle/>
                    <a:p>
                      <a:endParaRPr lang="es-ES"/>
                    </a:p>
                  </a:txBody>
                  <a:tcPr/>
                </a:tc>
                <a:tc>
                  <a:txBody>
                    <a:bodyPr/>
                    <a:lstStyle/>
                    <a:p>
                      <a:pPr algn="ctr" defTabSz="914400">
                        <a:spcBef>
                          <a:spcPts val="0"/>
                        </a:spcBef>
                        <a:defRPr sz="1800"/>
                      </a:pPr>
                      <a:r>
                        <a:rPr sz="900"/>
                        <a:t>Library</a:t>
                      </a:r>
                    </a:p>
                  </a:txBody>
                  <a:tcPr marL="0" marR="0" marT="0" marB="0" anchor="ctr" horzOverflow="overflow">
                    <a:lnL w="12700">
                      <a:solidFill>
                        <a:srgbClr val="DCDEE0"/>
                      </a:solidFill>
                      <a:miter lim="400000"/>
                    </a:lnL>
                    <a:lnR w="12700">
                      <a:solidFill>
                        <a:srgbClr val="DCDEE0"/>
                      </a:solidFill>
                      <a:miter lim="400000"/>
                    </a:lnR>
                    <a:lnT w="12700">
                      <a:solidFill>
                        <a:srgbClr val="A6AAA9"/>
                      </a:solidFill>
                      <a:miter lim="400000"/>
                    </a:lnT>
                    <a:lnB w="12700">
                      <a:solidFill>
                        <a:srgbClr val="A6AAA9"/>
                      </a:solidFill>
                      <a:miter lim="400000"/>
                    </a:lnB>
                  </a:tcPr>
                </a:tc>
                <a:tc>
                  <a:txBody>
                    <a:bodyPr/>
                    <a:lstStyle/>
                    <a:p>
                      <a:pPr algn="ctr" defTabSz="914400">
                        <a:spcBef>
                          <a:spcPts val="0"/>
                        </a:spcBef>
                        <a:defRPr sz="1800"/>
                      </a:pPr>
                      <a:r>
                        <a:rPr sz="900"/>
                        <a:t>Memory</a:t>
                      </a:r>
                    </a:p>
                  </a:txBody>
                  <a:tcPr marL="0" marR="0" marT="0" marB="0" anchor="ctr" horzOverflow="overflow">
                    <a:lnL w="12700">
                      <a:solidFill>
                        <a:srgbClr val="DCDEE0"/>
                      </a:solidFill>
                      <a:miter lim="400000"/>
                    </a:lnL>
                    <a:lnR w="12700">
                      <a:solidFill>
                        <a:srgbClr val="A6AAA9"/>
                      </a:solidFill>
                      <a:miter lim="400000"/>
                    </a:lnR>
                    <a:lnT w="12700">
                      <a:solidFill>
                        <a:srgbClr val="A6AAA9"/>
                      </a:solidFill>
                      <a:miter lim="400000"/>
                    </a:lnT>
                    <a:lnB w="12700">
                      <a:solidFill>
                        <a:srgbClr val="A6AAA9"/>
                      </a:solidFill>
                      <a:miter lim="400000"/>
                    </a:lnB>
                  </a:tcPr>
                </a:tc>
                <a:extLst>
                  <a:ext uri="{0D108BD9-81ED-4DB2-BD59-A6C34878D82A}">
                    <a16:rowId xmlns:a16="http://schemas.microsoft.com/office/drawing/2014/main" val="10001"/>
                  </a:ext>
                </a:extLst>
              </a:tr>
              <a:tr h="316531">
                <a:tc>
                  <a:txBody>
                    <a:bodyPr/>
                    <a:lstStyle/>
                    <a:p>
                      <a:pPr algn="l" defTabSz="914400">
                        <a:spcBef>
                          <a:spcPts val="0"/>
                        </a:spcBef>
                        <a:defRPr sz="1800"/>
                      </a:pPr>
                      <a:r>
                        <a:rPr sz="1050" b="1" dirty="0"/>
                        <a:t>library()</a:t>
                      </a:r>
                    </a:p>
                  </a:txBody>
                  <a:tcPr marL="12700" marR="12700" marT="12700" marB="12700" anchor="ctr" horzOverflow="overflow">
                    <a:lnL w="12700">
                      <a:solidFill>
                        <a:srgbClr val="A6AAA9"/>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12700">
                      <a:solidFill>
                        <a:srgbClr val="A6AAA9"/>
                      </a:solidFill>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12700">
                      <a:solidFill>
                        <a:srgbClr val="A6AAA9"/>
                      </a:solidFill>
                      <a:miter lim="400000"/>
                    </a:lnT>
                    <a:lnB w="0">
                      <a:miter lim="400000"/>
                    </a:lnB>
                  </a:tcPr>
                </a:tc>
                <a:extLst>
                  <a:ext uri="{0D108BD9-81ED-4DB2-BD59-A6C34878D82A}">
                    <a16:rowId xmlns:a16="http://schemas.microsoft.com/office/drawing/2014/main" val="10002"/>
                  </a:ext>
                </a:extLst>
              </a:tr>
              <a:tr h="316531">
                <a:tc>
                  <a:txBody>
                    <a:bodyPr/>
                    <a:lstStyle/>
                    <a:p>
                      <a:pPr algn="l" defTabSz="914400">
                        <a:spcBef>
                          <a:spcPts val="0"/>
                        </a:spcBef>
                        <a:defRPr sz="1800"/>
                      </a:pPr>
                      <a:r>
                        <a:rPr sz="1050" b="1" dirty="0" err="1"/>
                        <a:t>install.packages</a:t>
                      </a:r>
                      <a:r>
                        <a:rPr sz="105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CRAN</a:t>
                      </a: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3"/>
                  </a:ext>
                </a:extLst>
              </a:tr>
              <a:tr h="316531">
                <a:tc>
                  <a:txBody>
                    <a:bodyPr/>
                    <a:lstStyle/>
                    <a:p>
                      <a:pPr algn="l" defTabSz="914400">
                        <a:spcBef>
                          <a:spcPts val="0"/>
                        </a:spcBef>
                        <a:defRPr sz="900" b="1"/>
                      </a:pPr>
                      <a:r>
                        <a:rPr sz="800" dirty="0" err="1"/>
                        <a:t>install.packages</a:t>
                      </a:r>
                      <a:r>
                        <a:rPr sz="800" dirty="0"/>
                        <a:t>(</a:t>
                      </a:r>
                      <a:r>
                        <a:rPr sz="800" b="0" dirty="0"/>
                        <a:t>type = "source"</a:t>
                      </a:r>
                      <a:r>
                        <a:rPr sz="800" dirty="0"/>
                        <a:t>)</a:t>
                      </a:r>
                    </a:p>
                  </a:txBody>
                  <a:tcPr marL="0" marR="0" marT="0" marB="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CRAN</a:t>
                      </a: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dirty="0"/>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4"/>
                  </a:ext>
                </a:extLst>
              </a:tr>
              <a:tr h="316531">
                <a:tc>
                  <a:txBody>
                    <a:bodyPr/>
                    <a:lstStyle/>
                    <a:p>
                      <a:pPr algn="l" defTabSz="914400">
                        <a:spcBef>
                          <a:spcPts val="0"/>
                        </a:spcBef>
                        <a:defRPr sz="1100"/>
                      </a:pPr>
                      <a:r>
                        <a:rPr sz="1050" b="1" dirty="0" err="1"/>
                        <a:t>install_github</a:t>
                      </a:r>
                      <a:r>
                        <a:rPr sz="105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1800"/>
                      </a:pPr>
                      <a:r>
                        <a:rPr sz="900"/>
                        <a:t>GitHub</a:t>
                      </a:r>
                    </a:p>
                  </a:txBody>
                  <a:tcPr marL="38100" marR="38100" marT="38100" marB="381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dirty="0"/>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5"/>
                  </a:ext>
                </a:extLst>
              </a:tr>
              <a:tr h="316531">
                <a:tc>
                  <a:txBody>
                    <a:bodyPr/>
                    <a:lstStyle/>
                    <a:p>
                      <a:pPr algn="l" defTabSz="914400">
                        <a:spcBef>
                          <a:spcPts val="0"/>
                        </a:spcBef>
                        <a:defRPr sz="1100"/>
                      </a:pPr>
                      <a:r>
                        <a:rPr sz="1050" b="1" dirty="0"/>
                        <a:t>install()</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dirty="0"/>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6"/>
                  </a:ext>
                </a:extLst>
              </a:tr>
              <a:tr h="316531">
                <a:tc>
                  <a:txBody>
                    <a:bodyPr/>
                    <a:lstStyle/>
                    <a:p>
                      <a:pPr algn="l" defTabSz="914400">
                        <a:spcBef>
                          <a:spcPts val="0"/>
                        </a:spcBef>
                        <a:defRPr sz="1100"/>
                      </a:pPr>
                      <a:r>
                        <a:rPr sz="1050" b="1" dirty="0"/>
                        <a:t>build()</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7"/>
                  </a:ext>
                </a:extLst>
              </a:tr>
              <a:tr h="504823">
                <a:tc>
                  <a:txBody>
                    <a:bodyPr/>
                    <a:lstStyle/>
                    <a:p>
                      <a:pPr algn="l" defTabSz="914400">
                        <a:spcBef>
                          <a:spcPts val="0"/>
                        </a:spcBef>
                        <a:defRPr sz="1150"/>
                      </a:pPr>
                      <a:r>
                        <a:rPr sz="1100" b="1" dirty="0"/>
                        <a:t>build(</a:t>
                      </a:r>
                      <a:r>
                        <a:rPr sz="1100" dirty="0"/>
                        <a:t>binary = TRUE</a:t>
                      </a:r>
                      <a:r>
                        <a:rPr sz="1100"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0">
                      <a:miter lim="400000"/>
                    </a:lnB>
                  </a:tcPr>
                </a:tc>
                <a:tc>
                  <a:txBody>
                    <a:bodyPr/>
                    <a:lstStyle/>
                    <a:p>
                      <a:pPr algn="r" defTabSz="914400">
                        <a:spcBef>
                          <a:spcPts val="0"/>
                        </a:spcBef>
                        <a:defRPr sz="900">
                          <a:solidFill>
                            <a:schemeClr val="accent1">
                              <a:hueOff val="47394"/>
                              <a:satOff val="-25753"/>
                              <a:lumOff val="-7544"/>
                            </a:schemeClr>
                          </a:solidFill>
                        </a:defRPr>
                      </a:pPr>
                      <a:endParaRPr dirty="0"/>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0">
                      <a:miter lim="400000"/>
                    </a:lnB>
                  </a:tcPr>
                </a:tc>
                <a:tc>
                  <a:txBody>
                    <a:bodyPr/>
                    <a:lstStyle/>
                    <a:p>
                      <a:pPr algn="ctr" defTabSz="914400">
                        <a:spcBef>
                          <a:spcPts val="0"/>
                        </a:spcBef>
                        <a:defRPr sz="2800"/>
                      </a:pPr>
                      <a:endParaRPr dirty="0"/>
                    </a:p>
                  </a:txBody>
                  <a:tcPr marL="50800" marR="50800" marT="50800" marB="50800" anchor="ctr" horzOverflow="overflow">
                    <a:lnL w="0">
                      <a:miter lim="400000"/>
                    </a:lnL>
                    <a:lnR w="0">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0">
                      <a:miter lim="400000"/>
                    </a:lnB>
                  </a:tcPr>
                </a:tc>
                <a:tc>
                  <a:txBody>
                    <a:bodyPr/>
                    <a:lstStyle/>
                    <a:p>
                      <a:pPr algn="ctr" defTabSz="914400">
                        <a:spcBef>
                          <a:spcPts val="0"/>
                        </a:spcBef>
                        <a:defRPr sz="1300"/>
                      </a:pPr>
                      <a:endParaRPr/>
                    </a:p>
                  </a:txBody>
                  <a:tcPr marL="50800" marR="50800" marT="50800" marB="50800" anchor="ctr" horzOverflow="overflow">
                    <a:lnL w="12700">
                      <a:solidFill>
                        <a:srgbClr val="DCDEE0"/>
                      </a:solidFill>
                      <a:miter lim="400000"/>
                    </a:lnL>
                    <a:lnR w="12700">
                      <a:solidFill>
                        <a:srgbClr val="A6AAA9"/>
                      </a:solidFill>
                      <a:miter lim="400000"/>
                    </a:lnR>
                    <a:lnT w="0">
                      <a:miter lim="400000"/>
                    </a:lnT>
                    <a:lnB w="0">
                      <a:miter lim="400000"/>
                    </a:lnB>
                  </a:tcPr>
                </a:tc>
                <a:extLst>
                  <a:ext uri="{0D108BD9-81ED-4DB2-BD59-A6C34878D82A}">
                    <a16:rowId xmlns:a16="http://schemas.microsoft.com/office/drawing/2014/main" val="10008"/>
                  </a:ext>
                </a:extLst>
              </a:tr>
              <a:tr h="316531">
                <a:tc>
                  <a:txBody>
                    <a:bodyPr/>
                    <a:lstStyle/>
                    <a:p>
                      <a:pPr algn="l" defTabSz="914400">
                        <a:spcBef>
                          <a:spcPts val="0"/>
                        </a:spcBef>
                        <a:defRPr sz="1100"/>
                      </a:pPr>
                      <a:r>
                        <a:rPr b="1" dirty="0" err="1"/>
                        <a:t>load_all</a:t>
                      </a:r>
                      <a:r>
                        <a:rPr b="1" dirty="0"/>
                        <a:t>()</a:t>
                      </a:r>
                    </a:p>
                  </a:txBody>
                  <a:tcPr marL="12700" marR="12700" marT="12700" marB="12700" anchor="ctr" horzOverflow="overflow">
                    <a:lnL w="12700">
                      <a:solidFill>
                        <a:srgbClr val="A6AAA9"/>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900">
                          <a:solidFill>
                            <a:schemeClr val="accent1">
                              <a:hueOff val="47394"/>
                              <a:satOff val="-25753"/>
                              <a:lumOff val="-7544"/>
                            </a:schemeClr>
                          </a:solidFill>
                        </a:defRPr>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12700">
                      <a:solidFill>
                        <a:srgbClr val="DCDEE0"/>
                      </a:solidFill>
                      <a:miter lim="400000"/>
                    </a:lnL>
                    <a:lnR w="0">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0">
                      <a:miter lim="400000"/>
                    </a:lnL>
                    <a:lnR w="0">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0">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a:p>
                  </a:txBody>
                  <a:tcPr marL="50800" marR="50800" marT="50800" marB="50800" anchor="ctr" horzOverflow="overflow">
                    <a:lnL w="12700">
                      <a:solidFill>
                        <a:srgbClr val="DCDEE0"/>
                      </a:solidFill>
                      <a:miter lim="400000"/>
                    </a:lnL>
                    <a:lnR w="12700">
                      <a:solidFill>
                        <a:srgbClr val="DCDEE0"/>
                      </a:solidFill>
                      <a:miter lim="400000"/>
                    </a:lnR>
                    <a:lnT w="0">
                      <a:miter lim="400000"/>
                    </a:lnT>
                    <a:lnB w="12700">
                      <a:solidFill>
                        <a:srgbClr val="A6AAA9"/>
                      </a:solidFill>
                      <a:miter lim="400000"/>
                    </a:lnB>
                  </a:tcPr>
                </a:tc>
                <a:tc>
                  <a:txBody>
                    <a:bodyPr/>
                    <a:lstStyle/>
                    <a:p>
                      <a:pPr algn="l" defTabSz="914400">
                        <a:spcBef>
                          <a:spcPts val="0"/>
                        </a:spcBef>
                        <a:defRPr sz="1300"/>
                      </a:pPr>
                      <a:endParaRPr dirty="0"/>
                    </a:p>
                  </a:txBody>
                  <a:tcPr marL="50800" marR="50800" marT="50800" marB="50800" anchor="ctr" horzOverflow="overflow">
                    <a:lnL w="12700">
                      <a:solidFill>
                        <a:srgbClr val="DCDEE0"/>
                      </a:solidFill>
                      <a:miter lim="400000"/>
                    </a:lnL>
                    <a:lnR w="12700">
                      <a:solidFill>
                        <a:srgbClr val="A6AAA9"/>
                      </a:solidFill>
                      <a:miter lim="400000"/>
                    </a:lnR>
                    <a:lnT w="0">
                      <a:miter lim="400000"/>
                    </a:lnT>
                    <a:lnB w="12700">
                      <a:solidFill>
                        <a:srgbClr val="A6AAA9"/>
                      </a:solidFill>
                      <a:miter lim="400000"/>
                    </a:lnB>
                  </a:tcPr>
                </a:tc>
                <a:extLst>
                  <a:ext uri="{0D108BD9-81ED-4DB2-BD59-A6C34878D82A}">
                    <a16:rowId xmlns:a16="http://schemas.microsoft.com/office/drawing/2014/main" val="10009"/>
                  </a:ext>
                </a:extLst>
              </a:tr>
            </a:tbl>
          </a:graphicData>
        </a:graphic>
      </p:graphicFrame>
      <p:sp>
        <p:nvSpPr>
          <p:cNvPr id="243" name="Óvalo"/>
          <p:cNvSpPr/>
          <p:nvPr/>
        </p:nvSpPr>
        <p:spPr>
          <a:xfrm>
            <a:off x="12880976" y="641087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4" name="Óvalo"/>
          <p:cNvSpPr/>
          <p:nvPr/>
        </p:nvSpPr>
        <p:spPr>
          <a:xfrm>
            <a:off x="12880976" y="670232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dirty="0"/>
          </a:p>
        </p:txBody>
      </p:sp>
      <p:sp>
        <p:nvSpPr>
          <p:cNvPr id="245" name="Óvalo"/>
          <p:cNvSpPr/>
          <p:nvPr/>
        </p:nvSpPr>
        <p:spPr>
          <a:xfrm>
            <a:off x="12495094" y="6702383"/>
            <a:ext cx="177281"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6" name="Óvalo"/>
          <p:cNvSpPr/>
          <p:nvPr/>
        </p:nvSpPr>
        <p:spPr>
          <a:xfrm>
            <a:off x="12111506" y="6989898"/>
            <a:ext cx="177280" cy="172444"/>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7" name="Óvalo"/>
          <p:cNvSpPr/>
          <p:nvPr/>
        </p:nvSpPr>
        <p:spPr>
          <a:xfrm>
            <a:off x="12878870" y="6986980"/>
            <a:ext cx="177280" cy="172444"/>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8" name="Óvalo"/>
          <p:cNvSpPr/>
          <p:nvPr/>
        </p:nvSpPr>
        <p:spPr>
          <a:xfrm>
            <a:off x="12111506" y="7310804"/>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49" name="Óvalo"/>
          <p:cNvSpPr/>
          <p:nvPr/>
        </p:nvSpPr>
        <p:spPr>
          <a:xfrm>
            <a:off x="13319126" y="641087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0" name="Óvalo"/>
          <p:cNvSpPr/>
          <p:nvPr/>
        </p:nvSpPr>
        <p:spPr>
          <a:xfrm>
            <a:off x="11761424"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1" name="Óvalo"/>
          <p:cNvSpPr/>
          <p:nvPr/>
        </p:nvSpPr>
        <p:spPr>
          <a:xfrm>
            <a:off x="12880976"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2" name="Óvalo"/>
          <p:cNvSpPr/>
          <p:nvPr/>
        </p:nvSpPr>
        <p:spPr>
          <a:xfrm>
            <a:off x="12111506" y="7638299"/>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3" name="Óvalo"/>
          <p:cNvSpPr/>
          <p:nvPr/>
        </p:nvSpPr>
        <p:spPr>
          <a:xfrm>
            <a:off x="11761424" y="731010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4" name="Óvalo"/>
          <p:cNvSpPr/>
          <p:nvPr/>
        </p:nvSpPr>
        <p:spPr>
          <a:xfrm>
            <a:off x="12878870" y="7309333"/>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5" name="Óvalo"/>
          <p:cNvSpPr/>
          <p:nvPr/>
        </p:nvSpPr>
        <p:spPr>
          <a:xfrm>
            <a:off x="12111506" y="79696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6" name="Óvalo"/>
          <p:cNvSpPr/>
          <p:nvPr/>
        </p:nvSpPr>
        <p:spPr>
          <a:xfrm>
            <a:off x="12484727" y="8378887"/>
            <a:ext cx="177281"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7" name="Óvalo"/>
          <p:cNvSpPr/>
          <p:nvPr/>
        </p:nvSpPr>
        <p:spPr>
          <a:xfrm>
            <a:off x="11761424" y="7968004"/>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8" name="Óvalo"/>
          <p:cNvSpPr/>
          <p:nvPr/>
        </p:nvSpPr>
        <p:spPr>
          <a:xfrm>
            <a:off x="11761424" y="8378888"/>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59" name="Óvalo"/>
          <p:cNvSpPr/>
          <p:nvPr/>
        </p:nvSpPr>
        <p:spPr>
          <a:xfrm>
            <a:off x="11761424" y="88347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60" name="Óvalo"/>
          <p:cNvSpPr/>
          <p:nvPr/>
        </p:nvSpPr>
        <p:spPr>
          <a:xfrm>
            <a:off x="13319126" y="8834740"/>
            <a:ext cx="177280" cy="172443"/>
          </a:xfrm>
          <a:prstGeom prst="ellipse">
            <a:avLst/>
          </a:prstGeom>
          <a:solidFill>
            <a:srgbClr val="9C9F9D"/>
          </a:solidFill>
          <a:ln w="12700" cap="flat">
            <a:noFill/>
            <a:miter lim="400000"/>
          </a:ln>
          <a:effectLst/>
        </p:spPr>
        <p:txBody>
          <a:bodyPr wrap="square" lIns="54570" tIns="54570" rIns="54570" bIns="54570" numCol="1" anchor="ctr">
            <a:noAutofit/>
          </a:bodyPr>
          <a:lstStyle/>
          <a:p>
            <a:pPr>
              <a:lnSpc>
                <a:spcPct val="80000"/>
              </a:lnSpc>
              <a:spcBef>
                <a:spcPts val="0"/>
              </a:spcBef>
              <a:defRPr sz="1200" b="0">
                <a:solidFill>
                  <a:srgbClr val="000000"/>
                </a:solidFill>
              </a:defRPr>
            </a:pPr>
            <a:endParaRPr/>
          </a:p>
        </p:txBody>
      </p:sp>
      <p:sp>
        <p:nvSpPr>
          <p:cNvPr id="262" name="Repository"/>
          <p:cNvSpPr txBox="1"/>
          <p:nvPr/>
        </p:nvSpPr>
        <p:spPr>
          <a:xfrm rot="16200000">
            <a:off x="11007539" y="5377987"/>
            <a:ext cx="881465" cy="471525"/>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Repository</a:t>
            </a:r>
          </a:p>
        </p:txBody>
      </p:sp>
      <p:sp>
        <p:nvSpPr>
          <p:cNvPr id="263" name="Source"/>
          <p:cNvSpPr txBox="1"/>
          <p:nvPr/>
        </p:nvSpPr>
        <p:spPr>
          <a:xfrm rot="16200000">
            <a:off x="11458300" y="5532067"/>
            <a:ext cx="663580" cy="2486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Source</a:t>
            </a:r>
          </a:p>
        </p:txBody>
      </p:sp>
      <p:sp>
        <p:nvSpPr>
          <p:cNvPr id="264" name="Bundle"/>
          <p:cNvSpPr txBox="1"/>
          <p:nvPr/>
        </p:nvSpPr>
        <p:spPr>
          <a:xfrm rot="16200000">
            <a:off x="11902842" y="5559625"/>
            <a:ext cx="566129" cy="29112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Bundle</a:t>
            </a:r>
          </a:p>
        </p:txBody>
      </p:sp>
      <p:sp>
        <p:nvSpPr>
          <p:cNvPr id="265" name="Binary"/>
          <p:cNvSpPr txBox="1"/>
          <p:nvPr/>
        </p:nvSpPr>
        <p:spPr>
          <a:xfrm rot="16200000">
            <a:off x="12305612" y="5576137"/>
            <a:ext cx="535513" cy="2911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Binary</a:t>
            </a:r>
          </a:p>
        </p:txBody>
      </p:sp>
      <p:sp>
        <p:nvSpPr>
          <p:cNvPr id="266" name="Installed"/>
          <p:cNvSpPr txBox="1"/>
          <p:nvPr/>
        </p:nvSpPr>
        <p:spPr>
          <a:xfrm rot="16200000">
            <a:off x="12639129" y="5510016"/>
            <a:ext cx="669174" cy="2911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Installed</a:t>
            </a:r>
          </a:p>
        </p:txBody>
      </p:sp>
      <p:sp>
        <p:nvSpPr>
          <p:cNvPr id="267" name="In memory"/>
          <p:cNvSpPr txBox="1"/>
          <p:nvPr/>
        </p:nvSpPr>
        <p:spPr>
          <a:xfrm rot="16200000">
            <a:off x="12985958" y="5445241"/>
            <a:ext cx="801983" cy="2911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numCol="1" anchor="ctr">
            <a:noAutofit/>
          </a:bodyPr>
          <a:lstStyle>
            <a:lvl1pPr algn="ctr">
              <a:spcBef>
                <a:spcPts val="0"/>
              </a:spcBef>
              <a:tabLst>
                <a:tab pos="1181100" algn="l"/>
              </a:tabLst>
              <a:defRPr sz="1100">
                <a:solidFill>
                  <a:srgbClr val="000000"/>
                </a:solidFill>
              </a:defRPr>
            </a:lvl1pPr>
          </a:lstStyle>
          <a:p>
            <a:pPr defTabSz="914400"/>
            <a:r>
              <a:rPr sz="1050" dirty="0"/>
              <a:t>In memory</a:t>
            </a:r>
          </a:p>
        </p:txBody>
      </p:sp>
      <p:sp>
        <p:nvSpPr>
          <p:cNvPr id="269" name="Package States"/>
          <p:cNvSpPr txBox="1"/>
          <p:nvPr/>
        </p:nvSpPr>
        <p:spPr>
          <a:xfrm>
            <a:off x="9438179" y="2366479"/>
            <a:ext cx="2261996" cy="406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t>Package States</a:t>
            </a:r>
          </a:p>
        </p:txBody>
      </p:sp>
      <p:sp>
        <p:nvSpPr>
          <p:cNvPr id="270" name="folder data/"/>
          <p:cNvSpPr txBox="1"/>
          <p:nvPr/>
        </p:nvSpPr>
        <p:spPr>
          <a:xfrm>
            <a:off x="9438179" y="754837"/>
            <a:ext cx="1147750"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sz="2300" b="1" dirty="0"/>
              <a:t> </a:t>
            </a:r>
            <a:r>
              <a:rPr dirty="0"/>
              <a:t>data/</a:t>
            </a:r>
          </a:p>
        </p:txBody>
      </p:sp>
      <p:sp>
        <p:nvSpPr>
          <p:cNvPr id="271" name="Línea"/>
          <p:cNvSpPr/>
          <p:nvPr/>
        </p:nvSpPr>
        <p:spPr>
          <a:xfrm>
            <a:off x="323099" y="3328810"/>
            <a:ext cx="4216591"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2" name="Línea"/>
          <p:cNvSpPr/>
          <p:nvPr/>
        </p:nvSpPr>
        <p:spPr>
          <a:xfrm>
            <a:off x="9425695" y="715427"/>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3" name="Línea"/>
          <p:cNvSpPr/>
          <p:nvPr/>
        </p:nvSpPr>
        <p:spPr>
          <a:xfrm>
            <a:off x="9438395" y="2394861"/>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4" name=" README.Rmd + NEWS.md"/>
          <p:cNvSpPr txBox="1"/>
          <p:nvPr/>
        </p:nvSpPr>
        <p:spPr>
          <a:xfrm>
            <a:off x="4810759" y="6054485"/>
            <a:ext cx="4350550" cy="3334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797979"/>
                </a:solidFill>
              </a:defRPr>
            </a:pPr>
            <a:r>
              <a:rPr lang="en-US" sz="2300" dirty="0"/>
              <a:t>    </a:t>
            </a:r>
            <a:r>
              <a:rPr dirty="0" err="1"/>
              <a:t>README.Rmd</a:t>
            </a:r>
            <a:r>
              <a:rPr dirty="0"/>
              <a:t> + NEWS.md</a:t>
            </a:r>
          </a:p>
        </p:txBody>
      </p:sp>
      <p:sp>
        <p:nvSpPr>
          <p:cNvPr id="275" name="Create a README and NEWS markdown files with use_readme_rmd() and use_news_md()."/>
          <p:cNvSpPr txBox="1"/>
          <p:nvPr/>
        </p:nvSpPr>
        <p:spPr>
          <a:xfrm>
            <a:off x="4819603" y="6574024"/>
            <a:ext cx="4358087" cy="629689"/>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7500" indent="-317500">
              <a:lnSpc>
                <a:spcPct val="90000"/>
              </a:lnSpc>
              <a:spcBef>
                <a:spcPts val="1000"/>
              </a:spcBef>
              <a:buSzPct val="125000"/>
              <a:buChar char="☑"/>
              <a:defRPr sz="1200" b="0">
                <a:solidFill>
                  <a:srgbClr val="000000"/>
                </a:solidFill>
              </a:defRPr>
            </a:pPr>
            <a:r>
              <a:t>Create a README and NEWS markdown files with </a:t>
            </a:r>
            <a:r>
              <a:rPr b="1"/>
              <a:t>use_readme_rmd() </a:t>
            </a:r>
            <a:r>
              <a:t>and </a:t>
            </a:r>
            <a:r>
              <a:rPr b="1"/>
              <a:t>use_news_md().</a:t>
            </a:r>
          </a:p>
        </p:txBody>
      </p:sp>
      <p:sp>
        <p:nvSpPr>
          <p:cNvPr id="276" name="Línea"/>
          <p:cNvSpPr/>
          <p:nvPr/>
        </p:nvSpPr>
        <p:spPr>
          <a:xfrm>
            <a:off x="4805956" y="6006408"/>
            <a:ext cx="4358088"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77" name="Record how a data set was prepared as an R script and save that script to folder data-raw/ with use_data_raw().…"/>
          <p:cNvSpPr txBox="1"/>
          <p:nvPr/>
        </p:nvSpPr>
        <p:spPr>
          <a:xfrm>
            <a:off x="9447023" y="1181907"/>
            <a:ext cx="4218898" cy="930149"/>
          </a:xfrm>
          <a:prstGeom prst="rect">
            <a:avLst/>
          </a:prstGeom>
          <a:solidFill>
            <a:srgbClr val="EAEBEA"/>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pPr marL="314325" indent="-314325" defTabSz="578358">
              <a:lnSpc>
                <a:spcPct val="90000"/>
              </a:lnSpc>
              <a:spcBef>
                <a:spcPts val="900"/>
              </a:spcBef>
              <a:buSzPct val="125000"/>
              <a:buChar char="☑"/>
              <a:defRPr sz="1188" b="0">
                <a:solidFill>
                  <a:srgbClr val="000000"/>
                </a:solidFill>
              </a:defRPr>
            </a:pPr>
            <a:r>
              <a:rPr dirty="0"/>
              <a:t>Record how a data set was prepared as an R script and save that script to </a:t>
            </a:r>
            <a:r>
              <a:rPr lang="en-US" dirty="0"/>
              <a:t>     </a:t>
            </a:r>
            <a:r>
              <a:rPr dirty="0"/>
              <a:t>data-raw/ with </a:t>
            </a:r>
            <a:r>
              <a:rPr b="1" dirty="0" err="1"/>
              <a:t>use_data_raw</a:t>
            </a:r>
            <a:r>
              <a:rPr b="1" dirty="0"/>
              <a:t>().</a:t>
            </a:r>
          </a:p>
          <a:p>
            <a:pPr marL="314325" indent="-314325" defTabSz="578358">
              <a:lnSpc>
                <a:spcPct val="90000"/>
              </a:lnSpc>
              <a:spcBef>
                <a:spcPts val="900"/>
              </a:spcBef>
              <a:buSzPct val="125000"/>
              <a:buChar char="☑"/>
              <a:defRPr sz="1188" b="0">
                <a:solidFill>
                  <a:srgbClr val="000000"/>
                </a:solidFill>
              </a:defRPr>
            </a:pPr>
            <a:r>
              <a:rPr dirty="0"/>
              <a:t>Save a prepared data object to  </a:t>
            </a:r>
            <a:r>
              <a:rPr lang="en-US" dirty="0"/>
              <a:t> </a:t>
            </a:r>
            <a:r>
              <a:rPr dirty="0"/>
              <a:t> </a:t>
            </a:r>
            <a:r>
              <a:rPr lang="en-US" dirty="0"/>
              <a:t> </a:t>
            </a:r>
            <a:r>
              <a:rPr dirty="0"/>
              <a:t>data/  with </a:t>
            </a:r>
            <a:r>
              <a:rPr b="1" dirty="0" err="1"/>
              <a:t>use_data</a:t>
            </a:r>
            <a:r>
              <a:rPr b="1" dirty="0"/>
              <a:t>().</a:t>
            </a:r>
          </a:p>
        </p:txBody>
      </p:sp>
      <p:sp>
        <p:nvSpPr>
          <p:cNvPr id="278" name="The documentation will become the help pages in your package."/>
          <p:cNvSpPr txBox="1"/>
          <p:nvPr/>
        </p:nvSpPr>
        <p:spPr>
          <a:xfrm>
            <a:off x="325430" y="1054917"/>
            <a:ext cx="4218898"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lvl1pPr>
              <a:lnSpc>
                <a:spcPct val="90000"/>
              </a:lnSpc>
              <a:spcBef>
                <a:spcPts val="300"/>
              </a:spcBef>
              <a:defRPr sz="1200" b="0">
                <a:solidFill>
                  <a:srgbClr val="000000"/>
                </a:solidFill>
              </a:defRPr>
            </a:lvl1pPr>
          </a:lstStyle>
          <a:p>
            <a:r>
              <a:t>The documentation will become the help pages in your package.</a:t>
            </a:r>
          </a:p>
        </p:txBody>
      </p:sp>
      <p:grpSp>
        <p:nvGrpSpPr>
          <p:cNvPr id="281" name="Agrupar"/>
          <p:cNvGrpSpPr/>
          <p:nvPr/>
        </p:nvGrpSpPr>
        <p:grpSpPr>
          <a:xfrm>
            <a:off x="10335420" y="9285099"/>
            <a:ext cx="2447944" cy="984348"/>
            <a:chOff x="0" y="0"/>
            <a:chExt cx="2447942" cy="984347"/>
          </a:xfrm>
        </p:grpSpPr>
        <p:sp>
          <p:nvSpPr>
            <p:cNvPr id="279" name="Visit r-pkgs.org to learn much more about writing and publishing packages for R."/>
            <p:cNvSpPr/>
            <p:nvPr/>
          </p:nvSpPr>
          <p:spPr>
            <a:xfrm>
              <a:off x="877625" y="0"/>
              <a:ext cx="1570318" cy="80258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numCol="1" anchor="t">
              <a:noAutofit/>
            </a:bodyPr>
            <a:lstStyle/>
            <a:p>
              <a:pPr>
                <a:lnSpc>
                  <a:spcPct val="90000"/>
                </a:lnSpc>
                <a:spcBef>
                  <a:spcPts val="0"/>
                </a:spcBef>
                <a:defRPr sz="1200">
                  <a:solidFill>
                    <a:srgbClr val="000000"/>
                  </a:solidFill>
                </a:defRPr>
              </a:pPr>
              <a:r>
                <a:rPr b="0"/>
                <a:t>Visit</a:t>
              </a:r>
              <a:r>
                <a:t> </a:t>
              </a:r>
              <a:r>
                <a:rPr>
                  <a:hlinkClick r:id="rId6"/>
                </a:rPr>
                <a:t>r-pkgs.org</a:t>
              </a:r>
              <a:r>
                <a:t> </a:t>
              </a:r>
              <a:r>
                <a:rPr b="0"/>
                <a:t>to learn much more about writing and publishing packages for R.</a:t>
              </a:r>
            </a:p>
          </p:txBody>
        </p:sp>
        <p:pic>
          <p:nvPicPr>
            <p:cNvPr id="280" name="pasted-image.tiff" descr="pasted-image.tiff"/>
            <p:cNvPicPr>
              <a:picLocks noChangeAspect="1"/>
            </p:cNvPicPr>
            <p:nvPr/>
          </p:nvPicPr>
          <p:blipFill>
            <a:blip r:embed="rId7"/>
            <a:stretch>
              <a:fillRect/>
            </a:stretch>
          </p:blipFill>
          <p:spPr>
            <a:xfrm>
              <a:off x="0" y="0"/>
              <a:ext cx="750265" cy="984348"/>
            </a:xfrm>
            <a:prstGeom prst="rect">
              <a:avLst/>
            </a:prstGeom>
            <a:ln w="12700" cap="flat">
              <a:noFill/>
              <a:miter lim="400000"/>
            </a:ln>
            <a:effectLst/>
          </p:spPr>
        </p:pic>
      </p:grpSp>
      <p:sp>
        <p:nvSpPr>
          <p:cNvPr id="282" name="Línea"/>
          <p:cNvSpPr/>
          <p:nvPr/>
        </p:nvSpPr>
        <p:spPr>
          <a:xfrm>
            <a:off x="9451095" y="9138937"/>
            <a:ext cx="4216592" cy="1"/>
          </a:xfrm>
          <a:prstGeom prst="line">
            <a:avLst/>
          </a:prstGeom>
          <a:ln w="6350">
            <a:solidFill>
              <a:srgbClr val="797979"/>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sp>
        <p:nvSpPr>
          <p:cNvPr id="283" name="Línea"/>
          <p:cNvSpPr/>
          <p:nvPr/>
        </p:nvSpPr>
        <p:spPr>
          <a:xfrm>
            <a:off x="2354308" y="10337513"/>
            <a:ext cx="11321194"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sz="1200" b="0">
                <a:solidFill>
                  <a:srgbClr val="000000"/>
                </a:solidFill>
              </a:defRPr>
            </a:pPr>
            <a:endParaRPr/>
          </a:p>
        </p:txBody>
      </p:sp>
      <p:pic>
        <p:nvPicPr>
          <p:cNvPr id="284" name="posit-full-color.png" descr="posit-full-color.png"/>
          <p:cNvPicPr>
            <a:picLocks noChangeAspect="1"/>
          </p:cNvPicPr>
          <p:nvPr/>
        </p:nvPicPr>
        <p:blipFill>
          <a:blip r:embed="rId8"/>
          <a:srcRect/>
          <a:stretch>
            <a:fillRect/>
          </a:stretch>
        </p:blipFill>
        <p:spPr>
          <a:xfrm>
            <a:off x="382542" y="10050579"/>
            <a:ext cx="1719068" cy="544372"/>
          </a:xfrm>
          <a:prstGeom prst="rect">
            <a:avLst/>
          </a:prstGeom>
          <a:ln w="12700">
            <a:miter lim="400000"/>
          </a:ln>
        </p:spPr>
      </p:pic>
      <p:sp>
        <p:nvSpPr>
          <p:cNvPr id="285" name="CC BY SA Posit Software, PBC  •   info@posit.co  •   posit.co  •  Learn more at r-pkgs.org  •  HTML cheatsheets at pos.it/cheatsheets  •  devtools 2.4.5  •  usethis 2.2.2  •  testthat 3.2.1.1 • roxygen2 7.3.1  • Updated: 2024-05"/>
          <p:cNvSpPr txBox="1"/>
          <p:nvPr/>
        </p:nvSpPr>
        <p:spPr>
          <a:xfrm>
            <a:off x="2353572" y="10354828"/>
            <a:ext cx="11322666" cy="2210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sz="800" dirty="0"/>
              <a:t>CC BY SA Posit Software, PBC  •   </a:t>
            </a:r>
            <a:r>
              <a:rPr sz="800" dirty="0">
                <a:hlinkClick r:id="rId9"/>
              </a:rPr>
              <a:t>info@posit.co</a:t>
            </a:r>
            <a:r>
              <a:rPr sz="800" dirty="0"/>
              <a:t>  •   </a:t>
            </a:r>
            <a:r>
              <a:rPr sz="800" dirty="0">
                <a:hlinkClick r:id="rId10"/>
              </a:rPr>
              <a:t>posit.co</a:t>
            </a:r>
            <a:r>
              <a:rPr sz="800" dirty="0"/>
              <a:t>  •  Learn more at</a:t>
            </a:r>
            <a:r>
              <a:rPr sz="800" b="1" dirty="0"/>
              <a:t> </a:t>
            </a:r>
            <a:r>
              <a:rPr sz="800" b="1" dirty="0">
                <a:hlinkClick r:id="rId6"/>
              </a:rPr>
              <a:t>r-pkgs.org</a:t>
            </a:r>
            <a:r>
              <a:rPr sz="800" b="1" dirty="0"/>
              <a:t> </a:t>
            </a:r>
            <a:r>
              <a:rPr sz="800" dirty="0"/>
              <a:t> •  HTML </a:t>
            </a:r>
            <a:r>
              <a:rPr sz="800" dirty="0" err="1"/>
              <a:t>cheatsheets</a:t>
            </a:r>
            <a:r>
              <a:rPr sz="800" dirty="0"/>
              <a:t> at </a:t>
            </a:r>
            <a:r>
              <a:rPr sz="800" b="1" dirty="0">
                <a:hlinkClick r:id="rId11"/>
              </a:rPr>
              <a:t>pos.it/</a:t>
            </a:r>
            <a:r>
              <a:rPr sz="800" b="1" dirty="0" err="1">
                <a:hlinkClick r:id="rId11"/>
              </a:rPr>
              <a:t>cheatsheets</a:t>
            </a:r>
            <a:r>
              <a:rPr sz="800" dirty="0">
                <a:solidFill>
                  <a:srgbClr val="D1D2D3"/>
                </a:solidFill>
              </a:rPr>
              <a:t>  </a:t>
            </a:r>
            <a:r>
              <a:rPr sz="800" dirty="0"/>
              <a:t>•  </a:t>
            </a:r>
            <a:r>
              <a:rPr sz="800" dirty="0" err="1"/>
              <a:t>devtools</a:t>
            </a:r>
            <a:r>
              <a:rPr sz="800" dirty="0"/>
              <a:t> 2.4.5  •  </a:t>
            </a:r>
            <a:r>
              <a:rPr sz="800" dirty="0" err="1"/>
              <a:t>usethis</a:t>
            </a:r>
            <a:r>
              <a:rPr sz="800" dirty="0"/>
              <a:t> 2.2.2  •  </a:t>
            </a:r>
            <a:r>
              <a:rPr sz="800" dirty="0" err="1"/>
              <a:t>testthat</a:t>
            </a:r>
            <a:r>
              <a:rPr sz="800" dirty="0"/>
              <a:t> 3.2.1.1 • roxygen2 7.3.1  • Updated: 2024-05</a:t>
            </a:r>
          </a:p>
        </p:txBody>
      </p:sp>
      <p:pic>
        <p:nvPicPr>
          <p:cNvPr id="2" name="Graphic 1" descr="Folder outline">
            <a:extLst>
              <a:ext uri="{FF2B5EF4-FFF2-40B4-BE49-F238E27FC236}">
                <a16:creationId xmlns:a16="http://schemas.microsoft.com/office/drawing/2014/main" id="{9A3E447B-584D-7005-D57B-EEB5035B1C5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14721" y="675893"/>
            <a:ext cx="438941" cy="438941"/>
          </a:xfrm>
          <a:prstGeom prst="rect">
            <a:avLst/>
          </a:prstGeom>
        </p:spPr>
      </p:pic>
      <p:pic>
        <p:nvPicPr>
          <p:cNvPr id="3" name="Graphic 2" descr="Folder outline">
            <a:extLst>
              <a:ext uri="{FF2B5EF4-FFF2-40B4-BE49-F238E27FC236}">
                <a16:creationId xmlns:a16="http://schemas.microsoft.com/office/drawing/2014/main" id="{FBB8005F-7136-0DB5-FE97-C3E4BED4DA5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75423" y="2771784"/>
            <a:ext cx="180000" cy="180000"/>
          </a:xfrm>
          <a:prstGeom prst="rect">
            <a:avLst/>
          </a:prstGeom>
        </p:spPr>
      </p:pic>
      <p:pic>
        <p:nvPicPr>
          <p:cNvPr id="4" name="Graphic 3" descr="Folder outline">
            <a:extLst>
              <a:ext uri="{FF2B5EF4-FFF2-40B4-BE49-F238E27FC236}">
                <a16:creationId xmlns:a16="http://schemas.microsoft.com/office/drawing/2014/main" id="{91DA36A3-E1A0-A520-3C5B-7B948B31B30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0332" y="3343197"/>
            <a:ext cx="438941" cy="438941"/>
          </a:xfrm>
          <a:prstGeom prst="rect">
            <a:avLst/>
          </a:prstGeom>
        </p:spPr>
      </p:pic>
      <p:pic>
        <p:nvPicPr>
          <p:cNvPr id="5" name="Graphic 4" descr="Folder outline">
            <a:extLst>
              <a:ext uri="{FF2B5EF4-FFF2-40B4-BE49-F238E27FC236}">
                <a16:creationId xmlns:a16="http://schemas.microsoft.com/office/drawing/2014/main" id="{8AB4FA75-FAFE-513F-2B50-A71E1BF577C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7897" y="7508582"/>
            <a:ext cx="438941" cy="438941"/>
          </a:xfrm>
          <a:prstGeom prst="rect">
            <a:avLst/>
          </a:prstGeom>
        </p:spPr>
      </p:pic>
      <p:pic>
        <p:nvPicPr>
          <p:cNvPr id="7" name="Graphic 6" descr="Paper outline">
            <a:extLst>
              <a:ext uri="{FF2B5EF4-FFF2-40B4-BE49-F238E27FC236}">
                <a16:creationId xmlns:a16="http://schemas.microsoft.com/office/drawing/2014/main" id="{618395F2-87F8-26A2-3C59-86807661C154}"/>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776151" y="6015414"/>
            <a:ext cx="340784" cy="340784"/>
          </a:xfrm>
          <a:prstGeom prst="rect">
            <a:avLst/>
          </a:prstGeom>
        </p:spPr>
      </p:pic>
      <p:pic>
        <p:nvPicPr>
          <p:cNvPr id="8" name="Graphic 7" descr="Folder outline">
            <a:extLst>
              <a:ext uri="{FF2B5EF4-FFF2-40B4-BE49-F238E27FC236}">
                <a16:creationId xmlns:a16="http://schemas.microsoft.com/office/drawing/2014/main" id="{4C83D0D5-1819-91AD-D2D3-49CF8C2803B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08071" y="669620"/>
            <a:ext cx="438941" cy="438941"/>
          </a:xfrm>
          <a:prstGeom prst="rect">
            <a:avLst/>
          </a:prstGeom>
        </p:spPr>
      </p:pic>
      <p:pic>
        <p:nvPicPr>
          <p:cNvPr id="9" name="Graphic 8" descr="Folder outline">
            <a:extLst>
              <a:ext uri="{FF2B5EF4-FFF2-40B4-BE49-F238E27FC236}">
                <a16:creationId xmlns:a16="http://schemas.microsoft.com/office/drawing/2014/main" id="{B38D4B00-621A-EF25-0CE4-AFD7B9EBF40F}"/>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005738" y="1401105"/>
            <a:ext cx="216000" cy="216000"/>
          </a:xfrm>
          <a:prstGeom prst="rect">
            <a:avLst/>
          </a:prstGeom>
        </p:spPr>
      </p:pic>
      <p:pic>
        <p:nvPicPr>
          <p:cNvPr id="10" name="Graphic 9" descr="Folder outline">
            <a:extLst>
              <a:ext uri="{FF2B5EF4-FFF2-40B4-BE49-F238E27FC236}">
                <a16:creationId xmlns:a16="http://schemas.microsoft.com/office/drawing/2014/main" id="{6689F11B-035C-2938-7790-0683AB1AEC7E}"/>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890205" y="1667816"/>
            <a:ext cx="216000" cy="216000"/>
          </a:xfrm>
          <a:prstGeom prst="rect">
            <a:avLst/>
          </a:prstGeom>
        </p:spPr>
      </p:pic>
      <p:cxnSp>
        <p:nvCxnSpPr>
          <p:cNvPr id="12" name="Straight Arrow Connector 11">
            <a:extLst>
              <a:ext uri="{FF2B5EF4-FFF2-40B4-BE49-F238E27FC236}">
                <a16:creationId xmlns:a16="http://schemas.microsoft.com/office/drawing/2014/main" id="{7CE8A739-370D-9EB4-8C60-FDFA57CE312A}"/>
              </a:ext>
            </a:extLst>
          </p:cNvPr>
          <p:cNvCxnSpPr>
            <a:stCxn id="243" idx="6"/>
            <a:endCxn id="249" idx="2"/>
          </p:cNvCxnSpPr>
          <p:nvPr/>
        </p:nvCxnSpPr>
        <p:spPr>
          <a:xfrm>
            <a:off x="13058256" y="6497095"/>
            <a:ext cx="26087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8FFDE1F4-A481-88BC-BFF6-C616BABCC8A1}"/>
              </a:ext>
            </a:extLst>
          </p:cNvPr>
          <p:cNvCxnSpPr>
            <a:cxnSpLocks/>
            <a:stCxn id="245" idx="6"/>
            <a:endCxn id="244" idx="2"/>
          </p:cNvCxnSpPr>
          <p:nvPr/>
        </p:nvCxnSpPr>
        <p:spPr>
          <a:xfrm flipV="1">
            <a:off x="12672375" y="6788545"/>
            <a:ext cx="208601" cy="6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759B1371-CA97-DD29-EF1A-34E176A21469}"/>
              </a:ext>
            </a:extLst>
          </p:cNvPr>
          <p:cNvCxnSpPr>
            <a:cxnSpLocks/>
            <a:endCxn id="245" idx="2"/>
          </p:cNvCxnSpPr>
          <p:nvPr/>
        </p:nvCxnSpPr>
        <p:spPr>
          <a:xfrm>
            <a:off x="11573608" y="6788398"/>
            <a:ext cx="921486" cy="207"/>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18" name="Straight Arrow Connector 17">
            <a:extLst>
              <a:ext uri="{FF2B5EF4-FFF2-40B4-BE49-F238E27FC236}">
                <a16:creationId xmlns:a16="http://schemas.microsoft.com/office/drawing/2014/main" id="{07392D2E-F260-AB1F-FE27-0C0E6099DF7B}"/>
              </a:ext>
            </a:extLst>
          </p:cNvPr>
          <p:cNvCxnSpPr>
            <a:cxnSpLocks/>
            <a:stCxn id="246" idx="6"/>
            <a:endCxn id="247" idx="2"/>
          </p:cNvCxnSpPr>
          <p:nvPr/>
        </p:nvCxnSpPr>
        <p:spPr>
          <a:xfrm flipV="1">
            <a:off x="12288786" y="7073202"/>
            <a:ext cx="590084" cy="29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1BD9126-3E99-6AE2-C25E-8C93F0C9C705}"/>
              </a:ext>
            </a:extLst>
          </p:cNvPr>
          <p:cNvCxnSpPr>
            <a:cxnSpLocks/>
          </p:cNvCxnSpPr>
          <p:nvPr/>
        </p:nvCxnSpPr>
        <p:spPr>
          <a:xfrm flipV="1">
            <a:off x="11591486" y="7074483"/>
            <a:ext cx="504000" cy="2918"/>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7142CC1A-0B4E-A8B7-AE11-8D434EDC9CFC}"/>
              </a:ext>
            </a:extLst>
          </p:cNvPr>
          <p:cNvCxnSpPr>
            <a:cxnSpLocks/>
            <a:stCxn id="248" idx="6"/>
            <a:endCxn id="254" idx="2"/>
          </p:cNvCxnSpPr>
          <p:nvPr/>
        </p:nvCxnSpPr>
        <p:spPr>
          <a:xfrm flipV="1">
            <a:off x="12288786" y="7395555"/>
            <a:ext cx="590084" cy="147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5" name="Straight Arrow Connector 24">
            <a:extLst>
              <a:ext uri="{FF2B5EF4-FFF2-40B4-BE49-F238E27FC236}">
                <a16:creationId xmlns:a16="http://schemas.microsoft.com/office/drawing/2014/main" id="{C6CE16A8-8768-A5FB-9BB4-7DD634BACD2A}"/>
              </a:ext>
            </a:extLst>
          </p:cNvPr>
          <p:cNvCxnSpPr>
            <a:cxnSpLocks/>
            <a:stCxn id="253" idx="6"/>
            <a:endCxn id="248" idx="2"/>
          </p:cNvCxnSpPr>
          <p:nvPr/>
        </p:nvCxnSpPr>
        <p:spPr>
          <a:xfrm>
            <a:off x="11938704" y="7396325"/>
            <a:ext cx="172802" cy="70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0" name="Straight Arrow Connector 29">
            <a:extLst>
              <a:ext uri="{FF2B5EF4-FFF2-40B4-BE49-F238E27FC236}">
                <a16:creationId xmlns:a16="http://schemas.microsoft.com/office/drawing/2014/main" id="{5A79CA98-5005-A4B8-54E3-0B7C2906D014}"/>
              </a:ext>
            </a:extLst>
          </p:cNvPr>
          <p:cNvCxnSpPr>
            <a:cxnSpLocks/>
          </p:cNvCxnSpPr>
          <p:nvPr/>
        </p:nvCxnSpPr>
        <p:spPr>
          <a:xfrm>
            <a:off x="11587516" y="7396290"/>
            <a:ext cx="172802" cy="70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1" name="Straight Arrow Connector 30">
            <a:extLst>
              <a:ext uri="{FF2B5EF4-FFF2-40B4-BE49-F238E27FC236}">
                <a16:creationId xmlns:a16="http://schemas.microsoft.com/office/drawing/2014/main" id="{154B7A65-5460-9310-FC8B-6A8440732C2C}"/>
              </a:ext>
            </a:extLst>
          </p:cNvPr>
          <p:cNvCxnSpPr>
            <a:cxnSpLocks/>
            <a:stCxn id="250" idx="6"/>
            <a:endCxn id="252" idx="2"/>
          </p:cNvCxnSpPr>
          <p:nvPr/>
        </p:nvCxnSpPr>
        <p:spPr>
          <a:xfrm>
            <a:off x="11938704" y="7724521"/>
            <a:ext cx="172802"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5" name="Straight Arrow Connector 34">
            <a:extLst>
              <a:ext uri="{FF2B5EF4-FFF2-40B4-BE49-F238E27FC236}">
                <a16:creationId xmlns:a16="http://schemas.microsoft.com/office/drawing/2014/main" id="{E1638DEC-A972-3501-530D-322D58ED582A}"/>
              </a:ext>
            </a:extLst>
          </p:cNvPr>
          <p:cNvCxnSpPr>
            <a:cxnSpLocks/>
            <a:stCxn id="252" idx="6"/>
            <a:endCxn id="251" idx="2"/>
          </p:cNvCxnSpPr>
          <p:nvPr/>
        </p:nvCxnSpPr>
        <p:spPr>
          <a:xfrm>
            <a:off x="12288786" y="7724521"/>
            <a:ext cx="592190"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39" name="Straight Arrow Connector 38">
            <a:extLst>
              <a:ext uri="{FF2B5EF4-FFF2-40B4-BE49-F238E27FC236}">
                <a16:creationId xmlns:a16="http://schemas.microsoft.com/office/drawing/2014/main" id="{153EFD7C-39E3-D8D8-A4ED-C36FF567D74A}"/>
              </a:ext>
            </a:extLst>
          </p:cNvPr>
          <p:cNvCxnSpPr>
            <a:cxnSpLocks/>
            <a:stCxn id="257" idx="6"/>
            <a:endCxn id="255" idx="2"/>
          </p:cNvCxnSpPr>
          <p:nvPr/>
        </p:nvCxnSpPr>
        <p:spPr>
          <a:xfrm>
            <a:off x="11938704" y="8054226"/>
            <a:ext cx="172802" cy="1636"/>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2" name="Straight Arrow Connector 41">
            <a:extLst>
              <a:ext uri="{FF2B5EF4-FFF2-40B4-BE49-F238E27FC236}">
                <a16:creationId xmlns:a16="http://schemas.microsoft.com/office/drawing/2014/main" id="{E0A8A941-C1AF-9F5E-8823-1453A09973B6}"/>
              </a:ext>
            </a:extLst>
          </p:cNvPr>
          <p:cNvCxnSpPr>
            <a:cxnSpLocks/>
            <a:stCxn id="258" idx="6"/>
            <a:endCxn id="256" idx="2"/>
          </p:cNvCxnSpPr>
          <p:nvPr/>
        </p:nvCxnSpPr>
        <p:spPr>
          <a:xfrm flipV="1">
            <a:off x="11938704" y="8465109"/>
            <a:ext cx="546023" cy="1"/>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7" name="Straight Arrow Connector 46">
            <a:extLst>
              <a:ext uri="{FF2B5EF4-FFF2-40B4-BE49-F238E27FC236}">
                <a16:creationId xmlns:a16="http://schemas.microsoft.com/office/drawing/2014/main" id="{6D8251C1-540C-F2F6-1D1D-67DB16A59AB3}"/>
              </a:ext>
            </a:extLst>
          </p:cNvPr>
          <p:cNvCxnSpPr>
            <a:cxnSpLocks/>
            <a:stCxn id="259" idx="6"/>
            <a:endCxn id="260" idx="2"/>
          </p:cNvCxnSpPr>
          <p:nvPr/>
        </p:nvCxnSpPr>
        <p:spPr>
          <a:xfrm>
            <a:off x="11938704" y="8920962"/>
            <a:ext cx="1380422" cy="0"/>
          </a:xfrm>
          <a:prstGeom prst="straightConnector1">
            <a:avLst/>
          </a:prstGeom>
          <a:noFill/>
          <a:ln w="25400" cap="flat">
            <a:solidFill>
              <a:srgbClr val="000000"/>
            </a:solidFill>
            <a:prstDash val="solid"/>
            <a:miter lim="400000"/>
            <a:tailEnd type="triangle"/>
          </a:ln>
          <a:effectLst/>
          <a:sp3d/>
        </p:spPr>
        <p:style>
          <a:lnRef idx="0">
            <a:scrgbClr r="0" g="0" b="0"/>
          </a:lnRef>
          <a:fillRef idx="0">
            <a:scrgbClr r="0" g="0" b="0"/>
          </a:fillRef>
          <a:effectRef idx="0">
            <a:scrgbClr r="0" g="0" b="0"/>
          </a:effectRef>
          <a:fontRef idx="none"/>
        </p:style>
      </p:cxn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400" b="1" i="0" u="none" strike="noStrike" cap="none" spc="0" normalizeH="0" baseline="0">
            <a:ln>
              <a:noFill/>
            </a:ln>
            <a:solidFill>
              <a:srgbClr val="4C4C4C"/>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588</TotalTime>
  <Words>1452</Words>
  <Application>Microsoft Office PowerPoint</Application>
  <PresentationFormat>Custom</PresentationFormat>
  <Paragraphs>179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Avenir Book</vt:lpstr>
      <vt:lpstr>Helvetica</vt:lpstr>
      <vt:lpstr>White</vt:lpstr>
      <vt:lpstr>Package Development : : CHEATSHEET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Package Development : : CHEATSHEET </dc:title>
  <cp:lastModifiedBy>David Díaz Rodríguez</cp:lastModifiedBy>
  <cp:revision>3</cp:revision>
  <dcterms:modified xsi:type="dcterms:W3CDTF">2024-06-03T07:12:13Z</dcterms:modified>
</cp:coreProperties>
</file>