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3970000" cy="10795000"/>
  <p:notesSz cx="6858000" cy="9144000"/>
  <p:custDataLst>
    <p:tags r:id="rId5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3" autoAdjust="0"/>
    <p:restoredTop sz="94719" autoAdjust="0"/>
  </p:normalViewPr>
  <p:slideViewPr>
    <p:cSldViewPr snapToGrid="0" snapToObjects="1">
      <p:cViewPr varScale="1">
        <p:scale>
          <a:sx n="57" d="100"/>
          <a:sy n="57" d="100"/>
        </p:scale>
        <p:origin x="156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9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7368"/>
            <a:ext cx="337640" cy="401241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6359468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think-cell Slide" r:id="rId17" imgW="470" imgH="469" progId="TCLayout.ActiveDocument.1">
                  <p:embed/>
                </p:oleObj>
              </mc:Choice>
              <mc:Fallback>
                <p:oleObj name="think-cell Slide" r:id="rId17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12" Type="http://schemas.openxmlformats.org/officeDocument/2006/relationships/hyperlink" Target="https://readr.tidyverse.org/" TargetMode="Externa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hyperlink" Target="http://rstudio.com" TargetMode="External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tif"/><Relationship Id="rId10" Type="http://schemas.openxmlformats.org/officeDocument/2006/relationships/hyperlink" Target="mailto:info@rstudio.com" TargetMode="External"/><Relationship Id="rId4" Type="http://schemas.openxmlformats.org/officeDocument/2006/relationships/notesSlide" Target="../notesSlides/notesSlide1.xml"/><Relationship Id="rId9" Type="http://schemas.openxmlformats.org/officeDocument/2006/relationships/hyperlink" Target="https://creativecommons.org/licenses/by-sa/4.0/" TargetMode="Externa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rstudio.com" TargetMode="External"/><Relationship Id="rId3" Type="http://schemas.openxmlformats.org/officeDocument/2006/relationships/hyperlink" Target="https://googlesheets4.tidyverse.org/" TargetMode="External"/><Relationship Id="rId7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tif"/><Relationship Id="rId5" Type="http://schemas.openxmlformats.org/officeDocument/2006/relationships/image" Target="../media/image4.tif"/><Relationship Id="rId10" Type="http://schemas.openxmlformats.org/officeDocument/2006/relationships/hyperlink" Target="https://readr.tidyverse.org/" TargetMode="External"/><Relationship Id="rId4" Type="http://schemas.openxmlformats.org/officeDocument/2006/relationships/hyperlink" Target="https://googledrive.tidyverse.org" TargetMode="External"/><Relationship Id="rId9" Type="http://schemas.openxmlformats.org/officeDocument/2006/relationships/hyperlink" Target="http://rstudi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71802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" name="Group"/>
          <p:cNvGrpSpPr/>
          <p:nvPr/>
        </p:nvGrpSpPr>
        <p:grpSpPr>
          <a:xfrm rot="5400000" flipH="1">
            <a:off x="4029622" y="7413349"/>
            <a:ext cx="544247" cy="712394"/>
            <a:chOff x="0" y="0"/>
            <a:chExt cx="544246" cy="712392"/>
          </a:xfrm>
        </p:grpSpPr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47209"/>
              <a:ext cx="518061" cy="66518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0037" dir="8434451" rotWithShape="0">
                <a:srgbClr val="000000">
                  <a:alpha val="22374"/>
                </a:srgbClr>
              </a:outerShdw>
            </a:effectLst>
          </p:spPr>
        </p:pic>
        <p:sp>
          <p:nvSpPr>
            <p:cNvPr id="138" name="Triangle"/>
            <p:cNvSpPr/>
            <p:nvPr/>
          </p:nvSpPr>
          <p:spPr>
            <a:xfrm rot="10800000">
              <a:off x="349514" y="0"/>
              <a:ext cx="194733" cy="194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381932" y="3890696"/>
            <a:ext cx="1885871" cy="1649603"/>
            <a:chOff x="0" y="0"/>
            <a:chExt cx="1885870" cy="1649602"/>
          </a:xfrm>
        </p:grpSpPr>
        <p:grpSp>
          <p:nvGrpSpPr>
            <p:cNvPr id="144" name="Group"/>
            <p:cNvGrpSpPr/>
            <p:nvPr/>
          </p:nvGrpSpPr>
          <p:grpSpPr>
            <a:xfrm>
              <a:off x="0" y="0"/>
              <a:ext cx="1270000" cy="1649602"/>
              <a:chOff x="0" y="0"/>
              <a:chExt cx="1270000" cy="1649601"/>
            </a:xfrm>
          </p:grpSpPr>
          <p:grpSp>
            <p:nvGrpSpPr>
              <p:cNvPr id="142" name="Group"/>
              <p:cNvGrpSpPr/>
              <p:nvPr/>
            </p:nvGrpSpPr>
            <p:grpSpPr>
              <a:xfrm>
                <a:off x="30580" y="0"/>
                <a:ext cx="544248" cy="712393"/>
                <a:chOff x="0" y="0"/>
                <a:chExt cx="544246" cy="712392"/>
              </a:xfrm>
            </p:grpSpPr>
            <p:pic>
              <p:nvPicPr>
                <p:cNvPr id="140" name="Image" descr="Image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141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143" name="A;B;C…"/>
              <p:cNvSpPr/>
              <p:nvPr/>
            </p:nvSpPr>
            <p:spPr>
              <a:xfrm>
                <a:off x="0" y="37960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A;B;C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1,5;2;3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4,5;5;NA</a:t>
                </a:r>
              </a:p>
            </p:txBody>
          </p:sp>
        </p:grpSp>
        <p:graphicFrame>
          <p:nvGraphicFramePr>
            <p:cNvPr id="145" name="Table"/>
            <p:cNvGraphicFramePr/>
            <p:nvPr/>
          </p:nvGraphicFramePr>
          <p:xfrm>
            <a:off x="1145983" y="24045"/>
            <a:ext cx="739887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662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2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662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6" name="Line"/>
            <p:cNvSpPr/>
            <p:nvPr/>
          </p:nvSpPr>
          <p:spPr>
            <a:xfrm>
              <a:off x="703665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48" name="Rectangle"/>
          <p:cNvSpPr/>
          <p:nvPr/>
        </p:nvSpPr>
        <p:spPr>
          <a:xfrm>
            <a:off x="322551" y="8604664"/>
            <a:ext cx="6534243" cy="387992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9" name="write_*(x, file, na = &quot;NA&quot;, append, col_names, quote, escape, eol, num_threads, progress)"/>
          <p:cNvSpPr txBox="1"/>
          <p:nvPr/>
        </p:nvSpPr>
        <p:spPr>
          <a:xfrm>
            <a:off x="310494" y="8625239"/>
            <a:ext cx="6523328" cy="32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write_*(</a:t>
            </a:r>
            <a:r>
              <a:t>x, file, na = "NA", append, col_names, quote, escape, eol, num_threads, progress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4700" y="3009900"/>
            <a:ext cx="533400" cy="6184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Group"/>
          <p:cNvGrpSpPr/>
          <p:nvPr/>
        </p:nvGrpSpPr>
        <p:grpSpPr>
          <a:xfrm>
            <a:off x="412513" y="2287284"/>
            <a:ext cx="1847423" cy="1649603"/>
            <a:chOff x="0" y="0"/>
            <a:chExt cx="1847422" cy="1649602"/>
          </a:xfrm>
        </p:grpSpPr>
        <p:grpSp>
          <p:nvGrpSpPr>
            <p:cNvPr id="155" name="Group"/>
            <p:cNvGrpSpPr/>
            <p:nvPr/>
          </p:nvGrpSpPr>
          <p:grpSpPr>
            <a:xfrm>
              <a:off x="0" y="0"/>
              <a:ext cx="1277520" cy="1649602"/>
              <a:chOff x="0" y="0"/>
              <a:chExt cx="1277519" cy="1649601"/>
            </a:xfrm>
          </p:grpSpPr>
          <p:grpSp>
            <p:nvGrpSpPr>
              <p:cNvPr id="153" name="Group"/>
              <p:cNvGrpSpPr/>
              <p:nvPr/>
            </p:nvGrpSpPr>
            <p:grpSpPr>
              <a:xfrm>
                <a:off x="0" y="0"/>
                <a:ext cx="544247" cy="712393"/>
                <a:chOff x="0" y="0"/>
                <a:chExt cx="544246" cy="712392"/>
              </a:xfrm>
            </p:grpSpPr>
            <p:pic>
              <p:nvPicPr>
                <p:cNvPr id="151" name="Image" descr="Image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152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154" name="A|B|C…"/>
              <p:cNvSpPr/>
              <p:nvPr/>
            </p:nvSpPr>
            <p:spPr>
              <a:xfrm>
                <a:off x="7519" y="37960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A|B|C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1|2|3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4|5|NA</a:t>
                </a:r>
              </a:p>
            </p:txBody>
          </p:sp>
        </p:grpSp>
        <p:graphicFrame>
          <p:nvGraphicFramePr>
            <p:cNvPr id="156" name="Table"/>
            <p:cNvGraphicFramePr/>
            <p:nvPr/>
          </p:nvGraphicFramePr>
          <p:xfrm>
            <a:off x="1102702" y="24045"/>
            <a:ext cx="7447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57" name="Line"/>
            <p:cNvSpPr/>
            <p:nvPr/>
          </p:nvSpPr>
          <p:spPr>
            <a:xfrm>
              <a:off x="660384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7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5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17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178" name="Data Impor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2018923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tidyverse</a:t>
            </a:r>
            <a:r>
              <a:rPr lang="en-US" dirty="0"/>
              <a:t> </a:t>
            </a:r>
            <a:r>
              <a:rPr lang="en-US" sz="3100" dirty="0" err="1"/>
              <a:t>এর</a:t>
            </a:r>
            <a:r>
              <a:rPr lang="en-US" sz="3100" dirty="0"/>
              <a:t> </a:t>
            </a:r>
            <a:r>
              <a:rPr lang="en-US" sz="3100" dirty="0" err="1"/>
              <a:t>মাধ্যমে</a:t>
            </a:r>
            <a:r>
              <a:rPr lang="en-US" sz="3100" dirty="0"/>
              <a:t> </a:t>
            </a:r>
            <a:r>
              <a:rPr lang="en-US" sz="3100" dirty="0" err="1"/>
              <a:t>ডেটা</a:t>
            </a:r>
            <a:r>
              <a:rPr lang="en-US" sz="3100" dirty="0"/>
              <a:t> </a:t>
            </a:r>
            <a:r>
              <a:rPr lang="en-US" sz="3100" dirty="0" err="1"/>
              <a:t>আমদানি</a:t>
            </a:r>
            <a:r>
              <a:rPr dirty="0"/>
              <a:t> : : </a:t>
            </a:r>
            <a:r>
              <a:rPr lang="en-US" sz="3300" b="1" dirty="0" err="1">
                <a:latin typeface="SourceSansPro-SemiBold"/>
                <a:sym typeface="SourceSansPro-SemiBold"/>
              </a:rPr>
              <a:t>চিট</a:t>
            </a:r>
            <a:r>
              <a:rPr lang="en-US" sz="3300" b="1" dirty="0">
                <a:latin typeface="SourceSansPro-SemiBold"/>
                <a:sym typeface="SourceSansPro-SemiBold"/>
              </a:rPr>
              <a:t> </a:t>
            </a:r>
            <a:r>
              <a:rPr lang="en-US" sz="3300" b="1" dirty="0" err="1">
                <a:latin typeface="SourceSansPro-SemiBold"/>
                <a:sym typeface="SourceSansPro-SemiBold"/>
              </a:rPr>
              <a:t>শিট</a:t>
            </a:r>
            <a:br>
              <a:rPr lang="en-US" sz="3300" b="1" dirty="0">
                <a:latin typeface="SourceSansPro-SemiBold"/>
                <a:sym typeface="SourceSansPro-SemiBold"/>
              </a:rPr>
            </a:br>
            <a:endParaRPr dirty="0"/>
          </a:p>
        </p:txBody>
      </p:sp>
      <p:sp>
        <p:nvSpPr>
          <p:cNvPr id="17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80" name="RStudio® is a trademark of RStudio, PBC  •  CC BY SA  RStudio  •  info@rstudio.com  •  844-448-1212  •  rstudio.com  •  Learn more at readr.tidyverse.org  •  readr  2.0.0  •  readxl  1.3.1  •  googlesheets4  1.0.0  •  Updated:  2021-08"/>
          <p:cNvSpPr txBox="1"/>
          <p:nvPr/>
        </p:nvSpPr>
        <p:spPr>
          <a:xfrm>
            <a:off x="1679757" y="10347903"/>
            <a:ext cx="11996481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RStudio® </a:t>
            </a:r>
            <a:r>
              <a:rPr lang="en-US" dirty="0"/>
              <a:t> </a:t>
            </a:r>
            <a:r>
              <a:rPr dirty="0" err="1"/>
              <a:t>R</a:t>
            </a:r>
            <a:r>
              <a:rPr lang="en-US" dirty="0" err="1"/>
              <a:t>s</a:t>
            </a:r>
            <a:r>
              <a:rPr dirty="0" err="1"/>
              <a:t>tudio</a:t>
            </a:r>
            <a:r>
              <a:rPr lang="en-US" dirty="0"/>
              <a:t> </a:t>
            </a:r>
            <a:r>
              <a:rPr lang="as-IN" dirty="0"/>
              <a:t>এ</a:t>
            </a:r>
            <a:r>
              <a:rPr lang="en-US" dirty="0"/>
              <a:t>র </a:t>
            </a:r>
            <a:r>
              <a:rPr lang="as-IN" dirty="0"/>
              <a:t>এ</a:t>
            </a:r>
            <a:r>
              <a:rPr lang="en-US" dirty="0" err="1"/>
              <a:t>কটি</a:t>
            </a:r>
            <a:r>
              <a:rPr lang="en-US" dirty="0"/>
              <a:t> </a:t>
            </a:r>
            <a:r>
              <a:rPr lang="en-US" dirty="0" err="1"/>
              <a:t>ট্রেডমার্ক</a:t>
            </a:r>
            <a:r>
              <a:rPr dirty="0"/>
              <a:t>, PBC  •  </a:t>
            </a:r>
            <a:r>
              <a:rPr dirty="0">
                <a:hlinkClick r:id="rId9"/>
              </a:rPr>
              <a:t>CC BY SA</a:t>
            </a:r>
            <a:r>
              <a:rPr dirty="0"/>
              <a:t>  RStudio  •  </a:t>
            </a:r>
            <a:r>
              <a:rPr dirty="0">
                <a:hlinkClick r:id="rId10"/>
              </a:rPr>
              <a:t>info@rstudio.com</a:t>
            </a:r>
            <a:r>
              <a:rPr dirty="0"/>
              <a:t>  •  844-448-1212  •  </a:t>
            </a:r>
            <a:r>
              <a:rPr dirty="0">
                <a:hlinkClick r:id="rId11"/>
              </a:rPr>
              <a:t>rstudio.com</a:t>
            </a:r>
            <a:r>
              <a:rPr dirty="0"/>
              <a:t>  •  </a:t>
            </a:r>
            <a:r>
              <a:rPr lang="en-US" dirty="0"/>
              <a:t>আ</a:t>
            </a:r>
            <a:r>
              <a:rPr lang="as-IN" dirty="0"/>
              <a:t>র</a:t>
            </a:r>
            <a:r>
              <a:rPr lang="en-US" dirty="0"/>
              <a:t>ো </a:t>
            </a:r>
            <a:r>
              <a:rPr lang="en-US" dirty="0" err="1"/>
              <a:t>জান</a:t>
            </a:r>
            <a:r>
              <a:rPr lang="as-IN" dirty="0"/>
              <a:t>ত</a:t>
            </a:r>
            <a:r>
              <a:rPr lang="en-US" dirty="0"/>
              <a:t>ে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  <a:hlinkClick r:id="rId12"/>
              </a:rPr>
              <a:t>readr.tidyverse.org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/>
              <a:t> •  </a:t>
            </a:r>
            <a:r>
              <a:rPr dirty="0" err="1"/>
              <a:t>readr</a:t>
            </a:r>
            <a:r>
              <a:rPr dirty="0"/>
              <a:t>  2.0.0  •  </a:t>
            </a:r>
            <a:r>
              <a:rPr dirty="0" err="1"/>
              <a:t>readxl</a:t>
            </a:r>
            <a:r>
              <a:rPr dirty="0"/>
              <a:t>  1.3.1  •  googlesheets4  1.0.0  •  </a:t>
            </a:r>
            <a:r>
              <a:rPr lang="en-US" dirty="0"/>
              <a:t>হ</a:t>
            </a:r>
            <a:r>
              <a:rPr lang="as-IN" dirty="0"/>
              <a:t>া</a:t>
            </a:r>
            <a:r>
              <a:rPr lang="en-US" dirty="0"/>
              <a:t>ল</a:t>
            </a:r>
            <a:r>
              <a:rPr lang="as-IN" dirty="0"/>
              <a:t>ন</a:t>
            </a:r>
            <a:r>
              <a:rPr lang="en-US" dirty="0"/>
              <a:t>া</a:t>
            </a:r>
            <a:r>
              <a:rPr lang="as-IN" dirty="0"/>
              <a:t>গ</a:t>
            </a:r>
            <a:r>
              <a:rPr lang="en-US" dirty="0"/>
              <a:t>া</a:t>
            </a:r>
            <a:r>
              <a:rPr lang="as-IN" dirty="0"/>
              <a:t>দ</a:t>
            </a:r>
            <a:r>
              <a:rPr lang="en-US" dirty="0"/>
              <a:t> </a:t>
            </a:r>
            <a:r>
              <a:rPr lang="as-IN" dirty="0"/>
              <a:t>এ</a:t>
            </a:r>
            <a:r>
              <a:rPr lang="en-US" dirty="0"/>
              <a:t>র </a:t>
            </a:r>
            <a:r>
              <a:rPr lang="as-IN" dirty="0"/>
              <a:t>স</a:t>
            </a:r>
            <a:r>
              <a:rPr lang="en-US" dirty="0"/>
              <a:t>ম</a:t>
            </a:r>
            <a:r>
              <a:rPr lang="as-IN" dirty="0"/>
              <a:t>য়</a:t>
            </a:r>
            <a:r>
              <a:rPr dirty="0"/>
              <a:t>:  2021-08</a:t>
            </a:r>
          </a:p>
        </p:txBody>
      </p:sp>
      <p:pic>
        <p:nvPicPr>
          <p:cNvPr id="181" name="readr.png" descr="readr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readr.png" descr="readr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12439" y="2394325"/>
            <a:ext cx="533401" cy="61819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ry one of the following  packages to import other types of files:…"/>
          <p:cNvSpPr txBox="1"/>
          <p:nvPr/>
        </p:nvSpPr>
        <p:spPr>
          <a:xfrm>
            <a:off x="10497707" y="1946513"/>
            <a:ext cx="3159301" cy="2177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1000" dirty="0" err="1"/>
              <a:t>নিম্নোক্ত</a:t>
            </a:r>
            <a:r>
              <a:rPr lang="en-US" sz="1000" dirty="0"/>
              <a:t> </a:t>
            </a:r>
            <a:r>
              <a:rPr lang="en-US" sz="1000" dirty="0" err="1"/>
              <a:t>প্যাকেজগুলো</a:t>
            </a:r>
            <a:r>
              <a:rPr lang="en-US" sz="1000" dirty="0"/>
              <a:t> </a:t>
            </a:r>
            <a:r>
              <a:rPr lang="en-US" sz="1000" dirty="0" err="1"/>
              <a:t>ব্যবহার</a:t>
            </a:r>
            <a:r>
              <a:rPr lang="en-US" sz="1000" dirty="0"/>
              <a:t> </a:t>
            </a:r>
            <a:r>
              <a:rPr lang="en-US" sz="1000" dirty="0" err="1"/>
              <a:t>করুন</a:t>
            </a:r>
            <a:r>
              <a:rPr lang="en-US" sz="1000" dirty="0"/>
              <a:t> </a:t>
            </a:r>
            <a:r>
              <a:rPr sz="1000" dirty="0"/>
              <a:t>:</a:t>
            </a:r>
            <a:br>
              <a:rPr lang="en-US" sz="1000" dirty="0"/>
            </a:br>
            <a:endParaRPr sz="1000" dirty="0"/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/>
              <a:t>haven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- SPSS, Stata,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এবং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SAS </a:t>
            </a:r>
            <a:r>
              <a:rPr lang="as-IN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ফ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াইল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DBI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sz="1000" dirty="0" err="1"/>
              <a:t>ডেটাবেজ</a:t>
            </a:r>
            <a:endParaRPr dirty="0"/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jsonlite</a:t>
            </a:r>
            <a:r>
              <a:rPr dirty="0"/>
              <a:t> - </a:t>
            </a:r>
            <a:r>
              <a:rPr dirty="0" err="1"/>
              <a:t>json</a:t>
            </a:r>
            <a:endParaRPr dirty="0"/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xml2</a:t>
            </a:r>
            <a:r>
              <a:rPr dirty="0"/>
              <a:t> - XML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httr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/>
              <a:t>- Web APIs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rvest</a:t>
            </a:r>
            <a:r>
              <a:rPr dirty="0"/>
              <a:t> - HTML (</a:t>
            </a:r>
            <a:r>
              <a:rPr lang="en-US" sz="1000" dirty="0" err="1"/>
              <a:t>ওয়েব</a:t>
            </a:r>
            <a:r>
              <a:rPr sz="1000" dirty="0"/>
              <a:t> </a:t>
            </a:r>
            <a:r>
              <a:rPr lang="en-US" sz="1000" dirty="0" err="1"/>
              <a:t>স্ক্রাপিং</a:t>
            </a:r>
            <a:r>
              <a:rPr dirty="0"/>
              <a:t>)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 err="1"/>
              <a:t>readr</a:t>
            </a:r>
            <a:r>
              <a:rPr dirty="0"/>
              <a:t>::</a:t>
            </a:r>
            <a:r>
              <a:rPr dirty="0" err="1"/>
              <a:t>read_lines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text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ডেটা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sp>
        <p:nvSpPr>
          <p:cNvPr id="185" name="OTHER TYPES OF DATA"/>
          <p:cNvSpPr txBox="1"/>
          <p:nvPr/>
        </p:nvSpPr>
        <p:spPr>
          <a:xfrm>
            <a:off x="10497707" y="1795730"/>
            <a:ext cx="1316066" cy="137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r>
              <a:rPr lang="en-US" sz="1100" dirty="0" err="1"/>
              <a:t>অন্যান্য</a:t>
            </a:r>
            <a:r>
              <a:rPr lang="en-US" sz="1100" dirty="0"/>
              <a:t> </a:t>
            </a:r>
            <a:r>
              <a:rPr lang="en-US" sz="1100" dirty="0" err="1"/>
              <a:t>প্রকারের</a:t>
            </a:r>
            <a:r>
              <a:rPr lang="en-US" sz="1100" dirty="0"/>
              <a:t> </a:t>
            </a:r>
            <a:r>
              <a:rPr lang="en-US" sz="1100" dirty="0" err="1"/>
              <a:t>ডেটা</a:t>
            </a:r>
            <a:endParaRPr sz="1100" dirty="0"/>
          </a:p>
        </p:txBody>
      </p:sp>
      <p:sp>
        <p:nvSpPr>
          <p:cNvPr id="186" name="COLUMN TYPES"/>
          <p:cNvSpPr txBox="1"/>
          <p:nvPr/>
        </p:nvSpPr>
        <p:spPr>
          <a:xfrm>
            <a:off x="7117647" y="7150704"/>
            <a:ext cx="892873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en-US" sz="1100" dirty="0" err="1"/>
              <a:t>কলামের</a:t>
            </a:r>
            <a:r>
              <a:rPr lang="en-US" sz="1100" dirty="0"/>
              <a:t> </a:t>
            </a:r>
            <a:r>
              <a:rPr lang="en-US" sz="1100" dirty="0" err="1"/>
              <a:t>প্রকার</a:t>
            </a:r>
            <a:endParaRPr sz="1100" dirty="0"/>
          </a:p>
        </p:txBody>
      </p:sp>
      <p:sp>
        <p:nvSpPr>
          <p:cNvPr id="187" name="Column Specification with readr"/>
          <p:cNvSpPr txBox="1"/>
          <p:nvPr/>
        </p:nvSpPr>
        <p:spPr>
          <a:xfrm>
            <a:off x="7117428" y="3989667"/>
            <a:ext cx="3944991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dirty="0" err="1"/>
              <a:t>r</a:t>
            </a:r>
            <a:r>
              <a:rPr dirty="0" err="1"/>
              <a:t>eadr</a:t>
            </a:r>
            <a:r>
              <a:rPr lang="en-US" dirty="0"/>
              <a:t> </a:t>
            </a:r>
            <a:r>
              <a:rPr lang="en-US" sz="2000" dirty="0" err="1"/>
              <a:t>এর</a:t>
            </a:r>
            <a:r>
              <a:rPr lang="en-US" sz="2000" dirty="0"/>
              <a:t> </a:t>
            </a:r>
            <a:r>
              <a:rPr lang="en-US" sz="2000" dirty="0" err="1"/>
              <a:t>মাধ্যমে</a:t>
            </a:r>
            <a:r>
              <a:rPr lang="en-US" sz="2000" dirty="0"/>
              <a:t> </a:t>
            </a:r>
            <a:r>
              <a:rPr lang="en-US" sz="2000" dirty="0" err="1"/>
              <a:t>কলাম</a:t>
            </a:r>
            <a:r>
              <a:rPr lang="en-US" sz="2000" dirty="0"/>
              <a:t> </a:t>
            </a:r>
            <a:r>
              <a:rPr lang="en-US" sz="2000" dirty="0" err="1"/>
              <a:t>নির্দিষ্টকরণ</a:t>
            </a:r>
            <a:r>
              <a:rPr lang="en-US" sz="2000" dirty="0"/>
              <a:t> </a:t>
            </a:r>
            <a:endParaRPr sz="2000" dirty="0"/>
          </a:p>
        </p:txBody>
      </p:sp>
      <p:sp>
        <p:nvSpPr>
          <p:cNvPr id="188" name="spec(x)…"/>
          <p:cNvSpPr txBox="1"/>
          <p:nvPr/>
        </p:nvSpPr>
        <p:spPr>
          <a:xfrm>
            <a:off x="7238519" y="5668165"/>
            <a:ext cx="2883921" cy="96004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A6AAA9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numCol="1" anchor="ctr">
            <a:spAutoFit/>
          </a:bodyPr>
          <a:lstStyle/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spec(x)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cols(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age = </a:t>
            </a:r>
            <a:r>
              <a:rPr dirty="0" err="1"/>
              <a:t>col_integer</a:t>
            </a:r>
            <a:r>
              <a:rPr dirty="0"/>
              <a:t>(),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sex = </a:t>
            </a:r>
            <a:r>
              <a:rPr dirty="0" err="1"/>
              <a:t>col_character</a:t>
            </a:r>
            <a:r>
              <a:rPr dirty="0"/>
              <a:t>(),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earn = </a:t>
            </a:r>
            <a:r>
              <a:rPr dirty="0" err="1"/>
              <a:t>col_double</a:t>
            </a:r>
            <a:r>
              <a:rPr dirty="0"/>
              <a:t>()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)</a:t>
            </a:r>
          </a:p>
        </p:txBody>
      </p:sp>
      <p:sp>
        <p:nvSpPr>
          <p:cNvPr id="189" name="earn is a double (numeric)"/>
          <p:cNvSpPr/>
          <p:nvPr/>
        </p:nvSpPr>
        <p:spPr>
          <a:xfrm>
            <a:off x="7310666" y="6460695"/>
            <a:ext cx="1714899" cy="47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dirty="0"/>
              <a:t>earn </a:t>
            </a:r>
            <a:r>
              <a:rPr lang="en-US" sz="1000" dirty="0" err="1"/>
              <a:t>হচ্ছে</a:t>
            </a:r>
            <a:r>
              <a:rPr dirty="0"/>
              <a:t> double (numeric)</a:t>
            </a:r>
          </a:p>
        </p:txBody>
      </p:sp>
      <p:sp>
        <p:nvSpPr>
          <p:cNvPr id="190" name="sex is a character"/>
          <p:cNvSpPr/>
          <p:nvPr/>
        </p:nvSpPr>
        <p:spPr>
          <a:xfrm>
            <a:off x="8550724" y="6246750"/>
            <a:ext cx="1573119" cy="376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           </a:t>
            </a:r>
            <a:r>
              <a:rPr dirty="0"/>
              <a:t>sex</a:t>
            </a:r>
            <a:r>
              <a:rPr lang="en-US" dirty="0"/>
              <a:t> </a:t>
            </a:r>
            <a:r>
              <a:rPr lang="en-US" sz="1000" dirty="0" err="1"/>
              <a:t>হচ্ছ</a:t>
            </a:r>
            <a:r>
              <a:rPr lang="as-IN" sz="1000" dirty="0"/>
              <a:t>ে</a:t>
            </a:r>
            <a:r>
              <a:rPr lang="en-US" sz="1000" dirty="0"/>
              <a:t> </a:t>
            </a:r>
            <a:r>
              <a:rPr dirty="0"/>
              <a:t>character</a:t>
            </a:r>
          </a:p>
        </p:txBody>
      </p:sp>
      <p:sp>
        <p:nvSpPr>
          <p:cNvPr id="191" name="age is an integer"/>
          <p:cNvSpPr/>
          <p:nvPr/>
        </p:nvSpPr>
        <p:spPr>
          <a:xfrm>
            <a:off x="8334855" y="5898412"/>
            <a:ext cx="1302921" cy="293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    </a:t>
            </a:r>
            <a:r>
              <a:rPr dirty="0"/>
              <a:t>age </a:t>
            </a:r>
            <a:r>
              <a:rPr lang="en-US" sz="1000" dirty="0" err="1"/>
              <a:t>হচ্ছে</a:t>
            </a:r>
            <a:r>
              <a:rPr lang="en-US" dirty="0"/>
              <a:t> </a:t>
            </a:r>
            <a:r>
              <a:rPr dirty="0"/>
              <a:t>integer</a:t>
            </a:r>
          </a:p>
        </p:txBody>
      </p:sp>
      <p:sp>
        <p:nvSpPr>
          <p:cNvPr id="193" name="Hide col spec message read_*(file, show_col_types = FALSE)…"/>
          <p:cNvSpPr txBox="1"/>
          <p:nvPr/>
        </p:nvSpPr>
        <p:spPr>
          <a:xfrm>
            <a:off x="10497707" y="4666811"/>
            <a:ext cx="3139575" cy="23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lang="en-US" sz="1000" dirty="0" err="1"/>
              <a:t>কলাম</a:t>
            </a:r>
            <a:r>
              <a:rPr lang="en-US" sz="1000" dirty="0"/>
              <a:t> </a:t>
            </a:r>
            <a:r>
              <a:rPr lang="en-US" sz="1000" dirty="0" err="1"/>
              <a:t>নির্দিষ্টকরণ</a:t>
            </a:r>
            <a:r>
              <a:rPr lang="en-US" sz="1000" dirty="0"/>
              <a:t> </a:t>
            </a:r>
            <a:r>
              <a:rPr lang="en-US" sz="1000" dirty="0" err="1"/>
              <a:t>বার্তা</a:t>
            </a:r>
            <a:r>
              <a:rPr lang="en-US" sz="1000" dirty="0"/>
              <a:t> </a:t>
            </a:r>
            <a:r>
              <a:rPr lang="en-US" sz="1000" dirty="0" err="1"/>
              <a:t>লুকান</a:t>
            </a:r>
            <a:endParaRPr lang="en-US" sz="1000" dirty="0"/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show_col_types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FALSE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lang="en-US" sz="1000" dirty="0" err="1">
                <a:ea typeface="Source Sans Pro Regular"/>
                <a:cs typeface="Source Sans Pro Regular"/>
              </a:rPr>
              <a:t>আমদানি</a:t>
            </a:r>
            <a:r>
              <a:rPr lang="en-US" sz="1000" dirty="0">
                <a:ea typeface="Source Sans Pro Regular"/>
                <a:cs typeface="Source Sans Pro Regular"/>
              </a:rPr>
              <a:t> </a:t>
            </a:r>
            <a:r>
              <a:rPr lang="en-US" sz="1000" dirty="0" err="1">
                <a:ea typeface="Source Sans Pro Regular"/>
                <a:cs typeface="Source Sans Pro Regular"/>
              </a:rPr>
              <a:t>করার</a:t>
            </a:r>
            <a:r>
              <a:rPr lang="en-US" sz="1000" dirty="0">
                <a:ea typeface="Source Sans Pro Regular"/>
                <a:cs typeface="Source Sans Pro Regular"/>
              </a:rPr>
              <a:t> </a:t>
            </a:r>
            <a:r>
              <a:rPr lang="en-US" sz="1000" dirty="0" err="1">
                <a:ea typeface="Source Sans Pro Regular"/>
                <a:cs typeface="Source Sans Pro Regular"/>
              </a:rPr>
              <a:t>জন্য</a:t>
            </a:r>
            <a:r>
              <a:rPr lang="en-US" sz="1000" dirty="0">
                <a:ea typeface="Source Sans Pro Regular"/>
                <a:cs typeface="Source Sans Pro Regular"/>
              </a:rPr>
              <a:t> </a:t>
            </a:r>
            <a:r>
              <a:rPr lang="en-US" sz="1000" dirty="0" err="1">
                <a:ea typeface="Source Sans Pro Regular"/>
                <a:cs typeface="Source Sans Pro Regular"/>
              </a:rPr>
              <a:t>কলাম</a:t>
            </a:r>
            <a:r>
              <a:rPr lang="en-US" sz="1000" dirty="0">
                <a:ea typeface="Source Sans Pro Regular"/>
                <a:cs typeface="Source Sans Pro Regular"/>
              </a:rPr>
              <a:t> </a:t>
            </a:r>
            <a:r>
              <a:rPr lang="en-US" sz="1000" dirty="0" err="1">
                <a:ea typeface="Source Sans Pro Regular"/>
                <a:cs typeface="Source Sans Pro Regular"/>
              </a:rPr>
              <a:t>নির্বাচন</a:t>
            </a:r>
            <a:r>
              <a:rPr lang="en-US" sz="1000" dirty="0">
                <a:ea typeface="Source Sans Pro Regular"/>
                <a:cs typeface="Source Sans Pro Regular"/>
              </a:rPr>
              <a:t> </a:t>
            </a:r>
            <a:r>
              <a:rPr lang="en-US" sz="1000" dirty="0" err="1">
                <a:ea typeface="Source Sans Pro Regular"/>
                <a:cs typeface="Source Sans Pro Regular"/>
              </a:rPr>
              <a:t>করুণ</a:t>
            </a:r>
            <a:r>
              <a:rPr lang="en-US" sz="1000" dirty="0">
                <a:ea typeface="Source Sans Pro Regular"/>
                <a:cs typeface="Source Sans Pro Regular"/>
              </a:rPr>
              <a:t> </a:t>
            </a:r>
            <a:br>
              <a:rPr lang="en-US" sz="1000" dirty="0">
                <a:ea typeface="Source Sans Pro Regular"/>
                <a:cs typeface="Source Sans Pro Regular"/>
              </a:rPr>
            </a:b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নাম</a:t>
            </a:r>
            <a:r>
              <a:rPr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অবস্থান</a:t>
            </a:r>
            <a:r>
              <a:rPr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অথবা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selection helpers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ব্যবহার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করুন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col_select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c(age, earn)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কলাম</a:t>
            </a:r>
            <a:r>
              <a:rPr lang="en-US"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এর</a:t>
            </a:r>
            <a:r>
              <a:rPr lang="en-US"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প্রকার</a:t>
            </a:r>
            <a:r>
              <a:rPr lang="en-US"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00" dirty="0" err="1"/>
              <a:t>অনুমান</a:t>
            </a:r>
            <a:r>
              <a:rPr lang="en-US" sz="1000" dirty="0"/>
              <a:t> </a:t>
            </a:r>
            <a:r>
              <a:rPr lang="en-US" sz="1000" dirty="0" err="1"/>
              <a:t>করুন</a:t>
            </a:r>
            <a:br>
              <a:rPr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lang="en-US" sz="1000" dirty="0" err="1"/>
              <a:t>কলান</a:t>
            </a:r>
            <a:r>
              <a:rPr lang="en-US" sz="1000" dirty="0"/>
              <a:t> </a:t>
            </a:r>
            <a:r>
              <a:rPr lang="en-US" sz="1000" dirty="0" err="1"/>
              <a:t>এর</a:t>
            </a:r>
            <a:r>
              <a:rPr lang="en-US" sz="1000" dirty="0"/>
              <a:t> </a:t>
            </a:r>
            <a:r>
              <a:rPr lang="en-US" sz="1000" dirty="0" err="1"/>
              <a:t>প্রকার</a:t>
            </a:r>
            <a:r>
              <a:rPr lang="en-US" sz="1000" dirty="0"/>
              <a:t> </a:t>
            </a:r>
            <a:r>
              <a:rPr lang="en-US" sz="1000" dirty="0" err="1"/>
              <a:t>অনুমান</a:t>
            </a:r>
            <a:r>
              <a:rPr lang="en-US" sz="1000" dirty="0"/>
              <a:t> </a:t>
            </a:r>
            <a:r>
              <a:rPr lang="en-US" sz="1000" dirty="0" err="1"/>
              <a:t>করতে</a:t>
            </a:r>
            <a:r>
              <a:rPr lang="en-US" sz="1000" dirty="0"/>
              <a:t> </a:t>
            </a:r>
            <a:r>
              <a:rPr dirty="0"/>
              <a:t> read_ *() </a:t>
            </a:r>
            <a:r>
              <a:rPr lang="en-US" sz="1000" dirty="0" err="1"/>
              <a:t>প্রথম</a:t>
            </a:r>
            <a:r>
              <a:rPr lang="en-US" sz="1000" dirty="0"/>
              <a:t> </a:t>
            </a:r>
            <a:r>
              <a:rPr sz="1000" dirty="0"/>
              <a:t>1000 </a:t>
            </a:r>
            <a:r>
              <a:rPr lang="en-US" sz="1000" dirty="0" err="1"/>
              <a:t>সারির</a:t>
            </a:r>
            <a:r>
              <a:rPr sz="1000" dirty="0"/>
              <a:t> </a:t>
            </a:r>
            <a:r>
              <a:rPr lang="en-US" sz="1000" dirty="0" err="1"/>
              <a:t>ডেটা</a:t>
            </a:r>
            <a:r>
              <a:rPr lang="en-US" sz="1000" dirty="0"/>
              <a:t> </a:t>
            </a:r>
            <a:r>
              <a:rPr lang="en-US" sz="1000" dirty="0" err="1"/>
              <a:t>দেখে</a:t>
            </a:r>
            <a:r>
              <a:rPr lang="en-US" sz="1000" dirty="0"/>
              <a:t>।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</a:t>
            </a:r>
            <a:r>
              <a:rPr 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ব্যবহার</a:t>
            </a:r>
            <a:r>
              <a:rPr lang="en-US"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করে</a:t>
            </a:r>
            <a:r>
              <a:rPr lang="en-US"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এটা</a:t>
            </a:r>
            <a:r>
              <a:rPr lang="en-US"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বাড়াতে</a:t>
            </a:r>
            <a:r>
              <a:rPr lang="en-US"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পারেন</a:t>
            </a:r>
            <a:r>
              <a:rPr lang="en-US"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।</a:t>
            </a:r>
            <a:r>
              <a:rPr dirty="0"/>
              <a:t>.</a:t>
            </a:r>
            <a:br>
              <a:rPr dirty="0"/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rPr dirty="0" err="1"/>
              <a:t>guess_max</a:t>
            </a:r>
            <a:r>
              <a:rPr dirty="0"/>
              <a:t> = </a:t>
            </a:r>
            <a:r>
              <a:rPr dirty="0" err="1"/>
              <a:t>Inf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194" name="USEFUL COLUMN ARGUMENTS"/>
          <p:cNvSpPr txBox="1"/>
          <p:nvPr/>
        </p:nvSpPr>
        <p:spPr>
          <a:xfrm>
            <a:off x="10497707" y="4472277"/>
            <a:ext cx="1476366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en-US" sz="1100" dirty="0" err="1"/>
              <a:t>দরকারি</a:t>
            </a:r>
            <a:r>
              <a:rPr lang="en-US" sz="1100" dirty="0"/>
              <a:t> </a:t>
            </a:r>
            <a:r>
              <a:rPr lang="en-US" sz="1100" dirty="0" err="1"/>
              <a:t>কলাম</a:t>
            </a:r>
            <a:r>
              <a:rPr lang="en-US" sz="1100" dirty="0"/>
              <a:t> </a:t>
            </a:r>
            <a:r>
              <a:rPr lang="en-US" sz="1100" dirty="0" err="1"/>
              <a:t>আর্গুমেন্ট</a:t>
            </a:r>
            <a:endParaRPr sz="1100" dirty="0"/>
          </a:p>
        </p:txBody>
      </p:sp>
      <p:sp>
        <p:nvSpPr>
          <p:cNvPr id="195" name="Column specifications define what data type each column of a file will be imported as. By default readr will generate a column spec when a file is read and output a summary.…"/>
          <p:cNvSpPr txBox="1"/>
          <p:nvPr/>
        </p:nvSpPr>
        <p:spPr>
          <a:xfrm>
            <a:off x="7117619" y="4379178"/>
            <a:ext cx="3159357" cy="133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1000" dirty="0" err="1"/>
              <a:t>কলাম</a:t>
            </a:r>
            <a:r>
              <a:rPr lang="en-US" sz="1000" dirty="0"/>
              <a:t> </a:t>
            </a:r>
            <a:r>
              <a:rPr lang="en-US" sz="1000" dirty="0" err="1"/>
              <a:t>নির্দিষ্টকরণ</a:t>
            </a:r>
            <a:r>
              <a:rPr sz="1000" dirty="0"/>
              <a:t> </a:t>
            </a:r>
            <a:r>
              <a:rPr lang="en-US" sz="1000" dirty="0" err="1"/>
              <a:t>এর</a:t>
            </a:r>
            <a:r>
              <a:rPr lang="en-US" sz="1000" dirty="0"/>
              <a:t> </a:t>
            </a:r>
            <a:r>
              <a:rPr lang="en-US" sz="1000" dirty="0" err="1"/>
              <a:t>মাধ্যমে</a:t>
            </a:r>
            <a:r>
              <a:rPr lang="en-US" sz="1000" dirty="0"/>
              <a:t> </a:t>
            </a:r>
            <a:r>
              <a:rPr lang="en-US" sz="1000" dirty="0" err="1"/>
              <a:t>ঠিক</a:t>
            </a:r>
            <a:r>
              <a:rPr lang="en-US" sz="1000" dirty="0"/>
              <a:t> </a:t>
            </a:r>
            <a:r>
              <a:rPr lang="en-US" sz="1000" dirty="0" err="1"/>
              <a:t>করা</a:t>
            </a:r>
            <a:r>
              <a:rPr lang="en-US" sz="1000" dirty="0"/>
              <a:t> </a:t>
            </a:r>
            <a:r>
              <a:rPr lang="en-US" sz="1000" dirty="0" err="1"/>
              <a:t>হয়</a:t>
            </a:r>
            <a:r>
              <a:rPr lang="en-US" sz="1000" dirty="0"/>
              <a:t> </a:t>
            </a:r>
            <a:r>
              <a:rPr lang="en-US" sz="1000" dirty="0" err="1"/>
              <a:t>আমদানিকৃত</a:t>
            </a:r>
            <a:r>
              <a:rPr lang="en-US" sz="1000" dirty="0"/>
              <a:t> </a:t>
            </a:r>
            <a:r>
              <a:rPr lang="en-US" sz="1000" dirty="0" err="1"/>
              <a:t>কলামগুলোর</a:t>
            </a:r>
            <a:r>
              <a:rPr lang="en-US" sz="1000" dirty="0"/>
              <a:t> </a:t>
            </a:r>
            <a:r>
              <a:rPr lang="en-US" sz="1000" dirty="0" err="1"/>
              <a:t>ডেটা</a:t>
            </a:r>
            <a:r>
              <a:rPr lang="en-US" sz="1000" dirty="0"/>
              <a:t> </a:t>
            </a:r>
            <a:r>
              <a:rPr lang="en-US" sz="1000" dirty="0" err="1"/>
              <a:t>এর</a:t>
            </a:r>
            <a:r>
              <a:rPr lang="en-US" sz="1000" dirty="0"/>
              <a:t> </a:t>
            </a:r>
            <a:r>
              <a:rPr lang="en-US" sz="1000" dirty="0" err="1"/>
              <a:t>প্রকার</a:t>
            </a:r>
            <a:r>
              <a:rPr lang="en-US" sz="1000" dirty="0"/>
              <a:t> </a:t>
            </a:r>
            <a:r>
              <a:rPr lang="en-US" sz="1000" dirty="0" err="1"/>
              <a:t>কি</a:t>
            </a:r>
            <a:r>
              <a:rPr lang="en-US" sz="1000" dirty="0"/>
              <a:t> </a:t>
            </a:r>
            <a:r>
              <a:rPr lang="en-US" sz="1000" dirty="0" err="1"/>
              <a:t>হবে</a:t>
            </a:r>
            <a:r>
              <a:rPr lang="en-US" sz="1000" dirty="0"/>
              <a:t>।  </a:t>
            </a:r>
            <a:r>
              <a:rPr lang="en-US" sz="1000" dirty="0" err="1"/>
              <a:t>গতানুগতিক</a:t>
            </a:r>
            <a:r>
              <a:rPr lang="en-US" sz="1000" dirty="0"/>
              <a:t> </a:t>
            </a:r>
            <a:r>
              <a:rPr lang="en-US" sz="1000" dirty="0" err="1"/>
              <a:t>ভাবে</a:t>
            </a:r>
            <a:r>
              <a:rPr lang="en-US" sz="1000" dirty="0"/>
              <a:t> </a:t>
            </a:r>
            <a:r>
              <a:rPr sz="1000" dirty="0" err="1"/>
              <a:t>readr</a:t>
            </a:r>
            <a:r>
              <a:rPr sz="1000" dirty="0"/>
              <a:t> </a:t>
            </a:r>
            <a:r>
              <a:rPr lang="en-US" sz="1000" dirty="0" err="1"/>
              <a:t>একটি</a:t>
            </a:r>
            <a:r>
              <a:rPr lang="en-US" sz="1000" dirty="0"/>
              <a:t> </a:t>
            </a:r>
            <a:r>
              <a:rPr lang="en-US" sz="1000" dirty="0" err="1"/>
              <a:t>কলাম</a:t>
            </a:r>
            <a:r>
              <a:rPr lang="en-US" sz="1000" dirty="0"/>
              <a:t> </a:t>
            </a:r>
            <a:r>
              <a:rPr lang="en-US" sz="1000" dirty="0" err="1"/>
              <a:t>নির্দিষ্টকরণ</a:t>
            </a:r>
            <a:r>
              <a:rPr lang="en-US" sz="1000" dirty="0"/>
              <a:t> </a:t>
            </a:r>
            <a:r>
              <a:rPr lang="en-US" sz="1000" dirty="0" err="1"/>
              <a:t>সৃষ্টি</a:t>
            </a:r>
            <a:r>
              <a:rPr lang="en-US" sz="1000" dirty="0"/>
              <a:t> </a:t>
            </a:r>
            <a:r>
              <a:rPr lang="en-US" sz="1000" dirty="0" err="1"/>
              <a:t>করবে</a:t>
            </a:r>
            <a:r>
              <a:rPr lang="en-US" sz="1000" dirty="0"/>
              <a:t> </a:t>
            </a:r>
            <a:r>
              <a:rPr lang="en-US" sz="1000" dirty="0" err="1"/>
              <a:t>এবং</a:t>
            </a:r>
            <a:r>
              <a:rPr lang="en-US" sz="1000" dirty="0"/>
              <a:t> </a:t>
            </a:r>
            <a:r>
              <a:rPr lang="en-US" sz="1000" dirty="0" err="1"/>
              <a:t>সারসংক্ষেপ</a:t>
            </a:r>
            <a:r>
              <a:rPr lang="en-US" sz="1000" dirty="0"/>
              <a:t> </a:t>
            </a:r>
            <a:r>
              <a:rPr lang="en-US" sz="1000" dirty="0" err="1"/>
              <a:t>আউতপুট</a:t>
            </a:r>
            <a:r>
              <a:rPr lang="en-US" sz="1000" dirty="0"/>
              <a:t> </a:t>
            </a:r>
            <a:r>
              <a:rPr lang="en-US" sz="1000" dirty="0" err="1"/>
              <a:t>আকারে</a:t>
            </a:r>
            <a:r>
              <a:rPr lang="en-US" sz="1000" dirty="0"/>
              <a:t> </a:t>
            </a:r>
            <a:r>
              <a:rPr lang="en-US" sz="1000" dirty="0" err="1"/>
              <a:t>দেখাবে</a:t>
            </a:r>
            <a:r>
              <a:rPr lang="en-US" sz="1000" dirty="0"/>
              <a:t>।</a:t>
            </a:r>
            <a:r>
              <a:rPr sz="1000" dirty="0">
                <a:solidFill>
                  <a:schemeClr val="accent5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 dirty="0"/>
              <a:t>spec(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</a:t>
            </a:r>
            <a:r>
              <a:rPr dirty="0"/>
              <a:t>)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আমদানিকৃত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data frame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এর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সম্পূর্ণ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/>
              <a:t>কলাম</a:t>
            </a:r>
            <a:r>
              <a:rPr lang="en-US" sz="1000" dirty="0"/>
              <a:t> </a:t>
            </a:r>
            <a:r>
              <a:rPr lang="en-US" sz="1000" dirty="0" err="1"/>
              <a:t>নির্দিষ্টকরণ</a:t>
            </a:r>
            <a:r>
              <a:rPr lang="en-US" sz="1000" dirty="0"/>
              <a:t> </a:t>
            </a:r>
            <a:r>
              <a:rPr lang="en-US" sz="1000" dirty="0" err="1"/>
              <a:t>বের</a:t>
            </a:r>
            <a:r>
              <a:rPr lang="en-US" sz="1000" dirty="0"/>
              <a:t> </a:t>
            </a:r>
            <a:r>
              <a:rPr lang="en-US" sz="1000" dirty="0" err="1"/>
              <a:t>করু</a:t>
            </a:r>
            <a:r>
              <a:rPr lang="as-IN" sz="1000" dirty="0"/>
              <a:t>ন</a:t>
            </a:r>
            <a:r>
              <a:rPr lang="en-US" sz="1000" dirty="0"/>
              <a:t>।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sp>
        <p:nvSpPr>
          <p:cNvPr id="196" name="Each column type has a function and corresponding string abbreviation.…"/>
          <p:cNvSpPr txBox="1"/>
          <p:nvPr/>
        </p:nvSpPr>
        <p:spPr>
          <a:xfrm>
            <a:off x="7117619" y="7346812"/>
            <a:ext cx="3139575" cy="2710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1000" dirty="0" err="1"/>
              <a:t>প্রত্যেক</a:t>
            </a:r>
            <a:r>
              <a:rPr lang="en-US" sz="1000" dirty="0"/>
              <a:t> </a:t>
            </a:r>
            <a:r>
              <a:rPr lang="en-US" sz="1000" dirty="0" err="1"/>
              <a:t>কলাম</a:t>
            </a:r>
            <a:r>
              <a:rPr lang="en-US" sz="1000" dirty="0"/>
              <a:t> </a:t>
            </a:r>
            <a:r>
              <a:rPr lang="en-US" sz="1000" dirty="0" err="1"/>
              <a:t>প্রকারের</a:t>
            </a:r>
            <a:r>
              <a:rPr lang="en-US" sz="1000" dirty="0"/>
              <a:t> </a:t>
            </a:r>
            <a:r>
              <a:rPr lang="en-US" sz="1000" dirty="0" err="1"/>
              <a:t>একটা</a:t>
            </a:r>
            <a:r>
              <a:rPr lang="en-US" sz="1000" dirty="0"/>
              <a:t> </a:t>
            </a:r>
            <a:r>
              <a:rPr lang="en-US" sz="1000" dirty="0" err="1"/>
              <a:t>ফাংশন</a:t>
            </a:r>
            <a:r>
              <a:rPr lang="en-US" sz="1000" dirty="0"/>
              <a:t> </a:t>
            </a:r>
            <a:r>
              <a:rPr lang="en-US" sz="1000" dirty="0" err="1"/>
              <a:t>এবং</a:t>
            </a:r>
            <a:r>
              <a:rPr sz="1000" dirty="0"/>
              <a:t> string </a:t>
            </a:r>
            <a:r>
              <a:rPr lang="en-US" sz="1000" dirty="0" err="1"/>
              <a:t>সংক্ষেপ</a:t>
            </a:r>
            <a:r>
              <a:rPr lang="en-US" sz="1000" dirty="0"/>
              <a:t> </a:t>
            </a:r>
            <a:r>
              <a:rPr lang="en-US" sz="1000" dirty="0" err="1"/>
              <a:t>আছে</a:t>
            </a:r>
            <a:r>
              <a:rPr lang="en-US" sz="1000" dirty="0"/>
              <a:t>।</a:t>
            </a:r>
            <a:endParaRPr sz="1000" dirty="0"/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col_logical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- "l"</a:t>
            </a:r>
            <a:endParaRPr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col_integer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- "</a:t>
            </a:r>
            <a:r>
              <a:rPr dirty="0" err="1"/>
              <a:t>i</a:t>
            </a:r>
            <a:r>
              <a:rPr dirty="0"/>
              <a:t>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col_double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- "d"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col_number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dirty="0"/>
              <a:t>- "n"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col_character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dirty="0"/>
              <a:t>- "c"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col_factor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levels, ordered = FALSE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- "f"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col_datetime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format = ""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- "T"</a:t>
            </a:r>
            <a:endParaRPr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col_date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format = ""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- "D"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col_time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format = ""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- "t"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col_skip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dirty="0"/>
              <a:t>- "-", "_"</a:t>
            </a:r>
          </a:p>
          <a:p>
            <a:pPr marL="148166" indent="-148166">
              <a:spcBef>
                <a:spcPts val="60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col_guess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dirty="0"/>
              <a:t>- "?"</a:t>
            </a:r>
          </a:p>
        </p:txBody>
      </p:sp>
      <p:sp>
        <p:nvSpPr>
          <p:cNvPr id="197" name="USEFUL READ ARGUMENTS"/>
          <p:cNvSpPr txBox="1"/>
          <p:nvPr/>
        </p:nvSpPr>
        <p:spPr>
          <a:xfrm>
            <a:off x="317913" y="5688494"/>
            <a:ext cx="1838645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en-US" sz="1100" dirty="0" err="1"/>
              <a:t>দরকারি</a:t>
            </a:r>
            <a:r>
              <a:rPr lang="en-US" sz="1100" dirty="0"/>
              <a:t> </a:t>
            </a:r>
            <a:r>
              <a:rPr lang="en-US" sz="1100" dirty="0" err="1"/>
              <a:t>ফাইল</a:t>
            </a:r>
            <a:r>
              <a:rPr lang="en-US" sz="1100" dirty="0"/>
              <a:t> </a:t>
            </a:r>
            <a:r>
              <a:rPr lang="en-US" sz="1100" dirty="0" err="1"/>
              <a:t>পড়ার</a:t>
            </a:r>
            <a:r>
              <a:rPr lang="en-US" sz="1100" dirty="0"/>
              <a:t> </a:t>
            </a:r>
            <a:r>
              <a:rPr lang="en-US" sz="1100" dirty="0" err="1"/>
              <a:t>আর্গুমেন্ট</a:t>
            </a:r>
            <a:endParaRPr sz="1100" dirty="0"/>
          </a:p>
        </p:txBody>
      </p:sp>
      <p:sp>
        <p:nvSpPr>
          <p:cNvPr id="198" name="Line"/>
          <p:cNvSpPr/>
          <p:nvPr/>
        </p:nvSpPr>
        <p:spPr>
          <a:xfrm>
            <a:off x="326893" y="5660228"/>
            <a:ext cx="654319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199" name="Table"/>
          <p:cNvGraphicFramePr/>
          <p:nvPr/>
        </p:nvGraphicFramePr>
        <p:xfrm>
          <a:off x="3941719" y="6457924"/>
          <a:ext cx="668520" cy="330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0" name="Table"/>
          <p:cNvGraphicFramePr/>
          <p:nvPr/>
        </p:nvGraphicFramePr>
        <p:xfrm>
          <a:off x="342924" y="5966724"/>
          <a:ext cx="7447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4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1" name="Table"/>
          <p:cNvGraphicFramePr/>
          <p:nvPr/>
        </p:nvGraphicFramePr>
        <p:xfrm>
          <a:off x="342924" y="6570352"/>
          <a:ext cx="744720" cy="6350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4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2" name="Table"/>
          <p:cNvGraphicFramePr/>
          <p:nvPr/>
        </p:nvGraphicFramePr>
        <p:xfrm>
          <a:off x="3941719" y="6943732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3" name="Table"/>
          <p:cNvGraphicFramePr/>
          <p:nvPr/>
        </p:nvGraphicFramePr>
        <p:xfrm>
          <a:off x="3941719" y="5967370"/>
          <a:ext cx="668520" cy="330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No header read_csv(&quot;file.csv&quot;, col_names = FALSE)…"/>
          <p:cNvSpPr txBox="1"/>
          <p:nvPr/>
        </p:nvSpPr>
        <p:spPr>
          <a:xfrm>
            <a:off x="1233729" y="5938093"/>
            <a:ext cx="2544849" cy="207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2100"/>
              </a:spcBef>
              <a:defRPr>
                <a:solidFill>
                  <a:srgbClr val="000000"/>
                </a:solidFill>
              </a:defRPr>
            </a:pPr>
            <a:br>
              <a:rPr lang="en-US" sz="1000" dirty="0">
                <a:ea typeface="Source Sans Pro ExtraLight"/>
                <a:cs typeface="Source Sans Pro ExtraLight"/>
              </a:rPr>
            </a:br>
            <a:r>
              <a:rPr lang="en-US" sz="1000" dirty="0" err="1">
                <a:ea typeface="Source Sans Pro ExtraLight"/>
                <a:cs typeface="Source Sans Pro ExtraLight"/>
              </a:rPr>
              <a:t>কলাম</a:t>
            </a:r>
            <a:r>
              <a:rPr lang="en-US" sz="1000" dirty="0">
                <a:ea typeface="Source Sans Pro ExtraLight"/>
                <a:cs typeface="Source Sans Pro ExtraLight"/>
              </a:rPr>
              <a:t> </a:t>
            </a:r>
            <a:r>
              <a:rPr lang="en-US" sz="1000" dirty="0" err="1">
                <a:ea typeface="Source Sans Pro ExtraLight"/>
                <a:cs typeface="Source Sans Pro ExtraLight"/>
              </a:rPr>
              <a:t>শিরোনাম</a:t>
            </a:r>
            <a:r>
              <a:rPr lang="en-US" sz="1000" dirty="0">
                <a:ea typeface="Source Sans Pro ExtraLight"/>
                <a:cs typeface="Source Sans Pro ExtraLight"/>
              </a:rPr>
              <a:t> </a:t>
            </a:r>
            <a:r>
              <a:rPr lang="en-US" sz="1000" dirty="0" err="1">
                <a:ea typeface="Source Sans Pro ExtraLight"/>
                <a:cs typeface="Source Sans Pro ExtraLight"/>
              </a:rPr>
              <a:t>ছাড়া</a:t>
            </a:r>
            <a:r>
              <a:rPr lang="en-US" sz="1000" dirty="0">
                <a:ea typeface="Source Sans Pro ExtraLight"/>
                <a:cs typeface="Source Sans Pro ExtraLight"/>
              </a:rPr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("file.csv",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col_names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FALSE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000"/>
              </a:spcBef>
              <a:defRPr>
                <a:solidFill>
                  <a:srgbClr val="000000"/>
                </a:solidFill>
              </a:defRPr>
            </a:pPr>
            <a:br>
              <a:rPr lang="en-US" sz="1000" dirty="0">
                <a:ea typeface="Source Sans Pro ExtraLight"/>
                <a:cs typeface="Source Sans Pro ExtraLight"/>
              </a:rPr>
            </a:br>
            <a:r>
              <a:rPr lang="en-US" sz="1000" dirty="0" err="1">
                <a:ea typeface="Source Sans Pro ExtraLight"/>
                <a:cs typeface="Source Sans Pro ExtraLight"/>
              </a:rPr>
              <a:t>শিরোনাম</a:t>
            </a:r>
            <a:r>
              <a:rPr lang="en-US" sz="1000" dirty="0">
                <a:ea typeface="Source Sans Pro ExtraLight"/>
                <a:cs typeface="Source Sans Pro ExtraLight"/>
              </a:rPr>
              <a:t> </a:t>
            </a:r>
            <a:r>
              <a:rPr lang="en-US" sz="1000" dirty="0" err="1">
                <a:ea typeface="Source Sans Pro ExtraLight"/>
                <a:cs typeface="Source Sans Pro ExtraLight"/>
              </a:rPr>
              <a:t>সহ</a:t>
            </a:r>
            <a:r>
              <a:rPr lang="en-US" sz="1000" dirty="0">
                <a:ea typeface="Source Sans Pro ExtraLight"/>
                <a:cs typeface="Source Sans Pro ExtraLight"/>
              </a:rPr>
              <a:t> </a:t>
            </a:r>
            <a:br>
              <a:rPr lang="en-US" sz="1100" dirty="0">
                <a:ea typeface="Source Sans Pro ExtraLight"/>
                <a:cs typeface="Source Sans Pro ExtraLight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("file.csv",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col_names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c("x", "y", "z")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200"/>
              </a:spcBef>
              <a:defRPr>
                <a:solidFill>
                  <a:srgbClr val="000000"/>
                </a:solidFill>
              </a:defRPr>
            </a:pPr>
            <a:r>
              <a:rPr lang="en-US" sz="1000" dirty="0" err="1"/>
              <a:t>একাধিক</a:t>
            </a:r>
            <a:r>
              <a:rPr lang="en-US" sz="1000" dirty="0"/>
              <a:t> </a:t>
            </a:r>
            <a:r>
              <a:rPr lang="en-US" sz="1000" dirty="0" err="1"/>
              <a:t>ফাইল</a:t>
            </a:r>
            <a:r>
              <a:rPr lang="en-US" sz="1000" dirty="0"/>
              <a:t> </a:t>
            </a:r>
            <a:r>
              <a:rPr lang="en-US" sz="1000" dirty="0" err="1"/>
              <a:t>এক</a:t>
            </a:r>
            <a:r>
              <a:rPr lang="en-US" sz="1000" dirty="0"/>
              <a:t> </a:t>
            </a:r>
            <a:r>
              <a:rPr lang="en-US" sz="1000" dirty="0" err="1"/>
              <a:t>টেবিলে</a:t>
            </a:r>
            <a:r>
              <a:rPr lang="en-US" sz="1000" dirty="0"/>
              <a:t> </a:t>
            </a:r>
            <a:r>
              <a:rPr lang="en-US" sz="1000" dirty="0" err="1"/>
              <a:t>পড়ুন</a:t>
            </a:r>
            <a:r>
              <a:rPr lang="en-US" dirty="0"/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c(“f1.csv”, “f2.csv”, “f3.csv"),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id = "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origin_file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05" name="Skip lines read_csv(&quot;file.csv&quot;, skip = 1)…"/>
          <p:cNvSpPr txBox="1"/>
          <p:nvPr/>
        </p:nvSpPr>
        <p:spPr>
          <a:xfrm>
            <a:off x="4838813" y="5932642"/>
            <a:ext cx="1910433" cy="208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100"/>
              </a:spcBef>
              <a:defRPr>
                <a:solidFill>
                  <a:srgbClr val="000000"/>
                </a:solidFill>
              </a:defRPr>
            </a:pPr>
            <a:r>
              <a:rPr lang="en-US" sz="1100" dirty="0" err="1"/>
              <a:t>লাইন</a:t>
            </a:r>
            <a:r>
              <a:rPr lang="en-US" sz="1100" dirty="0"/>
              <a:t> </a:t>
            </a:r>
            <a:r>
              <a:rPr lang="en-US" sz="1100" dirty="0" err="1"/>
              <a:t>এড়িয়ে</a:t>
            </a:r>
            <a:r>
              <a:rPr lang="en-US" sz="1100" dirty="0"/>
              <a:t> </a:t>
            </a:r>
            <a:r>
              <a:rPr lang="en-US" sz="1100" dirty="0" err="1"/>
              <a:t>যান</a:t>
            </a:r>
            <a:r>
              <a:rPr lang="en-US" sz="1100" dirty="0"/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("file.csv",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skip = 1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1100"/>
              </a:spcBef>
              <a:defRPr>
                <a:solidFill>
                  <a:srgbClr val="000000"/>
                </a:solidFill>
              </a:defRPr>
            </a:pPr>
            <a:endParaRPr lang="en-US" sz="1100" dirty="0"/>
          </a:p>
          <a:p>
            <a:pPr>
              <a:lnSpc>
                <a:spcPct val="90000"/>
              </a:lnSpc>
              <a:spcBef>
                <a:spcPts val="1100"/>
              </a:spcBef>
              <a:defRPr>
                <a:solidFill>
                  <a:srgbClr val="000000"/>
                </a:solidFill>
              </a:defRPr>
            </a:pPr>
            <a:r>
              <a:rPr lang="en-US" sz="1100" dirty="0" err="1"/>
              <a:t>কিছু</a:t>
            </a:r>
            <a:r>
              <a:rPr lang="en-US" sz="1100" dirty="0"/>
              <a:t> </a:t>
            </a:r>
            <a:r>
              <a:rPr lang="en-US" sz="1100" dirty="0" err="1"/>
              <a:t>লাইন</a:t>
            </a:r>
            <a:r>
              <a:rPr lang="en-US" sz="1100" dirty="0"/>
              <a:t> </a:t>
            </a:r>
            <a:r>
              <a:rPr lang="en-US" sz="1100" dirty="0" err="1"/>
              <a:t>পড়ুন</a:t>
            </a:r>
            <a:r>
              <a:rPr lang="en-US" sz="1100" dirty="0"/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("file.csv",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n_max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1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1900"/>
              </a:spcBef>
              <a:defRPr>
                <a:solidFill>
                  <a:srgbClr val="000000"/>
                </a:solidFill>
              </a:defRPr>
            </a:pPr>
            <a:r>
              <a:rPr lang="en-US" sz="1100"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নিরুদ্দিস্ত</a:t>
            </a:r>
            <a:r>
              <a:rPr lang="en-US" sz="1100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r>
              <a:rPr lang="en-US" sz="1100"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হলে</a:t>
            </a:r>
            <a:r>
              <a:rPr lang="en-US" sz="1100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r>
              <a:rPr lang="en-US" sz="1100"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মান</a:t>
            </a:r>
            <a:r>
              <a:rPr lang="en-US" sz="1100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r>
              <a:rPr lang="en-US" sz="1100"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উল্লেখ</a:t>
            </a:r>
            <a:r>
              <a:rPr lang="en-US" sz="1100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r>
              <a:rPr lang="en-US" sz="1100"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করুন</a:t>
            </a:r>
            <a:r>
              <a:rPr lang="en-US" sz="1100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("file.csv",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c("1")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600"/>
              </a:spcBef>
              <a:defRPr>
                <a:solidFill>
                  <a:srgbClr val="000000"/>
                </a:solidFill>
              </a:defRPr>
            </a:pPr>
            <a:r>
              <a:rPr lang="en-US" sz="1100" dirty="0" err="1"/>
              <a:t>দশমিক</a:t>
            </a:r>
            <a:r>
              <a:rPr lang="en-US" sz="1100" dirty="0"/>
              <a:t> </a:t>
            </a:r>
            <a:r>
              <a:rPr lang="en-US" sz="1100" dirty="0" err="1"/>
              <a:t>চিহ্ন</a:t>
            </a:r>
            <a:r>
              <a:rPr lang="en-US" sz="1100" dirty="0"/>
              <a:t> </a:t>
            </a:r>
            <a:r>
              <a:rPr lang="en-US" sz="1100" dirty="0" err="1"/>
              <a:t>উল্লেখ</a:t>
            </a:r>
            <a:r>
              <a:rPr lang="en-US" sz="1100" dirty="0"/>
              <a:t> </a:t>
            </a:r>
            <a:r>
              <a:rPr lang="en-US" sz="1100" dirty="0" err="1"/>
              <a:t>করুন</a:t>
            </a:r>
            <a:r>
              <a:rPr lang="en-US" sz="1100" dirty="0"/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read_delim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("file2.csv",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locale =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locale(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decimal_mark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",")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06" name="Read Tabular Data with readr"/>
          <p:cNvSpPr txBox="1"/>
          <p:nvPr/>
        </p:nvSpPr>
        <p:spPr>
          <a:xfrm>
            <a:off x="307902" y="1346576"/>
            <a:ext cx="3996287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dirty="0" err="1"/>
              <a:t>r</a:t>
            </a:r>
            <a:r>
              <a:rPr dirty="0" err="1"/>
              <a:t>ead</a:t>
            </a:r>
            <a:r>
              <a:rPr lang="en-US" dirty="0" err="1"/>
              <a:t>r</a:t>
            </a:r>
            <a:r>
              <a:rPr lang="en-US" dirty="0"/>
              <a:t> </a:t>
            </a:r>
            <a:r>
              <a:rPr lang="en-US" sz="2000" dirty="0" err="1"/>
              <a:t>এর</a:t>
            </a:r>
            <a:r>
              <a:rPr lang="en-US" sz="2000" dirty="0"/>
              <a:t> </a:t>
            </a:r>
            <a:r>
              <a:rPr lang="en-US" sz="2000" dirty="0" err="1"/>
              <a:t>মাধ্যমে</a:t>
            </a:r>
            <a:r>
              <a:rPr lang="en-US" sz="2000" dirty="0"/>
              <a:t> </a:t>
            </a:r>
            <a:r>
              <a:rPr lang="en-US" sz="2000" dirty="0" err="1"/>
              <a:t>ট্যাবূলার</a:t>
            </a:r>
            <a:r>
              <a:rPr lang="en-US" sz="2000" dirty="0"/>
              <a:t> </a:t>
            </a:r>
            <a:r>
              <a:rPr lang="en-US" sz="2000" dirty="0" err="1"/>
              <a:t>ডেটা</a:t>
            </a:r>
            <a:r>
              <a:rPr lang="en-US" sz="2000" dirty="0"/>
              <a:t> </a:t>
            </a:r>
            <a:r>
              <a:rPr lang="en-US" sz="2000" dirty="0" err="1"/>
              <a:t>পড়া</a:t>
            </a:r>
            <a:endParaRPr sz="2000" dirty="0"/>
          </a:p>
        </p:txBody>
      </p:sp>
      <p:sp>
        <p:nvSpPr>
          <p:cNvPr id="207" name="Rectangle"/>
          <p:cNvSpPr/>
          <p:nvPr/>
        </p:nvSpPr>
        <p:spPr>
          <a:xfrm>
            <a:off x="317913" y="1723743"/>
            <a:ext cx="6541038" cy="473477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08" name="read_*(file, col_names = TRUE, col_types = NULL, col_select = NULL, id = NULL, locale, n_max = Inf, skip = 0, na = c(&quot;&quot;, &quot;NA&quot;), guess_max = min(1000, n_max), show_col_types = TRUE) See ?read_delim"/>
          <p:cNvSpPr txBox="1"/>
          <p:nvPr/>
        </p:nvSpPr>
        <p:spPr>
          <a:xfrm>
            <a:off x="310476" y="1623989"/>
            <a:ext cx="6550629" cy="660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read_*(</a:t>
            </a:r>
            <a:r>
              <a:t>file, col_names = TRUE, col_types = NULL, col_select = NULL, id = NULL, locale, n_max = Inf, skip = 0, na = c("", "NA"), guess_max = min(1000, n_max), show_col_types = TRUE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 </a:t>
            </a:r>
            <a:r>
              <a:t>See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?read_delim</a:t>
            </a:r>
          </a:p>
        </p:txBody>
      </p:sp>
      <p:sp>
        <p:nvSpPr>
          <p:cNvPr id="209" name="read_delim(&quot;file.txt&quot;, delim = &quot;|&quot;) Read files with any delimiter. If no delimiter is specified, it will automatically guess. To make file.txt, run: write_file(&quot;A|B|C\n1|2|3\n4|5|NA&quot;, file = &quot;file.txt&quot;)…"/>
          <p:cNvSpPr txBox="1"/>
          <p:nvPr/>
        </p:nvSpPr>
        <p:spPr>
          <a:xfrm>
            <a:off x="2496976" y="2312684"/>
            <a:ext cx="4372025" cy="322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2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read_delim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"file.txt",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delim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"|"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যেকোনো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ডিলিমিটার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সহ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ফাইল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পড়ুন</a:t>
            </a:r>
            <a:r>
              <a:rPr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যদি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কোন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ডিলিমিটার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না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উল্লেখ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থাকে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তাহলে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এটা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স্বয়ংক্রিয়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অনুমান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করবে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file.txt</a:t>
            </a:r>
            <a:r>
              <a:rPr lang="en-US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r>
              <a:rPr lang="en-US" sz="1000"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তৈরি</a:t>
            </a:r>
            <a:r>
              <a:rPr lang="en-US" sz="1000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r>
              <a:rPr lang="en-US" sz="1000"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করার</a:t>
            </a:r>
            <a:r>
              <a:rPr lang="en-US" sz="1000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r>
              <a:rPr lang="en-US" sz="1000"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জন্য</a:t>
            </a:r>
            <a:r>
              <a:rPr lang="en-US" sz="1000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r>
              <a:rPr lang="en-US" sz="1000"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লিখুন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: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A|B|C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\n1|2|3\n4|5|NA", file = "file.txt")</a:t>
            </a:r>
          </a:p>
          <a:p>
            <a:pPr>
              <a:lnSpc>
                <a:spcPct val="90000"/>
              </a:lnSpc>
              <a:spcBef>
                <a:spcPts val="2300"/>
              </a:spcBef>
              <a:tabLst>
                <a:tab pos="1054100" algn="l"/>
              </a:tabLst>
              <a:defRPr>
                <a:solidFill>
                  <a:srgbClr val="000000"/>
                </a:solidFill>
              </a:defRPr>
            </a:pPr>
            <a:r>
              <a:rPr dirty="0" err="1"/>
              <a:t>read_csv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"file.csv"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কমা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ডিলিমিটার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সহ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ফাইল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পড়ুন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A,B,C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\n1,2,3\n4,5,NA", file = "file.csv")</a:t>
            </a:r>
          </a:p>
          <a:p>
            <a:pPr>
              <a:lnSpc>
                <a:spcPct val="90000"/>
              </a:lnSpc>
              <a:spcBef>
                <a:spcPts val="2300"/>
              </a:spcBef>
              <a:tabLst>
                <a:tab pos="3467100" algn="l"/>
              </a:tabLst>
              <a:defRPr>
                <a:solidFill>
                  <a:srgbClr val="000000"/>
                </a:solidFill>
              </a:defRPr>
            </a:pPr>
            <a:r>
              <a:rPr dirty="0"/>
              <a:t>read_csv2(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"file2.csv"</a:t>
            </a:r>
            <a:r>
              <a:rPr dirty="0"/>
              <a:t>)</a:t>
            </a:r>
            <a:r>
              <a:rPr lang="en-US" dirty="0"/>
              <a:t> </a:t>
            </a:r>
            <a:r>
              <a:rPr lang="en-US" sz="1000" dirty="0" err="1"/>
              <a:t>সেমিকলন</a:t>
            </a:r>
            <a:r>
              <a:rPr lang="en-US" sz="1000" dirty="0"/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ডিলিমিটার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সহ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ফাইল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পড়ুন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A;B;C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\n1,5;2;3\n4,5;5;NA", file = "file2.csv")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2700"/>
              </a:spcBef>
              <a:defRPr>
                <a:solidFill>
                  <a:srgbClr val="000000"/>
                </a:solidFill>
              </a:defRPr>
            </a:pPr>
            <a:br>
              <a:rPr lang="en-US" dirty="0"/>
            </a:br>
            <a:r>
              <a:rPr dirty="0" err="1"/>
              <a:t>read_tsv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file.tsv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</a:t>
            </a:r>
            <a:r>
              <a:rPr dirty="0"/>
              <a:t>)</a:t>
            </a:r>
            <a:r>
              <a:rPr lang="en-US" dirty="0"/>
              <a:t> </a:t>
            </a:r>
            <a:r>
              <a:rPr lang="en-US" sz="1000" dirty="0" err="1"/>
              <a:t>ট্যাব</a:t>
            </a:r>
            <a:r>
              <a:rPr lang="en-US" sz="1000" dirty="0"/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ডিলিমিটার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সহ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ফাইল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পড়ুন</a:t>
            </a:r>
            <a:r>
              <a:rPr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এছাড়াও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read_table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/>
              <a:t>read_fwf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file.tsv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fwf_widths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(c(2, 2, NA))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সমান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প্রস্থ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সহ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ফাইল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পড়ুন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("A\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tB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\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\n1\t2\t3\n4\t5\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tNA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\n", file = "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file.tsv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")</a:t>
            </a:r>
          </a:p>
        </p:txBody>
      </p:sp>
      <p:sp>
        <p:nvSpPr>
          <p:cNvPr id="210" name="Line"/>
          <p:cNvSpPr/>
          <p:nvPr/>
        </p:nvSpPr>
        <p:spPr>
          <a:xfrm>
            <a:off x="326893" y="8183309"/>
            <a:ext cx="6539898" cy="1"/>
          </a:xfrm>
          <a:prstGeom prst="line">
            <a:avLst/>
          </a:prstGeom>
          <a:ln w="6350">
            <a:solidFill>
              <a:srgbClr val="4C4C4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11" name="Save Data with readr"/>
          <p:cNvSpPr txBox="1"/>
          <p:nvPr/>
        </p:nvSpPr>
        <p:spPr>
          <a:xfrm>
            <a:off x="307902" y="8243091"/>
            <a:ext cx="3440044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dirty="0" err="1"/>
              <a:t>r</a:t>
            </a:r>
            <a:r>
              <a:rPr dirty="0" err="1"/>
              <a:t>eadr</a:t>
            </a:r>
            <a:r>
              <a:rPr lang="en-US" dirty="0"/>
              <a:t> </a:t>
            </a:r>
            <a:r>
              <a:rPr lang="en-US" sz="2000" dirty="0" err="1"/>
              <a:t>দিয়ে</a:t>
            </a:r>
            <a:r>
              <a:rPr lang="en-US" sz="2000" dirty="0"/>
              <a:t> </a:t>
            </a:r>
            <a:r>
              <a:rPr lang="en-US" sz="2000" dirty="0" err="1"/>
              <a:t>ডাটা</a:t>
            </a:r>
            <a:r>
              <a:rPr lang="en-US" sz="2000" dirty="0"/>
              <a:t> </a:t>
            </a:r>
            <a:r>
              <a:rPr lang="en-US" sz="2000" dirty="0" err="1"/>
              <a:t>সংরক্ষণ</a:t>
            </a:r>
            <a:r>
              <a:rPr lang="en-US" sz="2000" dirty="0"/>
              <a:t> </a:t>
            </a:r>
            <a:r>
              <a:rPr lang="en-US" sz="2000" dirty="0" err="1"/>
              <a:t>করুন</a:t>
            </a:r>
            <a:endParaRPr sz="2000" dirty="0"/>
          </a:p>
        </p:txBody>
      </p:sp>
      <p:sp>
        <p:nvSpPr>
          <p:cNvPr id="212" name="write_delim(x, file, delim = &quot; &quot;) Write files with any delimiter.…"/>
          <p:cNvSpPr txBox="1"/>
          <p:nvPr/>
        </p:nvSpPr>
        <p:spPr>
          <a:xfrm>
            <a:off x="2594946" y="9099350"/>
            <a:ext cx="4279077" cy="1119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write_delim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delim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 "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যেকোনো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ডিলিমিটার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দিয়ে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ফাইল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লিখুন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write_csv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কমা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ডিলিমিটার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দিয়ে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ফাইল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লিখুন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dirty="0"/>
              <a:t>write_csv2(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সেমিকোলন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ডিলিমিটার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দিয়ে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ফাইল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লিখুন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write_tsv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ট্যাব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ডিলিমিটার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দিয়ে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ফাইল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লিখুন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grpSp>
        <p:nvGrpSpPr>
          <p:cNvPr id="220" name="Group"/>
          <p:cNvGrpSpPr/>
          <p:nvPr/>
        </p:nvGrpSpPr>
        <p:grpSpPr>
          <a:xfrm>
            <a:off x="424745" y="9114751"/>
            <a:ext cx="1755404" cy="759293"/>
            <a:chOff x="25400" y="-1"/>
            <a:chExt cx="1755403" cy="759293"/>
          </a:xfrm>
        </p:grpSpPr>
        <p:sp>
          <p:nvSpPr>
            <p:cNvPr id="213" name="Line"/>
            <p:cNvSpPr/>
            <p:nvPr/>
          </p:nvSpPr>
          <p:spPr>
            <a:xfrm>
              <a:off x="780691" y="1954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218" name="Group"/>
            <p:cNvGrpSpPr/>
            <p:nvPr/>
          </p:nvGrpSpPr>
          <p:grpSpPr>
            <a:xfrm>
              <a:off x="1200794" y="-1"/>
              <a:ext cx="580009" cy="759293"/>
              <a:chOff x="0" y="0"/>
              <a:chExt cx="580007" cy="759291"/>
            </a:xfrm>
          </p:grpSpPr>
          <p:grpSp>
            <p:nvGrpSpPr>
              <p:cNvPr id="216" name="Group"/>
              <p:cNvGrpSpPr/>
              <p:nvPr/>
            </p:nvGrpSpPr>
            <p:grpSpPr>
              <a:xfrm>
                <a:off x="0" y="-1"/>
                <a:ext cx="580008" cy="759204"/>
                <a:chOff x="0" y="0"/>
                <a:chExt cx="580007" cy="759202"/>
              </a:xfrm>
            </p:grpSpPr>
            <p:pic>
              <p:nvPicPr>
                <p:cNvPr id="214" name="Image" descr="Image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0" y="50311"/>
                  <a:ext cx="552101" cy="70889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15" name="Triangle"/>
                <p:cNvSpPr/>
                <p:nvPr/>
              </p:nvSpPr>
              <p:spPr>
                <a:xfrm rot="10800000">
                  <a:off x="372479" y="-1"/>
                  <a:ext cx="207529" cy="2075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17" name="A,B,C…"/>
              <p:cNvSpPr txBox="1"/>
              <p:nvPr/>
            </p:nvSpPr>
            <p:spPr>
              <a:xfrm>
                <a:off x="25400" y="76110"/>
                <a:ext cx="534934" cy="6831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A,B,C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1,2,3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4,5,NA</a:t>
                </a:r>
              </a:p>
            </p:txBody>
          </p:sp>
        </p:grpSp>
        <p:graphicFrame>
          <p:nvGraphicFramePr>
            <p:cNvPr id="219" name="Table"/>
            <p:cNvGraphicFramePr/>
            <p:nvPr/>
          </p:nvGraphicFramePr>
          <p:xfrm>
            <a:off x="25400" y="50800"/>
            <a:ext cx="6685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228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8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8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sp>
        <p:nvSpPr>
          <p:cNvPr id="221" name="Line"/>
          <p:cNvSpPr/>
          <p:nvPr/>
        </p:nvSpPr>
        <p:spPr>
          <a:xfrm>
            <a:off x="7114192" y="3924868"/>
            <a:ext cx="6539898" cy="1"/>
          </a:xfrm>
          <a:prstGeom prst="line">
            <a:avLst/>
          </a:prstGeom>
          <a:ln w="6350">
            <a:solidFill>
              <a:srgbClr val="4C4C4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13600" y="3136900"/>
            <a:ext cx="533400" cy="61843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One of the first steps of a project is to import outside data into R. Data is often stored in  tabular formats, like csv files or spreadsheets.…"/>
          <p:cNvSpPr txBox="1"/>
          <p:nvPr/>
        </p:nvSpPr>
        <p:spPr>
          <a:xfrm>
            <a:off x="7124219" y="1724165"/>
            <a:ext cx="3133901" cy="208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1100" dirty="0" err="1"/>
              <a:t>যেকোনো</a:t>
            </a:r>
            <a:r>
              <a:rPr lang="en-US" sz="1100" dirty="0"/>
              <a:t> </a:t>
            </a:r>
            <a:r>
              <a:rPr lang="en-US" sz="1100" dirty="0" err="1"/>
              <a:t>প্রকল্পের</a:t>
            </a:r>
            <a:r>
              <a:rPr lang="en-US" sz="1100" dirty="0"/>
              <a:t> </a:t>
            </a:r>
            <a:r>
              <a:rPr lang="en-US" sz="1100" dirty="0" err="1"/>
              <a:t>অন্যতম</a:t>
            </a:r>
            <a:r>
              <a:rPr lang="en-US" sz="1100" dirty="0"/>
              <a:t> </a:t>
            </a:r>
            <a:r>
              <a:rPr lang="en-US" sz="1100" dirty="0" err="1"/>
              <a:t>প্রথম</a:t>
            </a:r>
            <a:r>
              <a:rPr lang="en-US" sz="1100" dirty="0"/>
              <a:t> </a:t>
            </a:r>
            <a:r>
              <a:rPr lang="en-US" sz="1100" dirty="0" err="1"/>
              <a:t>ধাপ</a:t>
            </a:r>
            <a:r>
              <a:rPr lang="en-US" sz="1100" dirty="0"/>
              <a:t> </a:t>
            </a:r>
            <a:r>
              <a:rPr lang="en-US" sz="1100" dirty="0" err="1"/>
              <a:t>হলে</a:t>
            </a:r>
            <a:r>
              <a:rPr lang="en-US" sz="1100" dirty="0"/>
              <a:t> </a:t>
            </a:r>
            <a:r>
              <a:rPr lang="en-US" sz="1100" dirty="0" err="1"/>
              <a:t>বাইরের</a:t>
            </a:r>
            <a:r>
              <a:rPr lang="en-US" sz="1100" dirty="0"/>
              <a:t> </a:t>
            </a:r>
            <a:r>
              <a:rPr lang="en-US" sz="1100" dirty="0" err="1"/>
              <a:t>ডেটা</a:t>
            </a:r>
            <a:r>
              <a:rPr lang="en-US" sz="1100" dirty="0"/>
              <a:t> </a:t>
            </a:r>
            <a:r>
              <a:rPr sz="1100" dirty="0"/>
              <a:t>R</a:t>
            </a:r>
            <a:r>
              <a:rPr lang="en-US" sz="1100" dirty="0"/>
              <a:t>-এ </a:t>
            </a:r>
            <a:r>
              <a:rPr lang="en-US" sz="1100" dirty="0" err="1"/>
              <a:t>আমদানি</a:t>
            </a:r>
            <a:r>
              <a:rPr lang="en-US" sz="1100" dirty="0"/>
              <a:t> </a:t>
            </a:r>
            <a:r>
              <a:rPr lang="en-US" sz="1100" dirty="0" err="1"/>
              <a:t>করা</a:t>
            </a:r>
            <a:r>
              <a:rPr sz="1100" dirty="0"/>
              <a:t>. </a:t>
            </a:r>
            <a:r>
              <a:rPr lang="en-US" sz="1100" dirty="0" err="1"/>
              <a:t>ডেটা</a:t>
            </a:r>
            <a:r>
              <a:rPr lang="en-US" sz="1100" dirty="0"/>
              <a:t> </a:t>
            </a:r>
            <a:r>
              <a:rPr lang="en-US" sz="1100" dirty="0" err="1"/>
              <a:t>বেশিরভাগ</a:t>
            </a:r>
            <a:r>
              <a:rPr lang="en-US" sz="1100" dirty="0"/>
              <a:t> </a:t>
            </a:r>
            <a:r>
              <a:rPr lang="en-US" sz="1100" dirty="0" err="1"/>
              <a:t>সময়</a:t>
            </a:r>
            <a:r>
              <a:rPr lang="en-US" sz="1100" dirty="0"/>
              <a:t> </a:t>
            </a:r>
            <a:r>
              <a:rPr lang="en-US" sz="1100" dirty="0" err="1"/>
              <a:t>ট্যাবুলার</a:t>
            </a:r>
            <a:r>
              <a:rPr lang="en-US" sz="1100" dirty="0"/>
              <a:t> </a:t>
            </a:r>
            <a:r>
              <a:rPr lang="en-US" sz="1100" dirty="0" err="1"/>
              <a:t>বিন্যাসে</a:t>
            </a:r>
            <a:r>
              <a:rPr lang="en-US" sz="1100" dirty="0"/>
              <a:t> </a:t>
            </a:r>
            <a:r>
              <a:rPr lang="en-US" sz="1100" dirty="0" err="1"/>
              <a:t>থাকে</a:t>
            </a:r>
            <a:r>
              <a:rPr lang="en-US" sz="1100" dirty="0"/>
              <a:t>। </a:t>
            </a:r>
            <a:r>
              <a:rPr lang="en-US" sz="1100" dirty="0" err="1"/>
              <a:t>যেমনঃ</a:t>
            </a:r>
            <a:r>
              <a:rPr sz="1100" dirty="0"/>
              <a:t> csv </a:t>
            </a:r>
            <a:r>
              <a:rPr lang="en-US" sz="1100" dirty="0" err="1"/>
              <a:t>ফাইল</a:t>
            </a:r>
            <a:r>
              <a:rPr lang="en-US" sz="1100" dirty="0"/>
              <a:t> </a:t>
            </a:r>
            <a:r>
              <a:rPr lang="en-US" sz="1100" dirty="0" err="1"/>
              <a:t>বা</a:t>
            </a:r>
            <a:r>
              <a:rPr lang="en-US" sz="1100" dirty="0"/>
              <a:t> </a:t>
            </a:r>
            <a:r>
              <a:rPr lang="en-US" sz="1100" dirty="0" err="1"/>
              <a:t>স্প্রেডশিট</a:t>
            </a:r>
            <a:endParaRPr sz="1100" dirty="0"/>
          </a:p>
          <a:p>
            <a:pPr lvl="3"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lang="en-US" dirty="0"/>
          </a:p>
          <a:p>
            <a:pPr lvl="3"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1100" dirty="0" err="1"/>
              <a:t>এই</a:t>
            </a:r>
            <a:r>
              <a:rPr lang="en-US" sz="1100" dirty="0"/>
              <a:t> </a:t>
            </a:r>
            <a:r>
              <a:rPr lang="en-US" sz="1100" dirty="0" err="1"/>
              <a:t>শিট</a:t>
            </a:r>
            <a:r>
              <a:rPr lang="en-US" sz="1100" dirty="0"/>
              <a:t> </a:t>
            </a:r>
            <a:r>
              <a:rPr lang="en-US" sz="1100" dirty="0" err="1"/>
              <a:t>এর</a:t>
            </a:r>
            <a:r>
              <a:rPr lang="en-US" sz="1100" dirty="0"/>
              <a:t> </a:t>
            </a:r>
            <a:r>
              <a:rPr lang="en-US" sz="1100" dirty="0" err="1"/>
              <a:t>প্রথম</a:t>
            </a:r>
            <a:r>
              <a:rPr lang="en-US" sz="1100" dirty="0"/>
              <a:t> </a:t>
            </a:r>
            <a:r>
              <a:rPr lang="en-US" sz="1100" dirty="0" err="1"/>
              <a:t>পৃষ্ঠায়</a:t>
            </a:r>
            <a:r>
              <a:rPr lang="en-US" sz="1100" dirty="0"/>
              <a:t> </a:t>
            </a:r>
            <a:r>
              <a:rPr lang="en-US" sz="1100" dirty="0" err="1"/>
              <a:t>থাকছে</a:t>
            </a:r>
            <a:r>
              <a:rPr lang="en-US" sz="1100" dirty="0"/>
              <a:t> </a:t>
            </a:r>
            <a:r>
              <a:rPr lang="en-US" sz="1100" dirty="0" err="1"/>
              <a:t>কিভাবে</a:t>
            </a:r>
            <a:r>
              <a:rPr lang="en-US" sz="1100" dirty="0"/>
              <a:t> </a:t>
            </a:r>
            <a:br>
              <a:rPr lang="en-US" sz="1100" dirty="0"/>
            </a:br>
            <a:r>
              <a:rPr lang="en-US" sz="1100" dirty="0"/>
              <a:t>	    </a:t>
            </a:r>
            <a:r>
              <a:rPr sz="11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readr</a:t>
            </a:r>
            <a:r>
              <a:rPr lang="en-US" sz="1100" dirty="0">
                <a:latin typeface="Source Sans Pro Regular"/>
                <a:sym typeface="Source Sans Pro Regular"/>
              </a:rPr>
              <a:t> </a:t>
            </a:r>
            <a:r>
              <a:rPr lang="en-US" sz="1100" dirty="0" err="1">
                <a:latin typeface="Source Sans Pro Regular"/>
                <a:sym typeface="Source Sans Pro Regular"/>
              </a:rPr>
              <a:t>এর</a:t>
            </a:r>
            <a:r>
              <a:rPr lang="en-US" sz="1100" dirty="0">
                <a:latin typeface="Source Sans Pro Regular"/>
                <a:sym typeface="Source Sans Pro Regular"/>
              </a:rPr>
              <a:t> </a:t>
            </a:r>
            <a:r>
              <a:rPr lang="en-US" sz="1100" dirty="0" err="1">
                <a:latin typeface="Source Sans Pro Regular"/>
                <a:sym typeface="Source Sans Pro Regular"/>
              </a:rPr>
              <a:t>মাধ্যমে</a:t>
            </a:r>
            <a:r>
              <a:rPr lang="en-US" sz="1100" dirty="0">
                <a:latin typeface="Source Sans Pro Regular"/>
                <a:sym typeface="Source Sans Pro Regular"/>
              </a:rPr>
              <a:t> text </a:t>
            </a:r>
            <a:r>
              <a:rPr lang="en-US" sz="1100" dirty="0" err="1">
                <a:latin typeface="Source Sans Pro Regular"/>
                <a:sym typeface="Source Sans Pro Regular"/>
              </a:rPr>
              <a:t>ফাইল</a:t>
            </a:r>
            <a:r>
              <a:rPr lang="en-US" sz="1100" dirty="0">
                <a:latin typeface="Source Sans Pro Regular"/>
                <a:sym typeface="Source Sans Pro Regular"/>
              </a:rPr>
              <a:t> </a:t>
            </a:r>
            <a:r>
              <a:rPr lang="en-US" sz="1100" dirty="0" err="1">
                <a:latin typeface="Source Sans Pro Regular"/>
                <a:sym typeface="Source Sans Pro Regular"/>
              </a:rPr>
              <a:t>পড়া</a:t>
            </a:r>
            <a:r>
              <a:rPr lang="en-US" sz="1100" dirty="0">
                <a:latin typeface="Source Sans Pro Regular"/>
                <a:sym typeface="Source Sans Pro Regular"/>
              </a:rPr>
              <a:t> </a:t>
            </a:r>
            <a:r>
              <a:rPr lang="en-US" sz="1100" dirty="0" err="1">
                <a:latin typeface="Source Sans Pro Regular"/>
                <a:sym typeface="Source Sans Pro Regular"/>
              </a:rPr>
              <a:t>এবং</a:t>
            </a:r>
            <a:r>
              <a:rPr lang="en-US" sz="1100" dirty="0">
                <a:latin typeface="Source Sans Pro Regular"/>
                <a:sym typeface="Source Sans Pro Regular"/>
              </a:rPr>
              <a:t> 	   	    </a:t>
            </a:r>
            <a:r>
              <a:rPr lang="en-US" sz="1100" dirty="0" err="1">
                <a:latin typeface="Source Sans Pro Regular"/>
                <a:sym typeface="Source Sans Pro Regular"/>
              </a:rPr>
              <a:t>লেখা</a:t>
            </a:r>
            <a:r>
              <a:rPr lang="en-US" sz="1100" dirty="0">
                <a:latin typeface="Source Sans Pro Regular"/>
                <a:sym typeface="Source Sans Pro Regular"/>
              </a:rPr>
              <a:t> </a:t>
            </a:r>
            <a:r>
              <a:rPr lang="en-US" sz="1100" dirty="0" err="1">
                <a:latin typeface="Source Sans Pro Regular"/>
                <a:sym typeface="Source Sans Pro Regular"/>
              </a:rPr>
              <a:t>যায়</a:t>
            </a:r>
            <a:r>
              <a:rPr lang="en-US" sz="1100" dirty="0">
                <a:latin typeface="Source Sans Pro Regular"/>
                <a:sym typeface="Source Sans Pro Regular"/>
              </a:rPr>
              <a:t>।</a:t>
            </a:r>
            <a:endParaRPr sz="1100" dirty="0"/>
          </a:p>
          <a:p>
            <a:pPr lvl="3"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br>
              <a:rPr lang="en-US" dirty="0"/>
            </a:br>
            <a:r>
              <a:rPr lang="en-US" dirty="0"/>
              <a:t>    	   </a:t>
            </a:r>
            <a:r>
              <a:rPr lang="en-US" sz="1100" dirty="0" err="1"/>
              <a:t>পরের</a:t>
            </a:r>
            <a:r>
              <a:rPr lang="en-US" sz="1100" dirty="0"/>
              <a:t> </a:t>
            </a:r>
            <a:r>
              <a:rPr lang="en-US" sz="1100" dirty="0" err="1"/>
              <a:t>পৃষ্ঠায়ে</a:t>
            </a:r>
            <a:r>
              <a:rPr lang="en-US" sz="1100" dirty="0"/>
              <a:t> </a:t>
            </a:r>
            <a:r>
              <a:rPr lang="en-US" sz="1100" dirty="0" err="1"/>
              <a:t>থাকছে</a:t>
            </a:r>
            <a:r>
              <a:rPr lang="en-US" sz="1100" dirty="0"/>
              <a:t> </a:t>
            </a:r>
            <a:r>
              <a:rPr lang="en-US" sz="1100" dirty="0" err="1"/>
              <a:t>কিভাবে</a:t>
            </a:r>
            <a:r>
              <a:rPr lang="en-US" sz="1100" dirty="0"/>
              <a:t> </a:t>
            </a:r>
            <a:r>
              <a:rPr lang="en-US" sz="1100" dirty="0" err="1"/>
              <a:t>readxl</a:t>
            </a:r>
            <a:r>
              <a:rPr lang="en-US" sz="1100" dirty="0"/>
              <a:t>  	   	   </a:t>
            </a:r>
            <a:r>
              <a:rPr lang="en-US" sz="1100" dirty="0" err="1"/>
              <a:t>দিয়ে</a:t>
            </a:r>
            <a:r>
              <a:rPr lang="en-US" sz="1100" dirty="0"/>
              <a:t> Excel </a:t>
            </a:r>
            <a:r>
              <a:rPr lang="en-US" sz="1100" dirty="0" err="1"/>
              <a:t>ফাইল</a:t>
            </a:r>
            <a:r>
              <a:rPr lang="en-US" sz="1100" dirty="0"/>
              <a:t> </a:t>
            </a:r>
            <a:r>
              <a:rPr lang="en-US" sz="1100" dirty="0" err="1"/>
              <a:t>পড়া</a:t>
            </a:r>
            <a:r>
              <a:rPr lang="en-US" sz="1100" dirty="0"/>
              <a:t> </a:t>
            </a:r>
            <a:r>
              <a:rPr lang="en-US" sz="1100" dirty="0" err="1"/>
              <a:t>যায়</a:t>
            </a:r>
            <a:r>
              <a:rPr lang="en-US" sz="1100" dirty="0"/>
              <a:t> </a:t>
            </a:r>
            <a:r>
              <a:rPr lang="en-US" sz="1100" dirty="0" err="1"/>
              <a:t>এবং</a:t>
            </a:r>
            <a:r>
              <a:rPr lang="en-US" sz="1100" dirty="0"/>
              <a:t> 	  	   googlesheets4 </a:t>
            </a:r>
            <a:r>
              <a:rPr lang="en-US" sz="1100" dirty="0" err="1"/>
              <a:t>দিয়ে</a:t>
            </a:r>
            <a:r>
              <a:rPr lang="en-US" sz="1100" dirty="0"/>
              <a:t> Google Sheets     	   	   </a:t>
            </a:r>
            <a:r>
              <a:rPr lang="en-US" sz="1100" dirty="0" err="1"/>
              <a:t>পড়া</a:t>
            </a:r>
            <a:r>
              <a:rPr lang="en-US" sz="1100" dirty="0"/>
              <a:t> </a:t>
            </a:r>
            <a:r>
              <a:rPr lang="en-US" sz="1100" dirty="0" err="1"/>
              <a:t>যায়</a:t>
            </a:r>
            <a:endParaRPr dirty="0"/>
          </a:p>
        </p:txBody>
      </p:sp>
      <p:sp>
        <p:nvSpPr>
          <p:cNvPr id="224" name="Set a default type read_csv(     file,      col_type = list(.default = col_double()) )…"/>
          <p:cNvSpPr txBox="1"/>
          <p:nvPr/>
        </p:nvSpPr>
        <p:spPr>
          <a:xfrm>
            <a:off x="10497707" y="7346812"/>
            <a:ext cx="3139575" cy="2841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গতানুগতিক</a:t>
            </a:r>
            <a:r>
              <a:rPr lang="en-US"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প্রকার</a:t>
            </a:r>
            <a:r>
              <a:rPr lang="en-US"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নির্ধারণ</a:t>
            </a:r>
            <a:r>
              <a:rPr lang="en-US"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করুন</a:t>
            </a:r>
            <a:br>
              <a:rPr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col_type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list(.default =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col_double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())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1000" dirty="0" err="1"/>
              <a:t>কলাম</a:t>
            </a:r>
            <a:r>
              <a:rPr lang="en-US" sz="1000" dirty="0"/>
              <a:t> </a:t>
            </a:r>
            <a:r>
              <a:rPr lang="en-US" sz="1000" dirty="0" err="1"/>
              <a:t>প্রকার</a:t>
            </a:r>
            <a:r>
              <a:rPr lang="en-US" sz="1000" dirty="0"/>
              <a:t> </a:t>
            </a:r>
            <a:r>
              <a:rPr lang="en-US" sz="1000" dirty="0" err="1"/>
              <a:t>অথবা</a:t>
            </a:r>
            <a:r>
              <a:rPr lang="en-US" sz="1000" dirty="0"/>
              <a:t> </a:t>
            </a:r>
            <a:r>
              <a:rPr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string </a:t>
            </a: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সংক্ষেপ</a:t>
            </a:r>
            <a:r>
              <a:rPr lang="en-US"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ব্যবহার</a:t>
            </a:r>
            <a:r>
              <a:rPr lang="en-US"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করুন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col_type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list(x =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col_double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(), y = "l", z = "_")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 dirty="0"/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lang="en-US" sz="1000" dirty="0" err="1"/>
              <a:t>একক</a:t>
            </a:r>
            <a:r>
              <a:rPr lang="en-US" dirty="0"/>
              <a:t> </a:t>
            </a:r>
            <a:r>
              <a:rPr dirty="0"/>
              <a:t>string</a:t>
            </a:r>
            <a:r>
              <a:rPr lang="en-US" dirty="0"/>
              <a:t> </a:t>
            </a:r>
            <a:r>
              <a:rPr lang="en-US" sz="1000" dirty="0" err="1"/>
              <a:t>সংক্ষেপ</a:t>
            </a:r>
            <a:r>
              <a:rPr lang="en-US" sz="1000" dirty="0"/>
              <a:t> </a:t>
            </a:r>
            <a:r>
              <a:rPr lang="en-US" sz="1000" dirty="0" err="1"/>
              <a:t>ব্যবহার</a:t>
            </a:r>
            <a:r>
              <a:rPr lang="en-US" sz="1000" dirty="0"/>
              <a:t> </a:t>
            </a:r>
            <a:r>
              <a:rPr lang="en-US" sz="1000" dirty="0" err="1"/>
              <a:t>করুন</a:t>
            </a:r>
            <a:br>
              <a:rPr dirty="0"/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# col types: skip, guess, integer, logical, character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col_type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"_?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ilc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"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25" name="DEFINE COLUMN SPECIFICATION"/>
          <p:cNvSpPr txBox="1"/>
          <p:nvPr/>
        </p:nvSpPr>
        <p:spPr>
          <a:xfrm>
            <a:off x="10497707" y="7150704"/>
            <a:ext cx="1493999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en-US" sz="1100" dirty="0" err="1"/>
              <a:t>কলাম</a:t>
            </a:r>
            <a:r>
              <a:rPr lang="en-US" sz="1100" dirty="0"/>
              <a:t> </a:t>
            </a:r>
            <a:r>
              <a:rPr lang="en-US" sz="1100" dirty="0" err="1"/>
              <a:t>নির্দিষ্টকরণ</a:t>
            </a:r>
            <a:r>
              <a:rPr lang="en-US" sz="1100" dirty="0"/>
              <a:t> </a:t>
            </a:r>
            <a:r>
              <a:rPr lang="en-US" sz="1100" dirty="0" err="1"/>
              <a:t>নির্ধারণ</a:t>
            </a:r>
            <a:endParaRPr sz="1100" dirty="0"/>
          </a:p>
        </p:txBody>
      </p:sp>
      <p:sp>
        <p:nvSpPr>
          <p:cNvPr id="226" name="Line"/>
          <p:cNvSpPr/>
          <p:nvPr/>
        </p:nvSpPr>
        <p:spPr>
          <a:xfrm>
            <a:off x="10506687" y="711807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27" name="Line"/>
          <p:cNvSpPr/>
          <p:nvPr/>
        </p:nvSpPr>
        <p:spPr>
          <a:xfrm>
            <a:off x="10509524" y="443820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>
            <a:off x="7126627" y="711807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236" name="Group"/>
          <p:cNvGrpSpPr/>
          <p:nvPr/>
        </p:nvGrpSpPr>
        <p:grpSpPr>
          <a:xfrm>
            <a:off x="420208" y="3088990"/>
            <a:ext cx="1847423" cy="1649603"/>
            <a:chOff x="0" y="0"/>
            <a:chExt cx="1847421" cy="1649602"/>
          </a:xfrm>
        </p:grpSpPr>
        <p:grpSp>
          <p:nvGrpSpPr>
            <p:cNvPr id="233" name="Group"/>
            <p:cNvGrpSpPr/>
            <p:nvPr/>
          </p:nvGrpSpPr>
          <p:grpSpPr>
            <a:xfrm>
              <a:off x="0" y="0"/>
              <a:ext cx="1277520" cy="1649602"/>
              <a:chOff x="0" y="0"/>
              <a:chExt cx="1277519" cy="1649601"/>
            </a:xfrm>
          </p:grpSpPr>
          <p:grpSp>
            <p:nvGrpSpPr>
              <p:cNvPr id="231" name="Group"/>
              <p:cNvGrpSpPr/>
              <p:nvPr/>
            </p:nvGrpSpPr>
            <p:grpSpPr>
              <a:xfrm>
                <a:off x="0" y="0"/>
                <a:ext cx="544247" cy="712393"/>
                <a:chOff x="0" y="0"/>
                <a:chExt cx="544246" cy="712392"/>
              </a:xfrm>
            </p:grpSpPr>
            <p:pic>
              <p:nvPicPr>
                <p:cNvPr id="229" name="Image" descr="Image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30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32" name="A,B,C…"/>
              <p:cNvSpPr/>
              <p:nvPr/>
            </p:nvSpPr>
            <p:spPr>
              <a:xfrm>
                <a:off x="7519" y="37960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A,B,C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1,2,3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4,5,NA</a:t>
                </a:r>
              </a:p>
            </p:txBody>
          </p:sp>
        </p:grpSp>
        <p:graphicFrame>
          <p:nvGraphicFramePr>
            <p:cNvPr id="234" name="Table"/>
            <p:cNvGraphicFramePr/>
            <p:nvPr/>
          </p:nvGraphicFramePr>
          <p:xfrm>
            <a:off x="1102702" y="24045"/>
            <a:ext cx="744719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35" name="Line"/>
            <p:cNvSpPr/>
            <p:nvPr/>
          </p:nvSpPr>
          <p:spPr>
            <a:xfrm>
              <a:off x="660384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44" name="Group"/>
          <p:cNvGrpSpPr/>
          <p:nvPr/>
        </p:nvGrpSpPr>
        <p:grpSpPr>
          <a:xfrm>
            <a:off x="432732" y="4692402"/>
            <a:ext cx="1852604" cy="1649604"/>
            <a:chOff x="0" y="0"/>
            <a:chExt cx="1852603" cy="1649603"/>
          </a:xfrm>
        </p:grpSpPr>
        <p:grpSp>
          <p:nvGrpSpPr>
            <p:cNvPr id="241" name="Group"/>
            <p:cNvGrpSpPr/>
            <p:nvPr/>
          </p:nvGrpSpPr>
          <p:grpSpPr>
            <a:xfrm>
              <a:off x="0" y="0"/>
              <a:ext cx="1270000" cy="1649603"/>
              <a:chOff x="0" y="0"/>
              <a:chExt cx="1270000" cy="1649602"/>
            </a:xfrm>
          </p:grpSpPr>
          <p:grpSp>
            <p:nvGrpSpPr>
              <p:cNvPr id="239" name="Group"/>
              <p:cNvGrpSpPr/>
              <p:nvPr/>
            </p:nvGrpSpPr>
            <p:grpSpPr>
              <a:xfrm>
                <a:off x="5180" y="0"/>
                <a:ext cx="544249" cy="712394"/>
                <a:chOff x="0" y="0"/>
                <a:chExt cx="544247" cy="712393"/>
              </a:xfrm>
            </p:grpSpPr>
            <p:pic>
              <p:nvPicPr>
                <p:cNvPr id="237" name="Image" descr="Image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38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40" name="A  B  C…"/>
              <p:cNvSpPr/>
              <p:nvPr/>
            </p:nvSpPr>
            <p:spPr>
              <a:xfrm>
                <a:off x="0" y="37960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  B  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1  2  3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  5  NA</a:t>
                </a:r>
              </a:p>
            </p:txBody>
          </p:sp>
        </p:grpSp>
        <p:graphicFrame>
          <p:nvGraphicFramePr>
            <p:cNvPr id="242" name="Table"/>
            <p:cNvGraphicFramePr/>
            <p:nvPr/>
          </p:nvGraphicFramePr>
          <p:xfrm>
            <a:off x="1107883" y="24045"/>
            <a:ext cx="7447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43" name="Line"/>
            <p:cNvSpPr/>
            <p:nvPr/>
          </p:nvSpPr>
          <p:spPr>
            <a:xfrm>
              <a:off x="665565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355841" y="7341360"/>
            <a:ext cx="755902" cy="348311"/>
            <a:chOff x="0" y="0"/>
            <a:chExt cx="755900" cy="348309"/>
          </a:xfrm>
        </p:grpSpPr>
        <p:sp>
          <p:nvSpPr>
            <p:cNvPr id="245" name="Line"/>
            <p:cNvSpPr/>
            <p:nvPr/>
          </p:nvSpPr>
          <p:spPr>
            <a:xfrm>
              <a:off x="320378" y="197932"/>
              <a:ext cx="12893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248" name="Group"/>
            <p:cNvGrpSpPr/>
            <p:nvPr/>
          </p:nvGrpSpPr>
          <p:grpSpPr>
            <a:xfrm>
              <a:off x="0" y="-1"/>
              <a:ext cx="207884" cy="272111"/>
              <a:chOff x="0" y="0"/>
              <a:chExt cx="207883" cy="272109"/>
            </a:xfrm>
          </p:grpSpPr>
          <p:pic>
            <p:nvPicPr>
              <p:cNvPr id="246" name="Image" descr="Image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47" name="Triangle"/>
              <p:cNvSpPr/>
              <p:nvPr/>
            </p:nvSpPr>
            <p:spPr>
              <a:xfrm rot="10800000">
                <a:off x="1335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51" name="Group"/>
            <p:cNvGrpSpPr/>
            <p:nvPr/>
          </p:nvGrpSpPr>
          <p:grpSpPr>
            <a:xfrm>
              <a:off x="38100" y="38099"/>
              <a:ext cx="233284" cy="272111"/>
              <a:chOff x="0" y="0"/>
              <a:chExt cx="233283" cy="272109"/>
            </a:xfrm>
          </p:grpSpPr>
          <p:pic>
            <p:nvPicPr>
              <p:cNvPr id="249" name="Image" descr="Image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50" name="Triangle"/>
              <p:cNvSpPr/>
              <p:nvPr/>
            </p:nvSpPr>
            <p:spPr>
              <a:xfrm rot="10800000">
                <a:off x="1589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54" name="Group"/>
            <p:cNvGrpSpPr/>
            <p:nvPr/>
          </p:nvGrpSpPr>
          <p:grpSpPr>
            <a:xfrm>
              <a:off x="76200" y="76199"/>
              <a:ext cx="220584" cy="272111"/>
              <a:chOff x="0" y="0"/>
              <a:chExt cx="220583" cy="272109"/>
            </a:xfrm>
          </p:grpSpPr>
          <p:pic>
            <p:nvPicPr>
              <p:cNvPr id="252" name="Image" descr="Image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53" name="Triangle"/>
              <p:cNvSpPr/>
              <p:nvPr/>
            </p:nvSpPr>
            <p:spPr>
              <a:xfrm rot="10800000">
                <a:off x="1462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61" name="Group"/>
            <p:cNvGrpSpPr/>
            <p:nvPr/>
          </p:nvGrpSpPr>
          <p:grpSpPr>
            <a:xfrm>
              <a:off x="438400" y="74576"/>
              <a:ext cx="317501" cy="272111"/>
              <a:chOff x="0" y="0"/>
              <a:chExt cx="317500" cy="272109"/>
            </a:xfrm>
          </p:grpSpPr>
          <p:sp>
            <p:nvSpPr>
              <p:cNvPr id="255" name="Rectangle"/>
              <p:cNvSpPr/>
              <p:nvPr/>
            </p:nvSpPr>
            <p:spPr>
              <a:xfrm>
                <a:off x="25400" y="5016"/>
                <a:ext cx="266700" cy="257911"/>
              </a:xfrm>
              <a:prstGeom prst="rect">
                <a:avLst/>
              </a:prstGeom>
              <a:solidFill>
                <a:srgbClr val="D1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25400" y="5016"/>
                <a:ext cx="266700" cy="92811"/>
              </a:xfrm>
              <a:prstGeom prst="rect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7" name="Line"/>
              <p:cNvSpPr/>
              <p:nvPr/>
            </p:nvSpPr>
            <p:spPr>
              <a:xfrm flipV="1">
                <a:off x="110421" y="0"/>
                <a:ext cx="1" cy="2721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8" name="Line"/>
              <p:cNvSpPr/>
              <p:nvPr/>
            </p:nvSpPr>
            <p:spPr>
              <a:xfrm flipV="1">
                <a:off x="199321" y="0"/>
                <a:ext cx="1" cy="2721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9" name="Line"/>
              <p:cNvSpPr/>
              <p:nvPr/>
            </p:nvSpPr>
            <p:spPr>
              <a:xfrm>
                <a:off x="12700" y="94651"/>
                <a:ext cx="304801" cy="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0" name="Line"/>
              <p:cNvSpPr/>
              <p:nvPr/>
            </p:nvSpPr>
            <p:spPr>
              <a:xfrm>
                <a:off x="0" y="170851"/>
                <a:ext cx="304801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sp>
        <p:nvSpPr>
          <p:cNvPr id="263" name="A;B;C…"/>
          <p:cNvSpPr txBox="1"/>
          <p:nvPr/>
        </p:nvSpPr>
        <p:spPr>
          <a:xfrm>
            <a:off x="3963332" y="7467111"/>
            <a:ext cx="574978" cy="647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1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A;B;C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1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1,5;2;3,0</a:t>
            </a:r>
          </a:p>
        </p:txBody>
      </p:sp>
    </p:spTree>
    <p:extLst>
      <p:ext uri="{BB962C8B-B14F-4D97-AF65-F5344CB8AC3E}">
        <p14:creationId xmlns:p14="http://schemas.microsoft.com/office/powerpoint/2010/main" val="22108001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Use the range argument of readxl::read_excel() or googlesheets4::read_sheet() to read a subset of cells from a sheet.…"/>
          <p:cNvSpPr txBox="1"/>
          <p:nvPr/>
        </p:nvSpPr>
        <p:spPr>
          <a:xfrm>
            <a:off x="6198208" y="8555870"/>
            <a:ext cx="3995222" cy="17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readxl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::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read_excel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r>
              <a:rPr lang="en-US" sz="1000" dirty="0" err="1"/>
              <a:t>অথবা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googlesheets4::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read_sheet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r>
              <a:rPr lang="en-US" sz="1000" dirty="0" err="1"/>
              <a:t>এর</a:t>
            </a:r>
            <a:r>
              <a:rPr lang="en-US" dirty="0"/>
              <a:t> range </a:t>
            </a:r>
            <a:r>
              <a:rPr lang="en-US" sz="1000" dirty="0" err="1"/>
              <a:t>আর্গুমেন্ট</a:t>
            </a:r>
            <a:r>
              <a:rPr lang="en-US" sz="1000" dirty="0"/>
              <a:t> </a:t>
            </a:r>
            <a:r>
              <a:rPr lang="en-US" sz="1000" dirty="0" err="1"/>
              <a:t>ব্যবহার</a:t>
            </a:r>
            <a:r>
              <a:rPr lang="en-US" sz="1000" dirty="0"/>
              <a:t> </a:t>
            </a:r>
            <a:r>
              <a:rPr lang="en-US" sz="1000" dirty="0" err="1"/>
              <a:t>করে</a:t>
            </a:r>
            <a:r>
              <a:rPr lang="en-US" sz="1000" dirty="0"/>
              <a:t> </a:t>
            </a:r>
            <a:r>
              <a:rPr lang="en-US" sz="1000" dirty="0" err="1"/>
              <a:t>একটি</a:t>
            </a:r>
            <a:r>
              <a:rPr lang="en-US" sz="1000" dirty="0"/>
              <a:t> </a:t>
            </a:r>
            <a:r>
              <a:rPr lang="en-US" sz="1000" dirty="0" err="1"/>
              <a:t>শিট</a:t>
            </a:r>
            <a:r>
              <a:rPr lang="en-US" sz="1000" dirty="0"/>
              <a:t> </a:t>
            </a:r>
            <a:r>
              <a:rPr lang="en-US" sz="1000" dirty="0" err="1"/>
              <a:t>এর</a:t>
            </a:r>
            <a:r>
              <a:rPr lang="en-US" dirty="0"/>
              <a:t> </a:t>
            </a:r>
            <a:r>
              <a:rPr dirty="0"/>
              <a:t>cell</a:t>
            </a:r>
            <a:r>
              <a:rPr lang="en-US" dirty="0"/>
              <a:t> </a:t>
            </a:r>
            <a:r>
              <a:rPr lang="en-US" sz="1000" dirty="0" err="1"/>
              <a:t>গুলোর</a:t>
            </a:r>
            <a:r>
              <a:rPr lang="en-US" sz="1000" dirty="0"/>
              <a:t> </a:t>
            </a:r>
            <a:r>
              <a:rPr lang="en-US" sz="1000" dirty="0" err="1"/>
              <a:t>উপসেট</a:t>
            </a:r>
            <a:r>
              <a:rPr lang="en-US" sz="1000" dirty="0"/>
              <a:t> </a:t>
            </a:r>
            <a:r>
              <a:rPr lang="en-US" sz="1000" dirty="0" err="1"/>
              <a:t>পড়ুন</a:t>
            </a: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 err="1"/>
              <a:t>read_excel</a:t>
            </a:r>
            <a:r>
              <a:rPr dirty="0"/>
              <a:t>(path, range = "Sheet1!B1:D2")</a:t>
            </a:r>
            <a:br>
              <a:rPr dirty="0"/>
            </a:br>
            <a:r>
              <a:rPr dirty="0" err="1"/>
              <a:t>read_sheet</a:t>
            </a:r>
            <a:r>
              <a:rPr dirty="0"/>
              <a:t>(</a:t>
            </a:r>
            <a:r>
              <a:rPr dirty="0" err="1"/>
              <a:t>ss</a:t>
            </a:r>
            <a:r>
              <a:rPr dirty="0"/>
              <a:t>, range = "B1:D2")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1000" dirty="0" err="1"/>
              <a:t>এছা</a:t>
            </a:r>
            <a:r>
              <a:rPr lang="as-IN" sz="1000" dirty="0"/>
              <a:t>ড়</a:t>
            </a:r>
            <a:r>
              <a:rPr lang="en-US" sz="1000" dirty="0"/>
              <a:t>া</a:t>
            </a:r>
            <a:r>
              <a:rPr lang="en-US" dirty="0"/>
              <a:t> </a:t>
            </a:r>
            <a:r>
              <a:rPr dirty="0"/>
              <a:t>range </a:t>
            </a:r>
            <a:r>
              <a:rPr lang="en-US" sz="1000" dirty="0" err="1"/>
              <a:t>আর্গুমেন্ট</a:t>
            </a:r>
            <a:r>
              <a:rPr sz="1000" dirty="0"/>
              <a:t> </a:t>
            </a:r>
            <a:r>
              <a:rPr lang="as-IN" sz="1000" dirty="0"/>
              <a:t>কলাম নির্দিষ্টকরণ</a:t>
            </a:r>
            <a:r>
              <a:rPr lang="en-US" sz="1000" dirty="0"/>
              <a:t> </a:t>
            </a:r>
            <a:r>
              <a:rPr lang="en-US" sz="1000" dirty="0" err="1"/>
              <a:t>ফাংশন</a:t>
            </a:r>
            <a:r>
              <a:rPr lang="en-US" sz="1000" dirty="0"/>
              <a:t> </a:t>
            </a:r>
            <a:r>
              <a:rPr lang="en-US" sz="1000" dirty="0" err="1"/>
              <a:t>এর</a:t>
            </a:r>
            <a:r>
              <a:rPr lang="en-US" sz="1000" dirty="0"/>
              <a:t> </a:t>
            </a:r>
            <a:r>
              <a:rPr lang="en-US" sz="1000" dirty="0" err="1"/>
              <a:t>সাথে</a:t>
            </a:r>
            <a:r>
              <a:rPr lang="en-US" sz="1000" dirty="0"/>
              <a:t> </a:t>
            </a:r>
            <a:r>
              <a:rPr lang="en-US" sz="1000" dirty="0" err="1"/>
              <a:t>ব্যবহার</a:t>
            </a:r>
            <a:r>
              <a:rPr lang="en-US" sz="1000" dirty="0"/>
              <a:t> </a:t>
            </a:r>
            <a:r>
              <a:rPr lang="en-US" sz="1000" dirty="0" err="1"/>
              <a:t>করুন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cell_limits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cell_rows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cell_cols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and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anchored().</a:t>
            </a:r>
          </a:p>
        </p:txBody>
      </p:sp>
      <p:sp>
        <p:nvSpPr>
          <p:cNvPr id="266" name="Column specifications define what data type each column of a file will be imported as.…"/>
          <p:cNvSpPr txBox="1"/>
          <p:nvPr/>
        </p:nvSpPr>
        <p:spPr>
          <a:xfrm>
            <a:off x="3778755" y="2145930"/>
            <a:ext cx="3090390" cy="365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as-IN" sz="1000" dirty="0"/>
              <a:t>কলাম নির্দিষ্টকরণ এর মাধ্যমে ঠিক করা হয় আমদানিকৃত কলামগুলোর ডেটা এর প্রকার কি হবে।</a:t>
            </a:r>
            <a:endParaRPr sz="1000"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read_excel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lang="en-US" dirty="0">
                <a:latin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sym typeface="Source Sans Pro Regular"/>
              </a:rPr>
              <a:t>এর</a:t>
            </a:r>
            <a:r>
              <a:rPr lang="en-US" dirty="0">
                <a:latin typeface="Source Sans Pro Regular"/>
                <a:sym typeface="Source Sans Pro Regular"/>
              </a:rPr>
              <a:t> </a:t>
            </a:r>
            <a:r>
              <a:rPr lang="en-US" dirty="0" err="1"/>
              <a:t>col_types</a:t>
            </a:r>
            <a:r>
              <a:rPr lang="en-US" sz="1000" dirty="0"/>
              <a:t> </a:t>
            </a:r>
            <a:r>
              <a:rPr lang="en-US" sz="1000" dirty="0" err="1"/>
              <a:t>আর্গুমেন্ট</a:t>
            </a:r>
            <a:r>
              <a:rPr lang="en-US" sz="1000" dirty="0"/>
              <a:t> </a:t>
            </a:r>
            <a:r>
              <a:rPr lang="en-US" sz="1000" dirty="0" err="1"/>
              <a:t>ব্যবহার</a:t>
            </a:r>
            <a:r>
              <a:rPr lang="en-US" sz="1000" dirty="0"/>
              <a:t> </a:t>
            </a:r>
            <a:r>
              <a:rPr lang="en-US" sz="1000" dirty="0" err="1"/>
              <a:t>করে</a:t>
            </a:r>
            <a:r>
              <a:rPr lang="en-US" sz="1000" dirty="0"/>
              <a:t> </a:t>
            </a:r>
            <a:r>
              <a:rPr lang="as-IN" sz="1000" dirty="0"/>
              <a:t>কলাম নির্দিষ্টকরণ</a:t>
            </a:r>
            <a:r>
              <a:rPr lang="en-US" sz="1000" dirty="0"/>
              <a:t> </a:t>
            </a:r>
            <a:r>
              <a:rPr lang="en-US" sz="1000" dirty="0" err="1"/>
              <a:t>নির্ধারণ</a:t>
            </a:r>
            <a:r>
              <a:rPr lang="en-US" sz="1000" dirty="0"/>
              <a:t> </a:t>
            </a:r>
            <a:r>
              <a:rPr lang="en-US" sz="1000" dirty="0" err="1"/>
              <a:t>করুন</a:t>
            </a:r>
            <a:r>
              <a:rPr lang="en-US" sz="1000" dirty="0"/>
              <a:t>।</a:t>
            </a:r>
            <a:br>
              <a:rPr dirty="0"/>
            </a:br>
            <a:br>
              <a:rPr dirty="0"/>
            </a:br>
            <a:r>
              <a:rPr lang="as-IN" sz="1000" dirty="0"/>
              <a:t>কলাম এর প্রকার অনুমান করুন</a:t>
            </a:r>
            <a:br>
              <a:rPr lang="as-IN" sz="1000" dirty="0"/>
            </a:br>
            <a:r>
              <a:rPr lang="as-IN" sz="1000" dirty="0"/>
              <a:t>কলান এর প্রকার অনুমান করতে</a:t>
            </a:r>
            <a:r>
              <a:rPr lang="en-US" sz="1000" dirty="0"/>
              <a:t> </a:t>
            </a:r>
            <a:r>
              <a:rPr lang="en-US" dirty="0" err="1"/>
              <a:t>read_excel</a:t>
            </a:r>
            <a:r>
              <a:rPr lang="en-US" dirty="0"/>
              <a:t>() </a:t>
            </a:r>
            <a:r>
              <a:rPr lang="as-IN" sz="1000" dirty="0"/>
              <a:t>প্রথম 1000 সারির ডেটা দেখে।</a:t>
            </a:r>
            <a:r>
              <a:rPr lang="as-IN" dirty="0"/>
              <a:t> </a:t>
            </a:r>
            <a:r>
              <a:rPr lang="en-US" dirty="0" err="1"/>
              <a:t>guess_max</a:t>
            </a:r>
            <a:r>
              <a:rPr lang="en-US" dirty="0"/>
              <a:t> </a:t>
            </a:r>
            <a:r>
              <a:rPr lang="as-IN" sz="1000" dirty="0"/>
              <a:t>ব্যবহার করে এটা বাড়াতে পারেন।</a:t>
            </a:r>
            <a:br>
              <a:rPr lang="as-IN"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(path, </a:t>
            </a:r>
            <a:r>
              <a:rPr dirty="0" err="1"/>
              <a:t>guess_max</a:t>
            </a:r>
            <a:r>
              <a:rPr dirty="0"/>
              <a:t> = </a:t>
            </a:r>
            <a:r>
              <a:rPr dirty="0" err="1"/>
              <a:t>Inf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br>
              <a:rPr dirty="0"/>
            </a:b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1000" dirty="0" err="1"/>
              <a:t>সকল</a:t>
            </a:r>
            <a:r>
              <a:rPr lang="en-US" sz="1000" dirty="0"/>
              <a:t> </a:t>
            </a:r>
            <a:r>
              <a:rPr lang="en-US" sz="1000" dirty="0" err="1"/>
              <a:t>কলামকে</a:t>
            </a:r>
            <a:r>
              <a:rPr lang="en-US" sz="1000" dirty="0"/>
              <a:t> </a:t>
            </a:r>
            <a:r>
              <a:rPr lang="en-US" sz="1000" dirty="0" err="1"/>
              <a:t>একই</a:t>
            </a:r>
            <a:r>
              <a:rPr lang="en-US" sz="1000" dirty="0"/>
              <a:t> </a:t>
            </a:r>
            <a:r>
              <a:rPr lang="en-US" sz="1000" dirty="0" err="1"/>
              <a:t>প্রকারের</a:t>
            </a:r>
            <a:r>
              <a:rPr lang="en-US" sz="1000" dirty="0"/>
              <a:t> </a:t>
            </a:r>
            <a:r>
              <a:rPr lang="en-US" sz="1000" dirty="0" err="1"/>
              <a:t>করুন</a:t>
            </a:r>
            <a:r>
              <a:rPr lang="en-US" sz="1000" dirty="0"/>
              <a:t>। </a:t>
            </a:r>
            <a:br>
              <a:rPr lang="en-US" sz="1000" dirty="0"/>
            </a:br>
            <a:r>
              <a:rPr lang="en-US" sz="1000" dirty="0" err="1"/>
              <a:t>যেমনঃ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character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(path,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col_types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"text")</a:t>
            </a:r>
            <a:br>
              <a:rPr dirty="0"/>
            </a:br>
            <a:br>
              <a:rPr dirty="0"/>
            </a:br>
            <a:r>
              <a:rPr lang="en-US" sz="1000" dirty="0" err="1"/>
              <a:t>প্রত্যেক</a:t>
            </a:r>
            <a:r>
              <a:rPr lang="en-US" sz="1000" dirty="0"/>
              <a:t> </a:t>
            </a:r>
            <a:r>
              <a:rPr lang="en-US" sz="1000" dirty="0" err="1"/>
              <a:t>কলাম</a:t>
            </a:r>
            <a:r>
              <a:rPr lang="en-US" sz="1000" dirty="0"/>
              <a:t> </a:t>
            </a:r>
            <a:r>
              <a:rPr lang="en-US" sz="1000" dirty="0" err="1"/>
              <a:t>আলাদা</a:t>
            </a:r>
            <a:r>
              <a:rPr lang="en-US" sz="1000" dirty="0"/>
              <a:t> </a:t>
            </a:r>
            <a:r>
              <a:rPr lang="en-US" sz="1000" dirty="0" err="1"/>
              <a:t>ভাবে</a:t>
            </a:r>
            <a:r>
              <a:rPr lang="en-US" sz="1000" dirty="0"/>
              <a:t> </a:t>
            </a:r>
            <a:r>
              <a:rPr lang="en-US" sz="1000" dirty="0" err="1"/>
              <a:t>নির্ধারণ</a:t>
            </a:r>
            <a:r>
              <a:rPr lang="en-US" sz="1000" dirty="0"/>
              <a:t> </a:t>
            </a:r>
            <a:r>
              <a:rPr lang="en-US" sz="1000" dirty="0" err="1"/>
              <a:t>করুন</a:t>
            </a:r>
            <a:r>
              <a:rPr lang="en-US" dirty="0"/>
              <a:t> </a:t>
            </a:r>
            <a:br>
              <a:rPr lang="en-US"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path,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    </a:t>
            </a:r>
            <a:r>
              <a:rPr dirty="0" err="1"/>
              <a:t>col_types</a:t>
            </a:r>
            <a:r>
              <a:rPr dirty="0"/>
              <a:t> = c("text", "guess", "</a:t>
            </a:r>
            <a:r>
              <a:rPr dirty="0" err="1"/>
              <a:t>guess",“numeric</a:t>
            </a:r>
            <a:r>
              <a:rPr dirty="0"/>
              <a:t>")</a:t>
            </a:r>
            <a:br>
              <a:rPr dirty="0"/>
            </a:br>
            <a:r>
              <a:rPr dirty="0"/>
              <a:t>)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8383487" y="-1013162"/>
            <a:ext cx="6157893" cy="3553962"/>
            <a:chOff x="0" y="51032"/>
            <a:chExt cx="6157891" cy="3553961"/>
          </a:xfrm>
        </p:grpSpPr>
        <p:grpSp>
          <p:nvGrpSpPr>
            <p:cNvPr id="282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67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8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9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0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1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2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3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4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5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6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7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8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9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0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1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283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285" name="Rectangle"/>
          <p:cNvSpPr/>
          <p:nvPr/>
        </p:nvSpPr>
        <p:spPr>
          <a:xfrm>
            <a:off x="269457" y="2317241"/>
            <a:ext cx="3265697" cy="1059471"/>
          </a:xfrm>
          <a:prstGeom prst="rect">
            <a:avLst/>
          </a:prstGeom>
          <a:solidFill>
            <a:srgbClr val="22548C">
              <a:alpha val="2043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86" name="with readxl"/>
          <p:cNvSpPr txBox="1"/>
          <p:nvPr/>
        </p:nvSpPr>
        <p:spPr>
          <a:xfrm>
            <a:off x="310167" y="706207"/>
            <a:ext cx="2075889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436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dirty="0" err="1"/>
              <a:t>r</a:t>
            </a:r>
            <a:r>
              <a:rPr dirty="0" err="1"/>
              <a:t>eadxl</a:t>
            </a:r>
            <a:r>
              <a:rPr lang="en-US" dirty="0"/>
              <a:t> </a:t>
            </a:r>
            <a:r>
              <a:rPr lang="en-US" sz="2000" dirty="0" err="1"/>
              <a:t>এর</a:t>
            </a:r>
            <a:r>
              <a:rPr lang="en-US" sz="2000" dirty="0"/>
              <a:t> </a:t>
            </a:r>
            <a:r>
              <a:rPr lang="en-US" sz="2000" dirty="0" err="1"/>
              <a:t>মাধ্যমে</a:t>
            </a:r>
            <a:endParaRPr sz="2000" dirty="0"/>
          </a:p>
        </p:txBody>
      </p:sp>
      <p:sp>
        <p:nvSpPr>
          <p:cNvPr id="287" name="with googlesheets4"/>
          <p:cNvSpPr txBox="1"/>
          <p:nvPr/>
        </p:nvSpPr>
        <p:spPr>
          <a:xfrm>
            <a:off x="7118699" y="701515"/>
            <a:ext cx="3180358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8BFF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dirty="0"/>
              <a:t>g</a:t>
            </a:r>
            <a:r>
              <a:rPr dirty="0"/>
              <a:t>ooglesheets4</a:t>
            </a:r>
            <a:r>
              <a:rPr lang="en-US" dirty="0"/>
              <a:t> </a:t>
            </a:r>
            <a:r>
              <a:rPr lang="en-US" sz="2000" dirty="0" err="1"/>
              <a:t>এর</a:t>
            </a:r>
            <a:r>
              <a:rPr lang="en-US" sz="2000" dirty="0"/>
              <a:t> </a:t>
            </a:r>
            <a:r>
              <a:rPr lang="en-US" sz="2000" dirty="0" err="1"/>
              <a:t>মাধ্যমে</a:t>
            </a:r>
            <a:endParaRPr sz="2000" dirty="0"/>
          </a:p>
        </p:txBody>
      </p:sp>
      <p:sp>
        <p:nvSpPr>
          <p:cNvPr id="288" name="READ SHEETS"/>
          <p:cNvSpPr txBox="1"/>
          <p:nvPr/>
        </p:nvSpPr>
        <p:spPr>
          <a:xfrm>
            <a:off x="7118699" y="1169884"/>
            <a:ext cx="525785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lang="en-US" sz="1000" dirty="0" err="1"/>
              <a:t>শিট</a:t>
            </a:r>
            <a:r>
              <a:rPr lang="en-US" sz="1000" dirty="0"/>
              <a:t> </a:t>
            </a:r>
            <a:r>
              <a:rPr lang="en-US" sz="1000" dirty="0" err="1"/>
              <a:t>পড়ুন</a:t>
            </a:r>
            <a:endParaRPr sz="1000" dirty="0"/>
          </a:p>
        </p:txBody>
      </p:sp>
      <p:sp>
        <p:nvSpPr>
          <p:cNvPr id="28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2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READ EXCEL FILES"/>
          <p:cNvSpPr txBox="1"/>
          <p:nvPr/>
        </p:nvSpPr>
        <p:spPr>
          <a:xfrm>
            <a:off x="314198" y="1154496"/>
            <a:ext cx="1065997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dirty="0"/>
              <a:t>EXCEL </a:t>
            </a:r>
            <a:r>
              <a:rPr lang="en-US" sz="1000" dirty="0" err="1"/>
              <a:t>ফাইল</a:t>
            </a:r>
            <a:r>
              <a:rPr lang="en-US" sz="1000" dirty="0"/>
              <a:t> </a:t>
            </a:r>
            <a:r>
              <a:rPr lang="en-US" sz="1000" dirty="0" err="1"/>
              <a:t>পড়ুন</a:t>
            </a:r>
            <a:endParaRPr sz="1000" dirty="0"/>
          </a:p>
        </p:txBody>
      </p:sp>
      <p:sp>
        <p:nvSpPr>
          <p:cNvPr id="293" name="Line"/>
          <p:cNvSpPr/>
          <p:nvPr/>
        </p:nvSpPr>
        <p:spPr>
          <a:xfrm>
            <a:off x="320873" y="8246286"/>
            <a:ext cx="3204817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4" name="Import Spreadsheets"/>
          <p:cNvSpPr txBox="1"/>
          <p:nvPr/>
        </p:nvSpPr>
        <p:spPr>
          <a:xfrm>
            <a:off x="308317" y="303748"/>
            <a:ext cx="2066271" cy="249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436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2000" dirty="0" err="1"/>
              <a:t>স্প্রেডশিট</a:t>
            </a:r>
            <a:r>
              <a:rPr lang="en-US" sz="2000" dirty="0"/>
              <a:t> </a:t>
            </a:r>
            <a:r>
              <a:rPr lang="en-US" sz="2000" dirty="0" err="1"/>
              <a:t>আমদানি</a:t>
            </a:r>
            <a:endParaRPr sz="2000" dirty="0"/>
          </a:p>
        </p:txBody>
      </p:sp>
      <p:sp>
        <p:nvSpPr>
          <p:cNvPr id="295" name="Line"/>
          <p:cNvSpPr/>
          <p:nvPr/>
        </p:nvSpPr>
        <p:spPr>
          <a:xfrm>
            <a:off x="318739" y="647700"/>
            <a:ext cx="4848644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6" name="Line"/>
          <p:cNvSpPr/>
          <p:nvPr/>
        </p:nvSpPr>
        <p:spPr>
          <a:xfrm>
            <a:off x="7120332" y="647700"/>
            <a:ext cx="2864968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7" name="OTHER USEFUL EXCEL PACKAGES"/>
          <p:cNvSpPr txBox="1"/>
          <p:nvPr/>
        </p:nvSpPr>
        <p:spPr>
          <a:xfrm>
            <a:off x="311893" y="8290790"/>
            <a:ext cx="219290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lang="en-US" dirty="0" err="1"/>
              <a:t>অন্যান্য</a:t>
            </a:r>
            <a:r>
              <a:rPr lang="en-US" dirty="0"/>
              <a:t> </a:t>
            </a:r>
            <a:r>
              <a:rPr lang="en-US" dirty="0" err="1"/>
              <a:t>দরকারি</a:t>
            </a:r>
            <a:r>
              <a:rPr lang="en-US" dirty="0"/>
              <a:t> </a:t>
            </a:r>
            <a:r>
              <a:rPr dirty="0"/>
              <a:t>EXCEL </a:t>
            </a:r>
            <a:r>
              <a:rPr lang="en-US" dirty="0" err="1"/>
              <a:t>প্যাকেজ</a:t>
            </a:r>
            <a:endParaRPr dirty="0"/>
          </a:p>
        </p:txBody>
      </p:sp>
      <p:sp>
        <p:nvSpPr>
          <p:cNvPr id="298" name="For functions to write data to Excel files, see:…"/>
          <p:cNvSpPr txBox="1"/>
          <p:nvPr/>
        </p:nvSpPr>
        <p:spPr>
          <a:xfrm>
            <a:off x="311893" y="8555870"/>
            <a:ext cx="3210077" cy="1505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Excel </a:t>
            </a:r>
            <a:r>
              <a:rPr lang="en-US" dirty="0" err="1"/>
              <a:t>ফাইল</a:t>
            </a:r>
            <a:r>
              <a:rPr lang="en-US" dirty="0"/>
              <a:t> এ </a:t>
            </a:r>
            <a:r>
              <a:rPr lang="en-US" dirty="0" err="1"/>
              <a:t>ডেটা</a:t>
            </a:r>
            <a:r>
              <a:rPr lang="en-US" dirty="0"/>
              <a:t> </a:t>
            </a:r>
            <a:r>
              <a:rPr lang="en-US" dirty="0" err="1"/>
              <a:t>লেখার</a:t>
            </a:r>
            <a:r>
              <a:rPr lang="en-US" dirty="0"/>
              <a:t> </a:t>
            </a:r>
            <a:r>
              <a:rPr lang="en-US" dirty="0" err="1"/>
              <a:t>জন্য</a:t>
            </a:r>
            <a:r>
              <a:rPr lang="en-US" dirty="0"/>
              <a:t> </a:t>
            </a:r>
            <a:r>
              <a:rPr lang="en-US" dirty="0" err="1"/>
              <a:t>দেখুনঃ</a:t>
            </a:r>
            <a:endParaRPr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 err="1"/>
              <a:t>openxlsx</a:t>
            </a:r>
            <a:endParaRPr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 err="1"/>
              <a:t>writexl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নন-টাবুলার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Excel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ডেটা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এর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জন্য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দেখুনঃ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 err="1"/>
              <a:t>tidyxl</a:t>
            </a:r>
            <a:endParaRPr dirty="0"/>
          </a:p>
        </p:txBody>
      </p:sp>
      <p:sp>
        <p:nvSpPr>
          <p:cNvPr id="299" name="READXL COLUMN SPECIFICATION"/>
          <p:cNvSpPr txBox="1"/>
          <p:nvPr/>
        </p:nvSpPr>
        <p:spPr>
          <a:xfrm>
            <a:off x="3773996" y="1941895"/>
            <a:ext cx="167193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dirty="0" err="1"/>
              <a:t>READXL</a:t>
            </a:r>
            <a:r>
              <a:rPr dirty="0"/>
              <a:t> </a:t>
            </a:r>
            <a:r>
              <a:rPr lang="en-US" sz="1000" dirty="0" err="1"/>
              <a:t>এর</a:t>
            </a:r>
            <a:r>
              <a:rPr lang="en-US" sz="1000" dirty="0"/>
              <a:t> </a:t>
            </a:r>
            <a:r>
              <a:rPr lang="en-US" sz="1000" dirty="0" err="1"/>
              <a:t>কলাম</a:t>
            </a:r>
            <a:r>
              <a:rPr lang="en-US" sz="1000" dirty="0"/>
              <a:t> </a:t>
            </a:r>
            <a:r>
              <a:rPr lang="en-US" sz="1000" dirty="0" err="1"/>
              <a:t>নির্দিষ্টকরণ</a:t>
            </a:r>
            <a:endParaRPr sz="1000" dirty="0"/>
          </a:p>
        </p:txBody>
      </p:sp>
      <p:sp>
        <p:nvSpPr>
          <p:cNvPr id="300" name="read_excel(path, sheet = NULL, range = NULL) Read a .xls or .xlsx file based on the file extension. See front page for more read arguments. Also read_xls() and read_xlsx().…"/>
          <p:cNvSpPr txBox="1"/>
          <p:nvPr/>
        </p:nvSpPr>
        <p:spPr>
          <a:xfrm>
            <a:off x="306126" y="2394287"/>
            <a:ext cx="3210553" cy="107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read_excel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path, sheet = NULL, range = NULL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.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xls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অথবা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.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xlsx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ফাইল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পড়ুন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ফাইল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extension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এর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উপর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ভিত্তি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করে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।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আরো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আর্গুমেন্ট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এর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জন্য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প্রথম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পৃষ্ঠা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দেখুন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।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এছাড়া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read_xls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এবং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read_xlsx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 err="1"/>
              <a:t>read_excel</a:t>
            </a:r>
            <a:r>
              <a:rPr dirty="0"/>
              <a:t>("excel_file.xlsx")</a:t>
            </a:r>
          </a:p>
        </p:txBody>
      </p:sp>
      <p:sp>
        <p:nvSpPr>
          <p:cNvPr id="301" name="googlesheets4 also offers ways to modify other aspects of Sheets (e.g. freeze rows, set column width, manage (work)sheets). Go to googlesheets4.tidyverse.org to read more.  For whole-file operations (e.g. renaming, sharing, placing within a folder), see "/>
          <p:cNvSpPr txBox="1"/>
          <p:nvPr/>
        </p:nvSpPr>
        <p:spPr>
          <a:xfrm>
            <a:off x="10517673" y="8555870"/>
            <a:ext cx="3140211" cy="17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1000" dirty="0" err="1"/>
              <a:t>এছাড়াও</a:t>
            </a:r>
            <a:r>
              <a:rPr lang="en-US"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googlesheets4</a:t>
            </a:r>
            <a:r>
              <a:rPr dirty="0"/>
              <a:t> </a:t>
            </a:r>
            <a:r>
              <a:rPr lang="en-US" sz="1000" dirty="0" err="1"/>
              <a:t>শিটের</a:t>
            </a:r>
            <a:r>
              <a:rPr lang="en-US" sz="1000" dirty="0"/>
              <a:t> </a:t>
            </a:r>
            <a:r>
              <a:rPr lang="en-US" sz="1000" dirty="0" err="1"/>
              <a:t>বিভিন্ন</a:t>
            </a:r>
            <a:r>
              <a:rPr lang="en-US" sz="1000" dirty="0"/>
              <a:t> </a:t>
            </a:r>
            <a:r>
              <a:rPr lang="en-US" sz="1000" dirty="0" err="1"/>
              <a:t>দিক</a:t>
            </a:r>
            <a:r>
              <a:rPr lang="en-US" sz="1000" dirty="0"/>
              <a:t> </a:t>
            </a:r>
            <a:r>
              <a:rPr lang="en-US" sz="1000" dirty="0" err="1"/>
              <a:t>পরিবর্তন</a:t>
            </a:r>
            <a:r>
              <a:rPr lang="en-US" sz="1000" dirty="0"/>
              <a:t> </a:t>
            </a:r>
            <a:r>
              <a:rPr lang="en-US" sz="1000" dirty="0" err="1"/>
              <a:t>করার</a:t>
            </a:r>
            <a:r>
              <a:rPr lang="en-US" sz="1000" dirty="0"/>
              <a:t> </a:t>
            </a:r>
            <a:r>
              <a:rPr lang="en-US" sz="1000" dirty="0" err="1"/>
              <a:t>উপায়</a:t>
            </a:r>
            <a:r>
              <a:rPr lang="en-US" sz="1000" dirty="0"/>
              <a:t> </a:t>
            </a:r>
            <a:r>
              <a:rPr lang="en-US" sz="1000" dirty="0" err="1"/>
              <a:t>প্রদান</a:t>
            </a:r>
            <a:r>
              <a:rPr lang="en-US" sz="1000" dirty="0"/>
              <a:t> </a:t>
            </a:r>
            <a:r>
              <a:rPr lang="en-US" sz="1000" dirty="0" err="1"/>
              <a:t>করে</a:t>
            </a:r>
            <a:r>
              <a:rPr lang="en-US" sz="1000" dirty="0"/>
              <a:t>।</a:t>
            </a:r>
            <a:r>
              <a:rPr sz="1000" dirty="0"/>
              <a:t> (</a:t>
            </a:r>
            <a:r>
              <a:rPr lang="en-US" sz="1000" dirty="0" err="1"/>
              <a:t>যেমনঃ</a:t>
            </a:r>
            <a:r>
              <a:rPr sz="1000" dirty="0"/>
              <a:t> </a:t>
            </a:r>
            <a:r>
              <a:rPr lang="en-US" sz="1000" dirty="0" err="1"/>
              <a:t>সারি</a:t>
            </a:r>
            <a:r>
              <a:rPr lang="en-US" dirty="0"/>
              <a:t> </a:t>
            </a:r>
            <a:r>
              <a:rPr dirty="0"/>
              <a:t>freeze</a:t>
            </a:r>
            <a:r>
              <a:rPr lang="en-US" dirty="0"/>
              <a:t> </a:t>
            </a:r>
            <a:r>
              <a:rPr lang="en-US" sz="1000" dirty="0" err="1"/>
              <a:t>করা</a:t>
            </a:r>
            <a:r>
              <a:rPr dirty="0"/>
              <a:t> , </a:t>
            </a:r>
            <a:r>
              <a:rPr lang="en-US" sz="1000" dirty="0" err="1"/>
              <a:t>কলামের</a:t>
            </a:r>
            <a:r>
              <a:rPr lang="en-US" sz="1000" dirty="0"/>
              <a:t> </a:t>
            </a:r>
            <a:r>
              <a:rPr lang="en-US" sz="1000" dirty="0" err="1"/>
              <a:t>প্রস্থ</a:t>
            </a:r>
            <a:r>
              <a:rPr lang="en-US" sz="1000" dirty="0"/>
              <a:t> </a:t>
            </a:r>
            <a:r>
              <a:rPr lang="en-US" sz="1000" dirty="0" err="1"/>
              <a:t>নির্ধারণ</a:t>
            </a:r>
            <a:r>
              <a:rPr lang="en-US" sz="1000" dirty="0"/>
              <a:t> </a:t>
            </a:r>
            <a:r>
              <a:rPr lang="en-US" sz="1000" dirty="0" err="1"/>
              <a:t>করা</a:t>
            </a:r>
            <a:r>
              <a:rPr dirty="0"/>
              <a:t>, (work)sheets</a:t>
            </a:r>
            <a:r>
              <a:rPr lang="en-US" dirty="0"/>
              <a:t> </a:t>
            </a:r>
            <a:r>
              <a:rPr lang="en-US" sz="1000" dirty="0" err="1"/>
              <a:t>বাবস্থাপনা</a:t>
            </a:r>
            <a:r>
              <a:rPr lang="en-US" sz="1000" dirty="0"/>
              <a:t> </a:t>
            </a:r>
            <a:r>
              <a:rPr lang="en-US" sz="1000" dirty="0" err="1"/>
              <a:t>করা</a:t>
            </a:r>
            <a:r>
              <a:rPr dirty="0"/>
              <a:t>)</a:t>
            </a:r>
            <a:r>
              <a:rPr lang="en-US" dirty="0"/>
              <a:t>।</a:t>
            </a:r>
            <a:r>
              <a:rPr dirty="0"/>
              <a:t> </a:t>
            </a:r>
            <a:r>
              <a:rPr lang="en-US" sz="1000" dirty="0" err="1"/>
              <a:t>আরও</a:t>
            </a:r>
            <a:r>
              <a:rPr lang="en-US" sz="1000" dirty="0"/>
              <a:t> </a:t>
            </a:r>
            <a:r>
              <a:rPr lang="en-US" sz="1000" dirty="0" err="1"/>
              <a:t>জানতে</a:t>
            </a:r>
            <a:r>
              <a:rPr lang="en-US" dirty="0"/>
              <a:t> </a:t>
            </a:r>
            <a:r>
              <a:rPr dirty="0"/>
              <a:t> </a:t>
            </a:r>
            <a:r>
              <a:rPr u="sng" dirty="0">
                <a:latin typeface="Source Sans Pro Bold"/>
                <a:ea typeface="Source Sans Pro Bold"/>
                <a:cs typeface="Source Sans Pro Bold"/>
                <a:sym typeface="Source Sans Pro Bold"/>
                <a:hlinkClick r:id="rId3"/>
              </a:rPr>
              <a:t>googlesheets4.tidyverse.org</a:t>
            </a:r>
            <a:r>
              <a:rPr lang="en-US" dirty="0">
                <a:latin typeface="Source Sans Pro Regular"/>
                <a:sym typeface="Source Sans Pro Regular"/>
              </a:rPr>
              <a:t> </a:t>
            </a:r>
            <a:r>
              <a:rPr lang="en-US" sz="1000" dirty="0">
                <a:latin typeface="Source Sans Pro Regular"/>
                <a:sym typeface="Source Sans Pro Regular"/>
              </a:rPr>
              <a:t>এ </a:t>
            </a:r>
            <a:r>
              <a:rPr lang="en-US" sz="1000" dirty="0" err="1">
                <a:latin typeface="Source Sans Pro Regular"/>
                <a:sym typeface="Source Sans Pro Regular"/>
              </a:rPr>
              <a:t>যান</a:t>
            </a:r>
            <a:r>
              <a:rPr lang="en-US" sz="1000" dirty="0">
                <a:latin typeface="Source Sans Pro Regular"/>
                <a:sym typeface="Source Sans Pro Regular"/>
              </a:rPr>
              <a:t>। </a:t>
            </a:r>
            <a:br>
              <a:rPr dirty="0"/>
            </a:br>
            <a:br>
              <a:rPr dirty="0"/>
            </a:br>
            <a:r>
              <a:rPr lang="en-US" sz="1000" dirty="0" err="1"/>
              <a:t>সম্পূর্ণ</a:t>
            </a:r>
            <a:r>
              <a:rPr lang="en-US" sz="1000" dirty="0"/>
              <a:t>  </a:t>
            </a:r>
            <a:r>
              <a:rPr lang="en-US" sz="1000" dirty="0" err="1"/>
              <a:t>ফাইল</a:t>
            </a:r>
            <a:r>
              <a:rPr lang="en-US" sz="1000" dirty="0"/>
              <a:t> </a:t>
            </a:r>
            <a:r>
              <a:rPr lang="en-US" sz="1000" dirty="0" err="1"/>
              <a:t>অপারেশানের</a:t>
            </a:r>
            <a:r>
              <a:rPr lang="en-US" sz="1000" dirty="0"/>
              <a:t> </a:t>
            </a:r>
            <a:r>
              <a:rPr dirty="0"/>
              <a:t>(</a:t>
            </a:r>
            <a:r>
              <a:rPr lang="en-US" sz="1000" dirty="0" err="1"/>
              <a:t>যেমনঃ</a:t>
            </a:r>
            <a:r>
              <a:rPr dirty="0"/>
              <a:t> rena</a:t>
            </a:r>
            <a:r>
              <a:rPr lang="en-US" dirty="0"/>
              <a:t>me </a:t>
            </a:r>
            <a:r>
              <a:rPr lang="as-IN" sz="1000" dirty="0"/>
              <a:t>ক</a:t>
            </a:r>
            <a:r>
              <a:rPr lang="en-US" sz="1000" dirty="0"/>
              <a:t>র</a:t>
            </a:r>
            <a:r>
              <a:rPr lang="as-IN" sz="1000" dirty="0"/>
              <a:t>া</a:t>
            </a:r>
            <a:r>
              <a:rPr dirty="0"/>
              <a:t>, shar</a:t>
            </a:r>
            <a:r>
              <a:rPr lang="en-US" dirty="0"/>
              <a:t>e </a:t>
            </a:r>
            <a:r>
              <a:rPr lang="as-IN" sz="1000" dirty="0"/>
              <a:t>ক</a:t>
            </a:r>
            <a:r>
              <a:rPr lang="en-US" sz="1000" dirty="0"/>
              <a:t>র</a:t>
            </a:r>
            <a:r>
              <a:rPr lang="as-IN" sz="1000" dirty="0"/>
              <a:t>া</a:t>
            </a:r>
            <a:r>
              <a:rPr lang="en-US" dirty="0"/>
              <a:t> </a:t>
            </a:r>
            <a:r>
              <a:rPr dirty="0"/>
              <a:t>, folder</a:t>
            </a:r>
            <a:r>
              <a:rPr lang="en-US" dirty="0"/>
              <a:t> </a:t>
            </a:r>
            <a:r>
              <a:rPr lang="as-IN" sz="1000" dirty="0"/>
              <a:t>এ</a:t>
            </a:r>
            <a:r>
              <a:rPr lang="en-US" sz="1000" dirty="0"/>
              <a:t> </a:t>
            </a:r>
            <a:r>
              <a:rPr lang="en-US" sz="1000" dirty="0" err="1"/>
              <a:t>রাখা</a:t>
            </a:r>
            <a:r>
              <a:rPr dirty="0"/>
              <a:t>)</a:t>
            </a:r>
            <a:r>
              <a:rPr lang="en-US" dirty="0"/>
              <a:t> </a:t>
            </a:r>
            <a:r>
              <a:rPr lang="en-US" sz="1000" dirty="0" err="1"/>
              <a:t>জন্য</a:t>
            </a:r>
            <a:r>
              <a:rPr lang="en-US" dirty="0"/>
              <a:t> </a:t>
            </a:r>
            <a:r>
              <a:rPr dirty="0" err="1"/>
              <a:t>tidyverse</a:t>
            </a:r>
            <a:r>
              <a:rPr dirty="0"/>
              <a:t> </a:t>
            </a:r>
            <a:r>
              <a:rPr lang="en-US" sz="1000" dirty="0" err="1"/>
              <a:t>এর</a:t>
            </a:r>
            <a:r>
              <a:rPr lang="en-US" sz="1000" dirty="0"/>
              <a:t> </a:t>
            </a:r>
            <a:r>
              <a:rPr lang="en-US" sz="1000" dirty="0" err="1"/>
              <a:t>অন্তর্ভুক্ত</a:t>
            </a:r>
            <a:r>
              <a:rPr lang="en-US" sz="1000" dirty="0"/>
              <a:t> </a:t>
            </a:r>
            <a:r>
              <a:rPr lang="en-US" sz="1000" dirty="0" err="1"/>
              <a:t>প্যাকেজ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googledrive</a:t>
            </a:r>
            <a:r>
              <a:rPr dirty="0"/>
              <a:t> </a:t>
            </a:r>
            <a:r>
              <a:rPr lang="en-US" sz="1000" dirty="0" err="1"/>
              <a:t>দেখুন</a:t>
            </a:r>
            <a:r>
              <a:rPr dirty="0"/>
              <a:t> </a:t>
            </a:r>
            <a:r>
              <a:rPr u="sng" dirty="0">
                <a:latin typeface="Source Sans Pro Bold"/>
                <a:ea typeface="Source Sans Pro Bold"/>
                <a:cs typeface="Source Sans Pro Bold"/>
                <a:sym typeface="Source Sans Pro Bold"/>
                <a:hlinkClick r:id="rId4"/>
              </a:rPr>
              <a:t>googledrive.tidyverse.org</a:t>
            </a:r>
            <a:r>
              <a:rPr dirty="0"/>
              <a:t>.</a:t>
            </a:r>
          </a:p>
        </p:txBody>
      </p:sp>
      <p:sp>
        <p:nvSpPr>
          <p:cNvPr id="302" name="READ SHEETS"/>
          <p:cNvSpPr txBox="1"/>
          <p:nvPr/>
        </p:nvSpPr>
        <p:spPr>
          <a:xfrm>
            <a:off x="314198" y="3531473"/>
            <a:ext cx="525785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lang="en-US" sz="1000" dirty="0" err="1"/>
              <a:t>শিট</a:t>
            </a:r>
            <a:r>
              <a:rPr lang="en-US" sz="1000" dirty="0"/>
              <a:t> </a:t>
            </a:r>
            <a:r>
              <a:rPr lang="en-US" sz="1000" dirty="0" err="1"/>
              <a:t>পড়ুন</a:t>
            </a:r>
            <a:endParaRPr sz="1000" dirty="0"/>
          </a:p>
        </p:txBody>
      </p:sp>
      <p:sp>
        <p:nvSpPr>
          <p:cNvPr id="303" name="read_excel(path, sheet = NULL) Specify which sheet to read by position or name. read_excel(path, sheet = 1) read_excel(path, sheet = &quot;s1&quot;)…"/>
          <p:cNvSpPr txBox="1"/>
          <p:nvPr/>
        </p:nvSpPr>
        <p:spPr>
          <a:xfrm>
            <a:off x="1671814" y="3832467"/>
            <a:ext cx="1877932" cy="352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read_excel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path,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sheet = NULL)</a:t>
            </a:r>
            <a:r>
              <a:rPr dirty="0"/>
              <a:t> </a:t>
            </a:r>
            <a:r>
              <a:rPr lang="en-US" sz="1000" dirty="0" err="1"/>
              <a:t>কোন</a:t>
            </a:r>
            <a:r>
              <a:rPr lang="en-US" sz="1000" dirty="0"/>
              <a:t> </a:t>
            </a:r>
            <a:r>
              <a:rPr lang="en-US" sz="1000" dirty="0" err="1"/>
              <a:t>শিট</a:t>
            </a:r>
            <a:r>
              <a:rPr lang="en-US" sz="1000" dirty="0"/>
              <a:t> </a:t>
            </a:r>
            <a:r>
              <a:rPr lang="en-US" sz="1000" dirty="0" err="1"/>
              <a:t>পড়তে</a:t>
            </a:r>
            <a:r>
              <a:rPr lang="en-US" sz="1000" dirty="0"/>
              <a:t> </a:t>
            </a:r>
            <a:r>
              <a:rPr lang="en-US" sz="1000" dirty="0" err="1"/>
              <a:t>হবে</a:t>
            </a:r>
            <a:r>
              <a:rPr lang="en-US" sz="1000" dirty="0"/>
              <a:t> </a:t>
            </a:r>
            <a:r>
              <a:rPr lang="en-US" sz="1000" dirty="0" err="1"/>
              <a:t>তা</a:t>
            </a:r>
            <a:r>
              <a:rPr lang="en-US" sz="1000" dirty="0"/>
              <a:t> </a:t>
            </a:r>
            <a:r>
              <a:rPr lang="en-US" sz="1000" dirty="0" err="1"/>
              <a:t>অবস্থান</a:t>
            </a:r>
            <a:r>
              <a:rPr lang="en-US" sz="1000" dirty="0"/>
              <a:t> </a:t>
            </a:r>
            <a:r>
              <a:rPr lang="en-US" sz="1000" dirty="0" err="1"/>
              <a:t>অথবা</a:t>
            </a:r>
            <a:r>
              <a:rPr lang="en-US" sz="1000" dirty="0"/>
              <a:t> </a:t>
            </a:r>
            <a:r>
              <a:rPr lang="en-US" sz="1000" dirty="0" err="1"/>
              <a:t>নাম</a:t>
            </a:r>
            <a:r>
              <a:rPr lang="en-US" sz="1000" dirty="0"/>
              <a:t> </a:t>
            </a:r>
            <a:r>
              <a:rPr lang="en-US" sz="1000" dirty="0" err="1"/>
              <a:t>দিয়ে</a:t>
            </a:r>
            <a:r>
              <a:rPr lang="en-US" sz="1000" dirty="0"/>
              <a:t> </a:t>
            </a:r>
            <a:r>
              <a:rPr lang="en-US" sz="1000" dirty="0" err="1"/>
              <a:t>নির্ধারণ</a:t>
            </a:r>
            <a:r>
              <a:rPr lang="en-US" sz="1000" dirty="0"/>
              <a:t> </a:t>
            </a:r>
            <a:r>
              <a:rPr lang="en-US" sz="1000" dirty="0" err="1"/>
              <a:t>করুন</a:t>
            </a:r>
            <a:r>
              <a:rPr lang="en-US" sz="1000" dirty="0"/>
              <a:t>।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(path, sheet = 1)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(path, sheet = "s1")</a:t>
            </a:r>
          </a:p>
          <a:p>
            <a:pPr>
              <a:lnSpc>
                <a:spcPct val="9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br>
              <a:rPr dirty="0"/>
            </a:b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excel_sheets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path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lang="en-US" dirty="0">
                <a:latin typeface="Source Sans Pro Regular"/>
                <a:sym typeface="Source Sans Pro Regular"/>
              </a:rPr>
              <a:t> </a:t>
            </a:r>
            <a:r>
              <a:rPr lang="en-US" sz="1000" dirty="0" err="1"/>
              <a:t>শিটগুলোর</a:t>
            </a:r>
            <a:r>
              <a:rPr lang="en-US" sz="1000" dirty="0"/>
              <a:t> </a:t>
            </a:r>
            <a:r>
              <a:rPr lang="en-US" sz="1000" dirty="0" err="1"/>
              <a:t>নামের</a:t>
            </a:r>
            <a:r>
              <a:rPr sz="1000" dirty="0"/>
              <a:t> </a:t>
            </a:r>
            <a:r>
              <a:rPr lang="en-US" sz="1000" dirty="0"/>
              <a:t>vector </a:t>
            </a:r>
            <a:r>
              <a:rPr lang="en-US" sz="1000" dirty="0" err="1"/>
              <a:t>পান</a:t>
            </a:r>
            <a:br>
              <a:rPr sz="1000"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excel_sheets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("excel_file.xlsx")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1000" dirty="0" err="1">
                <a:latin typeface="Source Sans Pro Regular"/>
                <a:sym typeface="Source Sans Pro Regular"/>
              </a:rPr>
              <a:t>একাধিক</a:t>
            </a:r>
            <a:r>
              <a:rPr lang="en-US" sz="1000" dirty="0">
                <a:latin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sym typeface="Source Sans Pro Regular"/>
              </a:rPr>
              <a:t>শিট</a:t>
            </a:r>
            <a:r>
              <a:rPr lang="en-US" sz="1000" dirty="0">
                <a:latin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sym typeface="Source Sans Pro Regular"/>
              </a:rPr>
              <a:t>পড়ুনঃ</a:t>
            </a:r>
            <a:endParaRPr sz="1000"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dirty="0"/>
              <a:t>File path </a:t>
            </a:r>
            <a:r>
              <a:rPr lang="as-IN" sz="1000" dirty="0"/>
              <a:t>ব</a:t>
            </a:r>
            <a:r>
              <a:rPr lang="en-US" sz="1000" dirty="0" err="1"/>
              <a:t>্যবহার</a:t>
            </a:r>
            <a:r>
              <a:rPr lang="en-US" sz="1000" dirty="0"/>
              <a:t> </a:t>
            </a:r>
            <a:r>
              <a:rPr lang="en-US" sz="1000" dirty="0" err="1"/>
              <a:t>করে</a:t>
            </a:r>
            <a:r>
              <a:rPr lang="en-US" sz="1000" dirty="0"/>
              <a:t> </a:t>
            </a:r>
            <a:r>
              <a:rPr lang="as-IN" sz="1000" dirty="0"/>
              <a:t>শিটগুলোর নামের</a:t>
            </a:r>
            <a:r>
              <a:rPr lang="as-IN" dirty="0"/>
              <a:t> </a:t>
            </a:r>
            <a:r>
              <a:rPr lang="en-US" dirty="0"/>
              <a:t>vector </a:t>
            </a:r>
            <a:r>
              <a:rPr lang="as-IN" sz="1000" dirty="0"/>
              <a:t>পান</a:t>
            </a:r>
            <a:br>
              <a:rPr lang="en-US" sz="1000" dirty="0"/>
            </a:br>
            <a:endParaRPr dirty="0"/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vector </a:t>
            </a:r>
            <a:r>
              <a:rPr lang="en-US" sz="1000" dirty="0" err="1"/>
              <a:t>নামগুলো</a:t>
            </a:r>
            <a:r>
              <a:rPr sz="1000" dirty="0"/>
              <a:t> </a:t>
            </a:r>
            <a:r>
              <a:rPr lang="en-US" sz="1000" dirty="0" err="1"/>
              <a:t>শিট</a:t>
            </a:r>
            <a:r>
              <a:rPr lang="en-US" sz="1000" dirty="0"/>
              <a:t> </a:t>
            </a:r>
            <a:r>
              <a:rPr lang="en-US" sz="1000" dirty="0" err="1"/>
              <a:t>এর</a:t>
            </a:r>
            <a:r>
              <a:rPr lang="en-US" sz="1000" dirty="0"/>
              <a:t> </a:t>
            </a:r>
            <a:r>
              <a:rPr lang="en-US" sz="1000" dirty="0" err="1"/>
              <a:t>নাম</a:t>
            </a:r>
            <a:r>
              <a:rPr lang="en-US" sz="1000" dirty="0"/>
              <a:t> </a:t>
            </a:r>
            <a:r>
              <a:rPr lang="en-US" sz="1000" dirty="0" err="1"/>
              <a:t>হিসেবে</a:t>
            </a:r>
            <a:r>
              <a:rPr lang="en-US" sz="1000" dirty="0"/>
              <a:t> </a:t>
            </a:r>
            <a:r>
              <a:rPr lang="en-US" sz="1000" dirty="0" err="1"/>
              <a:t>নির্ধারণ</a:t>
            </a:r>
            <a:r>
              <a:rPr lang="en-US" sz="1000" dirty="0"/>
              <a:t> </a:t>
            </a:r>
            <a:r>
              <a:rPr lang="en-US" sz="1000" dirty="0" err="1"/>
              <a:t>করুন</a:t>
            </a:r>
            <a:br>
              <a:rPr lang="en-US" sz="1000" dirty="0"/>
            </a:br>
            <a:endParaRPr dirty="0"/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/>
              <a:t>purrr</a:t>
            </a:r>
            <a:r>
              <a:rPr dirty="0"/>
              <a:t>::</a:t>
            </a:r>
            <a:r>
              <a:rPr dirty="0" err="1"/>
              <a:t>map_dfr</a:t>
            </a:r>
            <a:r>
              <a:rPr dirty="0"/>
              <a:t>() </a:t>
            </a:r>
            <a:r>
              <a:rPr lang="en-US" sz="1000" dirty="0" err="1"/>
              <a:t>ব্যবহার</a:t>
            </a:r>
            <a:r>
              <a:rPr lang="en-US" sz="1000" dirty="0"/>
              <a:t> </a:t>
            </a:r>
            <a:r>
              <a:rPr lang="en-US" sz="1000" dirty="0" err="1"/>
              <a:t>করে</a:t>
            </a:r>
            <a:r>
              <a:rPr lang="en-US" sz="1000" dirty="0"/>
              <a:t> </a:t>
            </a:r>
            <a:r>
              <a:rPr lang="en-US" sz="1000" dirty="0" err="1"/>
              <a:t>একাধিক</a:t>
            </a:r>
            <a:r>
              <a:rPr lang="en-US" sz="1000" dirty="0"/>
              <a:t> </a:t>
            </a:r>
            <a:r>
              <a:rPr lang="en-US" sz="1000" dirty="0" err="1"/>
              <a:t>ফাইল</a:t>
            </a:r>
            <a:r>
              <a:rPr lang="en-US" sz="1000" dirty="0"/>
              <a:t> </a:t>
            </a:r>
            <a:r>
              <a:rPr lang="en-US" sz="1000" dirty="0" err="1"/>
              <a:t>এক</a:t>
            </a:r>
            <a:r>
              <a:rPr lang="en-US" dirty="0"/>
              <a:t> </a:t>
            </a:r>
            <a:r>
              <a:rPr dirty="0"/>
              <a:t>data frame</a:t>
            </a:r>
            <a:r>
              <a:rPr lang="en-US" dirty="0"/>
              <a:t> </a:t>
            </a:r>
            <a:r>
              <a:rPr lang="en-US" sz="1000" dirty="0"/>
              <a:t>এ </a:t>
            </a:r>
            <a:r>
              <a:rPr lang="en-US" sz="1000" dirty="0" err="1"/>
              <a:t>আমদানি</a:t>
            </a:r>
            <a:r>
              <a:rPr lang="en-US" sz="1000" dirty="0"/>
              <a:t> </a:t>
            </a:r>
            <a:r>
              <a:rPr lang="en-US" sz="1000" dirty="0" err="1"/>
              <a:t>করুন</a:t>
            </a:r>
            <a:endParaRPr sz="1000" dirty="0"/>
          </a:p>
        </p:txBody>
      </p:sp>
      <p:sp>
        <p:nvSpPr>
          <p:cNvPr id="304" name="CELL SPECIFICATION FOR READXL AND GOOGLESHEETS4"/>
          <p:cNvSpPr txBox="1"/>
          <p:nvPr/>
        </p:nvSpPr>
        <p:spPr>
          <a:xfrm>
            <a:off x="3787887" y="8290790"/>
            <a:ext cx="337271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dirty="0" err="1"/>
              <a:t>READXL</a:t>
            </a:r>
            <a:r>
              <a:rPr dirty="0"/>
              <a:t> </a:t>
            </a:r>
            <a:r>
              <a:rPr lang="en-US" sz="1000" dirty="0" err="1"/>
              <a:t>এবং</a:t>
            </a:r>
            <a:r>
              <a:rPr dirty="0"/>
              <a:t> GOOGLESHEETS4</a:t>
            </a:r>
            <a:r>
              <a:rPr lang="en-US" dirty="0"/>
              <a:t> </a:t>
            </a:r>
            <a:r>
              <a:rPr lang="en-US" sz="1000" dirty="0" err="1"/>
              <a:t>এর</a:t>
            </a:r>
            <a:r>
              <a:rPr lang="en-US" sz="1000" dirty="0"/>
              <a:t> </a:t>
            </a:r>
            <a:r>
              <a:rPr lang="en-US" sz="1000" dirty="0" err="1"/>
              <a:t>জন্য</a:t>
            </a:r>
            <a:r>
              <a:rPr lang="en-US" sz="1000" dirty="0"/>
              <a:t> </a:t>
            </a:r>
            <a:r>
              <a:rPr lang="as-IN" sz="1000" dirty="0"/>
              <a:t>কলাম নির্দিষ্টকরণ</a:t>
            </a:r>
            <a:endParaRPr sz="1000" dirty="0"/>
          </a:p>
        </p:txBody>
      </p:sp>
      <p:sp>
        <p:nvSpPr>
          <p:cNvPr id="305" name="Line"/>
          <p:cNvSpPr/>
          <p:nvPr/>
        </p:nvSpPr>
        <p:spPr>
          <a:xfrm>
            <a:off x="3789164" y="8307476"/>
            <a:ext cx="6409632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6" name="Line"/>
          <p:cNvSpPr/>
          <p:nvPr/>
        </p:nvSpPr>
        <p:spPr>
          <a:xfrm>
            <a:off x="315350" y="3476283"/>
            <a:ext cx="3217517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7" name="WRITE SHEETS"/>
          <p:cNvSpPr txBox="1"/>
          <p:nvPr/>
        </p:nvSpPr>
        <p:spPr>
          <a:xfrm>
            <a:off x="7113415" y="5222370"/>
            <a:ext cx="586699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lang="en-US" sz="1000" dirty="0" err="1"/>
              <a:t>শিটে</a:t>
            </a:r>
            <a:r>
              <a:rPr lang="en-US" sz="1000" dirty="0"/>
              <a:t> </a:t>
            </a:r>
            <a:r>
              <a:rPr lang="en-US" sz="1000" dirty="0" err="1"/>
              <a:t>লিখুন</a:t>
            </a:r>
            <a:endParaRPr sz="1000" dirty="0"/>
          </a:p>
        </p:txBody>
      </p:sp>
      <p:sp>
        <p:nvSpPr>
          <p:cNvPr id="308" name="Line"/>
          <p:cNvSpPr/>
          <p:nvPr/>
        </p:nvSpPr>
        <p:spPr>
          <a:xfrm>
            <a:off x="7118657" y="5190783"/>
            <a:ext cx="31540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9" name="GOOGLESHEETS4 COLUMN SPECIFICATION"/>
          <p:cNvSpPr txBox="1"/>
          <p:nvPr/>
        </p:nvSpPr>
        <p:spPr>
          <a:xfrm>
            <a:off x="10507867" y="1941895"/>
            <a:ext cx="2300310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dirty="0"/>
              <a:t>GOOGLESHEETS4 </a:t>
            </a:r>
            <a:r>
              <a:rPr lang="en-US" sz="1000" dirty="0" err="1"/>
              <a:t>এর</a:t>
            </a:r>
            <a:r>
              <a:rPr lang="en-US" sz="1000" dirty="0"/>
              <a:t> </a:t>
            </a:r>
            <a:r>
              <a:rPr lang="as-IN" sz="1000" dirty="0"/>
              <a:t>কলাম নির্দিষ্টকরণ</a:t>
            </a:r>
            <a:endParaRPr lang="as-IN" dirty="0"/>
          </a:p>
        </p:txBody>
      </p:sp>
      <p:sp>
        <p:nvSpPr>
          <p:cNvPr id="310" name="Column specifications define what data type each column of a file will be imported as.…"/>
          <p:cNvSpPr txBox="1"/>
          <p:nvPr/>
        </p:nvSpPr>
        <p:spPr>
          <a:xfrm>
            <a:off x="10500807" y="2145930"/>
            <a:ext cx="3090390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as-IN" sz="1000" dirty="0"/>
              <a:t>কলাম নির্দিষ্টকরণ এর মাধ্যমে ঠিক করা হয় আমদানিকৃত কলামগুলোর ডেটা এর প্রকার কি হবে।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read_sheet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()/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range_read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r>
              <a:rPr lang="en-US" sz="1000" dirty="0" err="1"/>
              <a:t>এর</a:t>
            </a:r>
            <a:r>
              <a:rPr lang="en-US" dirty="0"/>
              <a:t> </a:t>
            </a:r>
            <a:r>
              <a:rPr lang="en-US" dirty="0" err="1"/>
              <a:t>col_types</a:t>
            </a:r>
            <a:r>
              <a:rPr lang="en-US" dirty="0"/>
              <a:t> </a:t>
            </a:r>
            <a:r>
              <a:rPr lang="as-IN" sz="1000" dirty="0"/>
              <a:t>আর্গুমেন্ট ব্যবহার করে কলাম নির্দিষ্টকরণ নির্ধারণ করুন।</a:t>
            </a:r>
            <a:br>
              <a:rPr lang="as-IN" sz="1000" dirty="0"/>
            </a:br>
            <a:endParaRPr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কলাম</a:t>
            </a:r>
            <a:r>
              <a:rPr lang="en-US"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এর</a:t>
            </a:r>
            <a:r>
              <a:rPr lang="en-US"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প্রকার</a:t>
            </a:r>
            <a:r>
              <a:rPr lang="en-US"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অনুমান</a:t>
            </a:r>
            <a:r>
              <a:rPr lang="en-US" sz="10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করুন</a:t>
            </a:r>
            <a:endParaRPr sz="1000"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as-IN" sz="1000" dirty="0"/>
              <a:t>কলান এর প্রকার অনুমান করতে </a:t>
            </a:r>
            <a:r>
              <a:rPr dirty="0" err="1"/>
              <a:t>read_sheet</a:t>
            </a:r>
            <a:r>
              <a:rPr dirty="0"/>
              <a:t>()/</a:t>
            </a:r>
            <a:r>
              <a:rPr dirty="0" err="1"/>
              <a:t>range_read</a:t>
            </a:r>
            <a:r>
              <a:rPr dirty="0"/>
              <a:t>() </a:t>
            </a:r>
            <a:r>
              <a:rPr lang="as-IN" sz="1000" dirty="0"/>
              <a:t>প্রথম 1000 সারির ডেটা দেখে।</a:t>
            </a:r>
            <a:r>
              <a:rPr lang="as-IN" dirty="0"/>
              <a:t> </a:t>
            </a:r>
            <a:r>
              <a:rPr lang="en-US" dirty="0" err="1"/>
              <a:t>guess_max</a:t>
            </a:r>
            <a:r>
              <a:rPr lang="en-US" dirty="0"/>
              <a:t> </a:t>
            </a:r>
            <a:r>
              <a:rPr lang="as-IN" sz="1000" dirty="0"/>
              <a:t>ব্যবহার করে এটা বাড়াতে পারেন।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(path, </a:t>
            </a:r>
            <a:r>
              <a:rPr dirty="0" err="1"/>
              <a:t>guess_max</a:t>
            </a:r>
            <a:r>
              <a:rPr dirty="0"/>
              <a:t> = </a:t>
            </a:r>
            <a:r>
              <a:rPr dirty="0" err="1"/>
              <a:t>Inf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1000" dirty="0" err="1"/>
              <a:t>সকল</a:t>
            </a:r>
            <a:r>
              <a:rPr lang="en-US" sz="1000" dirty="0"/>
              <a:t> </a:t>
            </a:r>
            <a:r>
              <a:rPr lang="en-US" sz="1000" dirty="0" err="1"/>
              <a:t>কলামকে</a:t>
            </a:r>
            <a:r>
              <a:rPr lang="en-US" sz="1000" dirty="0"/>
              <a:t> </a:t>
            </a:r>
            <a:r>
              <a:rPr lang="en-US" sz="1000" dirty="0" err="1"/>
              <a:t>একই</a:t>
            </a:r>
            <a:r>
              <a:rPr lang="en-US" sz="1000" dirty="0"/>
              <a:t> </a:t>
            </a:r>
            <a:r>
              <a:rPr lang="en-US" sz="1000" dirty="0" err="1"/>
              <a:t>প্রকারের</a:t>
            </a:r>
            <a:r>
              <a:rPr lang="en-US" sz="1000" dirty="0"/>
              <a:t> </a:t>
            </a:r>
            <a:r>
              <a:rPr lang="en-US" sz="1000" dirty="0" err="1"/>
              <a:t>করুন</a:t>
            </a:r>
            <a:r>
              <a:rPr lang="en-US" sz="1000" dirty="0"/>
              <a:t>। </a:t>
            </a:r>
            <a:br>
              <a:rPr lang="en-US" sz="1000" dirty="0"/>
            </a:br>
            <a:r>
              <a:rPr lang="en-US" sz="1000" dirty="0" err="1"/>
              <a:t>যেমনঃ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character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(path,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col_types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"c")</a:t>
            </a:r>
            <a:br>
              <a:rPr dirty="0"/>
            </a:br>
            <a:br>
              <a:rPr dirty="0"/>
            </a:br>
            <a:r>
              <a:rPr lang="en-US" sz="1000" dirty="0" err="1"/>
              <a:t>প্রত্যেক</a:t>
            </a:r>
            <a:r>
              <a:rPr lang="en-US" sz="1000" dirty="0"/>
              <a:t> </a:t>
            </a:r>
            <a:r>
              <a:rPr lang="en-US" sz="1000" dirty="0" err="1"/>
              <a:t>কলাম</a:t>
            </a:r>
            <a:r>
              <a:rPr lang="en-US" sz="1000" dirty="0"/>
              <a:t> </a:t>
            </a:r>
            <a:r>
              <a:rPr lang="en-US" sz="1000" dirty="0" err="1"/>
              <a:t>আলাদা</a:t>
            </a:r>
            <a:r>
              <a:rPr lang="en-US" sz="1000" dirty="0"/>
              <a:t> </a:t>
            </a:r>
            <a:r>
              <a:rPr lang="en-US" sz="1000" dirty="0" err="1"/>
              <a:t>ভাবে</a:t>
            </a:r>
            <a:r>
              <a:rPr lang="en-US" sz="1000" dirty="0"/>
              <a:t> </a:t>
            </a:r>
            <a:r>
              <a:rPr lang="en-US" sz="1000" dirty="0" err="1"/>
              <a:t>নির্ধারণ</a:t>
            </a:r>
            <a:r>
              <a:rPr lang="en-US" sz="1000" dirty="0"/>
              <a:t> </a:t>
            </a:r>
            <a:r>
              <a:rPr lang="en-US" sz="1000" dirty="0" err="1"/>
              <a:t>করুন</a:t>
            </a:r>
            <a:r>
              <a:rPr lang="en-US" sz="1000" dirty="0"/>
              <a:t> </a:t>
            </a:r>
            <a:br>
              <a:rPr lang="en-US" dirty="0"/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# col types: skip, guess, integer, logical, character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col_types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"_?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ilc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")</a:t>
            </a:r>
          </a:p>
        </p:txBody>
      </p:sp>
      <p:sp>
        <p:nvSpPr>
          <p:cNvPr id="311" name="Line"/>
          <p:cNvSpPr/>
          <p:nvPr/>
        </p:nvSpPr>
        <p:spPr>
          <a:xfrm>
            <a:off x="10515369" y="8246286"/>
            <a:ext cx="31413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12" name="FILE LEVEL OPERATIONS"/>
          <p:cNvSpPr txBox="1"/>
          <p:nvPr/>
        </p:nvSpPr>
        <p:spPr>
          <a:xfrm>
            <a:off x="10520505" y="8306178"/>
            <a:ext cx="1306448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lang="en-US" sz="1000" dirty="0" err="1"/>
              <a:t>ফাইল</a:t>
            </a:r>
            <a:r>
              <a:rPr lang="en-US" sz="1000" dirty="0"/>
              <a:t> </a:t>
            </a:r>
            <a:r>
              <a:rPr lang="en-US" sz="1000" dirty="0" err="1"/>
              <a:t>স্তরীয়</a:t>
            </a:r>
            <a:r>
              <a:rPr lang="en-US" sz="1000" dirty="0"/>
              <a:t> </a:t>
            </a:r>
            <a:r>
              <a:rPr lang="en-US" sz="1000" dirty="0" err="1"/>
              <a:t>অপারেশান</a:t>
            </a:r>
            <a:r>
              <a:rPr lang="en-US" sz="1000" dirty="0"/>
              <a:t> </a:t>
            </a:r>
            <a:endParaRPr sz="1000" dirty="0"/>
          </a:p>
        </p:txBody>
      </p:sp>
      <p:graphicFrame>
        <p:nvGraphicFramePr>
          <p:cNvPr id="313" name="Table"/>
          <p:cNvGraphicFramePr/>
          <p:nvPr/>
        </p:nvGraphicFramePr>
        <p:xfrm>
          <a:off x="594345" y="3865359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 gridSpan="2"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4" name="Table"/>
          <p:cNvGraphicFramePr/>
          <p:nvPr/>
        </p:nvGraphicFramePr>
        <p:xfrm>
          <a:off x="530845" y="5177915"/>
          <a:ext cx="884418" cy="1524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5" name="Table"/>
          <p:cNvGraphicFramePr/>
          <p:nvPr/>
        </p:nvGraphicFramePr>
        <p:xfrm>
          <a:off x="492745" y="5785113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9" name="path &lt;- &quot;your_file_path.xlsx&quot;…"/>
          <p:cNvSpPr txBox="1"/>
          <p:nvPr/>
        </p:nvSpPr>
        <p:spPr>
          <a:xfrm>
            <a:off x="692052" y="7315554"/>
            <a:ext cx="2440615" cy="98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path &lt;- "your_file_path.xlsx"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path %&gt;% </a:t>
            </a:r>
            <a:r>
              <a:rPr dirty="0" err="1"/>
              <a:t>excel_sheets</a:t>
            </a:r>
            <a:r>
              <a:rPr dirty="0"/>
              <a:t>() %&gt;%</a:t>
            </a:r>
            <a:br>
              <a:rPr dirty="0"/>
            </a:br>
            <a:r>
              <a:rPr dirty="0"/>
              <a:t>    </a:t>
            </a:r>
            <a:r>
              <a:rPr dirty="0" err="1"/>
              <a:t>set_names</a:t>
            </a:r>
            <a:r>
              <a:rPr dirty="0"/>
              <a:t>() %&gt;%</a:t>
            </a:r>
            <a:br>
              <a:rPr dirty="0"/>
            </a:br>
            <a:r>
              <a:rPr dirty="0"/>
              <a:t>    </a:t>
            </a:r>
            <a:r>
              <a:rPr dirty="0" err="1"/>
              <a:t>map_dfr</a:t>
            </a:r>
            <a:r>
              <a:rPr dirty="0"/>
              <a:t>(</a:t>
            </a:r>
            <a:r>
              <a:rPr dirty="0" err="1"/>
              <a:t>read_excel</a:t>
            </a:r>
            <a:r>
              <a:rPr dirty="0"/>
              <a:t>, path = path)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573256" y="1469078"/>
            <a:ext cx="2637414" cy="749300"/>
            <a:chOff x="25400" y="25400"/>
            <a:chExt cx="2637412" cy="749299"/>
          </a:xfrm>
        </p:grpSpPr>
        <p:graphicFrame>
          <p:nvGraphicFramePr>
            <p:cNvPr id="320" name="Table"/>
            <p:cNvGraphicFramePr/>
            <p:nvPr/>
          </p:nvGraphicFramePr>
          <p:xfrm>
            <a:off x="1549793" y="108100"/>
            <a:ext cx="1113019" cy="5333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226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21" name="Table"/>
            <p:cNvGraphicFramePr/>
            <p:nvPr/>
          </p:nvGraphicFramePr>
          <p:xfrm>
            <a:off x="25400" y="25400"/>
            <a:ext cx="1036817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72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22" name="Line"/>
            <p:cNvSpPr/>
            <p:nvPr/>
          </p:nvSpPr>
          <p:spPr>
            <a:xfrm>
              <a:off x="1132991" y="38715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aphicFrame>
        <p:nvGraphicFramePr>
          <p:cNvPr id="324" name="Table"/>
          <p:cNvGraphicFramePr/>
          <p:nvPr/>
        </p:nvGraphicFramePr>
        <p:xfrm>
          <a:off x="5279090" y="9102342"/>
          <a:ext cx="693921" cy="30797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98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7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5" name="Table"/>
          <p:cNvGraphicFramePr/>
          <p:nvPr/>
        </p:nvGraphicFramePr>
        <p:xfrm>
          <a:off x="3934523" y="8970774"/>
          <a:ext cx="884418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7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7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6" name="Line"/>
          <p:cNvSpPr/>
          <p:nvPr/>
        </p:nvSpPr>
        <p:spPr>
          <a:xfrm>
            <a:off x="4877014" y="9256330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27" name="skip…"/>
          <p:cNvSpPr txBox="1"/>
          <p:nvPr/>
        </p:nvSpPr>
        <p:spPr>
          <a:xfrm>
            <a:off x="4026405" y="6728545"/>
            <a:ext cx="24942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3" spcCol="124713">
            <a:normAutofit/>
          </a:bodyPr>
          <a:lstStyle/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skip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guess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logical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numeric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text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list </a:t>
            </a:r>
          </a:p>
        </p:txBody>
      </p:sp>
      <p:sp>
        <p:nvSpPr>
          <p:cNvPr id="328" name="skip - &quot;_&quot; or &quot;-&quot;…"/>
          <p:cNvSpPr txBox="1"/>
          <p:nvPr/>
        </p:nvSpPr>
        <p:spPr>
          <a:xfrm>
            <a:off x="10688207" y="6445218"/>
            <a:ext cx="2859888" cy="114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2" spcCol="142994">
            <a:normAutofit/>
          </a:bodyPr>
          <a:lstStyle/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skip - "_" or "-"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guess - "?"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logical - "l"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integer - "i"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double - "d"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numeric - "n"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 - "D"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datetime - "T"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character - "c"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list-column - "L"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cell - "C" Returns list of raw cell data.</a:t>
            </a:r>
          </a:p>
        </p:txBody>
      </p:sp>
      <p:sp>
        <p:nvSpPr>
          <p:cNvPr id="329" name="Rectangle"/>
          <p:cNvSpPr/>
          <p:nvPr/>
        </p:nvSpPr>
        <p:spPr>
          <a:xfrm>
            <a:off x="7062078" y="2317241"/>
            <a:ext cx="3210077" cy="889001"/>
          </a:xfrm>
          <a:prstGeom prst="rect">
            <a:avLst/>
          </a:prstGeom>
          <a:solidFill>
            <a:srgbClr val="22548C">
              <a:alpha val="2043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330" name="Table"/>
          <p:cNvGraphicFramePr/>
          <p:nvPr/>
        </p:nvGraphicFramePr>
        <p:xfrm>
          <a:off x="3852239" y="6115057"/>
          <a:ext cx="2733399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logical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numeric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text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date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list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1947-01-08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FALSE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world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1956-10-21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1" name="Table"/>
          <p:cNvGraphicFramePr/>
          <p:nvPr/>
        </p:nvGraphicFramePr>
        <p:xfrm>
          <a:off x="10682651" y="5827191"/>
          <a:ext cx="2733399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1947-01-08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FALSE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world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1956-10-21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2" name="Use list for columns that include multiple data types. See tidyr and purrr for list-column data."/>
          <p:cNvSpPr txBox="1"/>
          <p:nvPr/>
        </p:nvSpPr>
        <p:spPr>
          <a:xfrm>
            <a:off x="3778755" y="7423377"/>
            <a:ext cx="3090390" cy="42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1100" dirty="0" err="1"/>
              <a:t>যেসব</a:t>
            </a:r>
            <a:r>
              <a:rPr lang="en-US" sz="1100" dirty="0"/>
              <a:t> </a:t>
            </a:r>
            <a:r>
              <a:rPr lang="en-US" sz="1100" dirty="0" err="1"/>
              <a:t>কলামে</a:t>
            </a:r>
            <a:r>
              <a:rPr lang="en-US" sz="1100" dirty="0"/>
              <a:t> </a:t>
            </a:r>
            <a:r>
              <a:rPr lang="en-US" sz="1100" dirty="0" err="1"/>
              <a:t>একাধিক</a:t>
            </a:r>
            <a:r>
              <a:rPr lang="en-US" sz="1100" dirty="0"/>
              <a:t> </a:t>
            </a:r>
            <a:r>
              <a:rPr lang="en-US" sz="1100" dirty="0" err="1"/>
              <a:t>প্রকারের</a:t>
            </a:r>
            <a:r>
              <a:rPr lang="en-US" sz="1100" dirty="0"/>
              <a:t> </a:t>
            </a:r>
            <a:r>
              <a:rPr lang="en-US" sz="1100" dirty="0" err="1"/>
              <a:t>ডেটা</a:t>
            </a:r>
            <a:r>
              <a:rPr lang="en-US" sz="1100" dirty="0"/>
              <a:t> </a:t>
            </a:r>
            <a:r>
              <a:rPr lang="en-US" sz="1100" dirty="0" err="1"/>
              <a:t>আছে</a:t>
            </a:r>
            <a:r>
              <a:rPr lang="en-US" sz="1100" dirty="0"/>
              <a:t>, </a:t>
            </a:r>
            <a:r>
              <a:rPr lang="en-US" sz="1100" dirty="0" err="1"/>
              <a:t>সেখানে</a:t>
            </a:r>
            <a:r>
              <a:rPr lang="en-US" sz="1100" dirty="0"/>
              <a:t> </a:t>
            </a:r>
            <a:r>
              <a:rPr sz="1100"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list </a:t>
            </a:r>
            <a:r>
              <a:rPr lang="en-US" sz="11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ব্যবহার</a:t>
            </a:r>
            <a:r>
              <a:rPr lang="en-US" sz="11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1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করুন</a:t>
            </a:r>
            <a:r>
              <a:rPr lang="en-US" sz="1100" dirty="0"/>
              <a:t>।</a:t>
            </a:r>
            <a:br>
              <a:rPr lang="en-US" dirty="0"/>
            </a:br>
            <a:r>
              <a:rPr dirty="0"/>
              <a:t>list-column </a:t>
            </a:r>
            <a:r>
              <a:rPr lang="en-US" sz="1100" dirty="0" err="1"/>
              <a:t>ডেটা</a:t>
            </a:r>
            <a:r>
              <a:rPr lang="en-US" sz="1100" dirty="0"/>
              <a:t> </a:t>
            </a:r>
            <a:r>
              <a:rPr lang="en-US" sz="1100" dirty="0" err="1"/>
              <a:t>এর</a:t>
            </a:r>
            <a:r>
              <a:rPr lang="en-US" sz="1100" dirty="0"/>
              <a:t> </a:t>
            </a:r>
            <a:r>
              <a:rPr lang="en-US" sz="1100" dirty="0" err="1"/>
              <a:t>জন্য</a:t>
            </a:r>
            <a:r>
              <a:rPr lang="en-US" dirty="0"/>
              <a:t> </a:t>
            </a:r>
            <a:r>
              <a:rPr lang="en-US" dirty="0" err="1"/>
              <a:t>tidyr</a:t>
            </a:r>
            <a:r>
              <a:rPr lang="en-US" dirty="0"/>
              <a:t> </a:t>
            </a:r>
            <a:r>
              <a:rPr lang="as-IN" sz="1100" dirty="0">
                <a:latin typeface="Source Sans Pro Regular"/>
                <a:sym typeface="Source Sans Pro Regular"/>
              </a:rPr>
              <a:t>এবং</a:t>
            </a:r>
            <a:r>
              <a:rPr lang="as-IN" dirty="0"/>
              <a:t> </a:t>
            </a:r>
            <a:r>
              <a:rPr lang="en-US" dirty="0" err="1"/>
              <a:t>purrr</a:t>
            </a:r>
            <a:r>
              <a:rPr lang="en-US" dirty="0"/>
              <a:t> </a:t>
            </a:r>
            <a:r>
              <a:rPr lang="as-IN" sz="1100" dirty="0"/>
              <a:t>দেখুন </a:t>
            </a:r>
            <a:r>
              <a:rPr lang="en-US" sz="1100" dirty="0"/>
              <a:t>।</a:t>
            </a:r>
            <a:endParaRPr dirty="0"/>
          </a:p>
        </p:txBody>
      </p:sp>
      <p:sp>
        <p:nvSpPr>
          <p:cNvPr id="333" name="Use list for columns that include multiple data types. See tidyr and purrr for list-column data."/>
          <p:cNvSpPr txBox="1"/>
          <p:nvPr/>
        </p:nvSpPr>
        <p:spPr>
          <a:xfrm>
            <a:off x="10500807" y="7609463"/>
            <a:ext cx="3090390" cy="40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as-IN" sz="1100" dirty="0"/>
              <a:t>যেসব কলামে একাধিক প্রকারের ডেটা আছে, সেখানে </a:t>
            </a:r>
            <a:r>
              <a:rPr lang="as-IN" dirty="0"/>
              <a:t> </a:t>
            </a:r>
            <a:r>
              <a:rPr lang="en-US" dirty="0"/>
              <a:t>list </a:t>
            </a:r>
            <a:r>
              <a:rPr lang="as-IN" sz="1100" dirty="0"/>
              <a:t>ব্যবহার করুন।</a:t>
            </a:r>
            <a:br>
              <a:rPr lang="as-IN" dirty="0"/>
            </a:br>
            <a:r>
              <a:rPr lang="en-US" dirty="0"/>
              <a:t>list-column </a:t>
            </a:r>
            <a:r>
              <a:rPr lang="as-IN" sz="1100" dirty="0"/>
              <a:t>ডেটা এর জন্য</a:t>
            </a:r>
            <a:r>
              <a:rPr lang="as-IN" dirty="0"/>
              <a:t> </a:t>
            </a:r>
            <a:r>
              <a:rPr lang="en-US" dirty="0" err="1"/>
              <a:t>tidyr</a:t>
            </a:r>
            <a:r>
              <a:rPr lang="en-US" dirty="0"/>
              <a:t> </a:t>
            </a:r>
            <a:r>
              <a:rPr lang="as-IN" sz="1100" dirty="0">
                <a:latin typeface="Source Sans Pro Regular"/>
                <a:sym typeface="Source Sans Pro Regular"/>
              </a:rPr>
              <a:t>এবং</a:t>
            </a:r>
            <a:r>
              <a:rPr lang="as-IN" dirty="0"/>
              <a:t> </a:t>
            </a:r>
            <a:r>
              <a:rPr lang="en-US" dirty="0" err="1"/>
              <a:t>purrr</a:t>
            </a:r>
            <a:r>
              <a:rPr lang="en-US" dirty="0"/>
              <a:t> </a:t>
            </a:r>
            <a:r>
              <a:rPr lang="as-IN" sz="1100" dirty="0"/>
              <a:t>দেখুন ।</a:t>
            </a:r>
            <a:endParaRPr lang="as-IN" dirty="0"/>
          </a:p>
        </p:txBody>
      </p:sp>
      <p:sp>
        <p:nvSpPr>
          <p:cNvPr id="334" name="write_sheet(data, ss = NULL, sheet = NULL) Write a data frame into a new or existing Sheet.…"/>
          <p:cNvSpPr txBox="1"/>
          <p:nvPr/>
        </p:nvSpPr>
        <p:spPr>
          <a:xfrm>
            <a:off x="8704326" y="5431939"/>
            <a:ext cx="1563218" cy="2546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write_sheet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NULL, sheet = NULL</a:t>
            </a:r>
            <a:r>
              <a:rPr dirty="0"/>
              <a:t>) </a:t>
            </a:r>
            <a:r>
              <a:rPr lang="en-US" sz="1000" dirty="0" err="1"/>
              <a:t>নতুন</a:t>
            </a:r>
            <a:r>
              <a:rPr lang="en-US" sz="1000" dirty="0"/>
              <a:t> </a:t>
            </a:r>
            <a:r>
              <a:rPr lang="en-US" sz="1000" dirty="0" err="1"/>
              <a:t>অথবা</a:t>
            </a:r>
            <a:r>
              <a:rPr lang="en-US" sz="1000" dirty="0"/>
              <a:t> </a:t>
            </a:r>
            <a:r>
              <a:rPr lang="en-US" sz="1000" dirty="0" err="1"/>
              <a:t>বিদ্যমান</a:t>
            </a:r>
            <a:r>
              <a:rPr lang="en-US" sz="1000" dirty="0"/>
              <a:t> </a:t>
            </a:r>
            <a:r>
              <a:rPr lang="en-US" sz="1000" dirty="0" err="1"/>
              <a:t>শিটে</a:t>
            </a:r>
            <a:r>
              <a:rPr lang="en-US" dirty="0"/>
              <a:t>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 frame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লিখুন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/>
              <a:t>gs4_create(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name, ..., sheets = NULL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নামের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vector,data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frame,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অথবা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 (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নাম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সম্বলিত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) data frame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এর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list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দিয়ে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নতুন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শিট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বানান</a:t>
            </a:r>
            <a:b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b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/>
              <a:t>sheet_append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ss, data, sheet = 1</a:t>
            </a:r>
            <a:r>
              <a:rPr dirty="0"/>
              <a:t>)</a:t>
            </a:r>
            <a:r>
              <a:rPr lang="en-US" dirty="0">
                <a:latin typeface="Source Sans Pro Regular"/>
                <a:sym typeface="Source Sans Pro Regular"/>
              </a:rPr>
              <a:t>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worksheet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এর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শেষে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একটি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সারি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যুক্ত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করুন</a:t>
            </a:r>
            <a:r>
              <a:rPr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grpSp>
        <p:nvGrpSpPr>
          <p:cNvPr id="338" name="Group"/>
          <p:cNvGrpSpPr/>
          <p:nvPr/>
        </p:nvGrpSpPr>
        <p:grpSpPr>
          <a:xfrm>
            <a:off x="7085816" y="7195784"/>
            <a:ext cx="1453623" cy="863598"/>
            <a:chOff x="0" y="0"/>
            <a:chExt cx="1453622" cy="863597"/>
          </a:xfrm>
        </p:grpSpPr>
        <p:graphicFrame>
          <p:nvGraphicFramePr>
            <p:cNvPr id="335" name="Table"/>
            <p:cNvGraphicFramePr/>
            <p:nvPr/>
          </p:nvGraphicFramePr>
          <p:xfrm>
            <a:off x="0" y="164186"/>
            <a:ext cx="609600" cy="4571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36" name="Table"/>
            <p:cNvGraphicFramePr/>
            <p:nvPr/>
          </p:nvGraphicFramePr>
          <p:xfrm>
            <a:off x="823202" y="0"/>
            <a:ext cx="630420" cy="863597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76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2A62B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2A62B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8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337" name="Line"/>
            <p:cNvSpPr/>
            <p:nvPr/>
          </p:nvSpPr>
          <p:spPr>
            <a:xfrm>
              <a:off x="652536" y="341986"/>
              <a:ext cx="15344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7110978" y="5456104"/>
            <a:ext cx="1453861" cy="723900"/>
            <a:chOff x="25400" y="25400"/>
            <a:chExt cx="1453860" cy="723900"/>
          </a:xfrm>
        </p:grpSpPr>
        <p:graphicFrame>
          <p:nvGraphicFramePr>
            <p:cNvPr id="339" name="Table"/>
            <p:cNvGraphicFramePr/>
            <p:nvPr/>
          </p:nvGraphicFramePr>
          <p:xfrm>
            <a:off x="25400" y="165805"/>
            <a:ext cx="609600" cy="4572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40" name="Table"/>
            <p:cNvGraphicFramePr/>
            <p:nvPr/>
          </p:nvGraphicFramePr>
          <p:xfrm>
            <a:off x="848840" y="25400"/>
            <a:ext cx="630420" cy="7239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76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8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41" name="Line"/>
            <p:cNvSpPr/>
            <p:nvPr/>
          </p:nvSpPr>
          <p:spPr>
            <a:xfrm flipV="1">
              <a:off x="652774" y="329286"/>
              <a:ext cx="15344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43" name="read_sheet(ss, sheet = NULL, range = NULL)  Read a sheet from a URL, a Sheet ID, or a dribble from the googledrive package. See front page for more read arguments. Same as range_read()."/>
          <p:cNvSpPr txBox="1"/>
          <p:nvPr/>
        </p:nvSpPr>
        <p:spPr>
          <a:xfrm>
            <a:off x="7116711" y="2394287"/>
            <a:ext cx="313715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read_sheet</a:t>
            </a:r>
            <a:r>
              <a:rPr dirty="0"/>
              <a:t>(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sheet = NULL, range = NULL</a:t>
            </a:r>
            <a:r>
              <a:rPr dirty="0"/>
              <a:t>)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URL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শিট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ID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অথবা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googledrive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প্যাকেজ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এর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dribble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থেকে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শিট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পড়ুন।প্রথম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পৃষ্ঠা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দেখুন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আরও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আর্গুমেন্ট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এর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জন্য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।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range_read</a:t>
            </a:r>
            <a:r>
              <a:rPr dirty="0"/>
              <a:t>()</a:t>
            </a:r>
            <a:r>
              <a:rPr lang="en-US" dirty="0">
                <a:latin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sym typeface="Source Sans Pro Regular"/>
              </a:rPr>
              <a:t>এর</a:t>
            </a:r>
            <a:r>
              <a:rPr lang="en-US" sz="1000" dirty="0">
                <a:latin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sym typeface="Source Sans Pro Regular"/>
              </a:rPr>
              <a:t>মতই</a:t>
            </a:r>
            <a:r>
              <a:rPr lang="en-US" sz="1000" dirty="0">
                <a:latin typeface="Source Sans Pro Regular"/>
                <a:sym typeface="Source Sans Pro Regular"/>
              </a:rPr>
              <a:t>।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sp>
        <p:nvSpPr>
          <p:cNvPr id="344" name="COLUMN TYPES"/>
          <p:cNvSpPr txBox="1"/>
          <p:nvPr/>
        </p:nvSpPr>
        <p:spPr>
          <a:xfrm>
            <a:off x="3773996" y="5842256"/>
            <a:ext cx="969817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en-US" sz="1100" dirty="0" err="1"/>
              <a:t>কলাম</a:t>
            </a:r>
            <a:r>
              <a:rPr lang="en-US" sz="1100" dirty="0"/>
              <a:t> </a:t>
            </a:r>
            <a:r>
              <a:rPr lang="en-US" sz="1100" dirty="0" err="1"/>
              <a:t>এর</a:t>
            </a:r>
            <a:r>
              <a:rPr lang="en-US" sz="1100" dirty="0"/>
              <a:t> </a:t>
            </a:r>
            <a:r>
              <a:rPr lang="en-US" sz="1100" dirty="0" err="1"/>
              <a:t>প্রকার</a:t>
            </a:r>
            <a:endParaRPr sz="1100" dirty="0"/>
          </a:p>
        </p:txBody>
      </p:sp>
      <p:sp>
        <p:nvSpPr>
          <p:cNvPr id="345" name="COLUMN TYPES"/>
          <p:cNvSpPr txBox="1"/>
          <p:nvPr/>
        </p:nvSpPr>
        <p:spPr>
          <a:xfrm>
            <a:off x="10507867" y="5557576"/>
            <a:ext cx="969817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as-IN" sz="1100" dirty="0"/>
              <a:t>কলাম এর প্রকার</a:t>
            </a:r>
          </a:p>
        </p:txBody>
      </p:sp>
      <p:sp>
        <p:nvSpPr>
          <p:cNvPr id="346" name="URLs are in the form: https://docs.google.com/spreadsheets/d/             SPREADSHEET_ID/edit#gid=SHEET_ID…"/>
          <p:cNvSpPr txBox="1"/>
          <p:nvPr/>
        </p:nvSpPr>
        <p:spPr>
          <a:xfrm>
            <a:off x="7116711" y="3584961"/>
            <a:ext cx="3137153" cy="149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URL</a:t>
            </a:r>
            <a:r>
              <a:rPr lang="en-US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1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এর</a:t>
            </a:r>
            <a:r>
              <a:rPr lang="en-US" sz="11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100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গঠন</a:t>
            </a:r>
            <a:r>
              <a:rPr lang="as-IN" sz="1100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ঃ</a:t>
            </a:r>
            <a:br>
              <a:rPr dirty="0"/>
            </a:br>
            <a:r>
              <a:rPr dirty="0"/>
              <a:t>https://docs.google.com/spreadsheets/d/</a:t>
            </a:r>
            <a:br>
              <a:rPr dirty="0"/>
            </a:br>
            <a:r>
              <a:rPr dirty="0"/>
              <a:t>           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SPREADSHEET_ID</a:t>
            </a:r>
            <a:r>
              <a:rPr dirty="0"/>
              <a:t>/</a:t>
            </a:r>
            <a:r>
              <a:rPr dirty="0" err="1"/>
              <a:t>edit#gid</a:t>
            </a:r>
            <a:r>
              <a:rPr dirty="0"/>
              <a:t>=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SHEET_ID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dirty="0"/>
              <a:t>gs4_get(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1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স্প্রেডশিট</a:t>
            </a:r>
            <a:r>
              <a:rPr lang="en-US" sz="11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1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এর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meta data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1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পান</a:t>
            </a:r>
            <a:r>
              <a:rPr sz="11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dirty="0"/>
              <a:t>gs4_find(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...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সব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স্প্রেডশিট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ফাইল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গুলোর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ডেটা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পান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sheet_properties</a:t>
            </a:r>
            <a:r>
              <a:rPr dirty="0"/>
              <a:t>(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প্রত্যেক</a:t>
            </a:r>
            <a: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worksheet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এর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বৈশিষ্ট্য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সম্বলিত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পান</a:t>
            </a:r>
            <a:r>
              <a:rPr lang="en-US" sz="1000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।</a:t>
            </a:r>
            <a:br>
              <a:rPr lang="en-US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lang="en-US" sz="1000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এছাড়া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sheet_names</a:t>
            </a:r>
            <a:r>
              <a:rPr dirty="0"/>
              <a:t>()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sp>
        <p:nvSpPr>
          <p:cNvPr id="347" name="SHEETS METADATA"/>
          <p:cNvSpPr txBox="1"/>
          <p:nvPr/>
        </p:nvSpPr>
        <p:spPr>
          <a:xfrm>
            <a:off x="7113415" y="3316974"/>
            <a:ext cx="117820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lang="en-US" sz="1000" dirty="0" err="1"/>
              <a:t>শিট</a:t>
            </a:r>
            <a:r>
              <a:rPr lang="en-US" sz="1000" dirty="0"/>
              <a:t> </a:t>
            </a:r>
            <a:r>
              <a:rPr lang="en-US" sz="1000" dirty="0" err="1"/>
              <a:t>এর</a:t>
            </a:r>
            <a:r>
              <a:rPr dirty="0"/>
              <a:t> METADATA</a:t>
            </a:r>
          </a:p>
        </p:txBody>
      </p:sp>
      <p:sp>
        <p:nvSpPr>
          <p:cNvPr id="348" name="Line"/>
          <p:cNvSpPr/>
          <p:nvPr/>
        </p:nvSpPr>
        <p:spPr>
          <a:xfrm>
            <a:off x="7118657" y="3300775"/>
            <a:ext cx="31540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352" name="Group"/>
          <p:cNvGrpSpPr/>
          <p:nvPr/>
        </p:nvGrpSpPr>
        <p:grpSpPr>
          <a:xfrm>
            <a:off x="7365216" y="1469078"/>
            <a:ext cx="2637414" cy="749300"/>
            <a:chOff x="25400" y="25400"/>
            <a:chExt cx="2637412" cy="749299"/>
          </a:xfrm>
        </p:grpSpPr>
        <p:graphicFrame>
          <p:nvGraphicFramePr>
            <p:cNvPr id="349" name="Table"/>
            <p:cNvGraphicFramePr/>
            <p:nvPr/>
          </p:nvGraphicFramePr>
          <p:xfrm>
            <a:off x="1549793" y="108100"/>
            <a:ext cx="1113019" cy="5333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226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50" name="Table"/>
            <p:cNvGraphicFramePr/>
            <p:nvPr/>
          </p:nvGraphicFramePr>
          <p:xfrm>
            <a:off x="25400" y="25400"/>
            <a:ext cx="1036817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72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51" name="Line"/>
            <p:cNvSpPr/>
            <p:nvPr/>
          </p:nvSpPr>
          <p:spPr>
            <a:xfrm>
              <a:off x="1132991" y="38715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pic>
        <p:nvPicPr>
          <p:cNvPr id="35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400" y="190500"/>
            <a:ext cx="1384300" cy="1604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3600" y="190500"/>
            <a:ext cx="1384300" cy="160498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3" name="Table">
            <a:extLst>
              <a:ext uri="{FF2B5EF4-FFF2-40B4-BE49-F238E27FC236}">
                <a16:creationId xmlns:a16="http://schemas.microsoft.com/office/drawing/2014/main" id="{D57108F6-7D7E-8742-8941-39941C5ACED9}"/>
              </a:ext>
            </a:extLst>
          </p:cNvPr>
          <p:cNvGraphicFramePr/>
          <p:nvPr>
            <p:extLst/>
          </p:nvPr>
        </p:nvGraphicFramePr>
        <p:xfrm>
          <a:off x="621019" y="5990565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5" name="Table"/>
          <p:cNvGraphicFramePr/>
          <p:nvPr/>
        </p:nvGraphicFramePr>
        <p:xfrm>
          <a:off x="7452967" y="6382309"/>
          <a:ext cx="774700" cy="622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5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A7A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7" name="Table"/>
          <p:cNvGraphicFramePr/>
          <p:nvPr>
            <p:extLst/>
          </p:nvPr>
        </p:nvGraphicFramePr>
        <p:xfrm>
          <a:off x="734045" y="6178813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RStudio® is a trademark of RStudio, PBC  •  CC BY SA  RStudio  •  info@rstudio.com  •  844-448-1212  •  rstudio.com  •  Learn more at readr.tidyverse.org  •  readr  2.0.0  •  readxl  1.3.1  •  googlesheets4  1.0.0  •  Updated:  2021-08">
            <a:extLst>
              <a:ext uri="{FF2B5EF4-FFF2-40B4-BE49-F238E27FC236}">
                <a16:creationId xmlns:a16="http://schemas.microsoft.com/office/drawing/2014/main" id="{B99ACDA4-FEBB-44B8-BD0C-9D5DF943114A}"/>
              </a:ext>
            </a:extLst>
          </p:cNvPr>
          <p:cNvSpPr txBox="1"/>
          <p:nvPr/>
        </p:nvSpPr>
        <p:spPr>
          <a:xfrm>
            <a:off x="1679757" y="10347903"/>
            <a:ext cx="11996481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RStudio® </a:t>
            </a:r>
            <a:r>
              <a:rPr lang="en-US" dirty="0"/>
              <a:t> </a:t>
            </a:r>
            <a:r>
              <a:rPr dirty="0" err="1"/>
              <a:t>R</a:t>
            </a:r>
            <a:r>
              <a:rPr lang="en-US" dirty="0" err="1"/>
              <a:t>s</a:t>
            </a:r>
            <a:r>
              <a:rPr dirty="0" err="1"/>
              <a:t>tudio</a:t>
            </a:r>
            <a:r>
              <a:rPr lang="en-US" dirty="0"/>
              <a:t> </a:t>
            </a:r>
            <a:r>
              <a:rPr lang="as-IN" dirty="0"/>
              <a:t>এ</a:t>
            </a:r>
            <a:r>
              <a:rPr lang="en-US" dirty="0"/>
              <a:t>র </a:t>
            </a:r>
            <a:r>
              <a:rPr lang="as-IN" dirty="0"/>
              <a:t>এ</a:t>
            </a:r>
            <a:r>
              <a:rPr lang="en-US" dirty="0" err="1"/>
              <a:t>কটি</a:t>
            </a:r>
            <a:r>
              <a:rPr lang="en-US" dirty="0"/>
              <a:t> </a:t>
            </a:r>
            <a:r>
              <a:rPr lang="en-US" dirty="0" err="1"/>
              <a:t>ট্রেডমার্ক</a:t>
            </a:r>
            <a:r>
              <a:rPr dirty="0"/>
              <a:t>, PBC  •  </a:t>
            </a:r>
            <a:r>
              <a:rPr dirty="0">
                <a:hlinkClick r:id="rId7"/>
              </a:rPr>
              <a:t>CC BY SA</a:t>
            </a:r>
            <a:r>
              <a:rPr dirty="0"/>
              <a:t>  RStudio  •  </a:t>
            </a:r>
            <a:r>
              <a:rPr dirty="0">
                <a:hlinkClick r:id="rId8"/>
              </a:rPr>
              <a:t>info@rstudio.com</a:t>
            </a:r>
            <a:r>
              <a:rPr dirty="0"/>
              <a:t>  •  844-448-1212  •  </a:t>
            </a:r>
            <a:r>
              <a:rPr dirty="0">
                <a:hlinkClick r:id="rId9"/>
              </a:rPr>
              <a:t>rstudio.com</a:t>
            </a:r>
            <a:r>
              <a:rPr dirty="0"/>
              <a:t>  •  </a:t>
            </a:r>
            <a:r>
              <a:rPr lang="en-US" dirty="0"/>
              <a:t>আ</a:t>
            </a:r>
            <a:r>
              <a:rPr lang="as-IN" dirty="0"/>
              <a:t>র</a:t>
            </a:r>
            <a:r>
              <a:rPr lang="en-US" dirty="0"/>
              <a:t>ো </a:t>
            </a:r>
            <a:r>
              <a:rPr lang="en-US" dirty="0" err="1"/>
              <a:t>জান</a:t>
            </a:r>
            <a:r>
              <a:rPr lang="as-IN" dirty="0"/>
              <a:t>ত</a:t>
            </a:r>
            <a:r>
              <a:rPr lang="en-US" dirty="0"/>
              <a:t>ে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  <a:hlinkClick r:id="rId10"/>
              </a:rPr>
              <a:t>readr.tidyverse.org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/>
              <a:t> •  </a:t>
            </a:r>
            <a:r>
              <a:rPr dirty="0" err="1"/>
              <a:t>readr</a:t>
            </a:r>
            <a:r>
              <a:rPr dirty="0"/>
              <a:t>  2.0.0  •  </a:t>
            </a:r>
            <a:r>
              <a:rPr dirty="0" err="1"/>
              <a:t>readxl</a:t>
            </a:r>
            <a:r>
              <a:rPr dirty="0"/>
              <a:t>  1.3.1  •  googlesheets4  1.0.0  •  </a:t>
            </a:r>
            <a:r>
              <a:rPr lang="en-US" dirty="0"/>
              <a:t>হ</a:t>
            </a:r>
            <a:r>
              <a:rPr lang="as-IN" dirty="0"/>
              <a:t>া</a:t>
            </a:r>
            <a:r>
              <a:rPr lang="en-US" dirty="0"/>
              <a:t>ল</a:t>
            </a:r>
            <a:r>
              <a:rPr lang="as-IN" dirty="0"/>
              <a:t>ন</a:t>
            </a:r>
            <a:r>
              <a:rPr lang="en-US" dirty="0"/>
              <a:t>া</a:t>
            </a:r>
            <a:r>
              <a:rPr lang="as-IN" dirty="0"/>
              <a:t>গ</a:t>
            </a:r>
            <a:r>
              <a:rPr lang="en-US" dirty="0"/>
              <a:t>া</a:t>
            </a:r>
            <a:r>
              <a:rPr lang="as-IN" dirty="0"/>
              <a:t>দ</a:t>
            </a:r>
            <a:r>
              <a:rPr lang="en-US" dirty="0"/>
              <a:t> </a:t>
            </a:r>
            <a:r>
              <a:rPr lang="as-IN" dirty="0"/>
              <a:t>এ</a:t>
            </a:r>
            <a:r>
              <a:rPr lang="en-US" dirty="0"/>
              <a:t>র </a:t>
            </a:r>
            <a:r>
              <a:rPr lang="as-IN" dirty="0"/>
              <a:t>স</a:t>
            </a:r>
            <a:r>
              <a:rPr lang="en-US" dirty="0"/>
              <a:t>ম</a:t>
            </a:r>
            <a:r>
              <a:rPr lang="as-IN" dirty="0"/>
              <a:t>য়</a:t>
            </a:r>
            <a:r>
              <a:rPr dirty="0"/>
              <a:t>:  2021-08</a:t>
            </a:r>
          </a:p>
        </p:txBody>
      </p:sp>
    </p:spTree>
    <p:extLst>
      <p:ext uri="{BB962C8B-B14F-4D97-AF65-F5344CB8AC3E}">
        <p14:creationId xmlns:p14="http://schemas.microsoft.com/office/powerpoint/2010/main" val="4155036068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1561</Words>
  <Application>Microsoft Office PowerPoint</Application>
  <PresentationFormat>Custom</PresentationFormat>
  <Paragraphs>480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Avenir</vt:lpstr>
      <vt:lpstr>Avenir Roman</vt:lpstr>
      <vt:lpstr>Gill Sans</vt:lpstr>
      <vt:lpstr>Helvetica</vt:lpstr>
      <vt:lpstr>Helvetica Light</vt:lpstr>
      <vt:lpstr>Menlo Regular</vt:lpstr>
      <vt:lpstr>Source Sans Pro Bold</vt:lpstr>
      <vt:lpstr>Source Sans Pro ExtraLight</vt:lpstr>
      <vt:lpstr>Source Sans Pro Light</vt:lpstr>
      <vt:lpstr>Source Sans Pro Regular</vt:lpstr>
      <vt:lpstr>SourceSansPro-SemiBold</vt:lpstr>
      <vt:lpstr>White</vt:lpstr>
      <vt:lpstr>think-cell Slide</vt:lpstr>
      <vt:lpstr> tidyverse এর মাধ্যমে ডেটা আমদানি : : চিট শিট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Import : : CHEAT SHEET</dc:title>
  <dc:creator>Saif</dc:creator>
  <cp:lastModifiedBy>Saif Kabir Asif</cp:lastModifiedBy>
  <cp:revision>57</cp:revision>
  <dcterms:modified xsi:type="dcterms:W3CDTF">2021-09-09T19:15:42Z</dcterms:modified>
</cp:coreProperties>
</file>