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970000" cy="10795000"/>
  <p:notesSz cx="13970000" cy="10795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6" y="-2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750" y="3346450"/>
            <a:ext cx="11874500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95500" y="6045200"/>
            <a:ext cx="9779000" cy="269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500" y="2482850"/>
            <a:ext cx="607695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94550" y="2482850"/>
            <a:ext cx="607695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8486" y="1571663"/>
            <a:ext cx="4335780" cy="8653145"/>
          </a:xfrm>
          <a:custGeom>
            <a:avLst/>
            <a:gdLst/>
            <a:ahLst/>
            <a:cxnLst/>
            <a:rect l="l" t="t" r="r" b="b"/>
            <a:pathLst>
              <a:path w="4335780" h="8653145">
                <a:moveTo>
                  <a:pt x="62926" y="0"/>
                </a:moveTo>
                <a:lnTo>
                  <a:pt x="4272762" y="0"/>
                </a:lnTo>
                <a:lnTo>
                  <a:pt x="4297252" y="4945"/>
                </a:lnTo>
                <a:lnTo>
                  <a:pt x="4317250" y="18430"/>
                </a:lnTo>
                <a:lnTo>
                  <a:pt x="4330734" y="38432"/>
                </a:lnTo>
                <a:lnTo>
                  <a:pt x="4335678" y="62926"/>
                </a:lnTo>
                <a:lnTo>
                  <a:pt x="4335678" y="8589848"/>
                </a:lnTo>
                <a:lnTo>
                  <a:pt x="4330734" y="8614339"/>
                </a:lnTo>
                <a:lnTo>
                  <a:pt x="4317250" y="8634342"/>
                </a:lnTo>
                <a:lnTo>
                  <a:pt x="4297252" y="8647830"/>
                </a:lnTo>
                <a:lnTo>
                  <a:pt x="4272762" y="8652776"/>
                </a:lnTo>
                <a:lnTo>
                  <a:pt x="62926" y="8652776"/>
                </a:lnTo>
                <a:lnTo>
                  <a:pt x="38432" y="8647830"/>
                </a:lnTo>
                <a:lnTo>
                  <a:pt x="18430" y="8634342"/>
                </a:lnTo>
                <a:lnTo>
                  <a:pt x="4945" y="8614339"/>
                </a:lnTo>
                <a:lnTo>
                  <a:pt x="0" y="8589848"/>
                </a:lnTo>
                <a:lnTo>
                  <a:pt x="0" y="62926"/>
                </a:lnTo>
                <a:lnTo>
                  <a:pt x="4945" y="38432"/>
                </a:lnTo>
                <a:lnTo>
                  <a:pt x="18430" y="18430"/>
                </a:lnTo>
                <a:lnTo>
                  <a:pt x="38432" y="4945"/>
                </a:lnTo>
                <a:lnTo>
                  <a:pt x="62926" y="0"/>
                </a:lnTo>
                <a:close/>
              </a:path>
            </a:pathLst>
          </a:custGeom>
          <a:ln w="76199">
            <a:solidFill>
              <a:srgbClr val="F5D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0934" y="1533448"/>
            <a:ext cx="4391025" cy="387350"/>
          </a:xfrm>
          <a:custGeom>
            <a:avLst/>
            <a:gdLst/>
            <a:ahLst/>
            <a:cxnLst/>
            <a:rect l="l" t="t" r="r" b="b"/>
            <a:pathLst>
              <a:path w="4391025" h="387350">
                <a:moveTo>
                  <a:pt x="4326394" y="0"/>
                </a:moveTo>
                <a:lnTo>
                  <a:pt x="64390" y="0"/>
                </a:lnTo>
                <a:lnTo>
                  <a:pt x="39326" y="5060"/>
                </a:lnTo>
                <a:lnTo>
                  <a:pt x="18859" y="18859"/>
                </a:lnTo>
                <a:lnTo>
                  <a:pt x="5060" y="39326"/>
                </a:lnTo>
                <a:lnTo>
                  <a:pt x="0" y="64388"/>
                </a:lnTo>
                <a:lnTo>
                  <a:pt x="0" y="322656"/>
                </a:lnTo>
                <a:lnTo>
                  <a:pt x="5060" y="347718"/>
                </a:lnTo>
                <a:lnTo>
                  <a:pt x="18859" y="368185"/>
                </a:lnTo>
                <a:lnTo>
                  <a:pt x="39326" y="381985"/>
                </a:lnTo>
                <a:lnTo>
                  <a:pt x="64390" y="387045"/>
                </a:lnTo>
                <a:lnTo>
                  <a:pt x="4326394" y="387045"/>
                </a:lnTo>
                <a:lnTo>
                  <a:pt x="4351457" y="381985"/>
                </a:lnTo>
                <a:lnTo>
                  <a:pt x="4371924" y="368185"/>
                </a:lnTo>
                <a:lnTo>
                  <a:pt x="4385723" y="347718"/>
                </a:lnTo>
                <a:lnTo>
                  <a:pt x="4390783" y="322656"/>
                </a:lnTo>
                <a:lnTo>
                  <a:pt x="4390783" y="64388"/>
                </a:lnTo>
                <a:lnTo>
                  <a:pt x="4385723" y="39326"/>
                </a:lnTo>
                <a:lnTo>
                  <a:pt x="4371924" y="18859"/>
                </a:lnTo>
                <a:lnTo>
                  <a:pt x="4351457" y="5060"/>
                </a:lnTo>
                <a:lnTo>
                  <a:pt x="4326394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251435"/>
            <a:ext cx="12827000" cy="111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500" y="2482850"/>
            <a:ext cx="12573000" cy="712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49800" y="10039350"/>
            <a:ext cx="44704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8500" y="10039350"/>
            <a:ext cx="32131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058400" y="10039350"/>
            <a:ext cx="32131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epo/" TargetMode="External"/><Relationship Id="rId2" Type="http://schemas.openxmlformats.org/officeDocument/2006/relationships/hyperlink" Target="mailto:max@rstudi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karen-lo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9489"/>
              </p:ext>
            </p:extLst>
          </p:nvPr>
        </p:nvGraphicFramePr>
        <p:xfrm>
          <a:off x="231170" y="1634589"/>
          <a:ext cx="4335780" cy="8589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235">
                <a:tc>
                  <a:txBody>
                    <a:bodyPr/>
                    <a:lstStyle/>
                    <a:p>
                      <a:pPr marL="9525" algn="ctr">
                        <a:lnSpc>
                          <a:spcPts val="1889"/>
                        </a:lnSpc>
                      </a:pPr>
                      <a:r>
                        <a:rPr lang="pt-BR" sz="23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Especificando o Modelo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lnB w="76200">
                      <a:solidFill>
                        <a:srgbClr val="F3901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4359"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Possíveis sintaxes para especificar as variáveis no modelo: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(y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~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x1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x2, </a:t>
                      </a:r>
                      <a:r>
                        <a:rPr sz="1100" dirty="0">
                          <a:solidFill>
                            <a:srgbClr val="0B5D18"/>
                          </a:solidFill>
                          <a:latin typeface="Courier New"/>
                          <a:cs typeface="Courier New"/>
                        </a:rPr>
                        <a:t>data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dat,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...)</a:t>
                      </a:r>
                    </a:p>
                    <a:p>
                      <a:pPr marL="142875" marR="160655">
                        <a:lnSpc>
                          <a:spcPct val="113599"/>
                        </a:lnSpc>
                      </a:pP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B5D18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predictor_df, </a:t>
                      </a:r>
                      <a:r>
                        <a:rPr sz="1100" dirty="0">
                          <a:solidFill>
                            <a:srgbClr val="0B5D18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outcome_vector,</a:t>
                      </a:r>
                      <a:r>
                        <a:rPr sz="11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...)  </a:t>
                      </a: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(recipe_object, </a:t>
                      </a:r>
                      <a:r>
                        <a:rPr sz="1100" dirty="0">
                          <a:solidFill>
                            <a:srgbClr val="0B5D18"/>
                          </a:solidFill>
                          <a:latin typeface="Courier New"/>
                          <a:cs typeface="Courier New"/>
                        </a:rPr>
                        <a:t>data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dat,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...)</a:t>
                      </a:r>
                    </a:p>
                    <a:p>
                      <a:pPr marL="219075" indent="-114935">
                        <a:lnSpc>
                          <a:spcPct val="100000"/>
                        </a:lnSpc>
                        <a:spcBef>
                          <a:spcPts val="108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19710" algn="l"/>
                        </a:tabLst>
                      </a:pPr>
                      <a:r>
                        <a:rPr sz="1100" spc="-4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rfe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sbf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gafs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safs</a:t>
                      </a:r>
                      <a:r>
                        <a:rPr sz="1100" spc="-42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0" dirty="0">
                          <a:latin typeface="Trebuchet MS"/>
                          <a:cs typeface="Trebuchet MS"/>
                        </a:rPr>
                        <a:t>possuem somente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x/y</a:t>
                      </a:r>
                      <a:r>
                        <a:rPr sz="1200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interface.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19075" marR="733425" indent="-114300">
                        <a:lnSpc>
                          <a:spcPct val="111100"/>
                        </a:lnSpc>
                        <a:spcBef>
                          <a:spcPts val="500"/>
                        </a:spcBef>
                        <a:buChar char="•"/>
                        <a:tabLst>
                          <a:tab pos="219710" algn="l"/>
                        </a:tabLst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135" dirty="0">
                          <a:latin typeface="Trebuchet MS"/>
                          <a:cs typeface="Trebuchet MS"/>
                        </a:rPr>
                        <a:t> fórmula do método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</a:t>
                      </a:r>
                      <a:r>
                        <a:rPr lang="pt-BR"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ain</a:t>
                      </a:r>
                      <a:r>
                        <a:rPr sz="1100" spc="-434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100" spc="-434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sempre criará variáveis </a:t>
                      </a:r>
                      <a:r>
                        <a:rPr lang="pt-BR" sz="1200" i="1" spc="-30" dirty="0" err="1">
                          <a:latin typeface="Trebuchet MS"/>
                          <a:cs typeface="Trebuchet MS"/>
                        </a:rPr>
                        <a:t>dummy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19075" marR="417195" indent="-114300">
                        <a:lnSpc>
                          <a:spcPct val="1111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219710" algn="l"/>
                        </a:tabLst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x/y</a:t>
                      </a:r>
                      <a:r>
                        <a:rPr sz="1200" spc="-4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interface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43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não criará variáveis </a:t>
                      </a:r>
                      <a:r>
                        <a:rPr lang="pt-BR" sz="1200" i="1" spc="-70" dirty="0" err="1">
                          <a:latin typeface="Trebuchet MS"/>
                          <a:cs typeface="Trebuchet MS"/>
                        </a:rPr>
                        <a:t>dummy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pt-BR" sz="1200" spc="-65" dirty="0">
                          <a:latin typeface="Trebuchet MS"/>
                          <a:cs typeface="Trebuchet MS"/>
                        </a:rPr>
                        <a:t>porém a função submetida ao modelo talvez faça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pt-BR" sz="1200" b="1" spc="-35" dirty="0">
                          <a:latin typeface="Trebuchet MS"/>
                          <a:cs typeface="Trebuchet MS"/>
                        </a:rPr>
                        <a:t>Lembre-se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57175" indent="-114935">
                        <a:lnSpc>
                          <a:spcPct val="100000"/>
                        </a:lnSpc>
                        <a:spcBef>
                          <a:spcPts val="760"/>
                        </a:spcBef>
                        <a:buChar char="•"/>
                        <a:tabLst>
                          <a:tab pos="257810" algn="l"/>
                        </a:tabLst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De nomear colunas em seus dados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57175" indent="-114935">
                        <a:lnSpc>
                          <a:spcPct val="100000"/>
                        </a:lnSpc>
                        <a:spcBef>
                          <a:spcPts val="560"/>
                        </a:spcBef>
                        <a:buChar char="•"/>
                        <a:tabLst>
                          <a:tab pos="257810" algn="l"/>
                        </a:tabLst>
                      </a:pP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De usar fatores para o resultado de classificação (não 0/1 ou inteiros)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57175" indent="-114935">
                        <a:lnSpc>
                          <a:spcPct val="100000"/>
                        </a:lnSpc>
                        <a:spcBef>
                          <a:spcPts val="560"/>
                        </a:spcBef>
                        <a:buChar char="•"/>
                        <a:tabLst>
                          <a:tab pos="257810" algn="l"/>
                        </a:tabLst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De ter nomes válidos em R para classificar níveis (não “0”/”1”)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57175" marR="186690" indent="-114300">
                        <a:lnSpc>
                          <a:spcPct val="111100"/>
                        </a:lnSpc>
                        <a:spcBef>
                          <a:spcPts val="400"/>
                        </a:spcBef>
                        <a:buChar char="•"/>
                        <a:tabLst>
                          <a:tab pos="257810" algn="l"/>
                        </a:tabLst>
                      </a:pP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Defina o numero aleatório antes de executar </a:t>
                      </a:r>
                      <a:r>
                        <a:rPr sz="12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200" spc="-484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70" dirty="0" err="1">
                          <a:latin typeface="Trebuchet MS"/>
                          <a:cs typeface="Trebuchet MS"/>
                        </a:rPr>
                        <a:t>repe</a:t>
                      </a:r>
                      <a:r>
                        <a:rPr lang="pt-BR" sz="1200" spc="-70" dirty="0" err="1">
                          <a:latin typeface="Trebuchet MS"/>
                          <a:cs typeface="Trebuchet MS"/>
                        </a:rPr>
                        <a:t>tidamente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 antes de obter as mesmas </a:t>
                      </a:r>
                      <a:r>
                        <a:rPr lang="pt-BR" sz="1200" spc="-70" dirty="0" err="1">
                          <a:latin typeface="Trebuchet MS"/>
                          <a:cs typeface="Trebuchet MS"/>
                        </a:rPr>
                        <a:t>reamostragens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57175" marR="334010" indent="-114300" algn="just">
                        <a:lnSpc>
                          <a:spcPct val="100699"/>
                        </a:lnSpc>
                        <a:spcBef>
                          <a:spcPts val="650"/>
                        </a:spcBef>
                        <a:buChar char="•"/>
                        <a:tabLst>
                          <a:tab pos="257810" algn="l"/>
                        </a:tabLst>
                      </a:pPr>
                      <a:r>
                        <a:rPr sz="1200" spc="-35" dirty="0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 o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5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0" dirty="0">
                          <a:latin typeface="Trebuchet MS"/>
                          <a:cs typeface="Trebuchet MS"/>
                        </a:rPr>
                        <a:t>com opção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na.action</a:t>
                      </a:r>
                      <a:r>
                        <a:rPr sz="1100" spc="-1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 err="1">
                          <a:latin typeface="Courier New"/>
                          <a:cs typeface="Courier New"/>
                        </a:rPr>
                        <a:t>na.pass</a:t>
                      </a:r>
                      <a:r>
                        <a:rPr sz="1100" spc="-3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dirty="0">
                          <a:latin typeface="Arial"/>
                          <a:cs typeface="Arial"/>
                        </a:rPr>
                        <a:t>se você for importar dados ausentes. Também use a opção para predição de novos dados ausentes. 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42875" marR="315595">
                        <a:lnSpc>
                          <a:spcPct val="104200"/>
                        </a:lnSpc>
                      </a:pP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Para passar opções para a função do modelo, você pode executá-las em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42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i="1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i="1" spc="-85" dirty="0">
                          <a:latin typeface="Trebuchet MS"/>
                          <a:cs typeface="Trebuchet MS"/>
                        </a:rPr>
                        <a:t>ellipses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645795" marR="915035" indent="-503555">
                        <a:lnSpc>
                          <a:spcPct val="113599"/>
                        </a:lnSpc>
                        <a:spcBef>
                          <a:spcPts val="880"/>
                        </a:spcBef>
                      </a:pP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(y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~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.,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data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dat,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method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"rf"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,  </a:t>
                      </a:r>
                      <a:r>
                        <a:rPr sz="110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100" spc="-5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options to </a:t>
                      </a:r>
                      <a:r>
                        <a:rPr sz="110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`randomForest`: 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importance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TRUE)</a:t>
                      </a:r>
                    </a:p>
                  </a:txBody>
                  <a:tcPr marL="0" marR="0" marT="155575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lnT w="76200">
                      <a:solidFill>
                        <a:srgbClr val="F3901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pt-BR" sz="2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Processamento Paralelo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210">
                <a:tc>
                  <a:txBody>
                    <a:bodyPr/>
                    <a:lstStyle/>
                    <a:p>
                      <a:pPr marL="142875" marR="237490">
                        <a:lnSpc>
                          <a:spcPct val="111100"/>
                        </a:lnSpc>
                        <a:spcBef>
                          <a:spcPts val="360"/>
                        </a:spcBef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pacote </a:t>
                      </a:r>
                      <a:r>
                        <a:rPr sz="1200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foreach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é utilizado para executar o modelo em paralelo.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O código de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42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não muda, porém um pacote 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“</a:t>
                      </a:r>
                      <a:r>
                        <a:rPr sz="1200" spc="-100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”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deve ser acionado primeiro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155575" marR="399415">
                        <a:lnSpc>
                          <a:spcPct val="113599"/>
                        </a:lnSpc>
                        <a:spcBef>
                          <a:spcPts val="780"/>
                        </a:spcBef>
                        <a:tabLst>
                          <a:tab pos="2251075" algn="l"/>
                        </a:tabLst>
                      </a:pPr>
                      <a:r>
                        <a:rPr sz="110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lang="pt-BR" sz="1100" spc="-5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100" spc="-5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 MacOS o</a:t>
                      </a:r>
                      <a:r>
                        <a:rPr lang="pt-BR" sz="1100" spc="-5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10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 Linux	</a:t>
                      </a:r>
                      <a:r>
                        <a:rPr sz="1650" baseline="505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lang="pt-BR" sz="1650" spc="-7" baseline="505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em</a:t>
                      </a:r>
                      <a:r>
                        <a:rPr sz="1650" spc="-7" baseline="505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baseline="5050" dirty="0">
                          <a:solidFill>
                            <a:srgbClr val="53585F"/>
                          </a:solidFill>
                          <a:latin typeface="Courier New"/>
                          <a:cs typeface="Courier New"/>
                        </a:rPr>
                        <a:t>Windows  </a:t>
                      </a:r>
                      <a:r>
                        <a:rPr sz="1650" baseline="-505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library</a:t>
                      </a:r>
                      <a:r>
                        <a:rPr sz="1650" baseline="-505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50" baseline="-5050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doMC</a:t>
                      </a:r>
                      <a:r>
                        <a:rPr sz="1650" baseline="-5050" dirty="0">
                          <a:latin typeface="Courier New"/>
                          <a:cs typeface="Courier New"/>
                        </a:rPr>
                        <a:t>)	</a:t>
                      </a: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library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5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doParallel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registerDoMC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cores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=4)	</a:t>
                      </a:r>
                      <a:r>
                        <a:rPr sz="1650" spc="-7" baseline="5050" dirty="0">
                          <a:latin typeface="Courier New"/>
                          <a:cs typeface="Courier New"/>
                        </a:rPr>
                        <a:t>cl &lt;-</a:t>
                      </a:r>
                      <a:r>
                        <a:rPr sz="1650" spc="-37" baseline="50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50" spc="-7" baseline="505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makeCluster</a:t>
                      </a:r>
                      <a:r>
                        <a:rPr sz="1650" spc="-7" baseline="5050" dirty="0">
                          <a:latin typeface="Courier New"/>
                          <a:cs typeface="Courier New"/>
                        </a:rPr>
                        <a:t>(2)</a:t>
                      </a:r>
                      <a:endParaRPr sz="1650" baseline="5050" dirty="0">
                        <a:latin typeface="Courier New"/>
                        <a:cs typeface="Courier New"/>
                      </a:endParaRPr>
                    </a:p>
                    <a:p>
                      <a:pPr marL="22510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registerDoParallel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(cl)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A função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parallel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::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detectCores</a:t>
                      </a:r>
                      <a:r>
                        <a:rPr sz="1100" spc="-43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também pode ajudar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00" y="251435"/>
            <a:ext cx="3794125" cy="11195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>
                <a:solidFill>
                  <a:srgbClr val="C82506"/>
                </a:solidFill>
                <a:latin typeface="Courier New"/>
                <a:cs typeface="Courier New"/>
              </a:rPr>
              <a:t>caret</a:t>
            </a:r>
            <a:r>
              <a:rPr spc="-80" dirty="0">
                <a:solidFill>
                  <a:srgbClr val="C82506"/>
                </a:solidFill>
                <a:latin typeface="Courier New"/>
                <a:cs typeface="Courier New"/>
              </a:rPr>
              <a:t> </a:t>
            </a:r>
            <a:r>
              <a:rPr spc="5" dirty="0"/>
              <a:t>Pac</a:t>
            </a:r>
            <a:r>
              <a:rPr lang="pt-BR" spc="5" dirty="0" err="1"/>
              <a:t>ote</a:t>
            </a:r>
            <a:endParaRPr spc="5" dirty="0"/>
          </a:p>
          <a:p>
            <a:pPr marL="13335" algn="ctr">
              <a:lnSpc>
                <a:spcPct val="100000"/>
              </a:lnSpc>
              <a:spcBef>
                <a:spcPts val="360"/>
              </a:spcBef>
            </a:pPr>
            <a:r>
              <a:rPr lang="pt-BR" sz="2450" spc="-125" dirty="0">
                <a:solidFill>
                  <a:srgbClr val="53585F"/>
                </a:solidFill>
                <a:latin typeface="Trebuchet MS"/>
                <a:cs typeface="Trebuchet MS"/>
              </a:rPr>
              <a:t>Folha de referência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10375900"/>
            <a:ext cx="4287550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Trebuchet MS"/>
                <a:cs typeface="Trebuchet MS"/>
              </a:rPr>
              <a:t>CC </a:t>
            </a:r>
            <a:r>
              <a:rPr sz="900" spc="-60" dirty="0">
                <a:latin typeface="Trebuchet MS"/>
                <a:cs typeface="Trebuchet MS"/>
              </a:rPr>
              <a:t>BY </a:t>
            </a:r>
            <a:r>
              <a:rPr sz="900" spc="-15" dirty="0">
                <a:latin typeface="Trebuchet MS"/>
                <a:cs typeface="Trebuchet MS"/>
              </a:rPr>
              <a:t>SA </a:t>
            </a:r>
            <a:r>
              <a:rPr sz="900" spc="-40" dirty="0">
                <a:latin typeface="Trebuchet MS"/>
                <a:cs typeface="Trebuchet MS"/>
              </a:rPr>
              <a:t>Max </a:t>
            </a:r>
            <a:r>
              <a:rPr sz="900" spc="-20" dirty="0">
                <a:latin typeface="Trebuchet MS"/>
                <a:cs typeface="Trebuchet MS"/>
              </a:rPr>
              <a:t>Kuhn </a:t>
            </a:r>
            <a:r>
              <a:rPr sz="900" spc="-220" dirty="0">
                <a:latin typeface="Trebuchet MS"/>
                <a:cs typeface="Trebuchet MS"/>
              </a:rPr>
              <a:t>• </a:t>
            </a:r>
            <a:r>
              <a:rPr sz="900" spc="-40" dirty="0">
                <a:latin typeface="Trebuchet MS"/>
                <a:cs typeface="Trebuchet MS"/>
                <a:hlinkClick r:id="rId2"/>
              </a:rPr>
              <a:t>max@rstudio.com </a:t>
            </a:r>
            <a:r>
              <a:rPr sz="900" spc="-220" dirty="0">
                <a:latin typeface="Trebuchet MS"/>
                <a:cs typeface="Trebuchet MS"/>
              </a:rPr>
              <a:t>•</a:t>
            </a:r>
            <a:r>
              <a:rPr sz="900" spc="-204" dirty="0"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C82506"/>
                </a:solidFill>
                <a:latin typeface="Courier New"/>
                <a:cs typeface="Courier New"/>
                <a:hlinkClick r:id="rId3"/>
              </a:rPr>
              <a:t>https://github.com/topepo/</a:t>
            </a:r>
            <a:endParaRPr lang="pt-BR" sz="800" dirty="0">
              <a:solidFill>
                <a:srgbClr val="C82506"/>
              </a:solidFill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900" dirty="0" err="1">
                <a:latin typeface="Trebuchet MS" panose="020B0603020202020204" pitchFamily="34" charset="0"/>
                <a:cs typeface="Courier New"/>
              </a:rPr>
              <a:t>Traduzido</a:t>
            </a:r>
            <a:r>
              <a:rPr lang="en-US" sz="900" dirty="0">
                <a:latin typeface="Trebuchet MS" panose="020B0603020202020204" pitchFamily="34" charset="0"/>
                <a:cs typeface="Courier New"/>
              </a:rPr>
              <a:t> por Karen da Silva Lopes </a:t>
            </a:r>
            <a:r>
              <a:rPr lang="pt-BR" sz="800" spc="-220" dirty="0">
                <a:latin typeface="Trebuchet MS"/>
                <a:cs typeface="Trebuchet MS"/>
                <a:hlinkClick r:id="rId4"/>
              </a:rPr>
              <a:t>•</a:t>
            </a:r>
            <a:r>
              <a:rPr lang="pt-BR" sz="800" spc="-204" dirty="0">
                <a:latin typeface="Trebuchet MS"/>
                <a:cs typeface="Trebuchet MS"/>
                <a:hlinkClick r:id="rId4"/>
              </a:rPr>
              <a:t>       </a:t>
            </a:r>
            <a:r>
              <a:rPr lang="pt-BR" sz="800" dirty="0">
                <a:latin typeface="Trebuchet MS"/>
                <a:cs typeface="Trebuchet MS"/>
                <a:hlinkClick r:id="rId4"/>
              </a:rPr>
              <a:t>https://www.linkedin.com/in/karen-lopes/</a:t>
            </a:r>
            <a:endParaRPr lang="en-US" sz="800" dirty="0">
              <a:solidFill>
                <a:srgbClr val="C82506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9201" y="10384325"/>
            <a:ext cx="361397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spc="-45" dirty="0">
                <a:latin typeface="Trebuchet MS"/>
                <a:cs typeface="Trebuchet MS"/>
              </a:rPr>
              <a:t>Aprenda mais em: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C82506"/>
                </a:solidFill>
                <a:latin typeface="Courier New"/>
                <a:cs typeface="Courier New"/>
              </a:rPr>
              <a:t>https://topepo.github.io/caret/ </a:t>
            </a:r>
            <a:r>
              <a:rPr sz="900" spc="-220" dirty="0">
                <a:latin typeface="Trebuchet MS"/>
                <a:cs typeface="Trebuchet MS"/>
              </a:rPr>
              <a:t>• </a:t>
            </a:r>
            <a:r>
              <a:rPr lang="pt-BR" sz="900" spc="-50" dirty="0">
                <a:latin typeface="Trebuchet MS"/>
                <a:cs typeface="Trebuchet MS"/>
              </a:rPr>
              <a:t>Atualizado</a:t>
            </a:r>
            <a:r>
              <a:rPr sz="900" spc="-50" dirty="0">
                <a:latin typeface="Trebuchet MS"/>
                <a:cs typeface="Trebuchet MS"/>
              </a:rPr>
              <a:t>: </a:t>
            </a:r>
            <a:r>
              <a:rPr sz="900" spc="-70" dirty="0">
                <a:latin typeface="Trebuchet MS"/>
                <a:cs typeface="Trebuchet MS"/>
              </a:rPr>
              <a:t>9/17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81397" y="286232"/>
            <a:ext cx="4411980" cy="9977120"/>
            <a:chOff x="4781397" y="286232"/>
            <a:chExt cx="4411980" cy="9977120"/>
          </a:xfrm>
        </p:grpSpPr>
        <p:sp>
          <p:nvSpPr>
            <p:cNvPr id="7" name="object 7"/>
            <p:cNvSpPr/>
            <p:nvPr/>
          </p:nvSpPr>
          <p:spPr>
            <a:xfrm>
              <a:off x="4819497" y="362534"/>
              <a:ext cx="4335780" cy="9862820"/>
            </a:xfrm>
            <a:custGeom>
              <a:avLst/>
              <a:gdLst/>
              <a:ahLst/>
              <a:cxnLst/>
              <a:rect l="l" t="t" r="r" b="b"/>
              <a:pathLst>
                <a:path w="4335780" h="9862820">
                  <a:moveTo>
                    <a:pt x="62926" y="0"/>
                  </a:moveTo>
                  <a:lnTo>
                    <a:pt x="4272762" y="0"/>
                  </a:lnTo>
                  <a:lnTo>
                    <a:pt x="4297252" y="4945"/>
                  </a:lnTo>
                  <a:lnTo>
                    <a:pt x="4317250" y="18430"/>
                  </a:lnTo>
                  <a:lnTo>
                    <a:pt x="4330734" y="38432"/>
                  </a:lnTo>
                  <a:lnTo>
                    <a:pt x="4335678" y="62926"/>
                  </a:lnTo>
                  <a:lnTo>
                    <a:pt x="4335678" y="9799447"/>
                  </a:lnTo>
                  <a:lnTo>
                    <a:pt x="4330734" y="9823943"/>
                  </a:lnTo>
                  <a:lnTo>
                    <a:pt x="4317250" y="9843946"/>
                  </a:lnTo>
                  <a:lnTo>
                    <a:pt x="4297252" y="9857431"/>
                  </a:lnTo>
                  <a:lnTo>
                    <a:pt x="4272762" y="9862375"/>
                  </a:lnTo>
                  <a:lnTo>
                    <a:pt x="62926" y="9862375"/>
                  </a:lnTo>
                  <a:lnTo>
                    <a:pt x="38432" y="9857431"/>
                  </a:lnTo>
                  <a:lnTo>
                    <a:pt x="18430" y="9843946"/>
                  </a:lnTo>
                  <a:lnTo>
                    <a:pt x="4945" y="9823943"/>
                  </a:lnTo>
                  <a:lnTo>
                    <a:pt x="0" y="9799447"/>
                  </a:lnTo>
                  <a:lnTo>
                    <a:pt x="0" y="62926"/>
                  </a:lnTo>
                  <a:lnTo>
                    <a:pt x="4945" y="38432"/>
                  </a:lnTo>
                  <a:lnTo>
                    <a:pt x="18430" y="18430"/>
                  </a:lnTo>
                  <a:lnTo>
                    <a:pt x="38432" y="4945"/>
                  </a:lnTo>
                  <a:lnTo>
                    <a:pt x="62926" y="0"/>
                  </a:lnTo>
                  <a:close/>
                </a:path>
              </a:pathLst>
            </a:custGeom>
            <a:ln w="76199">
              <a:solidFill>
                <a:srgbClr val="F5D3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1951" y="286232"/>
              <a:ext cx="4391025" cy="387350"/>
            </a:xfrm>
            <a:custGeom>
              <a:avLst/>
              <a:gdLst/>
              <a:ahLst/>
              <a:cxnLst/>
              <a:rect l="l" t="t" r="r" b="b"/>
              <a:pathLst>
                <a:path w="4391025" h="387350">
                  <a:moveTo>
                    <a:pt x="4326394" y="0"/>
                  </a:moveTo>
                  <a:lnTo>
                    <a:pt x="64388" y="0"/>
                  </a:lnTo>
                  <a:lnTo>
                    <a:pt x="39326" y="5060"/>
                  </a:lnTo>
                  <a:lnTo>
                    <a:pt x="18859" y="18859"/>
                  </a:lnTo>
                  <a:lnTo>
                    <a:pt x="5060" y="39326"/>
                  </a:lnTo>
                  <a:lnTo>
                    <a:pt x="0" y="64388"/>
                  </a:lnTo>
                  <a:lnTo>
                    <a:pt x="0" y="322656"/>
                  </a:lnTo>
                  <a:lnTo>
                    <a:pt x="5060" y="347718"/>
                  </a:lnTo>
                  <a:lnTo>
                    <a:pt x="18859" y="368185"/>
                  </a:lnTo>
                  <a:lnTo>
                    <a:pt x="39326" y="381985"/>
                  </a:lnTo>
                  <a:lnTo>
                    <a:pt x="64388" y="387045"/>
                  </a:lnTo>
                  <a:lnTo>
                    <a:pt x="4326394" y="387045"/>
                  </a:lnTo>
                  <a:lnTo>
                    <a:pt x="4351462" y="381985"/>
                  </a:lnTo>
                  <a:lnTo>
                    <a:pt x="4371928" y="368185"/>
                  </a:lnTo>
                  <a:lnTo>
                    <a:pt x="4385725" y="347718"/>
                  </a:lnTo>
                  <a:lnTo>
                    <a:pt x="4390783" y="322656"/>
                  </a:lnTo>
                  <a:lnTo>
                    <a:pt x="4390783" y="64388"/>
                  </a:lnTo>
                  <a:lnTo>
                    <a:pt x="4385725" y="39326"/>
                  </a:lnTo>
                  <a:lnTo>
                    <a:pt x="4371928" y="18859"/>
                  </a:lnTo>
                  <a:lnTo>
                    <a:pt x="4351462" y="5060"/>
                  </a:lnTo>
                  <a:lnTo>
                    <a:pt x="4326394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59055"/>
              </p:ext>
            </p:extLst>
          </p:nvPr>
        </p:nvGraphicFramePr>
        <p:xfrm>
          <a:off x="4762181" y="425460"/>
          <a:ext cx="4335780" cy="9717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224">
                <a:tc>
                  <a:txBody>
                    <a:bodyPr/>
                    <a:lstStyle/>
                    <a:p>
                      <a:pPr marR="1905" algn="ctr">
                        <a:lnSpc>
                          <a:spcPts val="1610"/>
                        </a:lnSpc>
                      </a:pPr>
                      <a:r>
                        <a:rPr sz="2300" b="1" spc="-5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lang="pt-BR" sz="23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é-processamento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lnB w="76200">
                      <a:solidFill>
                        <a:srgbClr val="F3901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5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33350" marR="329565">
                        <a:lnSpc>
                          <a:spcPct val="104200"/>
                        </a:lnSpc>
                        <a:spcBef>
                          <a:spcPts val="5"/>
                        </a:spcBef>
                      </a:pPr>
                      <a:r>
                        <a:rPr sz="1200" spc="-65" dirty="0" err="1">
                          <a:latin typeface="Trebuchet MS"/>
                          <a:cs typeface="Trebuchet MS"/>
                        </a:rPr>
                        <a:t>Transforma</a:t>
                      </a:r>
                      <a:r>
                        <a:rPr lang="pt-BR" sz="1200" spc="-65" dirty="0" err="1">
                          <a:latin typeface="Trebuchet MS"/>
                          <a:cs typeface="Trebuchet MS"/>
                        </a:rPr>
                        <a:t>ções</a:t>
                      </a:r>
                      <a:r>
                        <a:rPr lang="pt-BR" sz="1200" spc="-65" dirty="0">
                          <a:latin typeface="Trebuchet MS"/>
                          <a:cs typeface="Trebuchet MS"/>
                        </a:rPr>
                        <a:t>, filtros e outras operações podem ser aplicadas aos </a:t>
                      </a:r>
                      <a:r>
                        <a:rPr lang="pt-BR" sz="1200" i="1" spc="-65" dirty="0">
                          <a:latin typeface="Trebuchet MS"/>
                          <a:cs typeface="Trebuchet MS"/>
                        </a:rPr>
                        <a:t>preditores</a:t>
                      </a:r>
                      <a:r>
                        <a:rPr lang="pt-BR" sz="1200" spc="-65" dirty="0">
                          <a:latin typeface="Trebuchet MS"/>
                          <a:cs typeface="Trebuchet MS"/>
                        </a:rPr>
                        <a:t> com a opção </a:t>
                      </a:r>
                      <a:r>
                        <a:rPr sz="1100" dirty="0" err="1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preProc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preProc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c(</a:t>
                      </a:r>
                      <a:r>
                        <a:rPr sz="1100" spc="-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"method1"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"method2"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),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...)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3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lang="pt-BR" sz="1200" spc="-35" dirty="0" err="1">
                          <a:latin typeface="Trebuchet MS"/>
                          <a:cs typeface="Trebuchet MS"/>
                        </a:rPr>
                        <a:t>étodos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 incluem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22250" indent="-114935">
                        <a:lnSpc>
                          <a:spcPct val="100000"/>
                        </a:lnSpc>
                        <a:spcBef>
                          <a:spcPts val="86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222885" algn="l"/>
                        </a:tabLst>
                      </a:pPr>
                      <a:r>
                        <a:rPr sz="110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"center"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10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"scale"</a:t>
                      </a:r>
                      <a:r>
                        <a:rPr lang="pt-BR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pt-BR" sz="1200" spc="-5" dirty="0">
                          <a:latin typeface="Trebuchet MS" panose="020B0603020202020204" pitchFamily="34" charset="0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"range"</a:t>
                      </a:r>
                      <a:r>
                        <a:rPr sz="1100" spc="-35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dirty="0">
                          <a:latin typeface="Trebuchet MS" panose="020B0603020202020204" pitchFamily="34" charset="0"/>
                          <a:cs typeface="Arial"/>
                        </a:rPr>
                        <a:t>para normalizar os preditores</a:t>
                      </a:r>
                      <a:r>
                        <a:rPr sz="1200" spc="-5" dirty="0">
                          <a:latin typeface="Trebuchet MS" panose="020B0603020202020204" pitchFamily="34" charset="0"/>
                          <a:cs typeface="Arial"/>
                        </a:rPr>
                        <a:t>.</a:t>
                      </a:r>
                      <a:endParaRPr sz="1200" dirty="0">
                        <a:latin typeface="Trebuchet MS" panose="020B0603020202020204" pitchFamily="34" charset="0"/>
                        <a:cs typeface="Arial"/>
                      </a:endParaRPr>
                    </a:p>
                    <a:p>
                      <a:pPr marL="222250" marR="427355" indent="-114300">
                        <a:lnSpc>
                          <a:spcPts val="1400"/>
                        </a:lnSpc>
                        <a:spcBef>
                          <a:spcPts val="54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22885" algn="l"/>
                        </a:tabLst>
                      </a:pPr>
                      <a:r>
                        <a:rPr sz="1100" spc="-2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"BoxCox"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100" spc="-15" dirty="0" err="1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YeoJohnson</a:t>
                      </a:r>
                      <a:r>
                        <a:rPr sz="1100" spc="-1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"expoTrans"</a:t>
                      </a:r>
                      <a:r>
                        <a:rPr sz="1100" spc="-434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para transformar os preditores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22250" marR="588010" indent="-114300">
                        <a:lnSpc>
                          <a:spcPts val="14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22885" algn="l"/>
                        </a:tabLst>
                      </a:pPr>
                      <a:r>
                        <a:rPr sz="1100" spc="-1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"knnImpute"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sz="1100" spc="-1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100" spc="-15" dirty="0" err="1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bagImpute</a:t>
                      </a:r>
                      <a:r>
                        <a:rPr sz="1100" spc="-1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"medianImpute"</a:t>
                      </a:r>
                      <a:r>
                        <a:rPr sz="1100" spc="-38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importar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22250" indent="-11493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22885" algn="l"/>
                        </a:tabLst>
                      </a:pPr>
                      <a:r>
                        <a:rPr sz="1100" spc="-3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"corr"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"nzv"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100" spc="-40" dirty="0" err="1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zv</a:t>
                      </a:r>
                      <a:r>
                        <a:rPr sz="1100" spc="-4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lang="pt-BR" sz="1200" spc="-40" dirty="0">
                          <a:solidFill>
                            <a:srgbClr val="B36AE2"/>
                          </a:solidFill>
                          <a:latin typeface="Trebuchet MS"/>
                          <a:cs typeface="Courier New"/>
                        </a:rPr>
                        <a:t> </a:t>
                      </a:r>
                      <a:r>
                        <a:rPr lang="pt-BR" sz="1200" spc="-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"conditionalX"</a:t>
                      </a:r>
                      <a:r>
                        <a:rPr sz="1100" spc="-42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para filtrar</a:t>
                      </a:r>
                      <a:r>
                        <a:rPr sz="1200" spc="-11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22250" indent="-11493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22885" algn="l"/>
                        </a:tabLst>
                      </a:pPr>
                      <a:r>
                        <a:rPr sz="1100" spc="-3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"pca"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100" spc="-30" dirty="0" err="1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ica</a:t>
                      </a:r>
                      <a:r>
                        <a:rPr sz="1100" spc="-3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"spatialSign"</a:t>
                      </a:r>
                      <a:r>
                        <a:rPr sz="1100" spc="-425" dirty="0">
                          <a:solidFill>
                            <a:srgbClr val="B36AE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para transformar grupos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107950" marR="490220">
                        <a:lnSpc>
                          <a:spcPct val="111100"/>
                        </a:lnSpc>
                        <a:spcBef>
                          <a:spcPts val="800"/>
                        </a:spcBef>
                      </a:pP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42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60" dirty="0" err="1">
                          <a:latin typeface="Trebuchet MS"/>
                          <a:cs typeface="Trebuchet MS"/>
                        </a:rPr>
                        <a:t>determin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lang="pt-BR" sz="1200" spc="-60" dirty="0" err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 ordem das operações; a ordem que os métodos são declarados não importa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 marL="107950" marR="257175">
                        <a:lnSpc>
                          <a:spcPct val="111100"/>
                        </a:lnSpc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pacote </a:t>
                      </a:r>
                      <a:r>
                        <a:rPr sz="1100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recipes</a:t>
                      </a:r>
                      <a:r>
                        <a:rPr sz="1100" spc="-425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possui uma lista mais extensa de operações de pré-processamento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lnT w="76200">
                      <a:solidFill>
                        <a:srgbClr val="F3901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pt-BR" sz="23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Opções adicionais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016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1200" spc="-3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lang="pt-BR" sz="1200" spc="-35" dirty="0" err="1">
                          <a:latin typeface="Trebuchet MS"/>
                          <a:cs typeface="Trebuchet MS"/>
                        </a:rPr>
                        <a:t>uitas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opções de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6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podem ser especificadas utilizando a função 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648970" marR="576580" indent="-503555">
                        <a:lnSpc>
                          <a:spcPct val="113599"/>
                        </a:lnSpc>
                      </a:pP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(y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~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.,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data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dat,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method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"cubist"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, 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trControl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7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(&lt;options&gt;))</a:t>
                      </a:r>
                    </a:p>
                  </a:txBody>
                  <a:tcPr marL="0" marR="0" marT="5715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pt-BR" sz="23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Opções de </a:t>
                      </a:r>
                      <a:r>
                        <a:rPr lang="pt-BR" sz="2300" b="1" spc="-2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reamostragem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4484">
                <a:tc>
                  <a:txBody>
                    <a:bodyPr/>
                    <a:lstStyle/>
                    <a:p>
                      <a:pPr marL="107950" marR="660400" indent="127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100" spc="-43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é utilizado para escolher um método de </a:t>
                      </a:r>
                      <a:r>
                        <a:rPr lang="pt-BR" sz="1200" spc="-35" dirty="0" err="1">
                          <a:latin typeface="Trebuchet MS"/>
                          <a:cs typeface="Trebuchet MS"/>
                        </a:rPr>
                        <a:t>reamostragem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:  </a:t>
                      </a:r>
                      <a:endParaRPr lang="pt-BR" sz="1200" spc="-65" dirty="0">
                        <a:latin typeface="Trebuchet MS"/>
                        <a:cs typeface="Trebuchet MS"/>
                      </a:endParaRPr>
                    </a:p>
                    <a:p>
                      <a:pPr marL="107950" marR="660400" indent="12700">
                        <a:lnSpc>
                          <a:spcPct val="191900"/>
                        </a:lnSpc>
                        <a:spcBef>
                          <a:spcPts val="175"/>
                        </a:spcBef>
                      </a:pP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method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&lt;method&gt;,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&lt;options&gt;) 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lang="pt-BR" sz="1200" spc="-35" dirty="0" err="1">
                          <a:latin typeface="Trebuchet MS"/>
                          <a:cs typeface="Trebuchet MS"/>
                        </a:rPr>
                        <a:t>étodos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 e opções são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indent="-114935">
                        <a:lnSpc>
                          <a:spcPct val="100000"/>
                        </a:lnSpc>
                        <a:spcBef>
                          <a:spcPts val="6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"cv"</a:t>
                      </a:r>
                      <a:r>
                        <a:rPr sz="1100" spc="-42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K-fold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validação cruzada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-2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sz="1100" spc="-42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define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n°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125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partes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marR="311785" indent="-114300">
                        <a:lnSpc>
                          <a:spcPts val="1400"/>
                        </a:lnSpc>
                        <a:spcBef>
                          <a:spcPts val="64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"repeatedcv"</a:t>
                      </a:r>
                      <a:r>
                        <a:rPr sz="1100" spc="-43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 validação cruzada repetida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-1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repeats</a:t>
                      </a:r>
                      <a:r>
                        <a:rPr sz="1100" spc="-42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 n° de repetições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indent="-11493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"boot"</a:t>
                      </a:r>
                      <a:r>
                        <a:rPr sz="1100" spc="-42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bootstrap</a:t>
                      </a:r>
                      <a:r>
                        <a:rPr sz="12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-2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sz="1100" spc="-42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define as interações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indent="-11493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"LGOCV"</a:t>
                      </a:r>
                      <a:r>
                        <a:rPr sz="1100" spc="-42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leave-group-out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-2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sz="1100" spc="-42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100" spc="-42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são 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op</a:t>
                      </a:r>
                      <a:r>
                        <a:rPr lang="pt-BR" sz="1200" spc="-60" dirty="0" err="1">
                          <a:latin typeface="Trebuchet MS"/>
                          <a:cs typeface="Trebuchet MS"/>
                        </a:rPr>
                        <a:t>ções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indent="-114935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"LOO"</a:t>
                      </a:r>
                      <a:r>
                        <a:rPr sz="1100" spc="-54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validação cruzada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leave-one-out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indent="-11493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"oob"</a:t>
                      </a:r>
                      <a:r>
                        <a:rPr sz="1100" spc="-42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125" dirty="0" err="1">
                          <a:latin typeface="Trebuchet MS"/>
                          <a:cs typeface="Trebuchet MS"/>
                        </a:rPr>
                        <a:t>reamostragem</a:t>
                      </a:r>
                      <a:r>
                        <a:rPr lang="pt-BR"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out-of-bag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somente para alguns modelos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 indent="-114935">
                        <a:lnSpc>
                          <a:spcPct val="100000"/>
                        </a:lnSpc>
                        <a:spcBef>
                          <a:spcPts val="459"/>
                        </a:spcBef>
                        <a:buClr>
                          <a:srgbClr val="000000"/>
                        </a:buClr>
                        <a:buFont typeface="Trebuchet MS"/>
                        <a:buChar char="•"/>
                        <a:tabLst>
                          <a:tab pos="260985" algn="l"/>
                        </a:tabLst>
                      </a:pP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"timeslice"</a:t>
                      </a:r>
                      <a:r>
                        <a:rPr sz="1100" spc="-43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80" dirty="0">
                          <a:latin typeface="Trebuchet MS"/>
                          <a:cs typeface="Trebuchet MS"/>
                        </a:rPr>
                        <a:t>para dados temporais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as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op</a:t>
                      </a:r>
                      <a:r>
                        <a:rPr lang="pt-BR" sz="1200" spc="-45" dirty="0" err="1">
                          <a:latin typeface="Trebuchet MS"/>
                          <a:cs typeface="Trebuchet MS"/>
                        </a:rPr>
                        <a:t>ções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 são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initialWindow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horizon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 err="1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fixedWindow</a:t>
                      </a:r>
                      <a:r>
                        <a:rPr lang="pt-BR" sz="1200" spc="-15" dirty="0">
                          <a:solidFill>
                            <a:srgbClr val="00882B"/>
                          </a:solidFill>
                          <a:latin typeface="Trebuchet MS"/>
                          <a:cs typeface="Courier New"/>
                        </a:rPr>
                        <a:t> </a:t>
                      </a:r>
                      <a:r>
                        <a:rPr lang="pt-BR" sz="1200" spc="-2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skip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).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9295028" y="286232"/>
            <a:ext cx="4411980" cy="9977120"/>
            <a:chOff x="9295028" y="286232"/>
            <a:chExt cx="4411980" cy="9977120"/>
          </a:xfrm>
        </p:grpSpPr>
        <p:sp>
          <p:nvSpPr>
            <p:cNvPr id="11" name="object 11"/>
            <p:cNvSpPr/>
            <p:nvPr/>
          </p:nvSpPr>
          <p:spPr>
            <a:xfrm>
              <a:off x="9333128" y="362534"/>
              <a:ext cx="4335780" cy="9862820"/>
            </a:xfrm>
            <a:custGeom>
              <a:avLst/>
              <a:gdLst/>
              <a:ahLst/>
              <a:cxnLst/>
              <a:rect l="l" t="t" r="r" b="b"/>
              <a:pathLst>
                <a:path w="4335780" h="9862820">
                  <a:moveTo>
                    <a:pt x="62926" y="0"/>
                  </a:moveTo>
                  <a:lnTo>
                    <a:pt x="4272762" y="0"/>
                  </a:lnTo>
                  <a:lnTo>
                    <a:pt x="4297252" y="4945"/>
                  </a:lnTo>
                  <a:lnTo>
                    <a:pt x="4317250" y="18430"/>
                  </a:lnTo>
                  <a:lnTo>
                    <a:pt x="4330734" y="38432"/>
                  </a:lnTo>
                  <a:lnTo>
                    <a:pt x="4335678" y="62926"/>
                  </a:lnTo>
                  <a:lnTo>
                    <a:pt x="4335678" y="9799447"/>
                  </a:lnTo>
                  <a:lnTo>
                    <a:pt x="4330734" y="9823943"/>
                  </a:lnTo>
                  <a:lnTo>
                    <a:pt x="4317250" y="9843946"/>
                  </a:lnTo>
                  <a:lnTo>
                    <a:pt x="4297252" y="9857431"/>
                  </a:lnTo>
                  <a:lnTo>
                    <a:pt x="4272762" y="9862375"/>
                  </a:lnTo>
                  <a:lnTo>
                    <a:pt x="62926" y="9862375"/>
                  </a:lnTo>
                  <a:lnTo>
                    <a:pt x="38432" y="9857431"/>
                  </a:lnTo>
                  <a:lnTo>
                    <a:pt x="18430" y="9843946"/>
                  </a:lnTo>
                  <a:lnTo>
                    <a:pt x="4945" y="9823943"/>
                  </a:lnTo>
                  <a:lnTo>
                    <a:pt x="0" y="9799447"/>
                  </a:lnTo>
                  <a:lnTo>
                    <a:pt x="0" y="62926"/>
                  </a:lnTo>
                  <a:lnTo>
                    <a:pt x="4945" y="38432"/>
                  </a:lnTo>
                  <a:lnTo>
                    <a:pt x="18430" y="18430"/>
                  </a:lnTo>
                  <a:lnTo>
                    <a:pt x="38432" y="4945"/>
                  </a:lnTo>
                  <a:lnTo>
                    <a:pt x="62926" y="0"/>
                  </a:lnTo>
                  <a:close/>
                </a:path>
              </a:pathLst>
            </a:custGeom>
            <a:ln w="76199">
              <a:solidFill>
                <a:srgbClr val="F5D3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05569" y="286232"/>
              <a:ext cx="4391025" cy="387350"/>
            </a:xfrm>
            <a:custGeom>
              <a:avLst/>
              <a:gdLst/>
              <a:ahLst/>
              <a:cxnLst/>
              <a:rect l="l" t="t" r="r" b="b"/>
              <a:pathLst>
                <a:path w="4391025" h="387350">
                  <a:moveTo>
                    <a:pt x="4326356" y="0"/>
                  </a:moveTo>
                  <a:lnTo>
                    <a:pt x="64401" y="0"/>
                  </a:lnTo>
                  <a:lnTo>
                    <a:pt x="39331" y="5060"/>
                  </a:lnTo>
                  <a:lnTo>
                    <a:pt x="18861" y="18859"/>
                  </a:lnTo>
                  <a:lnTo>
                    <a:pt x="5060" y="39326"/>
                  </a:lnTo>
                  <a:lnTo>
                    <a:pt x="0" y="64388"/>
                  </a:lnTo>
                  <a:lnTo>
                    <a:pt x="0" y="322656"/>
                  </a:lnTo>
                  <a:lnTo>
                    <a:pt x="5060" y="347718"/>
                  </a:lnTo>
                  <a:lnTo>
                    <a:pt x="18861" y="368185"/>
                  </a:lnTo>
                  <a:lnTo>
                    <a:pt x="39331" y="381985"/>
                  </a:lnTo>
                  <a:lnTo>
                    <a:pt x="64401" y="387045"/>
                  </a:lnTo>
                  <a:lnTo>
                    <a:pt x="4326356" y="387045"/>
                  </a:lnTo>
                  <a:lnTo>
                    <a:pt x="4351419" y="381985"/>
                  </a:lnTo>
                  <a:lnTo>
                    <a:pt x="4371886" y="368185"/>
                  </a:lnTo>
                  <a:lnTo>
                    <a:pt x="4385685" y="347718"/>
                  </a:lnTo>
                  <a:lnTo>
                    <a:pt x="4390745" y="322656"/>
                  </a:lnTo>
                  <a:lnTo>
                    <a:pt x="4390745" y="64388"/>
                  </a:lnTo>
                  <a:lnTo>
                    <a:pt x="4385685" y="39326"/>
                  </a:lnTo>
                  <a:lnTo>
                    <a:pt x="4371886" y="18859"/>
                  </a:lnTo>
                  <a:lnTo>
                    <a:pt x="4351419" y="5060"/>
                  </a:lnTo>
                  <a:lnTo>
                    <a:pt x="4326356" y="0"/>
                  </a:lnTo>
                  <a:close/>
                </a:path>
              </a:pathLst>
            </a:custGeom>
            <a:solidFill>
              <a:srgbClr val="F39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54244"/>
              </p:ext>
            </p:extLst>
          </p:nvPr>
        </p:nvGraphicFramePr>
        <p:xfrm>
          <a:off x="9275812" y="425460"/>
          <a:ext cx="4335780" cy="985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224">
                <a:tc>
                  <a:txBody>
                    <a:bodyPr/>
                    <a:lstStyle/>
                    <a:p>
                      <a:pPr marL="8255" algn="ctr">
                        <a:lnSpc>
                          <a:spcPts val="1610"/>
                        </a:lnSpc>
                      </a:pPr>
                      <a:r>
                        <a:rPr lang="pt-BR" sz="23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Métricas de </a:t>
                      </a:r>
                      <a:r>
                        <a:rPr lang="pt-BR" sz="2300" b="1" spc="-7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perfomance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lnB w="76200">
                      <a:solidFill>
                        <a:srgbClr val="F3901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Para escolher como resumir o modelo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a função</a:t>
                      </a:r>
                      <a:r>
                        <a:rPr sz="12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endParaRPr lang="pt-BR" sz="1100" spc="0" dirty="0">
                        <a:solidFill>
                          <a:srgbClr val="0365C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é utilizada novamente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1230630" marR="498475" indent="-1090295">
                        <a:lnSpc>
                          <a:spcPct val="113599"/>
                        </a:lnSpc>
                        <a:spcBef>
                          <a:spcPts val="780"/>
                        </a:spcBef>
                      </a:pP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summaryFunction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&lt;R</a:t>
                      </a:r>
                      <a:r>
                        <a:rPr sz="11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function&gt;, 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classProbs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&lt;logical&gt;)</a:t>
                      </a:r>
                    </a:p>
                    <a:p>
                      <a:pPr marL="128270" marR="184785">
                        <a:lnSpc>
                          <a:spcPct val="111100"/>
                        </a:lnSpc>
                        <a:spcBef>
                          <a:spcPts val="420"/>
                        </a:spcBef>
                      </a:pP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Funções configuradas do R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podem ser usadas, mas o pacote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C82506"/>
                          </a:solidFill>
                          <a:latin typeface="Courier New"/>
                          <a:cs typeface="Courier New"/>
                        </a:rPr>
                        <a:t>caret 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inclui diversas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:  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defaultSummary</a:t>
                      </a:r>
                      <a:r>
                        <a:rPr sz="1100" spc="-44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pt-BR" sz="1200" spc="-85" dirty="0">
                          <a:latin typeface="Trebuchet MS"/>
                          <a:cs typeface="Trebuchet MS"/>
                        </a:rPr>
                        <a:t>para acurácia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RMSE,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10" dirty="0">
                          <a:latin typeface="Trebuchet MS"/>
                          <a:cs typeface="Trebuchet MS"/>
                        </a:rPr>
                        <a:t>etc),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twoClassSummary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pt-BR" sz="1200" spc="-85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85" dirty="0">
                          <a:latin typeface="Trebuchet MS"/>
                          <a:cs typeface="Trebuchet MS"/>
                        </a:rPr>
                        <a:t> curvas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ROC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 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prSummary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lang="pt-BR" sz="1200" spc="-85" dirty="0">
                          <a:latin typeface="Trebuchet MS"/>
                          <a:cs typeface="Trebuchet MS"/>
                        </a:rPr>
                        <a:t>para recuperação de informação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).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Para as duas últimas funções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a opção </a:t>
                      </a:r>
                      <a:r>
                        <a:rPr sz="1100" dirty="0" err="1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classProbs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deve ser definida como 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lnT w="76200">
                      <a:solidFill>
                        <a:srgbClr val="F3901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Grid</a:t>
                      </a:r>
                      <a:r>
                        <a:rPr sz="2300" b="1" spc="-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754">
                <a:tc>
                  <a:txBody>
                    <a:bodyPr/>
                    <a:lstStyle/>
                    <a:p>
                      <a:pPr marL="128270" marR="196215">
                        <a:lnSpc>
                          <a:spcPct val="111100"/>
                        </a:lnSpc>
                        <a:spcBef>
                          <a:spcPts val="1180"/>
                        </a:spcBef>
                      </a:pP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Para permitir que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42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lang="pt-BR" sz="1200" spc="-65" dirty="0">
                          <a:latin typeface="Trebuchet MS"/>
                          <a:cs typeface="Trebuchet MS"/>
                        </a:rPr>
                        <a:t> os valores de otimização, a opção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tuneLength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0" dirty="0">
                          <a:latin typeface="Trebuchet MS"/>
                          <a:cs typeface="Trebuchet MS"/>
                        </a:rPr>
                        <a:t>controla quantos valores por parâmetro </a:t>
                      </a:r>
                      <a:r>
                        <a:rPr sz="1200" b="1" spc="-40" dirty="0">
                          <a:latin typeface="Trebuchet MS"/>
                          <a:cs typeface="Trebuchet MS"/>
                        </a:rPr>
                        <a:t>per </a:t>
                      </a:r>
                      <a:r>
                        <a:rPr sz="1200" b="1" spc="-15" dirty="0">
                          <a:latin typeface="Trebuchet MS"/>
                          <a:cs typeface="Trebuchet MS"/>
                        </a:rPr>
                        <a:t>tuning  </a:t>
                      </a:r>
                      <a:r>
                        <a:rPr lang="pt-BR" sz="1200" spc="-70" dirty="0">
                          <a:latin typeface="Trebuchet MS"/>
                          <a:cs typeface="Trebuchet MS"/>
                        </a:rPr>
                        <a:t>para avaliar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8270" marR="504825">
                        <a:lnSpc>
                          <a:spcPct val="104200"/>
                        </a:lnSpc>
                      </a:pPr>
                      <a:r>
                        <a:rPr lang="pt-BR" sz="1200" spc="-8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85" dirty="0" err="1">
                          <a:latin typeface="Trebuchet MS"/>
                          <a:cs typeface="Trebuchet MS"/>
                        </a:rPr>
                        <a:t>lternati</a:t>
                      </a:r>
                      <a:r>
                        <a:rPr lang="pt-BR" sz="1200" spc="-85" dirty="0" err="1">
                          <a:latin typeface="Trebuchet MS"/>
                          <a:cs typeface="Trebuchet MS"/>
                        </a:rPr>
                        <a:t>vamente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valores específicos de </a:t>
                      </a:r>
                      <a:r>
                        <a:rPr lang="pt-BR" sz="1200" spc="-60" dirty="0" err="1">
                          <a:latin typeface="Trebuchet MS"/>
                          <a:cs typeface="Trebuchet MS"/>
                        </a:rPr>
                        <a:t>hiperparâmetros</a:t>
                      </a:r>
                      <a:r>
                        <a:rPr lang="pt-BR" sz="1200" spc="-60" dirty="0">
                          <a:latin typeface="Trebuchet MS"/>
                          <a:cs typeface="Trebuchet MS"/>
                        </a:rPr>
                        <a:t> podem ser declarados utilizando o argumento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tuneGrid</a:t>
                      </a:r>
                      <a:r>
                        <a:rPr sz="1100" spc="-42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urier New"/>
                          <a:cs typeface="Courier New"/>
                        </a:rPr>
                        <a:t>grid &lt;- </a:t>
                      </a: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expand.grid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spc="-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alpha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(0.1, 0.5,</a:t>
                      </a:r>
                      <a:r>
                        <a:rPr sz="11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0.9),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18046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lambda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(0.001,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0.01))</a:t>
                      </a:r>
                    </a:p>
                    <a:p>
                      <a:pPr marL="631190" marR="1013460" indent="-503555">
                        <a:lnSpc>
                          <a:spcPct val="113599"/>
                        </a:lnSpc>
                        <a:spcBef>
                          <a:spcPts val="1200"/>
                        </a:spcBef>
                      </a:pP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x,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y,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method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"glmnet", 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preProc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"center"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10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"scale"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),  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tuneGrid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grid)</a:t>
                      </a:r>
                    </a:p>
                  </a:txBody>
                  <a:tcPr marL="0" marR="0" marT="14986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3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Random</a:t>
                      </a:r>
                      <a:r>
                        <a:rPr sz="2300" b="1" spc="-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3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Search</a:t>
                      </a:r>
                      <a:endParaRPr sz="23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5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53670" marR="206375">
                        <a:lnSpc>
                          <a:spcPct val="111100"/>
                        </a:lnSpc>
                      </a:pP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Para otimização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 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pode também gerar combinações aleatórias de parâmetros de ajuste em uma ampla faixa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 err="1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tuneLength</a:t>
                      </a:r>
                      <a:r>
                        <a:rPr sz="1100" spc="-175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control</a:t>
                      </a:r>
                      <a:r>
                        <a:rPr lang="pt-BR" sz="1200" spc="-50" dirty="0">
                          <a:latin typeface="Trebuchet MS"/>
                          <a:cs typeface="Trebuchet MS"/>
                        </a:rPr>
                        <a:t>a o total de combinações para avaliar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Para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lang="pt-BR" sz="1200" spc="-35" dirty="0"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random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search: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search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"random"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lang="pt-BR" sz="23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amostragem</a:t>
                      </a:r>
                      <a:endParaRPr sz="2300" dirty="0">
                        <a:latin typeface="Trebuchet MS"/>
                        <a:cs typeface="Trebuchet MS"/>
                      </a:endParaRPr>
                    </a:p>
                  </a:txBody>
                  <a:tcPr marL="0" marR="0" marT="1524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2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28270" marR="330200">
                        <a:lnSpc>
                          <a:spcPct val="111100"/>
                        </a:lnSpc>
                      </a:pPr>
                      <a:r>
                        <a:rPr lang="pt-BR" sz="1200" spc="-75" dirty="0">
                          <a:latin typeface="Trebuchet MS"/>
                          <a:cs typeface="Trebuchet MS"/>
                        </a:rPr>
                        <a:t>Com uma grande classe desequilibrada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r>
                        <a:rPr sz="1100" spc="-425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pode </a:t>
                      </a:r>
                      <a:r>
                        <a:rPr lang="pt-BR" sz="1200" spc="-45" dirty="0" err="1">
                          <a:latin typeface="Trebuchet MS"/>
                          <a:cs typeface="Trebuchet MS"/>
                        </a:rPr>
                        <a:t>subamostrar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 os dados para balancear as classes anterior ao ajuste do modelo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0365C0"/>
                          </a:solidFill>
                          <a:latin typeface="Courier New"/>
                          <a:cs typeface="Courier New"/>
                        </a:rPr>
                        <a:t>trainControl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100" dirty="0">
                          <a:solidFill>
                            <a:srgbClr val="00882B"/>
                          </a:solidFill>
                          <a:latin typeface="Courier New"/>
                          <a:cs typeface="Courier New"/>
                        </a:rPr>
                        <a:t>sampling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"down"</a:t>
                      </a:r>
                      <a:r>
                        <a:rPr sz="11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140970" marR="238125">
                        <a:lnSpc>
                          <a:spcPct val="104200"/>
                        </a:lnSpc>
                        <a:spcBef>
                          <a:spcPts val="1120"/>
                        </a:spcBef>
                      </a:pPr>
                      <a:r>
                        <a:rPr sz="1200" spc="-6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lang="pt-BR" sz="1200" spc="-65" dirty="0" err="1">
                          <a:latin typeface="Trebuchet MS"/>
                          <a:cs typeface="Trebuchet MS"/>
                        </a:rPr>
                        <a:t>utros</a:t>
                      </a:r>
                      <a:r>
                        <a:rPr lang="pt-BR" sz="1200" spc="-65" dirty="0">
                          <a:latin typeface="Trebuchet MS"/>
                          <a:cs typeface="Trebuchet MS"/>
                        </a:rPr>
                        <a:t> valores são </a:t>
                      </a:r>
                      <a:r>
                        <a:rPr sz="1100" spc="-4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"up"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"smote"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lang="pt-BR" sz="1200" spc="-4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773F9B"/>
                          </a:solidFill>
                          <a:latin typeface="Courier New"/>
                          <a:cs typeface="Courier New"/>
                        </a:rPr>
                        <a:t>"rose"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pt-BR" sz="1200" spc="-55" dirty="0">
                          <a:latin typeface="Trebuchet MS"/>
                          <a:cs typeface="Trebuchet MS"/>
                        </a:rPr>
                        <a:t>Os dois últimos talvez necessitem instalar pacotes adicionais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14632">
                      <a:solidFill>
                        <a:srgbClr val="F5D328"/>
                      </a:solidFill>
                      <a:prstDash val="solid"/>
                    </a:lnL>
                    <a:lnR w="114626">
                      <a:solidFill>
                        <a:srgbClr val="F5D32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939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Trebuchet MS</vt:lpstr>
      <vt:lpstr>Office Theme</vt:lpstr>
      <vt:lpstr>caret Pacote Folha de 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 Pacote Folha de referência</dc:title>
  <cp:lastModifiedBy>BlueShift</cp:lastModifiedBy>
  <cp:revision>17</cp:revision>
  <dcterms:created xsi:type="dcterms:W3CDTF">2020-01-19T23:09:13Z</dcterms:created>
  <dcterms:modified xsi:type="dcterms:W3CDTF">2020-01-20T17:52:28Z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2020-01-19T00:00:00Z</vt:filetime>
  </property>
</Properties>
</file>