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9" r:id="rId2"/>
    <p:sldId id="260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>
        <p15:guide id="1" orient="horz" pos="951" userDrawn="1">
          <p15:clr>
            <a:srgbClr val="A4A3A4"/>
          </p15:clr>
        </p15:guide>
        <p15:guide id="2" pos="58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6167"/>
    <a:srgbClr val="F2CB8A"/>
    <a:srgbClr val="BE8323"/>
    <a:srgbClr val="D8D8D8"/>
    <a:srgbClr val="A6AAA9"/>
    <a:srgbClr val="FFFFFF"/>
    <a:srgbClr val="0070C0"/>
    <a:srgbClr val="757878"/>
    <a:srgbClr val="66727F"/>
    <a:srgbClr val="66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3961" autoAdjust="0"/>
  </p:normalViewPr>
  <p:slideViewPr>
    <p:cSldViewPr snapToGrid="0">
      <p:cViewPr>
        <p:scale>
          <a:sx n="103" d="100"/>
          <a:sy n="103" d="100"/>
        </p:scale>
        <p:origin x="720" y="144"/>
      </p:cViewPr>
      <p:guideLst>
        <p:guide orient="horz" pos="951"/>
        <p:guide pos="58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1A45B-F66E-48A2-89C5-3AD170776287}" type="datetimeFigureOut">
              <a:rPr lang="da-DK" smtClean="0"/>
              <a:t>11.08.2020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FDCC0-BD89-4589-8355-28D22473BEB3}" type="slidenum">
              <a:rPr lang="da-DK" smtClean="0"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8073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79235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87924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888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https://github.com/samuel-carleial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cran.r-project.org/web/packages/data.table/data.table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Rdatatable/data.table/wiki/Getting-started" TargetMode="External"/><Relationship Id="rId5" Type="http://schemas.openxmlformats.org/officeDocument/2006/relationships/hyperlink" Target="http://www.petrovski.dk/" TargetMode="External"/><Relationship Id="rId10" Type="http://schemas.openxmlformats.org/officeDocument/2006/relationships/image" Target="../media/image4.svg"/><Relationship Id="rId4" Type="http://schemas.openxmlformats.org/officeDocument/2006/relationships/hyperlink" Target="https://creativecommons.org/licenses/by-sa/4.0/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datatable/data.table/wiki/Getting-started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www.petrovski.dk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reativecommons.org/licenses/by-sa/4.0/" TargetMode="External"/><Relationship Id="rId5" Type="http://schemas.openxmlformats.org/officeDocument/2006/relationships/image" Target="../media/image4.svg"/><Relationship Id="rId10" Type="http://schemas.openxmlformats.org/officeDocument/2006/relationships/hyperlink" Target="mailto:https://github.com/samuel-carleial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cran.r-project.org/web/packages/data.table/data.table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DA5DEF8-AA7C-8A4B-ACFE-A4A6453056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"/>
          <a:stretch/>
        </p:blipFill>
        <p:spPr>
          <a:xfrm>
            <a:off x="8392896" y="-95"/>
            <a:ext cx="5576400" cy="1992971"/>
          </a:xfrm>
          <a:prstGeom prst="rect">
            <a:avLst/>
          </a:prstGeom>
        </p:spPr>
      </p:pic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949494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pt-BR"/>
          </a:p>
        </p:txBody>
      </p:sp>
      <p:sp>
        <p:nvSpPr>
          <p:cNvPr id="276" name="Group"/>
          <p:cNvSpPr/>
          <p:nvPr/>
        </p:nvSpPr>
        <p:spPr>
          <a:xfrm>
            <a:off x="289898" y="1523999"/>
            <a:ext cx="4320000" cy="3203838"/>
          </a:xfrm>
          <a:prstGeom prst="rect">
            <a:avLst/>
          </a:prstGeom>
          <a:solidFill>
            <a:srgbClr val="F3F3F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lang="pt-BR"/>
          </a:p>
        </p:txBody>
      </p:sp>
      <p:sp>
        <p:nvSpPr>
          <p:cNvPr id="295" name="Basics"/>
          <p:cNvSpPr txBox="1"/>
          <p:nvPr/>
        </p:nvSpPr>
        <p:spPr>
          <a:xfrm>
            <a:off x="420972" y="1616006"/>
            <a:ext cx="249587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Informação básica</a:t>
            </a:r>
          </a:p>
        </p:txBody>
      </p:sp>
      <p:sp>
        <p:nvSpPr>
          <p:cNvPr id="298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pt-BR" dirty="0">
                <a:solidFill>
                  <a:srgbClr val="5B616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SA</a:t>
            </a:r>
            <a:r>
              <a:rPr lang="pt-BR" dirty="0">
                <a:solidFill>
                  <a:srgbClr val="5B6167"/>
                </a:solidFill>
              </a:rPr>
              <a:t> Erik </a:t>
            </a:r>
            <a:r>
              <a:rPr lang="pt-BR" dirty="0" err="1">
                <a:solidFill>
                  <a:srgbClr val="5B6167"/>
                </a:solidFill>
              </a:rPr>
              <a:t>Petrovski</a:t>
            </a:r>
            <a:r>
              <a:rPr lang="pt-BR" dirty="0">
                <a:solidFill>
                  <a:srgbClr val="5B6167"/>
                </a:solidFill>
              </a:rPr>
              <a:t> • </a:t>
            </a:r>
            <a:r>
              <a:rPr lang="pt-BR" dirty="0">
                <a:solidFill>
                  <a:srgbClr val="5B6167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www.petrovski.dk</a:t>
            </a:r>
            <a:r>
              <a:rPr lang="pt-BR" dirty="0">
                <a:solidFill>
                  <a:srgbClr val="5B6167"/>
                </a:solidFill>
              </a:rPr>
              <a:t> • Aprenda mais com a </a:t>
            </a:r>
            <a:r>
              <a:rPr lang="pt-BR" dirty="0">
                <a:solidFill>
                  <a:srgbClr val="5B6167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homepage</a:t>
            </a:r>
            <a:r>
              <a:rPr lang="pt-BR" dirty="0">
                <a:solidFill>
                  <a:srgbClr val="5B6167"/>
                </a:solidFill>
              </a:rPr>
              <a:t> ou </a:t>
            </a:r>
            <a:r>
              <a:rPr lang="pt-BR" dirty="0">
                <a:solidFill>
                  <a:srgbClr val="5B6167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vinheta</a:t>
            </a:r>
            <a:r>
              <a:rPr lang="pt-BR" dirty="0">
                <a:solidFill>
                  <a:srgbClr val="5B6167"/>
                </a:solidFill>
              </a:rPr>
              <a:t> do </a:t>
            </a:r>
            <a:r>
              <a:rPr lang="pt-BR" dirty="0" err="1">
                <a:solidFill>
                  <a:srgbClr val="5B6167"/>
                </a:solidFill>
              </a:rPr>
              <a:t>data.table</a:t>
            </a:r>
            <a:r>
              <a:rPr lang="pt-BR" dirty="0">
                <a:solidFill>
                  <a:srgbClr val="5B6167"/>
                </a:solidFill>
              </a:rPr>
              <a:t> • Versão do </a:t>
            </a:r>
            <a:r>
              <a:rPr lang="pt-BR" dirty="0" err="1">
                <a:solidFill>
                  <a:srgbClr val="5B6167"/>
                </a:solidFill>
              </a:rPr>
              <a:t>data.table</a:t>
            </a:r>
            <a:r>
              <a:rPr lang="pt-BR" dirty="0">
                <a:solidFill>
                  <a:srgbClr val="5B6167"/>
                </a:solidFill>
              </a:rPr>
              <a:t> 1.11.8 • Atualizado: 2019-01 • Traduzido por </a:t>
            </a:r>
            <a:r>
              <a:rPr lang="pt-BR" dirty="0">
                <a:solidFill>
                  <a:srgbClr val="5B6167"/>
                </a:solidFill>
                <a:hlinkClick r:id="rId8"/>
              </a:rPr>
              <a:t>Samuel Carleial</a:t>
            </a:r>
            <a:endParaRPr lang="pt-BR" dirty="0">
              <a:solidFill>
                <a:srgbClr val="5B6167"/>
              </a:solidFill>
            </a:endParaRPr>
          </a:p>
        </p:txBody>
      </p:sp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552307"/>
            <a:ext cx="11293001" cy="61221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lvl="1" indent="0" hangingPunct="0">
              <a:lnSpc>
                <a:spcPct val="90000"/>
              </a:lnSpc>
              <a:spcBef>
                <a:spcPts val="200"/>
              </a:spcBef>
            </a:pPr>
            <a:r>
              <a:rPr lang="pt-BR" sz="4000">
                <a:latin typeface="+mj-lt"/>
              </a:rPr>
              <a:t>Transformação de dados com data.table </a:t>
            </a:r>
            <a:r>
              <a:rPr lang="pt-BR" sz="3600" b="1"/>
              <a:t>: : </a:t>
            </a:r>
            <a:r>
              <a:rPr lang="pt-BR" sz="2800" b="1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pt-BR" sz="2800" b="1"/>
              <a:t> </a:t>
            </a:r>
          </a:p>
        </p:txBody>
      </p:sp>
      <p:sp>
        <p:nvSpPr>
          <p:cNvPr id="344" name="Line"/>
          <p:cNvSpPr/>
          <p:nvPr/>
        </p:nvSpPr>
        <p:spPr>
          <a:xfrm>
            <a:off x="4834526" y="1530349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pt-BR"/>
          </a:p>
        </p:txBody>
      </p:sp>
      <p:sp>
        <p:nvSpPr>
          <p:cNvPr id="345" name="Line"/>
          <p:cNvSpPr/>
          <p:nvPr/>
        </p:nvSpPr>
        <p:spPr>
          <a:xfrm>
            <a:off x="9357554" y="6896034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pt-BR"/>
          </a:p>
        </p:txBody>
      </p:sp>
      <p:sp>
        <p:nvSpPr>
          <p:cNvPr id="395" name="Logistics"/>
          <p:cNvSpPr txBox="1"/>
          <p:nvPr/>
        </p:nvSpPr>
        <p:spPr>
          <a:xfrm>
            <a:off x="4834526" y="1621986"/>
            <a:ext cx="303288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t-BR" dirty="0">
                <a:solidFill>
                  <a:srgbClr val="393939"/>
                </a:solidFill>
              </a:rPr>
              <a:t>Manipule colunas por </a:t>
            </a:r>
            <a:r>
              <a:rPr lang="pt-BR" dirty="0" err="1">
                <a:solidFill>
                  <a:srgbClr val="196CA7"/>
                </a:solidFill>
              </a:rPr>
              <a:t>j</a:t>
            </a:r>
            <a:endParaRPr lang="pt-BR" dirty="0">
              <a:solidFill>
                <a:srgbClr val="196CA7"/>
              </a:solidFill>
            </a:endParaRPr>
          </a:p>
        </p:txBody>
      </p:sp>
      <p:sp>
        <p:nvSpPr>
          <p:cNvPr id="396" name="Useful Elements"/>
          <p:cNvSpPr txBox="1"/>
          <p:nvPr/>
        </p:nvSpPr>
        <p:spPr>
          <a:xfrm>
            <a:off x="9357554" y="7005876"/>
            <a:ext cx="385801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t-BR" dirty="0">
                <a:solidFill>
                  <a:srgbClr val="393939"/>
                </a:solidFill>
              </a:rPr>
              <a:t>Funções para </a:t>
            </a:r>
            <a:r>
              <a:rPr lang="pt-BR" dirty="0" err="1">
                <a:solidFill>
                  <a:srgbClr val="393939"/>
                </a:solidFill>
              </a:rPr>
              <a:t>data.tables</a:t>
            </a:r>
            <a:endParaRPr lang="pt-BR" dirty="0">
              <a:solidFill>
                <a:srgbClr val="393939"/>
              </a:solidFill>
            </a:endParaRPr>
          </a:p>
        </p:txBody>
      </p:sp>
      <p:sp>
        <p:nvSpPr>
          <p:cNvPr id="141" name="Thank you for making a new cheatsheet for R! These cheatsheets have an important job:"/>
          <p:cNvSpPr txBox="1"/>
          <p:nvPr/>
        </p:nvSpPr>
        <p:spPr>
          <a:xfrm>
            <a:off x="444143" y="1990795"/>
            <a:ext cx="4032757" cy="2701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Autofit/>
          </a:bodyPr>
          <a:lstStyle/>
          <a:p>
            <a:pPr lvl="1" indent="0" algn="just">
              <a:lnSpc>
                <a:spcPct val="90000"/>
              </a:lnSpc>
            </a:pPr>
            <a:r>
              <a:rPr lang="pt-BR" b="0" dirty="0">
                <a:solidFill>
                  <a:srgbClr val="000000"/>
                </a:solidFill>
                <a:cs typeface="Arial" panose="020B0604020202020204" pitchFamily="34" charset="0"/>
              </a:rPr>
              <a:t>“</a:t>
            </a:r>
            <a:r>
              <a:rPr lang="pt-BR" b="0" dirty="0" err="1">
                <a:solidFill>
                  <a:srgbClr val="000000"/>
                </a:solidFill>
                <a:cs typeface="Arial" panose="020B0604020202020204" pitchFamily="34" charset="0"/>
              </a:rPr>
              <a:t>data.table</a:t>
            </a:r>
            <a:r>
              <a:rPr lang="pt-BR" b="0" dirty="0">
                <a:solidFill>
                  <a:srgbClr val="000000"/>
                </a:solidFill>
                <a:cs typeface="Arial" panose="020B0604020202020204" pitchFamily="34" charset="0"/>
              </a:rPr>
              <a:t>” é um pacote extremamente rápido e de uso eficiente de memória usado na transformação de dados em R. Ele funciona por converter o conjunto de dados nativo do </a:t>
            </a:r>
            <a:r>
              <a:rPr lang="pt-BR" b="0" dirty="0" err="1">
                <a:solidFill>
                  <a:srgbClr val="000000"/>
                </a:solidFill>
                <a:cs typeface="Arial" panose="020B0604020202020204" pitchFamily="34" charset="0"/>
              </a:rPr>
              <a:t>R</a:t>
            </a:r>
            <a:r>
              <a:rPr lang="pt-BR" b="0" dirty="0">
                <a:solidFill>
                  <a:srgbClr val="000000"/>
                </a:solidFill>
                <a:cs typeface="Arial" panose="020B0604020202020204" pitchFamily="34" charset="0"/>
              </a:rPr>
              <a:t> (</a:t>
            </a:r>
            <a:r>
              <a:rPr lang="pt-BR" b="0" dirty="0" err="1">
                <a:solidFill>
                  <a:srgbClr val="000000"/>
                </a:solidFill>
                <a:cs typeface="Arial" panose="020B0604020202020204" pitchFamily="34" charset="0"/>
              </a:rPr>
              <a:t>data.frame</a:t>
            </a:r>
            <a:r>
              <a:rPr lang="pt-BR" b="0" dirty="0">
                <a:solidFill>
                  <a:srgbClr val="000000"/>
                </a:solidFill>
                <a:cs typeface="Arial" panose="020B0604020202020204" pitchFamily="34" charset="0"/>
              </a:rPr>
              <a:t>) em </a:t>
            </a:r>
            <a:r>
              <a:rPr lang="pt-BR" b="0" dirty="0" err="1">
                <a:solidFill>
                  <a:srgbClr val="000000"/>
                </a:solidFill>
                <a:cs typeface="Arial" panose="020B0604020202020204" pitchFamily="34" charset="0"/>
              </a:rPr>
              <a:t>data.table</a:t>
            </a:r>
            <a:r>
              <a:rPr lang="pt-BR" b="0" dirty="0">
                <a:solidFill>
                  <a:srgbClr val="000000"/>
                </a:solidFill>
                <a:cs typeface="Arial" panose="020B0604020202020204" pitchFamily="34" charset="0"/>
              </a:rPr>
              <a:t> que apresenta funcionalidades novas e melhoradas. O uso básico de </a:t>
            </a:r>
            <a:r>
              <a:rPr lang="pt-BR" b="0" dirty="0" err="1">
                <a:solidFill>
                  <a:srgbClr val="000000"/>
                </a:solidFill>
                <a:cs typeface="Arial" panose="020B0604020202020204" pitchFamily="34" charset="0"/>
              </a:rPr>
              <a:t>data.tables</a:t>
            </a:r>
            <a:r>
              <a:rPr lang="pt-BR" b="0" dirty="0">
                <a:solidFill>
                  <a:srgbClr val="000000"/>
                </a:solidFill>
                <a:cs typeface="Arial" panose="020B0604020202020204" pitchFamily="34" charset="0"/>
              </a:rPr>
              <a:t> segue:</a:t>
            </a:r>
          </a:p>
          <a:p>
            <a:pPr lvl="1" indent="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endParaRPr lang="pt-BR" b="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 indent="0" algn="ctr">
              <a:lnSpc>
                <a:spcPct val="90000"/>
              </a:lnSpc>
            </a:pPr>
            <a:r>
              <a:rPr lang="pt-BR" sz="1600" dirty="0" err="1">
                <a:solidFill>
                  <a:srgbClr val="000000"/>
                </a:solidFill>
                <a:cs typeface="Arial" panose="020B0604020202020204" pitchFamily="34" charset="0"/>
              </a:rPr>
              <a:t>dt</a:t>
            </a:r>
            <a:r>
              <a:rPr lang="pt-BR" sz="1600" dirty="0">
                <a:cs typeface="Arial" panose="020B0604020202020204" pitchFamily="34" charset="0"/>
              </a:rPr>
              <a:t>[</a:t>
            </a:r>
            <a:r>
              <a:rPr lang="pt-BR" sz="1600" dirty="0" err="1">
                <a:solidFill>
                  <a:srgbClr val="119571"/>
                </a:solidFill>
                <a:cs typeface="Arial" panose="020B0604020202020204" pitchFamily="34" charset="0"/>
              </a:rPr>
              <a:t>i</a:t>
            </a:r>
            <a:r>
              <a:rPr lang="pt-BR" sz="1600" dirty="0">
                <a:cs typeface="Arial" panose="020B0604020202020204" pitchFamily="34" charset="0"/>
              </a:rPr>
              <a:t>, </a:t>
            </a:r>
            <a:r>
              <a:rPr lang="pt-BR" sz="1600" dirty="0" err="1">
                <a:solidFill>
                  <a:srgbClr val="0070C0"/>
                </a:solidFill>
                <a:cs typeface="Arial" panose="020B0604020202020204" pitchFamily="34" charset="0"/>
              </a:rPr>
              <a:t>j</a:t>
            </a:r>
            <a:r>
              <a:rPr lang="pt-BR" sz="1600" dirty="0">
                <a:cs typeface="Arial" panose="020B0604020202020204" pitchFamily="34" charset="0"/>
              </a:rPr>
              <a:t>, </a:t>
            </a:r>
            <a:r>
              <a:rPr lang="pt-BR" sz="1600" dirty="0" err="1">
                <a:solidFill>
                  <a:srgbClr val="B74919"/>
                </a:solidFill>
                <a:cs typeface="Arial" panose="020B0604020202020204" pitchFamily="34" charset="0"/>
              </a:rPr>
              <a:t>by</a:t>
            </a:r>
            <a:r>
              <a:rPr lang="pt-BR" sz="1600" dirty="0">
                <a:cs typeface="Arial" panose="020B0604020202020204" pitchFamily="34" charset="0"/>
              </a:rPr>
              <a:t>]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pt-BR" dirty="0">
              <a:cs typeface="Arial" panose="020B0604020202020204" pitchFamily="34" charset="0"/>
            </a:endParaRPr>
          </a:p>
          <a:p>
            <a:pPr lvl="1" indent="0" algn="ctr">
              <a:lnSpc>
                <a:spcPct val="90000"/>
              </a:lnSpc>
            </a:pPr>
            <a:r>
              <a:rPr lang="pt-BR" b="0" dirty="0">
                <a:solidFill>
                  <a:srgbClr val="000000"/>
                </a:solidFill>
                <a:cs typeface="Arial" panose="020B0604020202020204" pitchFamily="34" charset="0"/>
              </a:rPr>
              <a:t>pegue </a:t>
            </a:r>
            <a:r>
              <a:rPr lang="pt-BR" b="0" dirty="0" err="1">
                <a:solidFill>
                  <a:srgbClr val="000000"/>
                </a:solidFill>
                <a:cs typeface="Arial" panose="020B0604020202020204" pitchFamily="34" charset="0"/>
              </a:rPr>
              <a:t>data.table</a:t>
            </a:r>
            <a:r>
              <a:rPr lang="pt-BR" b="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cs typeface="Arial" panose="020B0604020202020204" pitchFamily="34" charset="0"/>
              </a:rPr>
              <a:t>dt</a:t>
            </a:r>
            <a:r>
              <a:rPr lang="pt-BR" b="0" dirty="0">
                <a:solidFill>
                  <a:srgbClr val="000000"/>
                </a:solidFill>
                <a:cs typeface="Arial" panose="020B0604020202020204" pitchFamily="34" charset="0"/>
              </a:rPr>
              <a:t>,</a:t>
            </a:r>
          </a:p>
          <a:p>
            <a:pPr lvl="1" indent="0" algn="ctr">
              <a:lnSpc>
                <a:spcPct val="90000"/>
              </a:lnSpc>
            </a:pPr>
            <a:r>
              <a:rPr lang="pt-BR" b="0" dirty="0">
                <a:solidFill>
                  <a:srgbClr val="000000"/>
                </a:solidFill>
                <a:cs typeface="Arial" panose="020B0604020202020204" pitchFamily="34" charset="0"/>
              </a:rPr>
              <a:t>subdivida linhas usando </a:t>
            </a:r>
            <a:r>
              <a:rPr lang="pt-BR" dirty="0" err="1">
                <a:solidFill>
                  <a:srgbClr val="119571"/>
                </a:solidFill>
                <a:cs typeface="Arial" panose="020B0604020202020204" pitchFamily="34" charset="0"/>
              </a:rPr>
              <a:t>i</a:t>
            </a:r>
            <a:r>
              <a:rPr lang="pt-BR" b="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  <a:p>
            <a:pPr lvl="1" indent="0" algn="ctr">
              <a:lnSpc>
                <a:spcPct val="90000"/>
              </a:lnSpc>
            </a:pPr>
            <a:r>
              <a:rPr lang="pt-BR" b="0" dirty="0">
                <a:solidFill>
                  <a:srgbClr val="000000"/>
                </a:solidFill>
                <a:cs typeface="Arial" panose="020B0604020202020204" pitchFamily="34" charset="0"/>
              </a:rPr>
              <a:t>e manipule colunas por </a:t>
            </a:r>
            <a:r>
              <a:rPr lang="pt-BR" dirty="0" err="1">
                <a:solidFill>
                  <a:srgbClr val="0070C0"/>
                </a:solidFill>
                <a:cs typeface="Arial" panose="020B0604020202020204" pitchFamily="34" charset="0"/>
              </a:rPr>
              <a:t>j</a:t>
            </a:r>
            <a:r>
              <a:rPr lang="pt-BR" b="0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</a:p>
          <a:p>
            <a:pPr lvl="1" indent="0" algn="ctr">
              <a:lnSpc>
                <a:spcPct val="90000"/>
              </a:lnSpc>
            </a:pPr>
            <a:r>
              <a:rPr lang="pt-BR" b="0" dirty="0">
                <a:solidFill>
                  <a:srgbClr val="000000"/>
                </a:solidFill>
                <a:cs typeface="Arial" panose="020B0604020202020204" pitchFamily="34" charset="0"/>
              </a:rPr>
              <a:t>agrupadas de acordo com </a:t>
            </a:r>
            <a:r>
              <a:rPr lang="pt-BR" dirty="0" err="1">
                <a:solidFill>
                  <a:srgbClr val="B74919"/>
                </a:solidFill>
                <a:cs typeface="Arial" panose="020B0604020202020204" pitchFamily="34" charset="0"/>
              </a:rPr>
              <a:t>by</a:t>
            </a:r>
            <a:endParaRPr lang="pt-BR" b="0" dirty="0">
              <a:solidFill>
                <a:srgbClr val="000000"/>
              </a:solidFill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pt-BR" dirty="0">
              <a:cs typeface="Arial" panose="020B0604020202020204" pitchFamily="34" charset="0"/>
            </a:endParaRPr>
          </a:p>
          <a:p>
            <a:pPr lvl="1" indent="0" algn="just">
              <a:lnSpc>
                <a:spcPct val="90000"/>
              </a:lnSpc>
            </a:pPr>
            <a:r>
              <a:rPr lang="pt-BR" b="0" dirty="0" err="1">
                <a:solidFill>
                  <a:srgbClr val="000000"/>
                </a:solidFill>
                <a:cs typeface="Arial" panose="020B0604020202020204" pitchFamily="34" charset="0"/>
              </a:rPr>
              <a:t>data.tables</a:t>
            </a:r>
            <a:r>
              <a:rPr lang="pt-BR" b="0" dirty="0">
                <a:solidFill>
                  <a:srgbClr val="000000"/>
                </a:solidFill>
                <a:cs typeface="Arial" panose="020B0604020202020204" pitchFamily="34" charset="0"/>
              </a:rPr>
              <a:t> também são </a:t>
            </a:r>
            <a:r>
              <a:rPr lang="pt-BR" b="0" dirty="0" err="1">
                <a:solidFill>
                  <a:srgbClr val="000000"/>
                </a:solidFill>
                <a:cs typeface="Arial" panose="020B0604020202020204" pitchFamily="34" charset="0"/>
              </a:rPr>
              <a:t>data.frames</a:t>
            </a:r>
            <a:r>
              <a:rPr lang="pt-BR" b="0" dirty="0">
                <a:solidFill>
                  <a:srgbClr val="000000"/>
                </a:solidFill>
                <a:cs typeface="Arial" panose="020B0604020202020204" pitchFamily="34" charset="0"/>
              </a:rPr>
              <a:t>, portanto funções que se  aplicam a </a:t>
            </a:r>
            <a:r>
              <a:rPr lang="pt-BR" b="0" dirty="0" err="1">
                <a:solidFill>
                  <a:srgbClr val="000000"/>
                </a:solidFill>
                <a:cs typeface="Arial" panose="020B0604020202020204" pitchFamily="34" charset="0"/>
              </a:rPr>
              <a:t>data.frames</a:t>
            </a:r>
            <a:r>
              <a:rPr lang="pt-BR" b="0" dirty="0">
                <a:solidFill>
                  <a:srgbClr val="000000"/>
                </a:solidFill>
                <a:cs typeface="Arial" panose="020B0604020202020204" pitchFamily="34" charset="0"/>
              </a:rPr>
              <a:t> também funcionam sobre </a:t>
            </a:r>
            <a:r>
              <a:rPr lang="pt-BR" b="0" dirty="0" err="1">
                <a:solidFill>
                  <a:srgbClr val="000000"/>
                </a:solidFill>
                <a:cs typeface="Arial" panose="020B0604020202020204" pitchFamily="34" charset="0"/>
              </a:rPr>
              <a:t>data.tables</a:t>
            </a:r>
            <a:endParaRPr lang="pt-BR" b="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pt-BR" dirty="0">
              <a:cs typeface="Arial" panose="020B0604020202020204" pitchFamily="34" charset="0"/>
            </a:endParaRPr>
          </a:p>
        </p:txBody>
      </p:sp>
      <p:sp>
        <p:nvSpPr>
          <p:cNvPr id="143" name="Use headers, colors, and/or backgrounds to separate or group together sections."/>
          <p:cNvSpPr txBox="1"/>
          <p:nvPr/>
        </p:nvSpPr>
        <p:spPr>
          <a:xfrm>
            <a:off x="289898" y="5500494"/>
            <a:ext cx="4211596" cy="1056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00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dirty="0" err="1">
                <a:solidFill>
                  <a:srgbClr val="000000"/>
                </a:solidFill>
              </a:rPr>
              <a:t>data.table</a:t>
            </a:r>
            <a:r>
              <a:rPr lang="pt-BR" dirty="0">
                <a:solidFill>
                  <a:srgbClr val="000000"/>
                </a:solidFill>
              </a:rPr>
              <a:t>(</a:t>
            </a:r>
            <a:r>
              <a:rPr lang="pt-BR" b="0" dirty="0">
                <a:solidFill>
                  <a:srgbClr val="000000"/>
                </a:solidFill>
              </a:rPr>
              <a:t>a = </a:t>
            </a:r>
            <a:r>
              <a:rPr lang="pt-BR" b="0" dirty="0" err="1">
                <a:solidFill>
                  <a:srgbClr val="000000"/>
                </a:solidFill>
              </a:rPr>
              <a:t>c</a:t>
            </a:r>
            <a:r>
              <a:rPr lang="pt-BR" b="0" dirty="0">
                <a:solidFill>
                  <a:srgbClr val="000000"/>
                </a:solidFill>
              </a:rPr>
              <a:t>(1, 2), </a:t>
            </a:r>
            <a:r>
              <a:rPr lang="pt-BR" b="0" dirty="0" err="1">
                <a:solidFill>
                  <a:srgbClr val="000000"/>
                </a:solidFill>
              </a:rPr>
              <a:t>b</a:t>
            </a:r>
            <a:r>
              <a:rPr lang="pt-BR" b="0" dirty="0">
                <a:solidFill>
                  <a:srgbClr val="000000"/>
                </a:solidFill>
              </a:rPr>
              <a:t> = </a:t>
            </a:r>
            <a:r>
              <a:rPr lang="pt-BR" b="0" dirty="0" err="1">
                <a:solidFill>
                  <a:srgbClr val="000000"/>
                </a:solidFill>
              </a:rPr>
              <a:t>c</a:t>
            </a:r>
            <a:r>
              <a:rPr lang="pt-BR" b="0" dirty="0">
                <a:solidFill>
                  <a:srgbClr val="000000"/>
                </a:solidFill>
              </a:rPr>
              <a:t>("a", "</a:t>
            </a:r>
            <a:r>
              <a:rPr lang="pt-BR" b="0" dirty="0" err="1">
                <a:solidFill>
                  <a:srgbClr val="000000"/>
                </a:solidFill>
              </a:rPr>
              <a:t>b</a:t>
            </a:r>
            <a:r>
              <a:rPr lang="pt-BR" b="0" dirty="0">
                <a:solidFill>
                  <a:srgbClr val="000000"/>
                </a:solidFill>
              </a:rPr>
              <a:t>")</a:t>
            </a:r>
            <a:r>
              <a:rPr lang="pt-BR" dirty="0">
                <a:solidFill>
                  <a:srgbClr val="000000"/>
                </a:solidFill>
              </a:rPr>
              <a:t>)</a:t>
            </a:r>
            <a:endParaRPr lang="pt-BR" b="0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pt-BR" b="0" dirty="0">
                <a:solidFill>
                  <a:srgbClr val="000000"/>
                </a:solidFill>
              </a:rPr>
              <a:t>cria um </a:t>
            </a:r>
            <a:r>
              <a:rPr lang="pt-BR" b="0" dirty="0" err="1">
                <a:solidFill>
                  <a:srgbClr val="000000"/>
                </a:solidFill>
              </a:rPr>
              <a:t>data.table</a:t>
            </a:r>
            <a:r>
              <a:rPr lang="pt-BR" b="0" dirty="0">
                <a:solidFill>
                  <a:srgbClr val="000000"/>
                </a:solidFill>
              </a:rPr>
              <a:t> a partir do zero. Análogo ao </a:t>
            </a:r>
            <a:r>
              <a:rPr lang="pt-BR" b="0" dirty="0" err="1">
                <a:solidFill>
                  <a:srgbClr val="000000"/>
                </a:solidFill>
              </a:rPr>
              <a:t>data.frame</a:t>
            </a:r>
            <a:r>
              <a:rPr lang="pt-BR" b="0" dirty="0">
                <a:solidFill>
                  <a:srgbClr val="000000"/>
                </a:solidFill>
              </a:rPr>
              <a:t>()</a:t>
            </a:r>
            <a:r>
              <a:rPr lang="pt-BR" b="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lang="pt-BR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pt-BR" b="0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pt-BR" dirty="0" err="1">
                <a:solidFill>
                  <a:srgbClr val="000000"/>
                </a:solidFill>
              </a:rPr>
              <a:t>setDT</a:t>
            </a:r>
            <a:r>
              <a:rPr lang="pt-BR" dirty="0">
                <a:solidFill>
                  <a:srgbClr val="000000"/>
                </a:solidFill>
              </a:rPr>
              <a:t>(</a:t>
            </a:r>
            <a:r>
              <a:rPr lang="pt-BR" b="0" dirty="0" err="1">
                <a:solidFill>
                  <a:srgbClr val="000000"/>
                </a:solidFill>
              </a:rPr>
              <a:t>df</a:t>
            </a:r>
            <a:r>
              <a:rPr lang="pt-BR" dirty="0">
                <a:solidFill>
                  <a:srgbClr val="000000"/>
                </a:solidFill>
              </a:rPr>
              <a:t>)</a:t>
            </a:r>
            <a:r>
              <a:rPr lang="pt-BR" b="0" dirty="0">
                <a:solidFill>
                  <a:srgbClr val="000000"/>
                </a:solidFill>
              </a:rPr>
              <a:t>* ou </a:t>
            </a:r>
            <a:r>
              <a:rPr lang="pt-BR" dirty="0" err="1">
                <a:solidFill>
                  <a:srgbClr val="000000"/>
                </a:solidFill>
              </a:rPr>
              <a:t>as.data.table</a:t>
            </a:r>
            <a:r>
              <a:rPr lang="pt-BR" dirty="0">
                <a:solidFill>
                  <a:srgbClr val="000000"/>
                </a:solidFill>
              </a:rPr>
              <a:t>(</a:t>
            </a:r>
            <a:r>
              <a:rPr lang="pt-BR" b="0" dirty="0" err="1">
                <a:solidFill>
                  <a:srgbClr val="000000"/>
                </a:solidFill>
              </a:rPr>
              <a:t>df</a:t>
            </a:r>
            <a:r>
              <a:rPr lang="pt-BR" dirty="0">
                <a:solidFill>
                  <a:srgbClr val="000000"/>
                </a:solidFill>
              </a:rPr>
              <a:t>)</a:t>
            </a:r>
            <a:endParaRPr lang="pt-BR" b="0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pt-BR" b="0" dirty="0">
                <a:solidFill>
                  <a:srgbClr val="000000"/>
                </a:solidFill>
              </a:rPr>
              <a:t>converte um </a:t>
            </a:r>
            <a:r>
              <a:rPr lang="pt-BR" b="0" dirty="0" err="1">
                <a:solidFill>
                  <a:srgbClr val="000000"/>
                </a:solidFill>
              </a:rPr>
              <a:t>data.frame</a:t>
            </a:r>
            <a:r>
              <a:rPr lang="pt-BR" b="0" dirty="0">
                <a:solidFill>
                  <a:srgbClr val="000000"/>
                </a:solidFill>
              </a:rPr>
              <a:t> ou lista a um </a:t>
            </a:r>
            <a:r>
              <a:rPr lang="pt-BR" b="0" dirty="0" err="1">
                <a:solidFill>
                  <a:srgbClr val="000000"/>
                </a:solidFill>
              </a:rPr>
              <a:t>data.table</a:t>
            </a:r>
            <a:r>
              <a:rPr lang="pt-BR" b="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44" name="Layout Suggestions"/>
          <p:cNvSpPr txBox="1"/>
          <p:nvPr/>
        </p:nvSpPr>
        <p:spPr>
          <a:xfrm>
            <a:off x="289898" y="5086068"/>
            <a:ext cx="411011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t-BR" dirty="0">
                <a:solidFill>
                  <a:srgbClr val="393939"/>
                </a:solidFill>
              </a:rPr>
              <a:t>Crie um </a:t>
            </a:r>
            <a:r>
              <a:rPr lang="pt-BR" dirty="0" err="1">
                <a:solidFill>
                  <a:srgbClr val="393939"/>
                </a:solidFill>
              </a:rPr>
              <a:t>data.table</a:t>
            </a:r>
            <a:endParaRPr lang="pt-BR" dirty="0">
              <a:solidFill>
                <a:srgbClr val="393939"/>
              </a:solidFill>
            </a:endParaRPr>
          </a:p>
        </p:txBody>
      </p:sp>
      <p:sp>
        <p:nvSpPr>
          <p:cNvPr id="145" name="Line"/>
          <p:cNvSpPr/>
          <p:nvPr/>
        </p:nvSpPr>
        <p:spPr>
          <a:xfrm>
            <a:off x="289898" y="4983632"/>
            <a:ext cx="4320000" cy="1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pt-BR"/>
          </a:p>
        </p:txBody>
      </p:sp>
      <p:sp>
        <p:nvSpPr>
          <p:cNvPr id="146" name="Use headers, colors, and/or backgrounds to separate or group together sections."/>
          <p:cNvSpPr txBox="1"/>
          <p:nvPr/>
        </p:nvSpPr>
        <p:spPr>
          <a:xfrm>
            <a:off x="1647107" y="7355629"/>
            <a:ext cx="2962792" cy="1483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b="0" dirty="0" err="1">
                <a:solidFill>
                  <a:srgbClr val="000000"/>
                </a:solidFill>
              </a:rPr>
              <a:t>dt</a:t>
            </a:r>
            <a:r>
              <a:rPr lang="pt-BR" b="0" dirty="0">
                <a:solidFill>
                  <a:srgbClr val="000000"/>
                </a:solidFill>
              </a:rPr>
              <a:t>[</a:t>
            </a:r>
            <a:r>
              <a:rPr lang="pt-BR" dirty="0">
                <a:solidFill>
                  <a:srgbClr val="119571"/>
                </a:solidFill>
              </a:rPr>
              <a:t>1:2</a:t>
            </a:r>
            <a:r>
              <a:rPr lang="pt-BR" b="0" dirty="0">
                <a:solidFill>
                  <a:srgbClr val="000000"/>
                </a:solidFill>
              </a:rPr>
              <a:t>, ] </a:t>
            </a:r>
          </a:p>
          <a:p>
            <a:pPr lvl="1" indent="0">
              <a:lnSpc>
                <a:spcPct val="90000"/>
              </a:lnSpc>
            </a:pPr>
            <a:r>
              <a:rPr lang="pt-BR" b="0" dirty="0">
                <a:solidFill>
                  <a:srgbClr val="000000"/>
                </a:solidFill>
              </a:rPr>
              <a:t>subdivide linhas baseado nos números (índices) das linhas.</a:t>
            </a:r>
            <a:endParaRPr lang="pt-BR" sz="1000" b="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pt-BR" sz="1000" b="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pt-BR" sz="1000" b="0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pt-BR" b="0" dirty="0" err="1">
                <a:solidFill>
                  <a:srgbClr val="000000"/>
                </a:solidFill>
              </a:rPr>
              <a:t>dt</a:t>
            </a:r>
            <a:r>
              <a:rPr lang="pt-BR" b="0" dirty="0">
                <a:solidFill>
                  <a:srgbClr val="000000"/>
                </a:solidFill>
              </a:rPr>
              <a:t>[</a:t>
            </a:r>
            <a:r>
              <a:rPr lang="pt-BR" dirty="0">
                <a:solidFill>
                  <a:srgbClr val="119571"/>
                </a:solidFill>
              </a:rPr>
              <a:t>a &gt; 5</a:t>
            </a:r>
            <a:r>
              <a:rPr lang="pt-BR" b="0" dirty="0">
                <a:solidFill>
                  <a:srgbClr val="000000"/>
                </a:solidFill>
              </a:rPr>
              <a:t>, ] </a:t>
            </a:r>
          </a:p>
          <a:p>
            <a:pPr lvl="1" indent="0">
              <a:lnSpc>
                <a:spcPct val="90000"/>
              </a:lnSpc>
            </a:pPr>
            <a:r>
              <a:rPr lang="pt-BR" b="0" dirty="0">
                <a:solidFill>
                  <a:srgbClr val="000000"/>
                </a:solidFill>
              </a:rPr>
              <a:t>subdivide linhas baseado em valores em uma ou mais colunas.</a:t>
            </a:r>
          </a:p>
        </p:txBody>
      </p:sp>
      <p:sp>
        <p:nvSpPr>
          <p:cNvPr id="147" name="Layout Suggestions"/>
          <p:cNvSpPr txBox="1"/>
          <p:nvPr/>
        </p:nvSpPr>
        <p:spPr>
          <a:xfrm>
            <a:off x="289898" y="6861522"/>
            <a:ext cx="3520102" cy="341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4400" rIns="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t-BR" dirty="0">
                <a:solidFill>
                  <a:srgbClr val="393939"/>
                </a:solidFill>
              </a:rPr>
              <a:t>Subdivida linhas usando </a:t>
            </a:r>
            <a:r>
              <a:rPr lang="pt-BR" dirty="0" err="1">
                <a:solidFill>
                  <a:srgbClr val="119571"/>
                </a:solidFill>
              </a:rPr>
              <a:t>i</a:t>
            </a:r>
            <a:endParaRPr lang="pt-BR" dirty="0">
              <a:solidFill>
                <a:srgbClr val="119571"/>
              </a:solidFill>
            </a:endParaRPr>
          </a:p>
        </p:txBody>
      </p:sp>
      <p:sp>
        <p:nvSpPr>
          <p:cNvPr id="148" name="Line"/>
          <p:cNvSpPr/>
          <p:nvPr/>
        </p:nvSpPr>
        <p:spPr>
          <a:xfrm>
            <a:off x="289898" y="6761056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pt-BR"/>
          </a:p>
        </p:txBody>
      </p:sp>
      <p:sp>
        <p:nvSpPr>
          <p:cNvPr id="149" name="CODE"/>
          <p:cNvSpPr txBox="1"/>
          <p:nvPr/>
        </p:nvSpPr>
        <p:spPr>
          <a:xfrm>
            <a:off x="289898" y="9207505"/>
            <a:ext cx="342393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0" bIns="12700" anchor="ctr">
            <a:spAutoFit/>
          </a:bodyPr>
          <a:lstStyle/>
          <a:p>
            <a:pPr lvl="1" indent="0"/>
            <a:r>
              <a:rPr lang="pt-BR" dirty="0"/>
              <a:t>OPERADORES LÓGICOS PARA USAR EM </a:t>
            </a:r>
            <a:r>
              <a:rPr lang="pt-BR" dirty="0" err="1">
                <a:solidFill>
                  <a:srgbClr val="119571"/>
                </a:solidFill>
              </a:rPr>
              <a:t>i</a:t>
            </a:r>
            <a:endParaRPr lang="pt-BR" dirty="0">
              <a:solidFill>
                <a:srgbClr val="119571"/>
              </a:solidFill>
            </a:endParaRPr>
          </a:p>
        </p:txBody>
      </p:sp>
      <p:sp>
        <p:nvSpPr>
          <p:cNvPr id="150" name="Line"/>
          <p:cNvSpPr/>
          <p:nvPr/>
        </p:nvSpPr>
        <p:spPr>
          <a:xfrm>
            <a:off x="289898" y="9190451"/>
            <a:ext cx="4320000" cy="1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pt-BR"/>
          </a:p>
        </p:txBody>
      </p:sp>
      <p:sp>
        <p:nvSpPr>
          <p:cNvPr id="151" name="Use headers, colors, and/or backgrounds to separate or group together sections."/>
          <p:cNvSpPr txBox="1"/>
          <p:nvPr/>
        </p:nvSpPr>
        <p:spPr>
          <a:xfrm>
            <a:off x="289898" y="9475631"/>
            <a:ext cx="4211596" cy="468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b="0">
                <a:solidFill>
                  <a:srgbClr val="000000"/>
                </a:solidFill>
              </a:rPr>
              <a:t>&lt;	&lt;=	is.na()	%in%	|	</a:t>
            </a:r>
            <a:r>
              <a:rPr lang="pt-BR">
                <a:solidFill>
                  <a:srgbClr val="000000"/>
                </a:solidFill>
              </a:rPr>
              <a:t>%like%</a:t>
            </a:r>
          </a:p>
          <a:p>
            <a:pPr lvl="1" indent="0">
              <a:lnSpc>
                <a:spcPct val="90000"/>
              </a:lnSpc>
            </a:pPr>
            <a:r>
              <a:rPr lang="pt-BR" b="0">
                <a:solidFill>
                  <a:srgbClr val="000000"/>
                </a:solidFill>
              </a:rPr>
              <a:t>&gt;	&gt;=	!is.na()	!	&amp;	</a:t>
            </a:r>
            <a:r>
              <a:rPr lang="pt-BR">
                <a:solidFill>
                  <a:srgbClr val="000000"/>
                </a:solidFill>
              </a:rPr>
              <a:t>%between%</a:t>
            </a:r>
          </a:p>
        </p:txBody>
      </p:sp>
      <p:graphicFrame>
        <p:nvGraphicFramePr>
          <p:cNvPr id="153" name="Table"/>
          <p:cNvGraphicFramePr/>
          <p:nvPr>
            <p:extLst>
              <p:ext uri="{D42A27DB-BD31-4B8C-83A1-F6EECF244321}">
                <p14:modId xmlns:p14="http://schemas.microsoft.com/office/powerpoint/2010/main" val="2301038660"/>
              </p:ext>
            </p:extLst>
          </p:nvPr>
        </p:nvGraphicFramePr>
        <p:xfrm>
          <a:off x="979678" y="7348238"/>
          <a:ext cx="4644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" name="Line"/>
          <p:cNvSpPr/>
          <p:nvPr/>
        </p:nvSpPr>
        <p:spPr>
          <a:xfrm flipV="1">
            <a:off x="796036" y="7504886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pt-BR"/>
          </a:p>
        </p:txBody>
      </p:sp>
      <p:graphicFrame>
        <p:nvGraphicFramePr>
          <p:cNvPr id="155" name="Table"/>
          <p:cNvGraphicFramePr/>
          <p:nvPr>
            <p:extLst>
              <p:ext uri="{D42A27DB-BD31-4B8C-83A1-F6EECF244321}">
                <p14:modId xmlns:p14="http://schemas.microsoft.com/office/powerpoint/2010/main" val="3601920635"/>
              </p:ext>
            </p:extLst>
          </p:nvPr>
        </p:nvGraphicFramePr>
        <p:xfrm>
          <a:off x="289898" y="7351281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0" name="Use headers, colors, and/or backgrounds to separate or group together sections."/>
          <p:cNvSpPr txBox="1"/>
          <p:nvPr/>
        </p:nvSpPr>
        <p:spPr>
          <a:xfrm>
            <a:off x="6057252" y="2502410"/>
            <a:ext cx="3063543" cy="524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b="0" dirty="0" err="1">
                <a:solidFill>
                  <a:srgbClr val="000000"/>
                </a:solidFill>
              </a:rPr>
              <a:t>dt</a:t>
            </a:r>
            <a:r>
              <a:rPr lang="pt-BR" b="0" dirty="0">
                <a:solidFill>
                  <a:srgbClr val="000000"/>
                </a:solidFill>
              </a:rPr>
              <a:t>[, </a:t>
            </a:r>
            <a:r>
              <a:rPr lang="pt-BR" dirty="0" err="1">
                <a:solidFill>
                  <a:srgbClr val="0070C0"/>
                </a:solidFill>
              </a:rPr>
              <a:t>c</a:t>
            </a:r>
            <a:r>
              <a:rPr lang="pt-BR" dirty="0">
                <a:solidFill>
                  <a:srgbClr val="0070C0"/>
                </a:solidFill>
              </a:rPr>
              <a:t>(2)</a:t>
            </a:r>
            <a:r>
              <a:rPr lang="pt-BR" b="0" dirty="0">
                <a:solidFill>
                  <a:srgbClr val="000000"/>
                </a:solidFill>
              </a:rPr>
              <a:t>]</a:t>
            </a:r>
          </a:p>
          <a:p>
            <a:pPr lvl="1" indent="0">
              <a:lnSpc>
                <a:spcPct val="90000"/>
              </a:lnSpc>
            </a:pPr>
            <a:r>
              <a:rPr lang="pt-BR" b="0" dirty="0">
                <a:solidFill>
                  <a:srgbClr val="000000"/>
                </a:solidFill>
              </a:rPr>
              <a:t>extrai colunas por número; anteceda números de colunas com “-” para remover colunas.</a:t>
            </a:r>
          </a:p>
        </p:txBody>
      </p:sp>
      <p:graphicFrame>
        <p:nvGraphicFramePr>
          <p:cNvPr id="161" name="Table"/>
          <p:cNvGraphicFramePr/>
          <p:nvPr>
            <p:extLst>
              <p:ext uri="{D42A27DB-BD31-4B8C-83A1-F6EECF244321}">
                <p14:modId xmlns:p14="http://schemas.microsoft.com/office/powerpoint/2010/main" val="3840837557"/>
              </p:ext>
            </p:extLst>
          </p:nvPr>
        </p:nvGraphicFramePr>
        <p:xfrm>
          <a:off x="5525181" y="2500381"/>
          <a:ext cx="1548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2" name="Line"/>
          <p:cNvSpPr/>
          <p:nvPr/>
        </p:nvSpPr>
        <p:spPr>
          <a:xfrm>
            <a:off x="5344117" y="2652546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pt-BR"/>
          </a:p>
        </p:txBody>
      </p:sp>
      <p:graphicFrame>
        <p:nvGraphicFramePr>
          <p:cNvPr id="163" name="Table"/>
          <p:cNvGraphicFramePr/>
          <p:nvPr>
            <p:extLst>
              <p:ext uri="{D42A27DB-BD31-4B8C-83A1-F6EECF244321}">
                <p14:modId xmlns:p14="http://schemas.microsoft.com/office/powerpoint/2010/main" val="336120589"/>
              </p:ext>
            </p:extLst>
          </p:nvPr>
        </p:nvGraphicFramePr>
        <p:xfrm>
          <a:off x="4834526" y="2500381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4" name="Use headers, colors, and/or backgrounds to separate or group together sections."/>
          <p:cNvSpPr txBox="1"/>
          <p:nvPr/>
        </p:nvSpPr>
        <p:spPr>
          <a:xfrm>
            <a:off x="6057253" y="3350613"/>
            <a:ext cx="3063542" cy="35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b="0" dirty="0" err="1">
                <a:solidFill>
                  <a:srgbClr val="000000"/>
                </a:solidFill>
              </a:rPr>
              <a:t>dt</a:t>
            </a:r>
            <a:r>
              <a:rPr lang="pt-BR" b="0" dirty="0">
                <a:solidFill>
                  <a:srgbClr val="000000"/>
                </a:solidFill>
              </a:rPr>
              <a:t>[, </a:t>
            </a:r>
            <a:r>
              <a:rPr lang="pt-BR" dirty="0">
                <a:solidFill>
                  <a:srgbClr val="0070C0"/>
                </a:solidFill>
              </a:rPr>
              <a:t>.(</a:t>
            </a:r>
            <a:r>
              <a:rPr lang="pt-BR" dirty="0" err="1">
                <a:solidFill>
                  <a:srgbClr val="0070C0"/>
                </a:solidFill>
              </a:rPr>
              <a:t>b</a:t>
            </a:r>
            <a:r>
              <a:rPr lang="pt-BR" dirty="0">
                <a:solidFill>
                  <a:srgbClr val="0070C0"/>
                </a:solidFill>
              </a:rPr>
              <a:t>, </a:t>
            </a:r>
            <a:r>
              <a:rPr lang="pt-BR" dirty="0" err="1">
                <a:solidFill>
                  <a:srgbClr val="0070C0"/>
                </a:solidFill>
              </a:rPr>
              <a:t>c</a:t>
            </a:r>
            <a:r>
              <a:rPr lang="pt-BR" dirty="0">
                <a:solidFill>
                  <a:srgbClr val="0070C0"/>
                </a:solidFill>
              </a:rPr>
              <a:t>)</a:t>
            </a:r>
            <a:r>
              <a:rPr lang="pt-BR" b="0" dirty="0">
                <a:solidFill>
                  <a:srgbClr val="000000"/>
                </a:solidFill>
              </a:rPr>
              <a:t>]</a:t>
            </a:r>
          </a:p>
          <a:p>
            <a:pPr lvl="1" indent="0">
              <a:lnSpc>
                <a:spcPct val="90000"/>
              </a:lnSpc>
            </a:pPr>
            <a:r>
              <a:rPr lang="pt-BR" b="0" dirty="0">
                <a:solidFill>
                  <a:srgbClr val="000000"/>
                </a:solidFill>
              </a:rPr>
              <a:t>extrai colunas por nome.</a:t>
            </a:r>
          </a:p>
        </p:txBody>
      </p:sp>
      <p:graphicFrame>
        <p:nvGraphicFramePr>
          <p:cNvPr id="165" name="Table"/>
          <p:cNvGraphicFramePr/>
          <p:nvPr>
            <p:extLst>
              <p:ext uri="{D42A27DB-BD31-4B8C-83A1-F6EECF244321}">
                <p14:modId xmlns:p14="http://schemas.microsoft.com/office/powerpoint/2010/main" val="4127869966"/>
              </p:ext>
            </p:extLst>
          </p:nvPr>
        </p:nvGraphicFramePr>
        <p:xfrm>
          <a:off x="5525181" y="3349725"/>
          <a:ext cx="3096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6" name="Line"/>
          <p:cNvSpPr/>
          <p:nvPr/>
        </p:nvSpPr>
        <p:spPr>
          <a:xfrm>
            <a:off x="5344117" y="3499862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pt-BR"/>
          </a:p>
        </p:txBody>
      </p:sp>
      <p:graphicFrame>
        <p:nvGraphicFramePr>
          <p:cNvPr id="167" name="Table"/>
          <p:cNvGraphicFramePr/>
          <p:nvPr>
            <p:extLst>
              <p:ext uri="{D42A27DB-BD31-4B8C-83A1-F6EECF244321}">
                <p14:modId xmlns:p14="http://schemas.microsoft.com/office/powerpoint/2010/main" val="2704408127"/>
              </p:ext>
            </p:extLst>
          </p:nvPr>
        </p:nvGraphicFramePr>
        <p:xfrm>
          <a:off x="4834526" y="3349725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8" name="Table"/>
          <p:cNvGraphicFramePr/>
          <p:nvPr>
            <p:extLst>
              <p:ext uri="{D42A27DB-BD31-4B8C-83A1-F6EECF244321}">
                <p14:modId xmlns:p14="http://schemas.microsoft.com/office/powerpoint/2010/main" val="2821445932"/>
              </p:ext>
            </p:extLst>
          </p:nvPr>
        </p:nvGraphicFramePr>
        <p:xfrm>
          <a:off x="979679" y="8265394"/>
          <a:ext cx="4644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6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9" name="Line"/>
          <p:cNvSpPr/>
          <p:nvPr/>
        </p:nvSpPr>
        <p:spPr>
          <a:xfrm>
            <a:off x="796036" y="8417793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pt-BR"/>
          </a:p>
        </p:txBody>
      </p:sp>
      <p:graphicFrame>
        <p:nvGraphicFramePr>
          <p:cNvPr id="170" name="Table"/>
          <p:cNvGraphicFramePr/>
          <p:nvPr>
            <p:extLst>
              <p:ext uri="{D42A27DB-BD31-4B8C-83A1-F6EECF244321}">
                <p14:modId xmlns:p14="http://schemas.microsoft.com/office/powerpoint/2010/main" val="1631091416"/>
              </p:ext>
            </p:extLst>
          </p:nvPr>
        </p:nvGraphicFramePr>
        <p:xfrm>
          <a:off x="289898" y="8265394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387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87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87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6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87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ktangel 1"/>
          <p:cNvSpPr/>
          <p:nvPr/>
        </p:nvSpPr>
        <p:spPr>
          <a:xfrm>
            <a:off x="4834526" y="2149442"/>
            <a:ext cx="672620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pt-BR" dirty="0"/>
              <a:t>EXTRAIR</a:t>
            </a:r>
          </a:p>
        </p:txBody>
      </p:sp>
      <p:sp>
        <p:nvSpPr>
          <p:cNvPr id="172" name="Line"/>
          <p:cNvSpPr/>
          <p:nvPr/>
        </p:nvSpPr>
        <p:spPr>
          <a:xfrm flipV="1">
            <a:off x="4834526" y="2127269"/>
            <a:ext cx="4320000" cy="314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pt-BR"/>
          </a:p>
        </p:txBody>
      </p:sp>
      <p:sp>
        <p:nvSpPr>
          <p:cNvPr id="173" name="Use headers, colors, and/or backgrounds to separate or group together sections."/>
          <p:cNvSpPr txBox="1"/>
          <p:nvPr/>
        </p:nvSpPr>
        <p:spPr>
          <a:xfrm>
            <a:off x="5904365" y="4544336"/>
            <a:ext cx="3250160" cy="107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dt</a:t>
            </a:r>
            <a:r>
              <a:rPr lang="pt-BR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[, </a:t>
            </a:r>
            <a:r>
              <a:rPr lang="pt-BR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.(</a:t>
            </a:r>
            <a:r>
              <a:rPr lang="pt-BR" dirty="0" err="1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  <a:r>
              <a:rPr lang="pt-BR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sum(a))</a:t>
            </a:r>
            <a:r>
              <a:rPr lang="pt-BR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]</a:t>
            </a:r>
          </a:p>
          <a:p>
            <a:pPr lvl="1" indent="0">
              <a:lnSpc>
                <a:spcPct val="90000"/>
              </a:lnSpc>
            </a:pPr>
            <a:r>
              <a:rPr lang="pt-BR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cria um </a:t>
            </a:r>
            <a:r>
              <a:rPr lang="pt-BR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data.table</a:t>
            </a:r>
            <a:r>
              <a:rPr lang="pt-BR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com novas colunas baseado no valores sumarizados das linhas.</a:t>
            </a:r>
          </a:p>
          <a:p>
            <a:pPr lvl="1" indent="0">
              <a:lnSpc>
                <a:spcPct val="90000"/>
              </a:lnSpc>
            </a:pPr>
            <a:endParaRPr lang="pt-BR" b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 indent="0">
              <a:lnSpc>
                <a:spcPct val="90000"/>
              </a:lnSpc>
            </a:pPr>
            <a:r>
              <a:rPr lang="pt-BR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funções de sumário como </a:t>
            </a:r>
            <a:r>
              <a:rPr lang="pt-BR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mean</a:t>
            </a:r>
            <a:r>
              <a:rPr lang="pt-BR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(), </a:t>
            </a:r>
            <a:r>
              <a:rPr lang="pt-BR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median</a:t>
            </a:r>
            <a:r>
              <a:rPr lang="pt-BR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(), min(), </a:t>
            </a:r>
            <a:r>
              <a:rPr lang="pt-BR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max</a:t>
            </a:r>
            <a:r>
              <a:rPr lang="pt-BR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(), etc. podem ser usadas para sumarizar linhas</a:t>
            </a:r>
          </a:p>
        </p:txBody>
      </p:sp>
      <p:sp>
        <p:nvSpPr>
          <p:cNvPr id="182" name="Line"/>
          <p:cNvSpPr/>
          <p:nvPr/>
        </p:nvSpPr>
        <p:spPr>
          <a:xfrm>
            <a:off x="4834526" y="4180809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pt-BR"/>
          </a:p>
        </p:txBody>
      </p:sp>
      <p:sp>
        <p:nvSpPr>
          <p:cNvPr id="206" name="Use headers, colors, and/or backgrounds to separate or group together sections."/>
          <p:cNvSpPr txBox="1"/>
          <p:nvPr/>
        </p:nvSpPr>
        <p:spPr>
          <a:xfrm>
            <a:off x="9357554" y="3786541"/>
            <a:ext cx="4320000" cy="16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b="0" dirty="0" err="1">
                <a:solidFill>
                  <a:srgbClr val="000000"/>
                </a:solidFill>
              </a:rPr>
              <a:t>dt</a:t>
            </a:r>
            <a:r>
              <a:rPr lang="pt-BR" b="0" dirty="0">
                <a:solidFill>
                  <a:srgbClr val="000000"/>
                </a:solidFill>
              </a:rPr>
              <a:t>[, </a:t>
            </a:r>
            <a:r>
              <a:rPr lang="pt-BR" dirty="0">
                <a:solidFill>
                  <a:srgbClr val="0070C0"/>
                </a:solidFill>
              </a:rPr>
              <a:t>.(</a:t>
            </a:r>
            <a:r>
              <a:rPr lang="pt-BR" dirty="0" err="1">
                <a:solidFill>
                  <a:srgbClr val="0070C0"/>
                </a:solidFill>
              </a:rPr>
              <a:t>c</a:t>
            </a:r>
            <a:r>
              <a:rPr lang="pt-BR" dirty="0">
                <a:solidFill>
                  <a:srgbClr val="0070C0"/>
                </a:solidFill>
              </a:rPr>
              <a:t> = sum(</a:t>
            </a:r>
            <a:r>
              <a:rPr lang="pt-BR" dirty="0" err="1">
                <a:solidFill>
                  <a:srgbClr val="0070C0"/>
                </a:solidFill>
              </a:rPr>
              <a:t>b</a:t>
            </a:r>
            <a:r>
              <a:rPr lang="pt-BR" dirty="0">
                <a:solidFill>
                  <a:srgbClr val="0070C0"/>
                </a:solidFill>
              </a:rPr>
              <a:t>))</a:t>
            </a:r>
            <a:r>
              <a:rPr lang="pt-BR" dirty="0">
                <a:solidFill>
                  <a:srgbClr val="000000"/>
                </a:solidFill>
              </a:rPr>
              <a:t>, </a:t>
            </a:r>
            <a:r>
              <a:rPr lang="pt-BR" dirty="0" err="1">
                <a:solidFill>
                  <a:srgbClr val="B74919"/>
                </a:solidFill>
              </a:rPr>
              <a:t>by</a:t>
            </a:r>
            <a:r>
              <a:rPr lang="pt-BR" dirty="0">
                <a:solidFill>
                  <a:srgbClr val="B74919"/>
                </a:solidFill>
              </a:rPr>
              <a:t> = a</a:t>
            </a:r>
            <a:r>
              <a:rPr lang="pt-BR" b="0" dirty="0">
                <a:solidFill>
                  <a:srgbClr val="000000"/>
                </a:solidFill>
              </a:rPr>
              <a:t>]</a:t>
            </a:r>
            <a:r>
              <a:rPr lang="pt-BR" b="0" dirty="0">
                <a:solidFill>
                  <a:srgbClr val="B74919"/>
                </a:solidFill>
              </a:rPr>
              <a:t> </a:t>
            </a:r>
            <a:r>
              <a:rPr lang="pt-BR" b="0" dirty="0">
                <a:solidFill>
                  <a:srgbClr val="000000"/>
                </a:solidFill>
              </a:rPr>
              <a:t>– sumariza linhas dentro de grupos</a:t>
            </a:r>
            <a:r>
              <a:rPr lang="pt-BR" b="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lang="pt-BR" b="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pt-BR" b="0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pt-BR" b="0" dirty="0" err="1">
                <a:solidFill>
                  <a:srgbClr val="000000"/>
                </a:solidFill>
                <a:sym typeface="Source Sans Pro Light"/>
              </a:rPr>
              <a:t>dt</a:t>
            </a:r>
            <a:r>
              <a:rPr lang="pt-BR" b="0" dirty="0">
                <a:solidFill>
                  <a:srgbClr val="000000"/>
                </a:solidFill>
                <a:sym typeface="Source Sans Pro Light"/>
              </a:rPr>
              <a:t>[,</a:t>
            </a:r>
            <a:r>
              <a:rPr lang="pt-BR" dirty="0">
                <a:solidFill>
                  <a:srgbClr val="206DA5"/>
                </a:solidFill>
                <a:sym typeface="Source Sans Pro Light"/>
              </a:rPr>
              <a:t> </a:t>
            </a:r>
            <a:r>
              <a:rPr lang="pt-BR" dirty="0" err="1">
                <a:solidFill>
                  <a:srgbClr val="0070C0"/>
                </a:solidFill>
                <a:sym typeface="Source Sans Pro Light"/>
              </a:rPr>
              <a:t>c</a:t>
            </a:r>
            <a:r>
              <a:rPr lang="pt-BR" dirty="0">
                <a:solidFill>
                  <a:srgbClr val="0070C0"/>
                </a:solidFill>
                <a:sym typeface="Source Sans Pro Light"/>
              </a:rPr>
              <a:t> := sum(</a:t>
            </a:r>
            <a:r>
              <a:rPr lang="pt-BR" dirty="0" err="1">
                <a:solidFill>
                  <a:srgbClr val="0070C0"/>
                </a:solidFill>
                <a:sym typeface="Source Sans Pro Light"/>
              </a:rPr>
              <a:t>b</a:t>
            </a:r>
            <a:r>
              <a:rPr lang="pt-BR" dirty="0">
                <a:solidFill>
                  <a:srgbClr val="0070C0"/>
                </a:solidFill>
                <a:sym typeface="Source Sans Pro Light"/>
              </a:rPr>
              <a:t>)</a:t>
            </a:r>
            <a:r>
              <a:rPr lang="pt-BR" dirty="0">
                <a:solidFill>
                  <a:srgbClr val="000000"/>
                </a:solidFill>
                <a:sym typeface="Source Sans Pro Light"/>
              </a:rPr>
              <a:t>, </a:t>
            </a:r>
            <a:r>
              <a:rPr lang="pt-BR" dirty="0" err="1">
                <a:solidFill>
                  <a:srgbClr val="B74919"/>
                </a:solidFill>
              </a:rPr>
              <a:t>by</a:t>
            </a:r>
            <a:r>
              <a:rPr lang="pt-BR" dirty="0">
                <a:solidFill>
                  <a:srgbClr val="B74919"/>
                </a:solidFill>
              </a:rPr>
              <a:t> = a</a:t>
            </a:r>
            <a:r>
              <a:rPr lang="pt-BR" b="0" dirty="0">
                <a:solidFill>
                  <a:srgbClr val="000000"/>
                </a:solidFill>
                <a:sym typeface="Source Sans Pro Light"/>
              </a:rPr>
              <a:t>] – cria uma nova coluna e computa linhas dentro de grupos.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pt-BR" b="0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pt-BR" b="0" dirty="0" err="1">
                <a:solidFill>
                  <a:srgbClr val="000000"/>
                </a:solidFill>
              </a:rPr>
              <a:t>dt</a:t>
            </a:r>
            <a:r>
              <a:rPr lang="pt-BR" b="0" dirty="0">
                <a:solidFill>
                  <a:srgbClr val="000000"/>
                </a:solidFill>
              </a:rPr>
              <a:t>[, </a:t>
            </a:r>
            <a:r>
              <a:rPr lang="pt-BR" dirty="0">
                <a:solidFill>
                  <a:srgbClr val="0070C0"/>
                </a:solidFill>
              </a:rPr>
              <a:t>.SD[1]</a:t>
            </a:r>
            <a:r>
              <a:rPr lang="pt-BR" dirty="0">
                <a:solidFill>
                  <a:srgbClr val="000000"/>
                </a:solidFill>
              </a:rPr>
              <a:t>, </a:t>
            </a:r>
            <a:r>
              <a:rPr lang="pt-BR" dirty="0" err="1">
                <a:solidFill>
                  <a:srgbClr val="B74919"/>
                </a:solidFill>
              </a:rPr>
              <a:t>by</a:t>
            </a:r>
            <a:r>
              <a:rPr lang="pt-BR" dirty="0">
                <a:solidFill>
                  <a:srgbClr val="B74919"/>
                </a:solidFill>
              </a:rPr>
              <a:t> = a</a:t>
            </a:r>
            <a:r>
              <a:rPr lang="pt-BR" b="0" dirty="0">
                <a:solidFill>
                  <a:srgbClr val="000000"/>
                </a:solidFill>
              </a:rPr>
              <a:t>] – extrai primeira linha de grupos.</a:t>
            </a:r>
          </a:p>
          <a:p>
            <a:pPr lvl="1" indent="0">
              <a:lnSpc>
                <a:spcPct val="90000"/>
              </a:lnSpc>
            </a:pPr>
            <a:endParaRPr lang="pt-BR" b="0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pt-BR" b="0" dirty="0" err="1">
                <a:solidFill>
                  <a:srgbClr val="000000"/>
                </a:solidFill>
                <a:sym typeface="Source Sans Pro Light"/>
              </a:rPr>
              <a:t>dt</a:t>
            </a:r>
            <a:r>
              <a:rPr lang="pt-BR" b="0" dirty="0">
                <a:solidFill>
                  <a:srgbClr val="000000"/>
                </a:solidFill>
                <a:sym typeface="Source Sans Pro Light"/>
              </a:rPr>
              <a:t>[, </a:t>
            </a:r>
            <a:r>
              <a:rPr lang="pt-BR" dirty="0">
                <a:solidFill>
                  <a:srgbClr val="0070C0"/>
                </a:solidFill>
                <a:sym typeface="Source Sans Pro Light"/>
              </a:rPr>
              <a:t>.SD[.N]</a:t>
            </a:r>
            <a:r>
              <a:rPr lang="pt-BR" dirty="0">
                <a:solidFill>
                  <a:srgbClr val="000000"/>
                </a:solidFill>
                <a:sym typeface="Source Sans Pro Light"/>
              </a:rPr>
              <a:t>, </a:t>
            </a:r>
            <a:r>
              <a:rPr lang="pt-BR" dirty="0" err="1">
                <a:solidFill>
                  <a:srgbClr val="B74919"/>
                </a:solidFill>
              </a:rPr>
              <a:t>by</a:t>
            </a:r>
            <a:r>
              <a:rPr lang="pt-BR" dirty="0">
                <a:solidFill>
                  <a:srgbClr val="B74919"/>
                </a:solidFill>
              </a:rPr>
              <a:t> = a</a:t>
            </a:r>
            <a:r>
              <a:rPr lang="pt-BR" b="0" dirty="0">
                <a:solidFill>
                  <a:srgbClr val="000000"/>
                </a:solidFill>
                <a:sym typeface="Source Sans Pro Light"/>
              </a:rPr>
              <a:t>] – extrai ultima linha de grupos.</a:t>
            </a:r>
            <a:endParaRPr lang="pt-BR" b="0" dirty="0">
              <a:solidFill>
                <a:srgbClr val="000000"/>
              </a:solidFill>
            </a:endParaRPr>
          </a:p>
        </p:txBody>
      </p:sp>
      <p:sp>
        <p:nvSpPr>
          <p:cNvPr id="207" name="Rektangel 206"/>
          <p:cNvSpPr/>
          <p:nvPr/>
        </p:nvSpPr>
        <p:spPr>
          <a:xfrm>
            <a:off x="9357554" y="3479407"/>
            <a:ext cx="3202951" cy="27699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1" indent="0"/>
            <a:r>
              <a:rPr lang="pt-BR" dirty="0"/>
              <a:t>OPERAÇÕES AGRUPADAS COMUNS</a:t>
            </a:r>
          </a:p>
        </p:txBody>
      </p:sp>
      <p:sp>
        <p:nvSpPr>
          <p:cNvPr id="208" name="Line"/>
          <p:cNvSpPr/>
          <p:nvPr/>
        </p:nvSpPr>
        <p:spPr>
          <a:xfrm flipV="1">
            <a:off x="9357554" y="3458104"/>
            <a:ext cx="43164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pt-BR"/>
          </a:p>
        </p:txBody>
      </p:sp>
      <p:sp>
        <p:nvSpPr>
          <p:cNvPr id="209" name="Rektangel 208"/>
          <p:cNvSpPr/>
          <p:nvPr/>
        </p:nvSpPr>
        <p:spPr>
          <a:xfrm>
            <a:off x="4834526" y="5700505"/>
            <a:ext cx="1621598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pt-BR" dirty="0"/>
              <a:t>COMPUTAR COLUNAS*</a:t>
            </a:r>
          </a:p>
        </p:txBody>
      </p:sp>
      <p:sp>
        <p:nvSpPr>
          <p:cNvPr id="210" name="Line"/>
          <p:cNvSpPr/>
          <p:nvPr/>
        </p:nvSpPr>
        <p:spPr>
          <a:xfrm>
            <a:off x="4834526" y="5684790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pt-BR"/>
          </a:p>
        </p:txBody>
      </p:sp>
      <p:graphicFrame>
        <p:nvGraphicFramePr>
          <p:cNvPr id="220" name="Table"/>
          <p:cNvGraphicFramePr/>
          <p:nvPr>
            <p:extLst>
              <p:ext uri="{D42A27DB-BD31-4B8C-83A1-F6EECF244321}">
                <p14:modId xmlns:p14="http://schemas.microsoft.com/office/powerpoint/2010/main" val="4284701110"/>
              </p:ext>
            </p:extLst>
          </p:nvPr>
        </p:nvGraphicFramePr>
        <p:xfrm>
          <a:off x="5368489" y="6048309"/>
          <a:ext cx="4644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1" name="Line"/>
          <p:cNvSpPr/>
          <p:nvPr/>
        </p:nvSpPr>
        <p:spPr>
          <a:xfrm>
            <a:off x="5189493" y="6198746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pt-BR"/>
          </a:p>
        </p:txBody>
      </p:sp>
      <p:graphicFrame>
        <p:nvGraphicFramePr>
          <p:cNvPr id="222" name="Table"/>
          <p:cNvGraphicFramePr/>
          <p:nvPr>
            <p:extLst>
              <p:ext uri="{D42A27DB-BD31-4B8C-83A1-F6EECF244321}">
                <p14:modId xmlns:p14="http://schemas.microsoft.com/office/powerpoint/2010/main" val="449746630"/>
              </p:ext>
            </p:extLst>
          </p:nvPr>
        </p:nvGraphicFramePr>
        <p:xfrm>
          <a:off x="4834526" y="6048309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3" name="Use headers, colors, and/or backgrounds to separate or group together sections."/>
          <p:cNvSpPr txBox="1"/>
          <p:nvPr/>
        </p:nvSpPr>
        <p:spPr>
          <a:xfrm>
            <a:off x="6212052" y="6048309"/>
            <a:ext cx="2930557" cy="524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b="0" dirty="0" err="1">
                <a:solidFill>
                  <a:srgbClr val="000000"/>
                </a:solidFill>
              </a:rPr>
              <a:t>dt</a:t>
            </a:r>
            <a:r>
              <a:rPr lang="pt-BR" b="0" dirty="0">
                <a:solidFill>
                  <a:srgbClr val="000000"/>
                </a:solidFill>
              </a:rPr>
              <a:t>[,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c</a:t>
            </a:r>
            <a:r>
              <a:rPr lang="pt-BR" dirty="0">
                <a:solidFill>
                  <a:srgbClr val="0070C0"/>
                </a:solidFill>
              </a:rPr>
              <a:t> := 1 + 2</a:t>
            </a:r>
            <a:r>
              <a:rPr lang="pt-BR" b="0" dirty="0">
                <a:solidFill>
                  <a:srgbClr val="000000"/>
                </a:solidFill>
              </a:rPr>
              <a:t>]</a:t>
            </a:r>
          </a:p>
          <a:p>
            <a:pPr lvl="1" indent="0">
              <a:lnSpc>
                <a:spcPct val="90000"/>
              </a:lnSpc>
            </a:pPr>
            <a:r>
              <a:rPr lang="pt-BR" b="0" dirty="0">
                <a:solidFill>
                  <a:srgbClr val="000000"/>
                </a:solidFill>
              </a:rPr>
              <a:t>calcula e cria uma coluna baseado numa expressão</a:t>
            </a:r>
          </a:p>
        </p:txBody>
      </p:sp>
      <p:sp>
        <p:nvSpPr>
          <p:cNvPr id="224" name="Use headers, colors, and/or backgrounds to separate or group together sections."/>
          <p:cNvSpPr txBox="1"/>
          <p:nvPr/>
        </p:nvSpPr>
        <p:spPr>
          <a:xfrm>
            <a:off x="10752276" y="7886213"/>
            <a:ext cx="2968122" cy="690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dirty="0" err="1">
                <a:solidFill>
                  <a:srgbClr val="000000"/>
                </a:solidFill>
                <a:cs typeface="Helvetica" panose="020B0604020202020204" pitchFamily="34" charset="0"/>
              </a:rPr>
              <a:t>setorder</a:t>
            </a:r>
            <a:r>
              <a:rPr lang="pt-BR" dirty="0">
                <a:solidFill>
                  <a:srgbClr val="000000"/>
                </a:solidFill>
                <a:cs typeface="Helvetica" panose="020B0604020202020204" pitchFamily="34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cs typeface="Helvetica" panose="020B0604020202020204" pitchFamily="34" charset="0"/>
              </a:rPr>
              <a:t>dt</a:t>
            </a:r>
            <a:r>
              <a:rPr lang="pt-BR" b="0" dirty="0">
                <a:solidFill>
                  <a:srgbClr val="000000"/>
                </a:solidFill>
                <a:cs typeface="Helvetica" panose="020B0604020202020204" pitchFamily="34" charset="0"/>
              </a:rPr>
              <a:t>, a, </a:t>
            </a:r>
            <a:r>
              <a:rPr lang="pt-BR" dirty="0">
                <a:solidFill>
                  <a:srgbClr val="000000"/>
                </a:solidFill>
                <a:cs typeface="Helvetica" panose="020B0604020202020204" pitchFamily="34" charset="0"/>
              </a:rPr>
              <a:t>-</a:t>
            </a:r>
            <a:r>
              <a:rPr lang="pt-BR" b="0" dirty="0" err="1">
                <a:solidFill>
                  <a:srgbClr val="000000"/>
                </a:solidFill>
                <a:cs typeface="Helvetica" panose="020B0604020202020204" pitchFamily="34" charset="0"/>
              </a:rPr>
              <a:t>b</a:t>
            </a:r>
            <a:r>
              <a:rPr lang="pt-BR" dirty="0">
                <a:solidFill>
                  <a:srgbClr val="000000"/>
                </a:solidFill>
                <a:cs typeface="Helvetica" panose="020B0604020202020204" pitchFamily="34" charset="0"/>
              </a:rPr>
              <a:t>)</a:t>
            </a:r>
            <a:endParaRPr lang="pt-BR" b="0" dirty="0">
              <a:solidFill>
                <a:srgbClr val="000000"/>
              </a:solidFill>
              <a:cs typeface="Helvetica" panose="020B0604020202020204" pitchFamily="34" charset="0"/>
            </a:endParaRPr>
          </a:p>
          <a:p>
            <a:pPr lvl="1" indent="0">
              <a:lnSpc>
                <a:spcPct val="90000"/>
              </a:lnSpc>
            </a:pPr>
            <a:r>
              <a:rPr lang="pt-BR" b="0" dirty="0">
                <a:solidFill>
                  <a:srgbClr val="000000"/>
                </a:solidFill>
                <a:cs typeface="Helvetica" panose="020B0604020202020204" pitchFamily="34" charset="0"/>
              </a:rPr>
              <a:t>reordena um </a:t>
            </a:r>
            <a:r>
              <a:rPr lang="pt-BR" b="0" dirty="0" err="1">
                <a:solidFill>
                  <a:srgbClr val="000000"/>
                </a:solidFill>
                <a:cs typeface="Helvetica" panose="020B0604020202020204" pitchFamily="34" charset="0"/>
              </a:rPr>
              <a:t>data.table</a:t>
            </a:r>
            <a:r>
              <a:rPr lang="pt-BR" b="0" dirty="0">
                <a:solidFill>
                  <a:srgbClr val="000000"/>
                </a:solidFill>
                <a:cs typeface="Helvetica" panose="020B0604020202020204" pitchFamily="34" charset="0"/>
              </a:rPr>
              <a:t> de acordo com colunas especificadas; anteceda nomes de colunas com “</a:t>
            </a:r>
            <a:r>
              <a:rPr lang="pt-BR" dirty="0">
                <a:solidFill>
                  <a:srgbClr val="000000"/>
                </a:solidFill>
                <a:cs typeface="Helvetica" panose="020B0604020202020204" pitchFamily="34" charset="0"/>
              </a:rPr>
              <a:t>-</a:t>
            </a:r>
            <a:r>
              <a:rPr lang="pt-BR" b="0" dirty="0">
                <a:solidFill>
                  <a:srgbClr val="000000"/>
                </a:solidFill>
                <a:cs typeface="Helvetica" panose="020B0604020202020204" pitchFamily="34" charset="0"/>
              </a:rPr>
              <a:t>” para ordens decrescentes.</a:t>
            </a:r>
          </a:p>
        </p:txBody>
      </p:sp>
      <p:graphicFrame>
        <p:nvGraphicFramePr>
          <p:cNvPr id="225" name="Table"/>
          <p:cNvGraphicFramePr/>
          <p:nvPr>
            <p:extLst>
              <p:ext uri="{D42A27DB-BD31-4B8C-83A1-F6EECF244321}">
                <p14:modId xmlns:p14="http://schemas.microsoft.com/office/powerpoint/2010/main" val="3584069129"/>
              </p:ext>
            </p:extLst>
          </p:nvPr>
        </p:nvGraphicFramePr>
        <p:xfrm>
          <a:off x="10054915" y="7890022"/>
          <a:ext cx="464400" cy="609600"/>
        </p:xfrm>
        <a:graphic>
          <a:graphicData uri="http://schemas.openxmlformats.org/drawingml/2006/table">
            <a:tbl>
              <a:tblPr firstRow="1">
                <a:solidFill>
                  <a:srgbClr val="BE8411"/>
                </a:solidFill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6" name="Line"/>
          <p:cNvSpPr/>
          <p:nvPr/>
        </p:nvSpPr>
        <p:spPr>
          <a:xfrm>
            <a:off x="9869043" y="8039212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pt-BR"/>
          </a:p>
        </p:txBody>
      </p:sp>
      <p:graphicFrame>
        <p:nvGraphicFramePr>
          <p:cNvPr id="227" name="Table"/>
          <p:cNvGraphicFramePr/>
          <p:nvPr>
            <p:extLst>
              <p:ext uri="{D42A27DB-BD31-4B8C-83A1-F6EECF244321}">
                <p14:modId xmlns:p14="http://schemas.microsoft.com/office/powerpoint/2010/main" val="1644299138"/>
              </p:ext>
            </p:extLst>
          </p:nvPr>
        </p:nvGraphicFramePr>
        <p:xfrm>
          <a:off x="9357554" y="7883762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b="1" dirty="0"/>
                        <a:t>a</a:t>
                      </a:r>
                      <a:endParaRPr b="1"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8" name="Rektangel 227"/>
          <p:cNvSpPr/>
          <p:nvPr/>
        </p:nvSpPr>
        <p:spPr>
          <a:xfrm>
            <a:off x="9357554" y="7551138"/>
            <a:ext cx="940322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pt-BR" dirty="0"/>
              <a:t>REORDENAR</a:t>
            </a:r>
          </a:p>
        </p:txBody>
      </p:sp>
      <p:sp>
        <p:nvSpPr>
          <p:cNvPr id="229" name="Line"/>
          <p:cNvSpPr/>
          <p:nvPr/>
        </p:nvSpPr>
        <p:spPr>
          <a:xfrm flipV="1">
            <a:off x="9357554" y="7531929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pt-BR"/>
          </a:p>
        </p:txBody>
      </p:sp>
      <p:sp>
        <p:nvSpPr>
          <p:cNvPr id="237" name="Line"/>
          <p:cNvSpPr/>
          <p:nvPr/>
        </p:nvSpPr>
        <p:spPr>
          <a:xfrm>
            <a:off x="5189493" y="6911914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pt-BR"/>
          </a:p>
        </p:txBody>
      </p:sp>
      <p:graphicFrame>
        <p:nvGraphicFramePr>
          <p:cNvPr id="238" name="Table"/>
          <p:cNvGraphicFramePr/>
          <p:nvPr>
            <p:extLst>
              <p:ext uri="{D42A27DB-BD31-4B8C-83A1-F6EECF244321}">
                <p14:modId xmlns:p14="http://schemas.microsoft.com/office/powerpoint/2010/main" val="325753191"/>
              </p:ext>
            </p:extLst>
          </p:nvPr>
        </p:nvGraphicFramePr>
        <p:xfrm>
          <a:off x="4834526" y="6757370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9" name="Use headers, colors, and/or backgrounds to separate or group together sections."/>
          <p:cNvSpPr txBox="1"/>
          <p:nvPr/>
        </p:nvSpPr>
        <p:spPr>
          <a:xfrm>
            <a:off x="6212052" y="6757370"/>
            <a:ext cx="2942473" cy="728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b="0" dirty="0" err="1">
                <a:solidFill>
                  <a:srgbClr val="000000"/>
                </a:solidFill>
              </a:rPr>
              <a:t>dt</a:t>
            </a:r>
            <a:r>
              <a:rPr lang="pt-BR" b="0" dirty="0">
                <a:solidFill>
                  <a:srgbClr val="000000"/>
                </a:solidFill>
              </a:rPr>
              <a:t>[</a:t>
            </a:r>
            <a:r>
              <a:rPr lang="pt-BR" dirty="0">
                <a:solidFill>
                  <a:srgbClr val="119571"/>
                </a:solidFill>
              </a:rPr>
              <a:t>a == 1</a:t>
            </a:r>
            <a:r>
              <a:rPr lang="pt-BR" dirty="0">
                <a:solidFill>
                  <a:srgbClr val="000000"/>
                </a:solidFill>
              </a:rPr>
              <a:t>, </a:t>
            </a:r>
            <a:r>
              <a:rPr lang="pt-BR" dirty="0" err="1">
                <a:solidFill>
                  <a:srgbClr val="0070C0"/>
                </a:solidFill>
              </a:rPr>
              <a:t>c</a:t>
            </a:r>
            <a:r>
              <a:rPr lang="pt-BR" dirty="0">
                <a:solidFill>
                  <a:srgbClr val="0070C0"/>
                </a:solidFill>
              </a:rPr>
              <a:t> := 1 + 2</a:t>
            </a:r>
            <a:r>
              <a:rPr lang="pt-BR" b="0" dirty="0">
                <a:solidFill>
                  <a:srgbClr val="000000"/>
                </a:solidFill>
              </a:rPr>
              <a:t>]</a:t>
            </a:r>
          </a:p>
          <a:p>
            <a:pPr lvl="1" indent="0">
              <a:lnSpc>
                <a:spcPct val="90000"/>
              </a:lnSpc>
            </a:pPr>
            <a:r>
              <a:rPr lang="pt-BR" b="0" dirty="0">
                <a:solidFill>
                  <a:srgbClr val="000000"/>
                </a:solidFill>
              </a:rPr>
              <a:t>computa uma coluna baseado numa </a:t>
            </a:r>
            <a:r>
              <a:rPr lang="pt-BR" b="0" dirty="0" err="1">
                <a:solidFill>
                  <a:srgbClr val="000000"/>
                </a:solidFill>
              </a:rPr>
              <a:t>expres-são</a:t>
            </a:r>
            <a:r>
              <a:rPr lang="pt-BR" b="0" dirty="0">
                <a:solidFill>
                  <a:srgbClr val="000000"/>
                </a:solidFill>
              </a:rPr>
              <a:t>, mas apenas para um grupo de linhas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pt-BR" dirty="0"/>
          </a:p>
        </p:txBody>
      </p:sp>
      <p:graphicFrame>
        <p:nvGraphicFramePr>
          <p:cNvPr id="247" name="Table"/>
          <p:cNvGraphicFramePr/>
          <p:nvPr>
            <p:extLst>
              <p:ext uri="{D42A27DB-BD31-4B8C-83A1-F6EECF244321}">
                <p14:modId xmlns:p14="http://schemas.microsoft.com/office/powerpoint/2010/main" val="784391121"/>
              </p:ext>
            </p:extLst>
          </p:nvPr>
        </p:nvGraphicFramePr>
        <p:xfrm>
          <a:off x="5523865" y="4575756"/>
          <a:ext cx="154319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8" name="Line"/>
          <p:cNvSpPr/>
          <p:nvPr/>
        </p:nvSpPr>
        <p:spPr>
          <a:xfrm>
            <a:off x="5344117" y="4725185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pt-BR"/>
          </a:p>
        </p:txBody>
      </p:sp>
      <p:graphicFrame>
        <p:nvGraphicFramePr>
          <p:cNvPr id="249" name="Table"/>
          <p:cNvGraphicFramePr/>
          <p:nvPr>
            <p:extLst>
              <p:ext uri="{D42A27DB-BD31-4B8C-83A1-F6EECF244321}">
                <p14:modId xmlns:p14="http://schemas.microsoft.com/office/powerpoint/2010/main" val="1985054015"/>
              </p:ext>
            </p:extLst>
          </p:nvPr>
        </p:nvGraphicFramePr>
        <p:xfrm>
          <a:off x="4834526" y="4574631"/>
          <a:ext cx="463158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3" name="Rektangel 252"/>
          <p:cNvSpPr/>
          <p:nvPr/>
        </p:nvSpPr>
        <p:spPr>
          <a:xfrm>
            <a:off x="4834526" y="4192366"/>
            <a:ext cx="892232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pt-BR" dirty="0"/>
              <a:t>SUMARIZAR</a:t>
            </a:r>
          </a:p>
        </p:txBody>
      </p:sp>
      <p:graphicFrame>
        <p:nvGraphicFramePr>
          <p:cNvPr id="236" name="Table"/>
          <p:cNvGraphicFramePr/>
          <p:nvPr>
            <p:extLst>
              <p:ext uri="{D42A27DB-BD31-4B8C-83A1-F6EECF244321}">
                <p14:modId xmlns:p14="http://schemas.microsoft.com/office/powerpoint/2010/main" val="2801020611"/>
              </p:ext>
            </p:extLst>
          </p:nvPr>
        </p:nvGraphicFramePr>
        <p:xfrm>
          <a:off x="5365193" y="6757370"/>
          <a:ext cx="507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NA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4" name="Graphic 83">
            <a:extLst>
              <a:ext uri="{FF2B5EF4-FFF2-40B4-BE49-F238E27FC236}">
                <a16:creationId xmlns:a16="http://schemas.microsoft.com/office/drawing/2014/main" id="{43CC6773-1267-9A43-98DD-0FDDAB5749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59509" y="294298"/>
            <a:ext cx="1316771" cy="1517805"/>
          </a:xfrm>
          <a:prstGeom prst="rect">
            <a:avLst/>
          </a:prstGeom>
        </p:spPr>
      </p:pic>
      <p:sp>
        <p:nvSpPr>
          <p:cNvPr id="92" name="Line">
            <a:extLst>
              <a:ext uri="{FF2B5EF4-FFF2-40B4-BE49-F238E27FC236}">
                <a16:creationId xmlns:a16="http://schemas.microsoft.com/office/drawing/2014/main" id="{D1B8FF3B-6C57-DF4D-B3E5-95B25814611A}"/>
              </a:ext>
            </a:extLst>
          </p:cNvPr>
          <p:cNvSpPr/>
          <p:nvPr/>
        </p:nvSpPr>
        <p:spPr>
          <a:xfrm flipV="1">
            <a:off x="9358627" y="1530349"/>
            <a:ext cx="3024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pt-BR"/>
          </a:p>
        </p:txBody>
      </p:sp>
      <p:sp>
        <p:nvSpPr>
          <p:cNvPr id="93" name="Layout Suggestions">
            <a:extLst>
              <a:ext uri="{FF2B5EF4-FFF2-40B4-BE49-F238E27FC236}">
                <a16:creationId xmlns:a16="http://schemas.microsoft.com/office/drawing/2014/main" id="{B31B9D0D-B029-3849-95ED-A6B0B6BAD9D8}"/>
              </a:ext>
            </a:extLst>
          </p:cNvPr>
          <p:cNvSpPr txBox="1"/>
          <p:nvPr/>
        </p:nvSpPr>
        <p:spPr>
          <a:xfrm>
            <a:off x="9358627" y="1620354"/>
            <a:ext cx="384088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Agrupe de acordo com </a:t>
            </a:r>
            <a:r>
              <a:rPr lang="pt-BR" dirty="0" err="1">
                <a:solidFill>
                  <a:srgbClr val="B74919"/>
                </a:solidFill>
              </a:rPr>
              <a:t>by</a:t>
            </a:r>
            <a:endParaRPr lang="pt-BR" dirty="0">
              <a:solidFill>
                <a:srgbClr val="B74919"/>
              </a:solidFill>
            </a:endParaRPr>
          </a:p>
        </p:txBody>
      </p:sp>
      <p:graphicFrame>
        <p:nvGraphicFramePr>
          <p:cNvPr id="94" name="Table">
            <a:extLst>
              <a:ext uri="{FF2B5EF4-FFF2-40B4-BE49-F238E27FC236}">
                <a16:creationId xmlns:a16="http://schemas.microsoft.com/office/drawing/2014/main" id="{79B945F6-A997-F048-867C-9D072ADC99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0736610"/>
              </p:ext>
            </p:extLst>
          </p:nvPr>
        </p:nvGraphicFramePr>
        <p:xfrm>
          <a:off x="10065698" y="2121177"/>
          <a:ext cx="4644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5" name="Line">
            <a:extLst>
              <a:ext uri="{FF2B5EF4-FFF2-40B4-BE49-F238E27FC236}">
                <a16:creationId xmlns:a16="http://schemas.microsoft.com/office/drawing/2014/main" id="{2DABAA71-5B01-564B-ADCF-5D1C5CF0E04A}"/>
              </a:ext>
            </a:extLst>
          </p:cNvPr>
          <p:cNvSpPr/>
          <p:nvPr/>
        </p:nvSpPr>
        <p:spPr>
          <a:xfrm>
            <a:off x="9879455" y="2272280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pt-BR"/>
          </a:p>
        </p:txBody>
      </p:sp>
      <p:graphicFrame>
        <p:nvGraphicFramePr>
          <p:cNvPr id="96" name="Table">
            <a:extLst>
              <a:ext uri="{FF2B5EF4-FFF2-40B4-BE49-F238E27FC236}">
                <a16:creationId xmlns:a16="http://schemas.microsoft.com/office/drawing/2014/main" id="{9BF9812C-594F-2649-8AB7-B2CB5A7181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442418"/>
              </p:ext>
            </p:extLst>
          </p:nvPr>
        </p:nvGraphicFramePr>
        <p:xfrm>
          <a:off x="9358627" y="2122560"/>
          <a:ext cx="464400" cy="1066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7" name="Tabel 3">
            <a:extLst>
              <a:ext uri="{FF2B5EF4-FFF2-40B4-BE49-F238E27FC236}">
                <a16:creationId xmlns:a16="http://schemas.microsoft.com/office/drawing/2014/main" id="{443F8848-7FD4-6848-A08D-A03EE8956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46212"/>
              </p:ext>
            </p:extLst>
          </p:nvPr>
        </p:nvGraphicFramePr>
        <p:xfrm>
          <a:off x="9950469" y="2600049"/>
          <a:ext cx="4644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Tabel 4">
            <a:extLst>
              <a:ext uri="{FF2B5EF4-FFF2-40B4-BE49-F238E27FC236}">
                <a16:creationId xmlns:a16="http://schemas.microsoft.com/office/drawing/2014/main" id="{B1606D4E-6C79-CA4E-8B89-B6BEB98D4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75537"/>
              </p:ext>
            </p:extLst>
          </p:nvPr>
        </p:nvGraphicFramePr>
        <p:xfrm>
          <a:off x="10104485" y="2933406"/>
          <a:ext cx="4644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591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9" name="Line">
            <a:extLst>
              <a:ext uri="{FF2B5EF4-FFF2-40B4-BE49-F238E27FC236}">
                <a16:creationId xmlns:a16="http://schemas.microsoft.com/office/drawing/2014/main" id="{A0C1E1A8-344F-B842-A209-E7720244B819}"/>
              </a:ext>
            </a:extLst>
          </p:cNvPr>
          <p:cNvSpPr/>
          <p:nvPr/>
        </p:nvSpPr>
        <p:spPr>
          <a:xfrm>
            <a:off x="10565935" y="2272280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pt-BR"/>
          </a:p>
        </p:txBody>
      </p:sp>
      <p:graphicFrame>
        <p:nvGraphicFramePr>
          <p:cNvPr id="100" name="Table">
            <a:extLst>
              <a:ext uri="{FF2B5EF4-FFF2-40B4-BE49-F238E27FC236}">
                <a16:creationId xmlns:a16="http://schemas.microsoft.com/office/drawing/2014/main" id="{542333FA-63C1-CB4A-BBB5-22C50E8B33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1809860"/>
              </p:ext>
            </p:extLst>
          </p:nvPr>
        </p:nvGraphicFramePr>
        <p:xfrm>
          <a:off x="10742497" y="2120624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1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98E8719E-5D47-0E45-9466-14965AD66E5B}"/>
              </a:ext>
            </a:extLst>
          </p:cNvPr>
          <p:cNvSpPr txBox="1"/>
          <p:nvPr/>
        </p:nvSpPr>
        <p:spPr>
          <a:xfrm>
            <a:off x="11419297" y="2128300"/>
            <a:ext cx="2259330" cy="1048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b="0" dirty="0" err="1">
                <a:solidFill>
                  <a:srgbClr val="000000"/>
                </a:solidFill>
              </a:rPr>
              <a:t>dt</a:t>
            </a:r>
            <a:r>
              <a:rPr lang="pt-BR" b="0" dirty="0">
                <a:solidFill>
                  <a:srgbClr val="000000"/>
                </a:solidFill>
              </a:rPr>
              <a:t>[, </a:t>
            </a:r>
            <a:r>
              <a:rPr lang="pt-BR" b="0" dirty="0" err="1">
                <a:solidFill>
                  <a:srgbClr val="0070C0"/>
                </a:solidFill>
              </a:rPr>
              <a:t>j</a:t>
            </a:r>
            <a:r>
              <a:rPr lang="pt-BR" b="0" dirty="0">
                <a:solidFill>
                  <a:srgbClr val="000000"/>
                </a:solidFill>
              </a:rPr>
              <a:t>, </a:t>
            </a:r>
            <a:r>
              <a:rPr lang="pt-BR" dirty="0" err="1">
                <a:solidFill>
                  <a:srgbClr val="B74919"/>
                </a:solidFill>
              </a:rPr>
              <a:t>by</a:t>
            </a:r>
            <a:r>
              <a:rPr lang="pt-BR" dirty="0">
                <a:solidFill>
                  <a:srgbClr val="B74919"/>
                </a:solidFill>
              </a:rPr>
              <a:t> = .(a)</a:t>
            </a:r>
            <a:r>
              <a:rPr lang="pt-BR" b="0" dirty="0">
                <a:solidFill>
                  <a:srgbClr val="000000"/>
                </a:solidFill>
              </a:rPr>
              <a:t>] – agrupa linhas por valores em colunas específicas.</a:t>
            </a:r>
            <a:endParaRPr lang="pt-BR" b="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 indent="0">
              <a:lnSpc>
                <a:spcPct val="90000"/>
              </a:lnSpc>
            </a:pPr>
            <a:endParaRPr lang="pt-BR" b="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 indent="0">
              <a:lnSpc>
                <a:spcPct val="90000"/>
              </a:lnSpc>
            </a:pPr>
            <a:r>
              <a:rPr lang="pt-BR" b="0" dirty="0" err="1">
                <a:solidFill>
                  <a:srgbClr val="000000"/>
                </a:solidFill>
              </a:rPr>
              <a:t>dt</a:t>
            </a:r>
            <a:r>
              <a:rPr lang="pt-BR" b="0" dirty="0">
                <a:solidFill>
                  <a:srgbClr val="000000"/>
                </a:solidFill>
              </a:rPr>
              <a:t>[, </a:t>
            </a:r>
            <a:r>
              <a:rPr lang="pt-BR" b="0" dirty="0" err="1">
                <a:solidFill>
                  <a:srgbClr val="0070C0"/>
                </a:solidFill>
              </a:rPr>
              <a:t>j</a:t>
            </a:r>
            <a:r>
              <a:rPr lang="pt-BR" b="0" dirty="0">
                <a:solidFill>
                  <a:srgbClr val="000000"/>
                </a:solidFill>
              </a:rPr>
              <a:t>, </a:t>
            </a:r>
            <a:r>
              <a:rPr lang="pt-BR" dirty="0" err="1">
                <a:solidFill>
                  <a:srgbClr val="B74819"/>
                </a:solidFill>
              </a:rPr>
              <a:t>keyby</a:t>
            </a:r>
            <a:r>
              <a:rPr lang="pt-BR" dirty="0">
                <a:solidFill>
                  <a:srgbClr val="B74819"/>
                </a:solidFill>
              </a:rPr>
              <a:t> = .(</a:t>
            </a:r>
            <a:r>
              <a:rPr lang="pt-BR" dirty="0">
                <a:solidFill>
                  <a:srgbClr val="B74919"/>
                </a:solidFill>
              </a:rPr>
              <a:t>a)</a:t>
            </a:r>
            <a:r>
              <a:rPr lang="pt-BR" b="0" dirty="0">
                <a:solidFill>
                  <a:srgbClr val="000000"/>
                </a:solidFill>
              </a:rPr>
              <a:t>] – </a:t>
            </a:r>
            <a:r>
              <a:rPr lang="pt-BR" b="0" dirty="0">
                <a:solidFill>
                  <a:srgbClr val="000000"/>
                </a:solidFill>
                <a:cs typeface="Arial" panose="020B0604020202020204" pitchFamily="34" charset="0"/>
              </a:rPr>
              <a:t>agrupa </a:t>
            </a:r>
            <a:r>
              <a:rPr lang="pt-BR" b="0" i="1" dirty="0">
                <a:solidFill>
                  <a:srgbClr val="000000"/>
                </a:solidFill>
                <a:cs typeface="Arial" panose="020B0604020202020204" pitchFamily="34" charset="0"/>
              </a:rPr>
              <a:t>e simultaneamente e ordena </a:t>
            </a:r>
            <a:r>
              <a:rPr lang="pt-BR" b="0" dirty="0">
                <a:solidFill>
                  <a:srgbClr val="000000"/>
                </a:solidFill>
                <a:cs typeface="Arial" panose="020B0604020202020204" pitchFamily="34" charset="0"/>
              </a:rPr>
              <a:t>linhas por valores em colunas específicas.</a:t>
            </a:r>
          </a:p>
        </p:txBody>
      </p:sp>
      <p:sp>
        <p:nvSpPr>
          <p:cNvPr id="102" name="Line">
            <a:extLst>
              <a:ext uri="{FF2B5EF4-FFF2-40B4-BE49-F238E27FC236}">
                <a16:creationId xmlns:a16="http://schemas.microsoft.com/office/drawing/2014/main" id="{6F914470-B6DA-2345-9E90-BF891DAB8549}"/>
              </a:ext>
            </a:extLst>
          </p:cNvPr>
          <p:cNvSpPr/>
          <p:nvPr/>
        </p:nvSpPr>
        <p:spPr>
          <a:xfrm>
            <a:off x="9357554" y="5659393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pt-BR"/>
          </a:p>
        </p:txBody>
      </p:sp>
      <p:sp>
        <p:nvSpPr>
          <p:cNvPr id="103" name="Useful Elements">
            <a:extLst>
              <a:ext uri="{FF2B5EF4-FFF2-40B4-BE49-F238E27FC236}">
                <a16:creationId xmlns:a16="http://schemas.microsoft.com/office/drawing/2014/main" id="{DD34CE4D-5E1C-004A-9859-97898C186D20}"/>
              </a:ext>
            </a:extLst>
          </p:cNvPr>
          <p:cNvSpPr txBox="1"/>
          <p:nvPr/>
        </p:nvSpPr>
        <p:spPr>
          <a:xfrm>
            <a:off x="9357554" y="5769235"/>
            <a:ext cx="385801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t-BR" dirty="0">
                <a:solidFill>
                  <a:srgbClr val="393939"/>
                </a:solidFill>
              </a:rPr>
              <a:t>Encadeamento</a:t>
            </a:r>
          </a:p>
        </p:txBody>
      </p:sp>
      <p:sp>
        <p:nvSpPr>
          <p:cNvPr id="108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33A98CA9-3C1F-4C42-AC36-FE4E87F51AF9}"/>
              </a:ext>
            </a:extLst>
          </p:cNvPr>
          <p:cNvSpPr txBox="1"/>
          <p:nvPr/>
        </p:nvSpPr>
        <p:spPr>
          <a:xfrm>
            <a:off x="9357554" y="6194515"/>
            <a:ext cx="4211596" cy="442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00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dirty="0" err="1">
                <a:solidFill>
                  <a:srgbClr val="000000"/>
                </a:solidFill>
              </a:rPr>
              <a:t>dt</a:t>
            </a:r>
            <a:r>
              <a:rPr lang="pt-BR" dirty="0">
                <a:solidFill>
                  <a:srgbClr val="000000"/>
                </a:solidFill>
              </a:rPr>
              <a:t>[</a:t>
            </a:r>
            <a:r>
              <a:rPr lang="pt-BR" b="0" dirty="0">
                <a:solidFill>
                  <a:srgbClr val="000000"/>
                </a:solidFill>
              </a:rPr>
              <a:t>…</a:t>
            </a:r>
            <a:r>
              <a:rPr lang="pt-BR" dirty="0">
                <a:solidFill>
                  <a:srgbClr val="000000"/>
                </a:solidFill>
              </a:rPr>
              <a:t>][</a:t>
            </a:r>
            <a:r>
              <a:rPr lang="pt-BR" b="0" dirty="0">
                <a:solidFill>
                  <a:srgbClr val="000000"/>
                </a:solidFill>
              </a:rPr>
              <a:t>…</a:t>
            </a:r>
            <a:r>
              <a:rPr lang="pt-BR" dirty="0">
                <a:solidFill>
                  <a:srgbClr val="000000"/>
                </a:solidFill>
              </a:rPr>
              <a:t>]</a:t>
            </a:r>
            <a:r>
              <a:rPr lang="pt-BR" b="0" dirty="0">
                <a:solidFill>
                  <a:srgbClr val="000000"/>
                </a:solidFill>
                <a:sym typeface="Source Sans Pro Light"/>
              </a:rPr>
              <a:t> – realiza sequência de operações em </a:t>
            </a:r>
            <a:r>
              <a:rPr lang="pt-BR" b="0" dirty="0" err="1">
                <a:solidFill>
                  <a:srgbClr val="000000"/>
                </a:solidFill>
                <a:sym typeface="Source Sans Pro Light"/>
              </a:rPr>
              <a:t>data.table</a:t>
            </a:r>
            <a:r>
              <a:rPr lang="pt-BR" b="0" dirty="0">
                <a:solidFill>
                  <a:srgbClr val="000000"/>
                </a:solidFill>
                <a:sym typeface="Source Sans Pro Light"/>
              </a:rPr>
              <a:t> por encadeamento de múltiplos </a:t>
            </a:r>
            <a:r>
              <a:rPr lang="pt-BR" b="0" dirty="0">
                <a:solidFill>
                  <a:srgbClr val="000000"/>
                </a:solidFill>
              </a:rPr>
              <a:t>“[]”. </a:t>
            </a:r>
          </a:p>
        </p:txBody>
      </p:sp>
      <p:sp>
        <p:nvSpPr>
          <p:cNvPr id="109" name="Group">
            <a:extLst>
              <a:ext uri="{FF2B5EF4-FFF2-40B4-BE49-F238E27FC236}">
                <a16:creationId xmlns:a16="http://schemas.microsoft.com/office/drawing/2014/main" id="{7C094C0A-A0A2-C145-A656-D45E5E8ECA8E}"/>
              </a:ext>
            </a:extLst>
          </p:cNvPr>
          <p:cNvSpPr/>
          <p:nvPr/>
        </p:nvSpPr>
        <p:spPr>
          <a:xfrm>
            <a:off x="9357554" y="8845164"/>
            <a:ext cx="4316400" cy="1181872"/>
          </a:xfrm>
          <a:prstGeom prst="rect">
            <a:avLst/>
          </a:prstGeom>
          <a:gradFill flip="none" rotWithShape="1">
            <a:gsLst>
              <a:gs pos="0">
                <a:srgbClr val="F3F3F3"/>
              </a:gs>
              <a:gs pos="38000">
                <a:srgbClr val="F3F3F3"/>
              </a:gs>
              <a:gs pos="100000">
                <a:schemeClr val="bg1"/>
              </a:gs>
            </a:gsLst>
            <a:lin ang="5400000" scaled="1"/>
            <a:tileRect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lang="pt-BR"/>
          </a:p>
        </p:txBody>
      </p:sp>
      <p:sp>
        <p:nvSpPr>
          <p:cNvPr id="110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6CD7B3C5-E6B1-2C4D-984E-697D10012176}"/>
              </a:ext>
            </a:extLst>
          </p:cNvPr>
          <p:cNvSpPr txBox="1"/>
          <p:nvPr/>
        </p:nvSpPr>
        <p:spPr>
          <a:xfrm>
            <a:off x="9513344" y="8919780"/>
            <a:ext cx="4055806" cy="1018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lvl="1" indent="0"/>
            <a:r>
              <a:rPr lang="pt-BR" sz="1600" dirty="0"/>
              <a:t>*</a:t>
            </a:r>
            <a:r>
              <a:rPr lang="pt-BR" dirty="0"/>
              <a:t> SET FUNCTIONS AND :=</a:t>
            </a:r>
          </a:p>
          <a:p>
            <a:pPr lvl="1" indent="0"/>
            <a:endParaRPr lang="pt-BR" sz="100" b="0" dirty="0">
              <a:solidFill>
                <a:schemeClr val="tx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lvl="1" indent="0">
              <a:lnSpc>
                <a:spcPct val="90000"/>
              </a:lnSpc>
            </a:pPr>
            <a:r>
              <a:rPr lang="pt-BR" b="0" dirty="0">
                <a:solidFill>
                  <a:srgbClr val="000000"/>
                </a:solidFill>
                <a:cs typeface="Arial" panose="020B0604020202020204" pitchFamily="34" charset="0"/>
              </a:rPr>
              <a:t>funções em </a:t>
            </a:r>
            <a:r>
              <a:rPr lang="pt-BR" b="0" dirty="0" err="1">
                <a:solidFill>
                  <a:srgbClr val="000000"/>
                </a:solidFill>
                <a:cs typeface="Arial" panose="020B0604020202020204" pitchFamily="34" charset="0"/>
              </a:rPr>
              <a:t>data.table</a:t>
            </a:r>
            <a:r>
              <a:rPr lang="pt-BR" b="0" dirty="0">
                <a:solidFill>
                  <a:srgbClr val="000000"/>
                </a:solidFill>
                <a:cs typeface="Arial" panose="020B0604020202020204" pitchFamily="34" charset="0"/>
              </a:rPr>
              <a:t> prefixadas com "set" e o operador ":=" funcionam sem "&lt;-" para alterar os dados sem fazer cópias na memória. Por exemplo, o mais eficiente "</a:t>
            </a:r>
            <a:r>
              <a:rPr lang="pt-BR" b="0" dirty="0" err="1">
                <a:solidFill>
                  <a:srgbClr val="000000"/>
                </a:solidFill>
                <a:cs typeface="Arial" panose="020B0604020202020204" pitchFamily="34" charset="0"/>
              </a:rPr>
              <a:t>setDT</a:t>
            </a:r>
            <a:r>
              <a:rPr lang="pt-BR" b="0" dirty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cs typeface="Arial" panose="020B0604020202020204" pitchFamily="34" charset="0"/>
              </a:rPr>
              <a:t>df</a:t>
            </a:r>
            <a:r>
              <a:rPr lang="pt-BR" b="0" dirty="0">
                <a:solidFill>
                  <a:srgbClr val="000000"/>
                </a:solidFill>
                <a:cs typeface="Arial" panose="020B0604020202020204" pitchFamily="34" charset="0"/>
              </a:rPr>
              <a:t>)" é análogo a "</a:t>
            </a:r>
            <a:r>
              <a:rPr lang="pt-BR" b="0" dirty="0" err="1">
                <a:solidFill>
                  <a:srgbClr val="000000"/>
                </a:solidFill>
                <a:cs typeface="Arial" panose="020B0604020202020204" pitchFamily="34" charset="0"/>
              </a:rPr>
              <a:t>df</a:t>
            </a:r>
            <a:r>
              <a:rPr lang="pt-BR" b="0" dirty="0">
                <a:solidFill>
                  <a:srgbClr val="000000"/>
                </a:solidFill>
                <a:cs typeface="Arial" panose="020B0604020202020204" pitchFamily="34" charset="0"/>
              </a:rPr>
              <a:t> &lt;- </a:t>
            </a:r>
            <a:r>
              <a:rPr lang="pt-BR" b="0" dirty="0" err="1">
                <a:solidFill>
                  <a:srgbClr val="000000"/>
                </a:solidFill>
                <a:cs typeface="Arial" panose="020B0604020202020204" pitchFamily="34" charset="0"/>
              </a:rPr>
              <a:t>as.data.table</a:t>
            </a:r>
            <a:r>
              <a:rPr lang="pt-BR" b="0" dirty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cs typeface="Arial" panose="020B0604020202020204" pitchFamily="34" charset="0"/>
              </a:rPr>
              <a:t>df</a:t>
            </a:r>
            <a:r>
              <a:rPr lang="pt-BR" b="0" dirty="0">
                <a:solidFill>
                  <a:srgbClr val="000000"/>
                </a:solidFill>
                <a:cs typeface="Arial" panose="020B0604020202020204" pitchFamily="34" charset="0"/>
              </a:rPr>
              <a:t>)".</a:t>
            </a:r>
          </a:p>
        </p:txBody>
      </p:sp>
      <p:graphicFrame>
        <p:nvGraphicFramePr>
          <p:cNvPr id="87" name="Table">
            <a:extLst>
              <a:ext uri="{FF2B5EF4-FFF2-40B4-BE49-F238E27FC236}">
                <a16:creationId xmlns:a16="http://schemas.microsoft.com/office/drawing/2014/main" id="{1FF74F0D-F2A0-7841-AA75-D4618524CB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4983162"/>
              </p:ext>
            </p:extLst>
          </p:nvPr>
        </p:nvGraphicFramePr>
        <p:xfrm>
          <a:off x="5368489" y="7472071"/>
          <a:ext cx="6192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502943937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8" name="Line">
            <a:extLst>
              <a:ext uri="{FF2B5EF4-FFF2-40B4-BE49-F238E27FC236}">
                <a16:creationId xmlns:a16="http://schemas.microsoft.com/office/drawing/2014/main" id="{E6CB95F6-9D78-F442-A880-1603C5AFC93E}"/>
              </a:ext>
            </a:extLst>
          </p:cNvPr>
          <p:cNvSpPr/>
          <p:nvPr/>
        </p:nvSpPr>
        <p:spPr>
          <a:xfrm>
            <a:off x="5189493" y="7622508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pt-BR"/>
          </a:p>
        </p:txBody>
      </p:sp>
      <p:graphicFrame>
        <p:nvGraphicFramePr>
          <p:cNvPr id="89" name="Table">
            <a:extLst>
              <a:ext uri="{FF2B5EF4-FFF2-40B4-BE49-F238E27FC236}">
                <a16:creationId xmlns:a16="http://schemas.microsoft.com/office/drawing/2014/main" id="{91A112DE-2134-4F4B-8F5F-B7F8726579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7120919"/>
              </p:ext>
            </p:extLst>
          </p:nvPr>
        </p:nvGraphicFramePr>
        <p:xfrm>
          <a:off x="4834526" y="7472071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0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64EDDE8B-247D-804D-86D6-0DA4CFBB0836}"/>
              </a:ext>
            </a:extLst>
          </p:cNvPr>
          <p:cNvSpPr txBox="1"/>
          <p:nvPr/>
        </p:nvSpPr>
        <p:spPr>
          <a:xfrm>
            <a:off x="6212052" y="7472071"/>
            <a:ext cx="2930556" cy="524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b="0" dirty="0" err="1">
                <a:solidFill>
                  <a:srgbClr val="000000"/>
                </a:solidFill>
              </a:rPr>
              <a:t>dt</a:t>
            </a:r>
            <a:r>
              <a:rPr lang="pt-BR" b="0" dirty="0">
                <a:solidFill>
                  <a:srgbClr val="000000"/>
                </a:solidFill>
              </a:rPr>
              <a:t>[,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>
                <a:solidFill>
                  <a:srgbClr val="0070C0"/>
                </a:solidFill>
              </a:rPr>
              <a:t>`:=`(</a:t>
            </a:r>
            <a:r>
              <a:rPr lang="pt-BR" dirty="0" err="1">
                <a:solidFill>
                  <a:srgbClr val="0070C0"/>
                </a:solidFill>
              </a:rPr>
              <a:t>c</a:t>
            </a:r>
            <a:r>
              <a:rPr lang="pt-BR" dirty="0">
                <a:solidFill>
                  <a:srgbClr val="0070C0"/>
                </a:solidFill>
              </a:rPr>
              <a:t> = 1 , </a:t>
            </a:r>
            <a:r>
              <a:rPr lang="pt-BR" dirty="0" err="1">
                <a:solidFill>
                  <a:srgbClr val="0070C0"/>
                </a:solidFill>
              </a:rPr>
              <a:t>d</a:t>
            </a:r>
            <a:r>
              <a:rPr lang="pt-BR" dirty="0">
                <a:solidFill>
                  <a:srgbClr val="0070C0"/>
                </a:solidFill>
              </a:rPr>
              <a:t> = 2)</a:t>
            </a:r>
            <a:r>
              <a:rPr lang="pt-BR" b="0" dirty="0">
                <a:solidFill>
                  <a:srgbClr val="000000"/>
                </a:solidFill>
              </a:rPr>
              <a:t>]</a:t>
            </a:r>
          </a:p>
          <a:p>
            <a:pPr lvl="1" indent="0">
              <a:lnSpc>
                <a:spcPct val="90000"/>
              </a:lnSpc>
            </a:pPr>
            <a:r>
              <a:rPr lang="pt-BR" b="0" dirty="0">
                <a:solidFill>
                  <a:srgbClr val="000000"/>
                </a:solidFill>
              </a:rPr>
              <a:t>computa múltiplas colunas baseado em diferentes expressões</a:t>
            </a:r>
          </a:p>
        </p:txBody>
      </p:sp>
      <p:sp>
        <p:nvSpPr>
          <p:cNvPr id="91" name="Rektangel 208">
            <a:extLst>
              <a:ext uri="{FF2B5EF4-FFF2-40B4-BE49-F238E27FC236}">
                <a16:creationId xmlns:a16="http://schemas.microsoft.com/office/drawing/2014/main" id="{974B5E7F-6582-0649-B991-F239BD186C5C}"/>
              </a:ext>
            </a:extLst>
          </p:cNvPr>
          <p:cNvSpPr/>
          <p:nvPr/>
        </p:nvSpPr>
        <p:spPr>
          <a:xfrm>
            <a:off x="4834526" y="8172419"/>
            <a:ext cx="1392369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pt-BR" dirty="0"/>
              <a:t>DELETAR COLUNAS</a:t>
            </a:r>
          </a:p>
        </p:txBody>
      </p:sp>
      <p:sp>
        <p:nvSpPr>
          <p:cNvPr id="104" name="Line">
            <a:extLst>
              <a:ext uri="{FF2B5EF4-FFF2-40B4-BE49-F238E27FC236}">
                <a16:creationId xmlns:a16="http://schemas.microsoft.com/office/drawing/2014/main" id="{C99A0AD3-C8D6-0042-BB74-79F05A9CF78A}"/>
              </a:ext>
            </a:extLst>
          </p:cNvPr>
          <p:cNvSpPr/>
          <p:nvPr/>
        </p:nvSpPr>
        <p:spPr>
          <a:xfrm>
            <a:off x="4834526" y="8156704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pt-BR"/>
          </a:p>
        </p:txBody>
      </p:sp>
      <p:graphicFrame>
        <p:nvGraphicFramePr>
          <p:cNvPr id="107" name="Table">
            <a:extLst>
              <a:ext uri="{FF2B5EF4-FFF2-40B4-BE49-F238E27FC236}">
                <a16:creationId xmlns:a16="http://schemas.microsoft.com/office/drawing/2014/main" id="{30A3FE76-DCFC-5441-BF5F-DBAC15DEB4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2221672"/>
              </p:ext>
            </p:extLst>
          </p:nvPr>
        </p:nvGraphicFramePr>
        <p:xfrm>
          <a:off x="4834526" y="8530961"/>
          <a:ext cx="4644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1" name="Line">
            <a:extLst>
              <a:ext uri="{FF2B5EF4-FFF2-40B4-BE49-F238E27FC236}">
                <a16:creationId xmlns:a16="http://schemas.microsoft.com/office/drawing/2014/main" id="{3A1CA9C0-A823-714B-B5EB-8FFA934A3891}"/>
              </a:ext>
            </a:extLst>
          </p:cNvPr>
          <p:cNvSpPr/>
          <p:nvPr/>
        </p:nvSpPr>
        <p:spPr>
          <a:xfrm>
            <a:off x="5342782" y="8680153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pt-BR"/>
          </a:p>
        </p:txBody>
      </p:sp>
      <p:graphicFrame>
        <p:nvGraphicFramePr>
          <p:cNvPr id="112" name="Table">
            <a:extLst>
              <a:ext uri="{FF2B5EF4-FFF2-40B4-BE49-F238E27FC236}">
                <a16:creationId xmlns:a16="http://schemas.microsoft.com/office/drawing/2014/main" id="{FD98E950-86BD-E64E-AB26-B94EF840B1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833622"/>
              </p:ext>
            </p:extLst>
          </p:nvPr>
        </p:nvGraphicFramePr>
        <p:xfrm>
          <a:off x="5520126" y="8530961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37C1E9A-B3F8-9548-9599-C06AD09A4494}"/>
              </a:ext>
            </a:extLst>
          </p:cNvPr>
          <p:cNvSpPr txBox="1"/>
          <p:nvPr/>
        </p:nvSpPr>
        <p:spPr>
          <a:xfrm>
            <a:off x="6050926" y="8530961"/>
            <a:ext cx="3091683" cy="35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b="0" dirty="0" err="1">
                <a:solidFill>
                  <a:srgbClr val="000000"/>
                </a:solidFill>
              </a:rPr>
              <a:t>dt</a:t>
            </a:r>
            <a:r>
              <a:rPr lang="pt-BR" b="0" dirty="0">
                <a:solidFill>
                  <a:srgbClr val="000000"/>
                </a:solidFill>
              </a:rPr>
              <a:t>[,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c</a:t>
            </a:r>
            <a:r>
              <a:rPr lang="pt-BR" dirty="0">
                <a:solidFill>
                  <a:srgbClr val="0070C0"/>
                </a:solidFill>
              </a:rPr>
              <a:t> := NULL</a:t>
            </a:r>
            <a:r>
              <a:rPr lang="pt-BR" b="0" dirty="0">
                <a:solidFill>
                  <a:srgbClr val="000000"/>
                </a:solidFill>
              </a:rPr>
              <a:t>]</a:t>
            </a:r>
          </a:p>
          <a:p>
            <a:pPr lvl="1" indent="0">
              <a:lnSpc>
                <a:spcPct val="90000"/>
              </a:lnSpc>
            </a:pPr>
            <a:r>
              <a:rPr lang="pt-BR" b="0" dirty="0">
                <a:solidFill>
                  <a:srgbClr val="000000"/>
                </a:solidFill>
              </a:rPr>
              <a:t>remove uma coluna.</a:t>
            </a:r>
          </a:p>
        </p:txBody>
      </p:sp>
      <p:sp>
        <p:nvSpPr>
          <p:cNvPr id="105" name="Rektangel 208">
            <a:extLst>
              <a:ext uri="{FF2B5EF4-FFF2-40B4-BE49-F238E27FC236}">
                <a16:creationId xmlns:a16="http://schemas.microsoft.com/office/drawing/2014/main" id="{18452612-F97C-954B-989F-DEA272424472}"/>
              </a:ext>
            </a:extLst>
          </p:cNvPr>
          <p:cNvSpPr/>
          <p:nvPr/>
        </p:nvSpPr>
        <p:spPr>
          <a:xfrm>
            <a:off x="4822609" y="9213929"/>
            <a:ext cx="2261196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pt-BR" dirty="0"/>
              <a:t>CONVERTER TIPOS DE COLUNAS</a:t>
            </a:r>
          </a:p>
        </p:txBody>
      </p:sp>
      <p:sp>
        <p:nvSpPr>
          <p:cNvPr id="106" name="Line">
            <a:extLst>
              <a:ext uri="{FF2B5EF4-FFF2-40B4-BE49-F238E27FC236}">
                <a16:creationId xmlns:a16="http://schemas.microsoft.com/office/drawing/2014/main" id="{17FD2011-7A76-3C49-9049-F3E84C83FC36}"/>
              </a:ext>
            </a:extLst>
          </p:cNvPr>
          <p:cNvSpPr/>
          <p:nvPr/>
        </p:nvSpPr>
        <p:spPr>
          <a:xfrm>
            <a:off x="4822609" y="9198214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pt-BR"/>
          </a:p>
        </p:txBody>
      </p:sp>
      <p:graphicFrame>
        <p:nvGraphicFramePr>
          <p:cNvPr id="114" name="Table">
            <a:extLst>
              <a:ext uri="{FF2B5EF4-FFF2-40B4-BE49-F238E27FC236}">
                <a16:creationId xmlns:a16="http://schemas.microsoft.com/office/drawing/2014/main" id="{AE6D207C-6C11-2E4B-A11B-85664D9B0F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6723501"/>
              </p:ext>
            </p:extLst>
          </p:nvPr>
        </p:nvGraphicFramePr>
        <p:xfrm>
          <a:off x="4822609" y="9572471"/>
          <a:ext cx="3528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1.5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2.6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5" name="Line">
            <a:extLst>
              <a:ext uri="{FF2B5EF4-FFF2-40B4-BE49-F238E27FC236}">
                <a16:creationId xmlns:a16="http://schemas.microsoft.com/office/drawing/2014/main" id="{B80DBEBB-AB75-F142-B784-1099E3AEF695}"/>
              </a:ext>
            </a:extLst>
          </p:cNvPr>
          <p:cNvSpPr/>
          <p:nvPr/>
        </p:nvSpPr>
        <p:spPr>
          <a:xfrm>
            <a:off x="5218362" y="9725409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pt-BR"/>
          </a:p>
        </p:txBody>
      </p:sp>
      <p:graphicFrame>
        <p:nvGraphicFramePr>
          <p:cNvPr id="116" name="Table">
            <a:extLst>
              <a:ext uri="{FF2B5EF4-FFF2-40B4-BE49-F238E27FC236}">
                <a16:creationId xmlns:a16="http://schemas.microsoft.com/office/drawing/2014/main" id="{F960F97F-C42A-4346-B375-8BD160E75B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3408808"/>
              </p:ext>
            </p:extLst>
          </p:nvPr>
        </p:nvGraphicFramePr>
        <p:xfrm>
          <a:off x="5403507" y="9573042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1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2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7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E0E4673A-26D6-5B45-AF21-32940D89875E}"/>
              </a:ext>
            </a:extLst>
          </p:cNvPr>
          <p:cNvSpPr txBox="1"/>
          <p:nvPr/>
        </p:nvSpPr>
        <p:spPr>
          <a:xfrm>
            <a:off x="6050926" y="9572471"/>
            <a:ext cx="3079766" cy="524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b="0" dirty="0" err="1">
                <a:solidFill>
                  <a:srgbClr val="000000"/>
                </a:solidFill>
              </a:rPr>
              <a:t>dt</a:t>
            </a:r>
            <a:r>
              <a:rPr lang="pt-BR" b="0" dirty="0">
                <a:solidFill>
                  <a:srgbClr val="000000"/>
                </a:solidFill>
              </a:rPr>
              <a:t>[,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b</a:t>
            </a:r>
            <a:r>
              <a:rPr lang="pt-BR" dirty="0">
                <a:solidFill>
                  <a:srgbClr val="0070C0"/>
                </a:solidFill>
              </a:rPr>
              <a:t> := </a:t>
            </a:r>
            <a:r>
              <a:rPr lang="pt-BR" dirty="0" err="1">
                <a:solidFill>
                  <a:srgbClr val="0070C0"/>
                </a:solidFill>
              </a:rPr>
              <a:t>as.integer</a:t>
            </a:r>
            <a:r>
              <a:rPr lang="pt-BR" dirty="0">
                <a:solidFill>
                  <a:srgbClr val="0070C0"/>
                </a:solidFill>
              </a:rPr>
              <a:t>(</a:t>
            </a:r>
            <a:r>
              <a:rPr lang="pt-BR" dirty="0" err="1">
                <a:solidFill>
                  <a:srgbClr val="0070C0"/>
                </a:solidFill>
              </a:rPr>
              <a:t>b</a:t>
            </a:r>
            <a:r>
              <a:rPr lang="pt-BR" dirty="0">
                <a:solidFill>
                  <a:srgbClr val="0070C0"/>
                </a:solidFill>
              </a:rPr>
              <a:t>)</a:t>
            </a:r>
            <a:r>
              <a:rPr lang="pt-BR" b="0" dirty="0">
                <a:solidFill>
                  <a:srgbClr val="000000"/>
                </a:solidFill>
              </a:rPr>
              <a:t>]</a:t>
            </a:r>
          </a:p>
          <a:p>
            <a:pPr lvl="1" indent="0">
              <a:lnSpc>
                <a:spcPct val="90000"/>
              </a:lnSpc>
            </a:pPr>
            <a:r>
              <a:rPr lang="pt-BR" b="0" dirty="0">
                <a:solidFill>
                  <a:srgbClr val="000000"/>
                </a:solidFill>
              </a:rPr>
              <a:t>converte o tipo de coluna usando </a:t>
            </a:r>
            <a:r>
              <a:rPr lang="pt-BR" b="0" dirty="0" err="1">
                <a:solidFill>
                  <a:srgbClr val="000000"/>
                </a:solidFill>
              </a:rPr>
              <a:t>as.integer</a:t>
            </a:r>
            <a:r>
              <a:rPr lang="pt-BR" b="0" dirty="0">
                <a:solidFill>
                  <a:srgbClr val="000000"/>
                </a:solidFill>
              </a:rPr>
              <a:t>(), </a:t>
            </a:r>
            <a:r>
              <a:rPr lang="pt-BR" b="0" dirty="0" err="1">
                <a:solidFill>
                  <a:srgbClr val="000000"/>
                </a:solidFill>
              </a:rPr>
              <a:t>as.numeric</a:t>
            </a:r>
            <a:r>
              <a:rPr lang="pt-BR" b="0" dirty="0">
                <a:solidFill>
                  <a:srgbClr val="000000"/>
                </a:solidFill>
              </a:rPr>
              <a:t>(), </a:t>
            </a:r>
            <a:r>
              <a:rPr lang="pt-BR" b="0" dirty="0" err="1">
                <a:solidFill>
                  <a:srgbClr val="000000"/>
                </a:solidFill>
              </a:rPr>
              <a:t>as.character</a:t>
            </a:r>
            <a:r>
              <a:rPr lang="pt-BR" b="0" dirty="0">
                <a:solidFill>
                  <a:srgbClr val="000000"/>
                </a:solidFill>
              </a:rPr>
              <a:t>(), </a:t>
            </a:r>
            <a:r>
              <a:rPr lang="pt-BR" b="0" dirty="0" err="1">
                <a:solidFill>
                  <a:srgbClr val="000000"/>
                </a:solidFill>
              </a:rPr>
              <a:t>as.Date</a:t>
            </a:r>
            <a:r>
              <a:rPr lang="pt-BR" b="0" dirty="0">
                <a:solidFill>
                  <a:srgbClr val="000000"/>
                </a:solidFill>
              </a:rPr>
              <a:t>(), etc..</a:t>
            </a:r>
          </a:p>
        </p:txBody>
      </p:sp>
    </p:spTree>
    <p:extLst>
      <p:ext uri="{BB962C8B-B14F-4D97-AF65-F5344CB8AC3E}">
        <p14:creationId xmlns:p14="http://schemas.microsoft.com/office/powerpoint/2010/main" val="261056509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Imag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"/>
          <a:stretch/>
        </p:blipFill>
        <p:spPr>
          <a:xfrm>
            <a:off x="8394985" y="-647"/>
            <a:ext cx="5575016" cy="1992182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Line"/>
          <p:cNvSpPr/>
          <p:nvPr/>
        </p:nvSpPr>
        <p:spPr>
          <a:xfrm flipV="1">
            <a:off x="9359106" y="1144117"/>
            <a:ext cx="2916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pt-BR"/>
          </a:p>
        </p:txBody>
      </p:sp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5B6167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pt-BR"/>
          </a:p>
        </p:txBody>
      </p:sp>
      <p:sp>
        <p:nvSpPr>
          <p:cNvPr id="2" name="Rektangel 1"/>
          <p:cNvSpPr/>
          <p:nvPr/>
        </p:nvSpPr>
        <p:spPr>
          <a:xfrm>
            <a:off x="4812083" y="1179735"/>
            <a:ext cx="407163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lvl="1" indent="0"/>
            <a:r>
              <a:rPr lang="pt-BR" dirty="0"/>
              <a:t>LIGAR</a:t>
            </a:r>
          </a:p>
        </p:txBody>
      </p:sp>
      <p:sp>
        <p:nvSpPr>
          <p:cNvPr id="172" name="Line"/>
          <p:cNvSpPr/>
          <p:nvPr/>
        </p:nvSpPr>
        <p:spPr>
          <a:xfrm flipV="1">
            <a:off x="4812083" y="1144821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pt-BR"/>
          </a:p>
        </p:txBody>
      </p:sp>
      <p:sp>
        <p:nvSpPr>
          <p:cNvPr id="88" name="Line"/>
          <p:cNvSpPr/>
          <p:nvPr/>
        </p:nvSpPr>
        <p:spPr>
          <a:xfrm>
            <a:off x="290230" y="5156805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pt-BR"/>
          </a:p>
        </p:txBody>
      </p:sp>
      <p:sp>
        <p:nvSpPr>
          <p:cNvPr id="89" name="Logistics"/>
          <p:cNvSpPr txBox="1"/>
          <p:nvPr/>
        </p:nvSpPr>
        <p:spPr>
          <a:xfrm>
            <a:off x="290230" y="5248442"/>
            <a:ext cx="290464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12700" rIns="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t-BR" dirty="0">
                <a:solidFill>
                  <a:srgbClr val="393939"/>
                </a:solidFill>
              </a:rPr>
              <a:t>Combinar </a:t>
            </a:r>
            <a:r>
              <a:rPr lang="pt-BR" dirty="0" err="1">
                <a:solidFill>
                  <a:srgbClr val="393939"/>
                </a:solidFill>
              </a:rPr>
              <a:t>data.tables</a:t>
            </a:r>
            <a:endParaRPr lang="pt-BR" dirty="0">
              <a:solidFill>
                <a:srgbClr val="393939"/>
              </a:solidFill>
            </a:endParaRPr>
          </a:p>
        </p:txBody>
      </p:sp>
      <p:sp>
        <p:nvSpPr>
          <p:cNvPr id="90" name="Use headers, colors, and/or backgrounds to separate or group together sections."/>
          <p:cNvSpPr txBox="1"/>
          <p:nvPr/>
        </p:nvSpPr>
        <p:spPr>
          <a:xfrm>
            <a:off x="2026690" y="6130245"/>
            <a:ext cx="2576956" cy="38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b="0" dirty="0" err="1">
                <a:solidFill>
                  <a:srgbClr val="000000"/>
                </a:solidFill>
              </a:rPr>
              <a:t>dt_a</a:t>
            </a:r>
            <a:r>
              <a:rPr lang="pt-BR" b="0" dirty="0">
                <a:solidFill>
                  <a:srgbClr val="000000"/>
                </a:solidFill>
              </a:rPr>
              <a:t>[</a:t>
            </a:r>
            <a:r>
              <a:rPr lang="pt-BR" b="0" dirty="0" err="1">
                <a:solidFill>
                  <a:srgbClr val="000000"/>
                </a:solidFill>
              </a:rPr>
              <a:t>dt_b</a:t>
            </a:r>
            <a:r>
              <a:rPr lang="pt-BR" b="0" dirty="0">
                <a:solidFill>
                  <a:srgbClr val="000000"/>
                </a:solidFill>
              </a:rPr>
              <a:t>,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 err="1">
                <a:solidFill>
                  <a:srgbClr val="000000"/>
                </a:solidFill>
              </a:rPr>
              <a:t>on</a:t>
            </a:r>
            <a:r>
              <a:rPr lang="pt-BR" dirty="0">
                <a:solidFill>
                  <a:srgbClr val="000000"/>
                </a:solidFill>
              </a:rPr>
              <a:t> = .(</a:t>
            </a:r>
            <a:r>
              <a:rPr lang="pt-BR" dirty="0" err="1">
                <a:solidFill>
                  <a:srgbClr val="000000"/>
                </a:solidFill>
              </a:rPr>
              <a:t>b</a:t>
            </a:r>
            <a:r>
              <a:rPr lang="pt-BR" dirty="0">
                <a:solidFill>
                  <a:srgbClr val="000000"/>
                </a:solidFill>
              </a:rPr>
              <a:t> = </a:t>
            </a:r>
            <a:r>
              <a:rPr lang="pt-BR" dirty="0" err="1">
                <a:solidFill>
                  <a:srgbClr val="000000"/>
                </a:solidFill>
              </a:rPr>
              <a:t>y</a:t>
            </a:r>
            <a:r>
              <a:rPr lang="pt-BR" dirty="0">
                <a:solidFill>
                  <a:srgbClr val="000000"/>
                </a:solidFill>
              </a:rPr>
              <a:t>)</a:t>
            </a:r>
            <a:r>
              <a:rPr lang="pt-BR" b="0" dirty="0">
                <a:solidFill>
                  <a:srgbClr val="000000"/>
                </a:solidFill>
              </a:rPr>
              <a:t>] – junte </a:t>
            </a:r>
            <a:r>
              <a:rPr lang="pt-BR" b="0" dirty="0" err="1">
                <a:solidFill>
                  <a:srgbClr val="000000"/>
                </a:solidFill>
              </a:rPr>
              <a:t>data.tables</a:t>
            </a:r>
            <a:r>
              <a:rPr lang="pt-BR" b="0" dirty="0">
                <a:solidFill>
                  <a:srgbClr val="000000"/>
                </a:solidFill>
              </a:rPr>
              <a:t> em linhas com valores iguais</a:t>
            </a:r>
          </a:p>
        </p:txBody>
      </p:sp>
      <p:graphicFrame>
        <p:nvGraphicFramePr>
          <p:cNvPr id="93" name="Table"/>
          <p:cNvGraphicFramePr/>
          <p:nvPr>
            <p:extLst>
              <p:ext uri="{D42A27DB-BD31-4B8C-83A1-F6EECF244321}">
                <p14:modId xmlns:p14="http://schemas.microsoft.com/office/powerpoint/2010/main" val="1471732956"/>
              </p:ext>
            </p:extLst>
          </p:nvPr>
        </p:nvGraphicFramePr>
        <p:xfrm>
          <a:off x="290230" y="6120023"/>
          <a:ext cx="3096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c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8" name="Rektangel 97"/>
          <p:cNvSpPr/>
          <p:nvPr/>
        </p:nvSpPr>
        <p:spPr>
          <a:xfrm>
            <a:off x="290230" y="5784741"/>
            <a:ext cx="945772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lvl="1" indent="0"/>
            <a:r>
              <a:rPr lang="pt-BR" dirty="0"/>
              <a:t>JUNTAR (</a:t>
            </a:r>
            <a:r>
              <a:rPr lang="pt-BR" dirty="0" err="1"/>
              <a:t>join</a:t>
            </a:r>
            <a:r>
              <a:rPr lang="pt-BR" dirty="0"/>
              <a:t>)</a:t>
            </a:r>
          </a:p>
        </p:txBody>
      </p:sp>
      <p:sp>
        <p:nvSpPr>
          <p:cNvPr id="99" name="Line"/>
          <p:cNvSpPr/>
          <p:nvPr/>
        </p:nvSpPr>
        <p:spPr>
          <a:xfrm flipV="1">
            <a:off x="290230" y="5762633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pt-BR"/>
          </a:p>
        </p:txBody>
      </p:sp>
      <p:sp>
        <p:nvSpPr>
          <p:cNvPr id="100" name="Line"/>
          <p:cNvSpPr/>
          <p:nvPr/>
        </p:nvSpPr>
        <p:spPr>
          <a:xfrm>
            <a:off x="290230" y="7923419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pt-BR"/>
          </a:p>
        </p:txBody>
      </p:sp>
      <p:sp>
        <p:nvSpPr>
          <p:cNvPr id="101" name="Rektangel 100"/>
          <p:cNvSpPr/>
          <p:nvPr/>
        </p:nvSpPr>
        <p:spPr>
          <a:xfrm>
            <a:off x="290230" y="7945490"/>
            <a:ext cx="2850139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lvl="1" indent="0"/>
            <a:r>
              <a:rPr lang="pt-BR" dirty="0"/>
              <a:t>JUNÇÃO POR “ROLAMENTO” (Rolling </a:t>
            </a:r>
            <a:r>
              <a:rPr lang="pt-BR" dirty="0" err="1"/>
              <a:t>join</a:t>
            </a:r>
            <a:r>
              <a:rPr lang="pt-BR" dirty="0"/>
              <a:t>)</a:t>
            </a:r>
          </a:p>
        </p:txBody>
      </p:sp>
      <p:graphicFrame>
        <p:nvGraphicFramePr>
          <p:cNvPr id="102" name="Table"/>
          <p:cNvGraphicFramePr/>
          <p:nvPr>
            <p:extLst>
              <p:ext uri="{D42A27DB-BD31-4B8C-83A1-F6EECF244321}">
                <p14:modId xmlns:p14="http://schemas.microsoft.com/office/powerpoint/2010/main" val="4132378329"/>
              </p:ext>
            </p:extLst>
          </p:nvPr>
        </p:nvGraphicFramePr>
        <p:xfrm>
          <a:off x="848284" y="6120023"/>
          <a:ext cx="3096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c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3" name="Use headers, colors, and/or backgrounds to separate or group together sections."/>
          <p:cNvSpPr txBox="1"/>
          <p:nvPr/>
        </p:nvSpPr>
        <p:spPr>
          <a:xfrm>
            <a:off x="608783" y="6272399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sz="1700" b="0">
                <a:solidFill>
                  <a:srgbClr val="757878"/>
                </a:solidFill>
              </a:rPr>
              <a:t>+</a:t>
            </a:r>
          </a:p>
        </p:txBody>
      </p:sp>
      <p:graphicFrame>
        <p:nvGraphicFramePr>
          <p:cNvPr id="104" name="Table"/>
          <p:cNvGraphicFramePr/>
          <p:nvPr>
            <p:extLst>
              <p:ext uri="{D42A27DB-BD31-4B8C-83A1-F6EECF244321}">
                <p14:modId xmlns:p14="http://schemas.microsoft.com/office/powerpoint/2010/main" val="542972259"/>
              </p:ext>
            </p:extLst>
          </p:nvPr>
        </p:nvGraphicFramePr>
        <p:xfrm>
          <a:off x="1362215" y="6120023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c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5" name="Use headers, colors, and/or backgrounds to separate or group together sections."/>
          <p:cNvSpPr txBox="1"/>
          <p:nvPr/>
        </p:nvSpPr>
        <p:spPr>
          <a:xfrm>
            <a:off x="1145628" y="6272843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sz="1700" b="0">
                <a:solidFill>
                  <a:srgbClr val="757878"/>
                </a:solidFill>
              </a:rPr>
              <a:t>=</a:t>
            </a:r>
          </a:p>
        </p:txBody>
      </p:sp>
      <p:sp>
        <p:nvSpPr>
          <p:cNvPr id="106" name="Use headers, colors, and/or backgrounds to separate or group together sections."/>
          <p:cNvSpPr txBox="1"/>
          <p:nvPr/>
        </p:nvSpPr>
        <p:spPr>
          <a:xfrm>
            <a:off x="2556941" y="7063080"/>
            <a:ext cx="2046705" cy="55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b="0" dirty="0" err="1">
                <a:solidFill>
                  <a:srgbClr val="000000"/>
                </a:solidFill>
              </a:rPr>
              <a:t>dt_a</a:t>
            </a:r>
            <a:r>
              <a:rPr lang="pt-BR" b="0" dirty="0">
                <a:solidFill>
                  <a:srgbClr val="000000"/>
                </a:solidFill>
              </a:rPr>
              <a:t>[</a:t>
            </a:r>
            <a:r>
              <a:rPr lang="pt-BR" b="0" dirty="0" err="1">
                <a:solidFill>
                  <a:srgbClr val="000000"/>
                </a:solidFill>
              </a:rPr>
              <a:t>dt_b</a:t>
            </a:r>
            <a:r>
              <a:rPr lang="pt-BR" b="0" dirty="0">
                <a:solidFill>
                  <a:srgbClr val="000000"/>
                </a:solidFill>
              </a:rPr>
              <a:t>,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 err="1">
                <a:solidFill>
                  <a:srgbClr val="000000"/>
                </a:solidFill>
              </a:rPr>
              <a:t>on</a:t>
            </a:r>
            <a:r>
              <a:rPr lang="pt-BR" dirty="0">
                <a:solidFill>
                  <a:srgbClr val="000000"/>
                </a:solidFill>
              </a:rPr>
              <a:t> = .(</a:t>
            </a:r>
            <a:r>
              <a:rPr lang="pt-BR" dirty="0" err="1">
                <a:solidFill>
                  <a:srgbClr val="000000"/>
                </a:solidFill>
              </a:rPr>
              <a:t>b</a:t>
            </a:r>
            <a:r>
              <a:rPr lang="pt-BR" dirty="0">
                <a:solidFill>
                  <a:srgbClr val="000000"/>
                </a:solidFill>
              </a:rPr>
              <a:t> = </a:t>
            </a:r>
            <a:r>
              <a:rPr lang="pt-BR" dirty="0" err="1">
                <a:solidFill>
                  <a:srgbClr val="000000"/>
                </a:solidFill>
              </a:rPr>
              <a:t>y</a:t>
            </a:r>
            <a:r>
              <a:rPr lang="pt-BR" dirty="0">
                <a:solidFill>
                  <a:srgbClr val="000000"/>
                </a:solidFill>
              </a:rPr>
              <a:t>, </a:t>
            </a:r>
            <a:r>
              <a:rPr lang="pt-BR" dirty="0" err="1">
                <a:solidFill>
                  <a:srgbClr val="000000"/>
                </a:solidFill>
              </a:rPr>
              <a:t>c</a:t>
            </a:r>
            <a:r>
              <a:rPr lang="pt-BR" dirty="0">
                <a:solidFill>
                  <a:srgbClr val="000000"/>
                </a:solidFill>
              </a:rPr>
              <a:t> &gt; </a:t>
            </a:r>
            <a:r>
              <a:rPr lang="pt-BR" dirty="0" err="1">
                <a:solidFill>
                  <a:srgbClr val="000000"/>
                </a:solidFill>
              </a:rPr>
              <a:t>z</a:t>
            </a:r>
            <a:r>
              <a:rPr lang="pt-BR" dirty="0">
                <a:solidFill>
                  <a:srgbClr val="000000"/>
                </a:solidFill>
              </a:rPr>
              <a:t>)</a:t>
            </a:r>
            <a:r>
              <a:rPr lang="pt-BR" b="0" dirty="0">
                <a:solidFill>
                  <a:srgbClr val="000000"/>
                </a:solidFill>
              </a:rPr>
              <a:t>] – junte </a:t>
            </a:r>
            <a:r>
              <a:rPr lang="pt-BR" b="0" dirty="0" err="1">
                <a:solidFill>
                  <a:srgbClr val="000000"/>
                </a:solidFill>
              </a:rPr>
              <a:t>data.tables</a:t>
            </a:r>
            <a:r>
              <a:rPr lang="pt-BR" b="0" dirty="0">
                <a:solidFill>
                  <a:srgbClr val="000000"/>
                </a:solidFill>
              </a:rPr>
              <a:t> em linhas com valores iguais </a:t>
            </a:r>
            <a:r>
              <a:rPr lang="pt-BR" b="0" i="1" dirty="0">
                <a:solidFill>
                  <a:srgbClr val="000000"/>
                </a:solidFill>
              </a:rPr>
              <a:t>e desiguais</a:t>
            </a:r>
          </a:p>
        </p:txBody>
      </p:sp>
      <p:graphicFrame>
        <p:nvGraphicFramePr>
          <p:cNvPr id="107" name="Table"/>
          <p:cNvGraphicFramePr/>
          <p:nvPr>
            <p:extLst>
              <p:ext uri="{D42A27DB-BD31-4B8C-83A1-F6EECF244321}">
                <p14:modId xmlns:p14="http://schemas.microsoft.com/office/powerpoint/2010/main" val="2532188908"/>
              </p:ext>
            </p:extLst>
          </p:nvPr>
        </p:nvGraphicFramePr>
        <p:xfrm>
          <a:off x="290230" y="7062838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c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7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6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8" name="Table"/>
          <p:cNvGraphicFramePr/>
          <p:nvPr>
            <p:extLst>
              <p:ext uri="{D42A27DB-BD31-4B8C-83A1-F6EECF244321}">
                <p14:modId xmlns:p14="http://schemas.microsoft.com/office/powerpoint/2010/main" val="3345645647"/>
              </p:ext>
            </p:extLst>
          </p:nvPr>
        </p:nvGraphicFramePr>
        <p:xfrm>
          <a:off x="985135" y="7062838"/>
          <a:ext cx="457538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1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z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c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8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" name="Use headers, colors, and/or backgrounds to separate or group together sections."/>
          <p:cNvSpPr txBox="1"/>
          <p:nvPr/>
        </p:nvSpPr>
        <p:spPr>
          <a:xfrm>
            <a:off x="758212" y="7215658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sz="1700" b="0">
                <a:solidFill>
                  <a:srgbClr val="757878"/>
                </a:solidFill>
              </a:rPr>
              <a:t>+</a:t>
            </a:r>
          </a:p>
        </p:txBody>
      </p:sp>
      <p:graphicFrame>
        <p:nvGraphicFramePr>
          <p:cNvPr id="110" name="Table"/>
          <p:cNvGraphicFramePr/>
          <p:nvPr>
            <p:extLst>
              <p:ext uri="{D42A27DB-BD31-4B8C-83A1-F6EECF244321}">
                <p14:modId xmlns:p14="http://schemas.microsoft.com/office/powerpoint/2010/main" val="3487717368"/>
              </p:ext>
            </p:extLst>
          </p:nvPr>
        </p:nvGraphicFramePr>
        <p:xfrm>
          <a:off x="1671618" y="7062838"/>
          <a:ext cx="662400" cy="6120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9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c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NA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8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1" name="Use headers, colors, and/or backgrounds to separate or group together sections."/>
          <p:cNvSpPr txBox="1"/>
          <p:nvPr/>
        </p:nvSpPr>
        <p:spPr>
          <a:xfrm>
            <a:off x="1469320" y="7215658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sz="1700" b="0">
                <a:solidFill>
                  <a:srgbClr val="757878"/>
                </a:solidFill>
              </a:rPr>
              <a:t>=</a:t>
            </a:r>
          </a:p>
        </p:txBody>
      </p:sp>
      <p:sp>
        <p:nvSpPr>
          <p:cNvPr id="112" name="Use headers, colors, and/or backgrounds to separate or group together sections."/>
          <p:cNvSpPr txBox="1"/>
          <p:nvPr/>
        </p:nvSpPr>
        <p:spPr>
          <a:xfrm>
            <a:off x="290230" y="9293703"/>
            <a:ext cx="4313416" cy="96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b="0" dirty="0" err="1">
                <a:solidFill>
                  <a:srgbClr val="000000"/>
                </a:solidFill>
              </a:rPr>
              <a:t>dt_a</a:t>
            </a:r>
            <a:r>
              <a:rPr lang="pt-BR" b="0" dirty="0">
                <a:solidFill>
                  <a:srgbClr val="000000"/>
                </a:solidFill>
              </a:rPr>
              <a:t>[</a:t>
            </a:r>
            <a:r>
              <a:rPr lang="pt-BR" b="0" dirty="0" err="1">
                <a:solidFill>
                  <a:srgbClr val="000000"/>
                </a:solidFill>
              </a:rPr>
              <a:t>dt_b</a:t>
            </a:r>
            <a:r>
              <a:rPr lang="pt-BR" b="0" dirty="0">
                <a:solidFill>
                  <a:srgbClr val="000000"/>
                </a:solidFill>
              </a:rPr>
              <a:t>, </a:t>
            </a:r>
            <a:r>
              <a:rPr lang="pt-BR" dirty="0" err="1">
                <a:solidFill>
                  <a:srgbClr val="000000"/>
                </a:solidFill>
              </a:rPr>
              <a:t>on</a:t>
            </a:r>
            <a:r>
              <a:rPr lang="pt-BR" dirty="0">
                <a:solidFill>
                  <a:srgbClr val="000000"/>
                </a:solidFill>
              </a:rPr>
              <a:t> = .(id = id, date = date), </a:t>
            </a:r>
            <a:r>
              <a:rPr lang="pt-BR" dirty="0" err="1">
                <a:solidFill>
                  <a:srgbClr val="000000"/>
                </a:solidFill>
              </a:rPr>
              <a:t>roll</a:t>
            </a:r>
            <a:r>
              <a:rPr lang="pt-BR" dirty="0">
                <a:solidFill>
                  <a:srgbClr val="000000"/>
                </a:solidFill>
              </a:rPr>
              <a:t> = TRUE</a:t>
            </a:r>
            <a:r>
              <a:rPr lang="pt-BR" b="0" dirty="0">
                <a:solidFill>
                  <a:srgbClr val="000000"/>
                </a:solidFill>
              </a:rPr>
              <a:t>] – junte </a:t>
            </a:r>
            <a:r>
              <a:rPr lang="pt-BR" b="0" dirty="0" err="1">
                <a:solidFill>
                  <a:srgbClr val="000000"/>
                </a:solidFill>
              </a:rPr>
              <a:t>data.tables</a:t>
            </a:r>
            <a:r>
              <a:rPr lang="pt-BR" b="0" dirty="0">
                <a:solidFill>
                  <a:srgbClr val="000000"/>
                </a:solidFill>
              </a:rPr>
              <a:t> em linhas correspondentes a colunas de </a:t>
            </a:r>
            <a:r>
              <a:rPr lang="pt-BR" b="0" dirty="0" err="1">
                <a:solidFill>
                  <a:srgbClr val="000000"/>
                </a:solidFill>
              </a:rPr>
              <a:t>IDs</a:t>
            </a:r>
            <a:r>
              <a:rPr lang="pt-BR" b="0" dirty="0">
                <a:solidFill>
                  <a:srgbClr val="000000"/>
                </a:solidFill>
              </a:rPr>
              <a:t>, mas mantendo apenas as correspondências mais recentes com o </a:t>
            </a:r>
            <a:r>
              <a:rPr lang="pt-BR" b="0" dirty="0" err="1">
                <a:solidFill>
                  <a:srgbClr val="000000"/>
                </a:solidFill>
              </a:rPr>
              <a:t>data.table</a:t>
            </a:r>
            <a:r>
              <a:rPr lang="pt-BR" b="0" dirty="0">
                <a:solidFill>
                  <a:srgbClr val="000000"/>
                </a:solidFill>
              </a:rPr>
              <a:t> a esquerda de acordo com colunas de datas.</a:t>
            </a:r>
          </a:p>
          <a:p>
            <a:pPr lvl="1" indent="0">
              <a:lnSpc>
                <a:spcPct val="90000"/>
              </a:lnSpc>
            </a:pPr>
            <a:r>
              <a:rPr lang="pt-BR" b="0" dirty="0">
                <a:solidFill>
                  <a:srgbClr val="5B6167"/>
                </a:solidFill>
              </a:rPr>
              <a:t>“</a:t>
            </a:r>
            <a:r>
              <a:rPr lang="pt-BR" b="0" dirty="0" err="1">
                <a:solidFill>
                  <a:srgbClr val="5B6167"/>
                </a:solidFill>
              </a:rPr>
              <a:t>roll</a:t>
            </a:r>
            <a:r>
              <a:rPr lang="pt-BR" b="0" dirty="0">
                <a:solidFill>
                  <a:srgbClr val="5B6167"/>
                </a:solidFill>
              </a:rPr>
              <a:t> = -</a:t>
            </a:r>
            <a:r>
              <a:rPr lang="pt-BR" b="0" dirty="0" err="1">
                <a:solidFill>
                  <a:srgbClr val="5B6167"/>
                </a:solidFill>
              </a:rPr>
              <a:t>Inf</a:t>
            </a:r>
            <a:r>
              <a:rPr lang="pt-BR" b="0" dirty="0">
                <a:solidFill>
                  <a:srgbClr val="5B6167"/>
                </a:solidFill>
              </a:rPr>
              <a:t>” reverte a direção.</a:t>
            </a:r>
          </a:p>
        </p:txBody>
      </p:sp>
      <p:sp>
        <p:nvSpPr>
          <p:cNvPr id="113" name="Use headers, colors, and/or backgrounds to separate or group together sections."/>
          <p:cNvSpPr txBox="1"/>
          <p:nvPr/>
        </p:nvSpPr>
        <p:spPr>
          <a:xfrm>
            <a:off x="6399640" y="1518080"/>
            <a:ext cx="2779791" cy="38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dirty="0" err="1">
                <a:solidFill>
                  <a:srgbClr val="000000"/>
                </a:solidFill>
              </a:rPr>
              <a:t>rbind</a:t>
            </a:r>
            <a:r>
              <a:rPr lang="pt-BR" dirty="0">
                <a:solidFill>
                  <a:srgbClr val="000000"/>
                </a:solidFill>
              </a:rPr>
              <a:t>(</a:t>
            </a:r>
            <a:r>
              <a:rPr lang="pt-BR" b="0" dirty="0" err="1">
                <a:solidFill>
                  <a:srgbClr val="000000"/>
                </a:solidFill>
              </a:rPr>
              <a:t>dt_a</a:t>
            </a:r>
            <a:r>
              <a:rPr lang="pt-BR" b="0" dirty="0">
                <a:solidFill>
                  <a:srgbClr val="000000"/>
                </a:solidFill>
              </a:rPr>
              <a:t>, </a:t>
            </a:r>
            <a:r>
              <a:rPr lang="pt-BR" b="0" dirty="0" err="1">
                <a:solidFill>
                  <a:srgbClr val="000000"/>
                </a:solidFill>
              </a:rPr>
              <a:t>dt_b</a:t>
            </a:r>
            <a:r>
              <a:rPr lang="pt-BR" dirty="0">
                <a:solidFill>
                  <a:srgbClr val="000000"/>
                </a:solidFill>
              </a:rPr>
              <a:t>) </a:t>
            </a:r>
            <a:r>
              <a:rPr lang="pt-BR" b="0" dirty="0">
                <a:solidFill>
                  <a:srgbClr val="000000"/>
                </a:solidFill>
              </a:rPr>
              <a:t>– combinar linhas de dois </a:t>
            </a:r>
            <a:r>
              <a:rPr lang="pt-BR" b="0" dirty="0" err="1">
                <a:solidFill>
                  <a:srgbClr val="000000"/>
                </a:solidFill>
              </a:rPr>
              <a:t>data.tabbles</a:t>
            </a:r>
            <a:endParaRPr lang="pt-BR" dirty="0">
              <a:solidFill>
                <a:srgbClr val="000000"/>
              </a:solidFill>
            </a:endParaRPr>
          </a:p>
        </p:txBody>
      </p:sp>
      <p:graphicFrame>
        <p:nvGraphicFramePr>
          <p:cNvPr id="114" name="Table"/>
          <p:cNvGraphicFramePr/>
          <p:nvPr>
            <p:extLst>
              <p:ext uri="{D42A27DB-BD31-4B8C-83A1-F6EECF244321}">
                <p14:modId xmlns:p14="http://schemas.microsoft.com/office/powerpoint/2010/main" val="2254977361"/>
              </p:ext>
            </p:extLst>
          </p:nvPr>
        </p:nvGraphicFramePr>
        <p:xfrm>
          <a:off x="4812083" y="1516969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5" name="Table"/>
          <p:cNvGraphicFramePr/>
          <p:nvPr>
            <p:extLst>
              <p:ext uri="{D42A27DB-BD31-4B8C-83A1-F6EECF244321}">
                <p14:modId xmlns:p14="http://schemas.microsoft.com/office/powerpoint/2010/main" val="2189644047"/>
              </p:ext>
            </p:extLst>
          </p:nvPr>
        </p:nvGraphicFramePr>
        <p:xfrm>
          <a:off x="5341072" y="1516969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6" name="Use headers, colors, and/or backgrounds to separate or group together sections."/>
          <p:cNvSpPr txBox="1"/>
          <p:nvPr/>
        </p:nvSpPr>
        <p:spPr>
          <a:xfrm>
            <a:off x="5121776" y="1578851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sz="1700" b="0">
                <a:solidFill>
                  <a:srgbClr val="757878"/>
                </a:solidFill>
              </a:rPr>
              <a:t>+</a:t>
            </a:r>
          </a:p>
        </p:txBody>
      </p:sp>
      <p:graphicFrame>
        <p:nvGraphicFramePr>
          <p:cNvPr id="117" name="Table"/>
          <p:cNvGraphicFramePr/>
          <p:nvPr>
            <p:extLst>
              <p:ext uri="{D42A27DB-BD31-4B8C-83A1-F6EECF244321}">
                <p14:modId xmlns:p14="http://schemas.microsoft.com/office/powerpoint/2010/main" val="3889289221"/>
              </p:ext>
            </p:extLst>
          </p:nvPr>
        </p:nvGraphicFramePr>
        <p:xfrm>
          <a:off x="5870651" y="1516969"/>
          <a:ext cx="309600" cy="7620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8" name="Use headers, colors, and/or backgrounds to separate or group together sections."/>
          <p:cNvSpPr txBox="1"/>
          <p:nvPr/>
        </p:nvSpPr>
        <p:spPr>
          <a:xfrm>
            <a:off x="5651320" y="1579295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sz="1700" b="0">
                <a:solidFill>
                  <a:srgbClr val="757878"/>
                </a:solidFill>
              </a:rPr>
              <a:t>=</a:t>
            </a:r>
          </a:p>
        </p:txBody>
      </p:sp>
      <p:sp>
        <p:nvSpPr>
          <p:cNvPr id="125" name="Use headers, colors, and/or backgrounds to separate or group together sections."/>
          <p:cNvSpPr txBox="1"/>
          <p:nvPr/>
        </p:nvSpPr>
        <p:spPr>
          <a:xfrm>
            <a:off x="6707975" y="2521928"/>
            <a:ext cx="2471456" cy="38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dirty="0" err="1">
                <a:solidFill>
                  <a:srgbClr val="000000"/>
                </a:solidFill>
              </a:rPr>
              <a:t>cbind</a:t>
            </a:r>
            <a:r>
              <a:rPr lang="pt-BR" dirty="0">
                <a:solidFill>
                  <a:srgbClr val="000000"/>
                </a:solidFill>
              </a:rPr>
              <a:t>(</a:t>
            </a:r>
            <a:r>
              <a:rPr lang="pt-BR" b="0" dirty="0" err="1">
                <a:solidFill>
                  <a:srgbClr val="000000"/>
                </a:solidFill>
              </a:rPr>
              <a:t>dt_a</a:t>
            </a:r>
            <a:r>
              <a:rPr lang="pt-BR" b="0" dirty="0">
                <a:solidFill>
                  <a:srgbClr val="000000"/>
                </a:solidFill>
              </a:rPr>
              <a:t>, </a:t>
            </a:r>
            <a:r>
              <a:rPr lang="pt-BR" b="0" dirty="0" err="1">
                <a:solidFill>
                  <a:srgbClr val="000000"/>
                </a:solidFill>
              </a:rPr>
              <a:t>dt_b</a:t>
            </a:r>
            <a:r>
              <a:rPr lang="pt-BR" dirty="0">
                <a:solidFill>
                  <a:srgbClr val="000000"/>
                </a:solidFill>
              </a:rPr>
              <a:t>) </a:t>
            </a:r>
            <a:r>
              <a:rPr lang="pt-BR" b="0" dirty="0">
                <a:solidFill>
                  <a:srgbClr val="000000"/>
                </a:solidFill>
              </a:rPr>
              <a:t>– combinar colunas de dois </a:t>
            </a:r>
            <a:r>
              <a:rPr lang="pt-BR" b="0" dirty="0" err="1">
                <a:solidFill>
                  <a:srgbClr val="000000"/>
                </a:solidFill>
              </a:rPr>
              <a:t>data.tables</a:t>
            </a:r>
            <a:endParaRPr lang="pt-BR" dirty="0">
              <a:solidFill>
                <a:srgbClr val="000000"/>
              </a:solidFill>
            </a:endParaRPr>
          </a:p>
        </p:txBody>
      </p:sp>
      <p:graphicFrame>
        <p:nvGraphicFramePr>
          <p:cNvPr id="126" name="Table"/>
          <p:cNvGraphicFramePr/>
          <p:nvPr>
            <p:extLst>
              <p:ext uri="{D42A27DB-BD31-4B8C-83A1-F6EECF244321}">
                <p14:modId xmlns:p14="http://schemas.microsoft.com/office/powerpoint/2010/main" val="56398493"/>
              </p:ext>
            </p:extLst>
          </p:nvPr>
        </p:nvGraphicFramePr>
        <p:xfrm>
          <a:off x="4812083" y="2518974"/>
          <a:ext cx="3096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7" name="Table"/>
          <p:cNvGraphicFramePr/>
          <p:nvPr>
            <p:extLst>
              <p:ext uri="{D42A27DB-BD31-4B8C-83A1-F6EECF244321}">
                <p14:modId xmlns:p14="http://schemas.microsoft.com/office/powerpoint/2010/main" val="2531597978"/>
              </p:ext>
            </p:extLst>
          </p:nvPr>
        </p:nvGraphicFramePr>
        <p:xfrm>
          <a:off x="5350597" y="2518974"/>
          <a:ext cx="307482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2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8" name="Use headers, colors, and/or backgrounds to separate or group together sections."/>
          <p:cNvSpPr txBox="1"/>
          <p:nvPr/>
        </p:nvSpPr>
        <p:spPr>
          <a:xfrm>
            <a:off x="5121776" y="2671350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sz="1700" b="0">
                <a:solidFill>
                  <a:srgbClr val="757878"/>
                </a:solidFill>
              </a:rPr>
              <a:t>+</a:t>
            </a:r>
          </a:p>
        </p:txBody>
      </p:sp>
      <p:graphicFrame>
        <p:nvGraphicFramePr>
          <p:cNvPr id="129" name="Table"/>
          <p:cNvGraphicFramePr/>
          <p:nvPr>
            <p:extLst>
              <p:ext uri="{D42A27DB-BD31-4B8C-83A1-F6EECF244321}">
                <p14:modId xmlns:p14="http://schemas.microsoft.com/office/powerpoint/2010/main" val="4117123109"/>
              </p:ext>
            </p:extLst>
          </p:nvPr>
        </p:nvGraphicFramePr>
        <p:xfrm>
          <a:off x="5890510" y="2518974"/>
          <a:ext cx="60549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0" name="Use headers, colors, and/or backgrounds to separate or group together sections."/>
          <p:cNvSpPr txBox="1"/>
          <p:nvPr/>
        </p:nvSpPr>
        <p:spPr>
          <a:xfrm>
            <a:off x="5678536" y="2671794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sz="1700" b="0">
                <a:solidFill>
                  <a:srgbClr val="757878"/>
                </a:solidFill>
              </a:rPr>
              <a:t>=</a:t>
            </a:r>
          </a:p>
        </p:txBody>
      </p:sp>
      <p:graphicFrame>
        <p:nvGraphicFramePr>
          <p:cNvPr id="42" name="Table"/>
          <p:cNvGraphicFramePr/>
          <p:nvPr>
            <p:extLst>
              <p:ext uri="{D42A27DB-BD31-4B8C-83A1-F6EECF244321}">
                <p14:modId xmlns:p14="http://schemas.microsoft.com/office/powerpoint/2010/main" val="2512052124"/>
              </p:ext>
            </p:extLst>
          </p:nvPr>
        </p:nvGraphicFramePr>
        <p:xfrm>
          <a:off x="290230" y="8277831"/>
          <a:ext cx="975600" cy="9144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date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01-01-2010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01-01-2012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01-01-2014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01-01-2010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01-01-2012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Use headers, colors, and/or backgrounds to separate or group together sections."/>
          <p:cNvSpPr txBox="1"/>
          <p:nvPr/>
        </p:nvSpPr>
        <p:spPr>
          <a:xfrm>
            <a:off x="1260347" y="8369649"/>
            <a:ext cx="227439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sz="1700" b="0">
                <a:solidFill>
                  <a:srgbClr val="757878"/>
                </a:solidFill>
              </a:rPr>
              <a:t>+</a:t>
            </a:r>
          </a:p>
        </p:txBody>
      </p:sp>
      <p:sp>
        <p:nvSpPr>
          <p:cNvPr id="46" name="Use headers, colors, and/or backgrounds to separate or group together sections."/>
          <p:cNvSpPr txBox="1"/>
          <p:nvPr/>
        </p:nvSpPr>
        <p:spPr>
          <a:xfrm>
            <a:off x="2452047" y="8367180"/>
            <a:ext cx="236139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sz="1700" b="0">
                <a:solidFill>
                  <a:srgbClr val="757878"/>
                </a:solidFill>
              </a:rPr>
              <a:t>=</a:t>
            </a:r>
          </a:p>
        </p:txBody>
      </p:sp>
      <p:graphicFrame>
        <p:nvGraphicFramePr>
          <p:cNvPr id="47" name="Table"/>
          <p:cNvGraphicFramePr/>
          <p:nvPr>
            <p:extLst>
              <p:ext uri="{D42A27DB-BD31-4B8C-83A1-F6EECF244321}">
                <p14:modId xmlns:p14="http://schemas.microsoft.com/office/powerpoint/2010/main" val="954938193"/>
              </p:ext>
            </p:extLst>
          </p:nvPr>
        </p:nvGraphicFramePr>
        <p:xfrm>
          <a:off x="1487037" y="8277831"/>
          <a:ext cx="975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date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01-01-2013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01-01-2013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8" name="Table"/>
          <p:cNvGraphicFramePr/>
          <p:nvPr>
            <p:extLst>
              <p:ext uri="{D42A27DB-BD31-4B8C-83A1-F6EECF244321}">
                <p14:modId xmlns:p14="http://schemas.microsoft.com/office/powerpoint/2010/main" val="2969857371"/>
              </p:ext>
            </p:extLst>
          </p:nvPr>
        </p:nvGraphicFramePr>
        <p:xfrm>
          <a:off x="2685394" y="8277831"/>
          <a:ext cx="1123238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date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01-01-2013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01-01-2013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" name="Use headers, colors, and/or backgrounds to separate or group together sections."/>
          <p:cNvSpPr txBox="1"/>
          <p:nvPr/>
        </p:nvSpPr>
        <p:spPr>
          <a:xfrm>
            <a:off x="290231" y="4291335"/>
            <a:ext cx="4318112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dirty="0" err="1">
                <a:solidFill>
                  <a:srgbClr val="000000"/>
                </a:solidFill>
              </a:rPr>
              <a:t>setkey</a:t>
            </a:r>
            <a:r>
              <a:rPr lang="pt-BR" dirty="0">
                <a:solidFill>
                  <a:srgbClr val="000000"/>
                </a:solidFill>
              </a:rPr>
              <a:t>(</a:t>
            </a:r>
            <a:r>
              <a:rPr lang="pt-BR" b="0" dirty="0" err="1">
                <a:solidFill>
                  <a:srgbClr val="000000"/>
                </a:solidFill>
              </a:rPr>
              <a:t>dt</a:t>
            </a:r>
            <a:r>
              <a:rPr lang="pt-BR" b="0" dirty="0">
                <a:solidFill>
                  <a:srgbClr val="000000"/>
                </a:solidFill>
              </a:rPr>
              <a:t>, a,  </a:t>
            </a:r>
            <a:r>
              <a:rPr lang="pt-BR" b="0" dirty="0" err="1">
                <a:solidFill>
                  <a:srgbClr val="000000"/>
                </a:solidFill>
              </a:rPr>
              <a:t>b</a:t>
            </a:r>
            <a:r>
              <a:rPr lang="pt-BR" dirty="0">
                <a:solidFill>
                  <a:srgbClr val="000000"/>
                </a:solidFill>
              </a:rPr>
              <a:t>)</a:t>
            </a:r>
            <a:r>
              <a:rPr lang="pt-BR" b="0" dirty="0">
                <a:solidFill>
                  <a:srgbClr val="000000"/>
                </a:solidFill>
              </a:rPr>
              <a:t> – define palavras-chave que permitem pesquisa rápida e repetida em colunas especificadas usando "</a:t>
            </a:r>
            <a:r>
              <a:rPr lang="pt-BR" b="0" dirty="0" err="1">
                <a:solidFill>
                  <a:srgbClr val="000000"/>
                </a:solidFill>
              </a:rPr>
              <a:t>dt</a:t>
            </a:r>
            <a:r>
              <a:rPr lang="pt-BR" b="0" dirty="0">
                <a:solidFill>
                  <a:srgbClr val="000000"/>
                </a:solidFill>
              </a:rPr>
              <a:t>[.(valor), ]" ou fundir dados sem especificar colunas usando "</a:t>
            </a:r>
            <a:r>
              <a:rPr lang="pt-BR" b="0" dirty="0" err="1">
                <a:solidFill>
                  <a:srgbClr val="000000"/>
                </a:solidFill>
              </a:rPr>
              <a:t>dt_a</a:t>
            </a:r>
            <a:r>
              <a:rPr lang="pt-BR" b="0" dirty="0">
                <a:solidFill>
                  <a:srgbClr val="000000"/>
                </a:solidFill>
              </a:rPr>
              <a:t>[</a:t>
            </a:r>
            <a:r>
              <a:rPr lang="pt-BR" b="0" dirty="0" err="1">
                <a:solidFill>
                  <a:srgbClr val="000000"/>
                </a:solidFill>
              </a:rPr>
              <a:t>dt_b</a:t>
            </a:r>
            <a:r>
              <a:rPr lang="pt-BR" b="0" dirty="0">
                <a:solidFill>
                  <a:srgbClr val="000000"/>
                </a:solidFill>
              </a:rPr>
              <a:t>]".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90230" y="4036038"/>
            <a:ext cx="1734449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lvl="1" indent="0"/>
            <a:r>
              <a:rPr lang="pt-BR" dirty="0"/>
              <a:t>DEFINA PALAVRAS-CHAVE</a:t>
            </a:r>
          </a:p>
        </p:txBody>
      </p:sp>
      <p:sp>
        <p:nvSpPr>
          <p:cNvPr id="57" name="Line"/>
          <p:cNvSpPr/>
          <p:nvPr/>
        </p:nvSpPr>
        <p:spPr>
          <a:xfrm flipV="1">
            <a:off x="290230" y="4010305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pt-BR"/>
          </a:p>
        </p:txBody>
      </p:sp>
      <p:sp>
        <p:nvSpPr>
          <p:cNvPr id="68" name="Use headers, colors, and/or backgrounds to separate or group together sections."/>
          <p:cNvSpPr txBox="1"/>
          <p:nvPr/>
        </p:nvSpPr>
        <p:spPr>
          <a:xfrm>
            <a:off x="381910" y="4507251"/>
            <a:ext cx="4318113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endParaRPr lang="pt-BR" b="0">
              <a:solidFill>
                <a:srgbClr val="000000"/>
              </a:solidFill>
            </a:endParaRPr>
          </a:p>
        </p:txBody>
      </p:sp>
      <p:sp>
        <p:nvSpPr>
          <p:cNvPr id="71" name="Line"/>
          <p:cNvSpPr/>
          <p:nvPr/>
        </p:nvSpPr>
        <p:spPr>
          <a:xfrm>
            <a:off x="4812083" y="3464867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pt-BR"/>
          </a:p>
        </p:txBody>
      </p:sp>
      <p:sp>
        <p:nvSpPr>
          <p:cNvPr id="72" name="Logistics"/>
          <p:cNvSpPr txBox="1"/>
          <p:nvPr/>
        </p:nvSpPr>
        <p:spPr>
          <a:xfrm>
            <a:off x="4812083" y="3556504"/>
            <a:ext cx="336310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12700" rIns="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t-BR" dirty="0">
                <a:solidFill>
                  <a:srgbClr val="393939"/>
                </a:solidFill>
              </a:rPr>
              <a:t>Reformate um </a:t>
            </a:r>
            <a:r>
              <a:rPr lang="pt-BR" dirty="0" err="1">
                <a:solidFill>
                  <a:srgbClr val="393939"/>
                </a:solidFill>
              </a:rPr>
              <a:t>data.table</a:t>
            </a:r>
            <a:endParaRPr lang="pt-BR" dirty="0">
              <a:solidFill>
                <a:srgbClr val="393939"/>
              </a:solidFill>
            </a:endParaRPr>
          </a:p>
        </p:txBody>
      </p:sp>
      <p:sp>
        <p:nvSpPr>
          <p:cNvPr id="75" name="Rektangel 74"/>
          <p:cNvSpPr/>
          <p:nvPr/>
        </p:nvSpPr>
        <p:spPr>
          <a:xfrm>
            <a:off x="4812083" y="4095308"/>
            <a:ext cx="2648161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lvl="1" indent="0"/>
            <a:r>
              <a:rPr lang="pt-BR" dirty="0"/>
              <a:t>TRANSFORMAR PARA FORMATO AMPLO</a:t>
            </a:r>
          </a:p>
        </p:txBody>
      </p:sp>
      <p:sp>
        <p:nvSpPr>
          <p:cNvPr id="76" name="Line"/>
          <p:cNvSpPr/>
          <p:nvPr/>
        </p:nvSpPr>
        <p:spPr>
          <a:xfrm flipV="1">
            <a:off x="4812083" y="4074927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pt-BR"/>
          </a:p>
        </p:txBody>
      </p:sp>
      <p:sp>
        <p:nvSpPr>
          <p:cNvPr id="77" name="Line"/>
          <p:cNvSpPr/>
          <p:nvPr/>
        </p:nvSpPr>
        <p:spPr>
          <a:xfrm>
            <a:off x="4812083" y="6710591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pt-BR"/>
          </a:p>
        </p:txBody>
      </p:sp>
      <p:sp>
        <p:nvSpPr>
          <p:cNvPr id="78" name="Rektangel 77"/>
          <p:cNvSpPr/>
          <p:nvPr/>
        </p:nvSpPr>
        <p:spPr>
          <a:xfrm>
            <a:off x="4812083" y="6727997"/>
            <a:ext cx="2831865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pt-BR" dirty="0"/>
              <a:t>TRANSFORMAR PARA FORMATO LONGO</a:t>
            </a:r>
          </a:p>
        </p:txBody>
      </p:sp>
      <p:sp>
        <p:nvSpPr>
          <p:cNvPr id="83" name="Use headers, colors, and/or backgrounds to separate or group together sections."/>
          <p:cNvSpPr txBox="1"/>
          <p:nvPr/>
        </p:nvSpPr>
        <p:spPr>
          <a:xfrm>
            <a:off x="7012057" y="4463629"/>
            <a:ext cx="2039673" cy="604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>
                <a:solidFill>
                  <a:srgbClr val="000000"/>
                </a:solidFill>
              </a:rPr>
              <a:t>dcast(</a:t>
            </a:r>
            <a:r>
              <a:rPr lang="pt-BR" b="0">
                <a:solidFill>
                  <a:srgbClr val="000000"/>
                </a:solidFill>
              </a:rPr>
              <a:t>dt, </a:t>
            </a:r>
          </a:p>
          <a:p>
            <a:pPr lvl="1" indent="0">
              <a:lnSpc>
                <a:spcPct val="90000"/>
              </a:lnSpc>
            </a:pPr>
            <a:r>
              <a:rPr lang="pt-BR" b="0">
                <a:solidFill>
                  <a:srgbClr val="000000"/>
                </a:solidFill>
              </a:rPr>
              <a:t>              id ~ y,</a:t>
            </a:r>
          </a:p>
          <a:p>
            <a:pPr lvl="1" indent="0">
              <a:lnSpc>
                <a:spcPct val="90000"/>
              </a:lnSpc>
            </a:pPr>
            <a:r>
              <a:rPr lang="pt-BR" b="0">
                <a:solidFill>
                  <a:srgbClr val="000000"/>
                </a:solidFill>
              </a:rPr>
              <a:t>              value.var = c("a", "b")</a:t>
            </a:r>
            <a:r>
              <a:rPr lang="pt-BR">
                <a:solidFill>
                  <a:srgbClr val="000000"/>
                </a:solidFill>
              </a:rPr>
              <a:t>)</a:t>
            </a:r>
          </a:p>
        </p:txBody>
      </p:sp>
      <p:graphicFrame>
        <p:nvGraphicFramePr>
          <p:cNvPr id="84" name="Table"/>
          <p:cNvGraphicFramePr/>
          <p:nvPr>
            <p:extLst>
              <p:ext uri="{D42A27DB-BD31-4B8C-83A1-F6EECF244321}">
                <p14:modId xmlns:p14="http://schemas.microsoft.com/office/powerpoint/2010/main" val="3054532518"/>
              </p:ext>
            </p:extLst>
          </p:nvPr>
        </p:nvGraphicFramePr>
        <p:xfrm>
          <a:off x="4812083" y="4463629"/>
          <a:ext cx="619200" cy="7620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x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z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x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z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" name="Rektangel 91"/>
          <p:cNvSpPr/>
          <p:nvPr/>
        </p:nvSpPr>
        <p:spPr>
          <a:xfrm>
            <a:off x="9359106" y="1780775"/>
            <a:ext cx="3125856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lvl="1" indent="0"/>
            <a:r>
              <a:rPr lang="pt-BR" dirty="0"/>
              <a:t>APLICAR UMA FUNÇÃO A MÚLTIPLAS COLUNAS</a:t>
            </a:r>
          </a:p>
        </p:txBody>
      </p:sp>
      <p:sp>
        <p:nvSpPr>
          <p:cNvPr id="94" name="Line"/>
          <p:cNvSpPr/>
          <p:nvPr/>
        </p:nvSpPr>
        <p:spPr>
          <a:xfrm flipV="1">
            <a:off x="9359106" y="1751228"/>
            <a:ext cx="4320000" cy="314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7439FF-969F-234A-B99D-79803428D342}"/>
              </a:ext>
            </a:extLst>
          </p:cNvPr>
          <p:cNvSpPr/>
          <p:nvPr/>
        </p:nvSpPr>
        <p:spPr>
          <a:xfrm>
            <a:off x="12826660" y="1640655"/>
            <a:ext cx="378000" cy="257939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Use headers, colors, and/or backgrounds to separate or group together sections."/>
          <p:cNvSpPr txBox="1"/>
          <p:nvPr/>
        </p:nvSpPr>
        <p:spPr>
          <a:xfrm>
            <a:off x="9359106" y="2050861"/>
            <a:ext cx="4318113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endParaRPr lang="pt-BR" b="0">
              <a:solidFill>
                <a:srgbClr val="000000"/>
              </a:solidFill>
            </a:endParaRPr>
          </a:p>
        </p:txBody>
      </p:sp>
      <p:sp>
        <p:nvSpPr>
          <p:cNvPr id="120" name="Line"/>
          <p:cNvSpPr/>
          <p:nvPr/>
        </p:nvSpPr>
        <p:spPr>
          <a:xfrm>
            <a:off x="5473827" y="4611843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pt-BR"/>
          </a:p>
        </p:txBody>
      </p:sp>
      <p:sp>
        <p:nvSpPr>
          <p:cNvPr id="121" name="Use headers, colors, and/or backgrounds to separate or group together sections."/>
          <p:cNvSpPr txBox="1"/>
          <p:nvPr/>
        </p:nvSpPr>
        <p:spPr>
          <a:xfrm>
            <a:off x="1351378" y="3285906"/>
            <a:ext cx="3256965" cy="41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dirty="0" err="1">
                <a:solidFill>
                  <a:srgbClr val="000000"/>
                </a:solidFill>
              </a:rPr>
              <a:t>setnames</a:t>
            </a:r>
            <a:r>
              <a:rPr lang="pt-BR" dirty="0">
                <a:solidFill>
                  <a:srgbClr val="000000"/>
                </a:solidFill>
              </a:rPr>
              <a:t>(</a:t>
            </a:r>
            <a:r>
              <a:rPr lang="pt-BR" b="0" dirty="0" err="1">
                <a:solidFill>
                  <a:srgbClr val="000000"/>
                </a:solidFill>
              </a:rPr>
              <a:t>dt</a:t>
            </a:r>
            <a:r>
              <a:rPr lang="pt-BR" b="0" dirty="0">
                <a:solidFill>
                  <a:srgbClr val="000000"/>
                </a:solidFill>
              </a:rPr>
              <a:t>, </a:t>
            </a:r>
            <a:r>
              <a:rPr lang="pt-BR" b="0" dirty="0" err="1">
                <a:solidFill>
                  <a:srgbClr val="000000"/>
                </a:solidFill>
              </a:rPr>
              <a:t>c</a:t>
            </a:r>
            <a:r>
              <a:rPr lang="pt-BR" b="0" dirty="0">
                <a:solidFill>
                  <a:srgbClr val="000000"/>
                </a:solidFill>
              </a:rPr>
              <a:t>("a",</a:t>
            </a:r>
            <a:r>
              <a:rPr lang="pt-BR" b="0" dirty="0">
                <a:solidFill>
                  <a:srgbClr val="000000"/>
                </a:solidFill>
                <a:sym typeface="Source Sans Pro Light"/>
              </a:rPr>
              <a:t> </a:t>
            </a:r>
            <a:r>
              <a:rPr lang="pt-BR" b="0" dirty="0">
                <a:solidFill>
                  <a:srgbClr val="000000"/>
                </a:solidFill>
              </a:rPr>
              <a:t>"</a:t>
            </a:r>
            <a:r>
              <a:rPr lang="pt-BR" b="0" dirty="0" err="1">
                <a:solidFill>
                  <a:srgbClr val="000000"/>
                </a:solidFill>
                <a:sym typeface="Source Sans Pro Light"/>
              </a:rPr>
              <a:t>b</a:t>
            </a:r>
            <a:r>
              <a:rPr lang="pt-BR" b="0" dirty="0">
                <a:solidFill>
                  <a:srgbClr val="000000"/>
                </a:solidFill>
              </a:rPr>
              <a:t>"</a:t>
            </a:r>
            <a:r>
              <a:rPr lang="pt-BR" b="0" dirty="0">
                <a:solidFill>
                  <a:srgbClr val="000000"/>
                </a:solidFill>
                <a:sym typeface="Source Sans Pro Light"/>
              </a:rPr>
              <a:t>), </a:t>
            </a:r>
            <a:r>
              <a:rPr lang="pt-BR" b="0" dirty="0" err="1">
                <a:solidFill>
                  <a:srgbClr val="000000"/>
                </a:solidFill>
                <a:sym typeface="Source Sans Pro Light"/>
              </a:rPr>
              <a:t>c</a:t>
            </a:r>
            <a:r>
              <a:rPr lang="pt-BR" b="0" dirty="0">
                <a:solidFill>
                  <a:srgbClr val="000000"/>
                </a:solidFill>
                <a:sym typeface="Source Sans Pro Light"/>
              </a:rPr>
              <a:t>(</a:t>
            </a:r>
            <a:r>
              <a:rPr lang="pt-BR" b="0" dirty="0">
                <a:solidFill>
                  <a:srgbClr val="000000"/>
                </a:solidFill>
              </a:rPr>
              <a:t>"</a:t>
            </a:r>
            <a:r>
              <a:rPr lang="pt-BR" b="0" dirty="0" err="1">
                <a:solidFill>
                  <a:srgbClr val="000000"/>
                </a:solidFill>
                <a:sym typeface="Source Sans Pro Light"/>
              </a:rPr>
              <a:t>x</a:t>
            </a:r>
            <a:r>
              <a:rPr lang="pt-BR" b="0" dirty="0">
                <a:solidFill>
                  <a:srgbClr val="000000"/>
                </a:solidFill>
              </a:rPr>
              <a:t>"</a:t>
            </a:r>
            <a:r>
              <a:rPr lang="pt-BR" b="0" dirty="0">
                <a:solidFill>
                  <a:srgbClr val="000000"/>
                </a:solidFill>
                <a:sym typeface="Source Sans Pro Light"/>
              </a:rPr>
              <a:t>, </a:t>
            </a:r>
            <a:r>
              <a:rPr lang="pt-BR" b="0" dirty="0">
                <a:solidFill>
                  <a:srgbClr val="000000"/>
                </a:solidFill>
              </a:rPr>
              <a:t>"</a:t>
            </a:r>
            <a:r>
              <a:rPr lang="pt-BR" b="0" dirty="0" err="1">
                <a:solidFill>
                  <a:srgbClr val="000000"/>
                </a:solidFill>
                <a:sym typeface="Source Sans Pro Light"/>
              </a:rPr>
              <a:t>y</a:t>
            </a:r>
            <a:r>
              <a:rPr lang="pt-BR" b="0" dirty="0">
                <a:solidFill>
                  <a:srgbClr val="000000"/>
                </a:solidFill>
              </a:rPr>
              <a:t>")</a:t>
            </a:r>
            <a:r>
              <a:rPr lang="pt-BR" dirty="0">
                <a:solidFill>
                  <a:srgbClr val="000000"/>
                </a:solidFill>
              </a:rPr>
              <a:t>)</a:t>
            </a:r>
            <a:endParaRPr lang="pt-BR" b="0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pt-BR" b="0" dirty="0">
                <a:solidFill>
                  <a:srgbClr val="000000"/>
                </a:solidFill>
              </a:rPr>
              <a:t>renomeia colunas</a:t>
            </a:r>
            <a:r>
              <a:rPr lang="pt-BR" b="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lang="pt-BR" b="0" dirty="0">
              <a:solidFill>
                <a:srgbClr val="000000"/>
              </a:solidFill>
            </a:endParaRPr>
          </a:p>
        </p:txBody>
      </p:sp>
      <p:graphicFrame>
        <p:nvGraphicFramePr>
          <p:cNvPr id="122" name="Table"/>
          <p:cNvGraphicFramePr/>
          <p:nvPr>
            <p:extLst>
              <p:ext uri="{D42A27DB-BD31-4B8C-83A1-F6EECF244321}">
                <p14:modId xmlns:p14="http://schemas.microsoft.com/office/powerpoint/2010/main" val="670805292"/>
              </p:ext>
            </p:extLst>
          </p:nvPr>
        </p:nvGraphicFramePr>
        <p:xfrm>
          <a:off x="821955" y="3277439"/>
          <a:ext cx="302400" cy="457200"/>
        </p:xfrm>
        <a:graphic>
          <a:graphicData uri="http://schemas.openxmlformats.org/drawingml/2006/table">
            <a:tbl>
              <a:tblPr firstRow="1">
                <a:solidFill>
                  <a:srgbClr val="BE8411"/>
                </a:solidFill>
                <a:tableStyleId>{33BA23B1-9221-436E-865A-0063620EA4FD}</a:tableStyleId>
              </a:tblPr>
              <a:tblGrid>
                <a:gridCol w="15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" name="Line"/>
          <p:cNvSpPr/>
          <p:nvPr/>
        </p:nvSpPr>
        <p:spPr>
          <a:xfrm>
            <a:off x="641045" y="3429664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pt-BR"/>
          </a:p>
        </p:txBody>
      </p:sp>
      <p:graphicFrame>
        <p:nvGraphicFramePr>
          <p:cNvPr id="124" name="Table"/>
          <p:cNvGraphicFramePr/>
          <p:nvPr>
            <p:extLst>
              <p:ext uri="{D42A27DB-BD31-4B8C-83A1-F6EECF244321}">
                <p14:modId xmlns:p14="http://schemas.microsoft.com/office/powerpoint/2010/main" val="3842002274"/>
              </p:ext>
            </p:extLst>
          </p:nvPr>
        </p:nvGraphicFramePr>
        <p:xfrm>
          <a:off x="290230" y="3277439"/>
          <a:ext cx="3024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1" name="Rektangel 130"/>
          <p:cNvSpPr/>
          <p:nvPr/>
        </p:nvSpPr>
        <p:spPr>
          <a:xfrm>
            <a:off x="290230" y="2952758"/>
            <a:ext cx="1457130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lvl="1" indent="0"/>
            <a:r>
              <a:rPr lang="pt-BR"/>
              <a:t>RENOMEAR COLUNAS</a:t>
            </a:r>
          </a:p>
        </p:txBody>
      </p:sp>
      <p:sp>
        <p:nvSpPr>
          <p:cNvPr id="132" name="Line"/>
          <p:cNvSpPr/>
          <p:nvPr/>
        </p:nvSpPr>
        <p:spPr>
          <a:xfrm>
            <a:off x="290230" y="2920301"/>
            <a:ext cx="4320000" cy="79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pt-BR"/>
          </a:p>
        </p:txBody>
      </p:sp>
      <p:graphicFrame>
        <p:nvGraphicFramePr>
          <p:cNvPr id="141" name="Table"/>
          <p:cNvGraphicFramePr/>
          <p:nvPr>
            <p:extLst>
              <p:ext uri="{D42A27DB-BD31-4B8C-83A1-F6EECF244321}">
                <p14:modId xmlns:p14="http://schemas.microsoft.com/office/powerpoint/2010/main" val="1674421554"/>
              </p:ext>
            </p:extLst>
          </p:nvPr>
        </p:nvGraphicFramePr>
        <p:xfrm>
          <a:off x="5654932" y="4463629"/>
          <a:ext cx="1141812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a_x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a_z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b_x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b_z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" name="Use headers, colors, and/or backgrounds to separate or group together sections."/>
          <p:cNvSpPr txBox="1"/>
          <p:nvPr/>
        </p:nvSpPr>
        <p:spPr>
          <a:xfrm>
            <a:off x="6839374" y="7071126"/>
            <a:ext cx="2732791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>
                <a:solidFill>
                  <a:srgbClr val="000000"/>
                </a:solidFill>
              </a:rPr>
              <a:t>melt(</a:t>
            </a:r>
            <a:r>
              <a:rPr lang="pt-BR" b="0">
                <a:solidFill>
                  <a:srgbClr val="000000"/>
                </a:solidFill>
              </a:rPr>
              <a:t>dt, </a:t>
            </a:r>
          </a:p>
          <a:p>
            <a:pPr lvl="1" indent="0">
              <a:lnSpc>
                <a:spcPct val="90000"/>
              </a:lnSpc>
            </a:pPr>
            <a:r>
              <a:rPr lang="pt-BR" b="0">
                <a:solidFill>
                  <a:srgbClr val="000000"/>
                </a:solidFill>
              </a:rPr>
              <a:t>            id.vars = c("id"), </a:t>
            </a:r>
          </a:p>
          <a:p>
            <a:pPr lvl="1" indent="0">
              <a:lnSpc>
                <a:spcPct val="90000"/>
              </a:lnSpc>
            </a:pPr>
            <a:r>
              <a:rPr lang="pt-BR" b="0">
                <a:solidFill>
                  <a:srgbClr val="000000"/>
                </a:solidFill>
              </a:rPr>
              <a:t>            measure.vars = patterns("^a", "^b"), </a:t>
            </a:r>
          </a:p>
          <a:p>
            <a:pPr lvl="1" indent="0">
              <a:lnSpc>
                <a:spcPct val="90000"/>
              </a:lnSpc>
            </a:pPr>
            <a:r>
              <a:rPr lang="pt-BR" b="0">
                <a:solidFill>
                  <a:srgbClr val="000000"/>
                </a:solidFill>
              </a:rPr>
              <a:t>            variable.name = "y",</a:t>
            </a:r>
          </a:p>
          <a:p>
            <a:pPr lvl="1" indent="0">
              <a:lnSpc>
                <a:spcPct val="90000"/>
              </a:lnSpc>
            </a:pPr>
            <a:r>
              <a:rPr lang="pt-BR" b="0">
                <a:solidFill>
                  <a:srgbClr val="000000"/>
                </a:solidFill>
              </a:rPr>
              <a:t>            value.name = c("a", "b")</a:t>
            </a:r>
            <a:r>
              <a:rPr lang="pt-BR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44" name="Use headers, colors, and/or backgrounds to separate or group together sections."/>
          <p:cNvSpPr txBox="1"/>
          <p:nvPr/>
        </p:nvSpPr>
        <p:spPr>
          <a:xfrm>
            <a:off x="4812083" y="5334380"/>
            <a:ext cx="4608886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b="0" dirty="0">
                <a:solidFill>
                  <a:schemeClr val="tx1">
                    <a:lumMod val="50000"/>
                  </a:schemeClr>
                </a:solidFill>
              </a:rPr>
              <a:t>Transforme um </a:t>
            </a:r>
            <a:r>
              <a:rPr lang="pt-BR" b="0" dirty="0" err="1">
                <a:solidFill>
                  <a:schemeClr val="tx1">
                    <a:lumMod val="50000"/>
                  </a:schemeClr>
                </a:solidFill>
              </a:rPr>
              <a:t>data.table</a:t>
            </a:r>
            <a:r>
              <a:rPr lang="pt-BR" b="0" dirty="0">
                <a:solidFill>
                  <a:schemeClr val="tx1">
                    <a:lumMod val="50000"/>
                  </a:schemeClr>
                </a:solidFill>
              </a:rPr>
              <a:t> de um formato longo a amplo. </a:t>
            </a:r>
            <a:endParaRPr lang="pt-BR" b="0" dirty="0">
              <a:solidFill>
                <a:srgbClr val="000000"/>
              </a:solidFill>
            </a:endParaRPr>
          </a:p>
        </p:txBody>
      </p:sp>
      <p:graphicFrame>
        <p:nvGraphicFramePr>
          <p:cNvPr id="145" name="Table"/>
          <p:cNvGraphicFramePr/>
          <p:nvPr>
            <p:extLst>
              <p:ext uri="{D42A27DB-BD31-4B8C-83A1-F6EECF244321}">
                <p14:modId xmlns:p14="http://schemas.microsoft.com/office/powerpoint/2010/main" val="591925707"/>
              </p:ext>
            </p:extLst>
          </p:nvPr>
        </p:nvGraphicFramePr>
        <p:xfrm>
          <a:off x="6126604" y="7071126"/>
          <a:ext cx="619200" cy="7620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6" name="Line"/>
          <p:cNvSpPr/>
          <p:nvPr/>
        </p:nvSpPr>
        <p:spPr>
          <a:xfrm>
            <a:off x="5957927" y="7233471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pt-BR"/>
          </a:p>
        </p:txBody>
      </p:sp>
      <p:graphicFrame>
        <p:nvGraphicFramePr>
          <p:cNvPr id="147" name="Table"/>
          <p:cNvGraphicFramePr/>
          <p:nvPr>
            <p:extLst>
              <p:ext uri="{D42A27DB-BD31-4B8C-83A1-F6EECF244321}">
                <p14:modId xmlns:p14="http://schemas.microsoft.com/office/powerpoint/2010/main" val="316641333"/>
              </p:ext>
            </p:extLst>
          </p:nvPr>
        </p:nvGraphicFramePr>
        <p:xfrm>
          <a:off x="4812083" y="7071126"/>
          <a:ext cx="1128712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47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a_x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a_z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b_x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b_z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8" name="Use headers, colors, and/or backgrounds to separate or group together sections."/>
          <p:cNvSpPr txBox="1"/>
          <p:nvPr/>
        </p:nvSpPr>
        <p:spPr>
          <a:xfrm>
            <a:off x="4812083" y="8143827"/>
            <a:ext cx="4717933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b="0" dirty="0">
                <a:solidFill>
                  <a:schemeClr val="tx1">
                    <a:lumMod val="50000"/>
                  </a:schemeClr>
                </a:solidFill>
              </a:rPr>
              <a:t>Transforme um </a:t>
            </a:r>
            <a:r>
              <a:rPr lang="pt-BR" b="0" dirty="0" err="1">
                <a:solidFill>
                  <a:schemeClr val="tx1">
                    <a:lumMod val="50000"/>
                  </a:schemeClr>
                </a:solidFill>
              </a:rPr>
              <a:t>data.table</a:t>
            </a:r>
            <a:r>
              <a:rPr lang="pt-BR" b="0" dirty="0">
                <a:solidFill>
                  <a:schemeClr val="tx1">
                    <a:lumMod val="50000"/>
                  </a:schemeClr>
                </a:solidFill>
              </a:rPr>
              <a:t> de um formato amplo a longo. </a:t>
            </a:r>
            <a:endParaRPr lang="pt-BR" b="0" dirty="0">
              <a:solidFill>
                <a:srgbClr val="000000"/>
              </a:solidFill>
            </a:endParaRPr>
          </a:p>
        </p:txBody>
      </p:sp>
      <p:sp>
        <p:nvSpPr>
          <p:cNvPr id="154" name="Line"/>
          <p:cNvSpPr/>
          <p:nvPr/>
        </p:nvSpPr>
        <p:spPr>
          <a:xfrm flipV="1">
            <a:off x="9359106" y="4212970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pt-BR"/>
          </a:p>
        </p:txBody>
      </p:sp>
      <p:sp>
        <p:nvSpPr>
          <p:cNvPr id="155" name="Layout Suggestions"/>
          <p:cNvSpPr txBox="1"/>
          <p:nvPr/>
        </p:nvSpPr>
        <p:spPr>
          <a:xfrm>
            <a:off x="9359106" y="4306150"/>
            <a:ext cx="384088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t-BR" dirty="0">
                <a:solidFill>
                  <a:srgbClr val="393939"/>
                </a:solidFill>
              </a:rPr>
              <a:t>Linhas sequenciais</a:t>
            </a:r>
          </a:p>
        </p:txBody>
      </p:sp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D888ACE9-7937-1742-8112-74898F785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847478"/>
              </p:ext>
            </p:extLst>
          </p:nvPr>
        </p:nvGraphicFramePr>
        <p:xfrm>
          <a:off x="4812083" y="5624625"/>
          <a:ext cx="4435491" cy="8616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655">
                  <a:extLst>
                    <a:ext uri="{9D8B030D-6E8A-4147-A177-3AD203B41FA5}">
                      <a16:colId xmlns:a16="http://schemas.microsoft.com/office/drawing/2014/main" val="985492433"/>
                    </a:ext>
                  </a:extLst>
                </a:gridCol>
                <a:gridCol w="3639836">
                  <a:extLst>
                    <a:ext uri="{9D8B030D-6E8A-4147-A177-3AD203B41FA5}">
                      <a16:colId xmlns:a16="http://schemas.microsoft.com/office/drawing/2014/main" val="1441745969"/>
                    </a:ext>
                  </a:extLst>
                </a:gridCol>
              </a:tblGrid>
              <a:tr h="123267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r>
                        <a:rPr lang="pt-BR" sz="1200" b="0" noProof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dt</a:t>
                      </a:r>
                      <a:endParaRPr lang="pt-BR" sz="1200" noProof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noProof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Um data.table.</a:t>
                      </a:r>
                      <a:endParaRPr lang="pt-BR" sz="1200" noProof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864515"/>
                  </a:ext>
                </a:extLst>
              </a:tr>
              <a:tr h="369802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r>
                        <a:rPr lang="pt-BR" sz="1200" b="0" noProof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id ~ y</a:t>
                      </a:r>
                      <a:endParaRPr lang="pt-BR" sz="1200" noProof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noProof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Formula com um “LHS”: colunas de IDs contendo IDs de múltiplas entradas; e um “RHS”: colunas com valores para distribuir nos cabeçalhos das colunas.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87017"/>
                  </a:ext>
                </a:extLst>
              </a:tr>
              <a:tr h="203306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r>
                        <a:rPr lang="pt-BR" sz="1200" b="0" noProof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value.var</a:t>
                      </a:r>
                      <a:endParaRPr lang="pt-BR" sz="1200" noProof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noProof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Colunas contendo valores para preencher células.</a:t>
                      </a:r>
                      <a:endParaRPr lang="pt-BR" sz="1200" noProof="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144068"/>
                  </a:ext>
                </a:extLst>
              </a:tr>
            </a:tbl>
          </a:graphicData>
        </a:graphic>
      </p:graphicFrame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725F88E0-FF3D-8A4A-8ECB-854DE71CF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196416"/>
              </p:ext>
            </p:extLst>
          </p:nvPr>
        </p:nvGraphicFramePr>
        <p:xfrm>
          <a:off x="4812083" y="8445836"/>
          <a:ext cx="4571860" cy="987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271">
                  <a:extLst>
                    <a:ext uri="{9D8B030D-6E8A-4147-A177-3AD203B41FA5}">
                      <a16:colId xmlns:a16="http://schemas.microsoft.com/office/drawing/2014/main" val="985492433"/>
                    </a:ext>
                  </a:extLst>
                </a:gridCol>
                <a:gridCol w="3489589">
                  <a:extLst>
                    <a:ext uri="{9D8B030D-6E8A-4147-A177-3AD203B41FA5}">
                      <a16:colId xmlns:a16="http://schemas.microsoft.com/office/drawing/2014/main" val="1441745969"/>
                    </a:ext>
                  </a:extLst>
                </a:gridCol>
              </a:tblGrid>
              <a:tr h="1349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r>
                        <a:rPr lang="pt-BR" sz="1200" b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dt</a:t>
                      </a:r>
                      <a:endParaRPr lang="pt-BR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Um data.table.</a:t>
                      </a:r>
                      <a:endParaRPr lang="pt-BR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864515"/>
                  </a:ext>
                </a:extLst>
              </a:tr>
              <a:tr h="11572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r>
                        <a:rPr lang="pt-BR" sz="1200" b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id.vars </a:t>
                      </a:r>
                      <a:endParaRPr lang="pt-BR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Colunas de IDs com IDs para múltiplas entradas.</a:t>
                      </a:r>
                      <a:endParaRPr lang="pt-BR" sz="1200" b="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87017"/>
                  </a:ext>
                </a:extLst>
              </a:tr>
              <a:tr h="314832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r>
                        <a:rPr lang="pt-BR" sz="1200" b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measure.vars</a:t>
                      </a:r>
                      <a:endParaRPr lang="pt-BR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noProof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Colunas contendo valores para preencher em células </a:t>
                      </a:r>
                      <a:r>
                        <a:rPr lang="pt-BR" sz="120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(geralmente em forma de padrões).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144068"/>
                  </a:ext>
                </a:extLst>
              </a:tr>
              <a:tr h="314832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r>
                        <a:rPr lang="pt-BR" sz="1200" b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variable.name, value.name  </a:t>
                      </a:r>
                      <a:endParaRPr lang="pt-BR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Nomes das novas colunas para variáveis e valores derivados das colunas antigas.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7247653"/>
                  </a:ext>
                </a:extLst>
              </a:tr>
            </a:tbl>
          </a:graphicData>
        </a:graphic>
      </p:graphicFrame>
      <p:pic>
        <p:nvPicPr>
          <p:cNvPr id="134" name="Graphic 133">
            <a:extLst>
              <a:ext uri="{FF2B5EF4-FFF2-40B4-BE49-F238E27FC236}">
                <a16:creationId xmlns:a16="http://schemas.microsoft.com/office/drawing/2014/main" id="{9163FF8E-1C9A-C347-A90F-68E553F7F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59509" y="294298"/>
            <a:ext cx="1316771" cy="1517805"/>
          </a:xfrm>
          <a:prstGeom prst="rect">
            <a:avLst/>
          </a:prstGeom>
        </p:spPr>
      </p:pic>
      <p:sp>
        <p:nvSpPr>
          <p:cNvPr id="133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0C396202-9E18-464B-BF48-226ABDFEE842}"/>
              </a:ext>
            </a:extLst>
          </p:cNvPr>
          <p:cNvSpPr txBox="1"/>
          <p:nvPr/>
        </p:nvSpPr>
        <p:spPr>
          <a:xfrm>
            <a:off x="1660997" y="1452244"/>
            <a:ext cx="3000226" cy="498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dirty="0" err="1">
                <a:solidFill>
                  <a:srgbClr val="000000"/>
                </a:solidFill>
              </a:rPr>
              <a:t>unique</a:t>
            </a:r>
            <a:r>
              <a:rPr lang="pt-BR" dirty="0">
                <a:solidFill>
                  <a:srgbClr val="000000"/>
                </a:solidFill>
              </a:rPr>
              <a:t>(</a:t>
            </a:r>
            <a:r>
              <a:rPr lang="pt-BR" b="0" dirty="0" err="1">
                <a:solidFill>
                  <a:srgbClr val="000000"/>
                </a:solidFill>
              </a:rPr>
              <a:t>dt</a:t>
            </a:r>
            <a:r>
              <a:rPr lang="pt-BR" b="0" dirty="0">
                <a:solidFill>
                  <a:srgbClr val="000000"/>
                </a:solidFill>
              </a:rPr>
              <a:t>, </a:t>
            </a:r>
            <a:r>
              <a:rPr lang="pt-BR" b="0" dirty="0" err="1">
                <a:solidFill>
                  <a:srgbClr val="000000"/>
                </a:solidFill>
              </a:rPr>
              <a:t>by</a:t>
            </a:r>
            <a:r>
              <a:rPr lang="pt-BR" b="0" dirty="0">
                <a:solidFill>
                  <a:srgbClr val="000000"/>
                </a:solidFill>
              </a:rPr>
              <a:t> = </a:t>
            </a:r>
            <a:r>
              <a:rPr lang="pt-BR" b="0" dirty="0" err="1">
                <a:solidFill>
                  <a:srgbClr val="000000"/>
                </a:solidFill>
              </a:rPr>
              <a:t>c</a:t>
            </a:r>
            <a:r>
              <a:rPr lang="pt-BR" b="0" dirty="0">
                <a:solidFill>
                  <a:srgbClr val="000000"/>
                </a:solidFill>
              </a:rPr>
              <a:t>("a", "</a:t>
            </a:r>
            <a:r>
              <a:rPr lang="pt-BR" b="0" dirty="0" err="1">
                <a:solidFill>
                  <a:srgbClr val="000000"/>
                </a:solidFill>
              </a:rPr>
              <a:t>b</a:t>
            </a:r>
            <a:r>
              <a:rPr lang="pt-BR" b="0" dirty="0">
                <a:solidFill>
                  <a:srgbClr val="000000"/>
                </a:solidFill>
              </a:rPr>
              <a:t>")</a:t>
            </a:r>
            <a:r>
              <a:rPr lang="pt-BR" dirty="0">
                <a:solidFill>
                  <a:srgbClr val="000000"/>
                </a:solidFill>
              </a:rPr>
              <a:t>)</a:t>
            </a:r>
            <a:r>
              <a:rPr lang="pt-BR" b="0" dirty="0">
                <a:solidFill>
                  <a:srgbClr val="000000"/>
                </a:solidFill>
              </a:rPr>
              <a:t> – extrai linhas únicas baseado em colunas especificadas por “</a:t>
            </a:r>
            <a:r>
              <a:rPr lang="pt-BR" b="0" dirty="0" err="1">
                <a:solidFill>
                  <a:srgbClr val="000000"/>
                </a:solidFill>
              </a:rPr>
              <a:t>by</a:t>
            </a:r>
            <a:r>
              <a:rPr lang="pt-BR" b="0" dirty="0">
                <a:solidFill>
                  <a:srgbClr val="000000"/>
                </a:solidFill>
              </a:rPr>
              <a:t>”. Omita “</a:t>
            </a:r>
            <a:r>
              <a:rPr lang="pt-BR" b="0" dirty="0" err="1">
                <a:solidFill>
                  <a:srgbClr val="000000"/>
                </a:solidFill>
              </a:rPr>
              <a:t>by</a:t>
            </a:r>
            <a:r>
              <a:rPr lang="pt-BR" b="0" dirty="0">
                <a:solidFill>
                  <a:srgbClr val="000000"/>
                </a:solidFill>
              </a:rPr>
              <a:t>” para usar todas as colunas.</a:t>
            </a:r>
          </a:p>
        </p:txBody>
      </p:sp>
      <p:graphicFrame>
        <p:nvGraphicFramePr>
          <p:cNvPr id="135" name="Table">
            <a:extLst>
              <a:ext uri="{FF2B5EF4-FFF2-40B4-BE49-F238E27FC236}">
                <a16:creationId xmlns:a16="http://schemas.microsoft.com/office/drawing/2014/main" id="{9C8AD6D5-DB64-C346-8A99-4F949EA9B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8528484"/>
              </p:ext>
            </p:extLst>
          </p:nvPr>
        </p:nvGraphicFramePr>
        <p:xfrm>
          <a:off x="979688" y="1489760"/>
          <a:ext cx="453600" cy="457200"/>
        </p:xfrm>
        <a:graphic>
          <a:graphicData uri="http://schemas.openxmlformats.org/drawingml/2006/table">
            <a:tbl>
              <a:tblPr firstRow="1">
                <a:solidFill>
                  <a:srgbClr val="BE8411"/>
                </a:solidFill>
                <a:tableStyleId>{33BA23B1-9221-436E-865A-0063620EA4FD}</a:tableStyleId>
              </a:tblPr>
              <a:tblGrid>
                <a:gridCol w="15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6" name="Line">
            <a:extLst>
              <a:ext uri="{FF2B5EF4-FFF2-40B4-BE49-F238E27FC236}">
                <a16:creationId xmlns:a16="http://schemas.microsoft.com/office/drawing/2014/main" id="{696663BE-E143-AB44-837F-761306C82E85}"/>
              </a:ext>
            </a:extLst>
          </p:cNvPr>
          <p:cNvSpPr/>
          <p:nvPr/>
        </p:nvSpPr>
        <p:spPr>
          <a:xfrm>
            <a:off x="796234" y="1642455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pt-BR"/>
          </a:p>
        </p:txBody>
      </p:sp>
      <p:graphicFrame>
        <p:nvGraphicFramePr>
          <p:cNvPr id="137" name="Table">
            <a:extLst>
              <a:ext uri="{FF2B5EF4-FFF2-40B4-BE49-F238E27FC236}">
                <a16:creationId xmlns:a16="http://schemas.microsoft.com/office/drawing/2014/main" id="{5069B41E-8080-4349-A966-1FC08E4E08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8896368"/>
              </p:ext>
            </p:extLst>
          </p:nvPr>
        </p:nvGraphicFramePr>
        <p:xfrm>
          <a:off x="298379" y="1489761"/>
          <a:ext cx="4536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8" name="Rektangel 233">
            <a:extLst>
              <a:ext uri="{FF2B5EF4-FFF2-40B4-BE49-F238E27FC236}">
                <a16:creationId xmlns:a16="http://schemas.microsoft.com/office/drawing/2014/main" id="{B1705F28-49EC-904F-8301-BBB43A56FFE4}"/>
              </a:ext>
            </a:extLst>
          </p:cNvPr>
          <p:cNvSpPr/>
          <p:nvPr/>
        </p:nvSpPr>
        <p:spPr>
          <a:xfrm>
            <a:off x="298379" y="1161902"/>
            <a:ext cx="1143903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pt-BR"/>
              <a:t>LINHAS ÚNICAS</a:t>
            </a:r>
          </a:p>
        </p:txBody>
      </p:sp>
      <p:sp>
        <p:nvSpPr>
          <p:cNvPr id="139" name="Line">
            <a:extLst>
              <a:ext uri="{FF2B5EF4-FFF2-40B4-BE49-F238E27FC236}">
                <a16:creationId xmlns:a16="http://schemas.microsoft.com/office/drawing/2014/main" id="{ED5A95C8-3B26-F14E-BABB-4B05CA4324A0}"/>
              </a:ext>
            </a:extLst>
          </p:cNvPr>
          <p:cNvSpPr/>
          <p:nvPr/>
        </p:nvSpPr>
        <p:spPr>
          <a:xfrm>
            <a:off x="298379" y="1144017"/>
            <a:ext cx="4320000" cy="79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pt-BR"/>
          </a:p>
        </p:txBody>
      </p:sp>
      <p:sp>
        <p:nvSpPr>
          <p:cNvPr id="140" name="Rektangel 2">
            <a:extLst>
              <a:ext uri="{FF2B5EF4-FFF2-40B4-BE49-F238E27FC236}">
                <a16:creationId xmlns:a16="http://schemas.microsoft.com/office/drawing/2014/main" id="{DE36B239-B9D7-4B48-9C30-718452AB5C20}"/>
              </a:ext>
            </a:extLst>
          </p:cNvPr>
          <p:cNvSpPr/>
          <p:nvPr/>
        </p:nvSpPr>
        <p:spPr>
          <a:xfrm>
            <a:off x="298379" y="2300416"/>
            <a:ext cx="4320000" cy="4247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dirty="0" err="1">
                <a:solidFill>
                  <a:srgbClr val="000000"/>
                </a:solidFill>
              </a:rPr>
              <a:t>uniqueN</a:t>
            </a:r>
            <a:r>
              <a:rPr lang="pt-BR" dirty="0">
                <a:solidFill>
                  <a:srgbClr val="000000"/>
                </a:solidFill>
              </a:rPr>
              <a:t>(</a:t>
            </a:r>
            <a:r>
              <a:rPr lang="pt-BR" b="0" dirty="0" err="1">
                <a:solidFill>
                  <a:srgbClr val="000000"/>
                </a:solidFill>
              </a:rPr>
              <a:t>dt</a:t>
            </a:r>
            <a:r>
              <a:rPr lang="pt-BR" b="0" dirty="0">
                <a:solidFill>
                  <a:srgbClr val="000000"/>
                </a:solidFill>
              </a:rPr>
              <a:t>, </a:t>
            </a:r>
            <a:r>
              <a:rPr lang="pt-BR" b="0" dirty="0" err="1">
                <a:solidFill>
                  <a:srgbClr val="000000"/>
                </a:solidFill>
              </a:rPr>
              <a:t>by</a:t>
            </a:r>
            <a:r>
              <a:rPr lang="pt-BR" b="0" dirty="0">
                <a:solidFill>
                  <a:srgbClr val="000000"/>
                </a:solidFill>
              </a:rPr>
              <a:t> = </a:t>
            </a:r>
            <a:r>
              <a:rPr lang="pt-BR" b="0" dirty="0" err="1">
                <a:solidFill>
                  <a:srgbClr val="000000"/>
                </a:solidFill>
              </a:rPr>
              <a:t>c</a:t>
            </a:r>
            <a:r>
              <a:rPr lang="pt-BR" b="0" dirty="0">
                <a:solidFill>
                  <a:srgbClr val="000000"/>
                </a:solidFill>
              </a:rPr>
              <a:t>("a", "</a:t>
            </a:r>
            <a:r>
              <a:rPr lang="pt-BR" b="0" dirty="0" err="1">
                <a:solidFill>
                  <a:srgbClr val="000000"/>
                </a:solidFill>
              </a:rPr>
              <a:t>b</a:t>
            </a:r>
            <a:r>
              <a:rPr lang="pt-BR" b="0" dirty="0">
                <a:solidFill>
                  <a:srgbClr val="000000"/>
                </a:solidFill>
              </a:rPr>
              <a:t>")</a:t>
            </a:r>
            <a:r>
              <a:rPr lang="pt-BR" dirty="0">
                <a:solidFill>
                  <a:srgbClr val="000000"/>
                </a:solidFill>
              </a:rPr>
              <a:t>)</a:t>
            </a:r>
            <a:r>
              <a:rPr lang="pt-BR" b="0" dirty="0">
                <a:solidFill>
                  <a:srgbClr val="000000"/>
                </a:solidFill>
              </a:rPr>
              <a:t> – conta o número de linhas únicas baseado em colunas especificadas por “</a:t>
            </a:r>
            <a:r>
              <a:rPr lang="pt-BR" b="0" dirty="0" err="1">
                <a:solidFill>
                  <a:srgbClr val="000000"/>
                </a:solidFill>
              </a:rPr>
              <a:t>by</a:t>
            </a:r>
            <a:r>
              <a:rPr lang="pt-BR" b="0" dirty="0">
                <a:solidFill>
                  <a:srgbClr val="000000"/>
                </a:solidFill>
              </a:rPr>
              <a:t>”.</a:t>
            </a:r>
          </a:p>
        </p:txBody>
      </p:sp>
      <p:sp>
        <p:nvSpPr>
          <p:cNvPr id="176" name="Line">
            <a:extLst>
              <a:ext uri="{FF2B5EF4-FFF2-40B4-BE49-F238E27FC236}">
                <a16:creationId xmlns:a16="http://schemas.microsoft.com/office/drawing/2014/main" id="{0E6EC67C-D120-3645-A37F-F7B0618C1CE3}"/>
              </a:ext>
            </a:extLst>
          </p:cNvPr>
          <p:cNvSpPr/>
          <p:nvPr/>
        </p:nvSpPr>
        <p:spPr>
          <a:xfrm flipV="1">
            <a:off x="9356759" y="7826424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pt-BR"/>
          </a:p>
        </p:txBody>
      </p:sp>
      <p:sp>
        <p:nvSpPr>
          <p:cNvPr id="177" name="Layout Suggestions">
            <a:extLst>
              <a:ext uri="{FF2B5EF4-FFF2-40B4-BE49-F238E27FC236}">
                <a16:creationId xmlns:a16="http://schemas.microsoft.com/office/drawing/2014/main" id="{3DB7DEC3-69FE-4F45-AA0A-0DEDBA8F8165}"/>
              </a:ext>
            </a:extLst>
          </p:cNvPr>
          <p:cNvSpPr txBox="1"/>
          <p:nvPr/>
        </p:nvSpPr>
        <p:spPr>
          <a:xfrm>
            <a:off x="9356759" y="7919604"/>
            <a:ext cx="384088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t-BR">
                <a:solidFill>
                  <a:srgbClr val="975CBC"/>
                </a:solidFill>
              </a:rPr>
              <a:t>carregar &amp; salvar arquivos</a:t>
            </a:r>
          </a:p>
        </p:txBody>
      </p:sp>
      <p:sp>
        <p:nvSpPr>
          <p:cNvPr id="178" name="Rektangel 155">
            <a:extLst>
              <a:ext uri="{FF2B5EF4-FFF2-40B4-BE49-F238E27FC236}">
                <a16:creationId xmlns:a16="http://schemas.microsoft.com/office/drawing/2014/main" id="{B038AC34-4A7A-D242-9897-3F8A428B219F}"/>
              </a:ext>
            </a:extLst>
          </p:cNvPr>
          <p:cNvSpPr/>
          <p:nvPr/>
        </p:nvSpPr>
        <p:spPr>
          <a:xfrm>
            <a:off x="9356759" y="8416256"/>
            <a:ext cx="722955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lvl="1" indent="0"/>
            <a:r>
              <a:rPr lang="pt-BR"/>
              <a:t>IMPORTAR</a:t>
            </a:r>
          </a:p>
        </p:txBody>
      </p:sp>
      <p:sp>
        <p:nvSpPr>
          <p:cNvPr id="179" name="Line">
            <a:extLst>
              <a:ext uri="{FF2B5EF4-FFF2-40B4-BE49-F238E27FC236}">
                <a16:creationId xmlns:a16="http://schemas.microsoft.com/office/drawing/2014/main" id="{AC20BEC0-106F-A04E-BFF2-6EEE149FBF88}"/>
              </a:ext>
            </a:extLst>
          </p:cNvPr>
          <p:cNvSpPr/>
          <p:nvPr/>
        </p:nvSpPr>
        <p:spPr>
          <a:xfrm flipV="1">
            <a:off x="9356759" y="8396645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pt-BR"/>
          </a:p>
        </p:txBody>
      </p:sp>
      <p:sp>
        <p:nvSpPr>
          <p:cNvPr id="181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B965A2A8-07AB-FA4A-9EF1-25CF40429C89}"/>
              </a:ext>
            </a:extLst>
          </p:cNvPr>
          <p:cNvSpPr txBox="1"/>
          <p:nvPr/>
        </p:nvSpPr>
        <p:spPr>
          <a:xfrm>
            <a:off x="9356759" y="8665282"/>
            <a:ext cx="4318113" cy="851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dirty="0" err="1">
                <a:solidFill>
                  <a:srgbClr val="000000"/>
                </a:solidFill>
              </a:rPr>
              <a:t>fread</a:t>
            </a:r>
            <a:r>
              <a:rPr lang="pt-BR" dirty="0">
                <a:solidFill>
                  <a:srgbClr val="000000"/>
                </a:solidFill>
              </a:rPr>
              <a:t>(</a:t>
            </a:r>
            <a:r>
              <a:rPr lang="pt-BR" b="0" dirty="0">
                <a:solidFill>
                  <a:srgbClr val="000000"/>
                </a:solidFill>
              </a:rPr>
              <a:t>"</a:t>
            </a:r>
            <a:r>
              <a:rPr lang="pt-BR" b="0" dirty="0" err="1">
                <a:solidFill>
                  <a:srgbClr val="000000"/>
                </a:solidFill>
              </a:rPr>
              <a:t>file.csv</a:t>
            </a:r>
            <a:r>
              <a:rPr lang="pt-BR" b="0" dirty="0">
                <a:solidFill>
                  <a:srgbClr val="000000"/>
                </a:solidFill>
              </a:rPr>
              <a:t>"</a:t>
            </a:r>
            <a:r>
              <a:rPr lang="pt-BR" dirty="0">
                <a:solidFill>
                  <a:srgbClr val="000000"/>
                </a:solidFill>
              </a:rPr>
              <a:t>)</a:t>
            </a:r>
          </a:p>
          <a:p>
            <a:pPr lvl="1" indent="0">
              <a:lnSpc>
                <a:spcPct val="90000"/>
              </a:lnSpc>
            </a:pPr>
            <a:r>
              <a:rPr lang="pt-BR" b="0" dirty="0">
                <a:solidFill>
                  <a:srgbClr val="000000"/>
                </a:solidFill>
              </a:rPr>
              <a:t>carregar dados desde um arquivo plano, como *.</a:t>
            </a:r>
            <a:r>
              <a:rPr lang="pt-BR" b="0" dirty="0" err="1">
                <a:solidFill>
                  <a:srgbClr val="000000"/>
                </a:solidFill>
              </a:rPr>
              <a:t>csv</a:t>
            </a:r>
            <a:r>
              <a:rPr lang="pt-BR" b="0" dirty="0">
                <a:solidFill>
                  <a:srgbClr val="000000"/>
                </a:solidFill>
              </a:rPr>
              <a:t> ou *.</a:t>
            </a:r>
            <a:r>
              <a:rPr lang="pt-BR" b="0" dirty="0" err="1">
                <a:solidFill>
                  <a:srgbClr val="000000"/>
                </a:solidFill>
              </a:rPr>
              <a:t>tsv</a:t>
            </a:r>
            <a:r>
              <a:rPr lang="pt-BR" b="0" dirty="0">
                <a:solidFill>
                  <a:srgbClr val="000000"/>
                </a:solidFill>
              </a:rPr>
              <a:t> em R.</a:t>
            </a:r>
          </a:p>
          <a:p>
            <a:pPr lvl="1" indent="0">
              <a:lnSpc>
                <a:spcPct val="90000"/>
              </a:lnSpc>
            </a:pPr>
            <a:r>
              <a:rPr lang="pt-BR" dirty="0" err="1">
                <a:solidFill>
                  <a:srgbClr val="000000"/>
                </a:solidFill>
              </a:rPr>
              <a:t>fread</a:t>
            </a:r>
            <a:r>
              <a:rPr lang="pt-BR" dirty="0">
                <a:solidFill>
                  <a:srgbClr val="000000"/>
                </a:solidFill>
              </a:rPr>
              <a:t>(</a:t>
            </a:r>
            <a:r>
              <a:rPr lang="pt-BR" b="0" dirty="0">
                <a:solidFill>
                  <a:srgbClr val="000000"/>
                </a:solidFill>
              </a:rPr>
              <a:t>"</a:t>
            </a:r>
            <a:r>
              <a:rPr lang="pt-BR" b="0" dirty="0" err="1">
                <a:solidFill>
                  <a:srgbClr val="000000"/>
                </a:solidFill>
              </a:rPr>
              <a:t>file.csv</a:t>
            </a:r>
            <a:r>
              <a:rPr lang="pt-BR" b="0" dirty="0">
                <a:solidFill>
                  <a:srgbClr val="000000"/>
                </a:solidFill>
              </a:rPr>
              <a:t>", </a:t>
            </a:r>
            <a:r>
              <a:rPr lang="pt-BR" b="0" dirty="0" err="1">
                <a:solidFill>
                  <a:srgbClr val="000000"/>
                </a:solidFill>
              </a:rPr>
              <a:t>select</a:t>
            </a:r>
            <a:r>
              <a:rPr lang="pt-BR" b="0" dirty="0">
                <a:solidFill>
                  <a:srgbClr val="000000"/>
                </a:solidFill>
              </a:rPr>
              <a:t> = </a:t>
            </a:r>
            <a:r>
              <a:rPr lang="pt-BR" b="0" dirty="0" err="1">
                <a:solidFill>
                  <a:srgbClr val="000000"/>
                </a:solidFill>
              </a:rPr>
              <a:t>c</a:t>
            </a:r>
            <a:r>
              <a:rPr lang="pt-BR" b="0" dirty="0">
                <a:solidFill>
                  <a:srgbClr val="000000"/>
                </a:solidFill>
              </a:rPr>
              <a:t>("a", "</a:t>
            </a:r>
            <a:r>
              <a:rPr lang="pt-BR" b="0" dirty="0" err="1">
                <a:solidFill>
                  <a:srgbClr val="000000"/>
                </a:solidFill>
              </a:rPr>
              <a:t>b</a:t>
            </a:r>
            <a:r>
              <a:rPr lang="pt-BR" b="0" dirty="0">
                <a:solidFill>
                  <a:srgbClr val="000000"/>
                </a:solidFill>
              </a:rPr>
              <a:t>")</a:t>
            </a:r>
            <a:r>
              <a:rPr lang="pt-BR" dirty="0">
                <a:solidFill>
                  <a:srgbClr val="000000"/>
                </a:solidFill>
              </a:rPr>
              <a:t>) </a:t>
            </a:r>
            <a:endParaRPr lang="pt-BR" b="0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pt-BR" b="0" dirty="0">
                <a:solidFill>
                  <a:srgbClr val="000000"/>
                </a:solidFill>
              </a:rPr>
              <a:t>carregar colunas especificadas de um arquivo plano em R.</a:t>
            </a:r>
          </a:p>
        </p:txBody>
      </p:sp>
      <p:sp>
        <p:nvSpPr>
          <p:cNvPr id="182" name="Rektangel 159">
            <a:extLst>
              <a:ext uri="{FF2B5EF4-FFF2-40B4-BE49-F238E27FC236}">
                <a16:creationId xmlns:a16="http://schemas.microsoft.com/office/drawing/2014/main" id="{8F960253-C848-8749-8CD3-96FCF54FF180}"/>
              </a:ext>
            </a:extLst>
          </p:cNvPr>
          <p:cNvSpPr/>
          <p:nvPr/>
        </p:nvSpPr>
        <p:spPr>
          <a:xfrm>
            <a:off x="9356759" y="9717455"/>
            <a:ext cx="730969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lvl="1" indent="0"/>
            <a:r>
              <a:rPr lang="pt-BR"/>
              <a:t>EXPORTAR</a:t>
            </a:r>
          </a:p>
        </p:txBody>
      </p:sp>
      <p:sp>
        <p:nvSpPr>
          <p:cNvPr id="183" name="Line">
            <a:extLst>
              <a:ext uri="{FF2B5EF4-FFF2-40B4-BE49-F238E27FC236}">
                <a16:creationId xmlns:a16="http://schemas.microsoft.com/office/drawing/2014/main" id="{60B5A5C6-7273-C446-8A46-584A87A3B57B}"/>
              </a:ext>
            </a:extLst>
          </p:cNvPr>
          <p:cNvSpPr/>
          <p:nvPr/>
        </p:nvSpPr>
        <p:spPr>
          <a:xfrm flipV="1">
            <a:off x="9356759" y="9695803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pt-BR"/>
          </a:p>
        </p:txBody>
      </p:sp>
      <p:sp>
        <p:nvSpPr>
          <p:cNvPr id="18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747CA66B-94D9-3948-89F6-A0F219DD4A6A}"/>
              </a:ext>
            </a:extLst>
          </p:cNvPr>
          <p:cNvSpPr txBox="1"/>
          <p:nvPr/>
        </p:nvSpPr>
        <p:spPr>
          <a:xfrm>
            <a:off x="9356759" y="9982369"/>
            <a:ext cx="4318113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>
                <a:solidFill>
                  <a:srgbClr val="000000"/>
                </a:solidFill>
              </a:rPr>
              <a:t>fwrite(</a:t>
            </a:r>
            <a:r>
              <a:rPr lang="pt-BR" b="0">
                <a:solidFill>
                  <a:srgbClr val="000000"/>
                </a:solidFill>
              </a:rPr>
              <a:t>dt, "file.csv"</a:t>
            </a:r>
            <a:r>
              <a:rPr lang="pt-BR">
                <a:solidFill>
                  <a:srgbClr val="000000"/>
                </a:solidFill>
              </a:rPr>
              <a:t>) </a:t>
            </a:r>
            <a:r>
              <a:rPr lang="pt-BR" b="0">
                <a:solidFill>
                  <a:srgbClr val="000000"/>
                </a:solidFill>
              </a:rPr>
              <a:t>– salvar dados em um arquivo plano desde R. </a:t>
            </a:r>
          </a:p>
        </p:txBody>
      </p:sp>
      <p:sp>
        <p:nvSpPr>
          <p:cNvPr id="185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AC1C5AEF-A815-8D40-A386-513D5A00ABCA}"/>
              </a:ext>
            </a:extLst>
          </p:cNvPr>
          <p:cNvSpPr txBox="1"/>
          <p:nvPr/>
        </p:nvSpPr>
        <p:spPr>
          <a:xfrm>
            <a:off x="10583859" y="5174507"/>
            <a:ext cx="3114677" cy="498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b="0" dirty="0" err="1">
                <a:solidFill>
                  <a:srgbClr val="000000"/>
                </a:solidFill>
              </a:rPr>
              <a:t>dt</a:t>
            </a:r>
            <a:r>
              <a:rPr lang="pt-BR" b="0" dirty="0">
                <a:solidFill>
                  <a:srgbClr val="000000"/>
                </a:solidFill>
              </a:rPr>
              <a:t>[, </a:t>
            </a:r>
            <a:r>
              <a:rPr lang="pt-BR" dirty="0" err="1">
                <a:solidFill>
                  <a:srgbClr val="0070C0"/>
                </a:solidFill>
              </a:rPr>
              <a:t>c</a:t>
            </a:r>
            <a:r>
              <a:rPr lang="pt-BR" dirty="0">
                <a:solidFill>
                  <a:srgbClr val="0070C0"/>
                </a:solidFill>
              </a:rPr>
              <a:t> := 1:.N</a:t>
            </a:r>
            <a:r>
              <a:rPr lang="pt-BR" dirty="0">
                <a:solidFill>
                  <a:srgbClr val="000000"/>
                </a:solidFill>
              </a:rPr>
              <a:t>, </a:t>
            </a:r>
            <a:r>
              <a:rPr lang="pt-BR" dirty="0" err="1">
                <a:solidFill>
                  <a:srgbClr val="B74819"/>
                </a:solidFill>
              </a:rPr>
              <a:t>by</a:t>
            </a:r>
            <a:r>
              <a:rPr lang="pt-BR" dirty="0">
                <a:solidFill>
                  <a:srgbClr val="B74819"/>
                </a:solidFill>
              </a:rPr>
              <a:t> = </a:t>
            </a:r>
            <a:r>
              <a:rPr lang="pt-BR" dirty="0" err="1">
                <a:solidFill>
                  <a:srgbClr val="B74819"/>
                </a:solidFill>
              </a:rPr>
              <a:t>b</a:t>
            </a:r>
            <a:r>
              <a:rPr lang="pt-BR" b="0" dirty="0">
                <a:solidFill>
                  <a:srgbClr val="000000"/>
                </a:solidFill>
              </a:rPr>
              <a:t>]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b="0" dirty="0">
                <a:solidFill>
                  <a:srgbClr val="000000"/>
                </a:solidFill>
              </a:rPr>
              <a:t>– dentro de grupos, compute uma coluna com linhas sequenciais de </a:t>
            </a:r>
            <a:r>
              <a:rPr lang="pt-BR" b="0" dirty="0" err="1">
                <a:solidFill>
                  <a:srgbClr val="000000"/>
                </a:solidFill>
              </a:rPr>
              <a:t>IDs</a:t>
            </a:r>
            <a:r>
              <a:rPr lang="pt-BR" b="0" dirty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188" name="Table">
            <a:extLst>
              <a:ext uri="{FF2B5EF4-FFF2-40B4-BE49-F238E27FC236}">
                <a16:creationId xmlns:a16="http://schemas.microsoft.com/office/drawing/2014/main" id="{DBBF6157-07E8-2448-9DEF-52F204CA03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800801"/>
              </p:ext>
            </p:extLst>
          </p:nvPr>
        </p:nvGraphicFramePr>
        <p:xfrm>
          <a:off x="9892909" y="5174507"/>
          <a:ext cx="464400" cy="609600"/>
        </p:xfrm>
        <a:graphic>
          <a:graphicData uri="http://schemas.openxmlformats.org/drawingml/2006/table">
            <a:tbl>
              <a:tblPr firstRow="1">
                <a:solidFill>
                  <a:srgbClr val="BE8411"/>
                </a:solidFill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1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2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400767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1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086346"/>
                  </a:ext>
                </a:extLst>
              </a:tr>
            </a:tbl>
          </a:graphicData>
        </a:graphic>
      </p:graphicFrame>
      <p:sp>
        <p:nvSpPr>
          <p:cNvPr id="189" name="Line">
            <a:extLst>
              <a:ext uri="{FF2B5EF4-FFF2-40B4-BE49-F238E27FC236}">
                <a16:creationId xmlns:a16="http://schemas.microsoft.com/office/drawing/2014/main" id="{6E740812-550F-A74A-9F29-CDD87CA6C0CC}"/>
              </a:ext>
            </a:extLst>
          </p:cNvPr>
          <p:cNvSpPr/>
          <p:nvPr/>
        </p:nvSpPr>
        <p:spPr>
          <a:xfrm>
            <a:off x="9706695" y="5332121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pt-BR"/>
          </a:p>
        </p:txBody>
      </p:sp>
      <p:graphicFrame>
        <p:nvGraphicFramePr>
          <p:cNvPr id="190" name="Table">
            <a:extLst>
              <a:ext uri="{FF2B5EF4-FFF2-40B4-BE49-F238E27FC236}">
                <a16:creationId xmlns:a16="http://schemas.microsoft.com/office/drawing/2014/main" id="{421648D4-4E7F-C44B-908F-938A70381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463635"/>
              </p:ext>
            </p:extLst>
          </p:nvPr>
        </p:nvGraphicFramePr>
        <p:xfrm>
          <a:off x="9356759" y="5174507"/>
          <a:ext cx="3096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1" name="Rektangel 233">
            <a:extLst>
              <a:ext uri="{FF2B5EF4-FFF2-40B4-BE49-F238E27FC236}">
                <a16:creationId xmlns:a16="http://schemas.microsoft.com/office/drawing/2014/main" id="{2A2A6639-064D-F74C-BF62-FC9050054137}"/>
              </a:ext>
            </a:extLst>
          </p:cNvPr>
          <p:cNvSpPr/>
          <p:nvPr/>
        </p:nvSpPr>
        <p:spPr>
          <a:xfrm>
            <a:off x="9356759" y="4847414"/>
            <a:ext cx="1055738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pt-BR" dirty="0" err="1"/>
              <a:t>IDs</a:t>
            </a:r>
            <a:r>
              <a:rPr lang="pt-BR" dirty="0"/>
              <a:t> DE LINHAS</a:t>
            </a:r>
          </a:p>
        </p:txBody>
      </p:sp>
      <p:sp>
        <p:nvSpPr>
          <p:cNvPr id="192" name="Line">
            <a:extLst>
              <a:ext uri="{FF2B5EF4-FFF2-40B4-BE49-F238E27FC236}">
                <a16:creationId xmlns:a16="http://schemas.microsoft.com/office/drawing/2014/main" id="{88EEE6AE-E62A-2D4F-806F-7EA6C7B86367}"/>
              </a:ext>
            </a:extLst>
          </p:cNvPr>
          <p:cNvSpPr/>
          <p:nvPr/>
        </p:nvSpPr>
        <p:spPr>
          <a:xfrm>
            <a:off x="9356759" y="4829529"/>
            <a:ext cx="4320000" cy="79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pt-BR"/>
          </a:p>
        </p:txBody>
      </p:sp>
      <p:sp>
        <p:nvSpPr>
          <p:cNvPr id="193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355C3CC6-3290-CE4F-9781-ABDA3E67AB7C}"/>
              </a:ext>
            </a:extLst>
          </p:cNvPr>
          <p:cNvSpPr txBox="1"/>
          <p:nvPr/>
        </p:nvSpPr>
        <p:spPr>
          <a:xfrm>
            <a:off x="10608009" y="6302376"/>
            <a:ext cx="3090527" cy="1380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b="0" dirty="0" err="1">
                <a:solidFill>
                  <a:srgbClr val="000000"/>
                </a:solidFill>
              </a:rPr>
              <a:t>dt</a:t>
            </a:r>
            <a:r>
              <a:rPr lang="pt-BR" b="0" dirty="0">
                <a:solidFill>
                  <a:srgbClr val="000000"/>
                </a:solidFill>
              </a:rPr>
              <a:t>[, </a:t>
            </a:r>
            <a:r>
              <a:rPr lang="pt-BR" dirty="0" err="1">
                <a:solidFill>
                  <a:srgbClr val="0070C0"/>
                </a:solidFill>
              </a:rPr>
              <a:t>c</a:t>
            </a:r>
            <a:r>
              <a:rPr lang="pt-BR" dirty="0">
                <a:solidFill>
                  <a:srgbClr val="0070C0"/>
                </a:solidFill>
              </a:rPr>
              <a:t> := shift(a, 1)</a:t>
            </a:r>
            <a:r>
              <a:rPr lang="pt-BR" dirty="0">
                <a:solidFill>
                  <a:srgbClr val="000000"/>
                </a:solidFill>
              </a:rPr>
              <a:t>, </a:t>
            </a:r>
            <a:r>
              <a:rPr lang="pt-BR" dirty="0" err="1">
                <a:solidFill>
                  <a:srgbClr val="B74819"/>
                </a:solidFill>
              </a:rPr>
              <a:t>by</a:t>
            </a:r>
            <a:r>
              <a:rPr lang="pt-BR" dirty="0">
                <a:solidFill>
                  <a:srgbClr val="B74819"/>
                </a:solidFill>
              </a:rPr>
              <a:t> = </a:t>
            </a:r>
            <a:r>
              <a:rPr lang="pt-BR" dirty="0" err="1">
                <a:solidFill>
                  <a:srgbClr val="B74819"/>
                </a:solidFill>
              </a:rPr>
              <a:t>b</a:t>
            </a:r>
            <a:r>
              <a:rPr lang="pt-BR" b="0" dirty="0">
                <a:solidFill>
                  <a:srgbClr val="000000"/>
                </a:solidFill>
              </a:rPr>
              <a:t>] – dentro de grupos, duplicar uma coluna com linhas </a:t>
            </a:r>
            <a:r>
              <a:rPr lang="pt-BR" b="0" i="1" dirty="0">
                <a:solidFill>
                  <a:srgbClr val="000000"/>
                </a:solidFill>
              </a:rPr>
              <a:t>defasadas</a:t>
            </a:r>
            <a:r>
              <a:rPr lang="pt-BR" b="0" dirty="0">
                <a:solidFill>
                  <a:srgbClr val="000000"/>
                </a:solidFill>
              </a:rPr>
              <a:t> por um valor especificado.</a:t>
            </a:r>
          </a:p>
          <a:p>
            <a:pPr lvl="1" indent="0">
              <a:lnSpc>
                <a:spcPct val="90000"/>
              </a:lnSpc>
            </a:pPr>
            <a:endParaRPr lang="pt-BR" b="0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pt-BR" b="0" dirty="0" err="1">
                <a:solidFill>
                  <a:srgbClr val="000000"/>
                </a:solidFill>
              </a:rPr>
              <a:t>dt</a:t>
            </a:r>
            <a:r>
              <a:rPr lang="pt-BR" b="0" dirty="0">
                <a:solidFill>
                  <a:srgbClr val="000000"/>
                </a:solidFill>
              </a:rPr>
              <a:t>[, </a:t>
            </a:r>
            <a:r>
              <a:rPr lang="pt-BR" dirty="0" err="1">
                <a:solidFill>
                  <a:srgbClr val="0070C0"/>
                </a:solidFill>
              </a:rPr>
              <a:t>c</a:t>
            </a:r>
            <a:r>
              <a:rPr lang="pt-BR" dirty="0">
                <a:solidFill>
                  <a:srgbClr val="0070C0"/>
                </a:solidFill>
              </a:rPr>
              <a:t> := shift(a, 1, </a:t>
            </a:r>
            <a:r>
              <a:rPr lang="pt-BR" dirty="0" err="1">
                <a:solidFill>
                  <a:srgbClr val="0070C0"/>
                </a:solidFill>
              </a:rPr>
              <a:t>type</a:t>
            </a:r>
            <a:r>
              <a:rPr lang="pt-BR" dirty="0">
                <a:solidFill>
                  <a:srgbClr val="0070C0"/>
                </a:solidFill>
              </a:rPr>
              <a:t> = "lead")</a:t>
            </a:r>
            <a:r>
              <a:rPr lang="pt-BR" dirty="0">
                <a:solidFill>
                  <a:srgbClr val="000000"/>
                </a:solidFill>
              </a:rPr>
              <a:t>, </a:t>
            </a:r>
            <a:r>
              <a:rPr lang="pt-BR" dirty="0" err="1">
                <a:solidFill>
                  <a:srgbClr val="B74819"/>
                </a:solidFill>
              </a:rPr>
              <a:t>by</a:t>
            </a:r>
            <a:r>
              <a:rPr lang="pt-BR" dirty="0">
                <a:solidFill>
                  <a:srgbClr val="B74819"/>
                </a:solidFill>
              </a:rPr>
              <a:t> = </a:t>
            </a:r>
            <a:r>
              <a:rPr lang="pt-BR" dirty="0" err="1">
                <a:solidFill>
                  <a:srgbClr val="B74819"/>
                </a:solidFill>
              </a:rPr>
              <a:t>b</a:t>
            </a:r>
            <a:r>
              <a:rPr lang="pt-BR" b="0" dirty="0">
                <a:solidFill>
                  <a:srgbClr val="000000"/>
                </a:solidFill>
              </a:rPr>
              <a:t>] – dentro de grupos, duplicar uma coluna com linhas  sendo </a:t>
            </a:r>
            <a:r>
              <a:rPr lang="pt-BR" b="0" i="1" dirty="0">
                <a:solidFill>
                  <a:srgbClr val="000000"/>
                </a:solidFill>
              </a:rPr>
              <a:t>incrementadas</a:t>
            </a:r>
            <a:r>
              <a:rPr lang="pt-BR" b="0" dirty="0">
                <a:solidFill>
                  <a:srgbClr val="000000"/>
                </a:solidFill>
              </a:rPr>
              <a:t> por um valor especificado.</a:t>
            </a:r>
          </a:p>
        </p:txBody>
      </p:sp>
      <p:graphicFrame>
        <p:nvGraphicFramePr>
          <p:cNvPr id="194" name="Table">
            <a:extLst>
              <a:ext uri="{FF2B5EF4-FFF2-40B4-BE49-F238E27FC236}">
                <a16:creationId xmlns:a16="http://schemas.microsoft.com/office/drawing/2014/main" id="{A351BA8C-EE4C-E046-9CFE-6F1F0D0EC1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1287073"/>
              </p:ext>
            </p:extLst>
          </p:nvPr>
        </p:nvGraphicFramePr>
        <p:xfrm>
          <a:off x="9883384" y="6302376"/>
          <a:ext cx="500400" cy="914400"/>
        </p:xfrm>
        <a:graphic>
          <a:graphicData uri="http://schemas.openxmlformats.org/drawingml/2006/table">
            <a:tbl>
              <a:tblPr firstRow="1">
                <a:solidFill>
                  <a:srgbClr val="BE8411"/>
                </a:solidFill>
                <a:tableStyleId>{33BA23B1-9221-436E-865A-0063620EA4FD}</a:tableStyleId>
              </a:tblPr>
              <a:tblGrid>
                <a:gridCol w="15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NA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1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400767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NA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086346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3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41198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4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463207"/>
                  </a:ext>
                </a:extLst>
              </a:tr>
            </a:tbl>
          </a:graphicData>
        </a:graphic>
      </p:graphicFrame>
      <p:sp>
        <p:nvSpPr>
          <p:cNvPr id="195" name="Line">
            <a:extLst>
              <a:ext uri="{FF2B5EF4-FFF2-40B4-BE49-F238E27FC236}">
                <a16:creationId xmlns:a16="http://schemas.microsoft.com/office/drawing/2014/main" id="{AD863863-A2B6-5E4B-B267-EA9337690DC6}"/>
              </a:ext>
            </a:extLst>
          </p:cNvPr>
          <p:cNvSpPr/>
          <p:nvPr/>
        </p:nvSpPr>
        <p:spPr>
          <a:xfrm>
            <a:off x="9706695" y="6459990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pt-BR"/>
          </a:p>
        </p:txBody>
      </p:sp>
      <p:graphicFrame>
        <p:nvGraphicFramePr>
          <p:cNvPr id="196" name="Table">
            <a:extLst>
              <a:ext uri="{FF2B5EF4-FFF2-40B4-BE49-F238E27FC236}">
                <a16:creationId xmlns:a16="http://schemas.microsoft.com/office/drawing/2014/main" id="{8002CC11-4E5D-8C46-BA98-E52FC4FB12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2387896"/>
              </p:ext>
            </p:extLst>
          </p:nvPr>
        </p:nvGraphicFramePr>
        <p:xfrm>
          <a:off x="9356759" y="6302376"/>
          <a:ext cx="302400" cy="9144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63067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770057"/>
                  </a:ext>
                </a:extLst>
              </a:tr>
            </a:tbl>
          </a:graphicData>
        </a:graphic>
      </p:graphicFrame>
      <p:sp>
        <p:nvSpPr>
          <p:cNvPr id="197" name="Rektangel 233">
            <a:extLst>
              <a:ext uri="{FF2B5EF4-FFF2-40B4-BE49-F238E27FC236}">
                <a16:creationId xmlns:a16="http://schemas.microsoft.com/office/drawing/2014/main" id="{EADC1A11-CA6A-634C-9A77-7EAF4900A12A}"/>
              </a:ext>
            </a:extLst>
          </p:cNvPr>
          <p:cNvSpPr/>
          <p:nvPr/>
        </p:nvSpPr>
        <p:spPr>
          <a:xfrm>
            <a:off x="9356759" y="5975283"/>
            <a:ext cx="2883162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pt-BR" dirty="0"/>
              <a:t>DEFASAGEM (LAG) &amp; INCREMENTO (LEAD)</a:t>
            </a:r>
          </a:p>
        </p:txBody>
      </p:sp>
      <p:sp>
        <p:nvSpPr>
          <p:cNvPr id="198" name="Line">
            <a:extLst>
              <a:ext uri="{FF2B5EF4-FFF2-40B4-BE49-F238E27FC236}">
                <a16:creationId xmlns:a16="http://schemas.microsoft.com/office/drawing/2014/main" id="{A75F0BB1-546A-D64B-89F5-85D1F1D1792E}"/>
              </a:ext>
            </a:extLst>
          </p:cNvPr>
          <p:cNvSpPr/>
          <p:nvPr/>
        </p:nvSpPr>
        <p:spPr>
          <a:xfrm>
            <a:off x="9356759" y="5957398"/>
            <a:ext cx="4320000" cy="79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pt-BR"/>
          </a:p>
        </p:txBody>
      </p:sp>
      <p:sp>
        <p:nvSpPr>
          <p:cNvPr id="142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9C639F80-B1BE-CC45-A383-CB91E59278DC}"/>
              </a:ext>
            </a:extLst>
          </p:cNvPr>
          <p:cNvSpPr txBox="1"/>
          <p:nvPr/>
        </p:nvSpPr>
        <p:spPr>
          <a:xfrm>
            <a:off x="10662617" y="2122337"/>
            <a:ext cx="3053105" cy="1879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pt-BR" b="0" dirty="0" err="1">
                <a:solidFill>
                  <a:srgbClr val="000000"/>
                </a:solidFill>
              </a:rPr>
              <a:t>dt</a:t>
            </a:r>
            <a:r>
              <a:rPr lang="pt-BR" b="0" dirty="0">
                <a:solidFill>
                  <a:srgbClr val="000000"/>
                </a:solidFill>
              </a:rPr>
              <a:t>[, </a:t>
            </a:r>
            <a:r>
              <a:rPr lang="pt-BR" dirty="0" err="1">
                <a:solidFill>
                  <a:srgbClr val="0070C0"/>
                </a:solidFill>
              </a:rPr>
              <a:t>lapply</a:t>
            </a:r>
            <a:r>
              <a:rPr lang="pt-BR" dirty="0">
                <a:solidFill>
                  <a:srgbClr val="0070C0"/>
                </a:solidFill>
              </a:rPr>
              <a:t>(.SD, </a:t>
            </a:r>
            <a:r>
              <a:rPr lang="pt-BR" dirty="0" err="1">
                <a:solidFill>
                  <a:srgbClr val="0070C0"/>
                </a:solidFill>
              </a:rPr>
              <a:t>mean</a:t>
            </a:r>
            <a:r>
              <a:rPr lang="pt-BR" dirty="0">
                <a:solidFill>
                  <a:srgbClr val="0070C0"/>
                </a:solidFill>
              </a:rPr>
              <a:t>)</a:t>
            </a:r>
            <a:r>
              <a:rPr lang="pt-BR" dirty="0">
                <a:solidFill>
                  <a:srgbClr val="000000"/>
                </a:solidFill>
              </a:rPr>
              <a:t>, .</a:t>
            </a:r>
            <a:r>
              <a:rPr lang="pt-BR" dirty="0" err="1">
                <a:solidFill>
                  <a:srgbClr val="000000"/>
                </a:solidFill>
              </a:rPr>
              <a:t>SDcols</a:t>
            </a:r>
            <a:r>
              <a:rPr lang="pt-BR" dirty="0">
                <a:solidFill>
                  <a:srgbClr val="000000"/>
                </a:solidFill>
              </a:rPr>
              <a:t> = </a:t>
            </a:r>
            <a:r>
              <a:rPr lang="pt-BR" dirty="0" err="1">
                <a:solidFill>
                  <a:srgbClr val="000000"/>
                </a:solidFill>
              </a:rPr>
              <a:t>c</a:t>
            </a:r>
            <a:r>
              <a:rPr lang="pt-BR" dirty="0">
                <a:solidFill>
                  <a:srgbClr val="000000"/>
                </a:solidFill>
              </a:rPr>
              <a:t>(</a:t>
            </a:r>
            <a:r>
              <a:rPr lang="pt-BR" b="0" dirty="0">
                <a:solidFill>
                  <a:srgbClr val="000000"/>
                </a:solidFill>
              </a:rPr>
              <a:t>"</a:t>
            </a:r>
            <a:r>
              <a:rPr lang="pt-BR" dirty="0">
                <a:solidFill>
                  <a:srgbClr val="000000"/>
                </a:solidFill>
              </a:rPr>
              <a:t>a</a:t>
            </a:r>
            <a:r>
              <a:rPr lang="pt-BR" b="0" dirty="0">
                <a:solidFill>
                  <a:srgbClr val="000000"/>
                </a:solidFill>
              </a:rPr>
              <a:t>"</a:t>
            </a:r>
            <a:r>
              <a:rPr lang="pt-BR" dirty="0">
                <a:solidFill>
                  <a:srgbClr val="000000"/>
                </a:solidFill>
              </a:rPr>
              <a:t>, </a:t>
            </a:r>
            <a:r>
              <a:rPr lang="pt-BR" b="0" dirty="0">
                <a:solidFill>
                  <a:srgbClr val="000000"/>
                </a:solidFill>
              </a:rPr>
              <a:t>"</a:t>
            </a:r>
            <a:r>
              <a:rPr lang="pt-BR" dirty="0" err="1">
                <a:solidFill>
                  <a:srgbClr val="000000"/>
                </a:solidFill>
              </a:rPr>
              <a:t>b</a:t>
            </a:r>
            <a:r>
              <a:rPr lang="pt-BR" b="0" dirty="0">
                <a:solidFill>
                  <a:srgbClr val="000000"/>
                </a:solidFill>
              </a:rPr>
              <a:t>"</a:t>
            </a:r>
            <a:r>
              <a:rPr lang="pt-BR" dirty="0">
                <a:solidFill>
                  <a:srgbClr val="000000"/>
                </a:solidFill>
              </a:rPr>
              <a:t>)</a:t>
            </a:r>
            <a:r>
              <a:rPr lang="pt-BR" b="0" dirty="0">
                <a:solidFill>
                  <a:srgbClr val="000000"/>
                </a:solidFill>
              </a:rPr>
              <a:t>] – aplicar uma função – e.g. </a:t>
            </a:r>
            <a:r>
              <a:rPr lang="pt-BR" b="0" dirty="0" err="1">
                <a:solidFill>
                  <a:srgbClr val="000000"/>
                </a:solidFill>
              </a:rPr>
              <a:t>mean</a:t>
            </a:r>
            <a:r>
              <a:rPr lang="pt-BR" b="0" dirty="0">
                <a:solidFill>
                  <a:srgbClr val="000000"/>
                </a:solidFill>
              </a:rPr>
              <a:t>(), </a:t>
            </a:r>
            <a:r>
              <a:rPr lang="pt-BR" b="0" dirty="0" err="1">
                <a:solidFill>
                  <a:srgbClr val="000000"/>
                </a:solidFill>
              </a:rPr>
              <a:t>as.character</a:t>
            </a:r>
            <a:r>
              <a:rPr lang="pt-BR" b="0" dirty="0">
                <a:solidFill>
                  <a:srgbClr val="000000"/>
                </a:solidFill>
              </a:rPr>
              <a:t>(), </a:t>
            </a:r>
            <a:r>
              <a:rPr lang="pt-BR" b="0" dirty="0" err="1">
                <a:solidFill>
                  <a:srgbClr val="000000"/>
                </a:solidFill>
              </a:rPr>
              <a:t>which.max</a:t>
            </a:r>
            <a:r>
              <a:rPr lang="pt-BR" b="0" dirty="0">
                <a:solidFill>
                  <a:srgbClr val="000000"/>
                </a:solidFill>
              </a:rPr>
              <a:t>() – a colunas especificadas em .</a:t>
            </a:r>
            <a:r>
              <a:rPr lang="pt-BR" b="0" dirty="0" err="1">
                <a:solidFill>
                  <a:srgbClr val="000000"/>
                </a:solidFill>
              </a:rPr>
              <a:t>SDcols</a:t>
            </a:r>
            <a:r>
              <a:rPr lang="pt-BR" b="0" dirty="0">
                <a:solidFill>
                  <a:srgbClr val="000000"/>
                </a:solidFill>
              </a:rPr>
              <a:t> com </a:t>
            </a:r>
            <a:r>
              <a:rPr lang="pt-BR" b="0" dirty="0" err="1">
                <a:solidFill>
                  <a:srgbClr val="000000"/>
                </a:solidFill>
              </a:rPr>
              <a:t>lapply</a:t>
            </a:r>
            <a:r>
              <a:rPr lang="pt-BR" b="0" dirty="0">
                <a:solidFill>
                  <a:srgbClr val="000000"/>
                </a:solidFill>
              </a:rPr>
              <a:t>() e o símbolo .SD. </a:t>
            </a:r>
            <a:r>
              <a:rPr lang="pt-BR" b="0" dirty="0">
                <a:solidFill>
                  <a:srgbClr val="5B6167"/>
                </a:solidFill>
              </a:rPr>
              <a:t>Também funciona com grupos.</a:t>
            </a:r>
          </a:p>
          <a:p>
            <a:pPr lvl="1" indent="0">
              <a:lnSpc>
                <a:spcPct val="90000"/>
              </a:lnSpc>
            </a:pPr>
            <a:endParaRPr lang="pt-BR" b="0" dirty="0">
              <a:solidFill>
                <a:srgbClr val="5B6167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pt-BR" dirty="0" err="1">
                <a:solidFill>
                  <a:srgbClr val="000000"/>
                </a:solidFill>
              </a:rPr>
              <a:t>cols</a:t>
            </a:r>
            <a:r>
              <a:rPr lang="pt-BR" dirty="0">
                <a:solidFill>
                  <a:srgbClr val="000000"/>
                </a:solidFill>
              </a:rPr>
              <a:t> &lt;- </a:t>
            </a:r>
            <a:r>
              <a:rPr lang="pt-BR" dirty="0" err="1">
                <a:solidFill>
                  <a:srgbClr val="000000"/>
                </a:solidFill>
              </a:rPr>
              <a:t>c</a:t>
            </a:r>
            <a:r>
              <a:rPr lang="pt-BR" dirty="0">
                <a:solidFill>
                  <a:srgbClr val="000000"/>
                </a:solidFill>
              </a:rPr>
              <a:t>("a")</a:t>
            </a:r>
            <a:br>
              <a:rPr lang="pt-BR" dirty="0">
                <a:solidFill>
                  <a:srgbClr val="000000"/>
                </a:solidFill>
              </a:rPr>
            </a:br>
            <a:r>
              <a:rPr lang="pt-BR" b="0" dirty="0" err="1">
                <a:solidFill>
                  <a:srgbClr val="000000"/>
                </a:solidFill>
              </a:rPr>
              <a:t>dt</a:t>
            </a:r>
            <a:r>
              <a:rPr lang="pt-BR" b="0" dirty="0">
                <a:solidFill>
                  <a:srgbClr val="000000"/>
                </a:solidFill>
              </a:rPr>
              <a:t>[, </a:t>
            </a:r>
            <a:r>
              <a:rPr lang="pt-BR" dirty="0">
                <a:solidFill>
                  <a:srgbClr val="0070C0"/>
                </a:solidFill>
              </a:rPr>
              <a:t>paste0(</a:t>
            </a:r>
            <a:r>
              <a:rPr lang="pt-BR" dirty="0" err="1">
                <a:solidFill>
                  <a:srgbClr val="0070C0"/>
                </a:solidFill>
              </a:rPr>
              <a:t>cols</a:t>
            </a:r>
            <a:r>
              <a:rPr lang="pt-BR" dirty="0">
                <a:solidFill>
                  <a:srgbClr val="0070C0"/>
                </a:solidFill>
              </a:rPr>
              <a:t>, "_m") := </a:t>
            </a:r>
            <a:r>
              <a:rPr lang="pt-BR" dirty="0" err="1">
                <a:solidFill>
                  <a:srgbClr val="0070C0"/>
                </a:solidFill>
              </a:rPr>
              <a:t>lapply</a:t>
            </a:r>
            <a:r>
              <a:rPr lang="pt-BR" dirty="0">
                <a:solidFill>
                  <a:srgbClr val="0070C0"/>
                </a:solidFill>
              </a:rPr>
              <a:t>(.SD, </a:t>
            </a:r>
            <a:r>
              <a:rPr lang="pt-BR" dirty="0" err="1">
                <a:solidFill>
                  <a:srgbClr val="0070C0"/>
                </a:solidFill>
              </a:rPr>
              <a:t>mean</a:t>
            </a:r>
            <a:r>
              <a:rPr lang="pt-BR" dirty="0">
                <a:solidFill>
                  <a:srgbClr val="0070C0"/>
                </a:solidFill>
              </a:rPr>
              <a:t>)</a:t>
            </a:r>
            <a:r>
              <a:rPr lang="pt-BR" dirty="0">
                <a:solidFill>
                  <a:srgbClr val="000000"/>
                </a:solidFill>
              </a:rPr>
              <a:t>, .</a:t>
            </a:r>
            <a:r>
              <a:rPr lang="pt-BR" dirty="0" err="1">
                <a:solidFill>
                  <a:srgbClr val="000000"/>
                </a:solidFill>
              </a:rPr>
              <a:t>SDcols</a:t>
            </a:r>
            <a:r>
              <a:rPr lang="pt-BR" dirty="0">
                <a:solidFill>
                  <a:srgbClr val="000000"/>
                </a:solidFill>
              </a:rPr>
              <a:t> = </a:t>
            </a:r>
            <a:r>
              <a:rPr lang="pt-BR" dirty="0" err="1">
                <a:solidFill>
                  <a:srgbClr val="000000"/>
                </a:solidFill>
              </a:rPr>
              <a:t>cols</a:t>
            </a:r>
            <a:r>
              <a:rPr lang="pt-BR" b="0" dirty="0">
                <a:solidFill>
                  <a:srgbClr val="000000"/>
                </a:solidFill>
              </a:rPr>
              <a:t>] – aplicar uma função a colunas especificadas e assignar o resultado com variáveis sufixadas aos dados originais.</a:t>
            </a:r>
            <a:endParaRPr lang="pt-BR" b="0" dirty="0">
              <a:solidFill>
                <a:srgbClr val="5B6167"/>
              </a:solidFill>
            </a:endParaRPr>
          </a:p>
        </p:txBody>
      </p:sp>
      <p:graphicFrame>
        <p:nvGraphicFramePr>
          <p:cNvPr id="149" name="Table">
            <a:extLst>
              <a:ext uri="{FF2B5EF4-FFF2-40B4-BE49-F238E27FC236}">
                <a16:creationId xmlns:a16="http://schemas.microsoft.com/office/drawing/2014/main" id="{ECE8CCFE-4E7D-E64E-BC1C-FBB100EF60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7835895"/>
              </p:ext>
            </p:extLst>
          </p:nvPr>
        </p:nvGraphicFramePr>
        <p:xfrm>
          <a:off x="10095470" y="2122337"/>
          <a:ext cx="248319" cy="304800"/>
        </p:xfrm>
        <a:graphic>
          <a:graphicData uri="http://schemas.openxmlformats.org/drawingml/2006/table">
            <a:tbl>
              <a:tblPr firstRow="1">
                <a:solidFill>
                  <a:srgbClr val="BE8411"/>
                </a:solidFill>
                <a:tableStyleId>{33BA23B1-9221-436E-865A-0063620EA4FD}</a:tableStyleId>
              </a:tblPr>
              <a:tblGrid>
                <a:gridCol w="93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0" name="Line">
            <a:extLst>
              <a:ext uri="{FF2B5EF4-FFF2-40B4-BE49-F238E27FC236}">
                <a16:creationId xmlns:a16="http://schemas.microsoft.com/office/drawing/2014/main" id="{3234ED4C-69A4-5F47-B690-D14DFFBA977E}"/>
              </a:ext>
            </a:extLst>
          </p:cNvPr>
          <p:cNvSpPr/>
          <p:nvPr/>
        </p:nvSpPr>
        <p:spPr>
          <a:xfrm>
            <a:off x="9850735" y="2275032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pt-BR"/>
          </a:p>
        </p:txBody>
      </p:sp>
      <p:graphicFrame>
        <p:nvGraphicFramePr>
          <p:cNvPr id="151" name="Table">
            <a:extLst>
              <a:ext uri="{FF2B5EF4-FFF2-40B4-BE49-F238E27FC236}">
                <a16:creationId xmlns:a16="http://schemas.microsoft.com/office/drawing/2014/main" id="{6389B5F2-531B-044B-A161-C22AB24AF4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145429"/>
              </p:ext>
            </p:extLst>
          </p:nvPr>
        </p:nvGraphicFramePr>
        <p:xfrm>
          <a:off x="9352880" y="2122338"/>
          <a:ext cx="4536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6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809070"/>
                  </a:ext>
                </a:extLst>
              </a:tr>
            </a:tbl>
          </a:graphicData>
        </a:graphic>
      </p:graphicFrame>
      <p:graphicFrame>
        <p:nvGraphicFramePr>
          <p:cNvPr id="152" name="Table">
            <a:extLst>
              <a:ext uri="{FF2B5EF4-FFF2-40B4-BE49-F238E27FC236}">
                <a16:creationId xmlns:a16="http://schemas.microsoft.com/office/drawing/2014/main" id="{3B3DBC46-25B1-0A4A-9D1D-2EFEA449F9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7219336"/>
              </p:ext>
            </p:extLst>
          </p:nvPr>
        </p:nvGraphicFramePr>
        <p:xfrm>
          <a:off x="9876936" y="3201450"/>
          <a:ext cx="579600" cy="609600"/>
        </p:xfrm>
        <a:graphic>
          <a:graphicData uri="http://schemas.openxmlformats.org/drawingml/2006/table">
            <a:tbl>
              <a:tblPr firstRow="1">
                <a:solidFill>
                  <a:srgbClr val="BE8411"/>
                </a:solidFill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379902763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a_m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63494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910294"/>
                  </a:ext>
                </a:extLst>
              </a:tr>
            </a:tbl>
          </a:graphicData>
        </a:graphic>
      </p:graphicFrame>
      <p:sp>
        <p:nvSpPr>
          <p:cNvPr id="153" name="Line">
            <a:extLst>
              <a:ext uri="{FF2B5EF4-FFF2-40B4-BE49-F238E27FC236}">
                <a16:creationId xmlns:a16="http://schemas.microsoft.com/office/drawing/2014/main" id="{8F129C43-906F-3B47-AC5E-BF045351693F}"/>
              </a:ext>
            </a:extLst>
          </p:cNvPr>
          <p:cNvSpPr/>
          <p:nvPr/>
        </p:nvSpPr>
        <p:spPr>
          <a:xfrm>
            <a:off x="9693482" y="3354145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pt-BR"/>
          </a:p>
        </p:txBody>
      </p:sp>
      <p:graphicFrame>
        <p:nvGraphicFramePr>
          <p:cNvPr id="156" name="Table">
            <a:extLst>
              <a:ext uri="{FF2B5EF4-FFF2-40B4-BE49-F238E27FC236}">
                <a16:creationId xmlns:a16="http://schemas.microsoft.com/office/drawing/2014/main" id="{02364840-A2FB-B442-A3EA-DF23597A29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183712"/>
              </p:ext>
            </p:extLst>
          </p:nvPr>
        </p:nvGraphicFramePr>
        <p:xfrm>
          <a:off x="9352880" y="3201451"/>
          <a:ext cx="302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809070"/>
                  </a:ext>
                </a:extLst>
              </a:tr>
            </a:tbl>
          </a:graphicData>
        </a:graphic>
      </p:graphicFrame>
      <p:sp>
        <p:nvSpPr>
          <p:cNvPr id="157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B0FC6D7A-4BB8-224D-9918-2A366C4CBFA4}"/>
              </a:ext>
            </a:extLst>
          </p:cNvPr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pt-BR">
                <a:solidFill>
                  <a:srgbClr val="5B6167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SA</a:t>
            </a:r>
            <a:r>
              <a:rPr lang="pt-BR">
                <a:solidFill>
                  <a:srgbClr val="5B6167"/>
                </a:solidFill>
              </a:rPr>
              <a:t> Erik Petrovski • </a:t>
            </a:r>
            <a:r>
              <a:rPr lang="pt-BR">
                <a:solidFill>
                  <a:srgbClr val="5B6167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www.petrovski.dk</a:t>
            </a:r>
            <a:r>
              <a:rPr lang="pt-BR">
                <a:solidFill>
                  <a:srgbClr val="5B6167"/>
                </a:solidFill>
              </a:rPr>
              <a:t> • Aprenda mais com a </a:t>
            </a:r>
            <a:r>
              <a:rPr lang="pt-BR">
                <a:solidFill>
                  <a:srgbClr val="5B6167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homepage</a:t>
            </a:r>
            <a:r>
              <a:rPr lang="pt-BR">
                <a:solidFill>
                  <a:srgbClr val="5B6167"/>
                </a:solidFill>
              </a:rPr>
              <a:t> ou </a:t>
            </a:r>
            <a:r>
              <a:rPr lang="pt-BR">
                <a:solidFill>
                  <a:srgbClr val="5B6167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vinheta</a:t>
            </a:r>
            <a:r>
              <a:rPr lang="pt-BR">
                <a:solidFill>
                  <a:srgbClr val="5B6167"/>
                </a:solidFill>
              </a:rPr>
              <a:t> do data.table • Versão do data.table 1.11.8 • Atualizado: 2019-01 • Traduzido por </a:t>
            </a:r>
            <a:r>
              <a:rPr lang="pt-BR">
                <a:solidFill>
                  <a:srgbClr val="5B6167"/>
                </a:solidFill>
                <a:hlinkClick r:id="rId10"/>
              </a:rPr>
              <a:t>Samuel Carleial</a:t>
            </a:r>
            <a:endParaRPr lang="pt-BR">
              <a:solidFill>
                <a:srgbClr val="5B6167"/>
              </a:solidFill>
            </a:endParaRPr>
          </a:p>
        </p:txBody>
      </p:sp>
      <p:sp>
        <p:nvSpPr>
          <p:cNvPr id="186" name="Layout Suggestions"/>
          <p:cNvSpPr txBox="1"/>
          <p:nvPr/>
        </p:nvSpPr>
        <p:spPr>
          <a:xfrm>
            <a:off x="9359106" y="1148369"/>
            <a:ext cx="3840883" cy="647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t-BR" dirty="0">
                <a:solidFill>
                  <a:srgbClr val="393939"/>
                </a:solidFill>
              </a:rPr>
              <a:t>Aplique funções a 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t-BR" dirty="0">
                <a:solidFill>
                  <a:srgbClr val="393939"/>
                </a:solidFill>
              </a:rPr>
              <a:t>colunas</a:t>
            </a:r>
          </a:p>
        </p:txBody>
      </p:sp>
    </p:spTree>
    <p:extLst>
      <p:ext uri="{BB962C8B-B14F-4D97-AF65-F5344CB8AC3E}">
        <p14:creationId xmlns:p14="http://schemas.microsoft.com/office/powerpoint/2010/main" val="258068960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3942</TotalTime>
  <Words>1961</Words>
  <Application>Microsoft Macintosh PowerPoint</Application>
  <PresentationFormat>Personalizar</PresentationFormat>
  <Paragraphs>490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Avenir Roman</vt:lpstr>
      <vt:lpstr>Gill Sans</vt:lpstr>
      <vt:lpstr>Helvetica</vt:lpstr>
      <vt:lpstr>Helvetica Light</vt:lpstr>
      <vt:lpstr>Source Sans Pro</vt:lpstr>
      <vt:lpstr>Source Sans Pro Light</vt:lpstr>
      <vt:lpstr>Source Sans Pro Semibold</vt:lpstr>
      <vt:lpstr>White</vt:lpstr>
      <vt:lpstr>Transformação de dados com data.table : : CHEAT SHEET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Erik Petrovski</dc:creator>
  <cp:lastModifiedBy>Anke Koebach</cp:lastModifiedBy>
  <cp:revision>849</cp:revision>
  <cp:lastPrinted>2018-09-29T09:25:38Z</cp:lastPrinted>
  <dcterms:modified xsi:type="dcterms:W3CDTF">2020-08-11T20:51:44Z</dcterms:modified>
</cp:coreProperties>
</file>