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ISO639-1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s://linkedin.com/in/scopinho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10" Type="http://schemas.openxmlformats.org/officeDocument/2006/relationships/image" Target="../media/image2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tringr.tidyverse.org/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://rstudi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info@rstudio.com" TargetMode="External"/><Relationship Id="rId5" Type="http://schemas.openxmlformats.org/officeDocument/2006/relationships/hyperlink" Target="https://creativecommons.org/licenses/by-sa/4.0/" TargetMode="External"/><Relationship Id="rId10" Type="http://schemas.openxmlformats.org/officeDocument/2006/relationships/hyperlink" Target="https://linkedin.com/in/scopinho" TargetMode="External"/><Relationship Id="rId4" Type="http://schemas.openxmlformats.org/officeDocument/2006/relationships/image" Target="../media/image2.tif"/><Relationship Id="rId9" Type="http://schemas.openxmlformats.org/officeDocument/2006/relationships/hyperlink" Target="https://twitter.com/LVaud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7" name="Group"/>
          <p:cNvGrpSpPr/>
          <p:nvPr/>
        </p:nvGrpSpPr>
        <p:grpSpPr>
          <a:xfrm>
            <a:off x="8383486" y="-1013162"/>
            <a:ext cx="6157897" cy="3566664"/>
            <a:chOff x="0" y="51032"/>
            <a:chExt cx="6157895" cy="3566662"/>
          </a:xfrm>
        </p:grpSpPr>
        <p:grpSp>
          <p:nvGrpSpPr>
            <p:cNvPr id="14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3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427556" y="204172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427556" y="2635963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427556" y="3400085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7556" y="4010597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27556" y="461670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appl&lt;e&gt;…"/>
          <p:cNvSpPr txBox="1"/>
          <p:nvPr/>
        </p:nvSpPr>
        <p:spPr>
          <a:xfrm>
            <a:off x="9567705" y="8096326"/>
            <a:ext cx="990110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sp>
        <p:nvSpPr>
          <p:cNvPr id="155" name="Join and Split"/>
          <p:cNvSpPr txBox="1"/>
          <p:nvPr/>
        </p:nvSpPr>
        <p:spPr>
          <a:xfrm>
            <a:off x="4807513" y="5316384"/>
            <a:ext cx="206787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Juntar e Dividir</a:t>
            </a:r>
            <a:endParaRPr dirty="0"/>
          </a:p>
        </p:txBody>
      </p:sp>
      <p:sp>
        <p:nvSpPr>
          <p:cNvPr id="156" name="str_c(..., sep = &quot;&quot;, collapse = NULL) Join multiple strings into a single string. str_c(letters, LETTERS)…"/>
          <p:cNvSpPr txBox="1"/>
          <p:nvPr/>
        </p:nvSpPr>
        <p:spPr>
          <a:xfrm>
            <a:off x="6045041" y="5789413"/>
            <a:ext cx="2971802" cy="46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...,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collapse = NULL</a:t>
            </a:r>
            <a:r>
              <a:rPr dirty="0"/>
              <a:t>) </a:t>
            </a:r>
            <a:r>
              <a:rPr lang="pt-BR" dirty="0"/>
              <a:t>Junta várias </a:t>
            </a:r>
            <a:r>
              <a:rPr lang="pt-BR" dirty="0" err="1"/>
              <a:t>strings</a:t>
            </a:r>
            <a:r>
              <a:rPr lang="pt-BR" dirty="0"/>
              <a:t> em uma única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(letters, LETTERS)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str_flatten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collapse = ""</a:t>
            </a:r>
            <a:r>
              <a:rPr dirty="0"/>
              <a:t>) </a:t>
            </a:r>
            <a:r>
              <a:rPr lang="pt-BR" dirty="0"/>
              <a:t>Combina em uma única separada pelo </a:t>
            </a:r>
            <a:r>
              <a:rPr lang="pt-BR" dirty="0" err="1"/>
              <a:t>collapse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", 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str_dup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times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Repete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n vezes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str_unique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remover duplicadas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str_dup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times = 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str_split_fixed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Divide um vetor de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em uma matriz de partes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dividindo cada ocorrência do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str_split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retornar uma lista de partes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str_split_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dividir </a:t>
            </a:r>
            <a:r>
              <a:rPr lang="pt-BR">
                <a:latin typeface="+mn-lt"/>
                <a:ea typeface="+mn-ea"/>
                <a:cs typeface="+mn-cs"/>
                <a:sym typeface="Source Sans Pro Regular"/>
              </a:rPr>
              <a:t>em i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partes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 ", n=3)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…,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C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ria uma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string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juntando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 {expressões}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{expressions}.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("Pi is {pi}")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str_glue_data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.x, ...,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"NA"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Use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um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data frame, list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o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u ambiente para criar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de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ou {expressões}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"{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rownames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)} has {hp} hp")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157" name="Rectangle"/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{xx}"/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angle"/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Square"/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Rectangle"/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{yy}"/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175" name="Group"/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4" name="Table"/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80" name="Group"/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183" name="Rectangle"/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roup"/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196" name="Group"/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7" name="Line"/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5" name="Group"/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202" name="Rectangle"/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Rectangle"/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4" name="Rectangle"/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11" name="Group"/>
          <p:cNvGrpSpPr/>
          <p:nvPr/>
        </p:nvGrpSpPr>
        <p:grpSpPr>
          <a:xfrm>
            <a:off x="393297" y="7979781"/>
            <a:ext cx="762977" cy="487706"/>
            <a:chOff x="-1" y="-60142"/>
            <a:chExt cx="552794" cy="487705"/>
          </a:xfrm>
        </p:grpSpPr>
        <p:sp>
          <p:nvSpPr>
            <p:cNvPr id="208" name="A STRING"/>
            <p:cNvSpPr txBox="1"/>
            <p:nvPr/>
          </p:nvSpPr>
          <p:spPr>
            <a:xfrm>
              <a:off x="10845" y="-60142"/>
              <a:ext cx="531102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</a:t>
              </a:r>
              <a:r>
                <a:rPr dirty="0"/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-1" y="194249"/>
              <a:ext cx="552794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dirty="0"/>
                <a:t>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218" name="Group"/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316384"/>
            <a:ext cx="228267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Modificar</a:t>
            </a:r>
            <a:r>
              <a:rPr dirty="0"/>
              <a:t>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2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b="1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value. </a:t>
            </a:r>
            <a:r>
              <a:rPr lang="pt-BR" dirty="0"/>
              <a:t>Substitui partes da </a:t>
            </a:r>
            <a:r>
              <a:rPr lang="pt-BR" dirty="0" err="1"/>
              <a:t>string</a:t>
            </a:r>
            <a:r>
              <a:rPr lang="pt-BR" dirty="0"/>
              <a:t> pelo padrão identificado com </a:t>
            </a:r>
            <a:r>
              <a:rPr lang="pt-BR" dirty="0" err="1"/>
              <a:t>str_sub</a:t>
            </a:r>
            <a:r>
              <a:rPr lang="pt-BR" dirty="0"/>
              <a:t>(), com o valor atribuído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str_replace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Substitui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. 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str_replace_all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Substitui todos os padrões encontrados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str_remove_all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str_to_lower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minúsculo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str_to_upper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maiúsculo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str_to_title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Converte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para títulos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str_to_sentence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232" name="Group"/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Line"/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244" name="Group"/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93298" y="9137753"/>
            <a:ext cx="732849" cy="456633"/>
            <a:chOff x="0" y="-230956"/>
            <a:chExt cx="552794" cy="456630"/>
          </a:xfrm>
        </p:grpSpPr>
        <p:sp>
          <p:nvSpPr>
            <p:cNvPr id="254" name="a string"/>
            <p:cNvSpPr/>
            <p:nvPr/>
          </p:nvSpPr>
          <p:spPr>
            <a:xfrm>
              <a:off x="63151" y="-230956"/>
              <a:ext cx="426491" cy="23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255" name="A String"/>
            <p:cNvSpPr/>
            <p:nvPr/>
          </p:nvSpPr>
          <p:spPr>
            <a:xfrm>
              <a:off x="0" y="-7639"/>
              <a:ext cx="552794" cy="233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256" name="Line"/>
            <p:cNvSpPr/>
            <p:nvPr/>
          </p:nvSpPr>
          <p:spPr>
            <a:xfrm>
              <a:off x="276396" y="-35675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str_conv(string, encoding) Override the encoding of a string. str_conv(fruit,&quot;ISO-8859-1&quot;)…"/>
          <p:cNvSpPr txBox="1"/>
          <p:nvPr/>
        </p:nvSpPr>
        <p:spPr>
          <a:xfrm>
            <a:off x="10689297" y="7640880"/>
            <a:ext cx="2971802" cy="24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str_conv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encoding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Sobrescreve a codificação de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str_view_all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match = NA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Mostra uma renderização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HTML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dos padrões regulares (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regex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) encontrados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</a:t>
            </a:r>
            <a:r>
              <a:rPr dirty="0" err="1"/>
              <a:t>str_view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mostrar apenas o primeiro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aeiou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str_equal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y,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ignore_case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/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Determin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se duas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são equivalentes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str_wrap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 = 80, indent = 0,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exdent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0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Encapsula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em uma formatação agradável de parágrafos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20)</a:t>
            </a:r>
          </a:p>
        </p:txBody>
      </p:sp>
      <p:sp>
        <p:nvSpPr>
          <p:cNvPr id="259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68034"/>
            <a:ext cx="11322668" cy="48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rPr dirty="0"/>
              <a:t>  •  Diagrams from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rPr dirty="0"/>
              <a:t> on Twitter  •  </a:t>
            </a:r>
            <a:r>
              <a:rPr dirty="0" err="1"/>
              <a:t>stringr</a:t>
            </a:r>
            <a:r>
              <a:rPr dirty="0"/>
              <a:t>  1.4.0+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lang="pt-BR" dirty="0"/>
              <a:t>                      Traduzido por: Eric Scopinho  • </a:t>
            </a:r>
            <a:r>
              <a:rPr lang="pt-BR" dirty="0">
                <a:hlinkClick r:id="rId7"/>
              </a:rPr>
              <a:t>linkedin.com/in/scopinho</a:t>
            </a:r>
            <a:r>
              <a:rPr lang="pt-BR" dirty="0"/>
              <a:t>  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9437237" y="1530349"/>
            <a:ext cx="28331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String manipulation with stringr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11120175" cy="80334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defTabSz="578358">
              <a:defRPr sz="4700">
                <a:solidFill>
                  <a:srgbClr val="42424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pt-BR" dirty="0"/>
              <a:t>Manipulação de </a:t>
            </a:r>
            <a:r>
              <a:rPr lang="pt-BR" dirty="0" err="1"/>
              <a:t>string</a:t>
            </a:r>
            <a:r>
              <a:rPr lang="pt-BR" dirty="0"/>
              <a:t> com </a:t>
            </a:r>
            <a:r>
              <a:rPr dirty="0" err="1"/>
              <a:t>stringr</a:t>
            </a:r>
            <a:r>
              <a:rPr dirty="0"/>
              <a:t> : : </a:t>
            </a:r>
            <a:r>
              <a:rPr lang="pt-BR" sz="32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Folha de Referência</a:t>
            </a:r>
            <a:endParaRPr dirty="0">
              <a:latin typeface="+mn-lt"/>
              <a:ea typeface="+mn-ea"/>
              <a:cs typeface="+mn-cs"/>
              <a:sym typeface="Source Sans Pro Regular"/>
            </a:endParaRPr>
          </a:p>
        </p:txBody>
      </p:sp>
      <p:sp>
        <p:nvSpPr>
          <p:cNvPr id="263" name="Detect Matches"/>
          <p:cNvSpPr txBox="1"/>
          <p:nvPr/>
        </p:nvSpPr>
        <p:spPr>
          <a:xfrm>
            <a:off x="315766" y="1531785"/>
            <a:ext cx="260488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dirty="0"/>
              <a:t>Detect</a:t>
            </a:r>
            <a:r>
              <a:rPr lang="pt-BR" dirty="0"/>
              <a:t>ar</a:t>
            </a:r>
            <a:r>
              <a:rPr dirty="0"/>
              <a:t> </a:t>
            </a:r>
            <a:r>
              <a:rPr lang="pt-BR" dirty="0"/>
              <a:t>Encontros</a:t>
            </a:r>
            <a:endParaRPr dirty="0"/>
          </a:p>
        </p:txBody>
      </p:sp>
      <p:sp>
        <p:nvSpPr>
          <p:cNvPr id="264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5"/>
            <a:ext cx="2971802" cy="319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str_detect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Detect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presença de um padrão em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str_like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Detect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presença de um padrão no início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 </a:t>
            </a:r>
            <a:r>
              <a:rPr dirty="0" err="1"/>
              <a:t>str_ends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str_which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Find the indexes of strings that contain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a pattern match.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str_locate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Localiza a posição que o padrão foi encontrado em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/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str_locate_all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str_count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C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onta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quantas vezes o padrão foi encontrado na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"a")</a:t>
            </a:r>
          </a:p>
        </p:txBody>
      </p:sp>
      <p:sp>
        <p:nvSpPr>
          <p:cNvPr id="266" name="Manage Lengths"/>
          <p:cNvSpPr txBox="1"/>
          <p:nvPr/>
        </p:nvSpPr>
        <p:spPr>
          <a:xfrm>
            <a:off x="9437237" y="1531785"/>
            <a:ext cx="325730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Gerenciar Comprimento</a:t>
            </a:r>
            <a:endParaRPr dirty="0"/>
          </a:p>
        </p:txBody>
      </p:sp>
      <p:sp>
        <p:nvSpPr>
          <p:cNvPr id="267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437237" y="7261262"/>
            <a:ext cx="424282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426960" y="2009799"/>
            <a:ext cx="842559" cy="485777"/>
            <a:chOff x="-1" y="0"/>
            <a:chExt cx="675993" cy="485776"/>
          </a:xfrm>
        </p:grpSpPr>
        <p:graphicFrame>
          <p:nvGraphicFramePr>
            <p:cNvPr id="269" name="Table"/>
            <p:cNvGraphicFramePr/>
            <p:nvPr>
              <p:extLst>
                <p:ext uri="{D42A27DB-BD31-4B8C-83A1-F6EECF244321}">
                  <p14:modId xmlns:p14="http://schemas.microsoft.com/office/powerpoint/2010/main" val="1629247832"/>
                </p:ext>
              </p:extLst>
            </p:nvPr>
          </p:nvGraphicFramePr>
          <p:xfrm>
            <a:off x="380307" y="0"/>
            <a:ext cx="295685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6854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3" name="Group"/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07138" y="260350"/>
              <a:ext cx="11004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26960" y="3349885"/>
            <a:ext cx="605242" cy="511177"/>
            <a:chOff x="-1" y="0"/>
            <a:chExt cx="605241" cy="511176"/>
          </a:xfrm>
        </p:grpSpPr>
        <p:grpSp>
          <p:nvGrpSpPr>
            <p:cNvPr id="279" name="Group"/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0" name="Table"/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1" name="Line"/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433310" y="4578727"/>
            <a:ext cx="600075" cy="511177"/>
            <a:chOff x="0" y="0"/>
            <a:chExt cx="600073" cy="511176"/>
          </a:xfrm>
        </p:grpSpPr>
        <p:graphicFrame>
          <p:nvGraphicFramePr>
            <p:cNvPr id="283" name="Table"/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9" name="Group"/>
          <p:cNvGrpSpPr/>
          <p:nvPr/>
        </p:nvGrpSpPr>
        <p:grpSpPr>
          <a:xfrm>
            <a:off x="426960" y="3889869"/>
            <a:ext cx="712854" cy="587377"/>
            <a:chOff x="-1" y="0"/>
            <a:chExt cx="615757" cy="587376"/>
          </a:xfrm>
        </p:grpSpPr>
        <p:grpSp>
          <p:nvGrpSpPr>
            <p:cNvPr id="296" name="Group"/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97" name="Table"/>
            <p:cNvGraphicFramePr/>
            <p:nvPr>
              <p:extLst>
                <p:ext uri="{D42A27DB-BD31-4B8C-83A1-F6EECF244321}">
                  <p14:modId xmlns:p14="http://schemas.microsoft.com/office/powerpoint/2010/main" val="975146095"/>
                </p:ext>
              </p:extLst>
            </p:nvPr>
          </p:nvGraphicFramePr>
          <p:xfrm>
            <a:off x="397609" y="0"/>
            <a:ext cx="218147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627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27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400" dirty="0"/>
                          <a:t>inicio</a:t>
                        </a:r>
                        <a:endParaRPr sz="400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400" dirty="0"/>
                          <a:t>fim</a:t>
                        </a:r>
                        <a:endParaRPr sz="400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98" name="Line"/>
            <p:cNvSpPr/>
            <p:nvPr/>
          </p:nvSpPr>
          <p:spPr>
            <a:xfrm>
              <a:off x="237432" y="361950"/>
              <a:ext cx="118478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0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7" y="1998116"/>
            <a:ext cx="2971802" cy="319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str_length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/>
              <a:t>) </a:t>
            </a:r>
            <a:r>
              <a:rPr lang="pt-BR" dirty="0"/>
              <a:t>Retorna o comprimento da </a:t>
            </a:r>
            <a:r>
              <a:rPr lang="pt-BR" dirty="0" err="1"/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ou seja,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número de pontos de código que em geral é igual ao número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str_pad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width, side = c("left", "right", "both"), pad = " 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Ajusta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à um comprimento constante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str_trunc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width, side = c("right", "left", "center"), ellipsis = "..."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Trunca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à um comprimento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colocando o conteúdo restante como elipse (...)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str_trim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side = c("both", "left", "right")</a:t>
            </a:r>
            <a:r>
              <a:rPr dirty="0"/>
              <a:t>)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Remove espaços em branco do início/fim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str_squish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Corta espaços em branco das extremidades e remove os espaços em branco duplicados no meio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17, "both"))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301" name="Rectangle"/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306" name="Rectangle"/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0" name="Line"/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Group"/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312" name="Rectangle"/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Rectangle"/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316" name="Rectangle"/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322" name="Rectangle"/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4" name="Rectangle"/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ectangle"/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4807513" y="532130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0" name="Helpers"/>
          <p:cNvSpPr txBox="1"/>
          <p:nvPr/>
        </p:nvSpPr>
        <p:spPr>
          <a:xfrm>
            <a:off x="9437237" y="7268821"/>
            <a:ext cx="13224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Auxiliares</a:t>
            </a:r>
            <a:endParaRPr dirty="0"/>
          </a:p>
        </p:txBody>
      </p:sp>
      <p:sp>
        <p:nvSpPr>
          <p:cNvPr id="331" name="Line"/>
          <p:cNvSpPr/>
          <p:nvPr/>
        </p:nvSpPr>
        <p:spPr>
          <a:xfrm>
            <a:off x="4807513" y="153035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7" y="5789414"/>
            <a:ext cx="2971802" cy="14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str_order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decreasing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na_last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TRUE,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numeric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um vetor de índices com a ordem de cada vetor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str_order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(fruit)]</a:t>
            </a:r>
            <a:endParaRPr lang="pt-BR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 sz="600" i="1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str_sort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x, decreasing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na_last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TRUE, locale = "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", numeric = FALSE, ...</a:t>
            </a:r>
            <a:r>
              <a:rPr dirty="0"/>
              <a:t>)</a:t>
            </a:r>
            <a:r>
              <a:rPr baseline="31999" dirty="0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Ordena um vetor de caracteres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str_sort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333" name="Table"/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6" name="Group"/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9437237" y="5321298"/>
            <a:ext cx="42428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Order Strings"/>
          <p:cNvSpPr txBox="1"/>
          <p:nvPr/>
        </p:nvSpPr>
        <p:spPr>
          <a:xfrm>
            <a:off x="9437237" y="5316384"/>
            <a:ext cx="213840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dirty="0"/>
              <a:t>Orde</a:t>
            </a:r>
            <a:r>
              <a:rPr lang="pt-BR" dirty="0" err="1"/>
              <a:t>nar</a:t>
            </a:r>
            <a:r>
              <a:rPr dirty="0"/>
              <a:t> Strings</a:t>
            </a:r>
          </a:p>
        </p:txBody>
      </p:sp>
      <p:sp>
        <p:nvSpPr>
          <p:cNvPr id="339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0"/>
            <a:ext cx="11934653" cy="21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O pacote </a:t>
            </a:r>
            <a:r>
              <a:rPr lang="pt-BR" dirty="0" err="1"/>
              <a:t>stringr</a:t>
            </a:r>
            <a:r>
              <a:rPr lang="pt-BR" dirty="0"/>
              <a:t> fornece um conjunto de ferramentas consistentes para trabalhar com cadeia de caracteres</a:t>
            </a:r>
            <a:r>
              <a:rPr dirty="0"/>
              <a:t> </a:t>
            </a:r>
            <a:r>
              <a:rPr lang="pt-BR" dirty="0"/>
              <a:t>(</a:t>
            </a:r>
            <a:r>
              <a:rPr dirty="0"/>
              <a:t>strings</a:t>
            </a:r>
            <a:r>
              <a:rPr lang="pt-BR" dirty="0"/>
              <a:t>)</a:t>
            </a:r>
            <a:r>
              <a:rPr dirty="0"/>
              <a:t>, </a:t>
            </a:r>
            <a:r>
              <a:rPr lang="pt-BR" dirty="0"/>
              <a:t>ou seja, sequência de caracteres entre aspas</a:t>
            </a:r>
            <a:r>
              <a:rPr dirty="0"/>
              <a:t>.</a:t>
            </a:r>
          </a:p>
        </p:txBody>
      </p:sp>
      <p:sp>
        <p:nvSpPr>
          <p:cNvPr id="340" name="Subset Strings"/>
          <p:cNvSpPr txBox="1"/>
          <p:nvPr/>
        </p:nvSpPr>
        <p:spPr>
          <a:xfrm>
            <a:off x="4807513" y="1531785"/>
            <a:ext cx="215603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Partes da </a:t>
            </a:r>
            <a:r>
              <a:rPr lang="pt-BR" dirty="0" err="1"/>
              <a:t>String</a:t>
            </a:r>
            <a:endParaRPr dirty="0"/>
          </a:p>
        </p:txBody>
      </p:sp>
      <p:sp>
        <p:nvSpPr>
          <p:cNvPr id="341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2" cy="308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start = 1L, end = -1L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Extrair partes de uma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i="1"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1, 3);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-2)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str_subset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apenas as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strings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 que contém um padrão encontrado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str_extract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orna apenas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, como um vetor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str_extract_all</a:t>
            </a:r>
            <a:r>
              <a:rPr dirty="0"/>
              <a:t>() </a:t>
            </a:r>
            <a:r>
              <a:rPr lang="pt-BR" dirty="0"/>
              <a:t>para retornar todos os padrões encontrados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aeiou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str_match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torna o primeiro padrão encontrado em cada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lang="pt-BR" dirty="0"/>
              <a:t> como uma matriz com uma coluna para cada grupo do padrão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Ver também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/>
              <a:t>str_match_all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a|the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([^ +])")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93416" y="2033286"/>
            <a:ext cx="515104" cy="473728"/>
            <a:chOff x="0" y="0"/>
            <a:chExt cx="515102" cy="473726"/>
          </a:xfrm>
        </p:grpSpPr>
        <p:sp>
          <p:nvSpPr>
            <p:cNvPr id="342" name="Group"/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46" name="Line"/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4899766" y="2641396"/>
            <a:ext cx="624161" cy="461153"/>
            <a:chOff x="0" y="0"/>
            <a:chExt cx="624160" cy="461152"/>
          </a:xfrm>
        </p:grpSpPr>
        <p:grpSp>
          <p:nvGrpSpPr>
            <p:cNvPr id="352" name="Group"/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" name="Group"/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57" name="Line"/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893416" y="4018500"/>
            <a:ext cx="608575" cy="476131"/>
            <a:chOff x="0" y="0"/>
            <a:chExt cx="608573" cy="476130"/>
          </a:xfrm>
        </p:grpSpPr>
        <p:grpSp>
          <p:nvGrpSpPr>
            <p:cNvPr id="366" name="Group"/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oup"/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4893416" y="3245661"/>
            <a:ext cx="594040" cy="476481"/>
            <a:chOff x="0" y="0"/>
            <a:chExt cx="594038" cy="476480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1" name="Line"/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0" name="Group"/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Square"/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2" name="1 See bit.ly/ISO639-1 for a complete list of locales."/>
          <p:cNvSpPr txBox="1"/>
          <p:nvPr/>
        </p:nvSpPr>
        <p:spPr>
          <a:xfrm>
            <a:off x="9684102" y="10127868"/>
            <a:ext cx="39892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rgbClr val="D84C79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  <a:r>
              <a:rPr lang="pt-BR" baseline="0" dirty="0"/>
              <a:t>Ver</a:t>
            </a:r>
            <a:r>
              <a:rPr baseline="0" dirty="0"/>
              <a:t> </a:t>
            </a:r>
            <a:r>
              <a:rPr u="sng" baseline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bit.ly/ISO639-1</a:t>
            </a:r>
            <a:r>
              <a:rPr baseline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baseline="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para a lista completa de localizações</a:t>
            </a:r>
            <a:r>
              <a:rPr baseline="0" dirty="0"/>
              <a:t>.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403" name="Line"/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5" name="Group"/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410" name="Rectangle"/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"/>
          <p:cNvGrpSpPr/>
          <p:nvPr/>
        </p:nvGrpSpPr>
        <p:grpSpPr>
          <a:xfrm>
            <a:off x="426960" y="2616342"/>
            <a:ext cx="837659" cy="486134"/>
            <a:chOff x="0" y="0"/>
            <a:chExt cx="721930" cy="486133"/>
          </a:xfrm>
        </p:grpSpPr>
        <p:graphicFrame>
          <p:nvGraphicFramePr>
            <p:cNvPr id="417" name="Table"/>
            <p:cNvGraphicFramePr/>
            <p:nvPr>
              <p:extLst>
                <p:ext uri="{D42A27DB-BD31-4B8C-83A1-F6EECF244321}">
                  <p14:modId xmlns:p14="http://schemas.microsoft.com/office/powerpoint/2010/main" val="1286344779"/>
                </p:ext>
              </p:extLst>
            </p:nvPr>
          </p:nvGraphicFramePr>
          <p:xfrm>
            <a:off x="396425" y="0"/>
            <a:ext cx="325505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776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18" name="Line"/>
            <p:cNvSpPr/>
            <p:nvPr/>
          </p:nvSpPr>
          <p:spPr>
            <a:xfrm>
              <a:off x="232190" y="260350"/>
              <a:ext cx="118210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22" name="Group"/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419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05997" y="8600976"/>
            <a:ext cx="734561" cy="484571"/>
            <a:chOff x="-1" y="-44307"/>
            <a:chExt cx="552794" cy="484570"/>
          </a:xfrm>
        </p:grpSpPr>
        <p:sp>
          <p:nvSpPr>
            <p:cNvPr id="424" name="a string"/>
            <p:cNvSpPr txBox="1"/>
            <p:nvPr/>
          </p:nvSpPr>
          <p:spPr>
            <a:xfrm>
              <a:off x="10845" y="-44307"/>
              <a:ext cx="531102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</a:t>
              </a:r>
              <a:r>
                <a:rPr lang="pt-BR" dirty="0" err="1"/>
                <a:t>string</a:t>
              </a:r>
              <a:endParaRPr dirty="0"/>
            </a:p>
          </p:txBody>
        </p:sp>
        <p:sp>
          <p:nvSpPr>
            <p:cNvPr id="425" name="A STRING"/>
            <p:cNvSpPr txBox="1"/>
            <p:nvPr/>
          </p:nvSpPr>
          <p:spPr>
            <a:xfrm>
              <a:off x="-1" y="206949"/>
              <a:ext cx="552794" cy="233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UMA STRING</a:t>
              </a:r>
              <a:endParaRPr dirty="0"/>
            </a:p>
          </p:txBody>
        </p:sp>
        <p:sp>
          <p:nvSpPr>
            <p:cNvPr id="426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9570914" y="8838813"/>
            <a:ext cx="891366" cy="482602"/>
            <a:chOff x="0" y="0"/>
            <a:chExt cx="722810" cy="482601"/>
          </a:xfrm>
        </p:grpSpPr>
        <p:sp>
          <p:nvSpPr>
            <p:cNvPr id="429" name="Rectangle"/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35" name="Table"/>
            <p:cNvGraphicFramePr/>
            <p:nvPr>
              <p:extLst>
                <p:ext uri="{D42A27DB-BD31-4B8C-83A1-F6EECF244321}">
                  <p14:modId xmlns:p14="http://schemas.microsoft.com/office/powerpoint/2010/main" val="240885217"/>
                </p:ext>
              </p:extLst>
            </p:nvPr>
          </p:nvGraphicFramePr>
          <p:xfrm>
            <a:off x="369323" y="0"/>
            <a:ext cx="353487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4359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  <a:r>
                          <a:rPr lang="pt-BR" sz="600" dirty="0" err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also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pt-BR"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Verdadeiro</a:t>
                        </a:r>
                        <a:endParaRPr sz="6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endParaRP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63367" y="252548"/>
              <a:ext cx="111223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9468515" y="9373811"/>
            <a:ext cx="1088436" cy="659814"/>
            <a:chOff x="0" y="-60142"/>
            <a:chExt cx="1088434" cy="659812"/>
          </a:xfrm>
        </p:grpSpPr>
        <p:sp>
          <p:nvSpPr>
            <p:cNvPr id="440" name="This is a long sentence."/>
            <p:cNvSpPr txBox="1"/>
            <p:nvPr/>
          </p:nvSpPr>
          <p:spPr>
            <a:xfrm>
              <a:off x="0" y="-60142"/>
              <a:ext cx="1088434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Esta é uma sentença longa</a:t>
              </a:r>
              <a:r>
                <a:rPr dirty="0"/>
                <a:t>.</a:t>
              </a:r>
            </a:p>
          </p:txBody>
        </p:sp>
        <p:sp>
          <p:nvSpPr>
            <p:cNvPr id="441" name="This is a long sentence."/>
            <p:cNvSpPr txBox="1"/>
            <p:nvPr/>
          </p:nvSpPr>
          <p:spPr>
            <a:xfrm>
              <a:off x="95078" y="243246"/>
              <a:ext cx="969409" cy="356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Esta é uma sentença longa</a:t>
              </a:r>
              <a:r>
                <a:rPr dirty="0"/>
                <a:t>.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544215" y="211932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Rectangle"/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46" name="Table"/>
          <p:cNvGraphicFramePr/>
          <p:nvPr/>
        </p:nvGraphicFramePr>
        <p:xfrm>
          <a:off x="5245741" y="42549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5220341" y="33543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373940" y="204789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73940" y="2623116"/>
          <a:ext cx="297732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3940" y="340201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73940" y="401626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Table"/>
          <p:cNvGraphicFramePr/>
          <p:nvPr>
            <p:extLst>
              <p:ext uri="{D42A27DB-BD31-4B8C-83A1-F6EECF244321}">
                <p14:modId xmlns:p14="http://schemas.microsoft.com/office/powerpoint/2010/main" val="2545473120"/>
              </p:ext>
            </p:extLst>
          </p:nvPr>
        </p:nvGraphicFramePr>
        <p:xfrm>
          <a:off x="421270" y="4636400"/>
          <a:ext cx="269293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" name="Table"/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" name="Table"/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5" name="Table"/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6" name="Table"/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Table"/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9" name="Table"/>
          <p:cNvGraphicFramePr/>
          <p:nvPr/>
        </p:nvGraphicFramePr>
        <p:xfrm>
          <a:off x="4811799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" name="Table"/>
          <p:cNvGraphicFramePr/>
          <p:nvPr/>
        </p:nvGraphicFramePr>
        <p:xfrm>
          <a:off x="5319798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" name="Table"/>
          <p:cNvGraphicFramePr/>
          <p:nvPr/>
        </p:nvGraphicFramePr>
        <p:xfrm>
          <a:off x="4766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2" name="Table"/>
          <p:cNvGraphicFramePr/>
          <p:nvPr/>
        </p:nvGraphicFramePr>
        <p:xfrm>
          <a:off x="5274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3" name="Table"/>
          <p:cNvGraphicFramePr/>
          <p:nvPr/>
        </p:nvGraphicFramePr>
        <p:xfrm>
          <a:off x="4856856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4808980" y="40298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5291580" y="40171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" name="Table"/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0" name="Table"/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1" name="Table"/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3" name="Table"/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4" name="Table"/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7" name="Group"/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481" name="Table"/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82" name="Line"/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483" name="Rectangle"/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quare"/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88" name="Line"/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9" name="Line"/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0" name="Table"/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Line"/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3" name="Table"/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8371481" y="255313"/>
            <a:ext cx="6157897" cy="3566664"/>
            <a:chOff x="0" y="51032"/>
            <a:chExt cx="6157895" cy="3566662"/>
          </a:xfrm>
        </p:grpSpPr>
        <p:grpSp>
          <p:nvGrpSpPr>
            <p:cNvPr id="511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96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4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5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6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7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9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0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2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3" name="Rectangle"/>
          <p:cNvSpPr/>
          <p:nvPr/>
        </p:nvSpPr>
        <p:spPr>
          <a:xfrm>
            <a:off x="9079847" y="1842584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4335819" y="6148733"/>
            <a:ext cx="1397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4335819" y="5427118"/>
            <a:ext cx="5912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4335819" y="5611461"/>
            <a:ext cx="5912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335819" y="5802783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4335819" y="5979235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4335819" y="4713925"/>
            <a:ext cx="5842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4335819" y="4888764"/>
            <a:ext cx="5842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4335819" y="5067300"/>
            <a:ext cx="596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4335819" y="5252568"/>
            <a:ext cx="6166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4335819" y="1842584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4335819" y="202613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4335819" y="2207983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4335819" y="238414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4335819" y="2556960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4335819" y="273285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335819" y="291759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4335819" y="310057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4335819" y="3280909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4335819" y="346185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335819" y="3640749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4335819" y="3822608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4335819" y="400120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4335819" y="4181414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335819" y="4353520"/>
            <a:ext cx="183854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4335819" y="4530807"/>
            <a:ext cx="5080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310590" y="6044801"/>
            <a:ext cx="3094484" cy="3860027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310590" y="616563"/>
            <a:ext cx="3094484" cy="533967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10054920" y="699861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054920" y="7179763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0054920" y="7362482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0054920" y="7543633"/>
            <a:ext cx="2806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054920" y="7724784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054920" y="7902932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35470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347720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13408004" y="7912679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3408004" y="7728098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3408004" y="7546520"/>
            <a:ext cx="1282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13408004" y="7364941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3407359" y="7178660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134073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13230204" y="7912679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3230204" y="7728098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3230204" y="754652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13230204" y="7364941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13229559" y="717866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132295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133057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13115904" y="7364941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13115259" y="7178660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3115259" y="6997082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0" name="Table"/>
          <p:cNvGraphicFramePr/>
          <p:nvPr>
            <p:extLst>
              <p:ext uri="{D42A27DB-BD31-4B8C-83A1-F6EECF244321}">
                <p14:modId xmlns:p14="http://schemas.microsoft.com/office/powerpoint/2010/main" val="541663240"/>
              </p:ext>
            </p:extLst>
          </p:nvPr>
        </p:nvGraphicFramePr>
        <p:xfrm>
          <a:off x="10070811" y="6826346"/>
          <a:ext cx="3645123" cy="128269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zero </a:t>
                      </a:r>
                      <a:r>
                        <a:rPr lang="pt-BR" sz="1100" dirty="0">
                          <a:sym typeface="Source Sans Pro Regular"/>
                        </a:rPr>
                        <a:t>ou um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zero or m</a:t>
                      </a:r>
                      <a:r>
                        <a:rPr lang="pt-BR" sz="1100" dirty="0">
                          <a:sym typeface="Source Sans Pro Regular"/>
                        </a:rPr>
                        <a:t>ais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+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um ou mais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dirty="0"/>
                        <a:t>e</a:t>
                      </a:r>
                      <a:r>
                        <a:rPr dirty="0" err="1"/>
                        <a:t>xa</a:t>
                      </a:r>
                      <a:r>
                        <a:rPr lang="pt-BR" dirty="0" err="1"/>
                        <a:t>tamente</a:t>
                      </a:r>
                      <a:r>
                        <a:rPr lang="pt-BR" dirty="0"/>
                        <a:t> n</a:t>
                      </a:r>
                      <a:endParaRPr dirty="0"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 dirty="0"/>
                        <a:t>n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  <a:r>
                        <a:rPr lang="pt-BR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ou mais</a:t>
                      </a:r>
                      <a:endParaRPr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dirty="0"/>
                        <a:t>entre</a:t>
                      </a:r>
                      <a:r>
                        <a:rPr dirty="0"/>
                        <a:t> </a:t>
                      </a:r>
                      <a:r>
                        <a:rPr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rPr dirty="0"/>
                        <a:t> </a:t>
                      </a:r>
                      <a:r>
                        <a:rPr lang="pt-BR" dirty="0"/>
                        <a:t>e</a:t>
                      </a:r>
                      <a:r>
                        <a:rPr dirty="0"/>
                        <a:t> </a:t>
                      </a:r>
                      <a:r>
                        <a:rPr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  <a:r>
                        <a:rPr sz="1100" dirty="0" err="1">
                          <a:sym typeface="Source Sans Pro Regular"/>
                        </a:rPr>
                        <a:t>a.aa.aaa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5" name="Rectangle"/>
          <p:cNvSpPr/>
          <p:nvPr/>
        </p:nvSpPr>
        <p:spPr>
          <a:xfrm>
            <a:off x="5186755" y="8549646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5186755" y="8365214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8481602" y="8557266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8346762" y="8372834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9" name="Table"/>
          <p:cNvGraphicFramePr/>
          <p:nvPr>
            <p:extLst>
              <p:ext uri="{D42A27DB-BD31-4B8C-83A1-F6EECF244321}">
                <p14:modId xmlns:p14="http://schemas.microsoft.com/office/powerpoint/2010/main" val="2184926420"/>
              </p:ext>
            </p:extLst>
          </p:nvPr>
        </p:nvGraphicFramePr>
        <p:xfrm>
          <a:off x="5199645" y="8203251"/>
          <a:ext cx="3350940" cy="546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início da </a:t>
                      </a:r>
                      <a:r>
                        <a:rPr sz="1100" dirty="0">
                          <a:sym typeface="Source Sans Pro Regular"/>
                        </a:rPr>
                        <a:t>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fim da</a:t>
                      </a:r>
                      <a:r>
                        <a:rPr sz="1100" dirty="0">
                          <a:sym typeface="Source Sans Pro Regular"/>
                        </a:rPr>
                        <a:t>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Rectangle"/>
          <p:cNvSpPr/>
          <p:nvPr/>
        </p:nvSpPr>
        <p:spPr>
          <a:xfrm>
            <a:off x="5179135" y="7542618"/>
            <a:ext cx="318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179135" y="7360316"/>
            <a:ext cx="433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179135" y="7175870"/>
            <a:ext cx="3568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179135" y="6995709"/>
            <a:ext cx="306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8201108" y="7550238"/>
            <a:ext cx="215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8353332" y="7367936"/>
            <a:ext cx="1270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496031" y="7183490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8419831" y="7003329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quare"/>
          <p:cNvSpPr/>
          <p:nvPr/>
        </p:nvSpPr>
        <p:spPr>
          <a:xfrm>
            <a:off x="8200463" y="7003329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quare"/>
          <p:cNvSpPr/>
          <p:nvPr/>
        </p:nvSpPr>
        <p:spPr>
          <a:xfrm>
            <a:off x="8200463" y="7187775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60" name="Table"/>
          <p:cNvGraphicFramePr/>
          <p:nvPr>
            <p:extLst>
              <p:ext uri="{D42A27DB-BD31-4B8C-83A1-F6EECF244321}">
                <p14:modId xmlns:p14="http://schemas.microsoft.com/office/powerpoint/2010/main" val="666737198"/>
              </p:ext>
            </p:extLst>
          </p:nvPr>
        </p:nvGraphicFramePr>
        <p:xfrm>
          <a:off x="5199645" y="6826346"/>
          <a:ext cx="3360715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ab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ou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um dos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tudo menos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836729"/>
            <a:ext cx="2933702" cy="328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regex(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pattern,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ignore_case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multiline = FALSE, comments = FALSE,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dotall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FALSE, ...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Modifi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ca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regex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para ignorar maiúsculas/minúsculas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encontrar fim de linha como fim da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permitir comentários do R dentro do </a:t>
            </a:r>
            <a:r>
              <a:rPr lang="pt-BR" dirty="0" err="1">
                <a:latin typeface="+mn-lt"/>
                <a:ea typeface="+mn-ea"/>
                <a:cs typeface="+mn-cs"/>
                <a:sym typeface="Source Sans Pro Regular"/>
              </a:rPr>
              <a:t>regex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Encontrar tudo incluindo \n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str_detect</a:t>
            </a:r>
            <a:r>
              <a:rPr dirty="0"/>
              <a:t>("I", regex("</a:t>
            </a:r>
            <a:r>
              <a:rPr dirty="0" err="1"/>
              <a:t>i</a:t>
            </a:r>
            <a:r>
              <a:rPr dirty="0"/>
              <a:t>", TRUE)) </a:t>
            </a:r>
            <a:endParaRPr i="1" dirty="0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fixed()</a:t>
            </a:r>
            <a:r>
              <a:rPr i="1" dirty="0"/>
              <a:t> </a:t>
            </a:r>
            <a:r>
              <a:rPr lang="pt-BR" i="1" dirty="0"/>
              <a:t>E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ncontra bytes básicos mas irá perder alguns caracteres que podem estar representados de outras formas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(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rápido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).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("\u0130", fixed("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coll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 bytes básicos e usa a localização para reconhecer os caracteres que podem ser representados de várias formas (lento)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("\u0130",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", TRUE, locale = "tr"))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boundary()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lang="pt-BR" dirty="0">
                <a:latin typeface="+mn-lt"/>
                <a:ea typeface="+mn-ea"/>
                <a:cs typeface="+mn-cs"/>
                <a:sym typeface="Source Sans Pro Regular"/>
              </a:rPr>
              <a:t>Encontra fronteiras entre caracteres, quebra de linhas, sentenças ou palavras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boundary("word"))</a:t>
            </a:r>
          </a:p>
        </p:txBody>
      </p:sp>
      <p:graphicFrame>
        <p:nvGraphicFramePr>
          <p:cNvPr id="562" name="Table"/>
          <p:cNvGraphicFramePr/>
          <p:nvPr>
            <p:extLst>
              <p:ext uri="{D42A27DB-BD31-4B8C-83A1-F6EECF244321}">
                <p14:modId xmlns:p14="http://schemas.microsoft.com/office/powerpoint/2010/main" val="1851803913"/>
              </p:ext>
            </p:extLst>
          </p:nvPr>
        </p:nvGraphicFramePr>
        <p:xfrm>
          <a:off x="1008308" y="2925772"/>
          <a:ext cx="1790320" cy="71456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Caractere Especial</a:t>
                      </a:r>
                      <a:endParaRPr sz="900" dirty="0">
                        <a:solidFill>
                          <a:srgbClr val="407AAA"/>
                        </a:solidFill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</a:t>
                      </a:r>
                      <a:r>
                        <a:rPr lang="pt-BR" sz="900" dirty="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endParaRPr sz="900" dirty="0">
                        <a:solidFill>
                          <a:srgbClr val="407AAA"/>
                        </a:solidFill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000" dirty="0">
                          <a:sym typeface="Source Sans Pro Regular"/>
                        </a:rPr>
                        <a:t>nova linha</a:t>
                      </a:r>
                      <a:endParaRPr sz="10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" name="Need to Know"/>
          <p:cNvSpPr txBox="1"/>
          <p:nvPr/>
        </p:nvSpPr>
        <p:spPr>
          <a:xfrm>
            <a:off x="348728" y="644947"/>
            <a:ext cx="24093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rPr lang="pt-BR" dirty="0"/>
              <a:t>Importante Saber</a:t>
            </a:r>
            <a:endParaRPr dirty="0"/>
          </a:p>
        </p:txBody>
      </p:sp>
      <p:sp>
        <p:nvSpPr>
          <p:cNvPr id="564" name="Line"/>
          <p:cNvSpPr/>
          <p:nvPr/>
        </p:nvSpPr>
        <p:spPr>
          <a:xfrm>
            <a:off x="310589" y="619739"/>
            <a:ext cx="30862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5" name="Regular Expressions -"/>
          <p:cNvSpPr txBox="1"/>
          <p:nvPr/>
        </p:nvSpPr>
        <p:spPr>
          <a:xfrm>
            <a:off x="3722422" y="644947"/>
            <a:ext cx="30088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rPr lang="pt-BR" dirty="0"/>
              <a:t>Expressões Regulares</a:t>
            </a:r>
            <a:r>
              <a:rPr dirty="0"/>
              <a:t>-</a:t>
            </a:r>
          </a:p>
        </p:txBody>
      </p:sp>
      <p:sp>
        <p:nvSpPr>
          <p:cNvPr id="566" name="Line"/>
          <p:cNvSpPr/>
          <p:nvPr/>
        </p:nvSpPr>
        <p:spPr>
          <a:xfrm>
            <a:off x="3722422" y="621838"/>
            <a:ext cx="8495350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ttern arguments in stringr are interpreted as regular expressions after any special characters have been parsed.…"/>
          <p:cNvSpPr txBox="1"/>
          <p:nvPr/>
        </p:nvSpPr>
        <p:spPr>
          <a:xfrm>
            <a:off x="429772" y="1077357"/>
            <a:ext cx="2911503" cy="19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O argumento de padrões (</a:t>
            </a:r>
            <a:r>
              <a:rPr lang="pt-BR" dirty="0" err="1"/>
              <a:t>pattern</a:t>
            </a:r>
            <a:r>
              <a:rPr lang="pt-BR" dirty="0"/>
              <a:t>) no </a:t>
            </a:r>
            <a:r>
              <a:rPr lang="pt-BR" dirty="0" err="1"/>
              <a:t>stringr</a:t>
            </a:r>
            <a:r>
              <a:rPr lang="pt-BR" dirty="0"/>
              <a:t> são interpretados como uma expressão regular (</a:t>
            </a:r>
            <a:r>
              <a:rPr lang="pt-BR" dirty="0" err="1"/>
              <a:t>regex</a:t>
            </a:r>
            <a:r>
              <a:rPr lang="pt-BR" dirty="0"/>
              <a:t>) </a:t>
            </a:r>
            <a:r>
              <a:rPr lang="pt-BR" i="1" dirty="0"/>
              <a:t>depois que qualquer caractere especial seja processado</a:t>
            </a:r>
            <a:r>
              <a:rPr i="1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No</a:t>
            </a:r>
            <a:r>
              <a:rPr dirty="0"/>
              <a:t> R, </a:t>
            </a:r>
            <a:r>
              <a:rPr lang="pt-BR" dirty="0"/>
              <a:t>você escreve expressões regulares como </a:t>
            </a:r>
            <a:r>
              <a:rPr lang="pt-BR" i="1" dirty="0" err="1"/>
              <a:t>strings</a:t>
            </a:r>
            <a:r>
              <a:rPr lang="pt-BR" dirty="0"/>
              <a:t>, ou seja, como sequência de caracteres entre aspas duplas (“”) ou simples (‘’)</a:t>
            </a:r>
            <a:r>
              <a:rPr dirty="0"/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Alguns caracteres não podem ser representados diretamente como um </a:t>
            </a:r>
            <a:r>
              <a:rPr lang="pt-BR" dirty="0" err="1"/>
              <a:t>string</a:t>
            </a:r>
            <a:r>
              <a:rPr lang="pt-BR" dirty="0"/>
              <a:t> no R</a:t>
            </a:r>
            <a:r>
              <a:rPr dirty="0"/>
              <a:t>. </a:t>
            </a:r>
            <a:r>
              <a:rPr lang="pt-BR" dirty="0"/>
              <a:t>Estes devem ser representados como um caractere especial, ou seja, uma sequência de caracteres com significado especial</a:t>
            </a:r>
            <a:r>
              <a:rPr dirty="0"/>
              <a:t>., </a:t>
            </a:r>
            <a:r>
              <a:rPr lang="pt-BR" dirty="0" err="1"/>
              <a:t>e.x</a:t>
            </a:r>
            <a:r>
              <a:rPr dirty="0"/>
              <a:t>.</a:t>
            </a:r>
          </a:p>
        </p:txBody>
      </p:sp>
      <p:sp>
        <p:nvSpPr>
          <p:cNvPr id="56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Run ?&quot;'&quot; to see a complete list"/>
          <p:cNvSpPr txBox="1"/>
          <p:nvPr/>
        </p:nvSpPr>
        <p:spPr>
          <a:xfrm>
            <a:off x="852659" y="3667287"/>
            <a:ext cx="2220180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Execute</a:t>
            </a:r>
            <a:r>
              <a:rPr dirty="0"/>
              <a:t> </a:t>
            </a:r>
            <a:r>
              <a:rPr dirty="0"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?“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’</a:t>
            </a:r>
            <a:r>
              <a:rPr dirty="0"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”</a:t>
            </a:r>
            <a:r>
              <a:rPr dirty="0"/>
              <a:t> </a:t>
            </a:r>
            <a:r>
              <a:rPr lang="pt-BR" dirty="0"/>
              <a:t>para ver a lista completa</a:t>
            </a:r>
            <a:endParaRPr dirty="0"/>
          </a:p>
        </p:txBody>
      </p:sp>
      <p:sp>
        <p:nvSpPr>
          <p:cNvPr id="57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lang="pt-BR" dirty="0"/>
              <a:t>Devido a isto, sempre que ver \ em uma expressão regular, você deve escrevê-la como \\ na </a:t>
            </a:r>
            <a:r>
              <a:rPr lang="pt-BR" dirty="0" err="1"/>
              <a:t>string</a:t>
            </a:r>
            <a:r>
              <a:rPr lang="pt-BR" dirty="0"/>
              <a:t> que representa a expressão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para ver como o R vê sua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depois que os caracteres especiais são processados</a:t>
            </a:r>
            <a:r>
              <a:rPr lang="pt-BR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err="1"/>
              <a:t>writeLines</a:t>
            </a:r>
            <a:r>
              <a:rPr dirty="0"/>
              <a:t>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err="1"/>
              <a:t>writeLines</a:t>
            </a:r>
            <a:r>
              <a:rPr dirty="0"/>
              <a:t>("\\ </a:t>
            </a:r>
            <a:r>
              <a:rPr lang="pt-BR" dirty="0"/>
              <a:t>é uma barra invertida</a:t>
            </a:r>
            <a:r>
              <a:rPr dirty="0"/>
              <a:t>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# \ </a:t>
            </a:r>
            <a:r>
              <a:rPr lang="pt-BR" dirty="0"/>
              <a:t>é uma barra invertida</a:t>
            </a:r>
            <a:endParaRPr dirty="0"/>
          </a:p>
        </p:txBody>
      </p:sp>
      <p:sp>
        <p:nvSpPr>
          <p:cNvPr id="572" name="Line"/>
          <p:cNvSpPr/>
          <p:nvPr/>
        </p:nvSpPr>
        <p:spPr>
          <a:xfrm>
            <a:off x="3731402" y="1095845"/>
            <a:ext cx="652059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MATCH CHARACTERS"/>
          <p:cNvSpPr txBox="1"/>
          <p:nvPr/>
        </p:nvSpPr>
        <p:spPr>
          <a:xfrm>
            <a:off x="3722422" y="1099543"/>
            <a:ext cx="17152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ENCONTRAR CARACTERES</a:t>
            </a:r>
            <a:endParaRPr dirty="0"/>
          </a:p>
        </p:txBody>
      </p:sp>
      <p:sp>
        <p:nvSpPr>
          <p:cNvPr id="574" name="quant &lt;- function(rx) str_view_all(&quot;.a.aa.aaa&quot;, rx)"/>
          <p:cNvSpPr txBox="1"/>
          <p:nvPr/>
        </p:nvSpPr>
        <p:spPr>
          <a:xfrm>
            <a:off x="10579844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quant &lt;- function(rx) str_view_all(".a.aa.aaa", rx)</a:t>
            </a:r>
          </a:p>
        </p:txBody>
      </p:sp>
      <p:sp>
        <p:nvSpPr>
          <p:cNvPr id="575" name="Line"/>
          <p:cNvSpPr/>
          <p:nvPr/>
        </p:nvSpPr>
        <p:spPr>
          <a:xfrm>
            <a:off x="8869143" y="6599146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QUANTIFIERS"/>
          <p:cNvSpPr txBox="1"/>
          <p:nvPr/>
        </p:nvSpPr>
        <p:spPr>
          <a:xfrm>
            <a:off x="8872863" y="6604945"/>
            <a:ext cx="12679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QUANTIFICADORES</a:t>
            </a:r>
            <a:endParaRPr dirty="0"/>
          </a:p>
        </p:txBody>
      </p:sp>
      <p:sp>
        <p:nvSpPr>
          <p:cNvPr id="577" name="anchor &lt;- function(rx) str_view_all(&quot;aaa&quot;, rx)"/>
          <p:cNvSpPr txBox="1"/>
          <p:nvPr/>
        </p:nvSpPr>
        <p:spPr>
          <a:xfrm>
            <a:off x="5467501" y="802563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anchor &lt;- function(rx) str_view_all("aaa",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18702" y="7981811"/>
            <a:ext cx="486904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ANCHORS"/>
          <p:cNvSpPr txBox="1"/>
          <p:nvPr/>
        </p:nvSpPr>
        <p:spPr>
          <a:xfrm>
            <a:off x="3709722" y="7987610"/>
            <a:ext cx="8592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ANCORAGEM</a:t>
            </a:r>
            <a:endParaRPr dirty="0"/>
          </a:p>
        </p:txBody>
      </p:sp>
      <p:sp>
        <p:nvSpPr>
          <p:cNvPr id="580" name="Line"/>
          <p:cNvSpPr/>
          <p:nvPr/>
        </p:nvSpPr>
        <p:spPr>
          <a:xfrm>
            <a:off x="8869143" y="8386127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GROUPS"/>
          <p:cNvSpPr txBox="1"/>
          <p:nvPr/>
        </p:nvSpPr>
        <p:spPr>
          <a:xfrm>
            <a:off x="8872863" y="8391926"/>
            <a:ext cx="5786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GRUPOS</a:t>
            </a:r>
            <a:endParaRPr dirty="0"/>
          </a:p>
        </p:txBody>
      </p:sp>
      <p:sp>
        <p:nvSpPr>
          <p:cNvPr id="582" name="Use parentheses to set precedent (order of evaluation) and create groups"/>
          <p:cNvSpPr txBox="1"/>
          <p:nvPr/>
        </p:nvSpPr>
        <p:spPr>
          <a:xfrm>
            <a:off x="8882581" y="8614529"/>
            <a:ext cx="47783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par</a:t>
            </a:r>
            <a:r>
              <a:rPr lang="pt-BR" dirty="0"/>
              <a:t>ê</a:t>
            </a:r>
            <a:r>
              <a:rPr dirty="0" err="1"/>
              <a:t>nt</a:t>
            </a:r>
            <a:r>
              <a:rPr lang="pt-BR" dirty="0" err="1"/>
              <a:t>eses</a:t>
            </a:r>
            <a:r>
              <a:rPr lang="pt-BR" dirty="0"/>
              <a:t> para definir precedência</a:t>
            </a:r>
            <a:r>
              <a:rPr dirty="0"/>
              <a:t> (</a:t>
            </a:r>
            <a:r>
              <a:rPr dirty="0" err="1"/>
              <a:t>orde</a:t>
            </a:r>
            <a:r>
              <a:rPr lang="pt-BR" dirty="0"/>
              <a:t>m de avaliação</a:t>
            </a:r>
            <a:r>
              <a:rPr dirty="0"/>
              <a:t>)</a:t>
            </a:r>
            <a:r>
              <a:rPr lang="pt-BR" dirty="0"/>
              <a:t> e criar grupos</a:t>
            </a:r>
            <a:endParaRPr dirty="0"/>
          </a:p>
        </p:txBody>
      </p:sp>
      <p:sp>
        <p:nvSpPr>
          <p:cNvPr id="58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0" y="9261806"/>
            <a:ext cx="4788813" cy="52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</a:t>
            </a:r>
            <a:r>
              <a:rPr lang="pt-BR" dirty="0"/>
              <a:t>um número com dupla barra invertida </a:t>
            </a:r>
            <a:r>
              <a:rPr lang="pt-BR" dirty="0" err="1"/>
              <a:t>pafra</a:t>
            </a:r>
            <a:r>
              <a:rPr lang="pt-BR" dirty="0"/>
              <a:t> referenciar ou duplicar grupos identificados anteriormente no padrão</a:t>
            </a:r>
            <a:r>
              <a:rPr dirty="0"/>
              <a:t>. </a:t>
            </a:r>
            <a:r>
              <a:rPr dirty="0" err="1"/>
              <a:t>Refe</a:t>
            </a:r>
            <a:r>
              <a:rPr lang="pt-BR" dirty="0" err="1"/>
              <a:t>ncia</a:t>
            </a:r>
            <a:r>
              <a:rPr lang="pt-BR" dirty="0"/>
              <a:t> cada grupo, pela sua ordem de aparição</a:t>
            </a:r>
            <a:endParaRPr dirty="0"/>
          </a:p>
        </p:txBody>
      </p:sp>
      <p:sp>
        <p:nvSpPr>
          <p:cNvPr id="584" name="ref &lt;- function(rx) str_view_all(&quot;abbaab&quot;, rx)"/>
          <p:cNvSpPr txBox="1"/>
          <p:nvPr/>
        </p:nvSpPr>
        <p:spPr>
          <a:xfrm>
            <a:off x="10579844" y="8422062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5" name="alt &lt;- function(rx) str_view_all(&quot;abcde&quot;, rx)"/>
          <p:cNvSpPr txBox="1"/>
          <p:nvPr/>
        </p:nvSpPr>
        <p:spPr>
          <a:xfrm>
            <a:off x="5467501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6" name="Line"/>
          <p:cNvSpPr/>
          <p:nvPr/>
        </p:nvSpPr>
        <p:spPr>
          <a:xfrm>
            <a:off x="3718702" y="6601246"/>
            <a:ext cx="48672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7" name="ALTERNATES"/>
          <p:cNvSpPr txBox="1"/>
          <p:nvPr/>
        </p:nvSpPr>
        <p:spPr>
          <a:xfrm>
            <a:off x="3709722" y="6604945"/>
            <a:ext cx="10676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ALTERNADORES</a:t>
            </a:r>
            <a:endParaRPr dirty="0"/>
          </a:p>
        </p:txBody>
      </p:sp>
      <p:sp>
        <p:nvSpPr>
          <p:cNvPr id="588" name="look &lt;- function(rx) str_view_all(&quot;bacad&quot;, rx)"/>
          <p:cNvSpPr txBox="1"/>
          <p:nvPr/>
        </p:nvSpPr>
        <p:spPr>
          <a:xfrm>
            <a:off x="5467501" y="910141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589" name="Line"/>
          <p:cNvSpPr/>
          <p:nvPr/>
        </p:nvSpPr>
        <p:spPr>
          <a:xfrm>
            <a:off x="3718702" y="9057591"/>
            <a:ext cx="4865975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0" name="LOOK AROUNDS"/>
          <p:cNvSpPr txBox="1"/>
          <p:nvPr/>
        </p:nvSpPr>
        <p:spPr>
          <a:xfrm>
            <a:off x="3709722" y="9063390"/>
            <a:ext cx="117820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OLHAR AO REDOR</a:t>
            </a:r>
            <a:endParaRPr dirty="0"/>
          </a:p>
        </p:txBody>
      </p:sp>
      <p:sp>
        <p:nvSpPr>
          <p:cNvPr id="591" name="Line"/>
          <p:cNvSpPr/>
          <p:nvPr/>
        </p:nvSpPr>
        <p:spPr>
          <a:xfrm>
            <a:off x="319569" y="6046744"/>
            <a:ext cx="3078901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2" name="INTERPRETATION"/>
          <p:cNvSpPr txBox="1"/>
          <p:nvPr/>
        </p:nvSpPr>
        <p:spPr>
          <a:xfrm>
            <a:off x="348727" y="6052543"/>
            <a:ext cx="12872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INTERPRETADORES</a:t>
            </a:r>
            <a:endParaRPr dirty="0"/>
          </a:p>
        </p:txBody>
      </p:sp>
      <p:sp>
        <p:nvSpPr>
          <p:cNvPr id="593" name="Patterns in stringr are interpreted as regexs. To change this default, wrap the pattern in one of:"/>
          <p:cNvSpPr txBox="1"/>
          <p:nvPr/>
        </p:nvSpPr>
        <p:spPr>
          <a:xfrm>
            <a:off x="429772" y="6324201"/>
            <a:ext cx="2997202" cy="40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Pa</a:t>
            </a:r>
            <a:r>
              <a:rPr lang="pt-BR" dirty="0" err="1"/>
              <a:t>drões</a:t>
            </a:r>
            <a:r>
              <a:rPr lang="pt-BR" dirty="0"/>
              <a:t> no</a:t>
            </a:r>
            <a:r>
              <a:rPr dirty="0"/>
              <a:t> </a:t>
            </a:r>
            <a:r>
              <a:rPr dirty="0" err="1"/>
              <a:t>stringr</a:t>
            </a:r>
            <a:r>
              <a:rPr dirty="0"/>
              <a:t> </a:t>
            </a:r>
            <a:r>
              <a:rPr lang="pt-BR" dirty="0"/>
              <a:t>são interpretados como </a:t>
            </a:r>
            <a:r>
              <a:rPr lang="pt-BR" dirty="0" err="1"/>
              <a:t>regex</a:t>
            </a:r>
            <a:r>
              <a:rPr lang="pt-BR" dirty="0"/>
              <a:t>. Para mudar isto, encapsule o padrão em umas das funções:</a:t>
            </a:r>
            <a:endParaRPr dirty="0"/>
          </a:p>
        </p:txBody>
      </p:sp>
      <p:sp>
        <p:nvSpPr>
          <p:cNvPr id="594" name="Rectangle"/>
          <p:cNvSpPr/>
          <p:nvPr/>
        </p:nvSpPr>
        <p:spPr>
          <a:xfrm>
            <a:off x="13065104" y="7184932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3065104" y="7003353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98" name="Table"/>
          <p:cNvGraphicFramePr/>
          <p:nvPr>
            <p:extLst>
              <p:ext uri="{D42A27DB-BD31-4B8C-83A1-F6EECF244321}">
                <p14:modId xmlns:p14="http://schemas.microsoft.com/office/powerpoint/2010/main" val="2146153047"/>
              </p:ext>
            </p:extLst>
          </p:nvPr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9" name="see &lt;- function(rx) str_view_all(&quot;abc ABC 123\t.!?\\(){}\n&quot;, rx)"/>
          <p:cNvSpPr txBox="1"/>
          <p:nvPr/>
        </p:nvSpPr>
        <p:spPr>
          <a:xfrm>
            <a:off x="6313327" y="1132958"/>
            <a:ext cx="3934953" cy="17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see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600" name="Regular expressions, or regexps, are a concise language for describing patterns in strings."/>
          <p:cNvSpPr txBox="1"/>
          <p:nvPr/>
        </p:nvSpPr>
        <p:spPr>
          <a:xfrm>
            <a:off x="6689762" y="658487"/>
            <a:ext cx="3644643" cy="38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</a:defRPr>
            </a:pPr>
            <a:r>
              <a:rPr lang="pt-BR" dirty="0"/>
              <a:t>Expressões regulares</a:t>
            </a:r>
            <a:r>
              <a:rPr dirty="0"/>
              <a:t>, </a:t>
            </a:r>
            <a:r>
              <a:rPr lang="pt-BR" dirty="0"/>
              <a:t>ou </a:t>
            </a:r>
            <a:r>
              <a:rPr i="1" dirty="0" err="1"/>
              <a:t>regexps</a:t>
            </a:r>
            <a:r>
              <a:rPr dirty="0"/>
              <a:t>, </a:t>
            </a:r>
            <a:r>
              <a:rPr lang="pt-BR" dirty="0"/>
              <a:t>é uma linguagem concisa para descrever </a:t>
            </a:r>
            <a:r>
              <a:rPr lang="pt-BR" dirty="0" err="1"/>
              <a:t>padões</a:t>
            </a:r>
            <a:r>
              <a:rPr lang="pt-BR" dirty="0"/>
              <a:t> em </a:t>
            </a:r>
            <a:r>
              <a:rPr lang="pt-BR" dirty="0" err="1"/>
              <a:t>strings</a:t>
            </a:r>
            <a:r>
              <a:rPr dirty="0"/>
              <a:t>. </a:t>
            </a:r>
            <a:endParaRPr lang="pt-BR" dirty="0"/>
          </a:p>
        </p:txBody>
      </p:sp>
      <p:grpSp>
        <p:nvGrpSpPr>
          <p:cNvPr id="607" name="Group"/>
          <p:cNvGrpSpPr/>
          <p:nvPr/>
        </p:nvGrpSpPr>
        <p:grpSpPr>
          <a:xfrm>
            <a:off x="3770519" y="8393751"/>
            <a:ext cx="1001369" cy="152403"/>
            <a:chOff x="0" y="0"/>
            <a:chExt cx="1001368" cy="152401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70519" y="8600100"/>
            <a:ext cx="1001369" cy="152403"/>
            <a:chOff x="0" y="0"/>
            <a:chExt cx="1001368" cy="152401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3757819" y="9468360"/>
            <a:ext cx="790474" cy="715471"/>
            <a:chOff x="0" y="0"/>
            <a:chExt cx="790473" cy="715470"/>
          </a:xfrm>
        </p:grpSpPr>
        <p:grpSp>
          <p:nvGrpSpPr>
            <p:cNvPr id="621" name="Group"/>
            <p:cNvGrpSpPr/>
            <p:nvPr/>
          </p:nvGrpSpPr>
          <p:grpSpPr>
            <a:xfrm>
              <a:off x="25400" y="-1"/>
              <a:ext cx="759475" cy="143701"/>
              <a:chOff x="0" y="0"/>
              <a:chExt cx="759474" cy="143699"/>
            </a:xfrm>
          </p:grpSpPr>
          <p:sp>
            <p:nvSpPr>
              <p:cNvPr id="615" name="Line"/>
              <p:cNvSpPr/>
              <p:nvPr/>
            </p:nvSpPr>
            <p:spPr>
              <a:xfrm>
                <a:off x="15267" y="86460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quare"/>
              <p:cNvSpPr/>
              <p:nvPr/>
            </p:nvSpPr>
            <p:spPr>
              <a:xfrm>
                <a:off x="0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99541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399084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598626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Line"/>
              <p:cNvSpPr/>
              <p:nvPr/>
            </p:nvSpPr>
            <p:spPr>
              <a:xfrm>
                <a:off x="378472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9" name="Group"/>
            <p:cNvGrpSpPr/>
            <p:nvPr/>
          </p:nvGrpSpPr>
          <p:grpSpPr>
            <a:xfrm>
              <a:off x="25400" y="193254"/>
              <a:ext cx="765073" cy="152017"/>
              <a:chOff x="0" y="0"/>
              <a:chExt cx="765072" cy="152016"/>
            </a:xfrm>
          </p:grpSpPr>
          <p:sp>
            <p:nvSpPr>
              <p:cNvPr id="622" name="Line"/>
              <p:cNvSpPr/>
              <p:nvPr/>
            </p:nvSpPr>
            <p:spPr>
              <a:xfrm>
                <a:off x="15267" y="86461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Square"/>
              <p:cNvSpPr/>
              <p:nvPr/>
            </p:nvSpPr>
            <p:spPr>
              <a:xfrm>
                <a:off x="0" y="0"/>
                <a:ext cx="139701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Square"/>
              <p:cNvSpPr/>
              <p:nvPr/>
            </p:nvSpPr>
            <p:spPr>
              <a:xfrm>
                <a:off x="199541" y="0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Square"/>
              <p:cNvSpPr/>
              <p:nvPr/>
            </p:nvSpPr>
            <p:spPr>
              <a:xfrm>
                <a:off x="399084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Square"/>
              <p:cNvSpPr/>
              <p:nvPr/>
            </p:nvSpPr>
            <p:spPr>
              <a:xfrm>
                <a:off x="598626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391172" y="11238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391172" y="5730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7" name="Group"/>
            <p:cNvGrpSpPr/>
            <p:nvPr/>
          </p:nvGrpSpPr>
          <p:grpSpPr>
            <a:xfrm>
              <a:off x="1182" y="563453"/>
              <a:ext cx="765074" cy="152018"/>
              <a:chOff x="0" y="0"/>
              <a:chExt cx="765073" cy="152016"/>
            </a:xfrm>
          </p:grpSpPr>
          <p:sp>
            <p:nvSpPr>
              <p:cNvPr id="630" name="Line"/>
              <p:cNvSpPr/>
              <p:nvPr/>
            </p:nvSpPr>
            <p:spPr>
              <a:xfrm flipH="1" flipV="1">
                <a:off x="54696" y="65553"/>
                <a:ext cx="695111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quare"/>
              <p:cNvSpPr/>
              <p:nvPr/>
            </p:nvSpPr>
            <p:spPr>
              <a:xfrm rot="10800000">
                <a:off x="625372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Square"/>
              <p:cNvSpPr/>
              <p:nvPr/>
            </p:nvSpPr>
            <p:spPr>
              <a:xfrm rot="10800000">
                <a:off x="425830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Square"/>
              <p:cNvSpPr/>
              <p:nvPr/>
            </p:nvSpPr>
            <p:spPr>
              <a:xfrm rot="10800000">
                <a:off x="226287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Square"/>
              <p:cNvSpPr/>
              <p:nvPr/>
            </p:nvSpPr>
            <p:spPr>
              <a:xfrm rot="10800000">
                <a:off x="26745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H="1" flipV="1">
                <a:off x="0" y="0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0" y="5508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4" name="Group"/>
            <p:cNvGrpSpPr/>
            <p:nvPr/>
          </p:nvGrpSpPr>
          <p:grpSpPr>
            <a:xfrm>
              <a:off x="-1" y="382515"/>
              <a:ext cx="766257" cy="143701"/>
              <a:chOff x="0" y="0"/>
              <a:chExt cx="766255" cy="143700"/>
            </a:xfrm>
          </p:grpSpPr>
          <p:sp>
            <p:nvSpPr>
              <p:cNvPr id="638" name="Line"/>
              <p:cNvSpPr/>
              <p:nvPr/>
            </p:nvSpPr>
            <p:spPr>
              <a:xfrm flipH="1" flipV="1">
                <a:off x="55880" y="53239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Square"/>
              <p:cNvSpPr/>
              <p:nvPr/>
            </p:nvSpPr>
            <p:spPr>
              <a:xfrm rot="10800000">
                <a:off x="626554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0" name="Square"/>
              <p:cNvSpPr/>
              <p:nvPr/>
            </p:nvSpPr>
            <p:spPr>
              <a:xfrm rot="10800000">
                <a:off x="427013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Square"/>
              <p:cNvSpPr/>
              <p:nvPr/>
            </p:nvSpPr>
            <p:spPr>
              <a:xfrm rot="10800000">
                <a:off x="227470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Square"/>
              <p:cNvSpPr/>
              <p:nvPr/>
            </p:nvSpPr>
            <p:spPr>
              <a:xfrm rot="10800000">
                <a:off x="27928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0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6" name="Rectangle"/>
          <p:cNvSpPr/>
          <p:nvPr/>
        </p:nvSpPr>
        <p:spPr>
          <a:xfrm>
            <a:off x="10686650" y="1174656"/>
            <a:ext cx="2734741" cy="5170689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[:lower:]"/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52" name="Rectangle"/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3" name="Table"/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4" name="[:upper:]"/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655" name="[:alpha:]"/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656" name="Rectangle"/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[:digit:]"/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658" name="[:alnum:]"/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659" name="Rectangle"/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[:punct:]"/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661" name="[:graph:]"/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662" name="Rectangle"/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[:blank:]"/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665" name="[:space:]"/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666" name="Rectangle"/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space"/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espaço</a:t>
              </a:r>
              <a:endParaRPr dirty="0"/>
            </a:p>
          </p:txBody>
        </p:sp>
        <p:sp>
          <p:nvSpPr>
            <p:cNvPr id="669" name="tab"/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tab</a:t>
              </a:r>
            </a:p>
          </p:txBody>
        </p:sp>
      </p:grpSp>
      <p:sp>
        <p:nvSpPr>
          <p:cNvPr id="671" name="Rectangle"/>
          <p:cNvSpPr/>
          <p:nvPr/>
        </p:nvSpPr>
        <p:spPr>
          <a:xfrm>
            <a:off x="9786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957981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95448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9278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3035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9078176" y="6156755"/>
            <a:ext cx="1144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9868751" y="5459203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9868751" y="5643545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9584505" y="5268610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584505" y="4538827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595689" y="415735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595689" y="3981996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9592526" y="5643545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9311455" y="5268610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9311455" y="5091363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9311455" y="4729967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9317414" y="4157351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9319476" y="5643545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9070155" y="5268610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9070155" y="4912827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9070155" y="4729967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070889" y="4157351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9078176" y="5643545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9546014" y="3821507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9543314" y="580278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543314" y="598725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9285664" y="3821507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9287726" y="5802782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9287726" y="5987255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9784139" y="3821507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9784139" y="364730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9781439" y="580278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9781439" y="5987255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0188289" y="328709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0147147" y="31063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0107789" y="29362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0060364" y="2746329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10012539" y="2564841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1 Many base R functions require classes to be wrapped in a second set of [ ], e.g.  [[:digit:]]"/>
          <p:cNvSpPr txBox="1"/>
          <p:nvPr/>
        </p:nvSpPr>
        <p:spPr>
          <a:xfrm>
            <a:off x="3709722" y="6434626"/>
            <a:ext cx="644735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000" baseline="31999">
                <a:solidFill>
                  <a:srgbClr val="D84C79"/>
                </a:solidFill>
              </a:defRPr>
            </a:pPr>
            <a:r>
              <a:rPr dirty="0"/>
              <a:t>1</a:t>
            </a:r>
            <a:r>
              <a:rPr baseline="0" dirty="0"/>
              <a:t> M</a:t>
            </a:r>
            <a:r>
              <a:rPr lang="pt-BR" baseline="0" dirty="0" err="1"/>
              <a:t>uitas</a:t>
            </a:r>
            <a:r>
              <a:rPr lang="pt-BR" baseline="0" dirty="0"/>
              <a:t> funções do R básico exigem que as classes sejam colocadas com um segundo colchete, ou seja, [[:</a:t>
            </a:r>
            <a:r>
              <a:rPr lang="pt-BR" baseline="0" dirty="0" err="1"/>
              <a:t>digit</a:t>
            </a:r>
            <a:r>
              <a:rPr lang="pt-BR" baseline="0" dirty="0"/>
              <a:t>:]]</a:t>
            </a:r>
            <a:endParaRPr baseline="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710" name="Rectangle"/>
          <p:cNvSpPr/>
          <p:nvPr/>
        </p:nvSpPr>
        <p:spPr>
          <a:xfrm>
            <a:off x="9940839" y="2386435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9916164" y="2212336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9871847" y="203122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906546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10234989" y="3821507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10229764" y="3457954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10232288" y="5802782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3" name="1"/>
          <p:cNvSpPr txBox="1"/>
          <p:nvPr/>
        </p:nvSpPr>
        <p:spPr>
          <a:xfrm>
            <a:off x="5022007" y="4245003"/>
            <a:ext cx="1472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ct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</a:p>
        </p:txBody>
      </p:sp>
      <p:sp>
        <p:nvSpPr>
          <p:cNvPr id="744" name="1"/>
          <p:cNvSpPr txBox="1"/>
          <p:nvPr/>
        </p:nvSpPr>
        <p:spPr>
          <a:xfrm>
            <a:off x="4897547" y="4424736"/>
            <a:ext cx="12873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5" name="1"/>
          <p:cNvSpPr txBox="1"/>
          <p:nvPr/>
        </p:nvSpPr>
        <p:spPr>
          <a:xfrm>
            <a:off x="4897547" y="4604468"/>
            <a:ext cx="12338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6" name="1"/>
          <p:cNvSpPr txBox="1"/>
          <p:nvPr/>
        </p:nvSpPr>
        <p:spPr>
          <a:xfrm>
            <a:off x="4903490" y="4784201"/>
            <a:ext cx="12262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7" name="1"/>
          <p:cNvSpPr txBox="1"/>
          <p:nvPr/>
        </p:nvSpPr>
        <p:spPr>
          <a:xfrm>
            <a:off x="4926296" y="4963934"/>
            <a:ext cx="12015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8" name="1"/>
          <p:cNvSpPr txBox="1"/>
          <p:nvPr/>
        </p:nvSpPr>
        <p:spPr>
          <a:xfrm>
            <a:off x="4903490" y="5143666"/>
            <a:ext cx="12838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9" name="1"/>
          <p:cNvSpPr txBox="1"/>
          <p:nvPr/>
        </p:nvSpPr>
        <p:spPr>
          <a:xfrm>
            <a:off x="4903490" y="5323399"/>
            <a:ext cx="12184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0" name="1"/>
          <p:cNvSpPr txBox="1"/>
          <p:nvPr/>
        </p:nvSpPr>
        <p:spPr>
          <a:xfrm>
            <a:off x="4890790" y="5503132"/>
            <a:ext cx="120543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1" name="1"/>
          <p:cNvSpPr txBox="1"/>
          <p:nvPr/>
        </p:nvSpPr>
        <p:spPr>
          <a:xfrm>
            <a:off x="4890790" y="5682864"/>
            <a:ext cx="11623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8814533" y="6991515"/>
            <a:ext cx="1084927" cy="1248764"/>
            <a:chOff x="0" y="0"/>
            <a:chExt cx="1084926" cy="1248763"/>
          </a:xfrm>
        </p:grpSpPr>
        <p:grpSp>
          <p:nvGrpSpPr>
            <p:cNvPr id="758" name="Group"/>
            <p:cNvGrpSpPr/>
            <p:nvPr/>
          </p:nvGrpSpPr>
          <p:grpSpPr>
            <a:xfrm>
              <a:off x="62117" y="192390"/>
              <a:ext cx="1001369" cy="152403"/>
              <a:chOff x="0" y="0"/>
              <a:chExt cx="1001368" cy="152401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"/>
            <p:cNvGrpSpPr/>
            <p:nvPr/>
          </p:nvGrpSpPr>
          <p:grpSpPr>
            <a:xfrm>
              <a:off x="62117" y="384781"/>
              <a:ext cx="1001369" cy="152403"/>
              <a:chOff x="0" y="0"/>
              <a:chExt cx="1001368" cy="152401"/>
            </a:xfrm>
          </p:grpSpPr>
          <p:sp>
            <p:nvSpPr>
              <p:cNvPr id="759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66" name="Rectangle"/>
            <p:cNvSpPr/>
            <p:nvPr/>
          </p:nvSpPr>
          <p:spPr>
            <a:xfrm>
              <a:off x="477857" y="157632"/>
              <a:ext cx="607070" cy="452042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55305" y="691423"/>
              <a:ext cx="1016311" cy="293975"/>
              <a:chOff x="0" y="-1"/>
              <a:chExt cx="1016310" cy="293974"/>
            </a:xfrm>
          </p:grpSpPr>
          <p:grpSp>
            <p:nvGrpSpPr>
              <p:cNvPr id="773" name="Group"/>
              <p:cNvGrpSpPr/>
              <p:nvPr/>
            </p:nvGrpSpPr>
            <p:grpSpPr>
              <a:xfrm>
                <a:off x="14940" y="78139"/>
                <a:ext cx="1001371" cy="152403"/>
                <a:chOff x="0" y="0"/>
                <a:chExt cx="1001370" cy="152401"/>
              </a:xfrm>
            </p:grpSpPr>
            <p:sp>
              <p:nvSpPr>
                <p:cNvPr id="767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8" name="Square"/>
                <p:cNvSpPr/>
                <p:nvPr/>
              </p:nvSpPr>
              <p:spPr>
                <a:xfrm>
                  <a:off x="-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9" name="Square"/>
                <p:cNvSpPr/>
                <p:nvPr/>
              </p:nvSpPr>
              <p:spPr>
                <a:xfrm>
                  <a:off x="21224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0" name="Square"/>
                <p:cNvSpPr/>
                <p:nvPr/>
              </p:nvSpPr>
              <p:spPr>
                <a:xfrm>
                  <a:off x="424484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1" name="Square"/>
                <p:cNvSpPr/>
                <p:nvPr/>
              </p:nvSpPr>
              <p:spPr>
                <a:xfrm>
                  <a:off x="636726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Square"/>
                <p:cNvSpPr/>
                <p:nvPr/>
              </p:nvSpPr>
              <p:spPr>
                <a:xfrm>
                  <a:off x="848969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4" name="2"/>
              <p:cNvSpPr txBox="1"/>
              <p:nvPr/>
            </p:nvSpPr>
            <p:spPr>
              <a:xfrm>
                <a:off x="217947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75" name="..."/>
              <p:cNvSpPr txBox="1"/>
              <p:nvPr/>
            </p:nvSpPr>
            <p:spPr>
              <a:xfrm>
                <a:off x="410482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76" name="1"/>
              <p:cNvSpPr txBox="1"/>
              <p:nvPr/>
            </p:nvSpPr>
            <p:spPr>
              <a:xfrm>
                <a:off x="-1" y="7033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77" name="n"/>
              <p:cNvSpPr txBox="1"/>
              <p:nvPr/>
            </p:nvSpPr>
            <p:spPr>
              <a:xfrm>
                <a:off x="624441" y="-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9" name="Group"/>
            <p:cNvGrpSpPr/>
            <p:nvPr/>
          </p:nvGrpSpPr>
          <p:grpSpPr>
            <a:xfrm>
              <a:off x="70246" y="881923"/>
              <a:ext cx="1001370" cy="292944"/>
              <a:chOff x="0" y="0"/>
              <a:chExt cx="1001369" cy="292943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0" y="80029"/>
                <a:ext cx="1001370" cy="152405"/>
                <a:chOff x="0" y="0"/>
                <a:chExt cx="1001369" cy="152403"/>
              </a:xfrm>
            </p:grpSpPr>
            <p:sp>
              <p:nvSpPr>
                <p:cNvPr id="779" name="Line"/>
                <p:cNvSpPr/>
                <p:nvPr/>
              </p:nvSpPr>
              <p:spPr>
                <a:xfrm>
                  <a:off x="27967" y="86461"/>
                  <a:ext cx="960070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quare"/>
                <p:cNvSpPr/>
                <p:nvPr/>
              </p:nvSpPr>
              <p:spPr>
                <a:xfrm>
                  <a:off x="0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Square"/>
                <p:cNvSpPr/>
                <p:nvPr/>
              </p:nvSpPr>
              <p:spPr>
                <a:xfrm>
                  <a:off x="212241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2" name="Square"/>
                <p:cNvSpPr/>
                <p:nvPr/>
              </p:nvSpPr>
              <p:spPr>
                <a:xfrm>
                  <a:off x="424484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Square"/>
                <p:cNvSpPr/>
                <p:nvPr/>
              </p:nvSpPr>
              <p:spPr>
                <a:xfrm>
                  <a:off x="636725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848968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6" name="n"/>
              <p:cNvSpPr txBox="1"/>
              <p:nvPr/>
            </p:nvSpPr>
            <p:spPr>
              <a:xfrm>
                <a:off x="203007" y="600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87" name="..."/>
              <p:cNvSpPr txBox="1"/>
              <p:nvPr/>
            </p:nvSpPr>
            <p:spPr>
              <a:xfrm>
                <a:off x="395540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8" name="m"/>
              <p:cNvSpPr txBox="1"/>
              <p:nvPr/>
            </p:nvSpPr>
            <p:spPr>
              <a:xfrm>
                <a:off x="596801" y="-1"/>
                <a:ext cx="23765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90" name="Rectangle"/>
            <p:cNvSpPr/>
            <p:nvPr/>
          </p:nvSpPr>
          <p:spPr>
            <a:xfrm flipH="1">
              <a:off x="0" y="774345"/>
              <a:ext cx="420391" cy="474419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Square"/>
            <p:cNvSpPr/>
            <p:nvPr/>
          </p:nvSpPr>
          <p:spPr>
            <a:xfrm>
              <a:off x="68467" y="0"/>
              <a:ext cx="152402" cy="152402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03" name="Group"/>
            <p:cNvGrpSpPr/>
            <p:nvPr/>
          </p:nvGrpSpPr>
          <p:grpSpPr>
            <a:xfrm>
              <a:off x="52225" y="498398"/>
              <a:ext cx="1011262" cy="292944"/>
              <a:chOff x="0" y="0"/>
              <a:chExt cx="1011261" cy="292943"/>
            </a:xfrm>
          </p:grpSpPr>
          <p:grpSp>
            <p:nvGrpSpPr>
              <p:cNvPr id="798" name="Group"/>
              <p:cNvGrpSpPr/>
              <p:nvPr/>
            </p:nvGrpSpPr>
            <p:grpSpPr>
              <a:xfrm>
                <a:off x="9891" y="78772"/>
                <a:ext cx="1001371" cy="152404"/>
                <a:chOff x="0" y="0"/>
                <a:chExt cx="1001370" cy="152403"/>
              </a:xfrm>
            </p:grpSpPr>
            <p:sp>
              <p:nvSpPr>
                <p:cNvPr id="792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quare"/>
                <p:cNvSpPr/>
                <p:nvPr/>
              </p:nvSpPr>
              <p:spPr>
                <a:xfrm>
                  <a:off x="-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4" name="Square"/>
                <p:cNvSpPr/>
                <p:nvPr/>
              </p:nvSpPr>
              <p:spPr>
                <a:xfrm>
                  <a:off x="21224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Square"/>
                <p:cNvSpPr/>
                <p:nvPr/>
              </p:nvSpPr>
              <p:spPr>
                <a:xfrm>
                  <a:off x="424484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Square"/>
                <p:cNvSpPr/>
                <p:nvPr/>
              </p:nvSpPr>
              <p:spPr>
                <a:xfrm>
                  <a:off x="636726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Square"/>
                <p:cNvSpPr/>
                <p:nvPr/>
              </p:nvSpPr>
              <p:spPr>
                <a:xfrm>
                  <a:off x="848969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1"/>
              <p:cNvSpPr txBox="1"/>
              <p:nvPr/>
            </p:nvSpPr>
            <p:spPr>
              <a:xfrm>
                <a:off x="-1" y="-1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00" name="2"/>
              <p:cNvSpPr txBox="1"/>
              <p:nvPr/>
            </p:nvSpPr>
            <p:spPr>
              <a:xfrm>
                <a:off x="212899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01" name="..."/>
              <p:cNvSpPr txBox="1"/>
              <p:nvPr/>
            </p:nvSpPr>
            <p:spPr>
              <a:xfrm>
                <a:off x="405433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802" name="n"/>
              <p:cNvSpPr txBox="1"/>
              <p:nvPr/>
            </p:nvSpPr>
            <p:spPr>
              <a:xfrm>
                <a:off x="632092" y="-1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sp>
        <p:nvSpPr>
          <p:cNvPr id="805" name="Rectangle"/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6" name="Rectangle"/>
          <p:cNvSpPr/>
          <p:nvPr/>
        </p:nvSpPr>
        <p:spPr>
          <a:xfrm>
            <a:off x="8290949" y="979788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8284599" y="9431663"/>
            <a:ext cx="635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8427862" y="961822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8427862" y="9981001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"/>
          <p:cNvGraphicFramePr/>
          <p:nvPr>
            <p:extLst>
              <p:ext uri="{D42A27DB-BD31-4B8C-83A1-F6EECF244321}">
                <p14:modId xmlns:p14="http://schemas.microsoft.com/office/powerpoint/2010/main" val="1847414613"/>
              </p:ext>
            </p:extLst>
          </p:nvPr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encontra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dirty="0"/>
                        <a:t>exemplo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seguido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não seguido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Não 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7" name="Group"/>
          <p:cNvGrpSpPr/>
          <p:nvPr/>
        </p:nvGrpSpPr>
        <p:grpSpPr>
          <a:xfrm>
            <a:off x="10876241" y="931393"/>
            <a:ext cx="811851" cy="215905"/>
            <a:chOff x="0" y="0"/>
            <a:chExt cx="811849" cy="215904"/>
          </a:xfrm>
        </p:grpSpPr>
        <p:sp>
          <p:nvSpPr>
            <p:cNvPr id="815" name="new line"/>
            <p:cNvSpPr txBox="1"/>
            <p:nvPr/>
          </p:nvSpPr>
          <p:spPr>
            <a:xfrm>
              <a:off x="113396" y="0"/>
              <a:ext cx="698453" cy="215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pt-BR" sz="1000" dirty="0"/>
                <a:t>Nova linha</a:t>
              </a:r>
              <a:endParaRPr sz="1000" dirty="0"/>
            </a:p>
          </p:txBody>
        </p:sp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Rectangle"/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9" name="[:symbol:]"/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2" name="Table"/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" name="Table"/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" name="Table"/>
          <p:cNvGraphicFramePr/>
          <p:nvPr>
            <p:extLst>
              <p:ext uri="{D42A27DB-BD31-4B8C-83A1-F6EECF244321}">
                <p14:modId xmlns:p14="http://schemas.microsoft.com/office/powerpoint/2010/main" val="2358604858"/>
              </p:ext>
            </p:extLst>
          </p:nvPr>
        </p:nvGraphicFramePr>
        <p:xfrm>
          <a:off x="3737662" y="1445440"/>
          <a:ext cx="6766561" cy="512831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388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string </a:t>
                      </a:r>
                      <a:r>
                        <a:rPr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(</a:t>
                      </a:r>
                      <a:r>
                        <a:rPr lang="pt-BR"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digite</a:t>
                      </a:r>
                      <a:r>
                        <a:rPr sz="10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)</a:t>
                      </a:r>
                      <a:endParaRPr sz="11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 err="1"/>
                        <a:t>regexp</a:t>
                      </a:r>
                      <a:r>
                        <a:rPr sz="1100" dirty="0"/>
                        <a:t>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000" dirty="0"/>
                        <a:t>(</a:t>
                      </a:r>
                      <a:r>
                        <a:rPr lang="pt-BR" sz="1000" dirty="0"/>
                        <a:t>para dizer</a:t>
                      </a:r>
                      <a:r>
                        <a:rPr sz="1000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sz="1100" dirty="0"/>
                        <a:t>encontra</a:t>
                      </a:r>
                      <a:r>
                        <a:rPr sz="1100" dirty="0"/>
                        <a:t>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000" dirty="0"/>
                        <a:t>(</a:t>
                      </a:r>
                      <a:r>
                        <a:rPr lang="pt-BR" sz="1000" dirty="0"/>
                        <a:t>que encontra isto</a:t>
                      </a:r>
                      <a:r>
                        <a:rPr sz="1000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lang="pt-BR" sz="1100" dirty="0"/>
                        <a:t>exemplo</a:t>
                      </a: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 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nova linha</a:t>
                      </a:r>
                      <a:r>
                        <a:rPr sz="1100" dirty="0">
                          <a:sym typeface="Source Sans Pro Regular"/>
                        </a:rPr>
                        <a:t> (</a:t>
                      </a:r>
                      <a:r>
                        <a:rPr lang="pt-BR" sz="1100" dirty="0" err="1">
                          <a:sym typeface="Source Sans Pro Regular"/>
                        </a:rPr>
                        <a:t>return</a:t>
                      </a:r>
                      <a:r>
                        <a:rPr sz="1100" dirty="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t</a:t>
                      </a:r>
                      <a:r>
                        <a:rPr sz="1100" dirty="0">
                          <a:sym typeface="Source Sans Pro Regular"/>
                        </a:rPr>
                        <a:t>ab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espaço em branco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lang="pt-BR"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para não-brancos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qualquer digito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  <a:r>
                        <a:rPr sz="1100" i="1" dirty="0"/>
                        <a:t> </a:t>
                      </a:r>
                      <a:r>
                        <a:rPr lang="pt-BR" sz="1100" i="1" dirty="0"/>
                        <a:t>para não-</a:t>
                      </a:r>
                      <a:r>
                        <a:rPr lang="pt-BR" sz="1100" i="1" dirty="0" err="1"/>
                        <a:t>digitos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lang="pt-BR" sz="1100" dirty="0"/>
                        <a:t>qualquer letra</a:t>
                      </a:r>
                      <a:r>
                        <a:rPr sz="1100" dirty="0"/>
                        <a:t>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 dirty="0"/>
                        <a:t>f</a:t>
                      </a:r>
                      <a:r>
                        <a:rPr lang="pt-BR" sz="1100" i="1" dirty="0"/>
                        <a:t>para não-letras</a:t>
                      </a:r>
                      <a:r>
                        <a:rPr sz="1100" i="1" dirty="0"/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limite das palavras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[:digit:]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d</a:t>
                      </a:r>
                      <a:r>
                        <a:rPr sz="1100" dirty="0" err="1">
                          <a:sym typeface="Source Sans Pro Regular"/>
                        </a:rPr>
                        <a:t>igit</a:t>
                      </a:r>
                      <a:r>
                        <a:rPr lang="pt-BR" sz="1100" dirty="0">
                          <a:sym typeface="Source Sans Pro Regular"/>
                        </a:rPr>
                        <a:t>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[:alpha:]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[:lower:]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 minúsculas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[:upper:]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letras maiúsculas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alnum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</a:t>
                      </a:r>
                      <a:r>
                        <a:rPr sz="1100" dirty="0">
                          <a:sym typeface="Source Sans Pro Regular"/>
                        </a:rPr>
                        <a:t>et</a:t>
                      </a:r>
                      <a:r>
                        <a:rPr lang="pt-BR" sz="1100" dirty="0" err="1">
                          <a:sym typeface="Source Sans Pro Regular"/>
                        </a:rPr>
                        <a:t>ras</a:t>
                      </a:r>
                      <a:r>
                        <a:rPr lang="pt-BR" sz="1100" dirty="0">
                          <a:sym typeface="Source Sans Pro Regular"/>
                        </a:rPr>
                        <a:t> e números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punct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pontuação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[:graph:]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l</a:t>
                      </a:r>
                      <a:r>
                        <a:rPr sz="1100" dirty="0">
                          <a:sym typeface="Source Sans Pro Regular"/>
                        </a:rPr>
                        <a:t>et</a:t>
                      </a:r>
                      <a:r>
                        <a:rPr lang="pt-BR" sz="1100" dirty="0" err="1">
                          <a:sym typeface="Source Sans Pro Regular"/>
                        </a:rPr>
                        <a:t>ras</a:t>
                      </a:r>
                      <a:r>
                        <a:rPr lang="pt-BR" sz="1100" dirty="0">
                          <a:sym typeface="Source Sans Pro Regular"/>
                        </a:rPr>
                        <a:t>, números e pontuações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[:space:]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caractere de espaço (ou seja, </a:t>
                      </a:r>
                      <a:r>
                        <a:rPr sz="1100" dirty="0">
                          <a:sym typeface="Source Sans Pro Regular"/>
                        </a:rPr>
                        <a:t>\s)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[:blank:]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espaços e </a:t>
                      </a:r>
                      <a:r>
                        <a:rPr lang="pt-BR" sz="1100" dirty="0" err="1">
                          <a:sym typeface="Source Sans Pro Regular"/>
                        </a:rPr>
                        <a:t>tabs</a:t>
                      </a:r>
                      <a:r>
                        <a:rPr sz="1100" dirty="0">
                          <a:sym typeface="Source Sans Pro Regular"/>
                        </a:rPr>
                        <a:t> (</a:t>
                      </a:r>
                      <a:r>
                        <a:rPr lang="pt-BR" sz="1100" dirty="0">
                          <a:sym typeface="Source Sans Pro Regular"/>
                        </a:rPr>
                        <a:t>mas não nova linha</a:t>
                      </a:r>
                      <a:r>
                        <a:rPr sz="1100" dirty="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pt-BR" sz="1100" dirty="0">
                          <a:sym typeface="Source Sans Pro Regular"/>
                        </a:rPr>
                        <a:t>qualquer caractere exceto nova linha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9680"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544" name="Group"/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542" name="Square"/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43" name="Table"/>
            <p:cNvGraphicFramePr/>
            <p:nvPr>
              <p:extLst>
                <p:ext uri="{D42A27DB-BD31-4B8C-83A1-F6EECF244321}">
                  <p14:modId xmlns:p14="http://schemas.microsoft.com/office/powerpoint/2010/main" val="2985524407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digite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significa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pt-BR" dirty="0"/>
                          <a:t>encontra</a:t>
                        </a:r>
                        <a:endParaRPr dirty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que encontra isto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pt-BR" dirty="0"/>
                          <a:t>exemplo</a:t>
                        </a:r>
                        <a:endParaRPr dirty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pt-BR" dirty="0"/>
                          <a:t>o resultado é o mesmo que</a:t>
                        </a:r>
                        <a:r>
                          <a:rPr dirty="0"/>
                          <a:t>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332" name="[:graph:]">
            <a:extLst>
              <a:ext uri="{FF2B5EF4-FFF2-40B4-BE49-F238E27FC236}">
                <a16:creationId xmlns:a16="http://schemas.microsoft.com/office/drawing/2014/main" id="{BD24B82A-A733-914D-8B1F-674BA9BF5725}"/>
              </a:ext>
            </a:extLst>
          </p:cNvPr>
          <p:cNvSpPr txBox="1"/>
          <p:nvPr/>
        </p:nvSpPr>
        <p:spPr>
          <a:xfrm>
            <a:off x="11904528" y="1275377"/>
            <a:ext cx="298426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lang="en-US" dirty="0"/>
              <a:t>.</a:t>
            </a:r>
            <a:endParaRPr dirty="0"/>
          </a:p>
        </p:txBody>
      </p:sp>
      <p:sp>
        <p:nvSpPr>
          <p:cNvPr id="2" name="RStudio® is a trademark of RStudio, PBC  •  CC BY SA  RStudio  •  info@rstudio.com  •  844-448-1212  •  rstudio.com  •  Learn more at stringr.tidyverse.org  •  Diagrams from @LVaudor on Twitter  •  stringr  1.4.0+  •  Updated:  2021-08">
            <a:extLst>
              <a:ext uri="{FF2B5EF4-FFF2-40B4-BE49-F238E27FC236}">
                <a16:creationId xmlns:a16="http://schemas.microsoft.com/office/drawing/2014/main" id="{ABC6C833-2440-6EE6-E695-32480A907B80}"/>
              </a:ext>
            </a:extLst>
          </p:cNvPr>
          <p:cNvSpPr txBox="1"/>
          <p:nvPr/>
        </p:nvSpPr>
        <p:spPr>
          <a:xfrm>
            <a:off x="2353571" y="10345174"/>
            <a:ext cx="11322668" cy="48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stringr.tidyverse.org</a:t>
            </a:r>
            <a:r>
              <a:rPr dirty="0"/>
              <a:t>  •  Diagrams from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9"/>
              </a:rPr>
              <a:t>@LVaudor</a:t>
            </a:r>
            <a:r>
              <a:rPr dirty="0"/>
              <a:t> on Twitter  •  </a:t>
            </a:r>
            <a:r>
              <a:rPr dirty="0" err="1"/>
              <a:t>stringr</a:t>
            </a:r>
            <a:r>
              <a:rPr dirty="0"/>
              <a:t>  1.4.0+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lang="pt-BR" dirty="0"/>
              <a:t>                      Traduzido por: Eric Scopinho  • </a:t>
            </a:r>
            <a:r>
              <a:rPr lang="pt-BR" dirty="0">
                <a:hlinkClick r:id="rId10"/>
              </a:rPr>
              <a:t>linkedin.com/in/scopinho</a:t>
            </a:r>
            <a:r>
              <a:rPr lang="pt-BR" dirty="0"/>
              <a:t>  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2909</Words>
  <Application>Microsoft Office PowerPoint</Application>
  <PresentationFormat>Custom</PresentationFormat>
  <Paragraphs>490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Code Pro</vt:lpstr>
      <vt:lpstr>Source Sans Pro Bold</vt:lpstr>
      <vt:lpstr>Source Sans Pro ExtraLight</vt:lpstr>
      <vt:lpstr>Source Sans Pro Regular</vt:lpstr>
      <vt:lpstr>White</vt:lpstr>
      <vt:lpstr>Manipulação de string com stringr : : Folha de Referência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 </dc:title>
  <cp:lastModifiedBy>Zomorrodi, Ryan</cp:lastModifiedBy>
  <cp:revision>11</cp:revision>
  <dcterms:modified xsi:type="dcterms:W3CDTF">2024-06-12T03:45:12Z</dcterms:modified>
</cp:coreProperties>
</file>