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 b="1"/>
            </a:lvl1pPr>
            <a:lvl2pPr marL="489857" indent="-146957">
              <a:defRPr sz="1200" b="1"/>
            </a:lvl2pPr>
            <a:lvl3pPr marL="832757" indent="-146957">
              <a:defRPr sz="1200" b="1"/>
            </a:lvl3pPr>
            <a:lvl4pPr marL="1175657" indent="-146957">
              <a:defRPr sz="1200" b="1"/>
            </a:lvl4pPr>
            <a:lvl5pPr marL="1518557" indent="-146957">
              <a:defRPr sz="12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pos.it/cheatsheet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ggplot2.tidyverse.org" TargetMode="External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hyperlink" Target="http://posit.co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hyperlink" Target="mailto:info@posit.co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12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hyperlink" Target="http://ggplot2.tidyverse.org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hyperlink" Target="http://posit.co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10.png"/><Relationship Id="rId40" Type="http://schemas.openxmlformats.org/officeDocument/2006/relationships/hyperlink" Target="mailto:info@posit.co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hyperlink" Target="https://pos.it/cheatsheets" TargetMode="External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ps…"/>
          <p:cNvSpPr txBox="1"/>
          <p:nvPr/>
        </p:nvSpPr>
        <p:spPr>
          <a:xfrm>
            <a:off x="10533790" y="7667054"/>
            <a:ext cx="3093870" cy="60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sz="1100" dirty="0" err="1"/>
              <a:t>map</a:t>
            </a:r>
            <a:r>
              <a:rPr lang="en-US" sz="1100" dirty="0" err="1"/>
              <a:t>a</a:t>
            </a:r>
            <a:r>
              <a:rPr sz="1100" dirty="0" err="1"/>
              <a:t>s</a:t>
            </a:r>
            <a:endParaRPr sz="1100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Dibuje el objeto geométrico apropiado en función de las características simples presentes en los argumentos de data. aes():</a:t>
            </a:r>
            <a:r>
              <a:rPr sz="900" dirty="0"/>
              <a:t>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map_id</a:t>
            </a:r>
            <a:r>
              <a:rPr sz="900" dirty="0"/>
              <a:t>, alpha, color, fill, </a:t>
            </a:r>
            <a:r>
              <a:rPr sz="900" dirty="0" err="1"/>
              <a:t>linetype</a:t>
            </a:r>
            <a:r>
              <a:rPr sz="900" dirty="0"/>
              <a:t>, linewidth.</a:t>
            </a:r>
          </a:p>
        </p:txBody>
      </p:sp>
      <p:sp>
        <p:nvSpPr>
          <p:cNvPr id="121" name="Rectángulo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2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Data visualization with ggplot2 : : CHEAT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defTabSz="531622">
              <a:defRPr sz="4368"/>
            </a:pPr>
            <a:r>
              <a:rPr lang="es-ES" dirty="0"/>
              <a:t>Visualización de datos con</a:t>
            </a:r>
            <a:r>
              <a:rPr dirty="0"/>
              <a:t> ggplot2 : : </a:t>
            </a:r>
            <a:r>
              <a:rPr lang="es-ES" sz="3003" b="1" dirty="0"/>
              <a:t>GUÍA RÁPIDA</a:t>
            </a:r>
            <a:r>
              <a:rPr dirty="0"/>
              <a:t> </a:t>
            </a:r>
          </a:p>
        </p:txBody>
      </p:sp>
      <p:sp>
        <p:nvSpPr>
          <p:cNvPr id="132" name="Rectángulo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Rectángulo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Rectángulo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dirty="0"/>
              <a:t>ggplot2 se basa en la gramática de los gráficos, la idea de que se pueden construir todos los gráficos a partir de los mismos componentes: un conjunto de datos, un sistema de coordenadas y </a:t>
            </a:r>
            <a:r>
              <a:rPr lang="es-ES" dirty="0" err="1"/>
              <a:t>geoms</a:t>
            </a:r>
            <a:r>
              <a:rPr lang="es-ES" dirty="0"/>
              <a:t>, marcas visuales que representan puntos de datos</a:t>
            </a:r>
            <a:r>
              <a:rPr dirty="0"/>
              <a:t>.</a:t>
            </a:r>
          </a:p>
        </p:txBody>
      </p:sp>
      <p:sp>
        <p:nvSpPr>
          <p:cNvPr id="136" name="Basics"/>
          <p:cNvSpPr txBox="1"/>
          <p:nvPr/>
        </p:nvSpPr>
        <p:spPr>
          <a:xfrm>
            <a:off x="282688" y="1229944"/>
            <a:ext cx="950581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ES" sz="2400" dirty="0"/>
              <a:t>Básico</a:t>
            </a:r>
            <a:endParaRPr sz="2400" dirty="0"/>
          </a:p>
        </p:txBody>
      </p:sp>
      <p:sp>
        <p:nvSpPr>
          <p:cNvPr id="137" name="Línea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ínea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GRAPHICAL PRIMITIVES"/>
          <p:cNvSpPr txBox="1"/>
          <p:nvPr/>
        </p:nvSpPr>
        <p:spPr>
          <a:xfrm>
            <a:off x="3731523" y="1682710"/>
            <a:ext cx="1611018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GRÁFICAS PRIMITIVAS</a:t>
            </a:r>
            <a:endParaRPr sz="1100" dirty="0"/>
          </a:p>
        </p:txBody>
      </p:sp>
      <p:sp>
        <p:nvSpPr>
          <p:cNvPr id="140" name="a + geom_blank() and a + expand_limits() Ensure limits include values across all plots.…"/>
          <p:cNvSpPr txBox="1"/>
          <p:nvPr/>
        </p:nvSpPr>
        <p:spPr>
          <a:xfrm>
            <a:off x="4187827" y="22998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6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a + </a:t>
            </a:r>
            <a:r>
              <a:rPr sz="900" b="1" dirty="0" err="1"/>
              <a:t>geom_blank</a:t>
            </a:r>
            <a:r>
              <a:rPr sz="900" b="1" dirty="0"/>
              <a:t>() </a:t>
            </a:r>
            <a:r>
              <a:rPr lang="en-US" sz="900" dirty="0"/>
              <a:t>y</a:t>
            </a:r>
            <a:r>
              <a:rPr sz="900" dirty="0"/>
              <a:t> </a:t>
            </a:r>
            <a:r>
              <a:rPr sz="900" b="1" dirty="0"/>
              <a:t>a + </a:t>
            </a:r>
            <a:r>
              <a:rPr sz="900" b="1" dirty="0" err="1"/>
              <a:t>expand_limits</a:t>
            </a:r>
            <a:r>
              <a:rPr sz="900" b="1" dirty="0"/>
              <a:t>()</a:t>
            </a:r>
            <a:br>
              <a:rPr sz="900" dirty="0"/>
            </a:br>
            <a:r>
              <a:rPr lang="es-ES" sz="900" dirty="0"/>
              <a:t>Asegúrese de que los límites incluyan valores en todas las gráficas.</a:t>
            </a:r>
            <a:endParaRPr sz="900" dirty="0">
              <a:solidFill>
                <a:schemeClr val="accent5"/>
              </a:solidFill>
            </a:endParaRP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geom_curve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yend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 + 1, </a:t>
            </a:r>
            <a:br>
              <a:rPr sz="900" dirty="0"/>
            </a:br>
            <a:r>
              <a:rPr sz="900" dirty="0" err="1"/>
              <a:t>xend</a:t>
            </a:r>
            <a:r>
              <a:rPr sz="900" dirty="0"/>
              <a:t> = long + 1), curvature = 1</a:t>
            </a:r>
            <a:r>
              <a:rPr sz="900" b="1" dirty="0"/>
              <a:t>)</a:t>
            </a:r>
            <a:r>
              <a:rPr sz="900" dirty="0"/>
              <a:t> - x, </a:t>
            </a:r>
            <a:r>
              <a:rPr sz="900" dirty="0" err="1"/>
              <a:t>xend</a:t>
            </a:r>
            <a:r>
              <a:rPr sz="900" dirty="0"/>
              <a:t>, y, </a:t>
            </a:r>
            <a:r>
              <a:rPr sz="900" dirty="0" err="1"/>
              <a:t>yend</a:t>
            </a:r>
            <a:r>
              <a:rPr sz="900" dirty="0"/>
              <a:t>, alpha, angle, color, curvature,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 defTabSz="578358">
              <a:lnSpc>
                <a:spcPct val="80000"/>
              </a:lnSpc>
              <a:spcBef>
                <a:spcPts val="12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a + </a:t>
            </a:r>
            <a:r>
              <a:rPr sz="900" b="1" dirty="0" err="1"/>
              <a:t>geom_path</a:t>
            </a:r>
            <a:r>
              <a:rPr sz="900" b="1" dirty="0"/>
              <a:t>(</a:t>
            </a:r>
            <a:r>
              <a:rPr sz="900" dirty="0" err="1"/>
              <a:t>lineend</a:t>
            </a:r>
            <a:r>
              <a:rPr sz="900" dirty="0"/>
              <a:t> = "butt", </a:t>
            </a:r>
            <a:br>
              <a:rPr sz="900" dirty="0"/>
            </a:br>
            <a:r>
              <a:rPr sz="900" dirty="0" err="1"/>
              <a:t>linejoin</a:t>
            </a:r>
            <a:r>
              <a:rPr sz="900" dirty="0"/>
              <a:t> = "round", </a:t>
            </a:r>
            <a:r>
              <a:rPr sz="900" dirty="0" err="1"/>
              <a:t>linemitre</a:t>
            </a:r>
            <a:r>
              <a:rPr sz="900" dirty="0"/>
              <a:t> = 1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 defTabSz="578358">
              <a:lnSpc>
                <a:spcPct val="80000"/>
              </a:lnSpc>
              <a:spcBef>
                <a:spcPts val="6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a + </a:t>
            </a:r>
            <a:r>
              <a:rPr sz="900" b="1" dirty="0" err="1"/>
              <a:t>geom_polygon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(alpha = 50)</a:t>
            </a:r>
            <a:r>
              <a:rPr sz="900" b="1" dirty="0"/>
              <a:t>) </a:t>
            </a:r>
            <a:r>
              <a:rPr sz="900" dirty="0"/>
              <a:t>-</a:t>
            </a:r>
            <a:r>
              <a:rPr sz="900" b="1" dirty="0"/>
              <a:t> </a:t>
            </a:r>
            <a:r>
              <a:rPr sz="900" dirty="0"/>
              <a:t>x, y, alpha, color, fill, group, subgroup,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geom_rect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xmin</a:t>
            </a:r>
            <a:r>
              <a:rPr sz="900" dirty="0"/>
              <a:t> = long, </a:t>
            </a:r>
            <a:r>
              <a:rPr sz="900" dirty="0" err="1"/>
              <a:t>ymin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, </a:t>
            </a:r>
            <a:br>
              <a:rPr sz="900" dirty="0"/>
            </a:br>
            <a:r>
              <a:rPr sz="900" dirty="0" err="1"/>
              <a:t>xmax</a:t>
            </a:r>
            <a:r>
              <a:rPr sz="900" dirty="0"/>
              <a:t> = long + 1, </a:t>
            </a:r>
            <a:r>
              <a:rPr sz="900" dirty="0" err="1"/>
              <a:t>ymax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 + 1)</a:t>
            </a:r>
            <a:r>
              <a:rPr sz="900" b="1" dirty="0"/>
              <a:t>)</a:t>
            </a:r>
            <a:r>
              <a:rPr sz="900" dirty="0"/>
              <a:t> - </a:t>
            </a:r>
            <a:r>
              <a:rPr sz="900" dirty="0" err="1"/>
              <a:t>xmax</a:t>
            </a:r>
            <a:r>
              <a:rPr sz="900" dirty="0"/>
              <a:t>, </a:t>
            </a:r>
            <a:r>
              <a:rPr sz="900" dirty="0" err="1"/>
              <a:t>xmin</a:t>
            </a:r>
            <a:r>
              <a:rPr sz="900" dirty="0"/>
              <a:t>, </a:t>
            </a:r>
            <a:r>
              <a:rPr sz="900" dirty="0" err="1"/>
              <a:t>ymax</a:t>
            </a:r>
            <a:r>
              <a:rPr sz="900" dirty="0"/>
              <a:t>, </a:t>
            </a:r>
            <a:r>
              <a:rPr sz="900" dirty="0" err="1"/>
              <a:t>ymin</a:t>
            </a:r>
            <a:r>
              <a:rPr sz="900" dirty="0"/>
              <a:t>, alpha, color, fill,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 defTabSz="578358">
              <a:lnSpc>
                <a:spcPct val="80000"/>
              </a:lnSpc>
              <a:spcBef>
                <a:spcPts val="6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a + </a:t>
            </a:r>
            <a:r>
              <a:rPr sz="900" b="1" dirty="0" err="1"/>
              <a:t>geom_ribbon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ymin</a:t>
            </a:r>
            <a:r>
              <a:rPr sz="900" dirty="0"/>
              <a:t> = </a:t>
            </a:r>
            <a:r>
              <a:rPr sz="900" dirty="0" err="1"/>
              <a:t>unemploy</a:t>
            </a:r>
            <a:r>
              <a:rPr sz="900" dirty="0"/>
              <a:t> - 900, </a:t>
            </a:r>
            <a:r>
              <a:rPr sz="900" dirty="0" err="1"/>
              <a:t>ymax</a:t>
            </a:r>
            <a:r>
              <a:rPr sz="900" dirty="0"/>
              <a:t> = </a:t>
            </a:r>
            <a:r>
              <a:rPr sz="900" dirty="0" err="1"/>
              <a:t>unemploy</a:t>
            </a:r>
            <a:r>
              <a:rPr sz="900" dirty="0"/>
              <a:t> + 900)</a:t>
            </a:r>
            <a:r>
              <a:rPr sz="900" b="1" dirty="0"/>
              <a:t>)</a:t>
            </a:r>
            <a:r>
              <a:rPr sz="900" dirty="0"/>
              <a:t> - x, </a:t>
            </a:r>
            <a:r>
              <a:rPr sz="900" dirty="0" err="1"/>
              <a:t>ymax</a:t>
            </a:r>
            <a:r>
              <a:rPr sz="900" dirty="0"/>
              <a:t>, </a:t>
            </a:r>
            <a:r>
              <a:rPr sz="900" dirty="0" err="1"/>
              <a:t>ymin</a:t>
            </a:r>
            <a:r>
              <a:rPr sz="900" dirty="0"/>
              <a:t>, </a:t>
            </a:r>
            <a:br>
              <a:rPr sz="900" dirty="0"/>
            </a:br>
            <a:r>
              <a:rPr sz="900" dirty="0"/>
              <a:t>alpha, color, fill,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</p:txBody>
      </p:sp>
      <p:sp>
        <p:nvSpPr>
          <p:cNvPr id="141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42" name="Table 3-2-1-1-1-1-1"/>
          <p:cNvGraphicFramePr/>
          <p:nvPr/>
        </p:nvGraphicFramePr>
        <p:xfrm>
          <a:off x="1495917" y="2398378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+"/>
          <p:cNvSpPr txBox="1"/>
          <p:nvPr/>
        </p:nvSpPr>
        <p:spPr>
          <a:xfrm>
            <a:off x="1024751" y="2410226"/>
            <a:ext cx="19070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44" name="="/>
          <p:cNvSpPr txBox="1"/>
          <p:nvPr/>
        </p:nvSpPr>
        <p:spPr>
          <a:xfrm>
            <a:off x="2215688" y="2410226"/>
            <a:ext cx="19069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r>
              <a:t>=</a:t>
            </a:r>
          </a:p>
        </p:txBody>
      </p:sp>
      <p:sp>
        <p:nvSpPr>
          <p:cNvPr id="145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dirty="0"/>
              <a:t>Para mostrar valores, asigne variables de los datos a propiedades visuales del </a:t>
            </a:r>
            <a:r>
              <a:rPr lang="es-ES" dirty="0" err="1"/>
              <a:t>geom</a:t>
            </a:r>
            <a:r>
              <a:rPr lang="es-ES" dirty="0"/>
              <a:t> (estética) como el tamaño, el color y las ubicaciones x e y</a:t>
            </a:r>
            <a:r>
              <a:rPr dirty="0"/>
              <a:t>.</a:t>
            </a:r>
          </a:p>
        </p:txBody>
      </p:sp>
      <p:grpSp>
        <p:nvGrpSpPr>
          <p:cNvPr id="153" name="Agrupar"/>
          <p:cNvGrpSpPr/>
          <p:nvPr/>
        </p:nvGrpSpPr>
        <p:grpSpPr>
          <a:xfrm>
            <a:off x="2714983" y="2398378"/>
            <a:ext cx="431800" cy="431800"/>
            <a:chOff x="25400" y="25400"/>
            <a:chExt cx="431800" cy="431800"/>
          </a:xfrm>
        </p:grpSpPr>
        <p:graphicFrame>
          <p:nvGraphicFramePr>
            <p:cNvPr id="146" name="Table 3-2-1-1-1-1-1-1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47" name="Círculo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" name="Círculo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" name="Círculo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Círculo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Círculo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" name="Círculo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154" name="Table 3-2-1-1-1-1-1-2"/>
          <p:cNvGraphicFramePr/>
          <p:nvPr/>
        </p:nvGraphicFramePr>
        <p:xfrm>
          <a:off x="1495917" y="3796395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" name="+"/>
          <p:cNvSpPr txBox="1"/>
          <p:nvPr/>
        </p:nvSpPr>
        <p:spPr>
          <a:xfrm>
            <a:off x="1024751" y="3808243"/>
            <a:ext cx="19070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56" name="="/>
          <p:cNvSpPr txBox="1"/>
          <p:nvPr/>
        </p:nvSpPr>
        <p:spPr>
          <a:xfrm>
            <a:off x="2215688" y="3808243"/>
            <a:ext cx="19069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r>
              <a:t>=</a:t>
            </a:r>
          </a:p>
        </p:txBody>
      </p:sp>
      <p:grpSp>
        <p:nvGrpSpPr>
          <p:cNvPr id="159" name="Agrupar"/>
          <p:cNvGrpSpPr/>
          <p:nvPr/>
        </p:nvGrpSpPr>
        <p:grpSpPr>
          <a:xfrm>
            <a:off x="2714983" y="3796395"/>
            <a:ext cx="431800" cy="431800"/>
            <a:chOff x="25400" y="25400"/>
            <a:chExt cx="431800" cy="431800"/>
          </a:xfrm>
        </p:grpSpPr>
        <p:graphicFrame>
          <p:nvGraphicFramePr>
            <p:cNvPr id="157" name="Table 3-2-1-1-1-1-1-1-1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58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data"/>
          <p:cNvSpPr txBox="1"/>
          <p:nvPr/>
        </p:nvSpPr>
        <p:spPr>
          <a:xfrm>
            <a:off x="336016" y="286513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dirty="0" err="1"/>
              <a:t>dat</a:t>
            </a:r>
            <a:r>
              <a:rPr lang="es-ES" dirty="0"/>
              <a:t>os</a:t>
            </a:r>
            <a:endParaRPr dirty="0"/>
          </a:p>
        </p:txBody>
      </p:sp>
      <p:sp>
        <p:nvSpPr>
          <p:cNvPr id="161" name="geom…"/>
          <p:cNvSpPr txBox="1"/>
          <p:nvPr/>
        </p:nvSpPr>
        <p:spPr>
          <a:xfrm>
            <a:off x="717016" y="2870690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geom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x = F </a:t>
            </a:r>
            <a:r>
              <a:rPr dirty="0">
                <a:solidFill>
                  <a:srgbClr val="A7AAA9"/>
                </a:solidFill>
              </a:rPr>
              <a:t>·</a:t>
            </a:r>
            <a:r>
              <a:rPr dirty="0"/>
              <a:t> y = A</a:t>
            </a:r>
          </a:p>
        </p:txBody>
      </p:sp>
      <p:sp>
        <p:nvSpPr>
          <p:cNvPr id="162" name="coordinate system"/>
          <p:cNvSpPr txBox="1"/>
          <p:nvPr/>
        </p:nvSpPr>
        <p:spPr>
          <a:xfrm>
            <a:off x="1490024" y="2868019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sistema de</a:t>
            </a:r>
            <a:r>
              <a:rPr dirty="0"/>
              <a:t> </a:t>
            </a:r>
            <a:r>
              <a:rPr lang="es-ES" dirty="0"/>
              <a:t>coordenadas</a:t>
            </a:r>
            <a:endParaRPr dirty="0"/>
          </a:p>
        </p:txBody>
      </p:sp>
      <p:sp>
        <p:nvSpPr>
          <p:cNvPr id="163" name="plot"/>
          <p:cNvSpPr txBox="1"/>
          <p:nvPr/>
        </p:nvSpPr>
        <p:spPr>
          <a:xfrm>
            <a:off x="2718157" y="2862066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gráfica</a:t>
            </a:r>
            <a:endParaRPr dirty="0"/>
          </a:p>
        </p:txBody>
      </p:sp>
      <p:sp>
        <p:nvSpPr>
          <p:cNvPr id="164" name="data"/>
          <p:cNvSpPr txBox="1"/>
          <p:nvPr/>
        </p:nvSpPr>
        <p:spPr>
          <a:xfrm>
            <a:off x="336016" y="4257600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dirty="0" err="1"/>
              <a:t>dat</a:t>
            </a:r>
            <a:r>
              <a:rPr lang="es-ES" dirty="0"/>
              <a:t>os</a:t>
            </a:r>
            <a:endParaRPr dirty="0"/>
          </a:p>
        </p:txBody>
      </p:sp>
      <p:sp>
        <p:nvSpPr>
          <p:cNvPr id="165" name="geom…"/>
          <p:cNvSpPr txBox="1"/>
          <p:nvPr/>
        </p:nvSpPr>
        <p:spPr>
          <a:xfrm>
            <a:off x="722830" y="4261726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geom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x = F </a:t>
            </a:r>
            <a:r>
              <a:rPr dirty="0">
                <a:solidFill>
                  <a:srgbClr val="A7AAA9"/>
                </a:solidFill>
              </a:rPr>
              <a:t>·</a:t>
            </a:r>
            <a:r>
              <a:rPr dirty="0"/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size = A</a:t>
            </a:r>
          </a:p>
        </p:txBody>
      </p:sp>
      <p:sp>
        <p:nvSpPr>
          <p:cNvPr id="166" name="coordinate system"/>
          <p:cNvSpPr txBox="1"/>
          <p:nvPr/>
        </p:nvSpPr>
        <p:spPr>
          <a:xfrm>
            <a:off x="1490025" y="425711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sistema de coordenadas</a:t>
            </a:r>
            <a:endParaRPr dirty="0"/>
          </a:p>
        </p:txBody>
      </p:sp>
      <p:sp>
        <p:nvSpPr>
          <p:cNvPr id="167" name="plot"/>
          <p:cNvSpPr txBox="1"/>
          <p:nvPr/>
        </p:nvSpPr>
        <p:spPr>
          <a:xfrm>
            <a:off x="2727682" y="4248017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gráfica</a:t>
            </a:r>
            <a:endParaRPr dirty="0"/>
          </a:p>
        </p:txBody>
      </p:sp>
      <p:sp>
        <p:nvSpPr>
          <p:cNvPr id="168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Complete la siguiente plantilla para crear un gráfico</a:t>
            </a:r>
            <a:r>
              <a:rPr dirty="0"/>
              <a:t>.</a:t>
            </a:r>
          </a:p>
        </p:txBody>
      </p:sp>
      <p:sp>
        <p:nvSpPr>
          <p:cNvPr id="169" name="Línea"/>
          <p:cNvSpPr/>
          <p:nvPr/>
        </p:nvSpPr>
        <p:spPr>
          <a:xfrm>
            <a:off x="283236" y="480229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required"/>
          <p:cNvSpPr txBox="1"/>
          <p:nvPr/>
        </p:nvSpPr>
        <p:spPr>
          <a:xfrm>
            <a:off x="2830123" y="5137395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r>
              <a:rPr lang="es-ES" dirty="0"/>
              <a:t>r</a:t>
            </a:r>
            <a:r>
              <a:rPr dirty="0" err="1"/>
              <a:t>equ</a:t>
            </a:r>
            <a:r>
              <a:rPr lang="es-ES" dirty="0"/>
              <a:t>e</a:t>
            </a:r>
            <a:r>
              <a:rPr dirty="0"/>
              <a:t>r</a:t>
            </a:r>
            <a:r>
              <a:rPr lang="es-ES" dirty="0"/>
              <a:t>i</a:t>
            </a:r>
            <a:r>
              <a:rPr dirty="0"/>
              <a:t>d</a:t>
            </a:r>
            <a:r>
              <a:rPr lang="es-ES" dirty="0"/>
              <a:t>o</a:t>
            </a:r>
            <a:endParaRPr dirty="0"/>
          </a:p>
        </p:txBody>
      </p:sp>
      <p:sp>
        <p:nvSpPr>
          <p:cNvPr id="171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ggplot</a:t>
            </a:r>
            <a:r>
              <a:rPr b="1" dirty="0"/>
              <a:t>(</a:t>
            </a:r>
            <a:r>
              <a:rPr dirty="0"/>
              <a:t>data = mpg, </a:t>
            </a:r>
            <a:r>
              <a:rPr b="1" dirty="0" err="1"/>
              <a:t>aes</a:t>
            </a:r>
            <a:r>
              <a:rPr b="1" dirty="0"/>
              <a:t>(</a:t>
            </a:r>
            <a:r>
              <a:rPr dirty="0"/>
              <a:t>x = </a:t>
            </a:r>
            <a:r>
              <a:rPr dirty="0" err="1"/>
              <a:t>cty</a:t>
            </a:r>
            <a:r>
              <a:rPr dirty="0"/>
              <a:t>, y = </a:t>
            </a:r>
            <a:r>
              <a:rPr dirty="0" err="1"/>
              <a:t>hwy</a:t>
            </a:r>
            <a:r>
              <a:rPr b="1" dirty="0"/>
              <a:t>)) </a:t>
            </a:r>
            <a:r>
              <a:rPr lang="es-ES" dirty="0"/>
              <a:t>Comienza un gráfico al que se termina añadiendo capas. Agregar una función </a:t>
            </a:r>
            <a:r>
              <a:rPr lang="es-ES" dirty="0" err="1"/>
              <a:t>geom</a:t>
            </a:r>
            <a:r>
              <a:rPr lang="es-ES" dirty="0"/>
              <a:t> por capa</a:t>
            </a:r>
            <a:r>
              <a:rPr dirty="0"/>
              <a:t>. 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last_plot</a:t>
            </a:r>
            <a:r>
              <a:rPr b="1" dirty="0"/>
              <a:t>() </a:t>
            </a:r>
            <a:r>
              <a:rPr lang="es-ES" dirty="0"/>
              <a:t>Devuelve la última gráfica</a:t>
            </a:r>
            <a:r>
              <a:rPr dirty="0"/>
              <a:t>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 dirty="0" err="1"/>
              <a:t>ggsave</a:t>
            </a:r>
            <a:r>
              <a:rPr b="1" dirty="0"/>
              <a:t>(</a:t>
            </a:r>
            <a:r>
              <a:rPr dirty="0"/>
              <a:t>"plot.png", width = 5, height = 5</a:t>
            </a:r>
            <a:r>
              <a:rPr b="1" dirty="0"/>
              <a:t>)</a:t>
            </a:r>
            <a:r>
              <a:rPr dirty="0"/>
              <a:t> </a:t>
            </a:r>
            <a:r>
              <a:rPr lang="es-ES" dirty="0"/>
              <a:t>Guarda el último gráfico como un archivo de 5' x 5' llamado "plot.png" en el directorio de trabajo. Coincide el tipo de archivo con la extensión del archivo</a:t>
            </a:r>
            <a:r>
              <a:rPr dirty="0"/>
              <a:t>.</a:t>
            </a:r>
          </a:p>
        </p:txBody>
      </p:sp>
      <p:graphicFrame>
        <p:nvGraphicFramePr>
          <p:cNvPr id="172" name="Table 3-2-1-1-1-1-3"/>
          <p:cNvGraphicFramePr/>
          <p:nvPr/>
        </p:nvGraphicFramePr>
        <p:xfrm>
          <a:off x="332849" y="2328330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Círculo"/>
          <p:cNvSpPr/>
          <p:nvPr/>
        </p:nvSpPr>
        <p:spPr>
          <a:xfrm>
            <a:off x="711435" y="244293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4" name="Círculo"/>
          <p:cNvSpPr/>
          <p:nvPr/>
        </p:nvSpPr>
        <p:spPr>
          <a:xfrm>
            <a:off x="711435" y="257676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5" name="Círculo"/>
          <p:cNvSpPr/>
          <p:nvPr/>
        </p:nvSpPr>
        <p:spPr>
          <a:xfrm>
            <a:off x="711435" y="271059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6" name="Círculo"/>
          <p:cNvSpPr/>
          <p:nvPr/>
        </p:nvSpPr>
        <p:spPr>
          <a:xfrm>
            <a:off x="711435" y="250985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7" name="Círculo"/>
          <p:cNvSpPr/>
          <p:nvPr/>
        </p:nvSpPr>
        <p:spPr>
          <a:xfrm>
            <a:off x="711435" y="264368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8" name="Círculo"/>
          <p:cNvSpPr/>
          <p:nvPr/>
        </p:nvSpPr>
        <p:spPr>
          <a:xfrm>
            <a:off x="711435" y="277751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" name="Línea"/>
          <p:cNvSpPr/>
          <p:nvPr/>
        </p:nvSpPr>
        <p:spPr>
          <a:xfrm>
            <a:off x="328721" y="251567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Línea"/>
          <p:cNvSpPr/>
          <p:nvPr/>
        </p:nvSpPr>
        <p:spPr>
          <a:xfrm>
            <a:off x="328721" y="2579505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1" name="Línea"/>
          <p:cNvSpPr/>
          <p:nvPr/>
        </p:nvSpPr>
        <p:spPr>
          <a:xfrm>
            <a:off x="328721" y="264333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2" name="Línea"/>
          <p:cNvSpPr/>
          <p:nvPr/>
        </p:nvSpPr>
        <p:spPr>
          <a:xfrm>
            <a:off x="328721" y="2707162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Línea"/>
          <p:cNvSpPr/>
          <p:nvPr/>
        </p:nvSpPr>
        <p:spPr>
          <a:xfrm>
            <a:off x="328721" y="2770991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Línea"/>
          <p:cNvSpPr/>
          <p:nvPr/>
        </p:nvSpPr>
        <p:spPr>
          <a:xfrm>
            <a:off x="346808" y="247757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Línea"/>
          <p:cNvSpPr/>
          <p:nvPr/>
        </p:nvSpPr>
        <p:spPr>
          <a:xfrm>
            <a:off x="346808" y="261018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Línea"/>
          <p:cNvSpPr/>
          <p:nvPr/>
        </p:nvSpPr>
        <p:spPr>
          <a:xfrm>
            <a:off x="346808" y="2742788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7" name="Línea"/>
          <p:cNvSpPr/>
          <p:nvPr/>
        </p:nvSpPr>
        <p:spPr>
          <a:xfrm>
            <a:off x="346808" y="254387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8" name="Línea"/>
          <p:cNvSpPr/>
          <p:nvPr/>
        </p:nvSpPr>
        <p:spPr>
          <a:xfrm>
            <a:off x="346808" y="2676485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9" name="Línea"/>
          <p:cNvSpPr/>
          <p:nvPr/>
        </p:nvSpPr>
        <p:spPr>
          <a:xfrm>
            <a:off x="346808" y="2809091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0" name="Table 3-2-1-1-1-1-3-3"/>
          <p:cNvGraphicFramePr/>
          <p:nvPr/>
        </p:nvGraphicFramePr>
        <p:xfrm>
          <a:off x="332849" y="3721782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Línea"/>
          <p:cNvSpPr/>
          <p:nvPr/>
        </p:nvSpPr>
        <p:spPr>
          <a:xfrm>
            <a:off x="328721" y="3909129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2" name="Línea"/>
          <p:cNvSpPr/>
          <p:nvPr/>
        </p:nvSpPr>
        <p:spPr>
          <a:xfrm>
            <a:off x="328721" y="397295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3" name="Línea"/>
          <p:cNvSpPr/>
          <p:nvPr/>
        </p:nvSpPr>
        <p:spPr>
          <a:xfrm>
            <a:off x="328721" y="4036786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Línea"/>
          <p:cNvSpPr/>
          <p:nvPr/>
        </p:nvSpPr>
        <p:spPr>
          <a:xfrm>
            <a:off x="328721" y="410061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5" name="Línea"/>
          <p:cNvSpPr/>
          <p:nvPr/>
        </p:nvSpPr>
        <p:spPr>
          <a:xfrm>
            <a:off x="328721" y="4164443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6" name="Línea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7" name="Línea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8" name="Línea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9" name="Línea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Línea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1" name="Línea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202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LINE SEGMENTS…"/>
          <p:cNvSpPr txBox="1"/>
          <p:nvPr/>
        </p:nvSpPr>
        <p:spPr>
          <a:xfrm>
            <a:off x="3731523" y="5097119"/>
            <a:ext cx="2699457" cy="26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rPr lang="es-ES" sz="1100" dirty="0"/>
              <a:t>SEGMENTOS DE LÍNEA</a:t>
            </a:r>
          </a:p>
          <a:p>
            <a:pPr lvl="1" indent="0">
              <a:lnSpc>
                <a:spcPct val="70000"/>
              </a:lnSpc>
            </a:pPr>
            <a:r>
              <a:rPr lang="es-ES" sz="900" dirty="0"/>
              <a:t>Estéticas común</a:t>
            </a:r>
            <a:r>
              <a:rPr sz="900" dirty="0"/>
              <a:t>: x, y, alpha, color,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</p:txBody>
      </p:sp>
      <p:sp>
        <p:nvSpPr>
          <p:cNvPr id="204" name="b + geom_abline(aes(intercept = 0, slope = 1))…"/>
          <p:cNvSpPr txBox="1"/>
          <p:nvPr/>
        </p:nvSpPr>
        <p:spPr>
          <a:xfrm>
            <a:off x="4187827" y="55009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geom_abline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(intercept = 0, slope = 1)</a:t>
            </a:r>
            <a:r>
              <a:rPr sz="9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geom_hline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yintercept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)</a:t>
            </a:r>
            <a:r>
              <a:rPr sz="9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geom_vline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xintercept</a:t>
            </a:r>
            <a:r>
              <a:rPr sz="900" dirty="0"/>
              <a:t> = long)</a:t>
            </a:r>
            <a:r>
              <a:rPr sz="900" b="1" dirty="0"/>
              <a:t>)</a:t>
            </a:r>
          </a:p>
        </p:txBody>
      </p:sp>
      <p:grpSp>
        <p:nvGrpSpPr>
          <p:cNvPr id="209" name="Agrupar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5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Línea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7" name="Línea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8" name="Línea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10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geom_segment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yend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 + 1, </a:t>
            </a:r>
            <a:r>
              <a:rPr sz="900" dirty="0" err="1"/>
              <a:t>xend</a:t>
            </a:r>
            <a:r>
              <a:rPr sz="900" dirty="0"/>
              <a:t> = long + 1)</a:t>
            </a:r>
            <a:r>
              <a:rPr sz="9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geom_spoke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(angle = 1:1155, radius = 1)</a:t>
            </a:r>
            <a:r>
              <a:rPr sz="900" b="1" dirty="0"/>
              <a:t>)</a:t>
            </a:r>
          </a:p>
        </p:txBody>
      </p:sp>
      <p:sp>
        <p:nvSpPr>
          <p:cNvPr id="211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a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(economics, </a:t>
            </a:r>
            <a:r>
              <a:rPr sz="900" dirty="0" err="1"/>
              <a:t>aes</a:t>
            </a:r>
            <a:r>
              <a:rPr sz="900" dirty="0"/>
              <a:t>(date, </a:t>
            </a:r>
            <a:r>
              <a:rPr sz="900" dirty="0" err="1"/>
              <a:t>unemploy</a:t>
            </a:r>
            <a:r>
              <a:rPr sz="900" dirty="0"/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b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(seals, </a:t>
            </a:r>
            <a:r>
              <a:rPr sz="900" dirty="0" err="1"/>
              <a:t>aes</a:t>
            </a:r>
            <a:r>
              <a:rPr sz="900" dirty="0"/>
              <a:t>(x = long, y = </a:t>
            </a:r>
            <a:r>
              <a:rPr sz="900" dirty="0" err="1"/>
              <a:t>lat</a:t>
            </a:r>
            <a:r>
              <a:rPr sz="900" dirty="0"/>
              <a:t>))</a:t>
            </a:r>
          </a:p>
        </p:txBody>
      </p:sp>
      <p:sp>
        <p:nvSpPr>
          <p:cNvPr id="212" name="ONE VARIABLE    continuous"/>
          <p:cNvSpPr txBox="1"/>
          <p:nvPr/>
        </p:nvSpPr>
        <p:spPr>
          <a:xfrm>
            <a:off x="3731523" y="6550202"/>
            <a:ext cx="1838645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UNA VARIABLE</a:t>
            </a:r>
            <a:r>
              <a:rPr sz="1100" dirty="0"/>
              <a:t>    continu</a:t>
            </a:r>
            <a:r>
              <a:rPr lang="en-US" sz="1100" dirty="0"/>
              <a:t>a</a:t>
            </a:r>
            <a:endParaRPr sz="1100" dirty="0"/>
          </a:p>
        </p:txBody>
      </p:sp>
      <p:sp>
        <p:nvSpPr>
          <p:cNvPr id="213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c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hwy</a:t>
            </a:r>
            <a:r>
              <a:rPr sz="900" dirty="0"/>
              <a:t>)); c2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(mpg)</a:t>
            </a:r>
          </a:p>
        </p:txBody>
      </p:sp>
      <p:sp>
        <p:nvSpPr>
          <p:cNvPr id="214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geom_area</a:t>
            </a:r>
            <a:r>
              <a:rPr sz="900" b="1" dirty="0"/>
              <a:t>(</a:t>
            </a:r>
            <a:r>
              <a:rPr sz="900" dirty="0"/>
              <a:t>stat = "bin"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geom_density</a:t>
            </a:r>
            <a:r>
              <a:rPr sz="900" b="1" dirty="0"/>
              <a:t>(</a:t>
            </a:r>
            <a:r>
              <a:rPr sz="900" dirty="0"/>
              <a:t>kernel = "gaussian"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geom_dotplot</a:t>
            </a:r>
            <a:r>
              <a:rPr sz="900" b="1" dirty="0"/>
              <a:t>()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geom_freqpoly</a:t>
            </a:r>
            <a:r>
              <a:rPr sz="900" b="1" dirty="0"/>
              <a:t>()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geom_histogram</a:t>
            </a:r>
            <a:r>
              <a:rPr sz="900" b="1" dirty="0"/>
              <a:t>(</a:t>
            </a:r>
            <a:r>
              <a:rPr sz="900" dirty="0" err="1"/>
              <a:t>binwidth</a:t>
            </a:r>
            <a:r>
              <a:rPr sz="900" dirty="0"/>
              <a:t> = 5</a:t>
            </a:r>
            <a:r>
              <a:rPr sz="900" b="1" dirty="0"/>
              <a:t>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c2 + </a:t>
            </a:r>
            <a:r>
              <a:rPr sz="900" b="1" dirty="0" err="1"/>
              <a:t>geom_qq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(sample = </a:t>
            </a:r>
            <a:r>
              <a:rPr sz="900" dirty="0" err="1"/>
              <a:t>hwy</a:t>
            </a:r>
            <a:r>
              <a:rPr sz="900" dirty="0"/>
              <a:t>)</a:t>
            </a:r>
            <a:r>
              <a:rPr sz="900" b="1" dirty="0"/>
              <a:t>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</p:txBody>
      </p:sp>
      <p:sp>
        <p:nvSpPr>
          <p:cNvPr id="215" name="discrete d &lt;- ggplot(mpg, aes(fl))"/>
          <p:cNvSpPr txBox="1"/>
          <p:nvPr/>
        </p:nvSpPr>
        <p:spPr>
          <a:xfrm>
            <a:off x="3731523" y="9519867"/>
            <a:ext cx="1247136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rPr sz="1100" dirty="0" err="1"/>
              <a:t>discret</a:t>
            </a:r>
            <a:r>
              <a:rPr lang="en-US" sz="1100" dirty="0" err="1"/>
              <a:t>a</a:t>
            </a:r>
            <a:br>
              <a:rPr sz="1100" dirty="0"/>
            </a:br>
            <a:r>
              <a:rPr sz="900" b="0" dirty="0">
                <a:solidFill>
                  <a:srgbClr val="000000"/>
                </a:solidFill>
              </a:rPr>
              <a:t>d </a:t>
            </a:r>
            <a:r>
              <a:rPr sz="800" dirty="0"/>
              <a:t>&lt;-</a:t>
            </a:r>
            <a:r>
              <a:rPr sz="900" b="0" dirty="0">
                <a:solidFill>
                  <a:srgbClr val="000000"/>
                </a:solidFill>
              </a:rPr>
              <a:t> </a:t>
            </a:r>
            <a:r>
              <a:rPr sz="900" b="0" dirty="0" err="1">
                <a:solidFill>
                  <a:srgbClr val="000000"/>
                </a:solidFill>
              </a:rPr>
              <a:t>ggplot</a:t>
            </a:r>
            <a:r>
              <a:rPr sz="900" b="0" dirty="0">
                <a:solidFill>
                  <a:srgbClr val="000000"/>
                </a:solidFill>
              </a:rPr>
              <a:t>(mpg, </a:t>
            </a:r>
            <a:r>
              <a:rPr sz="900" b="0" dirty="0" err="1">
                <a:solidFill>
                  <a:srgbClr val="000000"/>
                </a:solidFill>
              </a:rPr>
              <a:t>aes</a:t>
            </a:r>
            <a:r>
              <a:rPr sz="900" b="0" dirty="0">
                <a:solidFill>
                  <a:srgbClr val="000000"/>
                </a:solidFill>
              </a:rPr>
              <a:t>(</a:t>
            </a:r>
            <a:r>
              <a:rPr sz="900" b="0" dirty="0" err="1">
                <a:solidFill>
                  <a:srgbClr val="000000"/>
                </a:solidFill>
              </a:rPr>
              <a:t>fl</a:t>
            </a:r>
            <a:r>
              <a:rPr sz="900" b="0" dirty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216" name="d + geom_bar()  x, alpha, color, fill, linetype, size, weight"/>
          <p:cNvSpPr txBox="1"/>
          <p:nvPr/>
        </p:nvSpPr>
        <p:spPr>
          <a:xfrm>
            <a:off x="4187827" y="988971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d + </a:t>
            </a:r>
            <a:r>
              <a:rPr sz="900" b="1" dirty="0" err="1"/>
              <a:t>geom_bar</a:t>
            </a:r>
            <a:r>
              <a:rPr sz="900" b="1" dirty="0"/>
              <a:t>() </a:t>
            </a:r>
            <a:br>
              <a:rPr sz="900" dirty="0"/>
            </a:br>
            <a:r>
              <a:rPr sz="900" dirty="0"/>
              <a:t>x, alpha, color, fill,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</p:txBody>
      </p:sp>
      <p:sp>
        <p:nvSpPr>
          <p:cNvPr id="217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871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geom_label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(label = </a:t>
            </a:r>
            <a:r>
              <a:rPr sz="900" dirty="0" err="1"/>
              <a:t>cty</a:t>
            </a:r>
            <a:r>
              <a:rPr sz="900" dirty="0"/>
              <a:t>), </a:t>
            </a:r>
            <a:r>
              <a:rPr sz="900" dirty="0" err="1"/>
              <a:t>nudge_x</a:t>
            </a:r>
            <a:r>
              <a:rPr sz="900" dirty="0"/>
              <a:t> = 1, </a:t>
            </a:r>
            <a:r>
              <a:rPr sz="900" dirty="0" err="1"/>
              <a:t>nudge_y</a:t>
            </a:r>
            <a:r>
              <a:rPr sz="900" dirty="0"/>
              <a:t> = 1</a:t>
            </a:r>
            <a:r>
              <a:rPr sz="900" b="1" dirty="0"/>
              <a:t>)</a:t>
            </a:r>
            <a:r>
              <a:rPr sz="900" dirty="0"/>
              <a:t> - x, y, label, alpha, angle, color, family, </a:t>
            </a:r>
            <a:r>
              <a:rPr sz="900" dirty="0" err="1"/>
              <a:t>fontface</a:t>
            </a:r>
            <a:r>
              <a:rPr sz="900" dirty="0"/>
              <a:t>, </a:t>
            </a:r>
            <a:r>
              <a:rPr sz="900" dirty="0" err="1"/>
              <a:t>hjust</a:t>
            </a:r>
            <a:r>
              <a:rPr sz="900" dirty="0"/>
              <a:t>, </a:t>
            </a:r>
            <a:r>
              <a:rPr sz="900" dirty="0" err="1"/>
              <a:t>lineheight</a:t>
            </a:r>
            <a:r>
              <a:rPr sz="900" dirty="0"/>
              <a:t>, size, </a:t>
            </a:r>
            <a:r>
              <a:rPr sz="900" dirty="0" err="1"/>
              <a:t>vjust</a:t>
            </a:r>
            <a:endParaRPr sz="900" dirty="0"/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geom_point</a:t>
            </a:r>
            <a:r>
              <a:rPr sz="900" b="1" dirty="0"/>
              <a:t>() </a:t>
            </a:r>
            <a:br>
              <a:rPr sz="900" b="1" dirty="0"/>
            </a:br>
            <a:r>
              <a:rPr sz="900" dirty="0"/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geom_quantile</a:t>
            </a:r>
            <a:r>
              <a:rPr sz="900" b="1" dirty="0"/>
              <a:t>() </a:t>
            </a:r>
            <a:br>
              <a:rPr sz="900" b="1" dirty="0"/>
            </a:br>
            <a:r>
              <a:rPr sz="900" dirty="0"/>
              <a:t>x, y, alpha, color,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geom_rug</a:t>
            </a:r>
            <a:r>
              <a:rPr sz="900" b="1" dirty="0"/>
              <a:t>(</a:t>
            </a:r>
            <a:r>
              <a:rPr sz="900" dirty="0"/>
              <a:t>sides = “bl"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geom_smooth</a:t>
            </a:r>
            <a:r>
              <a:rPr sz="900" b="1" dirty="0"/>
              <a:t>(</a:t>
            </a:r>
            <a:r>
              <a:rPr sz="900" dirty="0"/>
              <a:t>method = </a:t>
            </a:r>
            <a:r>
              <a:rPr sz="900" dirty="0" err="1"/>
              <a:t>lm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geom_text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(label = </a:t>
            </a:r>
            <a:r>
              <a:rPr sz="900" dirty="0" err="1"/>
              <a:t>cty</a:t>
            </a:r>
            <a:r>
              <a:rPr sz="900" dirty="0"/>
              <a:t>), </a:t>
            </a:r>
            <a:r>
              <a:rPr sz="900" dirty="0" err="1"/>
              <a:t>nudge_x</a:t>
            </a:r>
            <a:r>
              <a:rPr sz="900" dirty="0"/>
              <a:t> = 1, </a:t>
            </a:r>
            <a:r>
              <a:rPr sz="900" dirty="0" err="1"/>
              <a:t>nudge_y</a:t>
            </a:r>
            <a:r>
              <a:rPr sz="900" dirty="0"/>
              <a:t> = 1</a:t>
            </a:r>
            <a:r>
              <a:rPr sz="900" b="1" dirty="0"/>
              <a:t>) </a:t>
            </a:r>
            <a:r>
              <a:rPr sz="900" dirty="0"/>
              <a:t>- x, y, label, alpha, angle, color, family, </a:t>
            </a:r>
            <a:r>
              <a:rPr sz="900" dirty="0" err="1"/>
              <a:t>fontface</a:t>
            </a:r>
            <a:r>
              <a:rPr sz="900" dirty="0"/>
              <a:t>, </a:t>
            </a:r>
            <a:r>
              <a:rPr sz="900" dirty="0" err="1"/>
              <a:t>hjust</a:t>
            </a:r>
            <a:r>
              <a:rPr sz="900" dirty="0"/>
              <a:t>, </a:t>
            </a:r>
            <a:r>
              <a:rPr sz="900" dirty="0" err="1"/>
              <a:t>lineheight</a:t>
            </a:r>
            <a:r>
              <a:rPr sz="900" dirty="0"/>
              <a:t>, size, </a:t>
            </a:r>
            <a:r>
              <a:rPr sz="900" dirty="0" err="1"/>
              <a:t>vjust</a:t>
            </a:r>
            <a:endParaRPr sz="900" dirty="0"/>
          </a:p>
        </p:txBody>
      </p:sp>
      <p:sp>
        <p:nvSpPr>
          <p:cNvPr id="218" name="one discrete, one continuous…"/>
          <p:cNvSpPr txBox="1"/>
          <p:nvPr/>
        </p:nvSpPr>
        <p:spPr>
          <a:xfrm>
            <a:off x="7134363" y="5270360"/>
            <a:ext cx="3363321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n-US" sz="1100" dirty="0" err="1"/>
              <a:t>una</a:t>
            </a:r>
            <a:r>
              <a:rPr sz="1100" dirty="0"/>
              <a:t> </a:t>
            </a:r>
            <a:r>
              <a:rPr sz="1100" dirty="0" err="1"/>
              <a:t>discret</a:t>
            </a:r>
            <a:r>
              <a:rPr lang="en-US" sz="1100" dirty="0" err="1"/>
              <a:t>a</a:t>
            </a:r>
            <a:r>
              <a:rPr sz="1100" dirty="0"/>
              <a:t>, </a:t>
            </a:r>
            <a:r>
              <a:rPr lang="en-US" sz="1100" dirty="0" err="1"/>
              <a:t>u</a:t>
            </a:r>
            <a:r>
              <a:rPr sz="1100" dirty="0" err="1"/>
              <a:t>n</a:t>
            </a:r>
            <a:r>
              <a:rPr lang="en-US" sz="1100" dirty="0" err="1"/>
              <a:t>a</a:t>
            </a:r>
            <a:r>
              <a:rPr sz="1100" dirty="0"/>
              <a:t> continu</a:t>
            </a:r>
            <a:r>
              <a:rPr lang="en-US" sz="1100" dirty="0"/>
              <a:t>a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f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(class, </a:t>
            </a:r>
            <a:r>
              <a:rPr sz="900" dirty="0" err="1"/>
              <a:t>hwy</a:t>
            </a:r>
            <a:r>
              <a:rPr sz="900" dirty="0"/>
              <a:t>))</a:t>
            </a:r>
          </a:p>
        </p:txBody>
      </p:sp>
      <p:sp>
        <p:nvSpPr>
          <p:cNvPr id="219" name="f + geom_col()  x, y, alpha, color, fill, group, linetype, size…"/>
          <p:cNvSpPr txBox="1"/>
          <p:nvPr/>
        </p:nvSpPr>
        <p:spPr>
          <a:xfrm>
            <a:off x="7592003" y="583582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geom_col</a:t>
            </a:r>
            <a:r>
              <a:rPr sz="900" b="1" dirty="0"/>
              <a:t>()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geom_boxplot</a:t>
            </a:r>
            <a:r>
              <a:rPr sz="900" b="1" dirty="0"/>
              <a:t>() </a:t>
            </a:r>
            <a:br>
              <a:rPr sz="900" b="1" dirty="0"/>
            </a:br>
            <a:r>
              <a:rPr sz="900" dirty="0"/>
              <a:t>x, y, lower, middle, upper, </a:t>
            </a:r>
            <a:r>
              <a:rPr sz="900" dirty="0" err="1"/>
              <a:t>ymax</a:t>
            </a:r>
            <a:r>
              <a:rPr sz="900" dirty="0"/>
              <a:t>, </a:t>
            </a:r>
            <a:r>
              <a:rPr sz="900" dirty="0" err="1"/>
              <a:t>ymin</a:t>
            </a:r>
            <a:r>
              <a:rPr sz="900" dirty="0"/>
              <a:t>, alpha, </a:t>
            </a:r>
            <a:br>
              <a:rPr sz="900" dirty="0"/>
            </a:br>
            <a:r>
              <a:rPr sz="900" dirty="0"/>
              <a:t>color, fill, group, </a:t>
            </a:r>
            <a:r>
              <a:rPr sz="900" dirty="0" err="1"/>
              <a:t>linetype</a:t>
            </a:r>
            <a:r>
              <a:rPr sz="900" dirty="0"/>
              <a:t>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geom_dotplot</a:t>
            </a:r>
            <a:r>
              <a:rPr sz="900" b="1" dirty="0"/>
              <a:t>(</a:t>
            </a:r>
            <a:r>
              <a:rPr sz="900" dirty="0" err="1"/>
              <a:t>binaxis</a:t>
            </a:r>
            <a:r>
              <a:rPr sz="900" dirty="0"/>
              <a:t> = "y", </a:t>
            </a:r>
            <a:r>
              <a:rPr sz="900" dirty="0" err="1"/>
              <a:t>stackdir</a:t>
            </a:r>
            <a:r>
              <a:rPr sz="900" dirty="0"/>
              <a:t> = “center"</a:t>
            </a:r>
            <a:r>
              <a:rPr sz="900" b="1" dirty="0"/>
              <a:t>) </a:t>
            </a:r>
            <a:r>
              <a:rPr sz="900" dirty="0"/>
              <a:t>x, y, alpha, color, fill, group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geom_violin</a:t>
            </a:r>
            <a:r>
              <a:rPr sz="900" b="1" dirty="0"/>
              <a:t>(</a:t>
            </a:r>
            <a:r>
              <a:rPr sz="900" dirty="0"/>
              <a:t>scale = “area"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</p:txBody>
      </p:sp>
      <p:sp>
        <p:nvSpPr>
          <p:cNvPr id="220" name="both discrete…"/>
          <p:cNvSpPr txBox="1"/>
          <p:nvPr/>
        </p:nvSpPr>
        <p:spPr>
          <a:xfrm>
            <a:off x="7134363" y="7667054"/>
            <a:ext cx="3363321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n-US" sz="1100" dirty="0"/>
              <a:t>ambas</a:t>
            </a:r>
            <a:r>
              <a:rPr sz="1100" dirty="0"/>
              <a:t> </a:t>
            </a:r>
            <a:r>
              <a:rPr sz="1100" dirty="0" err="1"/>
              <a:t>discret</a:t>
            </a:r>
            <a:r>
              <a:rPr lang="en-US" sz="1100" dirty="0" err="1"/>
              <a:t>as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g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(diamonds, </a:t>
            </a:r>
            <a:r>
              <a:rPr sz="900" dirty="0" err="1"/>
              <a:t>aes</a:t>
            </a:r>
            <a:r>
              <a:rPr sz="900" dirty="0"/>
              <a:t>(cut, color))</a:t>
            </a:r>
          </a:p>
        </p:txBody>
      </p:sp>
      <p:sp>
        <p:nvSpPr>
          <p:cNvPr id="221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g + </a:t>
            </a:r>
            <a:r>
              <a:rPr sz="900" b="1" dirty="0" err="1"/>
              <a:t>geom_count</a:t>
            </a:r>
            <a:r>
              <a:rPr sz="900" b="1" dirty="0"/>
              <a:t>()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geom_jitter</a:t>
            </a:r>
            <a:r>
              <a:rPr sz="900" b="1" dirty="0"/>
              <a:t>(</a:t>
            </a:r>
            <a:r>
              <a:rPr sz="900" dirty="0"/>
              <a:t>height = 2, width = 2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fill, shape, size</a:t>
            </a:r>
          </a:p>
        </p:txBody>
      </p:sp>
      <p:sp>
        <p:nvSpPr>
          <p:cNvPr id="222" name="THREE VARIABLES…"/>
          <p:cNvSpPr txBox="1"/>
          <p:nvPr/>
        </p:nvSpPr>
        <p:spPr>
          <a:xfrm>
            <a:off x="7134363" y="9025369"/>
            <a:ext cx="6207146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rPr sz="1100" dirty="0"/>
              <a:t>TRE</a:t>
            </a:r>
            <a:r>
              <a:rPr lang="en-US" sz="1100" dirty="0"/>
              <a:t>S</a:t>
            </a:r>
            <a:r>
              <a:rPr sz="1100" dirty="0"/>
              <a:t>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seals$z</a:t>
            </a:r>
            <a:r>
              <a:rPr sz="900" dirty="0"/>
              <a:t>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with(seals, sqrt(delta_long^2 + delta_lat^2)); l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(seals, </a:t>
            </a:r>
            <a:r>
              <a:rPr sz="900" dirty="0" err="1"/>
              <a:t>aes</a:t>
            </a:r>
            <a:r>
              <a:rPr sz="900" dirty="0"/>
              <a:t>(long, </a:t>
            </a:r>
            <a:r>
              <a:rPr sz="900" dirty="0" err="1"/>
              <a:t>lat</a:t>
            </a:r>
            <a:r>
              <a:rPr sz="900" dirty="0"/>
              <a:t>))</a:t>
            </a:r>
          </a:p>
        </p:txBody>
      </p:sp>
      <p:sp>
        <p:nvSpPr>
          <p:cNvPr id="223" name="l + geom_raster(aes(fill = z), hjust = 0.5,  vjust = 0.5, interpolate = FALSE) x, y, alpha, fill…"/>
          <p:cNvSpPr txBox="1"/>
          <p:nvPr/>
        </p:nvSpPr>
        <p:spPr>
          <a:xfrm>
            <a:off x="10985161" y="9470666"/>
            <a:ext cx="2723760" cy="769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geom_raster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(fill = z), </a:t>
            </a:r>
            <a:r>
              <a:rPr sz="900" dirty="0" err="1"/>
              <a:t>hjust</a:t>
            </a:r>
            <a:r>
              <a:rPr sz="900" dirty="0"/>
              <a:t> = 0.5, </a:t>
            </a:r>
            <a:br>
              <a:rPr sz="900" dirty="0"/>
            </a:br>
            <a:r>
              <a:rPr sz="900" dirty="0" err="1"/>
              <a:t>vjust</a:t>
            </a:r>
            <a:r>
              <a:rPr sz="900" dirty="0"/>
              <a:t> = 0.5, interpolate = FALSE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geom_tile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(fill = z)</a:t>
            </a:r>
            <a:r>
              <a:rPr sz="900" b="1" dirty="0"/>
              <a:t>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size, width</a:t>
            </a:r>
          </a:p>
        </p:txBody>
      </p:sp>
      <p:sp>
        <p:nvSpPr>
          <p:cNvPr id="224" name="h + geom_bin2d(binwidth = c(0.25, 500)) x, y, alpha, color, fill, linetype, size, weight…"/>
          <p:cNvSpPr txBox="1"/>
          <p:nvPr/>
        </p:nvSpPr>
        <p:spPr>
          <a:xfrm>
            <a:off x="10995674" y="226808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h + geom_bin2d(</a:t>
            </a:r>
            <a:r>
              <a:rPr sz="900" dirty="0" err="1"/>
              <a:t>binwidth</a:t>
            </a:r>
            <a:r>
              <a:rPr sz="900" dirty="0"/>
              <a:t> = c(0.25, 500)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h + geom_density_2d()</a:t>
            </a:r>
            <a:br>
              <a:rPr sz="900" dirty="0"/>
            </a:br>
            <a:r>
              <a:rPr sz="900" dirty="0"/>
              <a:t>x, y, alpha, color,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h + </a:t>
            </a:r>
            <a:r>
              <a:rPr sz="900" b="1" dirty="0" err="1"/>
              <a:t>geom_hex</a:t>
            </a:r>
            <a:r>
              <a:rPr sz="900" b="1" dirty="0"/>
              <a:t>()</a:t>
            </a:r>
            <a:br>
              <a:rPr sz="900" dirty="0"/>
            </a:br>
            <a:r>
              <a:rPr sz="900" dirty="0"/>
              <a:t>x, y, alpha, color, fill, size</a:t>
            </a:r>
          </a:p>
        </p:txBody>
      </p:sp>
      <p:sp>
        <p:nvSpPr>
          <p:cNvPr id="225" name="continuous function…"/>
          <p:cNvSpPr txBox="1"/>
          <p:nvPr/>
        </p:nvSpPr>
        <p:spPr>
          <a:xfrm>
            <a:off x="10533790" y="3552665"/>
            <a:ext cx="3363320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s-ES" sz="1100" dirty="0"/>
              <a:t>función continua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(economics, </a:t>
            </a:r>
            <a:r>
              <a:rPr sz="900" dirty="0" err="1"/>
              <a:t>aes</a:t>
            </a:r>
            <a:r>
              <a:rPr sz="900" dirty="0"/>
              <a:t>(date, </a:t>
            </a:r>
            <a:r>
              <a:rPr sz="900" dirty="0" err="1"/>
              <a:t>unemploy</a:t>
            </a:r>
            <a:r>
              <a:rPr sz="900" dirty="0"/>
              <a:t>))</a:t>
            </a:r>
          </a:p>
        </p:txBody>
      </p:sp>
      <p:sp>
        <p:nvSpPr>
          <p:cNvPr id="226" name="visualizing error…"/>
          <p:cNvSpPr txBox="1"/>
          <p:nvPr/>
        </p:nvSpPr>
        <p:spPr>
          <a:xfrm>
            <a:off x="10533790" y="5270360"/>
            <a:ext cx="3363320" cy="38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s-ES" sz="1100" dirty="0"/>
              <a:t>visualización de error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df</a:t>
            </a:r>
            <a:r>
              <a:rPr sz="900" dirty="0"/>
              <a:t>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data.frame</a:t>
            </a:r>
            <a:r>
              <a:rPr sz="900" dirty="0"/>
              <a:t>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j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</a:t>
            </a:r>
            <a:r>
              <a:rPr sz="900" dirty="0" err="1"/>
              <a:t>df</a:t>
            </a:r>
            <a:r>
              <a:rPr sz="900" dirty="0"/>
              <a:t>, </a:t>
            </a:r>
            <a:r>
              <a:rPr sz="900" dirty="0" err="1"/>
              <a:t>aes</a:t>
            </a:r>
            <a:r>
              <a:rPr sz="900" dirty="0"/>
              <a:t>(grp, fit, </a:t>
            </a:r>
            <a:r>
              <a:rPr sz="900" dirty="0" err="1"/>
              <a:t>ymin</a:t>
            </a:r>
            <a:r>
              <a:rPr sz="900" dirty="0"/>
              <a:t> = fit - se, </a:t>
            </a:r>
            <a:r>
              <a:rPr sz="900" dirty="0" err="1"/>
              <a:t>ymax</a:t>
            </a:r>
            <a:r>
              <a:rPr sz="900" dirty="0"/>
              <a:t> = fit + se))</a:t>
            </a:r>
          </a:p>
        </p:txBody>
      </p:sp>
      <p:pic>
        <p:nvPicPr>
          <p:cNvPr id="227" name="pasted-image.pdf" descr="pasted-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Agrupar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8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Figura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31" name="pasted-image.pdf" descr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4" name="Agrupar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Figura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7" name="Agrupar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5" name="pasted-image.pdf" descr="pasted-image.pd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Línea"/>
            <p:cNvSpPr/>
            <p:nvPr/>
          </p:nvSpPr>
          <p:spPr>
            <a:xfrm>
              <a:off x="4881" y="49066"/>
              <a:ext cx="343929" cy="25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4"/>
                  </a:moveTo>
                  <a:lnTo>
                    <a:pt x="2252" y="9541"/>
                  </a:lnTo>
                  <a:lnTo>
                    <a:pt x="5691" y="13942"/>
                  </a:lnTo>
                  <a:lnTo>
                    <a:pt x="9721" y="5603"/>
                  </a:lnTo>
                  <a:lnTo>
                    <a:pt x="14436" y="11505"/>
                  </a:lnTo>
                  <a:lnTo>
                    <a:pt x="17505" y="0"/>
                  </a:lnTo>
                  <a:lnTo>
                    <a:pt x="19477" y="21600"/>
                  </a:lnTo>
                  <a:lnTo>
                    <a:pt x="21600" y="434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7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0" name="Agrupar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8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Figura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3" name="Agrupar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1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Rectángulo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6" name="Agrupar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4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Línea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9" name="Agrupar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7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ínea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2" name="Agrupar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50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Línea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3" name="Agrupar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2" name="Agrupar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4" name="Rectángulo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Rectángulo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Rectángulo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Rectángulo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Rectángulo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Rectángulo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Rectángulo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Rectángulo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3" name="Agrupar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4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2" name="Agrupar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5" name="Círculo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írculo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írculo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Círculo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Círculo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Círculo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Círculo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Círculo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Círculo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Círculo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Círculo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" name="Círculo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Círculo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Círculo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Círculo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Círculo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Círculo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2" name="Agrupar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4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Agrupar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5" name="Círculo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Círculo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Círculo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Círculo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Círculo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Círculo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Círculo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" name="Círculo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3" name="Círculo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írculo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írculo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Círculo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Círculo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írculo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írculo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Círculo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írculo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Círculo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írculo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Círculo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írculo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Círculo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írculo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" name="Círculo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Círculo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" name="Círculo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9" name="Agrupar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8" name="Agrupar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4" name="Rectángulo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5" name="Rectángulo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6" name="Rectángulo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7" name="Rectángulo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8" name="Agrupar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20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7" name="Agrupar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1" name="Círculo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2" name="Círculo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3" name="Círculo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4" name="Círculo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5" name="Círculo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" name="Círculo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" name="Círculo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" name="Círculo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9" name="Círculo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0" name="Círculo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1" name="Círculo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2" name="Círculo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3" name="Círculo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4" name="Círculo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5" name="Círculo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" name="Círculo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4" name="Agrupar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9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3" name="Agrupar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40" name="Línea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1" name="Línea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2" name="Línea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78" name="Agrupar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5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1" name="Agrupar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6" name="Línea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7" name="Línea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8" name="Línea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9" name="Línea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0" name="Línea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1" name="Línea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" name="Línea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" name="Línea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4" name="Línea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" name="Línea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" name="Línea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7" name="Línea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8" name="Línea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9" name="Línea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0" name="Línea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77" name="Agrupar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2" name="Línea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3" name="Línea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4" name="Línea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5" name="Línea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6" name="Línea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ínea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ínea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ínea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0" name="Línea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1" name="Línea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2" name="Línea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3" name="Línea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4" name="Línea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5" name="Línea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6" name="Línea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82" name="Agrupar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9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Figura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1" name="Línea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9" name="Agrupar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8" name="Agrupar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4" name="Rectángulo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385" name="Rectángulo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386" name="Rectángulo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387" name="Rectángulo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2" name="Agrupar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90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Agrupar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5" name="Agrupar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1" name="Rectángulo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2" name="Línea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3" name="Línea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4" name="Línea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96" name="Rectángulo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7" name="Línea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8" name="Línea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9" name="Línea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0" name="Círculo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30" name="Agrupar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9" name="Agrupar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4" name="Círculo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5" name="Círculo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Círculo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Círculo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8" name="Círculo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" name="Círculo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Círculo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Círculo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Círculo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Círculo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Círculo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Círculo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Círculo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Círculo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Círculo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Círculo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Círculo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1" name="Círculo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2" name="Círculo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írculo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írculo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írculo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Círculo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7" name="Círculo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8" name="Círculo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41" name="Agrupar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1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0" name="Agrupar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4" name="Agrupar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2" name="Figura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3" name="Figura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35" name="Línea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6" name="Línea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439" name="Agrupar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7" name="Figura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8" name="Figura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48" name="Agrupar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7" name="Agrupar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3" name="Círculo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írculo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5" name="Círculo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6" name="Círculo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98" name="Agrupar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9" name="Cuadrado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Cuadrado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1" name="Cuadrado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2" name="Cuadrado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Cuadrado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4" name="Cuadrado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5" name="Cuadrado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Cuadrado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7" name="Cuadrado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8" name="Cuadrado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Cuadrado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0" name="Cuadrado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1" name="Cuadrado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2" name="Cuadrado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3" name="Cuadrado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4" name="Cuadrado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5" name="Cuadrado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Cuadrado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7" name="Cuadrado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8" name="Cuadrado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Cuadrado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0" name="Cuadrado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1" name="Cuadrado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2" name="Cuadrado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3" name="Cuadrado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4" name="Cuadrado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5" name="Cuadrado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6" name="Cuadrado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7" name="Cuadrado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8" name="Cuadrado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9" name="Cuadrado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0" name="Cuadrado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1" name="Cuadrado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Cuadrado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3" name="Cuadrado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4" name="Cuadrado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5" name="Cuadrado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6" name="Cuadrado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7" name="Cuadrado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8" name="Cuadrado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9" name="Cuadrado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0" name="Cuadrado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1" name="Cuadrado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2" name="Cuadrado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3" name="Cuadrado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4" name="Cuadrado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5" name="Cuadrado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6" name="Cuadrado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7" name="Cuadrado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8" name="Agrupar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9" name="Cuadrado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0" name="Cuadrado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1" name="Cuadrado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2" name="Cuadrado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3" name="Cuadrado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4" name="Cuadrado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5" name="Cuadrado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6" name="Cuadrado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Cuadrado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8" name="Cuadrado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9" name="Cuadrado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0" name="Cuadrado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1" name="Cuadrado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2" name="Cuadrado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3" name="Cuadrado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4" name="Cuadrado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5" name="Cuadrado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6" name="Cuadrado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7" name="Cuadrado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Cuadrado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9" name="Cuadrado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Cuadrado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1" name="Cuadrado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2" name="Cuadrado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3" name="Cuadrado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Cuadrado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Cuadrado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Cuadrado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7" name="Cuadrado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8" name="Cuadrado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Cuadrado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Cuadrado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1" name="Cuadrado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2" name="Cuadrado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3" name="Cuadrado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" name="Cuadrado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Cuadrado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" name="Cuadrado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7" name="Cuadrado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8" name="Cuadrado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9" name="Cuadrado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0" name="Cuadrado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Cuadrado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2" name="Cuadrado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3" name="Cuadrado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" name="Cuadrado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uadrado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6" name="Cuadrado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" name="Cuadrado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4" name="Agrupar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9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3" name="Agrupar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50" name="Figura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1" name="Figura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2" name="Figura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571" name="Agrupar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5" name="Cuadrado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Cuadrado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7" name="Cuadrado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" name="Cuadrado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9" name="Cuadrado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0" name="Cuadrado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1" name="Cuadrado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2" name="Cuadrado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3" name="Cuadrado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" name="Cuadrado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" name="Cuadrado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" name="Cuadrado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7" name="Cuadrado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8" name="Cuadrado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" name="Cuadrado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0" name="Cuadrado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7" name="Agrupar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6" name="Agrupar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3" name="Óvalo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Óvalo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5" name="Óvalo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80" name="Agrupar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8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9" name="Figura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3" name="Agrupar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1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2" name="Línea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6" name="Agrupar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4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5" name="Línea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95" name="Agrupar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7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4" name="Agrupar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8" name="Rectángulo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9" name="Línea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0" name="Rectángulo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1" name="Línea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2" name="Rectángulo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3" name="Línea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05" name="Agrupar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6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4" name="Agrupar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7" name="Línea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8" name="Línea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9" name="Línea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0" name="Línea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1" name="Línea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2" name="Línea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3" name="Línea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1" name="Agrupar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6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0" name="Agrupar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7" name="Línea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8" name="Línea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9" name="Línea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20" name="Agrupar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9" name="Agrupar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3" name="Línea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4" name="Línea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5" name="Línea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6" name="Círculo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" name="Círculo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Círculo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621" name="pasted-image.pdf" descr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5496" y="8527866"/>
            <a:ext cx="357938" cy="358033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ggplot(nc) +…"/>
          <p:cNvSpPr txBox="1"/>
          <p:nvPr/>
        </p:nvSpPr>
        <p:spPr>
          <a:xfrm>
            <a:off x="10984274" y="8541502"/>
            <a:ext cx="262168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ggplot</a:t>
            </a:r>
            <a:r>
              <a:rPr sz="900" dirty="0"/>
              <a:t>(</a:t>
            </a:r>
            <a:r>
              <a:rPr sz="900" dirty="0" err="1"/>
              <a:t>nc</a:t>
            </a:r>
            <a:r>
              <a:rPr sz="900" dirty="0"/>
              <a:t>) +</a:t>
            </a:r>
            <a:endParaRPr sz="900" b="1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  </a:t>
            </a:r>
            <a:r>
              <a:rPr sz="900" b="1" dirty="0" err="1"/>
              <a:t>geom_sf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(fill = AREA)</a:t>
            </a:r>
            <a:r>
              <a:rPr sz="900" b="1" dirty="0"/>
              <a:t>)</a:t>
            </a:r>
          </a:p>
        </p:txBody>
      </p:sp>
      <p:sp>
        <p:nvSpPr>
          <p:cNvPr id="623" name="Línea"/>
          <p:cNvSpPr/>
          <p:nvPr/>
        </p:nvSpPr>
        <p:spPr>
          <a:xfrm>
            <a:off x="2699105" y="5180908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4" name="Línea"/>
          <p:cNvSpPr/>
          <p:nvPr/>
        </p:nvSpPr>
        <p:spPr>
          <a:xfrm>
            <a:off x="2696390" y="5572364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Not  required, sensible defaults supplied"/>
          <p:cNvSpPr txBox="1"/>
          <p:nvPr/>
        </p:nvSpPr>
        <p:spPr>
          <a:xfrm>
            <a:off x="2836202" y="5612084"/>
            <a:ext cx="639910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3DA642"/>
                </a:solidFill>
              </a:defRPr>
            </a:pPr>
            <a:r>
              <a:rPr sz="600" dirty="0"/>
              <a:t>No </a:t>
            </a:r>
            <a:br>
              <a:rPr sz="600" dirty="0"/>
            </a:br>
            <a:r>
              <a:rPr sz="600" dirty="0" err="1"/>
              <a:t>requ</a:t>
            </a:r>
            <a:r>
              <a:rPr lang="es-ES" sz="600" dirty="0"/>
              <a:t>e</a:t>
            </a:r>
            <a:r>
              <a:rPr sz="600" dirty="0"/>
              <a:t>r</a:t>
            </a:r>
            <a:r>
              <a:rPr lang="es-ES" sz="600" dirty="0"/>
              <a:t>i</a:t>
            </a:r>
            <a:r>
              <a:rPr sz="600" dirty="0"/>
              <a:t>d</a:t>
            </a:r>
            <a:r>
              <a:rPr lang="es-ES" sz="600" dirty="0"/>
              <a:t>o</a:t>
            </a:r>
            <a:r>
              <a:rPr sz="600" dirty="0"/>
              <a:t>, sensible </a:t>
            </a:r>
            <a:r>
              <a:rPr lang="es-ES" sz="600" dirty="0"/>
              <a:t>predeterminados</a:t>
            </a:r>
            <a:r>
              <a:rPr sz="600" dirty="0"/>
              <a:t> </a:t>
            </a:r>
            <a:r>
              <a:rPr sz="600" dirty="0" err="1"/>
              <a:t>su</a:t>
            </a:r>
            <a:r>
              <a:rPr lang="es-ES" sz="600" dirty="0"/>
              <a:t>ministrados</a:t>
            </a:r>
            <a:endParaRPr sz="600" dirty="0"/>
          </a:p>
        </p:txBody>
      </p:sp>
      <p:grpSp>
        <p:nvGrpSpPr>
          <p:cNvPr id="628" name="Agrupar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6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7" name="pasted-image.pdf" descr="pasted-image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1" name="Agrupar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29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0" name="pasted-image.pdf" descr="pasted-image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2" name="Geoms"/>
          <p:cNvSpPr txBox="1"/>
          <p:nvPr/>
        </p:nvSpPr>
        <p:spPr>
          <a:xfrm>
            <a:off x="3724388" y="1229944"/>
            <a:ext cx="1018695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 err="1"/>
              <a:t>Geoms</a:t>
            </a:r>
            <a:endParaRPr sz="2400" dirty="0"/>
          </a:p>
        </p:txBody>
      </p:sp>
      <p:sp>
        <p:nvSpPr>
          <p:cNvPr id="633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28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3DA642"/>
                </a:solidFill>
              </a:defRPr>
            </a:pPr>
            <a:r>
              <a:rPr lang="es-ES" sz="1050" dirty="0"/>
              <a:t>Utilice una función </a:t>
            </a:r>
            <a:r>
              <a:rPr lang="es-ES" sz="1050" dirty="0" err="1"/>
              <a:t>geom</a:t>
            </a:r>
            <a:r>
              <a:rPr lang="es-ES" sz="1050" dirty="0"/>
              <a:t> para representar puntos de datos, utilice las propiedades estéticas del </a:t>
            </a:r>
            <a:r>
              <a:rPr lang="es-ES" sz="1050" dirty="0" err="1"/>
              <a:t>geom</a:t>
            </a:r>
            <a:r>
              <a:rPr lang="es-ES" sz="1050" dirty="0"/>
              <a:t> para representar variables. Cada función devuelve una capa</a:t>
            </a:r>
            <a:r>
              <a:rPr sz="1050" dirty="0"/>
              <a:t>.</a:t>
            </a:r>
          </a:p>
        </p:txBody>
      </p:sp>
      <p:sp>
        <p:nvSpPr>
          <p:cNvPr id="634" name="Línea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5" name="Línea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6" name="Línea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7" name="Línea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8" name="Línea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9" name="Línea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0" name="Línea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Rectángulo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2" name="TWO VARIABLES…"/>
          <p:cNvSpPr txBox="1"/>
          <p:nvPr/>
        </p:nvSpPr>
        <p:spPr>
          <a:xfrm>
            <a:off x="7134363" y="1672222"/>
            <a:ext cx="3363321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s-ES" sz="1100" dirty="0"/>
              <a:t>DOS VARIABLES</a:t>
            </a:r>
            <a:endParaRPr sz="1100" dirty="0"/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lang="en-US" sz="1100" dirty="0"/>
              <a:t>ambas</a:t>
            </a:r>
            <a:r>
              <a:rPr sz="1100" dirty="0"/>
              <a:t> </a:t>
            </a:r>
            <a:r>
              <a:rPr sz="1100" dirty="0" err="1"/>
              <a:t>continu</a:t>
            </a:r>
            <a:r>
              <a:rPr lang="en-US" sz="1100" dirty="0" err="1"/>
              <a:t>a</a:t>
            </a:r>
            <a:r>
              <a:rPr sz="1100" dirty="0" err="1"/>
              <a:t>s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e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cty</a:t>
            </a:r>
            <a:r>
              <a:rPr sz="900" dirty="0"/>
              <a:t>, </a:t>
            </a:r>
            <a:r>
              <a:rPr sz="900" dirty="0" err="1"/>
              <a:t>hwy</a:t>
            </a:r>
            <a:r>
              <a:rPr sz="900" dirty="0"/>
              <a:t>))</a:t>
            </a:r>
          </a:p>
        </p:txBody>
      </p:sp>
      <p:sp>
        <p:nvSpPr>
          <p:cNvPr id="643" name="continuous bivariate distribution…"/>
          <p:cNvSpPr txBox="1"/>
          <p:nvPr/>
        </p:nvSpPr>
        <p:spPr>
          <a:xfrm>
            <a:off x="10533790" y="1672222"/>
            <a:ext cx="3093870" cy="419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>
              <a:rPr sz="1100" dirty="0"/>
            </a:br>
            <a:r>
              <a:rPr lang="es-ES" sz="1100" dirty="0"/>
              <a:t>distribución </a:t>
            </a:r>
            <a:r>
              <a:rPr lang="es-ES" sz="1100" dirty="0" err="1"/>
              <a:t>bivariada</a:t>
            </a:r>
            <a:r>
              <a:rPr lang="es-ES" sz="1100" dirty="0"/>
              <a:t> continua</a:t>
            </a:r>
            <a:endParaRPr sz="110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h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(diamonds, </a:t>
            </a:r>
            <a:r>
              <a:rPr sz="900" dirty="0" err="1"/>
              <a:t>aes</a:t>
            </a:r>
            <a:r>
              <a:rPr sz="900" dirty="0"/>
              <a:t>(carat, price))</a:t>
            </a:r>
          </a:p>
        </p:txBody>
      </p:sp>
      <p:sp>
        <p:nvSpPr>
          <p:cNvPr id="644" name="CC BY SA Posit Software, PBC  •   info@posit.co  •   posit.co   •  Learn more at ggplot2.tidyverse.org  •  HTML cheatsheets at pos.it/cheatsheets  •  ggplot2  3.5.1  •  Updated:  2024-05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CC BY SA Posit Software, PBC  •   </a:t>
            </a:r>
            <a:r>
              <a:rPr dirty="0">
                <a:hlinkClick r:id="rId10"/>
              </a:rPr>
              <a:t>info@posit.co</a:t>
            </a:r>
            <a:r>
              <a:rPr dirty="0"/>
              <a:t>  •   </a:t>
            </a:r>
            <a:r>
              <a:rPr dirty="0">
                <a:hlinkClick r:id="rId11"/>
              </a:rPr>
              <a:t>posit.co</a:t>
            </a:r>
            <a:r>
              <a:rPr dirty="0"/>
              <a:t>   •  </a:t>
            </a:r>
            <a:r>
              <a:rPr lang="es-ES" dirty="0"/>
              <a:t>Aprenda más en</a:t>
            </a:r>
            <a:r>
              <a:rPr dirty="0"/>
              <a:t> </a:t>
            </a:r>
            <a:r>
              <a:rPr b="1" dirty="0">
                <a:hlinkClick r:id="rId12"/>
              </a:rPr>
              <a:t>ggplot2.tidyverse.org</a:t>
            </a:r>
            <a:r>
              <a:rPr b="1" dirty="0"/>
              <a:t> </a:t>
            </a:r>
            <a:r>
              <a:rPr dirty="0"/>
              <a:t> •  </a:t>
            </a:r>
            <a:r>
              <a:rPr lang="es-ES" dirty="0"/>
              <a:t>Guía rápida en </a:t>
            </a:r>
            <a:r>
              <a:rPr dirty="0"/>
              <a:t>HTML </a:t>
            </a:r>
            <a:r>
              <a:rPr lang="es-ES" dirty="0"/>
              <a:t>en</a:t>
            </a:r>
            <a:r>
              <a:rPr dirty="0"/>
              <a:t> </a:t>
            </a:r>
            <a:r>
              <a:rPr b="1" dirty="0">
                <a:hlinkClick r:id="rId13"/>
              </a:rPr>
              <a:t>pos.it/</a:t>
            </a:r>
            <a:r>
              <a:rPr b="1" dirty="0" err="1">
                <a:hlinkClick r:id="rId13"/>
              </a:rPr>
              <a:t>cheatsheets</a:t>
            </a:r>
            <a:r>
              <a:rPr dirty="0">
                <a:solidFill>
                  <a:srgbClr val="D1D2D3"/>
                </a:solidFill>
              </a:rPr>
              <a:t>  </a:t>
            </a:r>
            <a:r>
              <a:rPr dirty="0"/>
              <a:t>•  ggplot2  3.5.1  •  </a:t>
            </a:r>
            <a:r>
              <a:rPr lang="es-ES" dirty="0"/>
              <a:t>Actualizado</a:t>
            </a:r>
            <a:r>
              <a:rPr dirty="0"/>
              <a:t>:  2024-05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B34D51-CA3A-FF4F-EE7C-BEBCB9B55493}"/>
              </a:ext>
            </a:extLst>
          </p:cNvPr>
          <p:cNvSpPr/>
          <p:nvPr/>
        </p:nvSpPr>
        <p:spPr>
          <a:xfrm>
            <a:off x="1120201" y="5179190"/>
            <a:ext cx="576000" cy="155462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45" name="ggplot2.png" descr="ggplot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FAE854-0DE7-4944-14F6-D97D65D5F471}"/>
              </a:ext>
            </a:extLst>
          </p:cNvPr>
          <p:cNvSpPr/>
          <p:nvPr/>
        </p:nvSpPr>
        <p:spPr>
          <a:xfrm>
            <a:off x="358109" y="5362713"/>
            <a:ext cx="1080000" cy="155462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BBBD83-4B5E-9263-33C9-E676769154D1}"/>
              </a:ext>
            </a:extLst>
          </p:cNvPr>
          <p:cNvSpPr/>
          <p:nvPr/>
        </p:nvSpPr>
        <p:spPr>
          <a:xfrm>
            <a:off x="678000" y="5546196"/>
            <a:ext cx="468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928C4-665D-1C01-5C9F-C7532C6321AF}"/>
              </a:ext>
            </a:extLst>
          </p:cNvPr>
          <p:cNvSpPr/>
          <p:nvPr/>
        </p:nvSpPr>
        <p:spPr>
          <a:xfrm>
            <a:off x="2369688" y="5362412"/>
            <a:ext cx="756000" cy="155462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7B9CA-D3AA-1E33-F975-687D70429B51}"/>
              </a:ext>
            </a:extLst>
          </p:cNvPr>
          <p:cNvSpPr/>
          <p:nvPr/>
        </p:nvSpPr>
        <p:spPr>
          <a:xfrm>
            <a:off x="369435" y="5718765"/>
            <a:ext cx="1656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9B82B5-AFE7-FC17-8A41-B02F0B839E87}"/>
              </a:ext>
            </a:extLst>
          </p:cNvPr>
          <p:cNvSpPr/>
          <p:nvPr/>
        </p:nvSpPr>
        <p:spPr>
          <a:xfrm>
            <a:off x="1747688" y="5540057"/>
            <a:ext cx="684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9BE32-51F9-27AE-B716-F3D7CFD2D216}"/>
              </a:ext>
            </a:extLst>
          </p:cNvPr>
          <p:cNvSpPr/>
          <p:nvPr/>
        </p:nvSpPr>
        <p:spPr>
          <a:xfrm>
            <a:off x="369435" y="5896931"/>
            <a:ext cx="1404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E554D3-F682-2441-C9CE-F333E6837CEF}"/>
              </a:ext>
            </a:extLst>
          </p:cNvPr>
          <p:cNvSpPr/>
          <p:nvPr/>
        </p:nvSpPr>
        <p:spPr>
          <a:xfrm>
            <a:off x="369435" y="6258850"/>
            <a:ext cx="1224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446116-C989-53A8-2578-7F08228970C9}"/>
              </a:ext>
            </a:extLst>
          </p:cNvPr>
          <p:cNvSpPr/>
          <p:nvPr/>
        </p:nvSpPr>
        <p:spPr>
          <a:xfrm>
            <a:off x="369435" y="6074767"/>
            <a:ext cx="1224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46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000000"/>
                </a:solidFill>
              </a:defRPr>
            </a:pPr>
            <a:r>
              <a:rPr sz="900" dirty="0" err="1"/>
              <a:t>ggplot</a:t>
            </a:r>
            <a:r>
              <a:rPr sz="900" dirty="0"/>
              <a:t> (data =  </a:t>
            </a:r>
            <a:r>
              <a:rPr sz="900" dirty="0">
                <a:solidFill>
                  <a:srgbClr val="FFFFFF"/>
                </a:solidFill>
              </a:rPr>
              <a:t>&lt;DAT</a:t>
            </a:r>
            <a:r>
              <a:rPr lang="es-ES" sz="900" dirty="0">
                <a:solidFill>
                  <a:srgbClr val="FFFFFF"/>
                </a:solidFill>
              </a:rPr>
              <a:t>OS</a:t>
            </a:r>
            <a:r>
              <a:rPr sz="900" dirty="0">
                <a:solidFill>
                  <a:srgbClr val="FFFFFF"/>
                </a:solidFill>
              </a:rPr>
              <a:t>&gt; </a:t>
            </a:r>
            <a:r>
              <a:rPr sz="900" dirty="0"/>
              <a:t>) +</a:t>
            </a:r>
            <a:r>
              <a:rPr sz="900" dirty="0">
                <a:solidFill>
                  <a:srgbClr val="FFFFFF"/>
                </a:solidFill>
              </a:rPr>
              <a:t> 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000000"/>
                </a:solidFill>
              </a:defRPr>
            </a:pPr>
            <a:r>
              <a:rPr sz="900" dirty="0">
                <a:solidFill>
                  <a:srgbClr val="FFFFFF"/>
                </a:solidFill>
              </a:rPr>
              <a:t>  &lt;FUNCI</a:t>
            </a:r>
            <a:r>
              <a:rPr lang="es-ES" sz="900" dirty="0" err="1">
                <a:solidFill>
                  <a:srgbClr val="FFFFFF"/>
                </a:solidFill>
              </a:rPr>
              <a:t>Ó</a:t>
            </a:r>
            <a:r>
              <a:rPr sz="900" dirty="0">
                <a:solidFill>
                  <a:srgbClr val="FFFFFF"/>
                </a:solidFill>
              </a:rPr>
              <a:t>N</a:t>
            </a:r>
            <a:r>
              <a:rPr lang="es-ES" sz="900" dirty="0">
                <a:solidFill>
                  <a:srgbClr val="FFFFFF"/>
                </a:solidFill>
              </a:rPr>
              <a:t>_GEOM</a:t>
            </a:r>
            <a:r>
              <a:rPr sz="900" dirty="0">
                <a:solidFill>
                  <a:srgbClr val="FFFFFF"/>
                </a:solidFill>
              </a:rPr>
              <a:t>&gt; </a:t>
            </a:r>
            <a:r>
              <a:rPr sz="900" dirty="0"/>
              <a:t>(mapping = </a:t>
            </a:r>
            <a:r>
              <a:rPr sz="900" dirty="0" err="1"/>
              <a:t>aes</a:t>
            </a:r>
            <a:r>
              <a:rPr sz="900" dirty="0"/>
              <a:t>( </a:t>
            </a:r>
            <a:r>
              <a:rPr sz="900" dirty="0">
                <a:solidFill>
                  <a:srgbClr val="FFFFFF"/>
                </a:solidFill>
              </a:rPr>
              <a:t>&lt;MAP</a:t>
            </a:r>
            <a:r>
              <a:rPr lang="es-ES" sz="900" dirty="0">
                <a:solidFill>
                  <a:srgbClr val="FFFFFF"/>
                </a:solidFill>
              </a:rPr>
              <a:t>EADO</a:t>
            </a:r>
            <a:r>
              <a:rPr sz="900" dirty="0">
                <a:solidFill>
                  <a:srgbClr val="FFFFFF"/>
                </a:solidFill>
              </a:rPr>
              <a:t>&gt;</a:t>
            </a:r>
            <a:r>
              <a:rPr sz="900" dirty="0"/>
              <a:t> ), 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 b="0">
                <a:solidFill>
                  <a:srgbClr val="000000"/>
                </a:solidFill>
              </a:defRPr>
            </a:pPr>
            <a:r>
              <a:rPr sz="900" dirty="0"/>
              <a:t>  stat = </a:t>
            </a:r>
            <a:r>
              <a:rPr sz="900" b="1" dirty="0">
                <a:solidFill>
                  <a:srgbClr val="FFFFFF"/>
                </a:solidFill>
              </a:rPr>
              <a:t>&lt;STAT&gt;</a:t>
            </a:r>
            <a:r>
              <a:rPr sz="900" dirty="0"/>
              <a:t> , position = </a:t>
            </a:r>
            <a:r>
              <a:rPr sz="900" b="1" dirty="0">
                <a:solidFill>
                  <a:srgbClr val="FFFFFF"/>
                </a:solidFill>
              </a:rPr>
              <a:t>&lt;POSI</a:t>
            </a:r>
            <a:r>
              <a:rPr lang="es-ES" sz="900" dirty="0">
                <a:solidFill>
                  <a:srgbClr val="FFFFFF"/>
                </a:solidFill>
              </a:rPr>
              <a:t>C</a:t>
            </a:r>
            <a:r>
              <a:rPr sz="900" b="1" dirty="0">
                <a:solidFill>
                  <a:srgbClr val="FFFFFF"/>
                </a:solidFill>
              </a:rPr>
              <a:t>I</a:t>
            </a:r>
            <a:r>
              <a:rPr lang="es-ES" sz="900" b="1" dirty="0" err="1">
                <a:solidFill>
                  <a:srgbClr val="FFFFFF"/>
                </a:solidFill>
              </a:rPr>
              <a:t>Ó</a:t>
            </a:r>
            <a:r>
              <a:rPr sz="900" b="1" dirty="0">
                <a:solidFill>
                  <a:srgbClr val="FFFFFF"/>
                </a:solidFill>
              </a:rPr>
              <a:t>N&gt;</a:t>
            </a:r>
            <a:r>
              <a:rPr sz="900" dirty="0"/>
              <a:t> ) +     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 b="0">
                <a:solidFill>
                  <a:srgbClr val="000000"/>
                </a:solidFill>
              </a:defRPr>
            </a:pPr>
            <a:r>
              <a:rPr sz="900" dirty="0"/>
              <a:t>  </a:t>
            </a:r>
            <a:r>
              <a:rPr sz="900" b="1" dirty="0">
                <a:solidFill>
                  <a:srgbClr val="FFFFFF"/>
                </a:solidFill>
              </a:rPr>
              <a:t>&lt;</a:t>
            </a:r>
            <a:r>
              <a:rPr lang="es-ES" sz="900" b="1" dirty="0">
                <a:solidFill>
                  <a:srgbClr val="FFFFFF"/>
                </a:solidFill>
              </a:rPr>
              <a:t>FUNCIÓN_C</a:t>
            </a:r>
            <a:r>
              <a:rPr sz="900" b="1" dirty="0">
                <a:solidFill>
                  <a:srgbClr val="FFFFFF"/>
                </a:solidFill>
              </a:rPr>
              <a:t>OOR</a:t>
            </a:r>
            <a:r>
              <a:rPr lang="es-ES" sz="900" b="1" dirty="0">
                <a:solidFill>
                  <a:srgbClr val="FFFFFF"/>
                </a:solidFill>
              </a:rPr>
              <a:t>DENADAS</a:t>
            </a:r>
            <a:r>
              <a:rPr lang="en-US" sz="900" b="1" dirty="0">
                <a:solidFill>
                  <a:srgbClr val="FFFFFF"/>
                </a:solidFill>
              </a:rPr>
              <a:t>&gt;</a:t>
            </a:r>
            <a:r>
              <a:rPr sz="900" dirty="0"/>
              <a:t>  +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000000"/>
                </a:solidFill>
              </a:defRPr>
            </a:pPr>
            <a:r>
              <a:rPr sz="900" dirty="0"/>
              <a:t>  </a:t>
            </a:r>
            <a:r>
              <a:rPr sz="900" dirty="0">
                <a:solidFill>
                  <a:srgbClr val="FFFFFF"/>
                </a:solidFill>
              </a:rPr>
              <a:t>&lt;</a:t>
            </a:r>
            <a:r>
              <a:rPr lang="es-ES" sz="900" b="1" dirty="0">
                <a:solidFill>
                  <a:srgbClr val="FFFFFF"/>
                </a:solidFill>
              </a:rPr>
              <a:t>FUNCIÓN_FACETADO</a:t>
            </a:r>
            <a:r>
              <a:rPr sz="900" dirty="0">
                <a:solidFill>
                  <a:srgbClr val="FFFFFF"/>
                </a:solidFill>
              </a:rPr>
              <a:t>&gt;</a:t>
            </a:r>
            <a:r>
              <a:rPr sz="900" dirty="0"/>
              <a:t>  </a:t>
            </a:r>
            <a:r>
              <a:rPr sz="900" b="0" dirty="0"/>
              <a:t>+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000000"/>
                </a:solidFill>
              </a:defRPr>
            </a:pPr>
            <a:r>
              <a:rPr sz="900" dirty="0"/>
              <a:t>  </a:t>
            </a:r>
            <a:r>
              <a:rPr sz="900" dirty="0">
                <a:solidFill>
                  <a:srgbClr val="FFFFFF"/>
                </a:solidFill>
              </a:rPr>
              <a:t>&lt;</a:t>
            </a:r>
            <a:r>
              <a:rPr lang="es-ES" sz="900" b="1" dirty="0">
                <a:solidFill>
                  <a:srgbClr val="FFFFFF"/>
                </a:solidFill>
              </a:rPr>
              <a:t>FUNCIÓN_ESCALA</a:t>
            </a:r>
            <a:r>
              <a:rPr lang="es-ES" sz="900" dirty="0">
                <a:solidFill>
                  <a:srgbClr val="FFFFFF"/>
                </a:solidFill>
              </a:rPr>
              <a:t>&gt;</a:t>
            </a:r>
            <a:r>
              <a:rPr sz="900" dirty="0"/>
              <a:t>  </a:t>
            </a:r>
            <a:r>
              <a:rPr sz="900" b="0" dirty="0"/>
              <a:t>+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FFFFFF"/>
                </a:solidFill>
              </a:defRPr>
            </a:pPr>
            <a:r>
              <a:rPr sz="900" dirty="0"/>
              <a:t>  &lt;</a:t>
            </a:r>
            <a:r>
              <a:rPr lang="es-ES" sz="900" b="1" dirty="0">
                <a:solidFill>
                  <a:srgbClr val="FFFFFF"/>
                </a:solidFill>
              </a:rPr>
              <a:t>FUNCIÓN_TEMA</a:t>
            </a:r>
            <a:r>
              <a:rPr sz="900" dirty="0"/>
              <a:t>&gt;</a:t>
            </a:r>
          </a:p>
        </p:txBody>
      </p:sp>
      <p:sp>
        <p:nvSpPr>
          <p:cNvPr id="647" name="l + geom_contour(aes(z = z)) x, y, z, alpha, color, group, linetype, size, weight…"/>
          <p:cNvSpPr txBox="1"/>
          <p:nvPr/>
        </p:nvSpPr>
        <p:spPr>
          <a:xfrm>
            <a:off x="7600860" y="9483366"/>
            <a:ext cx="2723760" cy="76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geom_contour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(z = z)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z, alpha, color,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geom_contour_filled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(fill = z)</a:t>
            </a:r>
            <a:r>
              <a:rPr sz="900" b="1" dirty="0"/>
              <a:t>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size, subgroup</a:t>
            </a:r>
          </a:p>
        </p:txBody>
      </p:sp>
      <p:grpSp>
        <p:nvGrpSpPr>
          <p:cNvPr id="652" name="Agrupar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48" name="Cuadrado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9" name="Figura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0" name="Figura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1" name="Figura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87" name="Agrupar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6" name="Agrupar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4" name="Círculo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5" name="Círculo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6" name="Círculo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7" name="Círculo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8" name="Círculo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9" name="Círculo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0" name="Círculo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1" name="Círculo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2" name="Círculo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3" name="Círculo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4" name="Círculo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5" name="Círculo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6" name="Círculo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7" name="Círculo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8" name="Círculo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9" name="Círculo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0" name="Círculo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1" name="Círculo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2" name="Círculo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3" name="Círculo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4" name="Círculo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5" name="Círculo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6" name="Círculo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7" name="Círculo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8" name="Círculo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9" name="Círculo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0" name="Círculo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1" name="Círculo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2" name="Círculo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3" name="Círculo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4" name="Círculo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5" name="Círculo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88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+ </a:t>
            </a:r>
            <a:r>
              <a:rPr sz="900" dirty="0" err="1"/>
              <a:t>geom_area</a:t>
            </a:r>
            <a:r>
              <a:rPr sz="900" dirty="0"/>
              <a:t>()</a:t>
            </a:r>
            <a:br>
              <a:rPr sz="900" dirty="0"/>
            </a:br>
            <a:r>
              <a:rPr sz="900" b="0" dirty="0"/>
              <a:t>x, y, alpha, color, fill, </a:t>
            </a:r>
            <a:r>
              <a:rPr sz="900" b="0" dirty="0" err="1"/>
              <a:t>linetype</a:t>
            </a:r>
            <a:r>
              <a:rPr sz="900" b="0"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+ </a:t>
            </a:r>
            <a:r>
              <a:rPr sz="900" dirty="0" err="1"/>
              <a:t>geom_line</a:t>
            </a:r>
            <a:r>
              <a:rPr sz="900" dirty="0"/>
              <a:t>()</a:t>
            </a:r>
            <a:br>
              <a:rPr sz="900" b="0" dirty="0"/>
            </a:br>
            <a:r>
              <a:rPr sz="900" b="0" dirty="0"/>
              <a:t>x, y, alpha, color, group, </a:t>
            </a:r>
            <a:r>
              <a:rPr sz="900" b="0" dirty="0" err="1"/>
              <a:t>linetype</a:t>
            </a:r>
            <a:r>
              <a:rPr sz="900" b="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+ </a:t>
            </a:r>
            <a:r>
              <a:rPr sz="900" dirty="0" err="1"/>
              <a:t>geom_step</a:t>
            </a:r>
            <a:r>
              <a:rPr sz="900" dirty="0"/>
              <a:t>(</a:t>
            </a:r>
            <a:r>
              <a:rPr sz="900" b="0" dirty="0"/>
              <a:t>direction = "hv"</a:t>
            </a:r>
            <a:r>
              <a:rPr sz="900" dirty="0"/>
              <a:t>)</a:t>
            </a:r>
            <a:br>
              <a:rPr sz="900" dirty="0"/>
            </a:br>
            <a:r>
              <a:rPr sz="900" b="0" dirty="0"/>
              <a:t>x, y, alpha, color, group, </a:t>
            </a:r>
            <a:r>
              <a:rPr sz="900" b="0" dirty="0" err="1"/>
              <a:t>linetype</a:t>
            </a:r>
            <a:r>
              <a:rPr sz="900" b="0" dirty="0"/>
              <a:t>, size</a:t>
            </a:r>
          </a:p>
        </p:txBody>
      </p:sp>
      <p:sp>
        <p:nvSpPr>
          <p:cNvPr id="689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j + </a:t>
            </a:r>
            <a:r>
              <a:rPr sz="900" b="1" dirty="0" err="1"/>
              <a:t>geom_crossbar</a:t>
            </a:r>
            <a:r>
              <a:rPr sz="900" b="1" dirty="0"/>
              <a:t>(</a:t>
            </a:r>
            <a:r>
              <a:rPr sz="900" dirty="0"/>
              <a:t>fatten = 2</a:t>
            </a:r>
            <a:r>
              <a:rPr sz="900" b="1" dirty="0"/>
              <a:t>) </a:t>
            </a:r>
            <a:r>
              <a:rPr sz="900" dirty="0"/>
              <a:t>- x, y, </a:t>
            </a:r>
            <a:r>
              <a:rPr sz="900" dirty="0" err="1"/>
              <a:t>ymax</a:t>
            </a:r>
            <a:r>
              <a:rPr sz="900" dirty="0"/>
              <a:t>, </a:t>
            </a:r>
            <a:br>
              <a:rPr sz="900" dirty="0"/>
            </a:br>
            <a:r>
              <a:rPr sz="900" dirty="0" err="1"/>
              <a:t>ymin</a:t>
            </a:r>
            <a:r>
              <a:rPr sz="900" dirty="0"/>
              <a:t>, alpha, color, fill,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j + </a:t>
            </a:r>
            <a:r>
              <a:rPr sz="900" b="1" dirty="0" err="1"/>
              <a:t>geom_errorbar</a:t>
            </a:r>
            <a:r>
              <a:rPr sz="900" b="1" dirty="0"/>
              <a:t>() - </a:t>
            </a:r>
            <a:r>
              <a:rPr sz="900" dirty="0"/>
              <a:t>x, </a:t>
            </a:r>
            <a:r>
              <a:rPr sz="900" dirty="0" err="1"/>
              <a:t>ymax</a:t>
            </a:r>
            <a:r>
              <a:rPr sz="900" dirty="0"/>
              <a:t>, </a:t>
            </a:r>
            <a:r>
              <a:rPr sz="900" dirty="0" err="1"/>
              <a:t>ymin</a:t>
            </a:r>
            <a:r>
              <a:rPr sz="900" dirty="0"/>
              <a:t>, </a:t>
            </a:r>
            <a:br>
              <a:rPr sz="900" dirty="0"/>
            </a:br>
            <a:r>
              <a:rPr sz="900" dirty="0"/>
              <a:t>alpha, color, group, </a:t>
            </a:r>
            <a:r>
              <a:rPr sz="900" dirty="0" err="1"/>
              <a:t>linetype</a:t>
            </a:r>
            <a:r>
              <a:rPr sz="900" dirty="0"/>
              <a:t>, size, width </a:t>
            </a:r>
            <a:br>
              <a:rPr sz="900" dirty="0"/>
            </a:br>
            <a:r>
              <a:rPr sz="900" dirty="0"/>
              <a:t>Also </a:t>
            </a:r>
            <a:r>
              <a:rPr sz="900" b="1" dirty="0" err="1"/>
              <a:t>geom_errorbarh</a:t>
            </a:r>
            <a:r>
              <a:rPr sz="900" b="1" dirty="0"/>
              <a:t>()</a:t>
            </a:r>
            <a:r>
              <a:rPr sz="900" dirty="0"/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j + </a:t>
            </a:r>
            <a:r>
              <a:rPr sz="900" b="1" dirty="0" err="1"/>
              <a:t>geom_linerange</a:t>
            </a:r>
            <a:r>
              <a:rPr sz="900" b="1" dirty="0"/>
              <a:t>()</a:t>
            </a:r>
            <a:br>
              <a:rPr sz="900" dirty="0"/>
            </a:br>
            <a:r>
              <a:rPr sz="900" dirty="0"/>
              <a:t>x, </a:t>
            </a:r>
            <a:r>
              <a:rPr sz="900" dirty="0" err="1"/>
              <a:t>ymin</a:t>
            </a:r>
            <a:r>
              <a:rPr sz="900" dirty="0"/>
              <a:t>, </a:t>
            </a:r>
            <a:r>
              <a:rPr sz="900" dirty="0" err="1"/>
              <a:t>ymax</a:t>
            </a:r>
            <a:r>
              <a:rPr sz="900" dirty="0"/>
              <a:t>, alpha, color,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j + </a:t>
            </a:r>
            <a:r>
              <a:rPr sz="900" b="1" dirty="0" err="1"/>
              <a:t>geom_pointrange</a:t>
            </a:r>
            <a:r>
              <a:rPr sz="900" b="1" dirty="0"/>
              <a:t>() - </a:t>
            </a:r>
            <a:r>
              <a:rPr sz="900" dirty="0"/>
              <a:t>x, y, </a:t>
            </a:r>
            <a:r>
              <a:rPr sz="900" dirty="0" err="1"/>
              <a:t>ymin</a:t>
            </a:r>
            <a:r>
              <a:rPr sz="900" dirty="0"/>
              <a:t>, </a:t>
            </a:r>
            <a:r>
              <a:rPr sz="900" dirty="0" err="1"/>
              <a:t>ymax</a:t>
            </a:r>
            <a:r>
              <a:rPr sz="900" dirty="0"/>
              <a:t>, </a:t>
            </a:r>
            <a:br>
              <a:rPr sz="900" dirty="0"/>
            </a:br>
            <a:r>
              <a:rPr sz="900" dirty="0"/>
              <a:t>alpha, color, fill, group, </a:t>
            </a:r>
            <a:r>
              <a:rPr sz="900" dirty="0" err="1"/>
              <a:t>linetype</a:t>
            </a:r>
            <a:r>
              <a:rPr sz="900" dirty="0"/>
              <a:t>, shape, size</a:t>
            </a:r>
          </a:p>
        </p:txBody>
      </p:sp>
      <p:sp>
        <p:nvSpPr>
          <p:cNvPr id="690" name="Aes"/>
          <p:cNvSpPr txBox="1"/>
          <p:nvPr/>
        </p:nvSpPr>
        <p:spPr>
          <a:xfrm>
            <a:off x="282688" y="8041347"/>
            <a:ext cx="55624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 err="1"/>
              <a:t>Aes</a:t>
            </a:r>
            <a:endParaRPr sz="2400" dirty="0"/>
          </a:p>
        </p:txBody>
      </p:sp>
      <p:sp>
        <p:nvSpPr>
          <p:cNvPr id="691" name="color and fill - string (&quot;red&quot;, &quot;#RRGGBB&quot;)…"/>
          <p:cNvSpPr txBox="1"/>
          <p:nvPr/>
        </p:nvSpPr>
        <p:spPr>
          <a:xfrm>
            <a:off x="316919" y="8362681"/>
            <a:ext cx="3132144" cy="16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color</a:t>
            </a:r>
            <a:r>
              <a:rPr sz="900" b="0" dirty="0"/>
              <a:t> </a:t>
            </a:r>
            <a:r>
              <a:rPr lang="es-ES" sz="900" b="0" dirty="0"/>
              <a:t>y</a:t>
            </a:r>
            <a:r>
              <a:rPr sz="900" b="0" dirty="0"/>
              <a:t> </a:t>
            </a:r>
            <a:r>
              <a:rPr sz="900" dirty="0"/>
              <a:t>fill</a:t>
            </a:r>
            <a:r>
              <a:rPr sz="900" b="0" dirty="0"/>
              <a:t> - </a:t>
            </a:r>
            <a:r>
              <a:rPr lang="es-ES" sz="900" b="0" dirty="0"/>
              <a:t>texto</a:t>
            </a:r>
            <a:r>
              <a:rPr sz="900" b="0" dirty="0"/>
              <a:t> ("red", "#RRGGBB")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 err="1"/>
              <a:t>linetype</a:t>
            </a:r>
            <a:r>
              <a:rPr sz="900" b="0" dirty="0"/>
              <a:t> </a:t>
            </a:r>
            <a:r>
              <a:rPr lang="es-ES" sz="900" b="0" dirty="0"/>
              <a:t>–</a:t>
            </a:r>
            <a:r>
              <a:rPr sz="900" b="0" dirty="0"/>
              <a:t> </a:t>
            </a:r>
            <a:r>
              <a:rPr lang="en-US" sz="900" b="0" dirty="0" err="1"/>
              <a:t>entero</a:t>
            </a:r>
            <a:r>
              <a:rPr lang="en-US" sz="900" b="0" dirty="0"/>
              <a:t> o </a:t>
            </a:r>
            <a:r>
              <a:rPr lang="en-US" sz="900" b="0" dirty="0" err="1"/>
              <a:t>texto</a:t>
            </a:r>
            <a:r>
              <a:rPr sz="900" b="0" dirty="0"/>
              <a:t> (0 = "blank", 1 = "solid", </a:t>
            </a:r>
            <a:br>
              <a:rPr sz="900" b="0" dirty="0"/>
            </a:br>
            <a:r>
              <a:rPr sz="900" b="0" dirty="0"/>
              <a:t>2 = "dashed", 3 = "dotted", 4 = "</a:t>
            </a:r>
            <a:r>
              <a:rPr sz="900" b="0" dirty="0" err="1"/>
              <a:t>dotdash</a:t>
            </a:r>
            <a:r>
              <a:rPr sz="900" b="0" dirty="0"/>
              <a:t>", 5 = "</a:t>
            </a:r>
            <a:r>
              <a:rPr sz="900" b="0" dirty="0" err="1"/>
              <a:t>longdash</a:t>
            </a:r>
            <a:r>
              <a:rPr sz="900" b="0" dirty="0"/>
              <a:t>", </a:t>
            </a:r>
            <a:br>
              <a:rPr sz="900" b="0" dirty="0"/>
            </a:br>
            <a:r>
              <a:rPr sz="900" b="0" dirty="0"/>
              <a:t>6 = "</a:t>
            </a:r>
            <a:r>
              <a:rPr sz="900" b="0" dirty="0" err="1"/>
              <a:t>twodash</a:t>
            </a:r>
            <a:r>
              <a:rPr sz="900" b="0" dirty="0"/>
              <a:t>")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size</a:t>
            </a:r>
            <a:r>
              <a:rPr sz="900" b="0" dirty="0"/>
              <a:t> - </a:t>
            </a:r>
            <a:r>
              <a:rPr lang="en-US" sz="900" b="0" dirty="0" err="1"/>
              <a:t>enterp</a:t>
            </a:r>
            <a:r>
              <a:rPr sz="900" b="0" dirty="0"/>
              <a:t> (</a:t>
            </a:r>
            <a:r>
              <a:rPr lang="en-US" sz="900" b="0" dirty="0" err="1"/>
              <a:t>e</a:t>
            </a:r>
            <a:r>
              <a:rPr sz="900" b="0" dirty="0" err="1"/>
              <a:t>n</a:t>
            </a:r>
            <a:r>
              <a:rPr sz="900" b="0" dirty="0"/>
              <a:t> mm </a:t>
            </a:r>
            <a:r>
              <a:rPr lang="en-US" sz="900" b="0" dirty="0"/>
              <a:t>para </a:t>
            </a:r>
            <a:r>
              <a:rPr lang="en-US" sz="900" b="0" dirty="0" err="1"/>
              <a:t>el</a:t>
            </a:r>
            <a:r>
              <a:rPr lang="en-US" sz="900" b="0" dirty="0"/>
              <a:t> </a:t>
            </a:r>
            <a:r>
              <a:rPr lang="en-US" sz="900" b="0" dirty="0" err="1"/>
              <a:t>tama</a:t>
            </a:r>
            <a:r>
              <a:rPr lang="es-ES" sz="900" b="0" dirty="0" err="1"/>
              <a:t>ño</a:t>
            </a:r>
            <a:r>
              <a:rPr lang="es-ES" sz="900" b="0" dirty="0"/>
              <a:t> de los puntos y el texto</a:t>
            </a:r>
            <a:r>
              <a:rPr sz="900" b="0" dirty="0"/>
              <a:t>)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linewidth</a:t>
            </a:r>
            <a:r>
              <a:rPr sz="900" b="0" dirty="0"/>
              <a:t> - </a:t>
            </a:r>
            <a:r>
              <a:rPr lang="es-ES" sz="900" b="0" dirty="0"/>
              <a:t>entero</a:t>
            </a:r>
            <a:r>
              <a:rPr sz="900" b="0" dirty="0"/>
              <a:t> (</a:t>
            </a:r>
            <a:r>
              <a:rPr lang="es-ES" sz="900" b="0" dirty="0"/>
              <a:t>e</a:t>
            </a:r>
            <a:r>
              <a:rPr sz="900" b="0" dirty="0"/>
              <a:t>n mm </a:t>
            </a:r>
            <a:r>
              <a:rPr lang="es-ES" sz="900" b="0" dirty="0"/>
              <a:t>para el ancho de líneas</a:t>
            </a:r>
            <a:r>
              <a:rPr sz="900" b="0" dirty="0"/>
              <a:t>)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shape</a:t>
            </a:r>
            <a:r>
              <a:rPr sz="900" b="0" dirty="0"/>
              <a:t> - </a:t>
            </a:r>
            <a:r>
              <a:rPr lang="es-ES" sz="900" b="0" dirty="0"/>
              <a:t>entero</a:t>
            </a:r>
            <a:r>
              <a:rPr sz="900" b="0" dirty="0"/>
              <a:t>/</a:t>
            </a:r>
            <a:r>
              <a:rPr lang="es-ES" sz="900" b="0" dirty="0"/>
              <a:t>nombre de la forma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sz="900" b="0" dirty="0"/>
              <a:t> </a:t>
            </a:r>
            <a:r>
              <a:rPr lang="es-ES" sz="900" b="0" dirty="0"/>
              <a:t>             </a:t>
            </a:r>
            <a:r>
              <a:rPr sz="900" b="0" dirty="0"/>
              <a:t>o </a:t>
            </a:r>
            <a:r>
              <a:rPr lang="es-ES" sz="900" b="0" dirty="0"/>
              <a:t>un </a:t>
            </a:r>
            <a:r>
              <a:rPr lang="es-ES" sz="900" b="0" dirty="0" err="1"/>
              <a:t>cáracter</a:t>
            </a:r>
            <a:r>
              <a:rPr sz="900" b="0" dirty="0"/>
              <a:t> ("a")</a:t>
            </a:r>
          </a:p>
        </p:txBody>
      </p:sp>
      <p:sp>
        <p:nvSpPr>
          <p:cNvPr id="692" name="Common aesthetic values."/>
          <p:cNvSpPr txBox="1"/>
          <p:nvPr/>
        </p:nvSpPr>
        <p:spPr>
          <a:xfrm>
            <a:off x="849902" y="8170394"/>
            <a:ext cx="2187979" cy="15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3DA642"/>
                </a:solidFill>
              </a:defRPr>
            </a:pPr>
            <a:r>
              <a:rPr lang="es-ES" sz="1050" dirty="0"/>
              <a:t>Valores estéticos comunes</a:t>
            </a:r>
            <a:r>
              <a:rPr sz="1050" dirty="0"/>
              <a:t>.</a:t>
            </a:r>
          </a:p>
        </p:txBody>
      </p:sp>
      <p:pic>
        <p:nvPicPr>
          <p:cNvPr id="693" name="pasted-image.pdf" descr="pasted-image.pdf"/>
          <p:cNvPicPr>
            <a:picLocks noChangeAspect="1"/>
          </p:cNvPicPr>
          <p:nvPr/>
        </p:nvPicPr>
        <p:blipFill>
          <a:blip r:embed="rId15"/>
          <a:srcRect r="50311"/>
          <a:stretch>
            <a:fillRect/>
          </a:stretch>
        </p:blipFill>
        <p:spPr>
          <a:xfrm>
            <a:off x="2103554" y="9446902"/>
            <a:ext cx="1290409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Línea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695" name="pasted-image.pdf" descr="pasted-image.pdf"/>
          <p:cNvPicPr>
            <a:picLocks noChangeAspect="1"/>
          </p:cNvPicPr>
          <p:nvPr/>
        </p:nvPicPr>
        <p:blipFill>
          <a:blip r:embed="rId15"/>
          <a:srcRect l="49514"/>
          <a:stretch>
            <a:fillRect/>
          </a:stretch>
        </p:blipFill>
        <p:spPr>
          <a:xfrm>
            <a:off x="2095811" y="9693606"/>
            <a:ext cx="1311104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posit-full-color.png" descr="posit-full-color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nc &lt;- sf::st_read(system.file(&quot;shape/nc.shp&quot;, package = &quot;sf&quot;))"/>
          <p:cNvSpPr txBox="1"/>
          <p:nvPr/>
        </p:nvSpPr>
        <p:spPr>
          <a:xfrm>
            <a:off x="10562985" y="8323515"/>
            <a:ext cx="2840521" cy="12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 err="1"/>
              <a:t>nc</a:t>
            </a:r>
            <a:r>
              <a:rPr sz="800" dirty="0"/>
              <a:t> &lt;- </a:t>
            </a:r>
            <a:r>
              <a:rPr sz="800" b="1" dirty="0"/>
              <a:t>sf::</a:t>
            </a:r>
            <a:r>
              <a:rPr sz="800" b="1" dirty="0" err="1"/>
              <a:t>st_read</a:t>
            </a:r>
            <a:r>
              <a:rPr sz="800" b="1" dirty="0"/>
              <a:t>(</a:t>
            </a:r>
            <a:r>
              <a:rPr sz="800" dirty="0" err="1"/>
              <a:t>system.file</a:t>
            </a:r>
            <a:r>
              <a:rPr sz="800" dirty="0"/>
              <a:t>("shape/</a:t>
            </a:r>
            <a:r>
              <a:rPr sz="800" dirty="0" err="1"/>
              <a:t>nc.shp</a:t>
            </a:r>
            <a:r>
              <a:rPr sz="800" dirty="0"/>
              <a:t>", package = "sf")</a:t>
            </a:r>
            <a:r>
              <a:rPr sz="800" b="1" dirty="0"/>
              <a:t>)</a:t>
            </a:r>
          </a:p>
        </p:txBody>
      </p:sp>
      <p:pic>
        <p:nvPicPr>
          <p:cNvPr id="698" name="pasted-movie.png" descr="pasted-movi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74042" y="8641324"/>
            <a:ext cx="342287" cy="131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ángulo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2" name="Scales"/>
          <p:cNvSpPr txBox="1"/>
          <p:nvPr/>
        </p:nvSpPr>
        <p:spPr>
          <a:xfrm>
            <a:off x="3724388" y="746972"/>
            <a:ext cx="1104470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ES" sz="2400" dirty="0"/>
              <a:t>Es</a:t>
            </a:r>
            <a:r>
              <a:rPr sz="2400" dirty="0" err="1"/>
              <a:t>cal</a:t>
            </a:r>
            <a:r>
              <a:rPr lang="es-ES" sz="2400" dirty="0"/>
              <a:t>a</a:t>
            </a:r>
            <a:r>
              <a:rPr sz="2400" dirty="0"/>
              <a:t>s</a:t>
            </a:r>
          </a:p>
        </p:txBody>
      </p:sp>
      <p:sp>
        <p:nvSpPr>
          <p:cNvPr id="703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Coordinate Systems"/>
          <p:cNvSpPr txBox="1"/>
          <p:nvPr/>
        </p:nvSpPr>
        <p:spPr>
          <a:xfrm>
            <a:off x="7127988" y="803335"/>
            <a:ext cx="3047309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ES" sz="2000" dirty="0"/>
              <a:t>Sistemas de Coordenadas</a:t>
            </a:r>
            <a:endParaRPr sz="2000" dirty="0"/>
          </a:p>
        </p:txBody>
      </p:sp>
      <p:sp>
        <p:nvSpPr>
          <p:cNvPr id="705" name="Línea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Rectángulo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7" name="A stat builds new variables to plot (e.g., count, prop)."/>
          <p:cNvSpPr txBox="1"/>
          <p:nvPr/>
        </p:nvSpPr>
        <p:spPr>
          <a:xfrm>
            <a:off x="335608" y="1123770"/>
            <a:ext cx="3054155" cy="23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es-ES" sz="900" dirty="0"/>
              <a:t>Una estadística crea nuevas variables para trazar (por ejemplo, recuento, </a:t>
            </a:r>
            <a:r>
              <a:rPr lang="es-ES" sz="900" dirty="0" err="1"/>
              <a:t>prop</a:t>
            </a:r>
            <a:r>
              <a:rPr lang="es-ES" sz="900" dirty="0"/>
              <a:t>).</a:t>
            </a:r>
            <a:r>
              <a:rPr sz="900" dirty="0"/>
              <a:t> </a:t>
            </a:r>
          </a:p>
        </p:txBody>
      </p:sp>
      <p:sp>
        <p:nvSpPr>
          <p:cNvPr id="708" name="Stats"/>
          <p:cNvSpPr txBox="1"/>
          <p:nvPr/>
        </p:nvSpPr>
        <p:spPr>
          <a:xfrm>
            <a:off x="282688" y="708872"/>
            <a:ext cx="303729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400" dirty="0">
                <a:solidFill>
                  <a:srgbClr val="00A642"/>
                </a:solidFill>
              </a:rPr>
              <a:t>Estadísticas</a:t>
            </a:r>
            <a:r>
              <a:rPr sz="2400" dirty="0"/>
              <a:t>  </a:t>
            </a:r>
          </a:p>
        </p:txBody>
      </p:sp>
      <p:sp>
        <p:nvSpPr>
          <p:cNvPr id="709" name="An alternative way to build a layer."/>
          <p:cNvSpPr txBox="1"/>
          <p:nvPr/>
        </p:nvSpPr>
        <p:spPr>
          <a:xfrm>
            <a:off x="1400312" y="975099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Una forma alternativa de crear una capa</a:t>
            </a:r>
            <a:r>
              <a:rPr dirty="0"/>
              <a:t>.</a:t>
            </a:r>
          </a:p>
        </p:txBody>
      </p:sp>
      <p:grpSp>
        <p:nvGrpSpPr>
          <p:cNvPr id="746" name="Agrupar"/>
          <p:cNvGrpSpPr/>
          <p:nvPr/>
        </p:nvGrpSpPr>
        <p:grpSpPr>
          <a:xfrm>
            <a:off x="332849" y="1379502"/>
            <a:ext cx="2875561" cy="1000356"/>
            <a:chOff x="25399" y="25400"/>
            <a:chExt cx="2875560" cy="1000356"/>
          </a:xfrm>
        </p:grpSpPr>
        <p:graphicFrame>
          <p:nvGraphicFramePr>
            <p:cNvPr id="710" name="Table 3-2-1-1-1-1-1"/>
            <p:cNvGraphicFramePr/>
            <p:nvPr/>
          </p:nvGraphicFramePr>
          <p:xfrm>
            <a:off x="1714938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1" name="+"/>
            <p:cNvSpPr txBox="1"/>
            <p:nvPr/>
          </p:nvSpPr>
          <p:spPr>
            <a:xfrm>
              <a:off x="1467545" y="236723"/>
              <a:ext cx="14908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</a:defRPr>
              </a:lvl1pPr>
            </a:lstStyle>
            <a:p>
              <a:r>
                <a:rPr sz="2000"/>
                <a:t>+</a:t>
              </a:r>
            </a:p>
          </p:txBody>
        </p:sp>
        <p:sp>
          <p:nvSpPr>
            <p:cNvPr id="712" name="="/>
            <p:cNvSpPr txBox="1"/>
            <p:nvPr/>
          </p:nvSpPr>
          <p:spPr>
            <a:xfrm>
              <a:off x="2190077" y="236723"/>
              <a:ext cx="14908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</a:defRPr>
              </a:lvl1pPr>
            </a:lstStyle>
            <a:p>
              <a:r>
                <a:rPr sz="2000"/>
                <a:t>=</a:t>
              </a:r>
            </a:p>
          </p:txBody>
        </p:sp>
        <p:graphicFrame>
          <p:nvGraphicFramePr>
            <p:cNvPr id="713" name="Table 3-2-1-1-1-1-1-1"/>
            <p:cNvGraphicFramePr/>
            <p:nvPr/>
          </p:nvGraphicFramePr>
          <p:xfrm>
            <a:off x="2407534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4" name="data"/>
            <p:cNvSpPr txBox="1"/>
            <p:nvPr/>
          </p:nvSpPr>
          <p:spPr>
            <a:xfrm>
              <a:off x="25975" y="571846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sz="900" dirty="0" err="1"/>
                <a:t>dat</a:t>
              </a:r>
              <a:r>
                <a:rPr lang="en-US" sz="900" dirty="0" err="1"/>
                <a:t>os</a:t>
              </a:r>
              <a:endParaRPr sz="900" dirty="0"/>
            </a:p>
          </p:txBody>
        </p:sp>
        <p:sp>
          <p:nvSpPr>
            <p:cNvPr id="715" name="geom…"/>
            <p:cNvSpPr txBox="1"/>
            <p:nvPr/>
          </p:nvSpPr>
          <p:spPr>
            <a:xfrm>
              <a:off x="1111811" y="58760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rPr sz="900" dirty="0" err="1"/>
                <a:t>geom</a:t>
              </a:r>
              <a:endParaRPr sz="900" dirty="0"/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sz="800" dirty="0"/>
                <a:t>x = x </a:t>
              </a:r>
              <a:r>
                <a:rPr sz="800" dirty="0">
                  <a:solidFill>
                    <a:srgbClr val="A7AAA9"/>
                  </a:solidFill>
                </a:rPr>
                <a:t>·</a:t>
              </a:r>
              <a:br>
                <a:rPr sz="800" dirty="0">
                  <a:solidFill>
                    <a:srgbClr val="A7AAA9"/>
                  </a:solidFill>
                </a:rPr>
              </a:br>
              <a:r>
                <a:rPr sz="800" dirty="0"/>
                <a:t>y = count</a:t>
              </a:r>
            </a:p>
          </p:txBody>
        </p:sp>
        <p:sp>
          <p:nvSpPr>
            <p:cNvPr id="716" name="coordinate system"/>
            <p:cNvSpPr txBox="1"/>
            <p:nvPr/>
          </p:nvSpPr>
          <p:spPr>
            <a:xfrm>
              <a:off x="1629213" y="56220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es-ES" sz="900" dirty="0"/>
                <a:t>sistema de coordenadas</a:t>
              </a:r>
              <a:endParaRPr sz="900" dirty="0"/>
            </a:p>
          </p:txBody>
        </p:sp>
        <p:sp>
          <p:nvSpPr>
            <p:cNvPr id="717" name="plot"/>
            <p:cNvSpPr txBox="1"/>
            <p:nvPr/>
          </p:nvSpPr>
          <p:spPr>
            <a:xfrm>
              <a:off x="2418358" y="56220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es-ES" sz="900" dirty="0"/>
                <a:t>gráfica</a:t>
              </a:r>
              <a:endParaRPr sz="900" dirty="0"/>
            </a:p>
          </p:txBody>
        </p:sp>
        <p:grpSp>
          <p:nvGrpSpPr>
            <p:cNvPr id="724" name="Agrupar"/>
            <p:cNvGrpSpPr/>
            <p:nvPr/>
          </p:nvGrpSpPr>
          <p:grpSpPr>
            <a:xfrm>
              <a:off x="25399" y="25400"/>
              <a:ext cx="469900" cy="514350"/>
              <a:chOff x="25400" y="25400"/>
              <a:chExt cx="469898" cy="514349"/>
            </a:xfrm>
          </p:grpSpPr>
          <p:graphicFrame>
            <p:nvGraphicFramePr>
              <p:cNvPr id="718" name="Table 3-2-1-1-1-1-3"/>
              <p:cNvGraphicFramePr/>
              <p:nvPr/>
            </p:nvGraphicFramePr>
            <p:xfrm>
              <a:off x="25400" y="25400"/>
              <a:ext cx="469898" cy="514349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719" name="Línea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  <p:sp>
            <p:nvSpPr>
              <p:cNvPr id="720" name="Línea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  <p:sp>
            <p:nvSpPr>
              <p:cNvPr id="721" name="Línea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  <p:sp>
            <p:nvSpPr>
              <p:cNvPr id="722" name="Línea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  <p:sp>
            <p:nvSpPr>
              <p:cNvPr id="723" name="Línea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</p:grpSp>
        <p:sp>
          <p:nvSpPr>
            <p:cNvPr id="725" name="Línea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400"/>
            </a:p>
          </p:txBody>
        </p:sp>
        <p:grpSp>
          <p:nvGrpSpPr>
            <p:cNvPr id="739" name="Agrupar"/>
            <p:cNvGrpSpPr/>
            <p:nvPr/>
          </p:nvGrpSpPr>
          <p:grpSpPr>
            <a:xfrm>
              <a:off x="720812" y="143933"/>
              <a:ext cx="654305" cy="386523"/>
              <a:chOff x="-1" y="0"/>
              <a:chExt cx="654303" cy="386522"/>
            </a:xfrm>
          </p:grpSpPr>
          <p:grpSp>
            <p:nvGrpSpPr>
              <p:cNvPr id="734" name="Agrupar"/>
              <p:cNvGrpSpPr/>
              <p:nvPr/>
            </p:nvGrpSpPr>
            <p:grpSpPr>
              <a:xfrm>
                <a:off x="-1" y="0"/>
                <a:ext cx="583091" cy="378830"/>
                <a:chOff x="0" y="0"/>
                <a:chExt cx="583089" cy="378830"/>
              </a:xfrm>
            </p:grpSpPr>
            <p:graphicFrame>
              <p:nvGraphicFramePr>
                <p:cNvPr id="726" name="Table 3-2-1-1-1-1-3-1"/>
                <p:cNvGraphicFramePr/>
                <p:nvPr/>
              </p:nvGraphicFramePr>
              <p:xfrm>
                <a:off x="0" y="0"/>
                <a:ext cx="520695" cy="378830"/>
              </p:xfrm>
              <a:graphic>
                <a:graphicData uri="http://schemas.openxmlformats.org/drawingml/2006/table">
                  <a:tbl>
                    <a:tblPr firstRow="1">
                      <a:tableStyleId>{4C3C2611-4C71-4FC5-86AE-919BDF0F9419}</a:tableStyleId>
                    </a:tblPr>
                    <a:tblGrid>
                      <a:gridCol w="11834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02359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count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27" name="Línea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28" name="Línea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29" name="Línea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30" name="Línea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31" name="Línea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32" name="Línea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33" name="Línea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</p:grpSp>
          <p:sp>
            <p:nvSpPr>
              <p:cNvPr id="735" name="Cuadrado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36" name="Cuadrado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37" name="Cuadrado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38" name="Cuadrado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</p:grpSp>
        <p:sp>
          <p:nvSpPr>
            <p:cNvPr id="740" name="stat"/>
            <p:cNvSpPr txBox="1"/>
            <p:nvPr/>
          </p:nvSpPr>
          <p:spPr>
            <a:xfrm>
              <a:off x="469425" y="579827"/>
              <a:ext cx="589747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9250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es-ES" sz="900" dirty="0"/>
                <a:t>es</a:t>
              </a:r>
              <a:r>
                <a:rPr sz="900" dirty="0"/>
                <a:t>ta</a:t>
              </a:r>
              <a:r>
                <a:rPr lang="en-US" sz="900" dirty="0"/>
                <a:t>d</a:t>
              </a:r>
              <a:r>
                <a:rPr lang="es-ES" sz="900" dirty="0" err="1"/>
                <a:t>ísticas</a:t>
              </a:r>
              <a:endParaRPr sz="900" dirty="0"/>
            </a:p>
          </p:txBody>
        </p:sp>
        <p:grpSp>
          <p:nvGrpSpPr>
            <p:cNvPr id="745" name="Agrupar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1" name="Rectángulo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42" name="Rectángulo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43" name="Rectángulo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44" name="Rectángulo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</p:grpSp>
      </p:grpSp>
      <p:sp>
        <p:nvSpPr>
          <p:cNvPr id="74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3746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 defTabSz="560831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9" b="0">
                <a:solidFill>
                  <a:srgbClr val="000000"/>
                </a:solidFill>
              </a:defRPr>
            </a:pPr>
            <a:r>
              <a:rPr lang="es-ES" sz="900" dirty="0"/>
              <a:t>Visualice una estadística cambiando la estadística predeterminada de una función </a:t>
            </a:r>
            <a:r>
              <a:rPr lang="es-ES" sz="900" dirty="0" err="1"/>
              <a:t>geom</a:t>
            </a:r>
            <a:r>
              <a:rPr lang="es-ES" sz="900" dirty="0"/>
              <a:t>, </a:t>
            </a:r>
            <a:r>
              <a:rPr lang="es-ES" sz="1000" dirty="0" err="1">
                <a:solidFill>
                  <a:srgbClr val="000000"/>
                </a:solidFill>
              </a:rPr>
              <a:t>geom_bar</a:t>
            </a:r>
            <a:r>
              <a:rPr lang="es-ES" sz="1000" dirty="0">
                <a:solidFill>
                  <a:srgbClr val="000000"/>
                </a:solidFill>
              </a:rPr>
              <a:t>(</a:t>
            </a:r>
            <a:r>
              <a:rPr lang="es-ES" sz="1000" dirty="0" err="1">
                <a:solidFill>
                  <a:srgbClr val="000000"/>
                </a:solidFill>
              </a:rPr>
              <a:t>stat</a:t>
            </a:r>
            <a:r>
              <a:rPr lang="es-ES" sz="1000" dirty="0">
                <a:solidFill>
                  <a:srgbClr val="000000"/>
                </a:solidFill>
              </a:rPr>
              <a:t>="</a:t>
            </a:r>
            <a:r>
              <a:rPr lang="es-ES" sz="1000" dirty="0" err="1">
                <a:solidFill>
                  <a:srgbClr val="000000"/>
                </a:solidFill>
              </a:rPr>
              <a:t>count</a:t>
            </a:r>
            <a:r>
              <a:rPr lang="es-ES" sz="1000" dirty="0">
                <a:solidFill>
                  <a:srgbClr val="000000"/>
                </a:solidFill>
              </a:rPr>
              <a:t>") </a:t>
            </a:r>
            <a:r>
              <a:rPr lang="es-ES" sz="900" dirty="0"/>
              <a:t>o utilizando una función </a:t>
            </a:r>
            <a:r>
              <a:rPr lang="es-ES" sz="900" dirty="0" err="1"/>
              <a:t>stat</a:t>
            </a:r>
            <a:r>
              <a:rPr lang="es-ES" sz="900" dirty="0"/>
              <a:t>, </a:t>
            </a:r>
            <a:r>
              <a:rPr lang="es-ES" sz="1000" b="0" dirty="0" err="1">
                <a:solidFill>
                  <a:srgbClr val="000000"/>
                </a:solidFill>
              </a:rPr>
              <a:t>stat_count</a:t>
            </a:r>
            <a:r>
              <a:rPr lang="es-ES" sz="1000" b="0" dirty="0">
                <a:solidFill>
                  <a:srgbClr val="000000"/>
                </a:solidFill>
              </a:rPr>
              <a:t>(</a:t>
            </a:r>
            <a:r>
              <a:rPr lang="es-ES" sz="1000" b="0" dirty="0" err="1">
                <a:solidFill>
                  <a:srgbClr val="000000"/>
                </a:solidFill>
              </a:rPr>
              <a:t>geom</a:t>
            </a:r>
            <a:r>
              <a:rPr lang="es-ES" sz="1000" b="0" dirty="0">
                <a:solidFill>
                  <a:srgbClr val="000000"/>
                </a:solidFill>
              </a:rPr>
              <a:t>="bar")</a:t>
            </a:r>
            <a:r>
              <a:rPr lang="es-ES" sz="900" dirty="0"/>
              <a:t>, que llama a una función </a:t>
            </a:r>
            <a:r>
              <a:rPr lang="es-ES" sz="900" dirty="0" err="1"/>
              <a:t>geom</a:t>
            </a:r>
            <a:r>
              <a:rPr lang="es-ES" sz="900" dirty="0"/>
              <a:t> predeterminada para crear una capa (equivalente a una función </a:t>
            </a:r>
            <a:r>
              <a:rPr lang="es-ES" sz="900" dirty="0" err="1"/>
              <a:t>geom</a:t>
            </a:r>
            <a:r>
              <a:rPr lang="es-ES" sz="900" dirty="0"/>
              <a:t>).
Utilice la sintaxis </a:t>
            </a:r>
            <a:r>
              <a:rPr lang="es-ES" sz="1000" b="0" dirty="0" err="1">
                <a:solidFill>
                  <a:srgbClr val="000000"/>
                </a:solidFill>
              </a:rPr>
              <a:t>after_stat</a:t>
            </a:r>
            <a:r>
              <a:rPr lang="es-ES" sz="1000" b="0" dirty="0">
                <a:solidFill>
                  <a:srgbClr val="000000"/>
                </a:solidFill>
              </a:rPr>
              <a:t>(nombre) </a:t>
            </a:r>
            <a:r>
              <a:rPr lang="es-ES" sz="900" dirty="0"/>
              <a:t>para asignar el nombre de la variable </a:t>
            </a:r>
            <a:r>
              <a:rPr lang="es-ES" sz="900" dirty="0" err="1"/>
              <a:t>stat</a:t>
            </a:r>
            <a:r>
              <a:rPr lang="es-ES" sz="900" dirty="0"/>
              <a:t> a una estética.</a:t>
            </a:r>
            <a:endParaRPr sz="900" dirty="0"/>
          </a:p>
        </p:txBody>
      </p:sp>
      <p:sp>
        <p:nvSpPr>
          <p:cNvPr id="748" name="i + stat_density_2d(aes(fill = after_stat(level)),…"/>
          <p:cNvSpPr txBox="1"/>
          <p:nvPr/>
        </p:nvSpPr>
        <p:spPr>
          <a:xfrm>
            <a:off x="840678" y="3259351"/>
            <a:ext cx="2515302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 err="1"/>
              <a:t>i</a:t>
            </a:r>
            <a:r>
              <a:rPr sz="900" b="1" dirty="0"/>
              <a:t> + stat_density_2d(</a:t>
            </a:r>
            <a:r>
              <a:rPr sz="900" dirty="0" err="1"/>
              <a:t>aes</a:t>
            </a:r>
            <a:r>
              <a:rPr sz="900" dirty="0"/>
              <a:t>(fill = </a:t>
            </a:r>
            <a:r>
              <a:rPr sz="900" dirty="0" err="1"/>
              <a:t>after_stat</a:t>
            </a:r>
            <a:r>
              <a:rPr sz="900" dirty="0"/>
              <a:t>(level)),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geom</a:t>
            </a:r>
            <a:r>
              <a:rPr sz="900" dirty="0"/>
              <a:t> = "polygon"</a:t>
            </a:r>
            <a:r>
              <a:rPr sz="900" b="1" dirty="0"/>
              <a:t>)</a:t>
            </a:r>
          </a:p>
        </p:txBody>
      </p:sp>
      <p:sp>
        <p:nvSpPr>
          <p:cNvPr id="749" name="Triángulo"/>
          <p:cNvSpPr/>
          <p:nvPr/>
        </p:nvSpPr>
        <p:spPr>
          <a:xfrm rot="13348086" flipH="1">
            <a:off x="1512750" y="310514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1" name="Triángulo"/>
          <p:cNvSpPr/>
          <p:nvPr/>
        </p:nvSpPr>
        <p:spPr>
          <a:xfrm rot="13749031" flipH="1">
            <a:off x="2224686" y="310334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2" name="Triángulo"/>
          <p:cNvSpPr/>
          <p:nvPr/>
        </p:nvSpPr>
        <p:spPr>
          <a:xfrm>
            <a:off x="2454339" y="337038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5" name="Línea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59" name="Agrupar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7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pasted-image.pdf" descr="pasted-image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0" name="c + stat_bin(binwidth = 1, boundary = 10) x, y |  count, ncount, density, ndensity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4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stat_bin</a:t>
            </a:r>
            <a:r>
              <a:rPr sz="900" b="1" dirty="0"/>
              <a:t>(</a:t>
            </a:r>
            <a:r>
              <a:rPr sz="900" dirty="0" err="1"/>
              <a:t>binwidth</a:t>
            </a:r>
            <a:r>
              <a:rPr sz="900" dirty="0"/>
              <a:t> = 1, boundary = 10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</a:t>
            </a:r>
            <a:r>
              <a:rPr sz="900" dirty="0"/>
              <a:t> |  count, </a:t>
            </a:r>
            <a:r>
              <a:rPr sz="900" dirty="0" err="1"/>
              <a:t>ncount</a:t>
            </a:r>
            <a:r>
              <a:rPr sz="900" dirty="0"/>
              <a:t>, density, </a:t>
            </a:r>
            <a:r>
              <a:rPr sz="900" dirty="0" err="1"/>
              <a:t>ndensity</a:t>
            </a:r>
            <a:endParaRPr sz="900" dirty="0"/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stat_count</a:t>
            </a:r>
            <a:r>
              <a:rPr sz="900" b="1" dirty="0"/>
              <a:t>(</a:t>
            </a:r>
            <a:r>
              <a:rPr sz="900" dirty="0"/>
              <a:t>width = 1</a:t>
            </a:r>
            <a:r>
              <a:rPr sz="900" b="1" dirty="0"/>
              <a:t>)  x, y</a:t>
            </a:r>
            <a:r>
              <a:rPr sz="900" dirty="0"/>
              <a:t> |  count, prop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stat_density</a:t>
            </a:r>
            <a:r>
              <a:rPr sz="900" b="1" dirty="0"/>
              <a:t>(</a:t>
            </a:r>
            <a:r>
              <a:rPr sz="900" dirty="0"/>
              <a:t>adjust = 1, kernel = "gaussian"</a:t>
            </a:r>
            <a:r>
              <a:rPr sz="900" b="1" dirty="0"/>
              <a:t>) </a:t>
            </a:r>
            <a:br>
              <a:rPr sz="900" b="1" dirty="0"/>
            </a:br>
            <a:r>
              <a:rPr sz="900" b="1" dirty="0"/>
              <a:t>x, y</a:t>
            </a:r>
            <a:r>
              <a:rPr sz="900" dirty="0"/>
              <a:t> |  count, density, scaled</a:t>
            </a:r>
          </a:p>
          <a:p>
            <a:pPr defTabSz="566674">
              <a:lnSpc>
                <a:spcPct val="80000"/>
              </a:lnSpc>
              <a:spcBef>
                <a:spcPts val="12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stat_bin_2d(</a:t>
            </a:r>
            <a:r>
              <a:rPr sz="900" dirty="0"/>
              <a:t>bins = 30, drop = T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y, fill</a:t>
            </a:r>
            <a:r>
              <a:rPr sz="900" dirty="0"/>
              <a:t> |  count, density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stat_bin_hex</a:t>
            </a:r>
            <a:r>
              <a:rPr sz="900" b="1" dirty="0"/>
              <a:t>(</a:t>
            </a:r>
            <a:r>
              <a:rPr sz="900" dirty="0"/>
              <a:t>bins = 30</a:t>
            </a:r>
            <a:r>
              <a:rPr sz="900" b="1" dirty="0"/>
              <a:t>) x, y, fill</a:t>
            </a:r>
            <a:r>
              <a:rPr sz="900" dirty="0"/>
              <a:t> |  count, density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stat_density_2d(</a:t>
            </a:r>
            <a:r>
              <a:rPr sz="900" dirty="0"/>
              <a:t>contour = TRUE, n = 100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y, color, size</a:t>
            </a:r>
            <a:r>
              <a:rPr sz="900" dirty="0"/>
              <a:t> |  level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stat_ellipse</a:t>
            </a:r>
            <a:r>
              <a:rPr sz="900" b="1" dirty="0"/>
              <a:t>(</a:t>
            </a:r>
            <a:r>
              <a:rPr sz="900" dirty="0"/>
              <a:t>level = 0.95, segments = 51, type = "t"</a:t>
            </a:r>
            <a:r>
              <a:rPr sz="900" b="1" dirty="0"/>
              <a:t>)</a:t>
            </a:r>
          </a:p>
          <a:p>
            <a:pPr defTabSz="566674">
              <a:lnSpc>
                <a:spcPct val="80000"/>
              </a:lnSpc>
              <a:spcBef>
                <a:spcPts val="18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stat_contour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(z = z)</a:t>
            </a:r>
            <a:r>
              <a:rPr sz="900" b="1" dirty="0"/>
              <a:t>) x, y, z, order</a:t>
            </a:r>
            <a:r>
              <a:rPr sz="900" dirty="0"/>
              <a:t> |  level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stat_summary_hex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(z = z), bins = 30, fun = max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y, z, fill </a:t>
            </a:r>
            <a:r>
              <a:rPr sz="900" dirty="0"/>
              <a:t>|  value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l + stat_summary_2d(</a:t>
            </a:r>
            <a:r>
              <a:rPr sz="900" dirty="0" err="1"/>
              <a:t>aes</a:t>
            </a:r>
            <a:r>
              <a:rPr sz="900" dirty="0"/>
              <a:t>(z = z), bins = 30, fun = mean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y, z, fill</a:t>
            </a:r>
            <a:r>
              <a:rPr sz="900" dirty="0"/>
              <a:t> |  value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stat_boxplot</a:t>
            </a:r>
            <a:r>
              <a:rPr sz="900" b="1" dirty="0"/>
              <a:t>(</a:t>
            </a:r>
            <a:r>
              <a:rPr sz="900" dirty="0" err="1"/>
              <a:t>coef</a:t>
            </a:r>
            <a:r>
              <a:rPr sz="900" dirty="0"/>
              <a:t> = 1.5</a:t>
            </a:r>
            <a:r>
              <a:rPr sz="900" b="1" dirty="0"/>
              <a:t>) </a:t>
            </a:r>
            <a:br>
              <a:rPr sz="900" b="1" dirty="0"/>
            </a:br>
            <a:r>
              <a:rPr sz="900" b="1" dirty="0"/>
              <a:t>x, y</a:t>
            </a:r>
            <a:r>
              <a:rPr sz="900" dirty="0"/>
              <a:t> |  lower, middle, upper, width , </a:t>
            </a:r>
            <a:r>
              <a:rPr sz="900" dirty="0" err="1"/>
              <a:t>ymin</a:t>
            </a:r>
            <a:r>
              <a:rPr sz="900" dirty="0"/>
              <a:t>, </a:t>
            </a:r>
            <a:r>
              <a:rPr sz="900" dirty="0" err="1"/>
              <a:t>ymax</a:t>
            </a:r>
            <a:endParaRPr sz="900" dirty="0"/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stat_ydensity</a:t>
            </a:r>
            <a:r>
              <a:rPr sz="900" b="1" dirty="0"/>
              <a:t>(</a:t>
            </a:r>
            <a:r>
              <a:rPr sz="900" dirty="0"/>
              <a:t>kernel = "gaussian", scale = "area"</a:t>
            </a:r>
            <a:r>
              <a:rPr sz="900" b="1" dirty="0"/>
              <a:t>) x, y</a:t>
            </a:r>
            <a:r>
              <a:rPr sz="900" dirty="0"/>
              <a:t> | density, scaled, count, n, </a:t>
            </a:r>
            <a:r>
              <a:rPr sz="900" dirty="0" err="1"/>
              <a:t>violinwidth</a:t>
            </a:r>
            <a:r>
              <a:rPr sz="900" dirty="0"/>
              <a:t>, width</a:t>
            </a:r>
          </a:p>
          <a:p>
            <a:pPr defTabSz="566674">
              <a:lnSpc>
                <a:spcPct val="80000"/>
              </a:lnSpc>
              <a:spcBef>
                <a:spcPts val="12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stat_ecdf</a:t>
            </a:r>
            <a:r>
              <a:rPr sz="900" b="1" dirty="0"/>
              <a:t>(</a:t>
            </a:r>
            <a:r>
              <a:rPr sz="900" dirty="0"/>
              <a:t>n = 40</a:t>
            </a:r>
            <a:r>
              <a:rPr sz="900" b="1" dirty="0"/>
              <a:t>)  x, y</a:t>
            </a:r>
            <a:r>
              <a:rPr sz="900" dirty="0"/>
              <a:t> |  x, y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stat_quantile</a:t>
            </a:r>
            <a:r>
              <a:rPr sz="900" b="1" dirty="0"/>
              <a:t>(</a:t>
            </a:r>
            <a:r>
              <a:rPr sz="900" dirty="0"/>
              <a:t>quantiles = c(0.1, 0.9), </a:t>
            </a:r>
            <a:br>
              <a:rPr sz="900" dirty="0"/>
            </a:br>
            <a:r>
              <a:rPr sz="900" dirty="0"/>
              <a:t>formula = y ~ log(x), method = "</a:t>
            </a:r>
            <a:r>
              <a:rPr sz="900" dirty="0" err="1"/>
              <a:t>rq</a:t>
            </a:r>
            <a:r>
              <a:rPr sz="900" dirty="0"/>
              <a:t>"</a:t>
            </a:r>
            <a:r>
              <a:rPr sz="900" b="1" dirty="0"/>
              <a:t>)  x, y</a:t>
            </a:r>
            <a:r>
              <a:rPr sz="900" dirty="0"/>
              <a:t> | quantile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stat_smooth</a:t>
            </a:r>
            <a:r>
              <a:rPr sz="900" b="1" dirty="0"/>
              <a:t>(</a:t>
            </a:r>
            <a:r>
              <a:rPr sz="900" dirty="0"/>
              <a:t>method = "</a:t>
            </a:r>
            <a:r>
              <a:rPr sz="900" dirty="0" err="1"/>
              <a:t>lm</a:t>
            </a:r>
            <a:r>
              <a:rPr sz="900" dirty="0"/>
              <a:t>", formula = y ~ x, se = T, </a:t>
            </a:r>
            <a:br>
              <a:rPr sz="900" dirty="0"/>
            </a:br>
            <a:r>
              <a:rPr sz="900" dirty="0"/>
              <a:t>level = 0.95</a:t>
            </a:r>
            <a:r>
              <a:rPr sz="900" b="1" dirty="0"/>
              <a:t>) x, y</a:t>
            </a:r>
            <a:r>
              <a:rPr sz="900" dirty="0"/>
              <a:t> | se, x, y, </a:t>
            </a:r>
            <a:r>
              <a:rPr sz="900" dirty="0" err="1"/>
              <a:t>ymin</a:t>
            </a:r>
            <a:r>
              <a:rPr sz="900" dirty="0"/>
              <a:t>, </a:t>
            </a:r>
            <a:r>
              <a:rPr sz="900" dirty="0" err="1"/>
              <a:t>ymax</a:t>
            </a:r>
            <a:endParaRPr sz="900" dirty="0"/>
          </a:p>
          <a:p>
            <a:pPr defTabSz="566674">
              <a:lnSpc>
                <a:spcPct val="80000"/>
              </a:lnSpc>
              <a:spcBef>
                <a:spcPts val="12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 err="1"/>
              <a:t>ggplot</a:t>
            </a:r>
            <a:r>
              <a:rPr sz="900" b="1" dirty="0"/>
              <a:t>() + </a:t>
            </a:r>
            <a:r>
              <a:rPr sz="900" b="1" dirty="0" err="1"/>
              <a:t>xlim</a:t>
            </a:r>
            <a:r>
              <a:rPr sz="900" b="1" dirty="0"/>
              <a:t>(</a:t>
            </a:r>
            <a:r>
              <a:rPr sz="900" dirty="0"/>
              <a:t>-5, 5</a:t>
            </a:r>
            <a:r>
              <a:rPr sz="900" b="1" dirty="0"/>
              <a:t>) + </a:t>
            </a:r>
            <a:r>
              <a:rPr sz="900" b="1" dirty="0" err="1"/>
              <a:t>stat_function</a:t>
            </a:r>
            <a:r>
              <a:rPr sz="900" b="1" dirty="0"/>
              <a:t>(</a:t>
            </a:r>
            <a:r>
              <a:rPr sz="900" dirty="0"/>
              <a:t>fun = </a:t>
            </a:r>
            <a:r>
              <a:rPr sz="900" dirty="0" err="1"/>
              <a:t>dnorm</a:t>
            </a:r>
            <a:r>
              <a:rPr sz="900" dirty="0"/>
              <a:t>, </a:t>
            </a:r>
            <a:br>
              <a:rPr sz="900" dirty="0"/>
            </a:br>
            <a:r>
              <a:rPr sz="900" dirty="0"/>
              <a:t>n = 20, </a:t>
            </a:r>
            <a:r>
              <a:rPr sz="900" dirty="0" err="1"/>
              <a:t>geom</a:t>
            </a:r>
            <a:r>
              <a:rPr sz="900" dirty="0"/>
              <a:t> = “point”</a:t>
            </a:r>
            <a:r>
              <a:rPr sz="900" b="1" dirty="0"/>
              <a:t>) x</a:t>
            </a:r>
            <a:r>
              <a:rPr sz="900" dirty="0"/>
              <a:t> |  x, y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 err="1"/>
              <a:t>ggplot</a:t>
            </a:r>
            <a:r>
              <a:rPr sz="900" b="1" dirty="0"/>
              <a:t>() + </a:t>
            </a:r>
            <a:r>
              <a:rPr sz="900" b="1" dirty="0" err="1"/>
              <a:t>stat_qq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(sample = 1:100)</a:t>
            </a:r>
            <a:r>
              <a:rPr sz="900" b="1" dirty="0"/>
              <a:t>) </a:t>
            </a:r>
            <a:br>
              <a:rPr sz="900" b="1" dirty="0"/>
            </a:br>
            <a:r>
              <a:rPr sz="900" b="1" dirty="0"/>
              <a:t>x, y, sample </a:t>
            </a:r>
            <a:r>
              <a:rPr sz="900" dirty="0"/>
              <a:t>|  sample, theoretical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stat_sum</a:t>
            </a:r>
            <a:r>
              <a:rPr sz="900" b="1" dirty="0"/>
              <a:t>() x, y, size</a:t>
            </a:r>
            <a:r>
              <a:rPr sz="900" dirty="0"/>
              <a:t> |  n, prop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stat_summary</a:t>
            </a:r>
            <a:r>
              <a:rPr sz="900" b="1" dirty="0"/>
              <a:t>(</a:t>
            </a:r>
            <a:r>
              <a:rPr sz="900" dirty="0" err="1"/>
              <a:t>fun.data</a:t>
            </a:r>
            <a:r>
              <a:rPr sz="900" dirty="0"/>
              <a:t> = "</a:t>
            </a:r>
            <a:r>
              <a:rPr sz="900" dirty="0" err="1"/>
              <a:t>mean_cl_boot</a:t>
            </a:r>
            <a:r>
              <a:rPr sz="900" dirty="0"/>
              <a:t>"</a:t>
            </a:r>
            <a:r>
              <a:rPr sz="900" b="1" dirty="0"/>
              <a:t>)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h + </a:t>
            </a:r>
            <a:r>
              <a:rPr sz="900" b="1" dirty="0" err="1"/>
              <a:t>stat_summary_bin</a:t>
            </a:r>
            <a:r>
              <a:rPr sz="900" b="1" dirty="0"/>
              <a:t>(</a:t>
            </a:r>
            <a:r>
              <a:rPr sz="900" dirty="0"/>
              <a:t>fun = "mean", </a:t>
            </a:r>
            <a:r>
              <a:rPr sz="900" dirty="0" err="1"/>
              <a:t>geom</a:t>
            </a:r>
            <a:r>
              <a:rPr sz="900" dirty="0"/>
              <a:t> = "bar"</a:t>
            </a:r>
            <a:r>
              <a:rPr sz="900" b="1" dirty="0"/>
              <a:t>)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stat_identity</a:t>
            </a:r>
            <a:r>
              <a:rPr sz="900" b="1" dirty="0"/>
              <a:t>()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>
                <a:solidFill>
                  <a:srgbClr val="000000"/>
                </a:solidFill>
              </a:defRPr>
            </a:pPr>
            <a:r>
              <a:rPr sz="900" dirty="0"/>
              <a:t>e + </a:t>
            </a:r>
            <a:r>
              <a:rPr sz="900" dirty="0" err="1"/>
              <a:t>stat_unique</a:t>
            </a:r>
            <a:r>
              <a:rPr sz="900" dirty="0"/>
              <a:t>()</a:t>
            </a: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119132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>
                <a:solidFill>
                  <a:srgbClr val="000000"/>
                </a:solidFill>
              </a:rPr>
              <a:t>s</a:t>
            </a:r>
            <a:r>
              <a:rPr sz="900" dirty="0">
                <a:solidFill>
                  <a:srgbClr val="000000"/>
                </a:solidFill>
              </a:rPr>
              <a:t>cales </a:t>
            </a:r>
            <a:r>
              <a:rPr lang="es-ES" sz="800" dirty="0"/>
              <a:t>asigna valores de datos a los valores visuales de una estética. Para cambiar una asignación, agregue una nueva escala.</a:t>
            </a:r>
            <a:endParaRPr sz="800" dirty="0"/>
          </a:p>
        </p:txBody>
      </p:sp>
      <p:grpSp>
        <p:nvGrpSpPr>
          <p:cNvPr id="768" name="Agrupar"/>
          <p:cNvGrpSpPr/>
          <p:nvPr/>
        </p:nvGrpSpPr>
        <p:grpSpPr>
          <a:xfrm>
            <a:off x="3724388" y="1417357"/>
            <a:ext cx="364615" cy="364711"/>
            <a:chOff x="0" y="0"/>
            <a:chExt cx="364614" cy="364710"/>
          </a:xfrm>
        </p:grpSpPr>
        <p:pic>
          <p:nvPicPr>
            <p:cNvPr id="762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Agrupar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ángulo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4" name="Rectángulo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5" name="Rectángulo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6" name="Rectángulo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69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sz="900"/>
              <a:t>n </a:t>
            </a:r>
            <a:r>
              <a:rPr sz="800"/>
              <a:t>&lt;-</a:t>
            </a:r>
            <a:r>
              <a:rPr sz="900"/>
              <a:t> d + geom_bar(aes(fill = fl))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43305">
              <a:lnSpc>
                <a:spcPct val="80000"/>
              </a:lnSpc>
              <a:spcBef>
                <a:spcPts val="0"/>
              </a:spcBef>
              <a:defRPr sz="837">
                <a:solidFill>
                  <a:srgbClr val="000000"/>
                </a:solidFill>
              </a:defRPr>
            </a:pPr>
            <a:r>
              <a:rPr dirty="0"/>
              <a:t>n + </a:t>
            </a:r>
            <a:r>
              <a:rPr dirty="0" err="1"/>
              <a:t>scale_fill_manual</a:t>
            </a:r>
            <a:r>
              <a:rPr dirty="0"/>
              <a:t>(</a:t>
            </a:r>
          </a:p>
          <a:p>
            <a:pPr defTabSz="543305">
              <a:lnSpc>
                <a:spcPct val="80000"/>
              </a:lnSpc>
              <a:spcBef>
                <a:spcPts val="0"/>
              </a:spcBef>
              <a:defRPr sz="837" b="0">
                <a:solidFill>
                  <a:srgbClr val="000000"/>
                </a:solidFill>
              </a:defRPr>
            </a:pPr>
            <a:r>
              <a:rPr dirty="0"/>
              <a:t>     </a:t>
            </a:r>
            <a:r>
              <a:rPr b="1" dirty="0"/>
              <a:t>values</a:t>
            </a:r>
            <a:r>
              <a:rPr dirty="0"/>
              <a:t> = c("</a:t>
            </a:r>
            <a:r>
              <a:rPr dirty="0" err="1"/>
              <a:t>skyblue</a:t>
            </a:r>
            <a:r>
              <a:rPr dirty="0"/>
              <a:t>", "</a:t>
            </a:r>
            <a:r>
              <a:rPr dirty="0" err="1"/>
              <a:t>royalblue</a:t>
            </a:r>
            <a:r>
              <a:rPr dirty="0"/>
              <a:t>", "blue", "navy"),</a:t>
            </a:r>
          </a:p>
          <a:p>
            <a:pPr defTabSz="543305">
              <a:lnSpc>
                <a:spcPct val="80000"/>
              </a:lnSpc>
              <a:spcBef>
                <a:spcPts val="0"/>
              </a:spcBef>
              <a:defRPr sz="837" b="0">
                <a:solidFill>
                  <a:srgbClr val="000000"/>
                </a:solidFill>
              </a:defRPr>
            </a:pPr>
            <a:r>
              <a:rPr dirty="0"/>
              <a:t>     </a:t>
            </a:r>
            <a:r>
              <a:rPr b="1" dirty="0"/>
              <a:t>limits</a:t>
            </a:r>
            <a:r>
              <a:rPr dirty="0"/>
              <a:t> = c("d", "e", "p", "r"), breaks =c("d", "e", "p", “r"),</a:t>
            </a:r>
          </a:p>
          <a:p>
            <a:pPr defTabSz="543305">
              <a:lnSpc>
                <a:spcPct val="80000"/>
              </a:lnSpc>
              <a:spcBef>
                <a:spcPts val="0"/>
              </a:spcBef>
              <a:defRPr sz="837" b="0">
                <a:solidFill>
                  <a:srgbClr val="000000"/>
                </a:solidFill>
              </a:defRPr>
            </a:pPr>
            <a:r>
              <a:rPr dirty="0"/>
              <a:t>     </a:t>
            </a:r>
            <a:r>
              <a:rPr b="1" dirty="0"/>
              <a:t>name</a:t>
            </a:r>
            <a:r>
              <a:rPr dirty="0"/>
              <a:t> = "fuel", labels = c("D", "E", "P", "R")</a:t>
            </a:r>
            <a:r>
              <a:rPr b="1" dirty="0"/>
              <a:t>)</a:t>
            </a:r>
          </a:p>
        </p:txBody>
      </p:sp>
      <p:sp>
        <p:nvSpPr>
          <p:cNvPr id="771" name="Triángulo"/>
          <p:cNvSpPr/>
          <p:nvPr/>
        </p:nvSpPr>
        <p:spPr>
          <a:xfrm rot="13919865" flipH="1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2" name="Triángulo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3" name="Triángulo"/>
          <p:cNvSpPr/>
          <p:nvPr/>
        </p:nvSpPr>
        <p:spPr>
          <a:xfrm rot="10800000" flipH="1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4" name="Triángulo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5" name="Triángulo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6" name="Triángulo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8" name="Triángulo"/>
          <p:cNvSpPr/>
          <p:nvPr/>
        </p:nvSpPr>
        <p:spPr>
          <a:xfrm rot="10800000" flipH="1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9" name="Triángulo"/>
          <p:cNvSpPr/>
          <p:nvPr/>
        </p:nvSpPr>
        <p:spPr>
          <a:xfrm rot="13919865" flipH="1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ES" sz="800" dirty="0"/>
              <a:t>estética a ajustar</a:t>
            </a:r>
            <a:endParaRPr sz="800" dirty="0"/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ES" sz="700" dirty="0"/>
              <a:t>escala </a:t>
            </a:r>
            <a:r>
              <a:rPr lang="es-ES" sz="700" dirty="0" err="1"/>
              <a:t>preempaquetada</a:t>
            </a:r>
            <a:r>
              <a:rPr lang="es-ES" sz="700" dirty="0"/>
              <a:t> usar</a:t>
            </a:r>
            <a:endParaRPr sz="700" dirty="0"/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s-ES" sz="700" dirty="0"/>
              <a:t>argumentos específicos de la escala</a:t>
            </a:r>
            <a:endParaRPr sz="700" dirty="0"/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es-ES" sz="700" dirty="0"/>
              <a:t>título para</a:t>
            </a:r>
          </a:p>
          <a:p>
            <a:pPr>
              <a:spcBef>
                <a:spcPts val="0"/>
              </a:spcBef>
            </a:pPr>
            <a:r>
              <a:rPr lang="es-ES" sz="700" dirty="0"/>
              <a:t> usar en la leyenda/eje</a:t>
            </a:r>
            <a:endParaRPr sz="700" dirty="0"/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es-ES" sz="700" dirty="0"/>
              <a:t>etiquetas para usar en la leyenda/eje</a:t>
            </a:r>
            <a:endParaRPr sz="700" dirty="0"/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es-ES" sz="700" dirty="0"/>
              <a:t>saltos para usar en leyenda/eje</a:t>
            </a:r>
            <a:endParaRPr sz="700" dirty="0"/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lang="es-ES" sz="700" dirty="0"/>
              <a:t>rango de valores que se incluirán en la asignación</a:t>
            </a:r>
            <a:endParaRPr sz="700" dirty="0"/>
          </a:p>
        </p:txBody>
      </p:sp>
      <p:pic>
        <p:nvPicPr>
          <p:cNvPr id="787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20173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ángulo"/>
          <p:cNvSpPr/>
          <p:nvPr/>
        </p:nvSpPr>
        <p:spPr>
          <a:xfrm>
            <a:off x="3742247" y="23317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C0D9F0"/>
                </a:solidFill>
              </a:defRPr>
            </a:pPr>
            <a:endParaRPr/>
          </a:p>
        </p:txBody>
      </p:sp>
      <p:sp>
        <p:nvSpPr>
          <p:cNvPr id="789" name="Rectángulo"/>
          <p:cNvSpPr/>
          <p:nvPr/>
        </p:nvSpPr>
        <p:spPr>
          <a:xfrm>
            <a:off x="3831708" y="22988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0" name="Rectángulo"/>
          <p:cNvSpPr/>
          <p:nvPr/>
        </p:nvSpPr>
        <p:spPr>
          <a:xfrm>
            <a:off x="3921169" y="22323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1" name="Rectángulo"/>
          <p:cNvSpPr/>
          <p:nvPr/>
        </p:nvSpPr>
        <p:spPr>
          <a:xfrm>
            <a:off x="4010629" y="21185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0253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100"/>
              </a:spcBef>
              <a:defRPr sz="1176"/>
            </a:pPr>
            <a:r>
              <a:rPr lang="es-ES" sz="900" dirty="0"/>
              <a:t>ESCALAS DE USO GENERAL</a:t>
            </a:r>
            <a:endParaRPr sz="1000" dirty="0"/>
          </a:p>
          <a:p>
            <a:pPr defTabSz="572516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80" b="0">
                <a:solidFill>
                  <a:srgbClr val="000000"/>
                </a:solidFill>
              </a:defRPr>
            </a:pPr>
            <a:r>
              <a:rPr lang="es-ES" sz="800" dirty="0"/>
              <a:t>Úselo con la mayoría de las estéticas</a:t>
            </a:r>
            <a:endParaRPr sz="800" dirty="0"/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800" b="1" dirty="0"/>
              <a:t>scale_*_continuous()</a:t>
            </a:r>
            <a:r>
              <a:rPr sz="800" dirty="0"/>
              <a:t> - </a:t>
            </a:r>
            <a:r>
              <a:rPr lang="es-ES" sz="800" dirty="0"/>
              <a:t>Asignar valores continuos a valores visuales</a:t>
            </a:r>
            <a:r>
              <a:rPr sz="800" dirty="0"/>
              <a:t>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800" b="1" dirty="0"/>
              <a:t>scale_*_discrete()</a:t>
            </a:r>
            <a:r>
              <a:rPr sz="800" dirty="0"/>
              <a:t> - </a:t>
            </a:r>
            <a:r>
              <a:rPr lang="es-ES" sz="800" dirty="0"/>
              <a:t>Asignar valores discretos a valores visuales</a:t>
            </a:r>
            <a:r>
              <a:rPr sz="800" dirty="0"/>
              <a:t>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>
                <a:solidFill>
                  <a:srgbClr val="000000"/>
                </a:solidFill>
              </a:defRPr>
            </a:pPr>
            <a:r>
              <a:rPr sz="800" dirty="0"/>
              <a:t>scale_*_binned()</a:t>
            </a:r>
            <a:r>
              <a:rPr sz="800" b="0" dirty="0"/>
              <a:t> - </a:t>
            </a:r>
            <a:r>
              <a:rPr lang="es-ES" sz="800" b="0" dirty="0"/>
              <a:t>Asignación de valores continuos a </a:t>
            </a:r>
            <a:r>
              <a:rPr lang="es-ES" sz="800" b="0" dirty="0" err="1"/>
              <a:t>bins</a:t>
            </a:r>
            <a:r>
              <a:rPr lang="es-ES" sz="800" b="0" dirty="0"/>
              <a:t> discretos</a:t>
            </a:r>
            <a:r>
              <a:rPr sz="800" b="0" dirty="0"/>
              <a:t>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800" b="1" dirty="0"/>
              <a:t>scale_*_identity()</a:t>
            </a:r>
            <a:r>
              <a:rPr sz="800" dirty="0"/>
              <a:t> - </a:t>
            </a:r>
            <a:r>
              <a:rPr lang="es-ES" sz="800" dirty="0"/>
              <a:t>Usar valores de datos como visuales</a:t>
            </a:r>
            <a:r>
              <a:rPr sz="800" dirty="0"/>
              <a:t>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800" b="1" dirty="0"/>
              <a:t>scale_*_manual(</a:t>
            </a:r>
            <a:r>
              <a:rPr sz="800" dirty="0"/>
              <a:t>values = c()</a:t>
            </a:r>
            <a:r>
              <a:rPr sz="800" b="1" dirty="0"/>
              <a:t>)</a:t>
            </a:r>
            <a:r>
              <a:rPr sz="800" dirty="0"/>
              <a:t> - </a:t>
            </a:r>
            <a:r>
              <a:rPr lang="es-ES" sz="800" dirty="0"/>
              <a:t>Asigne valores discretos a valores visuales elegidos manualmente</a:t>
            </a:r>
            <a:r>
              <a:rPr sz="800" dirty="0"/>
              <a:t>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800" b="1" dirty="0"/>
              <a:t>scale_*_date(</a:t>
            </a:r>
            <a:r>
              <a:rPr sz="800" dirty="0" err="1"/>
              <a:t>date_labels</a:t>
            </a:r>
            <a:r>
              <a:rPr sz="800" dirty="0"/>
              <a:t> = "%m/%d"), </a:t>
            </a:r>
            <a:br>
              <a:rPr sz="800" dirty="0"/>
            </a:br>
            <a:r>
              <a:rPr sz="800" dirty="0" err="1"/>
              <a:t>date_breaks</a:t>
            </a:r>
            <a:r>
              <a:rPr sz="800" dirty="0"/>
              <a:t> = "2 weeks"</a:t>
            </a:r>
            <a:r>
              <a:rPr sz="800" b="1" dirty="0"/>
              <a:t>)</a:t>
            </a:r>
            <a:r>
              <a:rPr sz="800" dirty="0"/>
              <a:t> - </a:t>
            </a:r>
            <a:r>
              <a:rPr lang="es-ES" sz="800" dirty="0"/>
              <a:t>Tratar los valores de datos como fechas</a:t>
            </a:r>
            <a:r>
              <a:rPr sz="800" dirty="0"/>
              <a:t>. 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800" b="1" dirty="0"/>
              <a:t>scale_*_datetime()</a:t>
            </a:r>
            <a:r>
              <a:rPr sz="800" dirty="0"/>
              <a:t> -  </a:t>
            </a:r>
            <a:r>
              <a:rPr lang="es-ES" sz="800" dirty="0"/>
              <a:t>Tratar los valores de datos como fechas y horas</a:t>
            </a:r>
            <a:r>
              <a:rPr sz="800" dirty="0"/>
              <a:t>. </a:t>
            </a:r>
            <a:br>
              <a:rPr sz="800" dirty="0"/>
            </a:br>
            <a:r>
              <a:rPr lang="es-ES" sz="800" dirty="0"/>
              <a:t>Igual que</a:t>
            </a:r>
            <a:r>
              <a:rPr sz="800" dirty="0"/>
              <a:t> scale_*_date(). </a:t>
            </a:r>
            <a:r>
              <a:rPr lang="es-ES" sz="800" dirty="0"/>
              <a:t>Vea</a:t>
            </a:r>
            <a:r>
              <a:rPr sz="800" dirty="0"/>
              <a:t> ?</a:t>
            </a:r>
            <a:r>
              <a:rPr sz="800" dirty="0" err="1"/>
              <a:t>strptime</a:t>
            </a:r>
            <a:r>
              <a:rPr sz="800" dirty="0"/>
              <a:t> </a:t>
            </a:r>
            <a:r>
              <a:rPr lang="es-ES" sz="800" dirty="0"/>
              <a:t>para formatos de etiquetas</a:t>
            </a:r>
            <a:r>
              <a:rPr sz="800" dirty="0"/>
              <a:t>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933293"/>
            <a:ext cx="3054155" cy="76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s-ES" sz="1100" dirty="0"/>
              <a:t>ESCALAS DE UBICACIÓN X E Y</a:t>
            </a:r>
            <a:endParaRPr sz="1100" dirty="0"/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Úselo con la estética x o y (x se muestra aquí)</a:t>
            </a:r>
            <a:endParaRPr sz="900" dirty="0"/>
          </a:p>
          <a:p>
            <a:pPr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scale_x_log10()</a:t>
            </a:r>
            <a:r>
              <a:rPr sz="900" dirty="0"/>
              <a:t> - </a:t>
            </a:r>
            <a:r>
              <a:rPr lang="es-ES" sz="900" dirty="0"/>
              <a:t>Trazar x en escala log10</a:t>
            </a:r>
            <a:r>
              <a:rPr sz="9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 err="1"/>
              <a:t>scale_x_reverse</a:t>
            </a:r>
            <a:r>
              <a:rPr sz="900" b="1" dirty="0"/>
              <a:t>()</a:t>
            </a:r>
            <a:r>
              <a:rPr sz="900" dirty="0"/>
              <a:t> - </a:t>
            </a:r>
            <a:r>
              <a:rPr lang="es-ES" sz="900" dirty="0"/>
              <a:t>Invertir la dirección del eje x</a:t>
            </a:r>
            <a:r>
              <a:rPr sz="9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 err="1"/>
              <a:t>scale_x_sqrt</a:t>
            </a:r>
            <a:r>
              <a:rPr sz="900" b="1" dirty="0"/>
              <a:t>()</a:t>
            </a:r>
            <a:r>
              <a:rPr sz="900" dirty="0"/>
              <a:t> - </a:t>
            </a:r>
            <a:r>
              <a:rPr lang="es-ES" sz="900" dirty="0"/>
              <a:t>Gráfica x en escala de raíz cuadrada</a:t>
            </a:r>
            <a:r>
              <a:rPr sz="900" dirty="0"/>
              <a:t>.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</a:pPr>
            <a:r>
              <a:rPr lang="es-ES" sz="1000" dirty="0"/>
              <a:t>ESCALAS DE COLOR Y RELLENO (DISCRETAS)</a:t>
            </a:r>
            <a:endParaRPr sz="1100" dirty="0"/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</a:t>
            </a:r>
            <a:r>
              <a:rPr sz="900" b="1" dirty="0" err="1"/>
              <a:t>scale_fill_brewer</a:t>
            </a:r>
            <a:r>
              <a:rPr sz="900" b="1" dirty="0"/>
              <a:t>(</a:t>
            </a:r>
            <a:r>
              <a:rPr sz="900" dirty="0"/>
              <a:t>palette = "Blues"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Para opciones de paleta</a:t>
            </a:r>
            <a:r>
              <a:rPr sz="900" dirty="0"/>
              <a:t>: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RColorBrewer</a:t>
            </a:r>
            <a:r>
              <a:rPr sz="900" dirty="0"/>
              <a:t>::</a:t>
            </a:r>
            <a:r>
              <a:rPr sz="900" dirty="0" err="1"/>
              <a:t>display.brewer.all</a:t>
            </a:r>
            <a:r>
              <a:rPr sz="900" dirty="0"/>
              <a:t>()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</a:t>
            </a:r>
            <a:r>
              <a:rPr sz="900" b="1" dirty="0" err="1"/>
              <a:t>scale_fill_grey</a:t>
            </a:r>
            <a:r>
              <a:rPr sz="900" b="1" dirty="0"/>
              <a:t>(</a:t>
            </a:r>
            <a:r>
              <a:rPr sz="900" dirty="0"/>
              <a:t>start = 0.2,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end = 0.8, </a:t>
            </a:r>
            <a:r>
              <a:rPr sz="900" dirty="0" err="1"/>
              <a:t>na.value</a:t>
            </a:r>
            <a:r>
              <a:rPr sz="900" dirty="0"/>
              <a:t> = "red"</a:t>
            </a:r>
            <a:r>
              <a:rPr sz="900" b="1" dirty="0"/>
              <a:t>)</a:t>
            </a:r>
            <a:r>
              <a:rPr sz="900" dirty="0"/>
              <a:t> </a:t>
            </a:r>
          </a:p>
        </p:txBody>
      </p:sp>
      <p:grpSp>
        <p:nvGrpSpPr>
          <p:cNvPr id="800" name="Agrupar"/>
          <p:cNvGrpSpPr/>
          <p:nvPr/>
        </p:nvGrpSpPr>
        <p:grpSpPr>
          <a:xfrm>
            <a:off x="3724388" y="6011732"/>
            <a:ext cx="364615" cy="364712"/>
            <a:chOff x="0" y="0"/>
            <a:chExt cx="364614" cy="364710"/>
          </a:xfrm>
        </p:grpSpPr>
        <p:pic>
          <p:nvPicPr>
            <p:cNvPr id="795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ángulo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797" name="Rectángulo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8" name="Rectángulo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9" name="Rectángulo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grpSp>
        <p:nvGrpSpPr>
          <p:cNvPr id="806" name="Agrupar"/>
          <p:cNvGrpSpPr/>
          <p:nvPr/>
        </p:nvGrpSpPr>
        <p:grpSpPr>
          <a:xfrm>
            <a:off x="3724388" y="6478072"/>
            <a:ext cx="364615" cy="364712"/>
            <a:chOff x="0" y="0"/>
            <a:chExt cx="364614" cy="364710"/>
          </a:xfrm>
        </p:grpSpPr>
        <p:pic>
          <p:nvPicPr>
            <p:cNvPr id="801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ángulo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803" name="Rectángulo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4" name="Rectángulo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5" name="Rectángulo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300"/>
              </a:spcBef>
            </a:pPr>
            <a:r>
              <a:rPr lang="es-ES" sz="1050" dirty="0"/>
              <a:t>ESCALAS DE COLOR Y RELLENO (CONTINUAS)</a:t>
            </a:r>
            <a:endParaRPr sz="1100" dirty="0"/>
          </a:p>
          <a:p>
            <a:pPr lvl="2">
              <a:lnSpc>
                <a:spcPct val="8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o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c + </a:t>
            </a:r>
            <a:r>
              <a:rPr sz="900" dirty="0" err="1"/>
              <a:t>geom_dotplot</a:t>
            </a:r>
            <a:r>
              <a:rPr sz="900" dirty="0"/>
              <a:t>(</a:t>
            </a:r>
            <a:r>
              <a:rPr sz="900" dirty="0" err="1"/>
              <a:t>aes</a:t>
            </a:r>
            <a:r>
              <a:rPr sz="900" dirty="0"/>
              <a:t>(fill = x))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o + </a:t>
            </a:r>
            <a:r>
              <a:rPr sz="900" b="1" dirty="0" err="1"/>
              <a:t>scale_fill_distiller</a:t>
            </a:r>
            <a:r>
              <a:rPr sz="900" b="1" dirty="0"/>
              <a:t>(</a:t>
            </a:r>
            <a:r>
              <a:rPr sz="900" dirty="0"/>
              <a:t>palette = “Blues”</a:t>
            </a:r>
            <a:r>
              <a:rPr sz="900" b="1" dirty="0"/>
              <a:t>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o + </a:t>
            </a:r>
            <a:r>
              <a:rPr sz="900" b="1" dirty="0" err="1"/>
              <a:t>scale_fill_gradient</a:t>
            </a:r>
            <a:r>
              <a:rPr sz="900" b="1" dirty="0"/>
              <a:t>(</a:t>
            </a:r>
            <a:r>
              <a:rPr sz="900" dirty="0"/>
              <a:t>low="red", high=“yellow"</a:t>
            </a:r>
            <a:r>
              <a:rPr sz="900" b="1" dirty="0"/>
              <a:t>)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o + scale_fill_gradient2(</a:t>
            </a:r>
            <a:r>
              <a:rPr sz="900" dirty="0"/>
              <a:t>low = "red", high = “blue”,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mid = "white", midpoint = 25</a:t>
            </a:r>
            <a:r>
              <a:rPr sz="900" b="1" dirty="0"/>
              <a:t>)</a:t>
            </a:r>
            <a:r>
              <a:rPr sz="900" dirty="0"/>
              <a:t> 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o + </a:t>
            </a:r>
            <a:r>
              <a:rPr sz="900" b="1" dirty="0" err="1"/>
              <a:t>scale_fill_gradientn</a:t>
            </a:r>
            <a:r>
              <a:rPr sz="900" b="1" dirty="0"/>
              <a:t>(</a:t>
            </a:r>
            <a:r>
              <a:rPr sz="900" dirty="0"/>
              <a:t>colors = </a:t>
            </a:r>
            <a:r>
              <a:rPr sz="900" dirty="0" err="1"/>
              <a:t>topo.colors</a:t>
            </a:r>
            <a:r>
              <a:rPr sz="900" dirty="0"/>
              <a:t>(6)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Además</a:t>
            </a:r>
            <a:r>
              <a:rPr sz="900" dirty="0"/>
              <a:t>: rainbow(), </a:t>
            </a:r>
            <a:r>
              <a:rPr sz="900" dirty="0" err="1"/>
              <a:t>heat.colors</a:t>
            </a:r>
            <a:r>
              <a:rPr sz="900" dirty="0"/>
              <a:t>(), </a:t>
            </a:r>
            <a:r>
              <a:rPr sz="900" dirty="0" err="1"/>
              <a:t>terrain.colors</a:t>
            </a:r>
            <a:r>
              <a:rPr sz="900" dirty="0"/>
              <a:t>(),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cm.colors</a:t>
            </a:r>
            <a:r>
              <a:rPr sz="900" dirty="0"/>
              <a:t>(), </a:t>
            </a:r>
            <a:r>
              <a:rPr sz="900" dirty="0" err="1"/>
              <a:t>RColorBrewer</a:t>
            </a:r>
            <a:r>
              <a:rPr sz="900" dirty="0"/>
              <a:t>::</a:t>
            </a:r>
            <a:r>
              <a:rPr sz="900" dirty="0" err="1"/>
              <a:t>brewer.pal</a:t>
            </a:r>
            <a:r>
              <a:rPr sz="900" dirty="0"/>
              <a:t>()</a:t>
            </a:r>
          </a:p>
        </p:txBody>
      </p:sp>
      <p:grpSp>
        <p:nvGrpSpPr>
          <p:cNvPr id="810" name="Agrupar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08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pasted-image.pdf" descr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Agrupar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1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Agrupar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4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pasted-image.pdf" descr="pasted-image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Agrupar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17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pasted-image.pdf" descr="pasted-image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s-ES" sz="1100" dirty="0"/>
              <a:t>ESCALAS DE FORMA Y TAMAÑO</a:t>
            </a:r>
            <a:br>
              <a:rPr sz="1100" dirty="0"/>
            </a:br>
            <a:r>
              <a:rPr sz="900" b="0" dirty="0">
                <a:solidFill>
                  <a:srgbClr val="000000"/>
                </a:solidFill>
              </a:rPr>
              <a:t>p </a:t>
            </a:r>
            <a:r>
              <a:rPr sz="800" dirty="0"/>
              <a:t>&lt;-</a:t>
            </a:r>
            <a:r>
              <a:rPr sz="900" b="0" dirty="0">
                <a:solidFill>
                  <a:srgbClr val="000000"/>
                </a:solidFill>
              </a:rPr>
              <a:t> e + </a:t>
            </a:r>
            <a:r>
              <a:rPr sz="900" b="0" dirty="0" err="1">
                <a:solidFill>
                  <a:srgbClr val="000000"/>
                </a:solidFill>
              </a:rPr>
              <a:t>geom_point</a:t>
            </a:r>
            <a:r>
              <a:rPr sz="900" b="0" dirty="0">
                <a:solidFill>
                  <a:srgbClr val="000000"/>
                </a:solidFill>
              </a:rPr>
              <a:t>(</a:t>
            </a:r>
            <a:r>
              <a:rPr sz="900" b="0" dirty="0" err="1">
                <a:solidFill>
                  <a:srgbClr val="000000"/>
                </a:solidFill>
              </a:rPr>
              <a:t>aes</a:t>
            </a:r>
            <a:r>
              <a:rPr sz="900" b="0" dirty="0">
                <a:solidFill>
                  <a:srgbClr val="000000"/>
                </a:solidFill>
              </a:rPr>
              <a:t>(shape = </a:t>
            </a:r>
            <a:r>
              <a:rPr sz="900" b="0" dirty="0" err="1">
                <a:solidFill>
                  <a:srgbClr val="000000"/>
                </a:solidFill>
              </a:rPr>
              <a:t>fl</a:t>
            </a:r>
            <a:r>
              <a:rPr sz="900" b="0" dirty="0">
                <a:solidFill>
                  <a:srgbClr val="000000"/>
                </a:solidFill>
              </a:rPr>
              <a:t>, size = </a:t>
            </a:r>
            <a:r>
              <a:rPr sz="900" b="0" dirty="0" err="1">
                <a:solidFill>
                  <a:srgbClr val="000000"/>
                </a:solidFill>
              </a:rPr>
              <a:t>cyl</a:t>
            </a:r>
            <a:r>
              <a:rPr sz="900" b="0" dirty="0">
                <a:solidFill>
                  <a:srgbClr val="000000"/>
                </a:solidFill>
              </a:rPr>
              <a:t>))</a:t>
            </a:r>
            <a:endParaRPr sz="9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sz="900" dirty="0"/>
              <a:t>p + </a:t>
            </a:r>
            <a:r>
              <a:rPr sz="900" dirty="0" err="1"/>
              <a:t>scale_shape</a:t>
            </a:r>
            <a:r>
              <a:rPr sz="900" dirty="0"/>
              <a:t>() + </a:t>
            </a:r>
            <a:r>
              <a:rPr sz="900" dirty="0" err="1"/>
              <a:t>scale_size</a:t>
            </a:r>
            <a:r>
              <a:rPr sz="900" dirty="0"/>
              <a:t>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p + </a:t>
            </a:r>
            <a:r>
              <a:rPr sz="900" b="1" dirty="0" err="1"/>
              <a:t>scale_shape_manual</a:t>
            </a:r>
            <a:r>
              <a:rPr sz="900" b="1" dirty="0"/>
              <a:t>(</a:t>
            </a:r>
            <a:r>
              <a:rPr sz="900" dirty="0"/>
              <a:t>values = c(3:7)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p + </a:t>
            </a:r>
            <a:r>
              <a:rPr sz="900" b="1" dirty="0" err="1"/>
              <a:t>scale_radius</a:t>
            </a:r>
            <a:r>
              <a:rPr sz="900" b="1" dirty="0"/>
              <a:t>(</a:t>
            </a:r>
            <a:r>
              <a:rPr sz="900" dirty="0"/>
              <a:t>range = c(1,6)</a:t>
            </a:r>
            <a:r>
              <a:rPr sz="900" b="1" dirty="0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p + </a:t>
            </a:r>
            <a:r>
              <a:rPr sz="900" b="1" dirty="0" err="1"/>
              <a:t>scale_size_area</a:t>
            </a:r>
            <a:r>
              <a:rPr sz="900" b="1" dirty="0"/>
              <a:t>(</a:t>
            </a:r>
            <a:r>
              <a:rPr sz="900" dirty="0" err="1"/>
              <a:t>max_size</a:t>
            </a:r>
            <a:r>
              <a:rPr sz="900" dirty="0"/>
              <a:t> = 6</a:t>
            </a:r>
            <a:r>
              <a:rPr sz="900" b="1" dirty="0"/>
              <a:t>)</a:t>
            </a:r>
          </a:p>
        </p:txBody>
      </p:sp>
      <p:pic>
        <p:nvPicPr>
          <p:cNvPr id="821" name="pasted-image.pdf" descr="pasted-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4095" y="956038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Agrupar"/>
          <p:cNvGrpSpPr/>
          <p:nvPr/>
        </p:nvGrpSpPr>
        <p:grpSpPr>
          <a:xfrm>
            <a:off x="3724388" y="9246527"/>
            <a:ext cx="364615" cy="364711"/>
            <a:chOff x="0" y="0"/>
            <a:chExt cx="364614" cy="364710"/>
          </a:xfrm>
        </p:grpSpPr>
        <p:pic>
          <p:nvPicPr>
            <p:cNvPr id="823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pasted-image.pdf" descr="pasted-image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pasted-image.pdf" descr="pasted-image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r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d + </a:t>
            </a:r>
            <a:r>
              <a:rPr sz="900" dirty="0" err="1"/>
              <a:t>geom_bar</a:t>
            </a:r>
            <a:r>
              <a:rPr sz="900" dirty="0"/>
              <a:t>()</a:t>
            </a:r>
          </a:p>
          <a:p>
            <a:pPr lvl="2">
              <a:lnSpc>
                <a:spcPct val="80000"/>
              </a:lnSpc>
              <a:spcBef>
                <a:spcPts val="17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r + </a:t>
            </a:r>
            <a:r>
              <a:rPr sz="900" dirty="0" err="1"/>
              <a:t>coord_cartesian</a:t>
            </a:r>
            <a:r>
              <a:rPr sz="900" dirty="0"/>
              <a:t>(</a:t>
            </a:r>
            <a:r>
              <a:rPr sz="900" b="0" dirty="0" err="1"/>
              <a:t>xlim</a:t>
            </a:r>
            <a:r>
              <a:rPr sz="900" b="0" dirty="0"/>
              <a:t> = c(0, 5)</a:t>
            </a:r>
            <a:r>
              <a:rPr sz="900" dirty="0"/>
              <a:t>)</a:t>
            </a:r>
            <a:r>
              <a:rPr sz="900" b="0" dirty="0"/>
              <a:t> - </a:t>
            </a:r>
            <a:r>
              <a:rPr sz="900" b="0" dirty="0" err="1"/>
              <a:t>xlim</a:t>
            </a:r>
            <a:r>
              <a:rPr sz="900" b="0" dirty="0"/>
              <a:t>, </a:t>
            </a:r>
            <a:r>
              <a:rPr sz="900" b="0" dirty="0" err="1"/>
              <a:t>ylim</a:t>
            </a:r>
            <a:endParaRPr lang="en-US" sz="900" b="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s-ES" sz="900" b="0" dirty="0"/>
              <a:t>El sistema de coordenadas cartesianas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s-ES" sz="900" b="0" dirty="0"/>
              <a:t>predeterminado</a:t>
            </a:r>
            <a:r>
              <a:rPr sz="900" b="0" dirty="0"/>
              <a:t>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coord_fixed</a:t>
            </a:r>
            <a:r>
              <a:rPr sz="900" b="1" dirty="0"/>
              <a:t>(</a:t>
            </a:r>
            <a:r>
              <a:rPr sz="900" dirty="0"/>
              <a:t>ratio = 1/2</a:t>
            </a:r>
            <a:r>
              <a:rPr sz="900" b="1" dirty="0"/>
              <a:t>) 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ratio, </a:t>
            </a:r>
            <a:r>
              <a:rPr sz="900" dirty="0" err="1"/>
              <a:t>xlim</a:t>
            </a:r>
            <a:r>
              <a:rPr sz="900" dirty="0"/>
              <a:t>, </a:t>
            </a:r>
            <a:r>
              <a:rPr sz="900" dirty="0" err="1"/>
              <a:t>ylim</a:t>
            </a:r>
            <a:r>
              <a:rPr sz="900" dirty="0"/>
              <a:t> - </a:t>
            </a:r>
            <a:r>
              <a:rPr lang="es-ES" sz="900" dirty="0"/>
              <a:t>Coordenadas cartesianas con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 err="1"/>
              <a:t>eelación</a:t>
            </a:r>
            <a:r>
              <a:rPr lang="es-ES" sz="900" dirty="0"/>
              <a:t> de aspecto fija entre las unidades X e Y</a:t>
            </a:r>
            <a:r>
              <a:rPr sz="900" dirty="0"/>
              <a:t>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coord_flip</a:t>
            </a:r>
            <a:r>
              <a:rPr sz="900" b="1" dirty="0"/>
              <a:t>()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Invertir las coordenadas cartesianas cambiando 
asignaciones estéticas X e Y</a:t>
            </a:r>
            <a:r>
              <a:rPr sz="900" dirty="0"/>
              <a:t>. 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coord_polar</a:t>
            </a:r>
            <a:r>
              <a:rPr sz="900" b="1" dirty="0"/>
              <a:t>(</a:t>
            </a:r>
            <a:r>
              <a:rPr sz="900" dirty="0"/>
              <a:t>theta = "x", direction=1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theta, start, direction - </a:t>
            </a:r>
            <a:r>
              <a:rPr lang="es-ES" sz="900" dirty="0"/>
              <a:t>Coordenadas polares</a:t>
            </a:r>
            <a:r>
              <a:rPr sz="900" dirty="0"/>
              <a:t>.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coord_trans</a:t>
            </a:r>
            <a:r>
              <a:rPr sz="900" b="1" dirty="0"/>
              <a:t>(</a:t>
            </a:r>
            <a:r>
              <a:rPr sz="900" dirty="0"/>
              <a:t>y = “sqrt"</a:t>
            </a:r>
            <a:r>
              <a:rPr sz="900" b="1" dirty="0"/>
              <a:t>) </a:t>
            </a:r>
            <a:r>
              <a:rPr sz="900" dirty="0"/>
              <a:t>-</a:t>
            </a:r>
            <a:r>
              <a:rPr sz="900" b="1" dirty="0"/>
              <a:t> </a:t>
            </a:r>
            <a:r>
              <a:rPr sz="900" dirty="0"/>
              <a:t>x, y, </a:t>
            </a:r>
            <a:r>
              <a:rPr sz="900" dirty="0" err="1"/>
              <a:t>xlim</a:t>
            </a:r>
            <a:r>
              <a:rPr sz="900" dirty="0"/>
              <a:t>, </a:t>
            </a:r>
            <a:r>
              <a:rPr sz="900" dirty="0" err="1"/>
              <a:t>ylim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Coordenadas cartesianas transformadas. Asigne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a </a:t>
            </a:r>
            <a:r>
              <a:rPr lang="es-ES" sz="900" dirty="0" err="1"/>
              <a:t>xtrans</a:t>
            </a:r>
            <a:r>
              <a:rPr lang="es-ES" sz="900" dirty="0"/>
              <a:t> y </a:t>
            </a:r>
            <a:r>
              <a:rPr lang="es-ES" sz="900" dirty="0" err="1"/>
              <a:t>ytrans</a:t>
            </a:r>
            <a:r>
              <a:rPr lang="es-ES" sz="900" dirty="0"/>
              <a:t> al nombre de una función de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ventana</a:t>
            </a:r>
            <a:r>
              <a:rPr sz="900" dirty="0"/>
              <a:t>.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dirty="0"/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π + </a:t>
            </a:r>
            <a:r>
              <a:rPr sz="900" dirty="0" err="1"/>
              <a:t>coord_sf</a:t>
            </a:r>
            <a:r>
              <a:rPr sz="900" dirty="0"/>
              <a:t>() - </a:t>
            </a:r>
            <a:r>
              <a:rPr sz="900" b="0" dirty="0" err="1"/>
              <a:t>xlim</a:t>
            </a:r>
            <a:r>
              <a:rPr sz="900" b="0" dirty="0"/>
              <a:t>, </a:t>
            </a:r>
            <a:r>
              <a:rPr sz="900" b="0" dirty="0" err="1"/>
              <a:t>ylim</a:t>
            </a:r>
            <a:r>
              <a:rPr sz="900" b="0" dirty="0"/>
              <a:t>, </a:t>
            </a:r>
            <a:r>
              <a:rPr sz="900" b="0" dirty="0" err="1"/>
              <a:t>crs</a:t>
            </a:r>
            <a:r>
              <a:rPr sz="900" b="0" dirty="0"/>
              <a:t>. </a:t>
            </a:r>
            <a:r>
              <a:rPr lang="es-ES" sz="900" b="0" dirty="0"/>
              <a:t>Asegura todas las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s-ES" sz="900" b="0" dirty="0"/>
              <a:t>capas utilizan un sistema de referencia de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s-ES" sz="900" b="0" dirty="0"/>
              <a:t>coordenadas común</a:t>
            </a:r>
            <a:r>
              <a:rPr sz="900" b="0" dirty="0"/>
              <a:t>.</a:t>
            </a:r>
          </a:p>
        </p:txBody>
      </p:sp>
      <p:grpSp>
        <p:nvGrpSpPr>
          <p:cNvPr id="834" name="Agrupar"/>
          <p:cNvGrpSpPr/>
          <p:nvPr/>
        </p:nvGrpSpPr>
        <p:grpSpPr>
          <a:xfrm>
            <a:off x="7201905" y="1475376"/>
            <a:ext cx="364615" cy="364712"/>
            <a:chOff x="0" y="0"/>
            <a:chExt cx="364614" cy="364710"/>
          </a:xfrm>
        </p:grpSpPr>
        <p:pic>
          <p:nvPicPr>
            <p:cNvPr id="828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Agrupar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ángulo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0" name="Rectángulo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1" name="Rectángulo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2" name="Rectángulo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41" name="Agrupar"/>
          <p:cNvGrpSpPr/>
          <p:nvPr/>
        </p:nvGrpSpPr>
        <p:grpSpPr>
          <a:xfrm rot="5400000">
            <a:off x="7201906" y="2309801"/>
            <a:ext cx="364615" cy="364712"/>
            <a:chOff x="0" y="0"/>
            <a:chExt cx="364614" cy="364710"/>
          </a:xfrm>
        </p:grpSpPr>
        <p:pic>
          <p:nvPicPr>
            <p:cNvPr id="835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Agrupar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ángulo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7" name="Rectángulo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8" name="Rectángulo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9" name="Rectángulo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842" name="pasted-image.pdf" descr="pasted-image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6683" y="201470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asted-image.pdf" descr="pasted-image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1989" y="2732789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asted-image.pdf" descr="pasted-image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1989" y="3139528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Position Adjustments"/>
          <p:cNvSpPr txBox="1"/>
          <p:nvPr/>
        </p:nvSpPr>
        <p:spPr>
          <a:xfrm>
            <a:off x="7127988" y="4361366"/>
            <a:ext cx="271388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ES" sz="2400" dirty="0"/>
              <a:t>Ajustes de Posición</a:t>
            </a:r>
            <a:endParaRPr sz="2400" dirty="0"/>
          </a:p>
        </p:txBody>
      </p:sp>
      <p:sp>
        <p:nvSpPr>
          <p:cNvPr id="846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Los ajustes de posición determinan cómo organizar los </a:t>
            </a:r>
            <a:r>
              <a:rPr lang="es-ES" sz="900" dirty="0" err="1"/>
              <a:t>geomos</a:t>
            </a:r>
            <a:r>
              <a:rPr lang="es-ES" sz="900" dirty="0"/>
              <a:t> que, de otro modo, ocuparían el mismo espacio.</a:t>
            </a:r>
            <a:endParaRPr sz="900" dirty="0"/>
          </a:p>
          <a:p>
            <a:pPr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s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fl</a:t>
            </a:r>
            <a:r>
              <a:rPr sz="900" dirty="0"/>
              <a:t>, fill = </a:t>
            </a:r>
            <a:r>
              <a:rPr sz="900" dirty="0" err="1"/>
              <a:t>drv</a:t>
            </a:r>
            <a:r>
              <a:rPr sz="900" dirty="0"/>
              <a:t>))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s + </a:t>
            </a:r>
            <a:r>
              <a:rPr sz="900" dirty="0" err="1"/>
              <a:t>geom_bar</a:t>
            </a:r>
            <a:r>
              <a:rPr sz="900" dirty="0"/>
              <a:t>(position = "dodge")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s-ES" sz="900" b="0" dirty="0"/>
              <a:t>Organice los elementos uno al lado del otro.</a:t>
            </a:r>
            <a:endParaRPr sz="900" b="0" dirty="0"/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s + </a:t>
            </a:r>
            <a:r>
              <a:rPr sz="900" b="1" dirty="0" err="1"/>
              <a:t>geom_bar</a:t>
            </a:r>
            <a:r>
              <a:rPr sz="900" b="1" dirty="0"/>
              <a:t>(position = "fill")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Apila elementos uno encima de otro, 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normaliza la altura.</a:t>
            </a:r>
            <a:endParaRPr sz="900" dirty="0"/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geom_point</a:t>
            </a:r>
            <a:r>
              <a:rPr sz="900" b="1" dirty="0"/>
              <a:t>(position = "jitter")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Agregue ruido aleatorio a las posiciones X e Y de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cada elemento para evitar el trazado excesivo.</a:t>
            </a:r>
            <a:endParaRPr sz="900" dirty="0"/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geom_label</a:t>
            </a:r>
            <a:r>
              <a:rPr sz="900" b="1" dirty="0"/>
              <a:t>(position = "nudge")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Alejar las etiquetas de los puntos</a:t>
            </a:r>
            <a:r>
              <a:rPr sz="900" dirty="0"/>
              <a:t>.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s + </a:t>
            </a:r>
            <a:r>
              <a:rPr sz="900" b="1" dirty="0" err="1"/>
              <a:t>geom_bar</a:t>
            </a:r>
            <a:r>
              <a:rPr sz="900" b="1" dirty="0"/>
              <a:t>(position = "stack")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Apilar elementos uno encima del otro</a:t>
            </a:r>
            <a:r>
              <a:rPr sz="900" dirty="0"/>
              <a:t>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Cada ajuste de posición se puede reformular como una función con argumentos manuales de anchura y altura</a:t>
            </a:r>
            <a:r>
              <a:rPr sz="900" dirty="0"/>
              <a:t>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s + </a:t>
            </a:r>
            <a:r>
              <a:rPr sz="900" dirty="0" err="1"/>
              <a:t>geom_bar</a:t>
            </a:r>
            <a:r>
              <a:rPr sz="900" dirty="0"/>
              <a:t>(position = </a:t>
            </a:r>
            <a:r>
              <a:rPr sz="900" dirty="0" err="1"/>
              <a:t>position_dodge</a:t>
            </a:r>
            <a:r>
              <a:rPr sz="900" dirty="0"/>
              <a:t>(width = 1))</a:t>
            </a:r>
          </a:p>
        </p:txBody>
      </p:sp>
      <p:pic>
        <p:nvPicPr>
          <p:cNvPr id="847" name="pasted-image.pdf" descr="pasted-image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2039" y="529588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pasted-image.pdf" descr="pasted-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2039" y="57039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asted-image.pdf" descr="pasted-image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asted-image.pdf" descr="pasted-image.pd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asted-image.pdf" descr="pasted-image.pd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Línea"/>
          <p:cNvSpPr/>
          <p:nvPr/>
        </p:nvSpPr>
        <p:spPr>
          <a:xfrm>
            <a:off x="315515" y="374200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3" name="Línea"/>
          <p:cNvSpPr/>
          <p:nvPr/>
        </p:nvSpPr>
        <p:spPr>
          <a:xfrm>
            <a:off x="7151239" y="4310204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4" name="Línea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5" name="Línea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Línea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7" name="Línea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8" name="Línea"/>
          <p:cNvSpPr/>
          <p:nvPr/>
        </p:nvSpPr>
        <p:spPr>
          <a:xfrm>
            <a:off x="3722283" y="28760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9" name="Línea"/>
          <p:cNvSpPr/>
          <p:nvPr/>
        </p:nvSpPr>
        <p:spPr>
          <a:xfrm>
            <a:off x="3722283" y="48892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0" name="Línea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1" name="Línea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2" name="Línea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3" name="Themes"/>
          <p:cNvSpPr txBox="1"/>
          <p:nvPr/>
        </p:nvSpPr>
        <p:spPr>
          <a:xfrm>
            <a:off x="7127988" y="7900433"/>
            <a:ext cx="966611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ES" sz="2400"/>
              <a:t>Temas</a:t>
            </a:r>
            <a:endParaRPr sz="2400" dirty="0"/>
          </a:p>
        </p:txBody>
      </p:sp>
      <p:sp>
        <p:nvSpPr>
          <p:cNvPr id="864" name="r + theme_bw() White background with grid lines.…"/>
          <p:cNvSpPr txBox="1"/>
          <p:nvPr/>
        </p:nvSpPr>
        <p:spPr>
          <a:xfrm>
            <a:off x="7184224" y="8195965"/>
            <a:ext cx="1486957" cy="1511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theme_bw</a:t>
            </a:r>
            <a:r>
              <a:rPr sz="900" b="1" dirty="0"/>
              <a:t>()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Fondo blanco
con líneas de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cuadrícula</a:t>
            </a:r>
            <a:r>
              <a:rPr sz="900" dirty="0"/>
              <a:t>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theme_gray</a:t>
            </a:r>
            <a:r>
              <a:rPr sz="900" b="1" dirty="0"/>
              <a:t>()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Fondo gris
(tema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predeterminado</a:t>
            </a:r>
            <a:r>
              <a:rPr sz="900" dirty="0"/>
              <a:t>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theme_dark</a:t>
            </a:r>
            <a:r>
              <a:rPr sz="900" b="1" dirty="0"/>
              <a:t>()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Oscuro para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contrastar</a:t>
            </a:r>
            <a:r>
              <a:rPr sz="900" dirty="0"/>
              <a:t>.</a:t>
            </a:r>
          </a:p>
        </p:txBody>
      </p:sp>
      <p:sp>
        <p:nvSpPr>
          <p:cNvPr id="865" name="Línea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6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>
                <a:solidFill>
                  <a:srgbClr val="000000"/>
                </a:solidFill>
              </a:defRPr>
            </a:pPr>
            <a:r>
              <a:rPr sz="900" dirty="0"/>
              <a:t>r + </a:t>
            </a:r>
            <a:r>
              <a:rPr sz="900" dirty="0" err="1"/>
              <a:t>theme_classic</a:t>
            </a:r>
            <a:r>
              <a:rPr sz="900" dirty="0"/>
              <a:t>()</a:t>
            </a:r>
          </a:p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>
                <a:solidFill>
                  <a:srgbClr val="000000"/>
                </a:solidFill>
              </a:defRPr>
            </a:pPr>
            <a:r>
              <a:rPr sz="900" dirty="0"/>
              <a:t>r + </a:t>
            </a:r>
            <a:r>
              <a:rPr sz="900" dirty="0" err="1"/>
              <a:t>theme_light</a:t>
            </a:r>
            <a:r>
              <a:rPr sz="900" dirty="0"/>
              <a:t>()</a:t>
            </a:r>
          </a:p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>
                <a:solidFill>
                  <a:srgbClr val="000000"/>
                </a:solidFill>
              </a:defRPr>
            </a:pPr>
            <a:r>
              <a:rPr sz="900" dirty="0"/>
              <a:t>r + </a:t>
            </a:r>
            <a:r>
              <a:rPr sz="900" dirty="0" err="1"/>
              <a:t>theme_linedraw</a:t>
            </a:r>
            <a:r>
              <a:rPr sz="900" dirty="0"/>
              <a:t>()</a:t>
            </a:r>
          </a:p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theme_minimal</a:t>
            </a:r>
            <a:r>
              <a:rPr sz="900" b="1" dirty="0"/>
              <a:t>()</a:t>
            </a:r>
            <a:endParaRPr lang="en-US" sz="900" b="1" dirty="0"/>
          </a:p>
          <a:p>
            <a:pPr lvl="2" indent="452627" defTabSz="578358">
              <a:lnSpc>
                <a:spcPct val="80000"/>
              </a:lnSpc>
              <a:spcBef>
                <a:spcPts val="0"/>
              </a:spcBef>
              <a:defRPr sz="989" b="0">
                <a:solidFill>
                  <a:srgbClr val="000000"/>
                </a:solidFill>
              </a:defRPr>
            </a:pPr>
            <a:r>
              <a:rPr sz="900" dirty="0"/>
              <a:t>Minimal theme.</a:t>
            </a:r>
          </a:p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theme_void</a:t>
            </a:r>
            <a:r>
              <a:rPr sz="900" b="1" dirty="0"/>
              <a:t>()</a:t>
            </a:r>
            <a:endParaRPr lang="en-US" sz="900" b="1" dirty="0"/>
          </a:p>
          <a:p>
            <a:pPr lvl="2" indent="452627" defTabSz="578358">
              <a:lnSpc>
                <a:spcPct val="80000"/>
              </a:lnSpc>
              <a:spcBef>
                <a:spcPts val="0"/>
              </a:spcBef>
              <a:defRPr sz="989" b="0">
                <a:solidFill>
                  <a:srgbClr val="000000"/>
                </a:solidFill>
              </a:defRPr>
            </a:pPr>
            <a:r>
              <a:rPr sz="900" dirty="0"/>
              <a:t>Empty theme.</a:t>
            </a:r>
          </a:p>
        </p:txBody>
      </p:sp>
      <p:pic>
        <p:nvPicPr>
          <p:cNvPr id="867" name="pasted-image.pdf" descr="pasted-image.pdf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02039" y="822294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pasted-image.pdf" descr="pasted-image.pdf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02039" y="87153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pasted-image.pdf" descr="pasted-image.pd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pasted-image.pdf" descr="pasted-image.pdf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92753" y="836726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pasted-image.pdf" descr="pasted-image.pdf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pasted-image.pdf" descr="pasted-image.pdf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Línea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Faceting"/>
          <p:cNvSpPr txBox="1"/>
          <p:nvPr/>
        </p:nvSpPr>
        <p:spPr>
          <a:xfrm>
            <a:off x="10572878" y="746972"/>
            <a:ext cx="1120500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ES" sz="2400"/>
              <a:t>Facetas</a:t>
            </a:r>
            <a:endParaRPr sz="2400" dirty="0"/>
          </a:p>
        </p:txBody>
      </p:sp>
      <p:sp>
        <p:nvSpPr>
          <p:cNvPr id="875" name="Línea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94283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Las facetas dividen una gráfica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en </a:t>
            </a:r>
            <a:r>
              <a:rPr lang="es-ES" sz="900" dirty="0" err="1"/>
              <a:t>subgráficas</a:t>
            </a:r>
            <a:r>
              <a:rPr lang="es-ES" sz="900" dirty="0"/>
              <a:t> en función de los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valores de una o más variables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discretas.</a:t>
            </a:r>
            <a:endParaRPr sz="900" dirty="0"/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t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8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cty</a:t>
            </a:r>
            <a:r>
              <a:rPr sz="900" dirty="0"/>
              <a:t>, </a:t>
            </a:r>
            <a:r>
              <a:rPr sz="900" dirty="0" err="1"/>
              <a:t>hwy</a:t>
            </a:r>
            <a:r>
              <a:rPr sz="900" dirty="0"/>
              <a:t>)) + </a:t>
            </a:r>
            <a:r>
              <a:rPr sz="900" dirty="0" err="1"/>
              <a:t>geom_point</a:t>
            </a:r>
            <a:r>
              <a:rPr sz="900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(. ~ </a:t>
            </a:r>
            <a:r>
              <a:rPr sz="900" b="1" dirty="0" err="1"/>
              <a:t>fl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Faceta en columnas basada en </a:t>
            </a:r>
            <a:r>
              <a:rPr lang="es-ES" sz="900" dirty="0" err="1"/>
              <a:t>fl</a:t>
            </a:r>
            <a:r>
              <a:rPr sz="900" dirty="0"/>
              <a:t>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(year ~ .)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Faceta en filas según el año</a:t>
            </a:r>
            <a:r>
              <a:rPr sz="900" dirty="0"/>
              <a:t>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(year ~ </a:t>
            </a:r>
            <a:r>
              <a:rPr sz="900" b="1" dirty="0" err="1"/>
              <a:t>fl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Faceta en filas y columnas</a:t>
            </a:r>
            <a:r>
              <a:rPr sz="900" dirty="0"/>
              <a:t>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facet_wrap</a:t>
            </a:r>
            <a:r>
              <a:rPr sz="900" b="1" dirty="0"/>
              <a:t>(~ </a:t>
            </a:r>
            <a:r>
              <a:rPr sz="900" b="1" dirty="0" err="1"/>
              <a:t>fl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Envolver facetas en un diseño rectangular</a:t>
            </a:r>
            <a:r>
              <a:rPr sz="900" dirty="0"/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Establezca escalas para permitir que los límites de los ejes varíen según las facetas</a:t>
            </a:r>
            <a:r>
              <a:rPr sz="900" dirty="0"/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</a:t>
            </a:r>
            <a:r>
              <a:rPr sz="900" b="1" dirty="0" err="1"/>
              <a:t>drv</a:t>
            </a:r>
            <a:r>
              <a:rPr sz="900" b="1" dirty="0"/>
              <a:t> ~ </a:t>
            </a:r>
            <a:r>
              <a:rPr sz="900" b="1" dirty="0" err="1"/>
              <a:t>fl</a:t>
            </a:r>
            <a:r>
              <a:rPr sz="900" b="1" dirty="0"/>
              <a:t>,</a:t>
            </a:r>
            <a:r>
              <a:rPr sz="900" dirty="0"/>
              <a:t> </a:t>
            </a:r>
            <a:r>
              <a:rPr sz="900" b="1" dirty="0"/>
              <a:t>scales = "free")</a:t>
            </a:r>
            <a:br>
              <a:rPr sz="900" dirty="0"/>
            </a:br>
            <a:r>
              <a:rPr lang="es-ES" sz="900" dirty="0"/>
              <a:t>Los límites de los ejes X e Y se ajustan a facetas individuales</a:t>
            </a:r>
            <a:r>
              <a:rPr sz="900" dirty="0"/>
              <a:t>:</a:t>
            </a:r>
            <a:br>
              <a:rPr sz="900" dirty="0"/>
            </a:br>
            <a:r>
              <a:rPr sz="900" dirty="0"/>
              <a:t>                  </a:t>
            </a:r>
            <a:r>
              <a:rPr sz="900" b="1" dirty="0"/>
              <a:t>"</a:t>
            </a:r>
            <a:r>
              <a:rPr sz="900" b="1" dirty="0" err="1"/>
              <a:t>free_x</a:t>
            </a:r>
            <a:r>
              <a:rPr sz="900" b="1" dirty="0"/>
              <a:t>"</a:t>
            </a:r>
            <a:r>
              <a:rPr sz="900" dirty="0"/>
              <a:t> - </a:t>
            </a:r>
            <a:r>
              <a:rPr lang="es-ES" sz="900" dirty="0"/>
              <a:t>ajuste de los límites del eje X</a:t>
            </a:r>
            <a:br>
              <a:rPr sz="900" dirty="0"/>
            </a:br>
            <a:r>
              <a:rPr sz="900" dirty="0"/>
              <a:t>                  </a:t>
            </a:r>
            <a:r>
              <a:rPr sz="900" b="1" dirty="0"/>
              <a:t>"</a:t>
            </a:r>
            <a:r>
              <a:rPr sz="900" b="1" dirty="0" err="1"/>
              <a:t>free_y</a:t>
            </a:r>
            <a:r>
              <a:rPr sz="900" b="1" dirty="0"/>
              <a:t>"</a:t>
            </a:r>
            <a:r>
              <a:rPr sz="900" dirty="0"/>
              <a:t> - </a:t>
            </a:r>
            <a:r>
              <a:rPr lang="es-ES" sz="900" dirty="0"/>
              <a:t>ajuste de los límites del eje Y</a:t>
            </a:r>
            <a:endParaRPr sz="9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Configurar la etiquetadora para ajustar la etiqueta de faceta</a:t>
            </a:r>
            <a:r>
              <a:rPr sz="900" dirty="0"/>
              <a:t>: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sz="900" dirty="0"/>
              <a:t>t + </a:t>
            </a:r>
            <a:r>
              <a:rPr sz="900" dirty="0" err="1"/>
              <a:t>facet_grid</a:t>
            </a:r>
            <a:r>
              <a:rPr sz="900" dirty="0"/>
              <a:t>(. ~ </a:t>
            </a:r>
            <a:r>
              <a:rPr sz="900" dirty="0" err="1"/>
              <a:t>fl</a:t>
            </a:r>
            <a:r>
              <a:rPr sz="900" dirty="0"/>
              <a:t>, </a:t>
            </a:r>
            <a:r>
              <a:rPr sz="900" dirty="0" err="1"/>
              <a:t>labeller</a:t>
            </a:r>
            <a:r>
              <a:rPr sz="900" dirty="0"/>
              <a:t> = </a:t>
            </a:r>
            <a:r>
              <a:rPr sz="900" dirty="0" err="1"/>
              <a:t>label_both</a:t>
            </a:r>
            <a:r>
              <a:rPr sz="900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>
              <a:lnSpc>
                <a:spcPct val="80000"/>
              </a:lnSpc>
              <a:spcBef>
                <a:spcPts val="18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</a:t>
            </a:r>
            <a:r>
              <a:rPr sz="900" b="1" dirty="0" err="1"/>
              <a:t>fl</a:t>
            </a:r>
            <a:r>
              <a:rPr sz="900" b="1" dirty="0"/>
              <a:t> ~ .,  </a:t>
            </a:r>
            <a:r>
              <a:rPr sz="900" b="1" dirty="0" err="1"/>
              <a:t>labeller</a:t>
            </a:r>
            <a:r>
              <a:rPr sz="900" b="1" dirty="0"/>
              <a:t> = </a:t>
            </a:r>
            <a:r>
              <a:rPr sz="900" b="1" dirty="0" err="1"/>
              <a:t>label_bquote</a:t>
            </a:r>
            <a:r>
              <a:rPr sz="900" b="1" dirty="0"/>
              <a:t>(</a:t>
            </a:r>
            <a:r>
              <a:rPr sz="900" dirty="0"/>
              <a:t>alpha ^ .(</a:t>
            </a:r>
            <a:r>
              <a:rPr sz="900" dirty="0" err="1"/>
              <a:t>fl</a:t>
            </a:r>
            <a:r>
              <a:rPr sz="900" dirty="0"/>
              <a:t>)</a:t>
            </a:r>
            <a:r>
              <a:rPr sz="900" b="1" dirty="0"/>
              <a:t>))</a:t>
            </a:r>
          </a:p>
        </p:txBody>
      </p:sp>
      <p:grpSp>
        <p:nvGrpSpPr>
          <p:cNvPr id="882" name="Agrupar"/>
          <p:cNvGrpSpPr/>
          <p:nvPr/>
        </p:nvGrpSpPr>
        <p:grpSpPr>
          <a:xfrm>
            <a:off x="10572878" y="4560567"/>
            <a:ext cx="2881273" cy="127001"/>
            <a:chOff x="0" y="0"/>
            <a:chExt cx="2881271" cy="127000"/>
          </a:xfrm>
        </p:grpSpPr>
        <p:sp>
          <p:nvSpPr>
            <p:cNvPr id="87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 err="1"/>
                <a:t>fl</a:t>
              </a:r>
              <a:r>
                <a:rPr dirty="0"/>
                <a:t>: c</a:t>
              </a:r>
            </a:p>
          </p:txBody>
        </p:sp>
        <p:sp>
          <p:nvSpPr>
            <p:cNvPr id="87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d</a:t>
              </a:r>
            </a:p>
          </p:txBody>
        </p:sp>
        <p:sp>
          <p:nvSpPr>
            <p:cNvPr id="87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e</a:t>
              </a:r>
            </a:p>
          </p:txBody>
        </p:sp>
        <p:sp>
          <p:nvSpPr>
            <p:cNvPr id="88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p</a:t>
              </a:r>
            </a:p>
          </p:txBody>
        </p:sp>
        <p:sp>
          <p:nvSpPr>
            <p:cNvPr id="88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r</a:t>
              </a:r>
            </a:p>
          </p:txBody>
        </p:sp>
      </p:grpSp>
      <p:grpSp>
        <p:nvGrpSpPr>
          <p:cNvPr id="893" name="Agrupar"/>
          <p:cNvGrpSpPr/>
          <p:nvPr/>
        </p:nvGrpSpPr>
        <p:grpSpPr>
          <a:xfrm>
            <a:off x="10589687" y="5034959"/>
            <a:ext cx="2881273" cy="134651"/>
            <a:chOff x="0" y="0"/>
            <a:chExt cx="2881271" cy="134650"/>
          </a:xfrm>
        </p:grpSpPr>
        <p:sp>
          <p:nvSpPr>
            <p:cNvPr id="883" name="Rectángulo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4" name="Rectángulo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5" name="Rectángulo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6" name="Rectángulo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7" name="Rectángulo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888" name="pasted-image.pdf" descr="pasted-image.pdf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pasted-image.pdf" descr="pasted-image.pdf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pasted-image.pdf" descr="pasted-image.pdf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1" name="pasted-image.pdf" descr="pasted-image.pdf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pasted-image.pdf" descr="pasted-image.pdf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4" name="pasted-image.pdf" descr="pasted-image.pdf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577257" y="2216191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asted-image.pdf" descr="pasted-image.pdf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572878" y="2505276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asted-image.pdf" descr="pasted-image.pdf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577257" y="2798349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asted-image.pdf" descr="pasted-image.pdf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577311" y="316820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abels and Legends"/>
          <p:cNvSpPr txBox="1"/>
          <p:nvPr/>
        </p:nvSpPr>
        <p:spPr>
          <a:xfrm>
            <a:off x="10572878" y="5619746"/>
            <a:ext cx="2970365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lang="es-ES" sz="2400" dirty="0"/>
              <a:t>Etiquetas y Leyendas</a:t>
            </a:r>
            <a:endParaRPr sz="2400" dirty="0"/>
          </a:p>
        </p:txBody>
      </p:sp>
      <p:sp>
        <p:nvSpPr>
          <p:cNvPr id="899" name="Línea"/>
          <p:cNvSpPr/>
          <p:nvPr/>
        </p:nvSpPr>
        <p:spPr>
          <a:xfrm>
            <a:off x="10572878" y="55519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0" name="Use labs() to label the elements of your plot.…"/>
          <p:cNvSpPr txBox="1"/>
          <p:nvPr/>
        </p:nvSpPr>
        <p:spPr>
          <a:xfrm>
            <a:off x="10572879" y="5976798"/>
            <a:ext cx="3194282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Usa </a:t>
            </a:r>
            <a:r>
              <a:rPr lang="es-ES" sz="900" dirty="0" err="1"/>
              <a:t>labs</a:t>
            </a:r>
            <a:r>
              <a:rPr lang="es-ES" sz="900" dirty="0"/>
              <a:t>() para etiquetar los elementos de tu gráfica</a:t>
            </a:r>
            <a:r>
              <a:rPr sz="90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labs(x </a:t>
            </a:r>
            <a:r>
              <a:rPr sz="900" dirty="0"/>
              <a:t>= "</a:t>
            </a:r>
            <a:r>
              <a:rPr lang="es-ES" sz="900" dirty="0"/>
              <a:t>Nueva etiqueta del eje x</a:t>
            </a:r>
            <a:r>
              <a:rPr sz="900" dirty="0"/>
              <a:t>",</a:t>
            </a:r>
            <a:endParaRPr lang="es-ES" sz="900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 </a:t>
            </a:r>
            <a:r>
              <a:rPr lang="es-ES" sz="900" dirty="0"/>
              <a:t>   </a:t>
            </a:r>
            <a:r>
              <a:rPr sz="900" dirty="0"/>
              <a:t> </a:t>
            </a:r>
            <a:r>
              <a:rPr sz="900" b="1" dirty="0"/>
              <a:t>y </a:t>
            </a:r>
            <a:r>
              <a:rPr sz="900" dirty="0"/>
              <a:t>= "</a:t>
            </a:r>
            <a:r>
              <a:rPr lang="es-ES" sz="900" dirty="0"/>
              <a:t>Nueva etiqueta del eje Y</a:t>
            </a:r>
            <a:r>
              <a:rPr sz="900" dirty="0"/>
              <a:t>",</a:t>
            </a:r>
            <a:br>
              <a:rPr sz="900" dirty="0"/>
            </a:br>
            <a:r>
              <a:rPr sz="900" dirty="0"/>
              <a:t>     </a:t>
            </a:r>
            <a:r>
              <a:rPr sz="900" b="1" dirty="0"/>
              <a:t>title</a:t>
            </a:r>
            <a:r>
              <a:rPr sz="900" dirty="0"/>
              <a:t> ="</a:t>
            </a:r>
            <a:r>
              <a:rPr lang="es-ES" sz="900" dirty="0"/>
              <a:t>Añade un título encima de la gráfica</a:t>
            </a:r>
            <a:r>
              <a:rPr sz="900" dirty="0"/>
              <a:t>", </a:t>
            </a:r>
            <a:br>
              <a:rPr sz="900" dirty="0"/>
            </a:br>
            <a:r>
              <a:rPr sz="900" dirty="0"/>
              <a:t>     </a:t>
            </a:r>
            <a:r>
              <a:rPr sz="900" b="1" dirty="0"/>
              <a:t>subtitle</a:t>
            </a:r>
            <a:r>
              <a:rPr sz="900" dirty="0"/>
              <a:t> = "</a:t>
            </a:r>
            <a:r>
              <a:rPr lang="es-ES" sz="900" dirty="0"/>
              <a:t>Añade un subtítulo debajo del título</a:t>
            </a:r>
            <a:r>
              <a:rPr sz="900" dirty="0"/>
              <a:t>",</a:t>
            </a:r>
            <a:br>
              <a:rPr sz="900" dirty="0"/>
            </a:br>
            <a:r>
              <a:rPr sz="900" dirty="0"/>
              <a:t>     </a:t>
            </a:r>
            <a:r>
              <a:rPr sz="900" b="1" dirty="0"/>
              <a:t>caption</a:t>
            </a:r>
            <a:r>
              <a:rPr sz="900" dirty="0"/>
              <a:t> = "</a:t>
            </a:r>
            <a:r>
              <a:rPr lang="es-ES" sz="900" dirty="0"/>
              <a:t>Agregue una leyenda debajo de la gráfica</a:t>
            </a:r>
            <a:r>
              <a:rPr sz="900" dirty="0"/>
              <a:t>",</a:t>
            </a:r>
            <a:br>
              <a:rPr sz="900" dirty="0"/>
            </a:br>
            <a:r>
              <a:rPr sz="900" dirty="0"/>
              <a:t>     </a:t>
            </a:r>
            <a:r>
              <a:rPr sz="900" b="1" dirty="0"/>
              <a:t>alt</a:t>
            </a:r>
            <a:r>
              <a:rPr sz="900" dirty="0"/>
              <a:t> = "</a:t>
            </a:r>
            <a:r>
              <a:rPr lang="es-ES" sz="900" dirty="0"/>
              <a:t>Añadir texto alternativo a la gráfica</a:t>
            </a:r>
            <a:r>
              <a:rPr sz="900" dirty="0"/>
              <a:t>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         &lt;</a:t>
            </a:r>
            <a:r>
              <a:rPr sz="900" dirty="0" err="1"/>
              <a:t>aes</a:t>
            </a:r>
            <a:r>
              <a:rPr sz="900" dirty="0"/>
              <a:t>&gt;  = "</a:t>
            </a:r>
            <a:r>
              <a:rPr lang="es-ES" sz="900" dirty="0"/>
              <a:t>Nuevo</a:t>
            </a:r>
            <a:r>
              <a:rPr sz="900" dirty="0"/>
              <a:t>   &lt;</a:t>
            </a:r>
            <a:r>
              <a:rPr sz="900" dirty="0" err="1"/>
              <a:t>aes</a:t>
            </a:r>
            <a:r>
              <a:rPr sz="900" dirty="0"/>
              <a:t>&gt;    </a:t>
            </a:r>
            <a:r>
              <a:rPr lang="es-ES" sz="900" dirty="0"/>
              <a:t>título de la leyenda</a:t>
            </a:r>
            <a:r>
              <a:rPr sz="900" dirty="0"/>
              <a:t>"</a:t>
            </a:r>
            <a:r>
              <a:rPr sz="900" b="1" dirty="0"/>
              <a:t>)</a:t>
            </a:r>
            <a:r>
              <a:rPr sz="900" dirty="0"/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annotate(</a:t>
            </a:r>
            <a:r>
              <a:rPr sz="900" dirty="0" err="1"/>
              <a:t>geom</a:t>
            </a:r>
            <a:r>
              <a:rPr sz="900" dirty="0"/>
              <a:t> = "text", x = 8, y = 9, label = “A"</a:t>
            </a:r>
            <a:r>
              <a:rPr sz="900" b="1" dirty="0"/>
              <a:t>)</a:t>
            </a:r>
            <a:br>
              <a:rPr sz="900" b="1" dirty="0"/>
            </a:br>
            <a:r>
              <a:rPr lang="es-ES" sz="900" dirty="0"/>
              <a:t>Coloca un </a:t>
            </a:r>
            <a:r>
              <a:rPr lang="es-ES" sz="900" dirty="0" err="1"/>
              <a:t>geom</a:t>
            </a:r>
            <a:r>
              <a:rPr lang="es-ES" sz="900" dirty="0"/>
              <a:t> con estéticas seleccionada manualmente</a:t>
            </a:r>
            <a:r>
              <a:rPr sz="900" dirty="0"/>
              <a:t>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p + guides(</a:t>
            </a:r>
            <a:r>
              <a:rPr sz="900" b="0" dirty="0"/>
              <a:t>x = </a:t>
            </a:r>
            <a:r>
              <a:rPr sz="900" b="0" dirty="0" err="1"/>
              <a:t>guide_axis</a:t>
            </a:r>
            <a:r>
              <a:rPr sz="900" b="0" dirty="0"/>
              <a:t>(</a:t>
            </a:r>
            <a:r>
              <a:rPr sz="900" b="0" dirty="0" err="1"/>
              <a:t>n.dodge</a:t>
            </a:r>
            <a:r>
              <a:rPr sz="900" b="0" dirty="0"/>
              <a:t> = 2)</a:t>
            </a:r>
            <a:r>
              <a:rPr sz="900" dirty="0"/>
              <a:t>) </a:t>
            </a:r>
            <a:r>
              <a:rPr lang="es-ES" sz="900" b="0" dirty="0"/>
              <a:t>Evite las aglomeraciones o etiquetas superpuestas con </a:t>
            </a:r>
            <a:r>
              <a:rPr lang="es-ES" sz="900" b="0" dirty="0" err="1"/>
              <a:t>guide_axis</a:t>
            </a:r>
            <a:r>
              <a:rPr sz="900" b="0" dirty="0"/>
              <a:t>(</a:t>
            </a:r>
            <a:r>
              <a:rPr sz="900" b="0" dirty="0" err="1"/>
              <a:t>n.dodge</a:t>
            </a:r>
            <a:r>
              <a:rPr sz="900" b="0" dirty="0"/>
              <a:t> o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guides(</a:t>
            </a:r>
            <a:r>
              <a:rPr sz="900" dirty="0"/>
              <a:t>fill = “none"</a:t>
            </a:r>
            <a:r>
              <a:rPr sz="900" b="1" dirty="0"/>
              <a:t>) </a:t>
            </a:r>
            <a:r>
              <a:rPr lang="es-ES" sz="900" dirty="0"/>
              <a:t>Establecer el tipo de leyenda para cada estética</a:t>
            </a:r>
            <a:r>
              <a:rPr sz="900" dirty="0"/>
              <a:t>: </a:t>
            </a:r>
            <a:r>
              <a:rPr sz="900" dirty="0" err="1"/>
              <a:t>colorbar</a:t>
            </a:r>
            <a:r>
              <a:rPr sz="900" dirty="0"/>
              <a:t>, legend, o none (no le</a:t>
            </a:r>
            <a:r>
              <a:rPr lang="es-ES" sz="900" dirty="0" err="1"/>
              <a:t>yenda</a:t>
            </a:r>
            <a:r>
              <a:rPr sz="900" dirty="0"/>
              <a:t>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theme(</a:t>
            </a:r>
            <a:r>
              <a:rPr sz="900" dirty="0" err="1"/>
              <a:t>legend.position</a:t>
            </a:r>
            <a:r>
              <a:rPr sz="900" dirty="0"/>
              <a:t> = "bottom"</a:t>
            </a:r>
            <a:r>
              <a:rPr sz="900" b="1" dirty="0"/>
              <a:t>)</a:t>
            </a:r>
            <a:br>
              <a:rPr sz="900" dirty="0"/>
            </a:br>
            <a:r>
              <a:rPr lang="es-ES" sz="900" dirty="0"/>
              <a:t>Coloque la leyenda en</a:t>
            </a:r>
            <a:r>
              <a:rPr sz="900" dirty="0"/>
              <a:t> "bottom", "top", "left", o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</a:t>
            </a:r>
            <a:r>
              <a:rPr sz="900" b="1" dirty="0" err="1"/>
              <a:t>scale_fill_discrete</a:t>
            </a:r>
            <a:r>
              <a:rPr sz="900" b="1" dirty="0"/>
              <a:t>(</a:t>
            </a:r>
            <a:r>
              <a:rPr sz="900" dirty="0"/>
              <a:t>name = "Title", </a:t>
            </a:r>
            <a:br>
              <a:rPr sz="900" dirty="0"/>
            </a:br>
            <a:r>
              <a:rPr sz="900" dirty="0"/>
              <a:t>labels = c("A", "B", "C", "D", "E")</a:t>
            </a:r>
            <a:r>
              <a:rPr sz="900" b="1" dirty="0"/>
              <a:t>) </a:t>
            </a:r>
            <a:br>
              <a:rPr sz="900" b="1" dirty="0"/>
            </a:br>
            <a:r>
              <a:rPr lang="es-ES" sz="900" dirty="0"/>
              <a:t>Establecer el título y las etiquetas de la leyenda con una función de escala</a:t>
            </a:r>
            <a:r>
              <a:rPr sz="900" dirty="0"/>
              <a:t>.</a:t>
            </a:r>
          </a:p>
        </p:txBody>
      </p:sp>
      <p:sp>
        <p:nvSpPr>
          <p:cNvPr id="903" name="Zooming"/>
          <p:cNvSpPr txBox="1"/>
          <p:nvPr/>
        </p:nvSpPr>
        <p:spPr>
          <a:xfrm>
            <a:off x="10572878" y="8763385"/>
            <a:ext cx="81272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Zoom</a:t>
            </a:r>
          </a:p>
        </p:txBody>
      </p:sp>
      <p:sp>
        <p:nvSpPr>
          <p:cNvPr id="904" name="Línea"/>
          <p:cNvSpPr/>
          <p:nvPr/>
        </p:nvSpPr>
        <p:spPr>
          <a:xfrm>
            <a:off x="10572878" y="87082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5" name="Without clipping (preferred):…"/>
          <p:cNvSpPr txBox="1"/>
          <p:nvPr/>
        </p:nvSpPr>
        <p:spPr>
          <a:xfrm>
            <a:off x="10577257" y="914601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Sin recortes</a:t>
            </a:r>
            <a:r>
              <a:rPr sz="900" b="1" dirty="0"/>
              <a:t> </a:t>
            </a:r>
            <a:r>
              <a:rPr sz="900" dirty="0"/>
              <a:t>(</a:t>
            </a:r>
            <a:r>
              <a:rPr lang="es-ES" sz="900" dirty="0"/>
              <a:t>preferible</a:t>
            </a:r>
            <a:r>
              <a:rPr sz="900" dirty="0"/>
              <a:t>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coord_cartesian</a:t>
            </a:r>
            <a:r>
              <a:rPr sz="900" b="1" dirty="0"/>
              <a:t>(</a:t>
            </a:r>
            <a:r>
              <a:rPr sz="900" dirty="0" err="1"/>
              <a:t>xlim</a:t>
            </a:r>
            <a:r>
              <a:rPr sz="900" dirty="0"/>
              <a:t> = c(0, 100), </a:t>
            </a:r>
            <a:r>
              <a:rPr sz="900" dirty="0" err="1"/>
              <a:t>ylim</a:t>
            </a:r>
            <a:r>
              <a:rPr sz="900" dirty="0"/>
              <a:t> = c(10, 20)</a:t>
            </a:r>
            <a:r>
              <a:rPr sz="900" b="1" dirty="0"/>
              <a:t>)</a:t>
            </a:r>
          </a:p>
          <a:p>
            <a:pPr lvl="2">
              <a:lnSpc>
                <a:spcPct val="7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Con recorte</a:t>
            </a:r>
            <a:r>
              <a:rPr sz="900" dirty="0"/>
              <a:t> </a:t>
            </a:r>
            <a:r>
              <a:rPr lang="es-ES" sz="900" dirty="0"/>
              <a:t>(elimina los puntos de datos no vistos)</a:t>
            </a:r>
            <a:r>
              <a:rPr sz="900" dirty="0"/>
              <a:t>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xlim</a:t>
            </a:r>
            <a:r>
              <a:rPr sz="900" b="1" dirty="0"/>
              <a:t>(</a:t>
            </a:r>
            <a:r>
              <a:rPr sz="900" dirty="0"/>
              <a:t>0, 100</a:t>
            </a:r>
            <a:r>
              <a:rPr sz="900" b="1" dirty="0"/>
              <a:t>) + </a:t>
            </a:r>
            <a:r>
              <a:rPr sz="900" b="1" dirty="0" err="1"/>
              <a:t>ylim</a:t>
            </a:r>
            <a:r>
              <a:rPr sz="900" b="1" dirty="0"/>
              <a:t>(</a:t>
            </a:r>
            <a:r>
              <a:rPr sz="900" dirty="0"/>
              <a:t>10, 20</a:t>
            </a:r>
            <a:r>
              <a:rPr sz="900" b="1" dirty="0"/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scale_x_continuous</a:t>
            </a:r>
            <a:r>
              <a:rPr sz="900" b="1" dirty="0"/>
              <a:t>(</a:t>
            </a:r>
            <a:r>
              <a:rPr sz="900" dirty="0"/>
              <a:t>limits = c(0, 100)</a:t>
            </a:r>
            <a:r>
              <a:rPr sz="900" b="1" dirty="0"/>
              <a:t>) +</a:t>
            </a:r>
            <a:endParaRPr lang="en-US" sz="900" b="1" dirty="0"/>
          </a:p>
          <a:p>
            <a:pPr lvl="2"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 err="1"/>
              <a:t>scale_y_continuous</a:t>
            </a:r>
            <a:r>
              <a:rPr sz="900" b="1" dirty="0"/>
              <a:t>(</a:t>
            </a:r>
            <a:r>
              <a:rPr sz="900" dirty="0"/>
              <a:t>limits = c(0, 100)</a:t>
            </a:r>
            <a:r>
              <a:rPr sz="900" b="1" dirty="0"/>
              <a:t>)</a:t>
            </a:r>
          </a:p>
        </p:txBody>
      </p:sp>
      <p:pic>
        <p:nvPicPr>
          <p:cNvPr id="906" name="pasted-image.pdf" descr="pasted-image.pdf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502048" y="96571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pasted-image.pdf" descr="pasted-image.pdf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502048" y="9099402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8" name="ggplot2.png" descr="ggplot2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9" name="Rplot03.pdf" descr="Rplot03.pdf"/>
          <p:cNvPicPr>
            <a:picLocks noChangeAspect="1"/>
          </p:cNvPicPr>
          <p:nvPr/>
        </p:nvPicPr>
        <p:blipFill>
          <a:blip r:embed="rId38">
            <a:alphaModFix amt="39628"/>
          </a:blip>
          <a:srcRect l="21331" t="1" r="9955" b="6535"/>
          <a:stretch>
            <a:fillRect/>
          </a:stretch>
        </p:blipFill>
        <p:spPr>
          <a:xfrm rot="21600000">
            <a:off x="7127988" y="3699912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0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theme()</a:t>
            </a:r>
            <a:r>
              <a:rPr sz="900" dirty="0"/>
              <a:t> </a:t>
            </a:r>
            <a:r>
              <a:rPr lang="es-ES" sz="900" dirty="0"/>
              <a:t>Personalice aspectos del tema, como las propiedades del eje, la leyenda, el panel y las facetas</a:t>
            </a:r>
            <a:r>
              <a:rPr sz="900" dirty="0"/>
              <a:t>.</a:t>
            </a:r>
            <a:br>
              <a:rPr sz="900" dirty="0"/>
            </a:br>
            <a:r>
              <a:rPr sz="900" dirty="0"/>
              <a:t>r + </a:t>
            </a:r>
            <a:r>
              <a:rPr sz="900" dirty="0" err="1"/>
              <a:t>ggtitle</a:t>
            </a:r>
            <a:r>
              <a:rPr sz="900" dirty="0"/>
              <a:t>(“Title”) + theme(</a:t>
            </a:r>
            <a:r>
              <a:rPr sz="900" dirty="0" err="1"/>
              <a:t>plot.title.postion</a:t>
            </a:r>
            <a:r>
              <a:rPr sz="900" dirty="0"/>
              <a:t> = “plot”)</a:t>
            </a:r>
            <a:br>
              <a:rPr sz="900" dirty="0"/>
            </a:br>
            <a:r>
              <a:rPr sz="900" dirty="0"/>
              <a:t>r + theme(</a:t>
            </a:r>
            <a:r>
              <a:rPr sz="900" dirty="0" err="1"/>
              <a:t>panel.background</a:t>
            </a:r>
            <a:r>
              <a:rPr sz="900" dirty="0"/>
              <a:t> = </a:t>
            </a:r>
            <a:r>
              <a:rPr sz="900" dirty="0" err="1"/>
              <a:t>element_rect</a:t>
            </a:r>
            <a:r>
              <a:rPr sz="900" dirty="0"/>
              <a:t>(fill = “blue”))  </a:t>
            </a:r>
          </a:p>
        </p:txBody>
      </p:sp>
      <p:sp>
        <p:nvSpPr>
          <p:cNvPr id="911" name="Override defaults with scales package."/>
          <p:cNvSpPr txBox="1"/>
          <p:nvPr/>
        </p:nvSpPr>
        <p:spPr>
          <a:xfrm>
            <a:off x="4900275" y="803482"/>
            <a:ext cx="2142017" cy="19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970" b="0">
                <a:solidFill>
                  <a:srgbClr val="000000"/>
                </a:solidFill>
              </a:defRPr>
            </a:pPr>
            <a:r>
              <a:rPr lang="es-ES" sz="900" dirty="0"/>
              <a:t>Anular los valores predeterminados con el paquete </a:t>
            </a:r>
            <a:r>
              <a:rPr lang="es-ES" sz="900" dirty="0" err="1"/>
              <a:t>scales</a:t>
            </a:r>
            <a:r>
              <a:rPr sz="900" dirty="0"/>
              <a:t>.</a:t>
            </a:r>
          </a:p>
        </p:txBody>
      </p:sp>
      <p:pic>
        <p:nvPicPr>
          <p:cNvPr id="912" name="posit-full-color.png" descr="posit-full-color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6213FB-0018-758C-AB5E-022B7E2DB26A}"/>
              </a:ext>
            </a:extLst>
          </p:cNvPr>
          <p:cNvSpPr/>
          <p:nvPr/>
        </p:nvSpPr>
        <p:spPr>
          <a:xfrm>
            <a:off x="10833228" y="6740525"/>
            <a:ext cx="374522" cy="15371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23AC-D158-2E88-2ED6-DC388F1D7B5A}"/>
              </a:ext>
            </a:extLst>
          </p:cNvPr>
          <p:cNvSpPr txBox="1"/>
          <p:nvPr/>
        </p:nvSpPr>
        <p:spPr>
          <a:xfrm>
            <a:off x="10799674" y="6668323"/>
            <a:ext cx="47792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&lt;AES&gt;</a:t>
            </a:r>
            <a:endParaRPr kumimoji="0" lang="es-ES" sz="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E36142-A450-C80F-67AA-21978CB36279}"/>
              </a:ext>
            </a:extLst>
          </p:cNvPr>
          <p:cNvSpPr/>
          <p:nvPr/>
        </p:nvSpPr>
        <p:spPr>
          <a:xfrm>
            <a:off x="11764237" y="6734013"/>
            <a:ext cx="374522" cy="15371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9B931-F1CD-6746-7292-65A46CBB86E5}"/>
              </a:ext>
            </a:extLst>
          </p:cNvPr>
          <p:cNvSpPr txBox="1"/>
          <p:nvPr/>
        </p:nvSpPr>
        <p:spPr>
          <a:xfrm>
            <a:off x="11730683" y="6661811"/>
            <a:ext cx="47792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&lt;AES&gt;</a:t>
            </a:r>
            <a:endParaRPr kumimoji="0" lang="es-ES" sz="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scale-specific arguments">
            <a:extLst>
              <a:ext uri="{FF2B5EF4-FFF2-40B4-BE49-F238E27FC236}">
                <a16:creationId xmlns:a16="http://schemas.microsoft.com/office/drawing/2014/main" id="{1E6A9AC8-1FE9-98C2-328E-E5DABB75F1E8}"/>
              </a:ext>
            </a:extLst>
          </p:cNvPr>
          <p:cNvSpPr/>
          <p:nvPr/>
        </p:nvSpPr>
        <p:spPr>
          <a:xfrm>
            <a:off x="4103275" y="1814310"/>
            <a:ext cx="469065" cy="144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/>
              <a:t>scale_</a:t>
            </a:r>
            <a:endParaRPr sz="800" dirty="0"/>
          </a:p>
        </p:txBody>
      </p:sp>
      <p:sp>
        <p:nvSpPr>
          <p:cNvPr id="8" name="scale-specific arguments">
            <a:extLst>
              <a:ext uri="{FF2B5EF4-FFF2-40B4-BE49-F238E27FC236}">
                <a16:creationId xmlns:a16="http://schemas.microsoft.com/office/drawing/2014/main" id="{4C83DE36-0334-4AA4-5247-FDCE7616DD2F}"/>
              </a:ext>
            </a:extLst>
          </p:cNvPr>
          <p:cNvSpPr/>
          <p:nvPr/>
        </p:nvSpPr>
        <p:spPr>
          <a:xfrm>
            <a:off x="863597" y="3004666"/>
            <a:ext cx="642373" cy="136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 err="1"/>
              <a:t>geom</a:t>
            </a:r>
            <a:r>
              <a:rPr lang="en-US" sz="800" dirty="0"/>
              <a:t> a usar</a:t>
            </a:r>
            <a:endParaRPr sz="800" dirty="0"/>
          </a:p>
        </p:txBody>
      </p:sp>
      <p:sp>
        <p:nvSpPr>
          <p:cNvPr id="9" name="scale-specific arguments">
            <a:extLst>
              <a:ext uri="{FF2B5EF4-FFF2-40B4-BE49-F238E27FC236}">
                <a16:creationId xmlns:a16="http://schemas.microsoft.com/office/drawing/2014/main" id="{3AFCF171-429E-BEBF-3997-71F44FEEAE28}"/>
              </a:ext>
            </a:extLst>
          </p:cNvPr>
          <p:cNvSpPr/>
          <p:nvPr/>
        </p:nvSpPr>
        <p:spPr>
          <a:xfrm>
            <a:off x="1573754" y="3018723"/>
            <a:ext cx="642373" cy="136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 err="1"/>
              <a:t>función</a:t>
            </a:r>
            <a:r>
              <a:rPr lang="en-US" sz="800" dirty="0"/>
              <a:t> stat</a:t>
            </a:r>
            <a:endParaRPr sz="800" dirty="0"/>
          </a:p>
        </p:txBody>
      </p:sp>
      <p:sp>
        <p:nvSpPr>
          <p:cNvPr id="10" name="scale-specific arguments">
            <a:extLst>
              <a:ext uri="{FF2B5EF4-FFF2-40B4-BE49-F238E27FC236}">
                <a16:creationId xmlns:a16="http://schemas.microsoft.com/office/drawing/2014/main" id="{747CCAB2-59AC-3D59-4A17-1FE25F4E6A41}"/>
              </a:ext>
            </a:extLst>
          </p:cNvPr>
          <p:cNvSpPr/>
          <p:nvPr/>
        </p:nvSpPr>
        <p:spPr>
          <a:xfrm>
            <a:off x="2267269" y="3036235"/>
            <a:ext cx="830662" cy="120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 err="1"/>
              <a:t>geommapeado</a:t>
            </a:r>
            <a:endParaRPr sz="800" dirty="0"/>
          </a:p>
        </p:txBody>
      </p:sp>
      <p:sp>
        <p:nvSpPr>
          <p:cNvPr id="11" name="scale-specific arguments">
            <a:extLst>
              <a:ext uri="{FF2B5EF4-FFF2-40B4-BE49-F238E27FC236}">
                <a16:creationId xmlns:a16="http://schemas.microsoft.com/office/drawing/2014/main" id="{C34D3932-23C1-C63F-0A5B-0856C0F8C745}"/>
              </a:ext>
            </a:extLst>
          </p:cNvPr>
          <p:cNvSpPr/>
          <p:nvPr/>
        </p:nvSpPr>
        <p:spPr>
          <a:xfrm>
            <a:off x="2019213" y="3468434"/>
            <a:ext cx="1256667" cy="148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/>
              <a:t>variable </a:t>
            </a:r>
            <a:r>
              <a:rPr lang="en-US" sz="800" dirty="0" err="1"/>
              <a:t>creada</a:t>
            </a:r>
            <a:r>
              <a:rPr lang="en-US" sz="800" dirty="0"/>
              <a:t> </a:t>
            </a:r>
            <a:r>
              <a:rPr lang="en-US" sz="800" dirty="0" err="1"/>
              <a:t>por</a:t>
            </a:r>
            <a:r>
              <a:rPr lang="en-US" sz="800" dirty="0"/>
              <a:t> stat</a:t>
            </a:r>
            <a:endParaRPr sz="800" dirty="0"/>
          </a:p>
        </p:txBody>
      </p:sp>
      <p:sp>
        <p:nvSpPr>
          <p:cNvPr id="7" name="CC BY SA Posit Software, PBC  •   info@posit.co  •   posit.co   •  Learn more at ggplot2.tidyverse.org  •  HTML cheatsheets at pos.it/cheatsheets  •  ggplot2  3.5.1  •  Updated:  2024-05">
            <a:extLst>
              <a:ext uri="{FF2B5EF4-FFF2-40B4-BE49-F238E27FC236}">
                <a16:creationId xmlns:a16="http://schemas.microsoft.com/office/drawing/2014/main" id="{4857AFDB-C6E0-7D99-6AE1-003A86597398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CC BY SA Posit Software, PBC  •   </a:t>
            </a:r>
            <a:r>
              <a:rPr dirty="0">
                <a:hlinkClick r:id="rId40"/>
              </a:rPr>
              <a:t>info@posit.co</a:t>
            </a:r>
            <a:r>
              <a:rPr dirty="0"/>
              <a:t>  •   </a:t>
            </a:r>
            <a:r>
              <a:rPr dirty="0">
                <a:hlinkClick r:id="rId41"/>
              </a:rPr>
              <a:t>posit.co</a:t>
            </a:r>
            <a:r>
              <a:rPr dirty="0"/>
              <a:t>   •  </a:t>
            </a:r>
            <a:r>
              <a:rPr lang="es-ES" dirty="0"/>
              <a:t>Aprenda más en</a:t>
            </a:r>
            <a:r>
              <a:rPr dirty="0"/>
              <a:t> </a:t>
            </a:r>
            <a:r>
              <a:rPr b="1" dirty="0">
                <a:hlinkClick r:id="rId42"/>
              </a:rPr>
              <a:t>ggplot2.tidyverse.org</a:t>
            </a:r>
            <a:r>
              <a:rPr b="1" dirty="0"/>
              <a:t> </a:t>
            </a:r>
            <a:r>
              <a:rPr dirty="0"/>
              <a:t> •  </a:t>
            </a:r>
            <a:r>
              <a:rPr lang="es-ES" dirty="0"/>
              <a:t>Guía rápida en </a:t>
            </a:r>
            <a:r>
              <a:rPr dirty="0"/>
              <a:t>HTML </a:t>
            </a:r>
            <a:r>
              <a:rPr lang="es-ES" dirty="0"/>
              <a:t>en</a:t>
            </a:r>
            <a:r>
              <a:rPr dirty="0"/>
              <a:t> </a:t>
            </a:r>
            <a:r>
              <a:rPr b="1" dirty="0">
                <a:hlinkClick r:id="rId43"/>
              </a:rPr>
              <a:t>pos.it/</a:t>
            </a:r>
            <a:r>
              <a:rPr b="1" dirty="0" err="1">
                <a:hlinkClick r:id="rId43"/>
              </a:rPr>
              <a:t>cheatsheets</a:t>
            </a:r>
            <a:r>
              <a:rPr dirty="0">
                <a:solidFill>
                  <a:srgbClr val="D1D2D3"/>
                </a:solidFill>
              </a:rPr>
              <a:t>  </a:t>
            </a:r>
            <a:r>
              <a:rPr dirty="0"/>
              <a:t>•  ggplot2  3.5.1  •  </a:t>
            </a:r>
            <a:r>
              <a:rPr lang="es-ES" dirty="0"/>
              <a:t>Actualizado</a:t>
            </a:r>
            <a:r>
              <a:rPr dirty="0"/>
              <a:t>:  2024-05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4431</Words>
  <Application>Microsoft Office PowerPoint</Application>
  <PresentationFormat>Custom</PresentationFormat>
  <Paragraphs>326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Roman</vt:lpstr>
      <vt:lpstr>Helvetica</vt:lpstr>
      <vt:lpstr>Helvetica Light</vt:lpstr>
      <vt:lpstr>Source Code Pro</vt:lpstr>
      <vt:lpstr>White</vt:lpstr>
      <vt:lpstr>Visualización de datos con ggplot2 : : GUÍA RÁPIDA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CHEATSHEET </dc:title>
  <cp:lastModifiedBy>David Díaz Rodríguez</cp:lastModifiedBy>
  <cp:revision>8</cp:revision>
  <dcterms:modified xsi:type="dcterms:W3CDTF">2024-06-07T13:32:13Z</dcterms:modified>
</cp:coreProperties>
</file>