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4"/>
    <a:srgbClr val="72A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44" autoAdjust="0"/>
    <p:restoredTop sz="94640"/>
  </p:normalViewPr>
  <p:slideViewPr>
    <p:cSldViewPr snapToGrid="0" snapToObjects="1">
      <p:cViewPr>
        <p:scale>
          <a:sx n="90" d="100"/>
          <a:sy n="90" d="100"/>
        </p:scale>
        <p:origin x="102" y="-2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4.0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github.com/ganthony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github.com/en/get-started/quickstart/github-glossary" TargetMode="External"/><Relationship Id="rId11" Type="http://schemas.openxmlformats.org/officeDocument/2006/relationships/hyperlink" Target="https://https/happygitwithr.com/index.html.com/index.html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mounabelaid.netlify.app/" TargetMode="External"/><Relationship Id="rId4" Type="http://schemas.openxmlformats.org/officeDocument/2006/relationships/image" Target="../media/image4.png"/><Relationship Id="rId9" Type="http://schemas.openxmlformats.org/officeDocument/2006/relationships/hyperlink" Target="mailto:belaid.mouna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Line"/>
          <p:cNvSpPr/>
          <p:nvPr/>
        </p:nvSpPr>
        <p:spPr>
          <a:xfrm>
            <a:off x="241300" y="1031730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213255" y="1425289"/>
            <a:ext cx="4346831" cy="89012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9426688" y="1422062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60823" y="1548076"/>
            <a:ext cx="4025016" cy="248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 b="0">
                <a:solidFill>
                  <a:srgbClr val="000000"/>
                </a:solidFill>
              </a:defRPr>
            </a:pPr>
            <a:r>
              <a:rPr lang="es-PE" b="0" dirty="0"/>
              <a:t>El </a:t>
            </a:r>
            <a:r>
              <a:rPr lang="en-US" b="1" dirty="0"/>
              <a:t>control de </a:t>
            </a:r>
            <a:r>
              <a:rPr lang="en-US" b="1" dirty="0" err="1"/>
              <a:t>versiones</a:t>
            </a:r>
            <a:r>
              <a:rPr lang="en-US" b="0" dirty="0"/>
              <a:t>,</a:t>
            </a:r>
            <a:r>
              <a:rPr lang="es-PE" b="0" dirty="0"/>
              <a:t> también conocido como </a:t>
            </a:r>
            <a:r>
              <a:rPr lang="en-US" b="1" dirty="0"/>
              <a:t>control del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fuente</a:t>
            </a:r>
            <a:r>
              <a:rPr lang="es-PE" b="0" dirty="0"/>
              <a:t>, es la práctica de rastrear y gestionar los cambios en el código del software.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 b="0">
                <a:solidFill>
                  <a:srgbClr val="000000"/>
                </a:solidFill>
              </a:defRPr>
            </a:pPr>
            <a:r>
              <a:rPr lang="es-PE" b="0" dirty="0"/>
              <a:t>Los sistemas de control de versiones son herramientas de software que ayudan a los equipos de software a gestionar los cambios en el código fuente a lo largo del tiempo.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 b="0">
                <a:solidFill>
                  <a:srgbClr val="000000"/>
                </a:solidFill>
              </a:defRPr>
            </a:pPr>
            <a:r>
              <a:rPr lang="es-PE" b="0" dirty="0"/>
              <a:t>Git es un software de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abierto</a:t>
            </a:r>
            <a:r>
              <a:rPr lang="es-PE" dirty="0"/>
              <a:t> </a:t>
            </a:r>
            <a:r>
              <a:rPr lang="es-PE" b="0" dirty="0"/>
              <a:t>para el control de versiones, desarrollado originalmente en 2005 por Linus Torvalds, el creador del núcleo del sistema operativo Linux.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 b="0">
                <a:solidFill>
                  <a:srgbClr val="000000"/>
                </a:solidFill>
              </a:defRPr>
            </a:pPr>
            <a:r>
              <a:rPr lang="en-US" b="1" dirty="0"/>
              <a:t>Git</a:t>
            </a:r>
            <a:r>
              <a:rPr lang="es-PE" dirty="0"/>
              <a:t> </a:t>
            </a:r>
            <a:r>
              <a:rPr lang="es-PE" b="0" dirty="0"/>
              <a:t>es una herramienta de control de versiones para seguir los cambios en el código fuente de un proyecto.</a:t>
            </a:r>
          </a:p>
          <a:p>
            <a:pPr algn="just"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/>
              <a:t>Github</a:t>
            </a:r>
            <a:r>
              <a:rPr lang="es-PE" b="0" dirty="0"/>
              <a:t> es el servicio de alojamiento más popular para colaborar en el código utilizando Git.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31381" y="4549686"/>
            <a:ext cx="4264736" cy="573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fr-FR" b="0" dirty="0">
                <a:solidFill>
                  <a:srgbClr val="000000"/>
                </a:solidFill>
              </a:rPr>
              <a:t>R y </a:t>
            </a:r>
            <a:r>
              <a:rPr lang="fr-FR" b="0" dirty="0" err="1">
                <a:solidFill>
                  <a:srgbClr val="000000"/>
                </a:solidFill>
              </a:rPr>
              <a:t>RStudio</a:t>
            </a:r>
            <a:r>
              <a:rPr lang="fr-FR" b="0" dirty="0">
                <a:solidFill>
                  <a:srgbClr val="000000"/>
                </a:solidFill>
              </a:rPr>
              <a:t> </a:t>
            </a:r>
            <a:r>
              <a:rPr lang="fr-FR" b="0" dirty="0" err="1">
                <a:solidFill>
                  <a:srgbClr val="000000"/>
                </a:solidFill>
              </a:rPr>
              <a:t>instalados</a:t>
            </a:r>
            <a:endParaRPr lang="fr-FR" b="0" dirty="0">
              <a:solidFill>
                <a:srgbClr val="000000"/>
              </a:solidFill>
            </a:endParaRP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Git </a:t>
            </a:r>
            <a:r>
              <a:rPr lang="en-US" b="0" dirty="0" err="1">
                <a:solidFill>
                  <a:srgbClr val="000000"/>
                </a:solidFill>
              </a:rPr>
              <a:t>instalado</a:t>
            </a:r>
            <a:endParaRPr lang="en-US" b="0" dirty="0">
              <a:solidFill>
                <a:srgbClr val="000000"/>
              </a:solidFill>
            </a:endParaRP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0" dirty="0" err="1">
                <a:solidFill>
                  <a:srgbClr val="000000"/>
                </a:solidFill>
              </a:rPr>
              <a:t>Cuenta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gratuita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en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Github</a:t>
            </a:r>
            <a:endParaRPr lang="en-US" b="0" dirty="0">
              <a:solidFill>
                <a:srgbClr val="000000"/>
              </a:solidFill>
            </a:endParaRPr>
          </a:p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FontTx/>
              <a:buAutoNum type="arabicPeriod"/>
              <a:defRPr b="0">
                <a:solidFill>
                  <a:srgbClr val="000000"/>
                </a:solidFill>
              </a:defRPr>
            </a:pPr>
            <a:endParaRPr b="0" dirty="0">
              <a:solidFill>
                <a:srgbClr val="000000"/>
              </a:solidFill>
            </a:endParaRPr>
          </a:p>
        </p:txBody>
      </p:sp>
      <p:sp>
        <p:nvSpPr>
          <p:cNvPr id="325" name="Line"/>
          <p:cNvSpPr/>
          <p:nvPr/>
        </p:nvSpPr>
        <p:spPr>
          <a:xfrm>
            <a:off x="9435669" y="1900353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87920"/>
            <a:ext cx="255198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Deshacer</a:t>
            </a:r>
            <a:r>
              <a:rPr lang="fr-FR" dirty="0"/>
              <a:t> </a:t>
            </a:r>
            <a:r>
              <a:rPr lang="fr-FR" dirty="0" err="1"/>
              <a:t>cambios</a:t>
            </a: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13993" y="1401787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579382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 err="1"/>
              <a:t>Usando</a:t>
            </a:r>
            <a:r>
              <a:rPr lang="en-US" dirty="0"/>
              <a:t> Git y GitHub </a:t>
            </a:r>
            <a:r>
              <a:rPr lang="en-US" dirty="0" err="1"/>
              <a:t>desde</a:t>
            </a:r>
            <a:r>
              <a:rPr lang="en-US" dirty="0"/>
              <a:t> RStudio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422062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85369"/>
            <a:ext cx="254076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Comandos</a:t>
            </a:r>
            <a:r>
              <a:rPr lang="fr-FR" dirty="0"/>
              <a:t> </a:t>
            </a:r>
            <a:r>
              <a:rPr lang="fr-FR" dirty="0" err="1"/>
              <a:t>básicos</a:t>
            </a:r>
            <a:endParaRPr dirty="0"/>
          </a:p>
        </p:txBody>
      </p: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94" y="4153397"/>
            <a:ext cx="890609" cy="1032187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Line">
            <a:extLst>
              <a:ext uri="{FF2B5EF4-FFF2-40B4-BE49-F238E27FC236}">
                <a16:creationId xmlns:a16="http://schemas.microsoft.com/office/drawing/2014/main" id="{F0D2BEF7-C178-46B9-8170-DDA23E2EC3EF}"/>
              </a:ext>
            </a:extLst>
          </p:cNvPr>
          <p:cNvSpPr/>
          <p:nvPr/>
        </p:nvSpPr>
        <p:spPr>
          <a:xfrm>
            <a:off x="4803142" y="1885812"/>
            <a:ext cx="3636000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63" name="Table 2">
            <a:extLst>
              <a:ext uri="{FF2B5EF4-FFF2-40B4-BE49-F238E27FC236}">
                <a16:creationId xmlns:a16="http://schemas.microsoft.com/office/drawing/2014/main" id="{48AF87B2-088C-400A-836E-952C74D7B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3018"/>
              </p:ext>
            </p:extLst>
          </p:nvPr>
        </p:nvGraphicFramePr>
        <p:xfrm>
          <a:off x="4766023" y="1931140"/>
          <a:ext cx="4228559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741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776818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init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directorio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un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repositorio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vacío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Git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un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directorio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específico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clone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repositorio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Clonar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un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repositorio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ubicado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 &lt;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repositorio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tu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dispositivo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local.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config user.name &lt;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usuario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Definir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el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nombre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del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autor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para ser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usado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todos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commits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el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repositorio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local.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add &lt;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directorio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Agregar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todos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cambios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&lt;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directorio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para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el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siguiente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commit.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62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commit -m &lt;"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mensaje</a:t>
                      </a:r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"&gt;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Hacer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1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commit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a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cambios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,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pero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lugar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de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abrir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un editor de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texto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, usar &lt;"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mensaje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"&gt;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mensaje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de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confirmación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20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status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Enlistar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archivos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que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están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dentro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o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fuera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del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área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de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ensayo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(o </a:t>
                      </a:r>
                      <a:r>
                        <a:rPr kumimoji="0" lang="en-US" sz="1200" b="0" i="1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index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) y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que no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están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siendo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rastreados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401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log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Mostrar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el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historial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de commits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usando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el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formato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por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defecto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7923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kumimoji="0" 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diff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Mostrar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las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diferencias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entre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el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1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index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y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el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directorio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de </a:t>
                      </a:r>
                      <a:r>
                        <a:rPr kumimoji="0" lang="en-US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trabajo</a:t>
                      </a: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526081"/>
                  </a:ext>
                </a:extLst>
              </a:tr>
            </a:tbl>
          </a:graphicData>
        </a:graphic>
      </p:graphicFrame>
      <p:sp>
        <p:nvSpPr>
          <p:cNvPr id="164" name="Layout Suggestions">
            <a:extLst>
              <a:ext uri="{FF2B5EF4-FFF2-40B4-BE49-F238E27FC236}">
                <a16:creationId xmlns:a16="http://schemas.microsoft.com/office/drawing/2014/main" id="{2166B4A2-3810-4E2D-8679-D1D429FB9106}"/>
              </a:ext>
            </a:extLst>
          </p:cNvPr>
          <p:cNvSpPr txBox="1"/>
          <p:nvPr/>
        </p:nvSpPr>
        <p:spPr>
          <a:xfrm>
            <a:off x="4779767" y="6478624"/>
            <a:ext cx="289983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Repositorios</a:t>
            </a:r>
            <a:r>
              <a:rPr lang="fr-FR" dirty="0"/>
              <a:t> </a:t>
            </a:r>
            <a:r>
              <a:rPr lang="fr-FR" dirty="0" err="1"/>
              <a:t>remotos</a:t>
            </a:r>
            <a:endParaRPr dirty="0"/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1971025F-8449-4364-8C96-1615E791B1DB}"/>
              </a:ext>
            </a:extLst>
          </p:cNvPr>
          <p:cNvSpPr/>
          <p:nvPr/>
        </p:nvSpPr>
        <p:spPr>
          <a:xfrm>
            <a:off x="4791679" y="6889140"/>
            <a:ext cx="3636000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7" name="Line">
            <a:extLst>
              <a:ext uri="{FF2B5EF4-FFF2-40B4-BE49-F238E27FC236}">
                <a16:creationId xmlns:a16="http://schemas.microsoft.com/office/drawing/2014/main" id="{6B92450C-ADAD-496F-890E-E3D789535FFA}"/>
              </a:ext>
            </a:extLst>
          </p:cNvPr>
          <p:cNvSpPr/>
          <p:nvPr/>
        </p:nvSpPr>
        <p:spPr>
          <a:xfrm>
            <a:off x="9423637" y="8145290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Manipulate Variables">
            <a:extLst>
              <a:ext uri="{FF2B5EF4-FFF2-40B4-BE49-F238E27FC236}">
                <a16:creationId xmlns:a16="http://schemas.microsoft.com/office/drawing/2014/main" id="{99DEF9A7-7BE7-4CBC-8672-3A08AC50EA65}"/>
              </a:ext>
            </a:extLst>
          </p:cNvPr>
          <p:cNvSpPr txBox="1"/>
          <p:nvPr/>
        </p:nvSpPr>
        <p:spPr>
          <a:xfrm>
            <a:off x="9426688" y="7733254"/>
            <a:ext cx="177933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Ramas en Git</a:t>
            </a:r>
          </a:p>
        </p:txBody>
      </p:sp>
      <p:graphicFrame>
        <p:nvGraphicFramePr>
          <p:cNvPr id="169" name="Table 2">
            <a:extLst>
              <a:ext uri="{FF2B5EF4-FFF2-40B4-BE49-F238E27FC236}">
                <a16:creationId xmlns:a16="http://schemas.microsoft.com/office/drawing/2014/main" id="{8044D71B-03BB-43D2-9079-6970507AF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36999"/>
              </p:ext>
            </p:extLst>
          </p:nvPr>
        </p:nvGraphicFramePr>
        <p:xfrm>
          <a:off x="9368486" y="2042472"/>
          <a:ext cx="4228559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1718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866841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revert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&lt;commit&gt;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un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nuevo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1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commit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que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deshaga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todos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los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cambios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hechos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en &lt;commit&gt; y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aplicarlo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en la rama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actual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13120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reset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archivo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Eliminar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archivo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del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1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index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dejando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el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directorio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de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trabajo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s-PE" sz="12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sin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modificar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Esto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desestructura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el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archivo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sin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sobrescribir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los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cambios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625302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clean -n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Mostrar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los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archivos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que se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eliminarán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del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directorio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trabajo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Usar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–f  en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lugar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de –n para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ejecutar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esta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eliminación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</a:tbl>
          </a:graphicData>
        </a:graphic>
      </p:graphicFrame>
      <p:graphicFrame>
        <p:nvGraphicFramePr>
          <p:cNvPr id="170" name="Table 2">
            <a:extLst>
              <a:ext uri="{FF2B5EF4-FFF2-40B4-BE49-F238E27FC236}">
                <a16:creationId xmlns:a16="http://schemas.microsoft.com/office/drawing/2014/main" id="{E06A8DF5-1BA2-4AE9-BF2A-FCA9344FA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70299"/>
              </p:ext>
            </p:extLst>
          </p:nvPr>
        </p:nvGraphicFramePr>
        <p:xfrm>
          <a:off x="4753991" y="6963275"/>
          <a:ext cx="4264736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785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949951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7616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remote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add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&lt;nombre&gt; &lt;url&gt;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nueva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conección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con un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repositorio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Una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vez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creada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, se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puede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usar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&lt;nombre&gt; 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un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atajo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para &lt;url&gt; en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otros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comandos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fetch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remoto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 &lt;branch&gt;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Recuperar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un &lt;branch&gt;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específico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de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remoto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desde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el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repositorio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local. Si no se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incluye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&lt;branch&gt;, se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recuperarán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todas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las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referencias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592390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pull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remoto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Recuperar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la copia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del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origen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especificado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de la rama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actual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e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inmediatamente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fusionarla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en el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repositorio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local.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7616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push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remoto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 &lt;branch&gt;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Sube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una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rama a &lt;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junto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con los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commits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y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objetos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necesarios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Además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, si no existe,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crea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una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rama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nombrada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en el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repositorio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remoto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8557023"/>
                  </a:ext>
                </a:extLst>
              </a:tr>
            </a:tbl>
          </a:graphicData>
        </a:graphic>
      </p:graphicFrame>
      <p:sp>
        <p:nvSpPr>
          <p:cNvPr id="171" name="Line">
            <a:extLst>
              <a:ext uri="{FF2B5EF4-FFF2-40B4-BE49-F238E27FC236}">
                <a16:creationId xmlns:a16="http://schemas.microsoft.com/office/drawing/2014/main" id="{8E8830F0-2DD9-42B4-A529-875B3368B89D}"/>
              </a:ext>
            </a:extLst>
          </p:cNvPr>
          <p:cNvSpPr/>
          <p:nvPr/>
        </p:nvSpPr>
        <p:spPr>
          <a:xfrm>
            <a:off x="9444650" y="4831257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2" name="Manipulate Variables">
            <a:extLst>
              <a:ext uri="{FF2B5EF4-FFF2-40B4-BE49-F238E27FC236}">
                <a16:creationId xmlns:a16="http://schemas.microsoft.com/office/drawing/2014/main" id="{36781C2C-7988-45D9-90B0-FE78792BB11B}"/>
              </a:ext>
            </a:extLst>
          </p:cNvPr>
          <p:cNvSpPr txBox="1"/>
          <p:nvPr/>
        </p:nvSpPr>
        <p:spPr>
          <a:xfrm>
            <a:off x="9435669" y="4421460"/>
            <a:ext cx="368370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Reescribir</a:t>
            </a:r>
            <a:r>
              <a:rPr lang="fr-FR" dirty="0"/>
              <a:t> el historial de Git</a:t>
            </a:r>
            <a:endParaRPr dirty="0"/>
          </a:p>
        </p:txBody>
      </p:sp>
      <p:graphicFrame>
        <p:nvGraphicFramePr>
          <p:cNvPr id="174" name="Table 2">
            <a:extLst>
              <a:ext uri="{FF2B5EF4-FFF2-40B4-BE49-F238E27FC236}">
                <a16:creationId xmlns:a16="http://schemas.microsoft.com/office/drawing/2014/main" id="{C88E15C1-2818-4A67-ADD8-AC0BFFCA8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35292"/>
              </p:ext>
            </p:extLst>
          </p:nvPr>
        </p:nvGraphicFramePr>
        <p:xfrm>
          <a:off x="9426689" y="8264151"/>
          <a:ext cx="4170356" cy="181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8532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2701824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657524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branch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Enlistar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todas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las ramas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del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repositorio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local.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Añadir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el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argumento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&lt;branch&gt;  para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crear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una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nueva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Source Sans Pro"/>
                        </a:rPr>
                        <a:t> rama con el nombre &lt;branch&gt;.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603210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checkout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–b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Crear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y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extraer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una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nueva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rama con el nombre &lt;branch&gt;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simultáneamente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 Retire el –b para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ejecutar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«git branch».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  <a:tr h="356954">
                <a:tc>
                  <a:txBody>
                    <a:bodyPr/>
                    <a:lstStyle/>
                    <a:p>
                      <a:pPr marL="0" marR="0" lvl="0" indent="0" algn="l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merge &lt;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branch</a:t>
                      </a:r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Combinar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&lt;branch&gt; con la rama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actual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117999"/>
                  </a:ext>
                </a:extLst>
              </a:tr>
            </a:tbl>
          </a:graphicData>
        </a:graphic>
      </p:graphicFrame>
      <p:pic>
        <p:nvPicPr>
          <p:cNvPr id="190" name="Picture 189" descr="Shape&#10;&#10;Description automatically generated with low confidence">
            <a:extLst>
              <a:ext uri="{FF2B5EF4-FFF2-40B4-BE49-F238E27FC236}">
                <a16:creationId xmlns:a16="http://schemas.microsoft.com/office/drawing/2014/main" id="{503F75B5-14D0-487E-87DF-C31901F3F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841" y="868966"/>
            <a:ext cx="490387" cy="490387"/>
          </a:xfrm>
          <a:prstGeom prst="rect">
            <a:avLst/>
          </a:prstGeom>
        </p:spPr>
      </p:pic>
      <p:pic>
        <p:nvPicPr>
          <p:cNvPr id="191" name="Picture 190" descr="Icon&#10;&#10;Description automatically generated">
            <a:extLst>
              <a:ext uri="{FF2B5EF4-FFF2-40B4-BE49-F238E27FC236}">
                <a16:creationId xmlns:a16="http://schemas.microsoft.com/office/drawing/2014/main" id="{55676507-D868-47B3-B07F-8646204A5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378" y="241298"/>
            <a:ext cx="1465172" cy="612708"/>
          </a:xfrm>
          <a:prstGeom prst="rect">
            <a:avLst/>
          </a:prstGeom>
        </p:spPr>
      </p:pic>
      <p:sp>
        <p:nvSpPr>
          <p:cNvPr id="85" name="ggplot(mpg, aes(hwy, cty)) +…">
            <a:extLst>
              <a:ext uri="{FF2B5EF4-FFF2-40B4-BE49-F238E27FC236}">
                <a16:creationId xmlns:a16="http://schemas.microsoft.com/office/drawing/2014/main" id="{9BEF3F11-A01A-4907-B24D-AAE20947197E}"/>
              </a:ext>
            </a:extLst>
          </p:cNvPr>
          <p:cNvSpPr txBox="1"/>
          <p:nvPr/>
        </p:nvSpPr>
        <p:spPr>
          <a:xfrm>
            <a:off x="319359" y="8844324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git config --global user.name </a:t>
            </a:r>
            <a:r>
              <a:rPr lang="en-US" dirty="0">
                <a:solidFill>
                  <a:srgbClr val="72AF2F"/>
                </a:solidFill>
              </a:rPr>
              <a:t>'Jane Doe'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b="0" dirty="0">
                <a:solidFill>
                  <a:srgbClr val="72AF2F"/>
                </a:solidFill>
                <a:latin typeface="Menlo"/>
              </a:rPr>
              <a:t>'jane@example.com'</a:t>
            </a:r>
          </a:p>
        </p:txBody>
      </p:sp>
      <p:sp>
        <p:nvSpPr>
          <p:cNvPr id="86" name="These are just font awesome characters">
            <a:extLst>
              <a:ext uri="{FF2B5EF4-FFF2-40B4-BE49-F238E27FC236}">
                <a16:creationId xmlns:a16="http://schemas.microsoft.com/office/drawing/2014/main" id="{B3EF9EF3-6C23-439B-B118-2197528D89AA}"/>
              </a:ext>
            </a:extLst>
          </p:cNvPr>
          <p:cNvSpPr txBox="1"/>
          <p:nvPr/>
        </p:nvSpPr>
        <p:spPr>
          <a:xfrm>
            <a:off x="313297" y="8242070"/>
            <a:ext cx="3946607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Abrir</a:t>
            </a:r>
            <a:r>
              <a:rPr lang="en-US" dirty="0"/>
              <a:t> un shell </a:t>
            </a:r>
            <a:r>
              <a:rPr lang="en-US" dirty="0" err="1"/>
              <a:t>en</a:t>
            </a:r>
            <a:r>
              <a:rPr lang="en-US" dirty="0"/>
              <a:t> RStudio (</a:t>
            </a:r>
            <a:r>
              <a:rPr lang="en-US" i="1" dirty="0"/>
              <a:t>Tools &gt; Shell</a:t>
            </a:r>
            <a:r>
              <a:rPr lang="en-US" dirty="0"/>
              <a:t> ) y </a:t>
            </a:r>
            <a:r>
              <a:rPr lang="en-US" dirty="0" err="1"/>
              <a:t>tipear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 </a:t>
            </a:r>
            <a:r>
              <a:rPr lang="en-US" dirty="0" err="1"/>
              <a:t>sustituyendo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correo</a:t>
            </a:r>
            <a:r>
              <a:rPr lang="en-US" dirty="0"/>
              <a:t> </a:t>
            </a:r>
            <a:r>
              <a:rPr lang="en-US" dirty="0" err="1"/>
              <a:t>electrónico</a:t>
            </a:r>
            <a:r>
              <a:rPr lang="en-US" dirty="0"/>
              <a:t> </a:t>
            </a:r>
            <a:r>
              <a:rPr lang="en-US" dirty="0" err="1"/>
              <a:t>asociado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de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89" name="Manipulate Variables">
            <a:extLst>
              <a:ext uri="{FF2B5EF4-FFF2-40B4-BE49-F238E27FC236}">
                <a16:creationId xmlns:a16="http://schemas.microsoft.com/office/drawing/2014/main" id="{7FC3ED98-A40F-48F1-9067-E609C9BBBB59}"/>
              </a:ext>
            </a:extLst>
          </p:cNvPr>
          <p:cNvSpPr txBox="1"/>
          <p:nvPr/>
        </p:nvSpPr>
        <p:spPr>
          <a:xfrm>
            <a:off x="313297" y="4172700"/>
            <a:ext cx="142827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Requisitos</a:t>
            </a:r>
            <a:endParaRPr dirty="0"/>
          </a:p>
        </p:txBody>
      </p:sp>
      <p:sp>
        <p:nvSpPr>
          <p:cNvPr id="91" name="Manipulate Variables">
            <a:extLst>
              <a:ext uri="{FF2B5EF4-FFF2-40B4-BE49-F238E27FC236}">
                <a16:creationId xmlns:a16="http://schemas.microsoft.com/office/drawing/2014/main" id="{7B9B711B-4037-4474-8F32-7A3045D4A79A}"/>
              </a:ext>
            </a:extLst>
          </p:cNvPr>
          <p:cNvSpPr txBox="1"/>
          <p:nvPr/>
        </p:nvSpPr>
        <p:spPr>
          <a:xfrm>
            <a:off x="323328" y="7862489"/>
            <a:ext cx="229389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Presentarse</a:t>
            </a:r>
            <a:r>
              <a:rPr lang="fr-FR" dirty="0"/>
              <a:t> a Git</a:t>
            </a:r>
          </a:p>
        </p:txBody>
      </p:sp>
      <p:sp>
        <p:nvSpPr>
          <p:cNvPr id="92" name="These are just font awesome characters">
            <a:extLst>
              <a:ext uri="{FF2B5EF4-FFF2-40B4-BE49-F238E27FC236}">
                <a16:creationId xmlns:a16="http://schemas.microsoft.com/office/drawing/2014/main" id="{7A5A5E45-5557-43C2-B00B-2B64F0B156FE}"/>
              </a:ext>
            </a:extLst>
          </p:cNvPr>
          <p:cNvSpPr txBox="1"/>
          <p:nvPr/>
        </p:nvSpPr>
        <p:spPr>
          <a:xfrm>
            <a:off x="316328" y="5795808"/>
            <a:ext cx="3946607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En</a:t>
            </a:r>
            <a:r>
              <a:rPr lang="en-US" dirty="0"/>
              <a:t> la terminal de RStudio, </a:t>
            </a:r>
            <a:r>
              <a:rPr lang="en-US" dirty="0" err="1"/>
              <a:t>tipear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which git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para </a:t>
            </a:r>
            <a:r>
              <a:rPr lang="en-US" dirty="0" err="1"/>
              <a:t>solicitar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Git </a:t>
            </a:r>
            <a:r>
              <a:rPr lang="en-US" dirty="0" err="1"/>
              <a:t>ejecutable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93" name="Manipulate Variables">
            <a:extLst>
              <a:ext uri="{FF2B5EF4-FFF2-40B4-BE49-F238E27FC236}">
                <a16:creationId xmlns:a16="http://schemas.microsoft.com/office/drawing/2014/main" id="{07715198-25D4-45EC-9E59-7DD7DD7D53FA}"/>
              </a:ext>
            </a:extLst>
          </p:cNvPr>
          <p:cNvSpPr txBox="1"/>
          <p:nvPr/>
        </p:nvSpPr>
        <p:spPr>
          <a:xfrm>
            <a:off x="319359" y="5417362"/>
            <a:ext cx="397224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/>
              <a:t>Revisar</a:t>
            </a:r>
            <a:r>
              <a:rPr lang="en-US" dirty="0"/>
              <a:t> que Git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instalado</a:t>
            </a:r>
            <a:endParaRPr lang="fr-FR" dirty="0"/>
          </a:p>
        </p:txBody>
      </p:sp>
      <p:sp>
        <p:nvSpPr>
          <p:cNvPr id="94" name="ggplot(mpg, aes(hwy, cty)) +…">
            <a:extLst>
              <a:ext uri="{FF2B5EF4-FFF2-40B4-BE49-F238E27FC236}">
                <a16:creationId xmlns:a16="http://schemas.microsoft.com/office/drawing/2014/main" id="{11689626-80CF-4E72-9A5F-733C9C02EEAC}"/>
              </a:ext>
            </a:extLst>
          </p:cNvPr>
          <p:cNvSpPr txBox="1"/>
          <p:nvPr/>
        </p:nvSpPr>
        <p:spPr>
          <a:xfrm>
            <a:off x="331381" y="6241809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accent1"/>
                </a:solidFill>
              </a:rPr>
              <a:t>which</a:t>
            </a:r>
            <a:r>
              <a:rPr lang="de-DE" dirty="0"/>
              <a:t> git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/>
              <a:t>## /usr/bin/git</a:t>
            </a:r>
            <a:endParaRPr dirty="0"/>
          </a:p>
        </p:txBody>
      </p:sp>
      <p:sp>
        <p:nvSpPr>
          <p:cNvPr id="95" name="These are just font awesome characters">
            <a:extLst>
              <a:ext uri="{FF2B5EF4-FFF2-40B4-BE49-F238E27FC236}">
                <a16:creationId xmlns:a16="http://schemas.microsoft.com/office/drawing/2014/main" id="{31B3515C-260C-4077-8EE1-5049D280D3C8}"/>
              </a:ext>
            </a:extLst>
          </p:cNvPr>
          <p:cNvSpPr txBox="1"/>
          <p:nvPr/>
        </p:nvSpPr>
        <p:spPr>
          <a:xfrm>
            <a:off x="319359" y="6839344"/>
            <a:ext cx="3946607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y </a:t>
            </a:r>
            <a:r>
              <a:rPr lang="en-US" b="0" dirty="0">
                <a:solidFill>
                  <a:schemeClr val="bg1"/>
                </a:solidFill>
                <a:highlight>
                  <a:srgbClr val="C0C0C0"/>
                </a:highlight>
              </a:rPr>
              <a:t>git --version</a:t>
            </a:r>
            <a:r>
              <a:rPr lang="en-US" b="0" dirty="0">
                <a:solidFill>
                  <a:schemeClr val="bg1"/>
                </a:solidFill>
              </a:rPr>
              <a:t> </a:t>
            </a:r>
            <a:r>
              <a:rPr lang="en-US" dirty="0"/>
              <a:t>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versión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96" name="ggplot(mpg, aes(hwy, cty)) +…">
            <a:extLst>
              <a:ext uri="{FF2B5EF4-FFF2-40B4-BE49-F238E27FC236}">
                <a16:creationId xmlns:a16="http://schemas.microsoft.com/office/drawing/2014/main" id="{B03413C8-F5CB-4F3F-9E1A-C0AB33656CCF}"/>
              </a:ext>
            </a:extLst>
          </p:cNvPr>
          <p:cNvSpPr txBox="1"/>
          <p:nvPr/>
        </p:nvSpPr>
        <p:spPr>
          <a:xfrm>
            <a:off x="331381" y="7125034"/>
            <a:ext cx="3946608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accent1"/>
                </a:solidFill>
              </a:rPr>
              <a:t>git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--version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## git version 2.34.1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0" name="These are just font awesome characters">
            <a:extLst>
              <a:ext uri="{FF2B5EF4-FFF2-40B4-BE49-F238E27FC236}">
                <a16:creationId xmlns:a16="http://schemas.microsoft.com/office/drawing/2014/main" id="{5935BD75-2DBE-41DC-858E-2BDBA0DEBEDB}"/>
              </a:ext>
            </a:extLst>
          </p:cNvPr>
          <p:cNvSpPr txBox="1"/>
          <p:nvPr/>
        </p:nvSpPr>
        <p:spPr>
          <a:xfrm>
            <a:off x="323328" y="9945885"/>
            <a:ext cx="426473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Este </a:t>
            </a:r>
            <a:r>
              <a:rPr lang="en-US" dirty="0" err="1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glosario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la </a:t>
            </a:r>
            <a:r>
              <a:rPr lang="en-US" dirty="0" err="1"/>
              <a:t>terminología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de Git y GitHub.</a:t>
            </a:r>
            <a:endParaRPr dirty="0"/>
          </a:p>
        </p:txBody>
      </p:sp>
      <p:sp>
        <p:nvSpPr>
          <p:cNvPr id="61" name="Manipulate Variables">
            <a:extLst>
              <a:ext uri="{FF2B5EF4-FFF2-40B4-BE49-F238E27FC236}">
                <a16:creationId xmlns:a16="http://schemas.microsoft.com/office/drawing/2014/main" id="{D6896EB2-0214-4D33-A5AA-E7B368C310DF}"/>
              </a:ext>
            </a:extLst>
          </p:cNvPr>
          <p:cNvSpPr txBox="1"/>
          <p:nvPr/>
        </p:nvSpPr>
        <p:spPr>
          <a:xfrm>
            <a:off x="338381" y="9541873"/>
            <a:ext cx="251350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Glosario</a:t>
            </a:r>
            <a:r>
              <a:rPr lang="fr-FR" dirty="0"/>
              <a:t> de </a:t>
            </a:r>
            <a:r>
              <a:rPr lang="fr-FR" dirty="0" err="1"/>
              <a:t>Github</a:t>
            </a:r>
            <a:endParaRPr lang="fr-FR" dirty="0"/>
          </a:p>
        </p:txBody>
      </p:sp>
      <p:graphicFrame>
        <p:nvGraphicFramePr>
          <p:cNvPr id="64" name="Table 2">
            <a:extLst>
              <a:ext uri="{FF2B5EF4-FFF2-40B4-BE49-F238E27FC236}">
                <a16:creationId xmlns:a16="http://schemas.microsoft.com/office/drawing/2014/main" id="{8A7B278E-C893-2377-055B-9792E5A37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17111"/>
              </p:ext>
            </p:extLst>
          </p:nvPr>
        </p:nvGraphicFramePr>
        <p:xfrm>
          <a:off x="9373883" y="4935474"/>
          <a:ext cx="4228559" cy="2494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872">
                  <a:extLst>
                    <a:ext uri="{9D8B030D-6E8A-4147-A177-3AD203B41FA5}">
                      <a16:colId xmlns:a16="http://schemas.microsoft.com/office/drawing/2014/main" val="4063303953"/>
                    </a:ext>
                  </a:extLst>
                </a:gridCol>
                <a:gridCol w="3110687">
                  <a:extLst>
                    <a:ext uri="{9D8B030D-6E8A-4147-A177-3AD203B41FA5}">
                      <a16:colId xmlns:a16="http://schemas.microsoft.com/office/drawing/2014/main" val="589284895"/>
                    </a:ext>
                  </a:extLst>
                </a:gridCol>
              </a:tblGrid>
              <a:tr h="96154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commit --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amend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Reemplazar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el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último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1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commit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s-PE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combinando los cambios preparados con el </a:t>
                      </a:r>
                      <a:r>
                        <a:rPr kumimoji="0" lang="es-PE" sz="1200" b="0" i="1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commit</a:t>
                      </a:r>
                      <a:r>
                        <a:rPr kumimoji="0" lang="es-PE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anterior en lugar de crear uno nuevo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Usarlo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cuando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no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hay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nada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preparado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permite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editar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el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mensaje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del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último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1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commit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123589"/>
                  </a:ext>
                </a:extLst>
              </a:tr>
              <a:tr h="66568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git rebase &lt;base&gt;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Cambiar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la base de la rama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actual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a &lt;base&gt;, la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cual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puede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fr-FR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ser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 </a:t>
                      </a:r>
                      <a:r>
                        <a:rPr kumimoji="0" lang="es-PE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un ID, un nombre de rama, una etiqueta o una referencia relativa a HEAD</a:t>
                      </a:r>
                      <a:r>
                        <a:rPr kumimoji="0" lang="fr-FR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. 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178888"/>
                  </a:ext>
                </a:extLst>
              </a:tr>
              <a:tr h="813615">
                <a:tc>
                  <a:txBody>
                    <a:bodyPr/>
                    <a:lstStyle/>
                    <a:p>
                      <a:pPr lvl="0" algn="l"/>
                      <a:r>
                        <a:rPr kumimoji="0" lang="fr-FR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git </a:t>
                      </a:r>
                      <a:r>
                        <a:rPr kumimoji="0" lang="fr-FR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05134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reflog</a:t>
                      </a:r>
                      <a:endParaRPr kumimoji="0" lang="en-US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F05134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kumimoji="0" lang="es-PE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Muestra un registro de cambios en el HEAD del repositorio local. Añadir --relative-date para mostrar la información de la fecha o --</a:t>
                      </a:r>
                      <a:r>
                        <a:rPr kumimoji="0" lang="es-PE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all</a:t>
                      </a:r>
                      <a:r>
                        <a:rPr kumimoji="0" lang="es-PE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+mn-cs"/>
                          <a:sym typeface="Helvetica Light"/>
                        </a:rPr>
                        <a:t> para mostrar todas las referencias.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746313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39B0A92B-1724-A34D-9C3A-995D51A97938}"/>
              </a:ext>
            </a:extLst>
          </p:cNvPr>
          <p:cNvSpPr txBox="1"/>
          <p:nvPr/>
        </p:nvSpPr>
        <p:spPr>
          <a:xfrm>
            <a:off x="168275" y="10276967"/>
            <a:ext cx="5346700" cy="5257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9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Traducido por </a:t>
            </a:r>
            <a:r>
              <a:rPr kumimoji="0" lang="es-PE" sz="9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Anthony Romero-Cerdán </a:t>
            </a:r>
            <a:r>
              <a:rPr kumimoji="0" lang="es-PE" sz="9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de ADIECS Asociación para el Desarrollo de la Investigación Estudiantil en Ciencias de la Salud. Perú</a:t>
            </a:r>
          </a:p>
        </p:txBody>
      </p:sp>
      <p:sp>
        <p:nvSpPr>
          <p:cNvPr id="65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939FF181-77E9-C824-99C2-0BD33CDCA18F}"/>
              </a:ext>
            </a:extLst>
          </p:cNvPr>
          <p:cNvSpPr txBox="1"/>
          <p:nvPr/>
        </p:nvSpPr>
        <p:spPr>
          <a:xfrm>
            <a:off x="7707086" y="10276251"/>
            <a:ext cx="5969151" cy="50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</a:t>
            </a:r>
            <a:r>
              <a:rPr lang="fr-FR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>
                <a:hlinkClick r:id="rId8"/>
              </a:rPr>
              <a:t>CC BY SA</a:t>
            </a:r>
            <a:r>
              <a:rPr dirty="0"/>
              <a:t> </a:t>
            </a:r>
            <a:r>
              <a:rPr lang="fr-FR" dirty="0"/>
              <a:t>Mouna Belaid  </a:t>
            </a:r>
            <a:r>
              <a:rPr dirty="0"/>
              <a:t>•</a:t>
            </a:r>
            <a:r>
              <a:rPr lang="fr-FR" dirty="0"/>
              <a:t>  </a:t>
            </a:r>
            <a:r>
              <a:rPr lang="en-US" dirty="0">
                <a:hlinkClick r:id="rId9"/>
              </a:rPr>
              <a:t>belaid.mounaa@gmail</a:t>
            </a:r>
            <a:r>
              <a:rPr dirty="0">
                <a:hlinkClick r:id="rId9"/>
              </a:rPr>
              <a:t>.com</a:t>
            </a:r>
            <a:r>
              <a:rPr lang="fr-FR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lang="en-US" dirty="0" err="1">
                <a:hlinkClick r:id="rId10"/>
              </a:rPr>
              <a:t>mounabelaid.netlify.app</a:t>
            </a:r>
            <a:r>
              <a:rPr lang="en-US" dirty="0"/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/>
              <a:t>Learn more </a:t>
            </a:r>
            <a:r>
              <a:rPr lang="fr-FR" dirty="0"/>
              <a:t>at </a:t>
            </a:r>
            <a:r>
              <a:rPr lang="en-US" sz="900" b="0" dirty="0">
                <a:solidFill>
                  <a:srgbClr val="000000"/>
                </a:solidFill>
                <a:hlinkClick r:id="rId11"/>
              </a:rPr>
              <a:t>Happy Git and </a:t>
            </a:r>
            <a:r>
              <a:rPr lang="en-US" sz="900" b="0" dirty="0" err="1">
                <a:solidFill>
                  <a:srgbClr val="000000"/>
                </a:solidFill>
                <a:hlinkClick r:id="rId11"/>
              </a:rPr>
              <a:t>Github</a:t>
            </a:r>
            <a:r>
              <a:rPr lang="en-US" sz="900" b="0" dirty="0">
                <a:solidFill>
                  <a:srgbClr val="000000"/>
                </a:solidFill>
                <a:hlinkClick r:id="rId11"/>
              </a:rPr>
              <a:t> for the </a:t>
            </a:r>
            <a:r>
              <a:rPr lang="en-US" sz="900" b="0" dirty="0" err="1">
                <a:solidFill>
                  <a:srgbClr val="000000"/>
                </a:solidFill>
                <a:hlinkClick r:id="rId11"/>
              </a:rPr>
              <a:t>useR</a:t>
            </a:r>
            <a:r>
              <a:rPr lang="en-US" sz="900" b="0" dirty="0">
                <a:solidFill>
                  <a:srgbClr val="000000"/>
                </a:solidFill>
              </a:rPr>
              <a:t>  </a:t>
            </a:r>
            <a:r>
              <a:rPr dirty="0"/>
              <a:t>•</a:t>
            </a:r>
            <a:r>
              <a:rPr lang="fr-FR" dirty="0"/>
              <a:t>  </a:t>
            </a:r>
            <a:r>
              <a:rPr dirty="0"/>
              <a:t>Updated: 20</a:t>
            </a:r>
            <a:r>
              <a:rPr lang="fr-FR" dirty="0"/>
              <a:t>22</a:t>
            </a:r>
            <a:r>
              <a:rPr dirty="0"/>
              <a:t>-01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905</Words>
  <Application>Microsoft Office PowerPoint</Application>
  <PresentationFormat>Personalizado</PresentationFormat>
  <Paragraphs>72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Usando Git y GitHub desde RStudio: : CHEATSHEET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anthony romero</cp:lastModifiedBy>
  <cp:revision>28</cp:revision>
  <dcterms:modified xsi:type="dcterms:W3CDTF">2022-06-26T04:57:56Z</dcterms:modified>
</cp:coreProperties>
</file>