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1pPr>
    <a:lvl2pPr marL="0" marR="0" indent="2286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2pPr>
    <a:lvl3pPr marL="0" marR="0" indent="4572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3pPr>
    <a:lvl4pPr marL="0" marR="0" indent="6858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4pPr>
    <a:lvl5pPr marL="0" marR="0" indent="9144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5pPr>
    <a:lvl6pPr marL="0" marR="0" indent="11430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6pPr>
    <a:lvl7pPr marL="0" marR="0" indent="13716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7pPr>
    <a:lvl8pPr marL="0" marR="0" indent="16002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8pPr>
    <a:lvl9pPr marL="0" marR="0" indent="18288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Book"/>
        <a:ea typeface="Avenir Book"/>
        <a:cs typeface="Avenir Book"/>
        <a:sym typeface="Avenir Book"/>
      </a:defRPr>
    </a:lvl1pPr>
    <a:lvl2pPr indent="228600" defTabSz="457200" latinLnBrk="0">
      <a:lnSpc>
        <a:spcPct val="125000"/>
      </a:lnSpc>
      <a:defRPr sz="2600">
        <a:latin typeface="Avenir Book"/>
        <a:ea typeface="Avenir Book"/>
        <a:cs typeface="Avenir Book"/>
        <a:sym typeface="Avenir Book"/>
      </a:defRPr>
    </a:lvl2pPr>
    <a:lvl3pPr indent="457200" defTabSz="457200" latinLnBrk="0">
      <a:lnSpc>
        <a:spcPct val="125000"/>
      </a:lnSpc>
      <a:defRPr sz="2600">
        <a:latin typeface="Avenir Book"/>
        <a:ea typeface="Avenir Book"/>
        <a:cs typeface="Avenir Book"/>
        <a:sym typeface="Avenir Book"/>
      </a:defRPr>
    </a:lvl3pPr>
    <a:lvl4pPr indent="685800" defTabSz="457200" latinLnBrk="0">
      <a:lnSpc>
        <a:spcPct val="125000"/>
      </a:lnSpc>
      <a:defRPr sz="2600">
        <a:latin typeface="Avenir Book"/>
        <a:ea typeface="Avenir Book"/>
        <a:cs typeface="Avenir Book"/>
        <a:sym typeface="Avenir Book"/>
      </a:defRPr>
    </a:lvl4pPr>
    <a:lvl5pPr indent="914400" defTabSz="457200" latinLnBrk="0">
      <a:lnSpc>
        <a:spcPct val="125000"/>
      </a:lnSpc>
      <a:defRPr sz="2600">
        <a:latin typeface="Avenir Book"/>
        <a:ea typeface="Avenir Book"/>
        <a:cs typeface="Avenir Book"/>
        <a:sym typeface="Avenir Book"/>
      </a:defRPr>
    </a:lvl5pPr>
    <a:lvl6pPr indent="1143000" defTabSz="457200" latinLnBrk="0">
      <a:lnSpc>
        <a:spcPct val="125000"/>
      </a:lnSpc>
      <a:defRPr sz="2600">
        <a:latin typeface="Avenir Book"/>
        <a:ea typeface="Avenir Book"/>
        <a:cs typeface="Avenir Book"/>
        <a:sym typeface="Avenir Book"/>
      </a:defRPr>
    </a:lvl6pPr>
    <a:lvl7pPr indent="1371600" defTabSz="457200" latinLnBrk="0">
      <a:lnSpc>
        <a:spcPct val="125000"/>
      </a:lnSpc>
      <a:defRPr sz="2600">
        <a:latin typeface="Avenir Book"/>
        <a:ea typeface="Avenir Book"/>
        <a:cs typeface="Avenir Book"/>
        <a:sym typeface="Avenir Book"/>
      </a:defRPr>
    </a:lvl7pPr>
    <a:lvl8pPr indent="1600200" defTabSz="457200" latinLnBrk="0">
      <a:lnSpc>
        <a:spcPct val="125000"/>
      </a:lnSpc>
      <a:defRPr sz="2600">
        <a:latin typeface="Avenir Book"/>
        <a:ea typeface="Avenir Book"/>
        <a:cs typeface="Avenir Book"/>
        <a:sym typeface="Avenir Book"/>
      </a:defRPr>
    </a:lvl8pPr>
    <a:lvl9pPr indent="1828800" defTabSz="457200" latinLnBrk="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364257" y="1918642"/>
            <a:ext cx="11241486" cy="3547071"/>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22"/>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n"/>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exto del título"/>
          <p:cNvSpPr txBox="1">
            <a:spLocks noGrp="1"/>
          </p:cNvSpPr>
          <p:nvPr>
            <p:ph type="title"/>
          </p:nvPr>
        </p:nvSpPr>
        <p:spPr>
          <a:prstGeom prst="rect">
            <a:avLst/>
          </a:prstGeom>
        </p:spPr>
        <p:txBody>
          <a:bodyPr/>
          <a:lstStyle/>
          <a:p>
            <a:r>
              <a:t>Texto del título</a:t>
            </a:r>
          </a:p>
        </p:txBody>
      </p:sp>
      <p:sp>
        <p:nvSpPr>
          <p:cNvPr id="118" name="Nivel de texto 1…"/>
          <p:cNvSpPr txBox="1">
            <a:spLocks noGrp="1"/>
          </p:cNvSpPr>
          <p:nvPr>
            <p:ph type="body" idx="1"/>
          </p:nvPr>
        </p:nvSpPr>
        <p:spPr>
          <a:prstGeom prst="rect">
            <a:avLst/>
          </a:prstGeom>
        </p:spPr>
        <p:txBody>
          <a:bodyPr/>
          <a:lstStyle>
            <a:lvl1pPr marL="127000" indent="-127000">
              <a:defRPr sz="1000"/>
            </a:lvl1pPr>
            <a:lvl2pPr>
              <a:defRPr sz="1000"/>
            </a:lvl2pPr>
            <a:lvl3pPr>
              <a:defRPr sz="1000"/>
            </a:lvl3pPr>
            <a:lvl4pPr>
              <a:defRPr sz="1000"/>
            </a:lvl4pPr>
            <a:lvl5pPr>
              <a:defRPr sz="1000"/>
            </a:lvl5pPr>
          </a:lstStyle>
          <a:p>
            <a:r>
              <a:t>Nivel de texto 1</a:t>
            </a:r>
          </a:p>
          <a:p>
            <a:pPr lvl="1"/>
            <a:r>
              <a:t>Nivel de texto 2</a:t>
            </a:r>
          </a:p>
          <a:p>
            <a:pPr lvl="2"/>
            <a:r>
              <a:t>Nivel de texto 3</a:t>
            </a:r>
          </a:p>
          <a:p>
            <a:pPr lvl="3"/>
            <a:r>
              <a:t>Nivel de texto 4</a:t>
            </a:r>
          </a:p>
          <a:p>
            <a:pPr lvl="4"/>
            <a:r>
              <a:t>Nivel de texto 5</a:t>
            </a:r>
          </a:p>
        </p:txBody>
      </p:sp>
      <p:sp>
        <p:nvSpPr>
          <p:cNvPr id="11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n"/>
          <p:cNvSpPr>
            <a:spLocks noGrp="1"/>
          </p:cNvSpPr>
          <p:nvPr>
            <p:ph type="pic" idx="21"/>
          </p:nvPr>
        </p:nvSpPr>
        <p:spPr>
          <a:xfrm>
            <a:off x="1725786" y="840878"/>
            <a:ext cx="10504786" cy="7006839"/>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1364257" y="7375673"/>
            <a:ext cx="11241486" cy="1527970"/>
          </a:xfrm>
          <a:prstGeom prst="rect">
            <a:avLst/>
          </a:prstGeom>
        </p:spPr>
        <p:txBody>
          <a:bodyPr anchor="b"/>
          <a:lstStyle/>
          <a:p>
            <a:r>
              <a:t>Texto del título</a:t>
            </a:r>
          </a:p>
        </p:txBody>
      </p:sp>
      <p:sp>
        <p:nvSpPr>
          <p:cNvPr id="22" name="Nivel de texto 1…"/>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xfrm>
            <a:off x="6790121" y="10090546"/>
            <a:ext cx="37611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364257" y="3623964"/>
            <a:ext cx="11241486" cy="3547072"/>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n"/>
          <p:cNvSpPr>
            <a:spLocks noGrp="1"/>
          </p:cNvSpPr>
          <p:nvPr>
            <p:ph type="pic" idx="21"/>
          </p:nvPr>
        </p:nvSpPr>
        <p:spPr>
          <a:xfrm>
            <a:off x="2919511" y="840878"/>
            <a:ext cx="13274230" cy="8849488"/>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1023193" y="840878"/>
            <a:ext cx="5729884" cy="4283771"/>
          </a:xfrm>
          <a:prstGeom prst="rect">
            <a:avLst/>
          </a:prstGeom>
        </p:spPr>
        <p:txBody>
          <a:bodyPr anchor="b"/>
          <a:lstStyle>
            <a:lvl1pPr>
              <a:defRPr sz="3300" b="1"/>
            </a:lvl1pPr>
          </a:lstStyle>
          <a:p>
            <a:r>
              <a:t>Texto del título</a:t>
            </a:r>
          </a:p>
        </p:txBody>
      </p:sp>
      <p:sp>
        <p:nvSpPr>
          <p:cNvPr id="40" name="Nivel de texto 1…"/>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n"/>
          <p:cNvSpPr>
            <a:spLocks noGrp="1"/>
          </p:cNvSpPr>
          <p:nvPr>
            <p:ph type="pic" idx="21"/>
          </p:nvPr>
        </p:nvSpPr>
        <p:spPr>
          <a:xfrm>
            <a:off x="4870400" y="2955478"/>
            <a:ext cx="10129615" cy="6753077"/>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indent="342900">
              <a:defRPr b="1"/>
            </a:lvl2pPr>
            <a:lvl3pPr indent="685800">
              <a:defRPr b="1"/>
            </a:lvl3pPr>
            <a:lvl4pPr indent="1028700">
              <a:defRPr b="1"/>
            </a:lvl4pPr>
            <a:lvl5pPr indent="1371600">
              <a:defRPr b="1"/>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Nivel de texto 1…"/>
          <p:cNvSpPr txBox="1">
            <a:spLocks noGrp="1"/>
          </p:cNvSpPr>
          <p:nvPr>
            <p:ph type="body" idx="1"/>
          </p:nvPr>
        </p:nvSpPr>
        <p:spPr>
          <a:xfrm>
            <a:off x="1023193" y="1523007"/>
            <a:ext cx="11923614" cy="774898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n"/>
          <p:cNvSpPr>
            <a:spLocks noGrp="1"/>
          </p:cNvSpPr>
          <p:nvPr>
            <p:ph type="pic" idx="21"/>
          </p:nvPr>
        </p:nvSpPr>
        <p:spPr>
          <a:xfrm>
            <a:off x="-2551163" y="1113730"/>
            <a:ext cx="12864953" cy="8576636"/>
          </a:xfrm>
          <a:prstGeom prst="rect">
            <a:avLst/>
          </a:prstGeom>
        </p:spPr>
        <p:txBody>
          <a:bodyPr lIns="91439" tIns="45719" rIns="91439" bIns="45719" anchor="t">
            <a:noAutofit/>
          </a:bodyPr>
          <a:lstStyle/>
          <a:p>
            <a:endParaRPr/>
          </a:p>
        </p:txBody>
      </p:sp>
      <p:sp>
        <p:nvSpPr>
          <p:cNvPr id="84" name="Imagen"/>
          <p:cNvSpPr>
            <a:spLocks noGrp="1"/>
          </p:cNvSpPr>
          <p:nvPr>
            <p:ph type="pic" sz="quarter" idx="22"/>
          </p:nvPr>
        </p:nvSpPr>
        <p:spPr>
          <a:xfrm>
            <a:off x="7175996" y="5558791"/>
            <a:ext cx="6507511" cy="4340601"/>
          </a:xfrm>
          <a:prstGeom prst="rect">
            <a:avLst/>
          </a:prstGeom>
        </p:spPr>
        <p:txBody>
          <a:bodyPr lIns="91439" tIns="45719" rIns="91439" bIns="45719" anchor="t">
            <a:noAutofit/>
          </a:bodyPr>
          <a:lstStyle/>
          <a:p>
            <a:endParaRPr/>
          </a:p>
        </p:txBody>
      </p:sp>
      <p:sp>
        <p:nvSpPr>
          <p:cNvPr id="85" name="Imagen"/>
          <p:cNvSpPr>
            <a:spLocks noGrp="1"/>
          </p:cNvSpPr>
          <p:nvPr>
            <p:ph type="pic" sz="quarter" idx="23"/>
          </p:nvPr>
        </p:nvSpPr>
        <p:spPr>
          <a:xfrm>
            <a:off x="6985000" y="1111310"/>
            <a:ext cx="6302872" cy="4201915"/>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Texto del título</a:t>
            </a:r>
          </a:p>
        </p:txBody>
      </p:sp>
      <p:sp>
        <p:nvSpPr>
          <p:cNvPr id="3" name="Nivel de texto 1…"/>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790121" y="10097368"/>
            <a:ext cx="37611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9pPr>
    </p:titleStyle>
    <p:bodyStyle>
      <a:lvl1pPr marL="152400" marR="0" indent="-152400" algn="l" defTabSz="584200" rtl="0" latinLnBrk="0">
        <a:lnSpc>
          <a:spcPct val="80000"/>
        </a:lnSpc>
        <a:spcBef>
          <a:spcPts val="0"/>
        </a:spcBef>
        <a:spcAft>
          <a:spcPts val="0"/>
        </a:spcAft>
        <a:buClrTx/>
        <a:buSzPct val="125000"/>
        <a:buFontTx/>
        <a:buChar char="•"/>
        <a:tabLst/>
        <a:defRPr sz="1200" b="0" i="0" u="none" strike="noStrike" cap="none" spc="0" baseline="0">
          <a:solidFill>
            <a:srgbClr val="000000"/>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hyperlink" Target="mailto:info@posit.co"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pos.it/cheatsheets" TargetMode="External"/><Relationship Id="rId11" Type="http://schemas.openxmlformats.org/officeDocument/2006/relationships/image" Target="../media/image7.svg"/><Relationship Id="rId5" Type="http://schemas.openxmlformats.org/officeDocument/2006/relationships/hyperlink" Target="http://r-pkgs.org" TargetMode="External"/><Relationship Id="rId10" Type="http://schemas.openxmlformats.org/officeDocument/2006/relationships/image" Target="../media/image6.png"/><Relationship Id="rId4" Type="http://schemas.openxmlformats.org/officeDocument/2006/relationships/hyperlink" Target="http://posit.co"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mailto:info@posit.co" TargetMode="External"/><Relationship Id="rId3" Type="http://schemas.openxmlformats.org/officeDocument/2006/relationships/image" Target="../media/image10.png"/><Relationship Id="rId7" Type="http://schemas.openxmlformats.org/officeDocument/2006/relationships/image" Target="../media/image13.tif"/><Relationship Id="rId12"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r-pkgs.org" TargetMode="External"/><Relationship Id="rId11" Type="http://schemas.openxmlformats.org/officeDocument/2006/relationships/image" Target="../media/image6.png"/><Relationship Id="rId5" Type="http://schemas.openxmlformats.org/officeDocument/2006/relationships/image" Target="../media/image12.png"/><Relationship Id="rId15" Type="http://schemas.openxmlformats.org/officeDocument/2006/relationships/hyperlink" Target="https://pos.it/cheatsheets" TargetMode="External"/><Relationship Id="rId10" Type="http://schemas.openxmlformats.org/officeDocument/2006/relationships/image" Target="../media/image9.svg"/><Relationship Id="rId4" Type="http://schemas.openxmlformats.org/officeDocument/2006/relationships/image" Target="../media/image11.png"/><Relationship Id="rId9" Type="http://schemas.openxmlformats.org/officeDocument/2006/relationships/image" Target="../media/image8.png"/><Relationship Id="rId14" Type="http://schemas.openxmlformats.org/officeDocument/2006/relationships/hyperlink" Target="http://posit.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nce per machine:…"/>
          <p:cNvSpPr txBox="1"/>
          <p:nvPr/>
        </p:nvSpPr>
        <p:spPr>
          <a:xfrm>
            <a:off x="341326" y="6012677"/>
            <a:ext cx="4354805" cy="3479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defTabSz="560831">
              <a:lnSpc>
                <a:spcPct val="90000"/>
              </a:lnSpc>
              <a:defRPr sz="1248">
                <a:solidFill>
                  <a:srgbClr val="000000"/>
                </a:solidFill>
              </a:defRPr>
            </a:pPr>
            <a:r>
              <a:rPr lang="es-ES" dirty="0"/>
              <a:t>Una vez por máquina:</a:t>
            </a:r>
            <a:r>
              <a:rPr dirty="0"/>
              <a:t> </a:t>
            </a:r>
          </a:p>
          <a:p>
            <a:pPr marL="146303" indent="-146303" defTabSz="560831">
              <a:lnSpc>
                <a:spcPct val="90000"/>
              </a:lnSpc>
              <a:buSzPct val="125000"/>
              <a:buChar char="•"/>
              <a:defRPr sz="1152" b="0">
                <a:solidFill>
                  <a:srgbClr val="000000"/>
                </a:solidFill>
              </a:defRPr>
            </a:pPr>
            <a:r>
              <a:rPr lang="es-ES" dirty="0"/>
              <a:t>Configure con </a:t>
            </a:r>
            <a:r>
              <a:rPr lang="es-ES" dirty="0" err="1"/>
              <a:t>use_devtools</a:t>
            </a:r>
            <a:r>
              <a:rPr lang="es-ES" dirty="0"/>
              <a:t>() para que </a:t>
            </a:r>
            <a:r>
              <a:rPr lang="es-ES" dirty="0" err="1"/>
              <a:t>devtools</a:t>
            </a:r>
            <a:r>
              <a:rPr lang="es-ES" dirty="0"/>
              <a:t> siempre se cargue en sesiones interactivas de R</a:t>
            </a:r>
            <a:endParaRPr dirty="0"/>
          </a:p>
          <a:p>
            <a:pPr defTabSz="560831">
              <a:lnSpc>
                <a:spcPct val="90000"/>
              </a:lnSpc>
              <a:defRPr sz="1152" b="0">
                <a:solidFill>
                  <a:srgbClr val="000000"/>
                </a:solidFill>
              </a:defRPr>
            </a:pPr>
            <a:endParaRPr dirty="0"/>
          </a:p>
          <a:p>
            <a:pPr defTabSz="560831">
              <a:lnSpc>
                <a:spcPct val="90000"/>
              </a:lnSpc>
              <a:defRPr sz="1152" b="0">
                <a:solidFill>
                  <a:srgbClr val="000000"/>
                </a:solidFill>
              </a:defRPr>
            </a:pPr>
            <a:endParaRPr dirty="0"/>
          </a:p>
          <a:p>
            <a:pPr defTabSz="560831">
              <a:lnSpc>
                <a:spcPct val="90000"/>
              </a:lnSpc>
              <a:defRPr sz="1152" b="0">
                <a:solidFill>
                  <a:srgbClr val="000000"/>
                </a:solidFill>
              </a:defRPr>
            </a:pPr>
            <a:endParaRPr dirty="0"/>
          </a:p>
          <a:p>
            <a:pPr defTabSz="560831">
              <a:lnSpc>
                <a:spcPct val="90000"/>
              </a:lnSpc>
              <a:defRPr sz="1152" b="0">
                <a:solidFill>
                  <a:srgbClr val="000000"/>
                </a:solidFill>
              </a:defRPr>
            </a:pPr>
            <a:endParaRPr dirty="0"/>
          </a:p>
          <a:p>
            <a:pPr defTabSz="560831">
              <a:lnSpc>
                <a:spcPct val="90000"/>
              </a:lnSpc>
              <a:defRPr sz="1152" b="0">
                <a:solidFill>
                  <a:srgbClr val="000000"/>
                </a:solidFill>
              </a:defRPr>
            </a:pPr>
            <a:endParaRPr dirty="0"/>
          </a:p>
          <a:p>
            <a:pPr marL="146303" indent="-146303" defTabSz="560831">
              <a:lnSpc>
                <a:spcPct val="90000"/>
              </a:lnSpc>
              <a:buSzPct val="125000"/>
              <a:buChar char="•"/>
              <a:defRPr sz="1152" b="0">
                <a:solidFill>
                  <a:srgbClr val="000000"/>
                </a:solidFill>
              </a:defRPr>
            </a:pPr>
            <a:r>
              <a:rPr b="1" dirty="0" err="1"/>
              <a:t>create_github_token</a:t>
            </a:r>
            <a:r>
              <a:rPr b="1" dirty="0"/>
              <a:t>()</a:t>
            </a:r>
            <a:r>
              <a:rPr dirty="0"/>
              <a:t> — </a:t>
            </a:r>
            <a:r>
              <a:rPr lang="es-ES" dirty="0"/>
              <a:t>Configurar las credenciales de GitHub</a:t>
            </a:r>
            <a:endParaRPr dirty="0"/>
          </a:p>
          <a:p>
            <a:pPr marL="146303" indent="-146303" defTabSz="560831">
              <a:lnSpc>
                <a:spcPct val="90000"/>
              </a:lnSpc>
              <a:buSzPct val="125000"/>
              <a:buChar char="•"/>
              <a:defRPr sz="1152" b="0">
                <a:solidFill>
                  <a:srgbClr val="000000"/>
                </a:solidFill>
              </a:defRPr>
            </a:pPr>
            <a:r>
              <a:rPr b="1" dirty="0" err="1"/>
              <a:t>git_vaccinate</a:t>
            </a:r>
            <a:r>
              <a:rPr b="1" dirty="0"/>
              <a:t>()</a:t>
            </a:r>
            <a:r>
              <a:rPr dirty="0"/>
              <a:t> — </a:t>
            </a:r>
            <a:r>
              <a:rPr lang="es-ES" dirty="0"/>
              <a:t>Ignora los archivos especiales comunes</a:t>
            </a:r>
            <a:endParaRPr dirty="0"/>
          </a:p>
          <a:p>
            <a:pPr marL="146303" indent="-146303" defTabSz="560831">
              <a:lnSpc>
                <a:spcPct val="90000"/>
              </a:lnSpc>
              <a:buSzPct val="125000"/>
              <a:buChar char="•"/>
              <a:defRPr sz="1152" b="0">
                <a:solidFill>
                  <a:srgbClr val="000000"/>
                </a:solidFill>
              </a:defRPr>
            </a:pPr>
            <a:endParaRPr dirty="0"/>
          </a:p>
          <a:p>
            <a:pPr defTabSz="560831">
              <a:lnSpc>
                <a:spcPct val="90000"/>
              </a:lnSpc>
              <a:defRPr sz="1248">
                <a:solidFill>
                  <a:srgbClr val="000000"/>
                </a:solidFill>
              </a:defRPr>
            </a:pPr>
            <a:r>
              <a:rPr lang="es-ES" dirty="0"/>
              <a:t>Una vez por paquete</a:t>
            </a:r>
            <a:r>
              <a:rPr dirty="0"/>
              <a:t>:</a:t>
            </a:r>
          </a:p>
          <a:p>
            <a:pPr marL="146303" indent="-146303" defTabSz="560831">
              <a:lnSpc>
                <a:spcPct val="90000"/>
              </a:lnSpc>
              <a:buSzPct val="125000"/>
              <a:buChar char="•"/>
              <a:defRPr sz="1152" b="0">
                <a:solidFill>
                  <a:srgbClr val="000000"/>
                </a:solidFill>
              </a:defRPr>
            </a:pPr>
            <a:r>
              <a:rPr b="1" dirty="0" err="1"/>
              <a:t>create_package</a:t>
            </a:r>
            <a:r>
              <a:rPr b="1" dirty="0"/>
              <a:t>()</a:t>
            </a:r>
            <a:r>
              <a:rPr dirty="0"/>
              <a:t> — </a:t>
            </a:r>
            <a:r>
              <a:rPr lang="es-ES" dirty="0"/>
              <a:t>Creación de un proyecto con </a:t>
            </a:r>
            <a:r>
              <a:rPr lang="es-ES" dirty="0" err="1"/>
              <a:t>scaffolding</a:t>
            </a:r>
            <a:r>
              <a:rPr lang="es-ES" dirty="0"/>
              <a:t> de paquetes</a:t>
            </a:r>
            <a:endParaRPr dirty="0"/>
          </a:p>
          <a:p>
            <a:pPr marL="146303" indent="-146303" defTabSz="560831">
              <a:lnSpc>
                <a:spcPct val="90000"/>
              </a:lnSpc>
              <a:buSzPct val="125000"/>
              <a:buChar char="•"/>
              <a:defRPr sz="1152" b="0">
                <a:solidFill>
                  <a:srgbClr val="000000"/>
                </a:solidFill>
              </a:defRPr>
            </a:pPr>
            <a:r>
              <a:rPr b="1" dirty="0" err="1"/>
              <a:t>use_git</a:t>
            </a:r>
            <a:r>
              <a:rPr b="1" dirty="0"/>
              <a:t>()</a:t>
            </a:r>
            <a:r>
              <a:rPr dirty="0"/>
              <a:t> — </a:t>
            </a:r>
            <a:r>
              <a:rPr lang="es-ES" dirty="0"/>
              <a:t>Activar </a:t>
            </a:r>
            <a:r>
              <a:rPr lang="es-ES" dirty="0" err="1"/>
              <a:t>git</a:t>
            </a:r>
            <a:endParaRPr dirty="0"/>
          </a:p>
          <a:p>
            <a:pPr marL="146303" indent="-146303" defTabSz="560831">
              <a:lnSpc>
                <a:spcPct val="90000"/>
              </a:lnSpc>
              <a:buSzPct val="125000"/>
              <a:buChar char="•"/>
              <a:defRPr sz="1152" b="0">
                <a:solidFill>
                  <a:srgbClr val="000000"/>
                </a:solidFill>
              </a:defRPr>
            </a:pPr>
            <a:r>
              <a:rPr b="1" dirty="0" err="1"/>
              <a:t>use_github</a:t>
            </a:r>
            <a:r>
              <a:rPr b="1" dirty="0"/>
              <a:t>()</a:t>
            </a:r>
            <a:r>
              <a:rPr dirty="0"/>
              <a:t> — </a:t>
            </a:r>
            <a:r>
              <a:rPr dirty="0" err="1"/>
              <a:t>Conect</a:t>
            </a:r>
            <a:r>
              <a:rPr lang="es-ES" dirty="0"/>
              <a:t>ar</a:t>
            </a:r>
            <a:r>
              <a:rPr dirty="0"/>
              <a:t> </a:t>
            </a:r>
            <a:r>
              <a:rPr lang="es-ES" dirty="0"/>
              <a:t>con</a:t>
            </a:r>
            <a:r>
              <a:rPr dirty="0"/>
              <a:t> GitHub</a:t>
            </a:r>
          </a:p>
          <a:p>
            <a:pPr marL="146303" indent="-146303" defTabSz="560831">
              <a:lnSpc>
                <a:spcPct val="90000"/>
              </a:lnSpc>
              <a:buSzPct val="125000"/>
              <a:buChar char="•"/>
              <a:defRPr sz="1152" b="0">
                <a:solidFill>
                  <a:srgbClr val="000000"/>
                </a:solidFill>
              </a:defRPr>
            </a:pPr>
            <a:r>
              <a:rPr b="1" dirty="0" err="1"/>
              <a:t>use_github_action</a:t>
            </a:r>
            <a:r>
              <a:rPr b="1" dirty="0"/>
              <a:t>()</a:t>
            </a:r>
            <a:r>
              <a:rPr dirty="0"/>
              <a:t> — </a:t>
            </a:r>
            <a:r>
              <a:rPr lang="es-ES" dirty="0"/>
              <a:t>Configurar comprobaciones automatizadas de paquetes</a:t>
            </a:r>
            <a:endParaRPr dirty="0"/>
          </a:p>
        </p:txBody>
      </p:sp>
      <p:pic>
        <p:nvPicPr>
          <p:cNvPr id="129" name="pasted-image.pdf" descr="pasted-image.pdf"/>
          <p:cNvPicPr>
            <a:picLocks noChangeAspect="1"/>
          </p:cNvPicPr>
          <p:nvPr/>
        </p:nvPicPr>
        <p:blipFill>
          <a:blip r:embed="rId2"/>
          <a:stretch>
            <a:fillRect/>
          </a:stretch>
        </p:blipFill>
        <p:spPr>
          <a:xfrm>
            <a:off x="8369105" y="-684523"/>
            <a:ext cx="5603817" cy="2992964"/>
          </a:xfrm>
          <a:prstGeom prst="rect">
            <a:avLst/>
          </a:prstGeom>
          <a:ln w="12700">
            <a:miter lim="400000"/>
          </a:ln>
        </p:spPr>
      </p:pic>
      <p:sp>
        <p:nvSpPr>
          <p:cNvPr id="130" name="Package Structure"/>
          <p:cNvSpPr txBox="1"/>
          <p:nvPr/>
        </p:nvSpPr>
        <p:spPr>
          <a:xfrm>
            <a:off x="318910" y="1581504"/>
            <a:ext cx="3157916" cy="3211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s-ES" sz="2400" dirty="0"/>
              <a:t>Estructura del Paquete</a:t>
            </a:r>
            <a:endParaRPr sz="2400" dirty="0"/>
          </a:p>
        </p:txBody>
      </p:sp>
      <p:sp>
        <p:nvSpPr>
          <p:cNvPr id="131" name="Línea"/>
          <p:cNvSpPr/>
          <p:nvPr/>
        </p:nvSpPr>
        <p:spPr>
          <a:xfrm>
            <a:off x="323328" y="1534139"/>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32" name="Package Development : : CHEATSHEET"/>
          <p:cNvSpPr txBox="1">
            <a:spLocks noGrp="1"/>
          </p:cNvSpPr>
          <p:nvPr>
            <p:ph type="title"/>
          </p:nvPr>
        </p:nvSpPr>
        <p:spPr>
          <a:xfrm>
            <a:off x="275721" y="467502"/>
            <a:ext cx="10898129" cy="803346"/>
          </a:xfrm>
          <a:prstGeom prst="rect">
            <a:avLst/>
          </a:prstGeom>
        </p:spPr>
        <p:txBody>
          <a:bodyPr lIns="0" tIns="0" rIns="0" bIns="0" anchor="t">
            <a:normAutofit/>
          </a:bodyPr>
          <a:lstStyle/>
          <a:p>
            <a:pPr>
              <a:defRPr>
                <a:solidFill>
                  <a:srgbClr val="424242"/>
                </a:solidFill>
              </a:defRPr>
            </a:pPr>
            <a:r>
              <a:rPr lang="es-ES" dirty="0"/>
              <a:t>Desarrollo de Paquetes</a:t>
            </a:r>
            <a:r>
              <a:rPr dirty="0"/>
              <a:t> : : </a:t>
            </a:r>
            <a:r>
              <a:rPr lang="es-ES" sz="3300" b="1" dirty="0"/>
              <a:t>GUÍA RÁPIDA</a:t>
            </a:r>
            <a:r>
              <a:rPr dirty="0"/>
              <a:t> </a:t>
            </a:r>
          </a:p>
        </p:txBody>
      </p:sp>
      <p:sp>
        <p:nvSpPr>
          <p:cNvPr id="133" name=" DESCRIPTION"/>
          <p:cNvSpPr txBox="1"/>
          <p:nvPr/>
        </p:nvSpPr>
        <p:spPr>
          <a:xfrm>
            <a:off x="9443398" y="2094174"/>
            <a:ext cx="2369238" cy="3088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DESCRIPTION</a:t>
            </a:r>
            <a:endParaRPr dirty="0"/>
          </a:p>
        </p:txBody>
      </p:sp>
      <p:sp>
        <p:nvSpPr>
          <p:cNvPr id="134" name="CC BY SA Posit Software, PBC  •   info@posit.co  •   posit.co  •  Learn more at r-pkgs.org  •  HTML cheatsheets at pos.it/cheatsheets  •  devtools 2.4.5  •  usethis 2.2.2  •  testthat 3.2.1.1 • roxygen2 7.3.1  • Updated: 2024-05"/>
          <p:cNvSpPr txBox="1"/>
          <p:nvPr/>
        </p:nvSpPr>
        <p:spPr>
          <a:xfrm>
            <a:off x="2353572" y="10380228"/>
            <a:ext cx="11322666" cy="221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sz="800" dirty="0"/>
              <a:t>CC BY SA Posit Software, PBC  •   </a:t>
            </a:r>
            <a:r>
              <a:rPr sz="800" dirty="0">
                <a:hlinkClick r:id="rId3"/>
              </a:rPr>
              <a:t>info@posit.co</a:t>
            </a:r>
            <a:r>
              <a:rPr sz="800" dirty="0"/>
              <a:t>  •   </a:t>
            </a:r>
            <a:r>
              <a:rPr sz="800" dirty="0">
                <a:hlinkClick r:id="rId4"/>
              </a:rPr>
              <a:t>posit.co</a:t>
            </a:r>
            <a:r>
              <a:rPr sz="800" dirty="0"/>
              <a:t>  • </a:t>
            </a:r>
            <a:r>
              <a:rPr lang="es-ES" sz="800" dirty="0"/>
              <a:t>Aprenda más en </a:t>
            </a:r>
            <a:r>
              <a:rPr sz="800" b="1" dirty="0">
                <a:hlinkClick r:id="rId5"/>
              </a:rPr>
              <a:t>r-pkgs.org</a:t>
            </a:r>
            <a:r>
              <a:rPr sz="800" b="1" dirty="0"/>
              <a:t> </a:t>
            </a:r>
            <a:r>
              <a:rPr sz="800" dirty="0"/>
              <a:t> •  </a:t>
            </a:r>
            <a:r>
              <a:rPr lang="es-ES" sz="800" dirty="0"/>
              <a:t>Guía rápida en </a:t>
            </a:r>
            <a:r>
              <a:rPr sz="800" dirty="0"/>
              <a:t>HTML </a:t>
            </a:r>
            <a:r>
              <a:rPr lang="es-ES" sz="800" dirty="0"/>
              <a:t>en</a:t>
            </a:r>
            <a:r>
              <a:rPr sz="800" dirty="0"/>
              <a:t> </a:t>
            </a:r>
            <a:r>
              <a:rPr sz="800" b="1" dirty="0">
                <a:hlinkClick r:id="rId6"/>
              </a:rPr>
              <a:t>pos.it/</a:t>
            </a:r>
            <a:r>
              <a:rPr sz="800" b="1" dirty="0" err="1">
                <a:hlinkClick r:id="rId6"/>
              </a:rPr>
              <a:t>cheatsheets</a:t>
            </a:r>
            <a:r>
              <a:rPr sz="800" dirty="0">
                <a:solidFill>
                  <a:srgbClr val="D1D2D3"/>
                </a:solidFill>
              </a:rPr>
              <a:t>  </a:t>
            </a:r>
            <a:r>
              <a:rPr sz="800" dirty="0"/>
              <a:t>•  </a:t>
            </a:r>
            <a:r>
              <a:rPr sz="800" dirty="0" err="1"/>
              <a:t>devtools</a:t>
            </a:r>
            <a:r>
              <a:rPr sz="800" dirty="0"/>
              <a:t> 2.4.5  •  </a:t>
            </a:r>
            <a:r>
              <a:rPr sz="800" dirty="0" err="1"/>
              <a:t>usethis</a:t>
            </a:r>
            <a:r>
              <a:rPr sz="800" dirty="0"/>
              <a:t> 2.2.2  •  </a:t>
            </a:r>
            <a:r>
              <a:rPr sz="800" dirty="0" err="1"/>
              <a:t>testthat</a:t>
            </a:r>
            <a:r>
              <a:rPr sz="800" dirty="0"/>
              <a:t> 3.2.1.1 • roxygen2 7.3.1  • </a:t>
            </a:r>
            <a:r>
              <a:rPr lang="es-ES" sz="800" dirty="0"/>
              <a:t>Actualizado</a:t>
            </a:r>
            <a:r>
              <a:rPr sz="800" dirty="0"/>
              <a:t>: 2024-05</a:t>
            </a:r>
          </a:p>
        </p:txBody>
      </p:sp>
      <p:sp>
        <p:nvSpPr>
          <p:cNvPr id="135" name="A package is a convention for organizing files into directories.…"/>
          <p:cNvSpPr txBox="1"/>
          <p:nvPr/>
        </p:nvSpPr>
        <p:spPr>
          <a:xfrm>
            <a:off x="315926" y="1965939"/>
            <a:ext cx="4216591" cy="629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sz="1200" b="0">
                <a:solidFill>
                  <a:srgbClr val="000000"/>
                </a:solidFill>
              </a:defRPr>
            </a:pPr>
            <a:r>
              <a:rPr lang="es-ES" dirty="0"/>
              <a:t>Un paquete es una convención para organizar archivos en directorios. Esta guía rápida muestra cómo trabajar con las 7 partes más comunes de un paquete R:</a:t>
            </a:r>
            <a:endParaRPr dirty="0"/>
          </a:p>
        </p:txBody>
      </p:sp>
      <p:sp>
        <p:nvSpPr>
          <p:cNvPr id="136" name="Pick a license with use_mit_license(),  use_gpl3_license(), use_proprietary_license().…"/>
          <p:cNvSpPr txBox="1"/>
          <p:nvPr/>
        </p:nvSpPr>
        <p:spPr>
          <a:xfrm>
            <a:off x="9437003" y="3056890"/>
            <a:ext cx="4232962" cy="954466"/>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dirty="0"/>
              <a:t>Elija una licencia con</a:t>
            </a:r>
            <a:r>
              <a:rPr dirty="0"/>
              <a:t> </a:t>
            </a:r>
            <a:r>
              <a:rPr b="1" dirty="0" err="1"/>
              <a:t>use_mit_license</a:t>
            </a:r>
            <a:r>
              <a:rPr b="1" dirty="0"/>
              <a:t>(),  use_gpl3_license(), </a:t>
            </a:r>
            <a:r>
              <a:rPr b="1" dirty="0" err="1"/>
              <a:t>use_proprietary_license</a:t>
            </a:r>
            <a:r>
              <a:rPr b="1" dirty="0"/>
              <a:t>().</a:t>
            </a:r>
          </a:p>
          <a:p>
            <a:pPr marL="317500" indent="-317500">
              <a:lnSpc>
                <a:spcPct val="90000"/>
              </a:lnSpc>
              <a:spcBef>
                <a:spcPts val="1000"/>
              </a:spcBef>
              <a:buSzPct val="125000"/>
              <a:buChar char="☑"/>
              <a:defRPr sz="1200" b="0">
                <a:solidFill>
                  <a:srgbClr val="000000"/>
                </a:solidFill>
              </a:defRPr>
            </a:pPr>
            <a:r>
              <a:rPr lang="es-ES" dirty="0"/>
              <a:t>Agregue los paquetes que necesite con</a:t>
            </a:r>
            <a:r>
              <a:rPr dirty="0"/>
              <a:t> </a:t>
            </a:r>
            <a:r>
              <a:rPr b="1" dirty="0" err="1"/>
              <a:t>use_package</a:t>
            </a:r>
            <a:r>
              <a:rPr b="1" dirty="0"/>
              <a:t>().</a:t>
            </a:r>
          </a:p>
        </p:txBody>
      </p:sp>
      <p:sp>
        <p:nvSpPr>
          <p:cNvPr id="137" name="Línea"/>
          <p:cNvSpPr/>
          <p:nvPr/>
        </p:nvSpPr>
        <p:spPr>
          <a:xfrm>
            <a:off x="9434901" y="5519767"/>
            <a:ext cx="4223196"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38" name="The   DESCRIPTION file describes your work, sets up how your package will work with other packages, and applies a license."/>
          <p:cNvSpPr txBox="1"/>
          <p:nvPr/>
        </p:nvSpPr>
        <p:spPr>
          <a:xfrm>
            <a:off x="9445188" y="2377975"/>
            <a:ext cx="4216591" cy="616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a:lnSpc>
                <a:spcPct val="90000"/>
              </a:lnSpc>
              <a:spcBef>
                <a:spcPts val="300"/>
              </a:spcBef>
              <a:defRPr sz="1200" b="0">
                <a:solidFill>
                  <a:srgbClr val="000000"/>
                </a:solidFill>
              </a:defRPr>
            </a:pPr>
            <a:r>
              <a:rPr lang="es-ES" sz="1100"/>
              <a:t>El archivo DESCRIPTION describe su trabajo, configura cómo funcionará su paquete con otros paquetes y aplica una licencia.</a:t>
            </a:r>
            <a:endParaRPr sz="1100" dirty="0"/>
          </a:p>
        </p:txBody>
      </p:sp>
      <p:pic>
        <p:nvPicPr>
          <p:cNvPr id="139" name="devtools.png" descr="devtools.png"/>
          <p:cNvPicPr>
            <a:picLocks noChangeAspect="1"/>
          </p:cNvPicPr>
          <p:nvPr/>
        </p:nvPicPr>
        <p:blipFill>
          <a:blip r:embed="rId7"/>
          <a:stretch>
            <a:fillRect/>
          </a:stretch>
        </p:blipFill>
        <p:spPr>
          <a:xfrm>
            <a:off x="12302192" y="196937"/>
            <a:ext cx="1384301" cy="1604359"/>
          </a:xfrm>
          <a:prstGeom prst="rect">
            <a:avLst/>
          </a:prstGeom>
          <a:ln w="12700">
            <a:miter lim="400000"/>
          </a:ln>
        </p:spPr>
      </p:pic>
      <p:graphicFrame>
        <p:nvGraphicFramePr>
          <p:cNvPr id="140" name="Table 1"/>
          <p:cNvGraphicFramePr/>
          <p:nvPr>
            <p:extLst>
              <p:ext uri="{D42A27DB-BD31-4B8C-83A1-F6EECF244321}">
                <p14:modId xmlns:p14="http://schemas.microsoft.com/office/powerpoint/2010/main" val="3345226352"/>
              </p:ext>
            </p:extLst>
          </p:nvPr>
        </p:nvGraphicFramePr>
        <p:xfrm>
          <a:off x="9450999" y="8579405"/>
          <a:ext cx="4203699" cy="1162732"/>
        </p:xfrm>
        <a:graphic>
          <a:graphicData uri="http://schemas.openxmlformats.org/drawingml/2006/table">
            <a:tbl>
              <a:tblPr firstRow="1">
                <a:tableStyleId>{C7B018BB-80A7-4F77-B60F-C8B233D01FF8}</a:tableStyleId>
              </a:tblPr>
              <a:tblGrid>
                <a:gridCol w="2014249">
                  <a:extLst>
                    <a:ext uri="{9D8B030D-6E8A-4147-A177-3AD203B41FA5}">
                      <a16:colId xmlns:a16="http://schemas.microsoft.com/office/drawing/2014/main" val="20000"/>
                    </a:ext>
                  </a:extLst>
                </a:gridCol>
                <a:gridCol w="2189450">
                  <a:extLst>
                    <a:ext uri="{9D8B030D-6E8A-4147-A177-3AD203B41FA5}">
                      <a16:colId xmlns:a16="http://schemas.microsoft.com/office/drawing/2014/main" val="20001"/>
                    </a:ext>
                  </a:extLst>
                </a:gridCol>
              </a:tblGrid>
              <a:tr h="246086">
                <a:tc>
                  <a:txBody>
                    <a:bodyPr/>
                    <a:lstStyle/>
                    <a:p>
                      <a:pPr indent="50800" defTabSz="914400">
                        <a:defRPr b="0">
                          <a:solidFill>
                            <a:srgbClr val="000000"/>
                          </a:solidFill>
                        </a:defRPr>
                      </a:pPr>
                      <a:r>
                        <a:rPr sz="1100" b="1" dirty="0">
                          <a:solidFill>
                            <a:srgbClr val="D5553F"/>
                          </a:solidFill>
                        </a:rPr>
                        <a:t>DESCRIPTION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defTabSz="914400">
                        <a:defRPr b="0">
                          <a:solidFill>
                            <a:srgbClr val="000000"/>
                          </a:solidFill>
                        </a:defRPr>
                      </a:pPr>
                      <a:r>
                        <a:rPr sz="1100" b="1">
                          <a:solidFill>
                            <a:srgbClr val="D5553F"/>
                          </a:solidFill>
                        </a:rPr>
                        <a:t>NAMESPACE</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246086">
                <a:tc>
                  <a:txBody>
                    <a:bodyPr/>
                    <a:lstStyle/>
                    <a:p>
                      <a:pPr indent="50800" algn="l" defTabSz="914400">
                        <a:defRPr sz="1100"/>
                      </a:pPr>
                      <a:r>
                        <a:rPr lang="es-ES" dirty="0"/>
                        <a:t>Pone a disposición los paquetes</a:t>
                      </a:r>
                      <a:endParaRPr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defRPr sz="1100"/>
                      </a:pPr>
                      <a:r>
                        <a:rPr lang="es-ES" dirty="0"/>
                        <a:t>Hace que la función esté disponible</a:t>
                      </a:r>
                      <a:endParaRPr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246086">
                <a:tc>
                  <a:txBody>
                    <a:bodyPr/>
                    <a:lstStyle/>
                    <a:p>
                      <a:pPr indent="50800" algn="l" defTabSz="914400"/>
                      <a:r>
                        <a:rPr lang="es-ES" sz="1100" dirty="0"/>
                        <a:t>Obligatorio</a:t>
                      </a:r>
                      <a:endParaRPr sz="1100"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100" dirty="0"/>
                        <a:t>Op</a:t>
                      </a:r>
                      <a:r>
                        <a:rPr lang="es-ES" sz="1100" dirty="0" err="1"/>
                        <a:t>cional</a:t>
                      </a:r>
                      <a:r>
                        <a:rPr sz="1100" dirty="0"/>
                        <a:t> (</a:t>
                      </a:r>
                      <a:r>
                        <a:rPr lang="es-ES" sz="1100" dirty="0"/>
                        <a:t>puede usar :: en su lugar</a:t>
                      </a:r>
                      <a:r>
                        <a:rPr sz="1100" dirty="0"/>
                        <a:t>)</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2"/>
                  </a:ext>
                </a:extLst>
              </a:tr>
              <a:tr h="246086">
                <a:tc>
                  <a:txBody>
                    <a:bodyPr/>
                    <a:lstStyle/>
                    <a:p>
                      <a:pPr indent="50800" algn="l" defTabSz="914400"/>
                      <a:r>
                        <a:rPr sz="1100" b="1" dirty="0" err="1"/>
                        <a:t>use_package</a:t>
                      </a:r>
                      <a:r>
                        <a:rPr sz="1100" b="1" dirty="0"/>
                        <a:t>()</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100" b="1" dirty="0" err="1"/>
                        <a:t>use_import_from</a:t>
                      </a:r>
                      <a:r>
                        <a:rPr sz="1100" b="1" dirty="0"/>
                        <a:t>()</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141" name=" NAMESPACE"/>
          <p:cNvSpPr txBox="1"/>
          <p:nvPr/>
        </p:nvSpPr>
        <p:spPr>
          <a:xfrm>
            <a:off x="9443398" y="5556783"/>
            <a:ext cx="2361224"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dirty="0"/>
              <a:t>NAMESPACE</a:t>
            </a:r>
          </a:p>
        </p:txBody>
      </p:sp>
      <p:sp>
        <p:nvSpPr>
          <p:cNvPr id="142" name="The   NAMESPACE file helps you make your package self-contained: it won’t interfere with other packages, and other packages won’t interfere with it."/>
          <p:cNvSpPr txBox="1"/>
          <p:nvPr/>
        </p:nvSpPr>
        <p:spPr>
          <a:xfrm>
            <a:off x="9441184" y="5855363"/>
            <a:ext cx="4278492" cy="757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a:lnSpc>
                <a:spcPct val="90000"/>
              </a:lnSpc>
              <a:spcBef>
                <a:spcPts val="300"/>
              </a:spcBef>
              <a:defRPr sz="1200" b="0">
                <a:solidFill>
                  <a:srgbClr val="000000"/>
                </a:solidFill>
              </a:defRPr>
            </a:pPr>
            <a:r>
              <a:rPr lang="es-ES"/>
              <a:t>El archivo NAMESPACE le ayuda a hacer que su paquete sea autónomo: no interferirá con otros paquetes, y otros paquetes no interferirán con él.</a:t>
            </a:r>
            <a:endParaRPr dirty="0"/>
          </a:p>
        </p:txBody>
      </p:sp>
      <p:sp>
        <p:nvSpPr>
          <p:cNvPr id="143" name="Export functions for users by placing @export in their roxygen comments.…"/>
          <p:cNvSpPr txBox="1"/>
          <p:nvPr/>
        </p:nvSpPr>
        <p:spPr>
          <a:xfrm>
            <a:off x="9437003" y="6650049"/>
            <a:ext cx="4232962" cy="1705848"/>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dirty="0"/>
              <a:t>Funciones de exportación para los usuarios colocando</a:t>
            </a:r>
            <a:r>
              <a:rPr dirty="0"/>
              <a:t> </a:t>
            </a:r>
            <a:r>
              <a:rPr b="1" dirty="0"/>
              <a:t>@export </a:t>
            </a:r>
            <a:r>
              <a:rPr lang="es-ES" dirty="0"/>
              <a:t>en sus comentarios de </a:t>
            </a:r>
            <a:r>
              <a:rPr lang="es-ES" dirty="0" err="1"/>
              <a:t>roxygen</a:t>
            </a:r>
            <a:r>
              <a:rPr dirty="0"/>
              <a:t>.</a:t>
            </a:r>
          </a:p>
          <a:p>
            <a:pPr marL="317500" indent="-317500">
              <a:lnSpc>
                <a:spcPct val="90000"/>
              </a:lnSpc>
              <a:spcBef>
                <a:spcPts val="1000"/>
              </a:spcBef>
              <a:buSzPct val="125000"/>
              <a:buChar char="☑"/>
              <a:defRPr sz="1200" b="0">
                <a:solidFill>
                  <a:srgbClr val="000000"/>
                </a:solidFill>
              </a:defRPr>
            </a:pPr>
            <a:r>
              <a:rPr lang="es-ES" dirty="0"/>
              <a:t>Utilice objetos de otros paquetes con</a:t>
            </a:r>
            <a:r>
              <a:rPr dirty="0"/>
              <a:t> </a:t>
            </a:r>
            <a:r>
              <a:rPr b="1" dirty="0"/>
              <a:t>package::object</a:t>
            </a:r>
            <a:r>
              <a:rPr dirty="0"/>
              <a:t> o </a:t>
            </a:r>
            <a:r>
              <a:rPr b="1" dirty="0"/>
              <a:t>@importFrom package object </a:t>
            </a:r>
            <a:r>
              <a:rPr dirty="0"/>
              <a:t>(</a:t>
            </a:r>
            <a:r>
              <a:rPr lang="es-ES" dirty="0"/>
              <a:t>recomendado</a:t>
            </a:r>
            <a:r>
              <a:rPr dirty="0"/>
              <a:t>) o </a:t>
            </a:r>
            <a:r>
              <a:rPr b="1" dirty="0"/>
              <a:t>@import package</a:t>
            </a:r>
            <a:r>
              <a:rPr dirty="0"/>
              <a:t> (</a:t>
            </a:r>
            <a:r>
              <a:rPr lang="es-ES" dirty="0"/>
              <a:t>use con cautela</a:t>
            </a:r>
            <a:r>
              <a:rPr dirty="0"/>
              <a:t>).</a:t>
            </a:r>
          </a:p>
          <a:p>
            <a:pPr marL="317500" indent="-317500">
              <a:lnSpc>
                <a:spcPct val="90000"/>
              </a:lnSpc>
              <a:spcBef>
                <a:spcPts val="1000"/>
              </a:spcBef>
              <a:buSzPct val="125000"/>
              <a:buChar char="☑"/>
              <a:defRPr sz="1200" b="0">
                <a:solidFill>
                  <a:srgbClr val="000000"/>
                </a:solidFill>
              </a:defRPr>
            </a:pPr>
            <a:r>
              <a:rPr lang="es-ES" dirty="0"/>
              <a:t>Llame</a:t>
            </a:r>
            <a:r>
              <a:rPr dirty="0"/>
              <a:t> </a:t>
            </a:r>
            <a:r>
              <a:rPr b="1" dirty="0"/>
              <a:t>document()</a:t>
            </a:r>
            <a:r>
              <a:rPr dirty="0"/>
              <a:t> </a:t>
            </a:r>
            <a:r>
              <a:rPr lang="es-ES" dirty="0"/>
              <a:t>para generar NAMESPACE y </a:t>
            </a:r>
            <a:r>
              <a:rPr b="1" dirty="0" err="1"/>
              <a:t>load_all</a:t>
            </a:r>
            <a:r>
              <a:rPr b="1" dirty="0"/>
              <a:t>()</a:t>
            </a:r>
            <a:r>
              <a:rPr dirty="0"/>
              <a:t> </a:t>
            </a:r>
            <a:r>
              <a:rPr lang="es-ES" dirty="0"/>
              <a:t>para volver a cargarlo</a:t>
            </a:r>
            <a:r>
              <a:rPr dirty="0"/>
              <a:t>.</a:t>
            </a:r>
          </a:p>
        </p:txBody>
      </p:sp>
      <p:sp>
        <p:nvSpPr>
          <p:cNvPr id="144" name="All of the R code in your package goes in folder R/. A package with just an R/ directory is still a very useful package."/>
          <p:cNvSpPr txBox="1"/>
          <p:nvPr/>
        </p:nvSpPr>
        <p:spPr>
          <a:xfrm>
            <a:off x="4804954" y="7258770"/>
            <a:ext cx="4354805" cy="635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a:lnSpc>
                <a:spcPct val="90000"/>
              </a:lnSpc>
              <a:spcBef>
                <a:spcPts val="300"/>
              </a:spcBef>
              <a:defRPr sz="1200" b="0">
                <a:solidFill>
                  <a:srgbClr val="000000"/>
                </a:solidFill>
              </a:defRPr>
            </a:pPr>
            <a:r>
              <a:rPr lang="es-ES" dirty="0"/>
              <a:t>Todo el código R del paquete va en R/. Un paquete con solo un directorio R/ sigue siendo un paquete muy útil.</a:t>
            </a:r>
            <a:endParaRPr dirty="0"/>
          </a:p>
        </p:txBody>
      </p:sp>
      <p:sp>
        <p:nvSpPr>
          <p:cNvPr id="145" name="Create a new package project with create_package(&quot;path/to/name&quot;).…"/>
          <p:cNvSpPr txBox="1"/>
          <p:nvPr/>
        </p:nvSpPr>
        <p:spPr>
          <a:xfrm>
            <a:off x="4793376" y="7914799"/>
            <a:ext cx="4383248" cy="876762"/>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dirty="0"/>
              <a:t>Cree un nuevo paquete con</a:t>
            </a:r>
            <a:br>
              <a:rPr dirty="0"/>
            </a:br>
            <a:r>
              <a:rPr b="1" dirty="0" err="1"/>
              <a:t>create_package</a:t>
            </a:r>
            <a:r>
              <a:rPr b="1" dirty="0"/>
              <a:t>(</a:t>
            </a:r>
            <a:r>
              <a:rPr dirty="0"/>
              <a:t>"path/to/name"</a:t>
            </a:r>
            <a:r>
              <a:rPr b="1" dirty="0"/>
              <a:t>).</a:t>
            </a:r>
          </a:p>
          <a:p>
            <a:pPr marL="317500" indent="-317500">
              <a:lnSpc>
                <a:spcPct val="90000"/>
              </a:lnSpc>
              <a:spcBef>
                <a:spcPts val="1000"/>
              </a:spcBef>
              <a:buSzPct val="125000"/>
              <a:buChar char="☑"/>
              <a:defRPr sz="1200" b="0">
                <a:solidFill>
                  <a:srgbClr val="000000"/>
                </a:solidFill>
              </a:defRPr>
            </a:pPr>
            <a:r>
              <a:rPr dirty="0"/>
              <a:t>Cre</a:t>
            </a:r>
            <a:r>
              <a:rPr lang="es-ES" dirty="0"/>
              <a:t>e</a:t>
            </a:r>
            <a:r>
              <a:rPr dirty="0"/>
              <a:t> </a:t>
            </a:r>
            <a:r>
              <a:rPr lang="es-ES" dirty="0"/>
              <a:t>archivos </a:t>
            </a:r>
            <a:r>
              <a:rPr dirty="0"/>
              <a:t>R </a:t>
            </a:r>
            <a:r>
              <a:rPr lang="es-ES" dirty="0"/>
              <a:t>con</a:t>
            </a:r>
            <a:r>
              <a:rPr dirty="0"/>
              <a:t> </a:t>
            </a:r>
            <a:r>
              <a:rPr b="1" dirty="0" err="1"/>
              <a:t>use_r</a:t>
            </a:r>
            <a:r>
              <a:rPr b="1" dirty="0"/>
              <a:t>(</a:t>
            </a:r>
            <a:r>
              <a:rPr dirty="0"/>
              <a:t>"file-name"</a:t>
            </a:r>
            <a:r>
              <a:rPr b="1" dirty="0"/>
              <a:t>).</a:t>
            </a:r>
          </a:p>
        </p:txBody>
      </p:sp>
      <p:sp>
        <p:nvSpPr>
          <p:cNvPr id="146" name="Follow the tidyverse style guide at style.tidyverse.org…"/>
          <p:cNvSpPr txBox="1"/>
          <p:nvPr/>
        </p:nvSpPr>
        <p:spPr>
          <a:xfrm>
            <a:off x="4808553" y="8866771"/>
            <a:ext cx="4239479" cy="1017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marL="152400" indent="-152400">
              <a:lnSpc>
                <a:spcPct val="90000"/>
              </a:lnSpc>
              <a:spcBef>
                <a:spcPts val="300"/>
              </a:spcBef>
              <a:buSzPct val="125000"/>
              <a:buChar char="•"/>
              <a:defRPr sz="1200">
                <a:solidFill>
                  <a:srgbClr val="000000"/>
                </a:solidFill>
              </a:defRPr>
            </a:pPr>
            <a:r>
              <a:rPr lang="es-ES" b="0" dirty="0"/>
              <a:t>Sigue la guía de estilo de </a:t>
            </a:r>
            <a:r>
              <a:rPr lang="es-ES" b="0" dirty="0" err="1"/>
              <a:t>tidyverse</a:t>
            </a:r>
            <a:r>
              <a:rPr lang="es-ES" b="0" dirty="0"/>
              <a:t> en</a:t>
            </a:r>
            <a:r>
              <a:rPr b="0" dirty="0"/>
              <a:t> </a:t>
            </a:r>
            <a:r>
              <a:rPr dirty="0"/>
              <a:t>style.tidyverse.org</a:t>
            </a:r>
            <a:endParaRPr b="0" dirty="0"/>
          </a:p>
          <a:p>
            <a:pPr marL="152400" indent="-152400">
              <a:lnSpc>
                <a:spcPct val="90000"/>
              </a:lnSpc>
              <a:spcBef>
                <a:spcPts val="300"/>
              </a:spcBef>
              <a:buSzPct val="125000"/>
              <a:buChar char="•"/>
              <a:defRPr sz="1200">
                <a:solidFill>
                  <a:srgbClr val="000000"/>
                </a:solidFill>
              </a:defRPr>
            </a:pPr>
            <a:r>
              <a:rPr lang="es-ES" b="0" dirty="0"/>
              <a:t>Haga clic en una función y presione</a:t>
            </a:r>
            <a:r>
              <a:rPr b="0" dirty="0"/>
              <a:t> </a:t>
            </a:r>
            <a:r>
              <a:rPr dirty="0"/>
              <a:t>F2</a:t>
            </a:r>
            <a:r>
              <a:rPr b="0" dirty="0"/>
              <a:t> </a:t>
            </a:r>
            <a:r>
              <a:rPr lang="es-ES" b="0" dirty="0"/>
              <a:t>para ir a su definición</a:t>
            </a:r>
            <a:endParaRPr b="0" dirty="0"/>
          </a:p>
          <a:p>
            <a:pPr marL="152400" indent="-152400">
              <a:lnSpc>
                <a:spcPct val="90000"/>
              </a:lnSpc>
              <a:spcBef>
                <a:spcPts val="300"/>
              </a:spcBef>
              <a:buSzPct val="125000"/>
              <a:buChar char="•"/>
              <a:defRPr sz="1200">
                <a:solidFill>
                  <a:srgbClr val="000000"/>
                </a:solidFill>
              </a:defRPr>
            </a:pPr>
            <a:r>
              <a:rPr lang="es-ES" b="0" dirty="0"/>
              <a:t>Busque una función o archivo con</a:t>
            </a:r>
            <a:r>
              <a:rPr b="0" dirty="0"/>
              <a:t> </a:t>
            </a:r>
            <a:r>
              <a:rPr dirty="0"/>
              <a:t>Ctrl + .</a:t>
            </a:r>
          </a:p>
        </p:txBody>
      </p:sp>
      <p:sp>
        <p:nvSpPr>
          <p:cNvPr id="147" name="folder R/"/>
          <p:cNvSpPr txBox="1"/>
          <p:nvPr/>
        </p:nvSpPr>
        <p:spPr>
          <a:xfrm>
            <a:off x="4799529" y="6970688"/>
            <a:ext cx="836768"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b="1" dirty="0"/>
              <a:t>      </a:t>
            </a:r>
            <a:r>
              <a:rPr dirty="0"/>
              <a:t>R/</a:t>
            </a:r>
          </a:p>
        </p:txBody>
      </p:sp>
      <p:pic>
        <p:nvPicPr>
          <p:cNvPr id="148" name="usethis.png" descr="usethis.png"/>
          <p:cNvPicPr>
            <a:picLocks noChangeAspect="1"/>
          </p:cNvPicPr>
          <p:nvPr/>
        </p:nvPicPr>
        <p:blipFill>
          <a:blip r:embed="rId8"/>
          <a:stretch>
            <a:fillRect/>
          </a:stretch>
        </p:blipFill>
        <p:spPr>
          <a:xfrm>
            <a:off x="10898889" y="196937"/>
            <a:ext cx="1384301" cy="1604359"/>
          </a:xfrm>
          <a:prstGeom prst="rect">
            <a:avLst/>
          </a:prstGeom>
          <a:ln w="12700">
            <a:miter lim="400000"/>
          </a:ln>
        </p:spPr>
      </p:pic>
      <p:sp>
        <p:nvSpPr>
          <p:cNvPr id="149" name="Línea"/>
          <p:cNvSpPr/>
          <p:nvPr/>
        </p:nvSpPr>
        <p:spPr>
          <a:xfrm>
            <a:off x="4804620" y="6918131"/>
            <a:ext cx="4358873"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50" name="Línea"/>
          <p:cNvSpPr/>
          <p:nvPr/>
        </p:nvSpPr>
        <p:spPr>
          <a:xfrm>
            <a:off x="4804620" y="1534139"/>
            <a:ext cx="4358873"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51" name="Workflow"/>
          <p:cNvSpPr txBox="1"/>
          <p:nvPr/>
        </p:nvSpPr>
        <p:spPr>
          <a:xfrm>
            <a:off x="4799529" y="1588049"/>
            <a:ext cx="2232984"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s-ES"/>
              <a:t>Flujo de trabajo</a:t>
            </a:r>
            <a:endParaRPr dirty="0"/>
          </a:p>
        </p:txBody>
      </p:sp>
      <p:sp>
        <p:nvSpPr>
          <p:cNvPr id="11" name="Rectangle 10">
            <a:extLst>
              <a:ext uri="{FF2B5EF4-FFF2-40B4-BE49-F238E27FC236}">
                <a16:creationId xmlns:a16="http://schemas.microsoft.com/office/drawing/2014/main" id="{F1FC058A-F425-C65D-6584-6A4F9F649602}"/>
              </a:ext>
            </a:extLst>
          </p:cNvPr>
          <p:cNvSpPr/>
          <p:nvPr/>
        </p:nvSpPr>
        <p:spPr>
          <a:xfrm>
            <a:off x="5290988" y="3329026"/>
            <a:ext cx="834556"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2" name="Rectangle 11">
            <a:extLst>
              <a:ext uri="{FF2B5EF4-FFF2-40B4-BE49-F238E27FC236}">
                <a16:creationId xmlns:a16="http://schemas.microsoft.com/office/drawing/2014/main" id="{6521FFFF-AF03-041A-7191-AAFB1A357542}"/>
              </a:ext>
            </a:extLst>
          </p:cNvPr>
          <p:cNvSpPr/>
          <p:nvPr/>
        </p:nvSpPr>
        <p:spPr>
          <a:xfrm>
            <a:off x="6559199" y="3329026"/>
            <a:ext cx="504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3" name="Rectangle 12">
            <a:extLst>
              <a:ext uri="{FF2B5EF4-FFF2-40B4-BE49-F238E27FC236}">
                <a16:creationId xmlns:a16="http://schemas.microsoft.com/office/drawing/2014/main" id="{E7FADEF1-C306-6196-55E3-8AD7A5812023}"/>
              </a:ext>
            </a:extLst>
          </p:cNvPr>
          <p:cNvSpPr/>
          <p:nvPr/>
        </p:nvSpPr>
        <p:spPr>
          <a:xfrm>
            <a:off x="7373932" y="3329026"/>
            <a:ext cx="1044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24A423AD-E11C-82AC-BE23-702034E0C1BF}"/>
              </a:ext>
            </a:extLst>
          </p:cNvPr>
          <p:cNvSpPr/>
          <p:nvPr/>
        </p:nvSpPr>
        <p:spPr>
          <a:xfrm>
            <a:off x="6474302" y="4294131"/>
            <a:ext cx="756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70" name="Edit roxygen"/>
          <p:cNvSpPr/>
          <p:nvPr/>
        </p:nvSpPr>
        <p:spPr>
          <a:xfrm>
            <a:off x="7608599" y="2125452"/>
            <a:ext cx="1337956" cy="31026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defRPr sz="1300"/>
            </a:lvl1pPr>
          </a:lstStyle>
          <a:p>
            <a:r>
              <a:rPr lang="es-ES"/>
              <a:t>Editar roxygen</a:t>
            </a:r>
            <a:endParaRPr dirty="0"/>
          </a:p>
        </p:txBody>
      </p:sp>
      <p:sp>
        <p:nvSpPr>
          <p:cNvPr id="176" name="There are multiple packages useful to package development, including usethis which handily automates many of the more repetitive tasks. Install and load devtools, which wraps together several of these packages to access everything in one step."/>
          <p:cNvSpPr txBox="1"/>
          <p:nvPr/>
        </p:nvSpPr>
        <p:spPr>
          <a:xfrm>
            <a:off x="315926" y="4674021"/>
            <a:ext cx="4317706" cy="8767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sz="1200" b="0">
                <a:solidFill>
                  <a:srgbClr val="000000"/>
                </a:solidFill>
              </a:defRPr>
            </a:pPr>
            <a:r>
              <a:rPr lang="es-ES" dirty="0"/>
              <a:t>Hay varios paquetes útiles para el desarrollo de paquetes, incluido </a:t>
            </a:r>
            <a:r>
              <a:rPr lang="es-ES" dirty="0" err="1"/>
              <a:t>usethis</a:t>
            </a:r>
            <a:r>
              <a:rPr lang="es-ES" dirty="0"/>
              <a:t>, que automatiza fácilmente muchas de las tareas más repetitivas. Instale y cargue </a:t>
            </a:r>
            <a:r>
              <a:rPr lang="es-ES" dirty="0" err="1">
                <a:solidFill>
                  <a:schemeClr val="tx1">
                    <a:lumMod val="50000"/>
                  </a:schemeClr>
                </a:solidFill>
              </a:rPr>
              <a:t>devtools</a:t>
            </a:r>
            <a:r>
              <a:rPr lang="es-ES" dirty="0"/>
              <a:t>, que reúne varios de estos paquetes para acceder a todo en un solo paso.</a:t>
            </a:r>
            <a:endParaRPr dirty="0"/>
          </a:p>
        </p:txBody>
      </p:sp>
      <p:sp>
        <p:nvSpPr>
          <p:cNvPr id="177" name="load_all() (Ctrl/Cmd + Shift + L) — Load code…"/>
          <p:cNvSpPr txBox="1"/>
          <p:nvPr/>
        </p:nvSpPr>
        <p:spPr>
          <a:xfrm>
            <a:off x="4796408" y="5735089"/>
            <a:ext cx="4435531" cy="877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152400" indent="-152400">
              <a:lnSpc>
                <a:spcPct val="90000"/>
              </a:lnSpc>
              <a:spcBef>
                <a:spcPts val="300"/>
              </a:spcBef>
              <a:buSzPct val="125000"/>
              <a:buChar char="•"/>
              <a:defRPr sz="1200" b="0">
                <a:solidFill>
                  <a:srgbClr val="000000"/>
                </a:solidFill>
              </a:defRPr>
            </a:pPr>
            <a:r>
              <a:rPr sz="1100" b="1" dirty="0" err="1"/>
              <a:t>load_all</a:t>
            </a:r>
            <a:r>
              <a:rPr sz="1100" b="1" dirty="0"/>
              <a:t>()</a:t>
            </a:r>
            <a:r>
              <a:rPr sz="1100" dirty="0"/>
              <a:t> (Ctrl/</a:t>
            </a:r>
            <a:r>
              <a:rPr sz="1100" dirty="0" err="1"/>
              <a:t>Cmd</a:t>
            </a:r>
            <a:r>
              <a:rPr sz="1100" dirty="0"/>
              <a:t> + Shift + L) — </a:t>
            </a:r>
            <a:r>
              <a:rPr lang="es-ES" sz="1100" dirty="0"/>
              <a:t>Cargar código</a:t>
            </a:r>
            <a:endParaRPr sz="1100" dirty="0"/>
          </a:p>
          <a:p>
            <a:pPr marL="152400" indent="-152400">
              <a:lnSpc>
                <a:spcPct val="90000"/>
              </a:lnSpc>
              <a:spcBef>
                <a:spcPts val="300"/>
              </a:spcBef>
              <a:buSzPct val="125000"/>
              <a:buChar char="•"/>
              <a:defRPr sz="1200" b="0">
                <a:solidFill>
                  <a:srgbClr val="000000"/>
                </a:solidFill>
              </a:defRPr>
            </a:pPr>
            <a:r>
              <a:rPr sz="1100" b="1" dirty="0"/>
              <a:t>document()</a:t>
            </a:r>
            <a:r>
              <a:rPr sz="1100" dirty="0"/>
              <a:t> (Ctrl/</a:t>
            </a:r>
            <a:r>
              <a:rPr sz="1100" dirty="0" err="1"/>
              <a:t>Cmd</a:t>
            </a:r>
            <a:r>
              <a:rPr sz="1100" dirty="0"/>
              <a:t> + Shift + D) — </a:t>
            </a:r>
            <a:r>
              <a:rPr lang="es-ES" sz="1100" dirty="0"/>
              <a:t>Recompilar documentos y</a:t>
            </a:r>
            <a:r>
              <a:rPr sz="1100" dirty="0"/>
              <a:t> NAMESPACE</a:t>
            </a:r>
          </a:p>
          <a:p>
            <a:pPr marL="152400" indent="-152400">
              <a:lnSpc>
                <a:spcPct val="90000"/>
              </a:lnSpc>
              <a:spcBef>
                <a:spcPts val="300"/>
              </a:spcBef>
              <a:buSzPct val="125000"/>
              <a:buChar char="•"/>
              <a:defRPr sz="1200" b="0">
                <a:solidFill>
                  <a:srgbClr val="000000"/>
                </a:solidFill>
              </a:defRPr>
            </a:pPr>
            <a:r>
              <a:rPr sz="1100" b="1" dirty="0"/>
              <a:t>test()</a:t>
            </a:r>
            <a:r>
              <a:rPr sz="1100" dirty="0"/>
              <a:t> (Ctrl/</a:t>
            </a:r>
            <a:r>
              <a:rPr sz="1100" dirty="0" err="1"/>
              <a:t>Cmd</a:t>
            </a:r>
            <a:r>
              <a:rPr sz="1100" dirty="0"/>
              <a:t> + Shift + T) — </a:t>
            </a:r>
            <a:r>
              <a:rPr lang="es-ES" sz="1100" dirty="0"/>
              <a:t>Ejecución de pruebas</a:t>
            </a:r>
            <a:endParaRPr sz="1100" dirty="0"/>
          </a:p>
          <a:p>
            <a:pPr marL="152400" indent="-152400">
              <a:lnSpc>
                <a:spcPct val="90000"/>
              </a:lnSpc>
              <a:spcBef>
                <a:spcPts val="300"/>
              </a:spcBef>
              <a:buSzPct val="125000"/>
              <a:buChar char="•"/>
              <a:defRPr sz="1200" b="0">
                <a:solidFill>
                  <a:srgbClr val="000000"/>
                </a:solidFill>
              </a:defRPr>
            </a:pPr>
            <a:r>
              <a:rPr sz="1100" b="1" dirty="0"/>
              <a:t>check()</a:t>
            </a:r>
            <a:r>
              <a:rPr sz="1100" dirty="0"/>
              <a:t> (Ctrl/</a:t>
            </a:r>
            <a:r>
              <a:rPr sz="1100" dirty="0" err="1"/>
              <a:t>Cmd</a:t>
            </a:r>
            <a:r>
              <a:rPr sz="1100" dirty="0"/>
              <a:t> + Shift + E) — </a:t>
            </a:r>
            <a:r>
              <a:rPr lang="es-ES" sz="1100" dirty="0"/>
              <a:t>Revisar paquete completo</a:t>
            </a:r>
            <a:endParaRPr sz="1100" dirty="0"/>
          </a:p>
        </p:txBody>
      </p:sp>
      <p:sp>
        <p:nvSpPr>
          <p:cNvPr id="178" name="Rectángulo redondeado"/>
          <p:cNvSpPr/>
          <p:nvPr/>
        </p:nvSpPr>
        <p:spPr>
          <a:xfrm>
            <a:off x="507684" y="2715172"/>
            <a:ext cx="1699819" cy="1604359"/>
          </a:xfrm>
          <a:prstGeom prst="roundRect">
            <a:avLst>
              <a:gd name="adj" fmla="val 2430"/>
            </a:avLst>
          </a:prstGeom>
          <a:solidFill>
            <a:srgbClr val="797979"/>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79" name="package-name"/>
          <p:cNvSpPr txBox="1"/>
          <p:nvPr/>
        </p:nvSpPr>
        <p:spPr>
          <a:xfrm>
            <a:off x="901649" y="2611961"/>
            <a:ext cx="1265213" cy="339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lstStyle>
            <a:lvl1pPr algn="ctr">
              <a:spcBef>
                <a:spcPts val="0"/>
              </a:spcBef>
              <a:defRPr sz="1200" b="0">
                <a:solidFill>
                  <a:srgbClr val="FFFFFF"/>
                </a:solidFill>
                <a:latin typeface="Lucida Grande"/>
                <a:ea typeface="Lucida Grande"/>
                <a:cs typeface="Lucida Grande"/>
                <a:sym typeface="Lucida Grande"/>
              </a:defRPr>
            </a:lvl1pPr>
          </a:lstStyle>
          <a:p>
            <a:r>
              <a:t>package-name</a:t>
            </a:r>
          </a:p>
        </p:txBody>
      </p:sp>
      <p:sp>
        <p:nvSpPr>
          <p:cNvPr id="180" name="Círculo"/>
          <p:cNvSpPr/>
          <p:nvPr/>
        </p:nvSpPr>
        <p:spPr>
          <a:xfrm>
            <a:off x="566620" y="2742556"/>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1" name="Círculo"/>
          <p:cNvSpPr/>
          <p:nvPr/>
        </p:nvSpPr>
        <p:spPr>
          <a:xfrm>
            <a:off x="686344" y="2742556"/>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2" name="Círculo"/>
          <p:cNvSpPr/>
          <p:nvPr/>
        </p:nvSpPr>
        <p:spPr>
          <a:xfrm>
            <a:off x="811758" y="2766290"/>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3" name="Rectángulo redondeado"/>
          <p:cNvSpPr/>
          <p:nvPr/>
        </p:nvSpPr>
        <p:spPr>
          <a:xfrm>
            <a:off x="545784" y="2908086"/>
            <a:ext cx="1623619" cy="1384506"/>
          </a:xfrm>
          <a:prstGeom prst="roundRect">
            <a:avLst>
              <a:gd name="adj" fmla="val 2228"/>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4" name="  DESCRIPTION…"/>
          <p:cNvSpPr txBox="1"/>
          <p:nvPr/>
        </p:nvSpPr>
        <p:spPr>
          <a:xfrm>
            <a:off x="744088" y="2719023"/>
            <a:ext cx="1076817" cy="154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spcBef>
                <a:spcPts val="0"/>
              </a:spcBef>
              <a:defRPr sz="1200" b="0">
                <a:solidFill>
                  <a:srgbClr val="000000"/>
                </a:solidFill>
              </a:defRPr>
            </a:pPr>
            <a:endParaRPr sz="1100" dirty="0"/>
          </a:p>
          <a:p>
            <a:pPr>
              <a:spcBef>
                <a:spcPts val="0"/>
              </a:spcBef>
              <a:defRPr sz="1200" b="0">
                <a:solidFill>
                  <a:srgbClr val="000000"/>
                </a:solidFill>
              </a:defRPr>
            </a:pPr>
            <a:r>
              <a:rPr sz="1100" dirty="0"/>
              <a:t>DESCRIPTION</a:t>
            </a:r>
          </a:p>
          <a:p>
            <a:pPr>
              <a:spcBef>
                <a:spcPts val="300"/>
              </a:spcBef>
              <a:defRPr sz="1200" b="0">
                <a:solidFill>
                  <a:srgbClr val="000000"/>
                </a:solidFill>
              </a:defRPr>
            </a:pPr>
            <a:r>
              <a:rPr sz="1100" dirty="0"/>
              <a:t>NAMESPACE</a:t>
            </a:r>
          </a:p>
          <a:p>
            <a:pPr>
              <a:spcBef>
                <a:spcPts val="300"/>
              </a:spcBef>
              <a:defRPr sz="1200" b="0">
                <a:solidFill>
                  <a:srgbClr val="000000"/>
                </a:solidFill>
              </a:defRPr>
            </a:pPr>
            <a:r>
              <a:rPr sz="1100" dirty="0"/>
              <a:t>R/</a:t>
            </a:r>
          </a:p>
          <a:p>
            <a:pPr>
              <a:spcBef>
                <a:spcPts val="0"/>
              </a:spcBef>
              <a:defRPr sz="1200" b="0">
                <a:solidFill>
                  <a:srgbClr val="000000"/>
                </a:solidFill>
              </a:defRPr>
            </a:pPr>
            <a:r>
              <a:rPr sz="1100" dirty="0"/>
              <a:t>tests/</a:t>
            </a:r>
          </a:p>
          <a:p>
            <a:pPr>
              <a:spcBef>
                <a:spcPts val="0"/>
              </a:spcBef>
              <a:defRPr sz="1200" b="0">
                <a:solidFill>
                  <a:srgbClr val="000000"/>
                </a:solidFill>
              </a:defRPr>
            </a:pPr>
            <a:r>
              <a:rPr sz="1100" dirty="0"/>
              <a:t>man/</a:t>
            </a:r>
          </a:p>
          <a:p>
            <a:pPr>
              <a:spcBef>
                <a:spcPts val="0"/>
              </a:spcBef>
              <a:defRPr sz="1200" b="0">
                <a:solidFill>
                  <a:srgbClr val="000000"/>
                </a:solidFill>
              </a:defRPr>
            </a:pPr>
            <a:r>
              <a:rPr sz="1100" dirty="0"/>
              <a:t>vignettes/</a:t>
            </a:r>
          </a:p>
          <a:p>
            <a:pPr>
              <a:spcBef>
                <a:spcPts val="0"/>
              </a:spcBef>
              <a:defRPr sz="1200" b="0">
                <a:solidFill>
                  <a:srgbClr val="000000"/>
                </a:solidFill>
              </a:defRPr>
            </a:pPr>
            <a:r>
              <a:rPr sz="1100" dirty="0"/>
              <a:t>data/</a:t>
            </a:r>
          </a:p>
        </p:txBody>
      </p:sp>
      <p:sp>
        <p:nvSpPr>
          <p:cNvPr id="185" name="Import packages that your package requires to work. R will install them when it installs your package.…"/>
          <p:cNvSpPr txBox="1"/>
          <p:nvPr/>
        </p:nvSpPr>
        <p:spPr>
          <a:xfrm>
            <a:off x="9441923" y="4119940"/>
            <a:ext cx="2081198" cy="1188667"/>
          </a:xfrm>
          <a:prstGeom prst="rect">
            <a:avLst/>
          </a:prstGeom>
          <a:solidFill>
            <a:srgbClr val="F3F3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a:lnSpc>
                <a:spcPct val="90000"/>
              </a:lnSpc>
              <a:spcBef>
                <a:spcPts val="1000"/>
              </a:spcBef>
              <a:defRPr sz="1200">
                <a:solidFill>
                  <a:srgbClr val="000000"/>
                </a:solidFill>
              </a:defRPr>
            </a:pPr>
            <a:r>
              <a:rPr lang="es-ES" sz="1000" dirty="0"/>
              <a:t>Importe los paquetes que el paquete necesita para funcionar. R los instalará cuando instale el paquete.</a:t>
            </a:r>
            <a:endParaRPr sz="1000" b="0" dirty="0"/>
          </a:p>
          <a:p>
            <a:pPr>
              <a:lnSpc>
                <a:spcPct val="90000"/>
              </a:lnSpc>
              <a:spcBef>
                <a:spcPts val="1000"/>
              </a:spcBef>
              <a:defRPr sz="1100">
                <a:solidFill>
                  <a:srgbClr val="000000"/>
                </a:solidFill>
              </a:defRPr>
            </a:pPr>
            <a:r>
              <a:rPr sz="1000" dirty="0" err="1"/>
              <a:t>use_package</a:t>
            </a:r>
            <a:r>
              <a:rPr sz="1000" dirty="0"/>
              <a:t>(</a:t>
            </a:r>
            <a:r>
              <a:rPr sz="1000" b="0" dirty="0"/>
              <a:t>x,</a:t>
            </a:r>
            <a:r>
              <a:rPr sz="1000" dirty="0"/>
              <a:t> </a:t>
            </a:r>
            <a:r>
              <a:rPr sz="1000" b="0" dirty="0"/>
              <a:t>type = "imports"</a:t>
            </a:r>
            <a:r>
              <a:rPr sz="1000" dirty="0"/>
              <a:t>)</a:t>
            </a:r>
          </a:p>
        </p:txBody>
      </p:sp>
      <p:sp>
        <p:nvSpPr>
          <p:cNvPr id="186" name="Suggest packages that developers of your package need. Users can install or not, as they like.…"/>
          <p:cNvSpPr txBox="1"/>
          <p:nvPr/>
        </p:nvSpPr>
        <p:spPr>
          <a:xfrm>
            <a:off x="11572432" y="4119940"/>
            <a:ext cx="2147243" cy="1188667"/>
          </a:xfrm>
          <a:prstGeom prst="rect">
            <a:avLst/>
          </a:prstGeom>
          <a:solidFill>
            <a:srgbClr val="F3F3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a:lnSpc>
                <a:spcPct val="90000"/>
              </a:lnSpc>
              <a:spcBef>
                <a:spcPts val="1000"/>
              </a:spcBef>
              <a:defRPr sz="1200">
                <a:solidFill>
                  <a:srgbClr val="000000"/>
                </a:solidFill>
              </a:defRPr>
            </a:pPr>
            <a:r>
              <a:rPr lang="es-ES" sz="1050" b="0" dirty="0"/>
              <a:t>Sugiera los paquetes que necesitan los desarrolladores de su paquete. Los usuarios pueden instalar o no, como quieran.</a:t>
            </a:r>
            <a:endParaRPr sz="1050" b="0" dirty="0"/>
          </a:p>
          <a:p>
            <a:pPr>
              <a:lnSpc>
                <a:spcPct val="90000"/>
              </a:lnSpc>
              <a:spcBef>
                <a:spcPts val="1000"/>
              </a:spcBef>
              <a:defRPr sz="1100">
                <a:solidFill>
                  <a:srgbClr val="000000"/>
                </a:solidFill>
              </a:defRPr>
            </a:pPr>
            <a:r>
              <a:rPr sz="1000" dirty="0" err="1"/>
              <a:t>use_package</a:t>
            </a:r>
            <a:r>
              <a:rPr sz="1000" dirty="0"/>
              <a:t>(</a:t>
            </a:r>
            <a:r>
              <a:rPr sz="1000" b="0" dirty="0"/>
              <a:t>x,</a:t>
            </a:r>
            <a:r>
              <a:rPr sz="1000" dirty="0"/>
              <a:t> </a:t>
            </a:r>
            <a:r>
              <a:rPr sz="1000" b="0" dirty="0"/>
              <a:t>type = "suggests"</a:t>
            </a:r>
            <a:r>
              <a:rPr sz="1000" dirty="0"/>
              <a:t>)</a:t>
            </a:r>
          </a:p>
        </p:txBody>
      </p:sp>
      <p:sp>
        <p:nvSpPr>
          <p:cNvPr id="187" name="Getting Started"/>
          <p:cNvSpPr txBox="1"/>
          <p:nvPr/>
        </p:nvSpPr>
        <p:spPr>
          <a:xfrm>
            <a:off x="318910" y="5648177"/>
            <a:ext cx="1734449"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s-ES" dirty="0"/>
              <a:t>Empezando</a:t>
            </a:r>
            <a:endParaRPr dirty="0"/>
          </a:p>
        </p:txBody>
      </p:sp>
      <p:sp>
        <p:nvSpPr>
          <p:cNvPr id="188" name="if (interactive()) {…"/>
          <p:cNvSpPr/>
          <p:nvPr/>
        </p:nvSpPr>
        <p:spPr>
          <a:xfrm>
            <a:off x="343967" y="6640166"/>
            <a:ext cx="4175448" cy="794571"/>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lstStyle/>
          <a:p>
            <a:pPr>
              <a:lnSpc>
                <a:spcPct val="110000"/>
              </a:lnSpc>
              <a:spcBef>
                <a:spcPts val="0"/>
              </a:spcBef>
              <a:defRPr sz="950" b="0">
                <a:solidFill>
                  <a:srgbClr val="000000"/>
                </a:solidFill>
                <a:latin typeface="Menlo Regular"/>
                <a:ea typeface="Menlo Regular"/>
                <a:cs typeface="Menlo Regular"/>
                <a:sym typeface="Menlo Regular"/>
              </a:defRPr>
            </a:pPr>
            <a:r>
              <a:rPr dirty="0"/>
              <a:t>if (interactive()) {</a:t>
            </a:r>
          </a:p>
          <a:p>
            <a:pPr lvl="1">
              <a:lnSpc>
                <a:spcPct val="110000"/>
              </a:lnSpc>
              <a:spcBef>
                <a:spcPts val="0"/>
              </a:spcBef>
              <a:defRPr sz="950" b="0">
                <a:solidFill>
                  <a:srgbClr val="000000"/>
                </a:solidFill>
                <a:latin typeface="Menlo Regular"/>
                <a:ea typeface="Menlo Regular"/>
                <a:cs typeface="Menlo Regular"/>
                <a:sym typeface="Menlo Regular"/>
              </a:defRPr>
            </a:pPr>
            <a:r>
              <a:rPr dirty="0"/>
              <a:t>require("</a:t>
            </a:r>
            <a:r>
              <a:rPr dirty="0" err="1"/>
              <a:t>devtools</a:t>
            </a:r>
            <a:r>
              <a:rPr dirty="0"/>
              <a:t>", quietly = TRUE)</a:t>
            </a:r>
          </a:p>
          <a:p>
            <a:pPr lvl="1">
              <a:lnSpc>
                <a:spcPct val="110000"/>
              </a:lnSpc>
              <a:spcBef>
                <a:spcPts val="0"/>
              </a:spcBef>
              <a:defRPr sz="950" b="0">
                <a:solidFill>
                  <a:srgbClr val="000000"/>
                </a:solidFill>
                <a:latin typeface="Menlo Regular"/>
                <a:ea typeface="Menlo Regular"/>
                <a:cs typeface="Menlo Regular"/>
                <a:sym typeface="Menlo Regular"/>
              </a:defRPr>
            </a:pPr>
            <a:r>
              <a:rPr dirty="0"/>
              <a:t># </a:t>
            </a:r>
            <a:r>
              <a:rPr lang="es-ES" dirty="0"/>
              <a:t>adjunta automáticamente </a:t>
            </a:r>
            <a:r>
              <a:rPr lang="es-ES" dirty="0" err="1"/>
              <a:t>usethis</a:t>
            </a:r>
            <a:endParaRPr dirty="0"/>
          </a:p>
          <a:p>
            <a:pPr>
              <a:lnSpc>
                <a:spcPct val="110000"/>
              </a:lnSpc>
              <a:spcBef>
                <a:spcPts val="0"/>
              </a:spcBef>
              <a:defRPr sz="950" b="0">
                <a:solidFill>
                  <a:srgbClr val="000000"/>
                </a:solidFill>
                <a:latin typeface="Menlo Regular"/>
                <a:ea typeface="Menlo Regular"/>
                <a:cs typeface="Menlo Regular"/>
                <a:sym typeface="Menlo Regular"/>
              </a:defRPr>
            </a:pPr>
            <a:r>
              <a:rPr dirty="0"/>
              <a:t>}</a:t>
            </a:r>
          </a:p>
        </p:txBody>
      </p:sp>
      <p:sp>
        <p:nvSpPr>
          <p:cNvPr id="189" name="Línea"/>
          <p:cNvSpPr/>
          <p:nvPr/>
        </p:nvSpPr>
        <p:spPr>
          <a:xfrm>
            <a:off x="323328" y="5548189"/>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90" name="Having problems with git? Get a situation report with git_sitrep()."/>
          <p:cNvSpPr txBox="1"/>
          <p:nvPr/>
        </p:nvSpPr>
        <p:spPr>
          <a:xfrm>
            <a:off x="275721" y="9494427"/>
            <a:ext cx="4210093" cy="544371"/>
          </a:xfrm>
          <a:prstGeom prst="rect">
            <a:avLst/>
          </a:prstGeom>
          <a:solidFill>
            <a:srgbClr val="F3F3F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a:lnSpc>
                <a:spcPct val="90000"/>
              </a:lnSpc>
              <a:spcBef>
                <a:spcPts val="1000"/>
              </a:spcBef>
              <a:defRPr sz="1200" b="0">
                <a:solidFill>
                  <a:srgbClr val="000000"/>
                </a:solidFill>
              </a:defRPr>
            </a:pPr>
            <a:r>
              <a:rPr lang="en-US" sz="1100" dirty="0"/>
              <a:t> </a:t>
            </a:r>
            <a:r>
              <a:rPr lang="es-ES" sz="1100" dirty="0"/>
              <a:t>¿Tienes problemas con </a:t>
            </a:r>
            <a:r>
              <a:rPr lang="es-ES" sz="1100" dirty="0" err="1"/>
              <a:t>git</a:t>
            </a:r>
            <a:r>
              <a:rPr lang="es-ES" sz="1100" dirty="0"/>
              <a:t>? Obtenga un informe de situación con</a:t>
            </a:r>
            <a:r>
              <a:rPr sz="1100" dirty="0"/>
              <a:t> </a:t>
            </a:r>
            <a:r>
              <a:rPr sz="1100" b="1" dirty="0" err="1"/>
              <a:t>git_sitrep</a:t>
            </a:r>
            <a:r>
              <a:rPr sz="1100" b="1" dirty="0"/>
              <a:t>().</a:t>
            </a:r>
          </a:p>
        </p:txBody>
      </p:sp>
      <p:sp>
        <p:nvSpPr>
          <p:cNvPr id="191" name="Verify your code is correct"/>
          <p:cNvSpPr txBox="1"/>
          <p:nvPr/>
        </p:nvSpPr>
        <p:spPr>
          <a:xfrm>
            <a:off x="2531372" y="3444281"/>
            <a:ext cx="1934246"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nSpc>
                <a:spcPct val="90000"/>
              </a:lnSpc>
              <a:spcBef>
                <a:spcPts val="300"/>
              </a:spcBef>
              <a:defRPr sz="1200" b="0">
                <a:solidFill>
                  <a:srgbClr val="000000"/>
                </a:solidFill>
              </a:defRPr>
            </a:lvl1pPr>
          </a:lstStyle>
          <a:p>
            <a:r>
              <a:rPr lang="es-ES" sz="1100"/>
              <a:t>Verifica que tu código sea correcto</a:t>
            </a:r>
            <a:endParaRPr sz="1100" dirty="0"/>
          </a:p>
        </p:txBody>
      </p:sp>
      <p:sp>
        <p:nvSpPr>
          <p:cNvPr id="192" name="Include datasets in your package"/>
          <p:cNvSpPr txBox="1"/>
          <p:nvPr/>
        </p:nvSpPr>
        <p:spPr>
          <a:xfrm>
            <a:off x="2510082" y="4227556"/>
            <a:ext cx="2104205" cy="392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lnSpcReduction="10000"/>
          </a:bodyPr>
          <a:lstStyle>
            <a:lvl1pPr defTabSz="543305">
              <a:lnSpc>
                <a:spcPct val="90000"/>
              </a:lnSpc>
              <a:spcBef>
                <a:spcPts val="0"/>
              </a:spcBef>
              <a:defRPr sz="1116" b="0">
                <a:solidFill>
                  <a:srgbClr val="000000"/>
                </a:solidFill>
              </a:defRPr>
            </a:lvl1pPr>
          </a:lstStyle>
          <a:p>
            <a:r>
              <a:rPr lang="es-ES" sz="1100"/>
              <a:t>Incluir conjuntos de datos en el paquete</a:t>
            </a:r>
            <a:endParaRPr sz="1100" dirty="0"/>
          </a:p>
        </p:txBody>
      </p:sp>
      <p:sp>
        <p:nvSpPr>
          <p:cNvPr id="193" name="Document your code and write tutorials and how-tos"/>
          <p:cNvSpPr txBox="1"/>
          <p:nvPr/>
        </p:nvSpPr>
        <p:spPr>
          <a:xfrm>
            <a:off x="2443907" y="3800155"/>
            <a:ext cx="2160850" cy="414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nchor="ctr">
            <a:spAutoFit/>
          </a:bodyPr>
          <a:lstStyle/>
          <a:p>
            <a:pPr>
              <a:lnSpc>
                <a:spcPct val="90000"/>
              </a:lnSpc>
              <a:spcBef>
                <a:spcPts val="300"/>
              </a:spcBef>
              <a:defRPr sz="1200" b="0">
                <a:solidFill>
                  <a:srgbClr val="000000"/>
                </a:solidFill>
              </a:defRPr>
            </a:pPr>
            <a:r>
              <a:rPr lang="es-ES" sz="1100" dirty="0"/>
              <a:t>Documenta tu código y escribe</a:t>
            </a:r>
            <a:br>
              <a:rPr lang="es-ES" sz="1100" dirty="0"/>
            </a:br>
            <a:r>
              <a:rPr lang="es-ES" sz="1100" dirty="0"/>
              <a:t>tutoriales y procedimientos</a:t>
            </a:r>
            <a:endParaRPr sz="1100" dirty="0"/>
          </a:p>
        </p:txBody>
      </p:sp>
      <p:sp>
        <p:nvSpPr>
          <p:cNvPr id="194" name="Write R code for your package"/>
          <p:cNvSpPr txBox="1"/>
          <p:nvPr/>
        </p:nvSpPr>
        <p:spPr>
          <a:xfrm>
            <a:off x="2511782" y="3070978"/>
            <a:ext cx="2066378" cy="331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fontScale="92500"/>
          </a:bodyPr>
          <a:lstStyle>
            <a:lvl1pPr defTabSz="578358">
              <a:lnSpc>
                <a:spcPct val="90000"/>
              </a:lnSpc>
              <a:spcBef>
                <a:spcPts val="0"/>
              </a:spcBef>
              <a:defRPr sz="1188" b="0">
                <a:solidFill>
                  <a:srgbClr val="000000"/>
                </a:solidFill>
              </a:defRPr>
            </a:lvl1pPr>
          </a:lstStyle>
          <a:p>
            <a:r>
              <a:rPr lang="es-ES" sz="1100"/>
              <a:t>Escribir código R para el paquete</a:t>
            </a:r>
            <a:endParaRPr sz="1100" dirty="0"/>
          </a:p>
        </p:txBody>
      </p:sp>
      <p:sp>
        <p:nvSpPr>
          <p:cNvPr id="195" name="Set up metadata and organize package functions"/>
          <p:cNvSpPr txBox="1"/>
          <p:nvPr/>
        </p:nvSpPr>
        <p:spPr>
          <a:xfrm>
            <a:off x="2446944" y="2567403"/>
            <a:ext cx="2092975" cy="567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nchor="ctr">
            <a:spAutoFit/>
          </a:bodyPr>
          <a:lstStyle/>
          <a:p>
            <a:pPr>
              <a:lnSpc>
                <a:spcPct val="90000"/>
              </a:lnSpc>
              <a:spcBef>
                <a:spcPts val="300"/>
              </a:spcBef>
              <a:defRPr sz="1200" b="0">
                <a:solidFill>
                  <a:srgbClr val="000000"/>
                </a:solidFill>
              </a:defRPr>
            </a:pPr>
            <a:r>
              <a:rPr lang="es-ES" sz="1100" dirty="0"/>
              <a:t>Configurar metadatos y organiza las funciones del paquete</a:t>
            </a:r>
            <a:endParaRPr sz="1100" dirty="0"/>
          </a:p>
        </p:txBody>
      </p:sp>
      <p:sp>
        <p:nvSpPr>
          <p:cNvPr id="196" name="Línea"/>
          <p:cNvSpPr/>
          <p:nvPr/>
        </p:nvSpPr>
        <p:spPr>
          <a:xfrm flipH="1">
            <a:off x="1784884" y="2889563"/>
            <a:ext cx="634725" cy="244701"/>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7" name="Línea"/>
          <p:cNvSpPr/>
          <p:nvPr/>
        </p:nvSpPr>
        <p:spPr>
          <a:xfrm flipH="1">
            <a:off x="1189446" y="3226437"/>
            <a:ext cx="1228408" cy="187195"/>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8" name="Línea"/>
          <p:cNvSpPr/>
          <p:nvPr/>
        </p:nvSpPr>
        <p:spPr>
          <a:xfrm flipH="1" flipV="1">
            <a:off x="1346719" y="3606113"/>
            <a:ext cx="1070874" cy="20152"/>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9" name="Línea"/>
          <p:cNvSpPr/>
          <p:nvPr/>
        </p:nvSpPr>
        <p:spPr>
          <a:xfrm flipH="1" flipV="1">
            <a:off x="1523330" y="3869334"/>
            <a:ext cx="884710" cy="126883"/>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200" name="Línea"/>
          <p:cNvSpPr/>
          <p:nvPr/>
        </p:nvSpPr>
        <p:spPr>
          <a:xfrm flipH="1" flipV="1">
            <a:off x="1297904" y="4209462"/>
            <a:ext cx="1113887" cy="191251"/>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201" name="Línea"/>
          <p:cNvSpPr/>
          <p:nvPr/>
        </p:nvSpPr>
        <p:spPr>
          <a:xfrm>
            <a:off x="9434901" y="2029739"/>
            <a:ext cx="421889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02"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pic>
        <p:nvPicPr>
          <p:cNvPr id="203" name="posit-full-color.png" descr="posit-full-color.png"/>
          <p:cNvPicPr>
            <a:picLocks noChangeAspect="1"/>
          </p:cNvPicPr>
          <p:nvPr/>
        </p:nvPicPr>
        <p:blipFill>
          <a:blip r:embed="rId9"/>
          <a:srcRect/>
          <a:stretch>
            <a:fillRect/>
          </a:stretch>
        </p:blipFill>
        <p:spPr>
          <a:xfrm>
            <a:off x="382542" y="10050579"/>
            <a:ext cx="1719068" cy="544372"/>
          </a:xfrm>
          <a:prstGeom prst="rect">
            <a:avLst/>
          </a:prstGeom>
          <a:ln w="12700">
            <a:miter lim="400000"/>
          </a:ln>
        </p:spPr>
      </p:pic>
      <p:pic>
        <p:nvPicPr>
          <p:cNvPr id="3" name="Graphic 2" descr="Paper outline">
            <a:extLst>
              <a:ext uri="{FF2B5EF4-FFF2-40B4-BE49-F238E27FC236}">
                <a16:creationId xmlns:a16="http://schemas.microsoft.com/office/drawing/2014/main" id="{75DB3975-9F4F-BAB0-63E6-3FFA273E53F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6395" y="2928875"/>
            <a:ext cx="201368" cy="201368"/>
          </a:xfrm>
          <a:prstGeom prst="rect">
            <a:avLst/>
          </a:prstGeom>
        </p:spPr>
      </p:pic>
      <p:pic>
        <p:nvPicPr>
          <p:cNvPr id="4" name="Graphic 3" descr="Paper outline">
            <a:extLst>
              <a:ext uri="{FF2B5EF4-FFF2-40B4-BE49-F238E27FC236}">
                <a16:creationId xmlns:a16="http://schemas.microsoft.com/office/drawing/2014/main" id="{690A6435-10FB-E2E3-8DDD-E1E170DD34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6395" y="3132770"/>
            <a:ext cx="201368" cy="201368"/>
          </a:xfrm>
          <a:prstGeom prst="rect">
            <a:avLst/>
          </a:prstGeom>
        </p:spPr>
      </p:pic>
      <p:pic>
        <p:nvPicPr>
          <p:cNvPr id="6" name="Graphic 5" descr="Folder outline">
            <a:extLst>
              <a:ext uri="{FF2B5EF4-FFF2-40B4-BE49-F238E27FC236}">
                <a16:creationId xmlns:a16="http://schemas.microsoft.com/office/drawing/2014/main" id="{22A14FCC-8F6A-6E61-9535-C27D4929316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848" y="3329026"/>
            <a:ext cx="208264" cy="208264"/>
          </a:xfrm>
          <a:prstGeom prst="rect">
            <a:avLst/>
          </a:prstGeom>
        </p:spPr>
      </p:pic>
      <p:pic>
        <p:nvPicPr>
          <p:cNvPr id="7" name="Graphic 6" descr="Folder outline">
            <a:extLst>
              <a:ext uri="{FF2B5EF4-FFF2-40B4-BE49-F238E27FC236}">
                <a16:creationId xmlns:a16="http://schemas.microsoft.com/office/drawing/2014/main" id="{F7E794AC-048A-CFDA-14D1-1B1120C9679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105" y="3494064"/>
            <a:ext cx="208264" cy="208264"/>
          </a:xfrm>
          <a:prstGeom prst="rect">
            <a:avLst/>
          </a:prstGeom>
        </p:spPr>
      </p:pic>
      <p:pic>
        <p:nvPicPr>
          <p:cNvPr id="8" name="Graphic 7" descr="Folder outline">
            <a:extLst>
              <a:ext uri="{FF2B5EF4-FFF2-40B4-BE49-F238E27FC236}">
                <a16:creationId xmlns:a16="http://schemas.microsoft.com/office/drawing/2014/main" id="{FADDEDEC-BD50-295D-6C2C-13B566F1974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514" y="3672938"/>
            <a:ext cx="208264" cy="208264"/>
          </a:xfrm>
          <a:prstGeom prst="rect">
            <a:avLst/>
          </a:prstGeom>
        </p:spPr>
      </p:pic>
      <p:pic>
        <p:nvPicPr>
          <p:cNvPr id="9" name="Graphic 8" descr="Folder outline">
            <a:extLst>
              <a:ext uri="{FF2B5EF4-FFF2-40B4-BE49-F238E27FC236}">
                <a16:creationId xmlns:a16="http://schemas.microsoft.com/office/drawing/2014/main" id="{81AA91CF-341C-F2BF-F99B-9351EB52EC8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514" y="3837976"/>
            <a:ext cx="208264" cy="208264"/>
          </a:xfrm>
          <a:prstGeom prst="rect">
            <a:avLst/>
          </a:prstGeom>
        </p:spPr>
      </p:pic>
      <p:pic>
        <p:nvPicPr>
          <p:cNvPr id="10" name="Graphic 9" descr="Folder outline">
            <a:extLst>
              <a:ext uri="{FF2B5EF4-FFF2-40B4-BE49-F238E27FC236}">
                <a16:creationId xmlns:a16="http://schemas.microsoft.com/office/drawing/2014/main" id="{4EDEFE60-E449-5886-86FF-64BF5A43113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2619" y="4003014"/>
            <a:ext cx="208264" cy="208264"/>
          </a:xfrm>
          <a:prstGeom prst="rect">
            <a:avLst/>
          </a:prstGeom>
        </p:spPr>
      </p:pic>
      <p:cxnSp>
        <p:nvCxnSpPr>
          <p:cNvPr id="21" name="Straight Arrow Connector 20">
            <a:extLst>
              <a:ext uri="{FF2B5EF4-FFF2-40B4-BE49-F238E27FC236}">
                <a16:creationId xmlns:a16="http://schemas.microsoft.com/office/drawing/2014/main" id="{9A9F7303-D3E2-1D21-8DC7-3BDAD1EB1CCE}"/>
              </a:ext>
            </a:extLst>
          </p:cNvPr>
          <p:cNvCxnSpPr/>
          <p:nvPr/>
        </p:nvCxnSpPr>
        <p:spPr>
          <a:xfrm>
            <a:off x="5708266" y="2471802"/>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1A5D4596-39CA-FADA-9171-9DB93E72BB94}"/>
              </a:ext>
            </a:extLst>
          </p:cNvPr>
          <p:cNvCxnSpPr/>
          <p:nvPr/>
        </p:nvCxnSpPr>
        <p:spPr>
          <a:xfrm>
            <a:off x="7891441" y="2471802"/>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325F97F4-5048-9C3E-3A03-0561DD7ADF39}"/>
              </a:ext>
            </a:extLst>
          </p:cNvPr>
          <p:cNvCxnSpPr/>
          <p:nvPr/>
        </p:nvCxnSpPr>
        <p:spPr>
          <a:xfrm>
            <a:off x="6799893" y="3693146"/>
            <a:ext cx="0" cy="576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81278D2A-D19E-BFAA-16D6-B1ADEF9AC248}"/>
              </a:ext>
            </a:extLst>
          </p:cNvPr>
          <p:cNvCxnSpPr/>
          <p:nvPr/>
        </p:nvCxnSpPr>
        <p:spPr>
          <a:xfrm>
            <a:off x="6811199" y="4654971"/>
            <a:ext cx="0" cy="324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132FC948-36C0-CDF5-4C1F-6F6745AA552B}"/>
              </a:ext>
            </a:extLst>
          </p:cNvPr>
          <p:cNvCxnSpPr>
            <a:cxnSpLocks/>
          </p:cNvCxnSpPr>
          <p:nvPr/>
        </p:nvCxnSpPr>
        <p:spPr>
          <a:xfrm rot="2280000">
            <a:off x="7510441" y="3596738"/>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Arc 25">
            <a:extLst>
              <a:ext uri="{FF2B5EF4-FFF2-40B4-BE49-F238E27FC236}">
                <a16:creationId xmlns:a16="http://schemas.microsoft.com/office/drawing/2014/main" id="{63D95389-318B-C359-1ACC-2CFAA8BBF6DB}"/>
              </a:ext>
            </a:extLst>
          </p:cNvPr>
          <p:cNvSpPr/>
          <p:nvPr/>
        </p:nvSpPr>
        <p:spPr>
          <a:xfrm rot="2747999">
            <a:off x="5482083" y="3577311"/>
            <a:ext cx="178641" cy="678610"/>
          </a:xfrm>
          <a:prstGeom prst="arc">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27" name="Straight Arrow Connector 26">
            <a:extLst>
              <a:ext uri="{FF2B5EF4-FFF2-40B4-BE49-F238E27FC236}">
                <a16:creationId xmlns:a16="http://schemas.microsoft.com/office/drawing/2014/main" id="{D41F43FE-5500-6F64-E9C4-2580006E671D}"/>
              </a:ext>
            </a:extLst>
          </p:cNvPr>
          <p:cNvCxnSpPr>
            <a:cxnSpLocks/>
          </p:cNvCxnSpPr>
          <p:nvPr/>
        </p:nvCxnSpPr>
        <p:spPr>
          <a:xfrm rot="2760000">
            <a:off x="5603491" y="3967940"/>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8" name="Arc 27">
            <a:extLst>
              <a:ext uri="{FF2B5EF4-FFF2-40B4-BE49-F238E27FC236}">
                <a16:creationId xmlns:a16="http://schemas.microsoft.com/office/drawing/2014/main" id="{12398BD7-0EC4-B0A2-1466-CC11435638F2}"/>
              </a:ext>
            </a:extLst>
          </p:cNvPr>
          <p:cNvSpPr/>
          <p:nvPr/>
        </p:nvSpPr>
        <p:spPr>
          <a:xfrm rot="14194766">
            <a:off x="5014028" y="1821021"/>
            <a:ext cx="2270165" cy="2811708"/>
          </a:xfrm>
          <a:prstGeom prst="arc">
            <a:avLst>
              <a:gd name="adj1" fmla="val 16200000"/>
              <a:gd name="adj2" fmla="val 20524038"/>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29" name="Straight Arrow Connector 28">
            <a:extLst>
              <a:ext uri="{FF2B5EF4-FFF2-40B4-BE49-F238E27FC236}">
                <a16:creationId xmlns:a16="http://schemas.microsoft.com/office/drawing/2014/main" id="{56A45C99-4607-6CEB-CB22-64D8CF67AEE1}"/>
              </a:ext>
            </a:extLst>
          </p:cNvPr>
          <p:cNvCxnSpPr>
            <a:cxnSpLocks/>
          </p:cNvCxnSpPr>
          <p:nvPr/>
        </p:nvCxnSpPr>
        <p:spPr>
          <a:xfrm rot="13440000">
            <a:off x="5272502" y="2443943"/>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Arc 29">
            <a:extLst>
              <a:ext uri="{FF2B5EF4-FFF2-40B4-BE49-F238E27FC236}">
                <a16:creationId xmlns:a16="http://schemas.microsoft.com/office/drawing/2014/main" id="{B5E3FA06-AB46-6AF7-F8B8-F53E883734DC}"/>
              </a:ext>
            </a:extLst>
          </p:cNvPr>
          <p:cNvSpPr/>
          <p:nvPr/>
        </p:nvSpPr>
        <p:spPr>
          <a:xfrm rot="7405234" flipH="1">
            <a:off x="6512441" y="1777853"/>
            <a:ext cx="2272050" cy="2817229"/>
          </a:xfrm>
          <a:prstGeom prst="arc">
            <a:avLst>
              <a:gd name="adj1" fmla="val 16200000"/>
              <a:gd name="adj2" fmla="val 20524038"/>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895328A3-5918-756D-77F2-FFF53BA8DF8A}"/>
              </a:ext>
            </a:extLst>
          </p:cNvPr>
          <p:cNvCxnSpPr>
            <a:cxnSpLocks/>
          </p:cNvCxnSpPr>
          <p:nvPr/>
        </p:nvCxnSpPr>
        <p:spPr>
          <a:xfrm rot="8160000">
            <a:off x="8528147" y="2409176"/>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Arc 31">
            <a:extLst>
              <a:ext uri="{FF2B5EF4-FFF2-40B4-BE49-F238E27FC236}">
                <a16:creationId xmlns:a16="http://schemas.microsoft.com/office/drawing/2014/main" id="{840BF49A-0D77-97B3-EA41-2FE9AB006217}"/>
              </a:ext>
            </a:extLst>
          </p:cNvPr>
          <p:cNvSpPr/>
          <p:nvPr/>
        </p:nvSpPr>
        <p:spPr>
          <a:xfrm rot="17343984" flipH="1">
            <a:off x="8318738" y="3165014"/>
            <a:ext cx="536515" cy="1179323"/>
          </a:xfrm>
          <a:prstGeom prst="arc">
            <a:avLst>
              <a:gd name="adj1" fmla="val 16793136"/>
              <a:gd name="adj2" fmla="val 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3" name="Straight Arrow Connector 32">
            <a:extLst>
              <a:ext uri="{FF2B5EF4-FFF2-40B4-BE49-F238E27FC236}">
                <a16:creationId xmlns:a16="http://schemas.microsoft.com/office/drawing/2014/main" id="{86E107E8-3847-E58C-F058-F90C502DA1C2}"/>
              </a:ext>
            </a:extLst>
          </p:cNvPr>
          <p:cNvCxnSpPr>
            <a:cxnSpLocks/>
          </p:cNvCxnSpPr>
          <p:nvPr/>
        </p:nvCxnSpPr>
        <p:spPr>
          <a:xfrm rot="-4020000">
            <a:off x="8528284" y="3983915"/>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Arc 33">
            <a:extLst>
              <a:ext uri="{FF2B5EF4-FFF2-40B4-BE49-F238E27FC236}">
                <a16:creationId xmlns:a16="http://schemas.microsoft.com/office/drawing/2014/main" id="{724C99A6-CF82-FEFC-6783-88EABA030490}"/>
              </a:ext>
            </a:extLst>
          </p:cNvPr>
          <p:cNvSpPr/>
          <p:nvPr/>
        </p:nvSpPr>
        <p:spPr>
          <a:xfrm flipH="1">
            <a:off x="6680028" y="2419279"/>
            <a:ext cx="536515" cy="933229"/>
          </a:xfrm>
          <a:prstGeom prst="arc">
            <a:avLst>
              <a:gd name="adj1" fmla="val 17164684"/>
              <a:gd name="adj2" fmla="val 3915759"/>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5" name="Straight Arrow Connector 34">
            <a:extLst>
              <a:ext uri="{FF2B5EF4-FFF2-40B4-BE49-F238E27FC236}">
                <a16:creationId xmlns:a16="http://schemas.microsoft.com/office/drawing/2014/main" id="{AEF88066-9BB2-7359-EC37-BBC24F1993D5}"/>
              </a:ext>
            </a:extLst>
          </p:cNvPr>
          <p:cNvCxnSpPr>
            <a:cxnSpLocks/>
          </p:cNvCxnSpPr>
          <p:nvPr/>
        </p:nvCxnSpPr>
        <p:spPr>
          <a:xfrm rot="19200000">
            <a:off x="6807302" y="3244448"/>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Arc 35">
            <a:extLst>
              <a:ext uri="{FF2B5EF4-FFF2-40B4-BE49-F238E27FC236}">
                <a16:creationId xmlns:a16="http://schemas.microsoft.com/office/drawing/2014/main" id="{135B4783-2294-FAB7-6486-84A2B66A512F}"/>
              </a:ext>
            </a:extLst>
          </p:cNvPr>
          <p:cNvSpPr/>
          <p:nvPr/>
        </p:nvSpPr>
        <p:spPr>
          <a:xfrm flipV="1">
            <a:off x="6527629" y="2414509"/>
            <a:ext cx="536515" cy="933229"/>
          </a:xfrm>
          <a:prstGeom prst="arc">
            <a:avLst>
              <a:gd name="adj1" fmla="val 17164684"/>
              <a:gd name="adj2" fmla="val 3915759"/>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7" name="Straight Arrow Connector 36">
            <a:extLst>
              <a:ext uri="{FF2B5EF4-FFF2-40B4-BE49-F238E27FC236}">
                <a16:creationId xmlns:a16="http://schemas.microsoft.com/office/drawing/2014/main" id="{B959EF8C-2B3E-6215-703A-64E25392F8E8}"/>
              </a:ext>
            </a:extLst>
          </p:cNvPr>
          <p:cNvCxnSpPr>
            <a:cxnSpLocks/>
          </p:cNvCxnSpPr>
          <p:nvPr/>
        </p:nvCxnSpPr>
        <p:spPr>
          <a:xfrm rot="19200000" flipH="1" flipV="1">
            <a:off x="6943352" y="2459743"/>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8" name="Arc 37">
            <a:extLst>
              <a:ext uri="{FF2B5EF4-FFF2-40B4-BE49-F238E27FC236}">
                <a16:creationId xmlns:a16="http://schemas.microsoft.com/office/drawing/2014/main" id="{0026CA8A-6CE4-9026-597F-F73D10B83E43}"/>
              </a:ext>
            </a:extLst>
          </p:cNvPr>
          <p:cNvSpPr/>
          <p:nvPr/>
        </p:nvSpPr>
        <p:spPr>
          <a:xfrm rot="19826506" flipV="1">
            <a:off x="5873456" y="1980749"/>
            <a:ext cx="536515" cy="1800129"/>
          </a:xfrm>
          <a:prstGeom prst="arc">
            <a:avLst>
              <a:gd name="adj1" fmla="val 17633288"/>
              <a:gd name="adj2" fmla="val 3565885"/>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9" name="Straight Arrow Connector 38">
            <a:extLst>
              <a:ext uri="{FF2B5EF4-FFF2-40B4-BE49-F238E27FC236}">
                <a16:creationId xmlns:a16="http://schemas.microsoft.com/office/drawing/2014/main" id="{A28467A0-BA7B-2528-17FF-FCBA244BF0BC}"/>
              </a:ext>
            </a:extLst>
          </p:cNvPr>
          <p:cNvCxnSpPr>
            <a:cxnSpLocks/>
          </p:cNvCxnSpPr>
          <p:nvPr/>
        </p:nvCxnSpPr>
        <p:spPr>
          <a:xfrm rot="-7200000" flipH="1" flipV="1">
            <a:off x="6552681" y="3229258"/>
            <a:ext cx="73561" cy="274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2" name="Arc 41">
            <a:extLst>
              <a:ext uri="{FF2B5EF4-FFF2-40B4-BE49-F238E27FC236}">
                <a16:creationId xmlns:a16="http://schemas.microsoft.com/office/drawing/2014/main" id="{25432FA8-6FA5-B301-B076-098F8D09790E}"/>
              </a:ext>
            </a:extLst>
          </p:cNvPr>
          <p:cNvSpPr/>
          <p:nvPr/>
        </p:nvSpPr>
        <p:spPr>
          <a:xfrm rot="19516788" flipH="1" flipV="1">
            <a:off x="6133868" y="1888169"/>
            <a:ext cx="536515" cy="1800129"/>
          </a:xfrm>
          <a:prstGeom prst="arc">
            <a:avLst>
              <a:gd name="adj1" fmla="val 17633288"/>
              <a:gd name="adj2" fmla="val 4033837"/>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43" name="Straight Arrow Connector 42">
            <a:extLst>
              <a:ext uri="{FF2B5EF4-FFF2-40B4-BE49-F238E27FC236}">
                <a16:creationId xmlns:a16="http://schemas.microsoft.com/office/drawing/2014/main" id="{0B87D7BC-215F-3726-EA13-86F28BD25186}"/>
              </a:ext>
            </a:extLst>
          </p:cNvPr>
          <p:cNvCxnSpPr>
            <a:cxnSpLocks/>
          </p:cNvCxnSpPr>
          <p:nvPr/>
        </p:nvCxnSpPr>
        <p:spPr>
          <a:xfrm rot="2820000" flipH="1" flipV="1">
            <a:off x="5885190" y="2459247"/>
            <a:ext cx="73561" cy="274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5" name="Graphic 44" descr="Folder outline">
            <a:extLst>
              <a:ext uri="{FF2B5EF4-FFF2-40B4-BE49-F238E27FC236}">
                <a16:creationId xmlns:a16="http://schemas.microsoft.com/office/drawing/2014/main" id="{B19F2EA1-C776-9F19-F7E3-FDF88AAC52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08553" y="6874443"/>
            <a:ext cx="438941" cy="438941"/>
          </a:xfrm>
          <a:prstGeom prst="rect">
            <a:avLst/>
          </a:prstGeom>
        </p:spPr>
      </p:pic>
      <p:pic>
        <p:nvPicPr>
          <p:cNvPr id="48" name="Graphic 47" descr="Paper outline">
            <a:extLst>
              <a:ext uri="{FF2B5EF4-FFF2-40B4-BE49-F238E27FC236}">
                <a16:creationId xmlns:a16="http://schemas.microsoft.com/office/drawing/2014/main" id="{7BFA5322-1E46-0C69-9DA4-644451209D9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98112" y="2056715"/>
            <a:ext cx="324000" cy="324000"/>
          </a:xfrm>
          <a:prstGeom prst="rect">
            <a:avLst/>
          </a:prstGeom>
        </p:spPr>
      </p:pic>
      <p:pic>
        <p:nvPicPr>
          <p:cNvPr id="50" name="Graphic 49" descr="Paper outline">
            <a:extLst>
              <a:ext uri="{FF2B5EF4-FFF2-40B4-BE49-F238E27FC236}">
                <a16:creationId xmlns:a16="http://schemas.microsoft.com/office/drawing/2014/main" id="{1A942F6C-E0D4-D1B9-3AB1-3F88FB011F3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24159" y="5535940"/>
            <a:ext cx="324000" cy="324000"/>
          </a:xfrm>
          <a:prstGeom prst="rect">
            <a:avLst/>
          </a:prstGeom>
        </p:spPr>
      </p:pic>
      <p:sp>
        <p:nvSpPr>
          <p:cNvPr id="2" name="TextBox 1">
            <a:extLst>
              <a:ext uri="{FF2B5EF4-FFF2-40B4-BE49-F238E27FC236}">
                <a16:creationId xmlns:a16="http://schemas.microsoft.com/office/drawing/2014/main" id="{DCA6DEEC-1F7C-9742-C52A-2A44A58A9DC3}"/>
              </a:ext>
            </a:extLst>
          </p:cNvPr>
          <p:cNvSpPr txBox="1"/>
          <p:nvPr/>
        </p:nvSpPr>
        <p:spPr>
          <a:xfrm>
            <a:off x="5158737" y="2119672"/>
            <a:ext cx="109107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s-ES" sz="1200"/>
              <a:t>Editar código</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5" name="TextBox 4">
            <a:extLst>
              <a:ext uri="{FF2B5EF4-FFF2-40B4-BE49-F238E27FC236}">
                <a16:creationId xmlns:a16="http://schemas.microsoft.com/office/drawing/2014/main" id="{D4FB5B2A-3503-B050-0F48-32D46A66FC20}"/>
              </a:ext>
            </a:extLst>
          </p:cNvPr>
          <p:cNvSpPr txBox="1"/>
          <p:nvPr/>
        </p:nvSpPr>
        <p:spPr>
          <a:xfrm>
            <a:off x="6285130" y="2124593"/>
            <a:ext cx="126990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s-ES" sz="1200"/>
              <a:t>Editar pruebas</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15" name="TextBox 14">
            <a:extLst>
              <a:ext uri="{FF2B5EF4-FFF2-40B4-BE49-F238E27FC236}">
                <a16:creationId xmlns:a16="http://schemas.microsoft.com/office/drawing/2014/main" id="{29874495-3EAC-E558-7309-FB5F8DF17C17}"/>
              </a:ext>
            </a:extLst>
          </p:cNvPr>
          <p:cNvSpPr txBox="1"/>
          <p:nvPr/>
        </p:nvSpPr>
        <p:spPr>
          <a:xfrm>
            <a:off x="4699686" y="4007607"/>
            <a:ext cx="1373185"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s-ES" sz="1200"/>
              <a:t>Ejecutar código</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16" name="TextBox 15">
            <a:extLst>
              <a:ext uri="{FF2B5EF4-FFF2-40B4-BE49-F238E27FC236}">
                <a16:creationId xmlns:a16="http://schemas.microsoft.com/office/drawing/2014/main" id="{619454DF-27D7-EF8B-63EA-80B8F9A53BA1}"/>
              </a:ext>
            </a:extLst>
          </p:cNvPr>
          <p:cNvSpPr txBox="1"/>
          <p:nvPr/>
        </p:nvSpPr>
        <p:spPr>
          <a:xfrm>
            <a:off x="8508285" y="3955528"/>
            <a:ext cx="56082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s-ES" sz="1200" dirty="0"/>
              <a:t>?</a:t>
            </a:r>
            <a:r>
              <a:rPr lang="es-ES" sz="1200" dirty="0" err="1"/>
              <a:t>fun</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17" name="TextBox 16">
            <a:extLst>
              <a:ext uri="{FF2B5EF4-FFF2-40B4-BE49-F238E27FC236}">
                <a16:creationId xmlns:a16="http://schemas.microsoft.com/office/drawing/2014/main" id="{F2F271C5-6DC3-545A-7359-30B080F583BF}"/>
              </a:ext>
            </a:extLst>
          </p:cNvPr>
          <p:cNvSpPr txBox="1"/>
          <p:nvPr/>
        </p:nvSpPr>
        <p:spPr>
          <a:xfrm>
            <a:off x="6394441" y="4884166"/>
            <a:ext cx="1033115" cy="5051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s-ES" sz="1200" dirty="0" err="1"/>
              <a:t>git</a:t>
            </a:r>
            <a:r>
              <a:rPr lang="es-ES" sz="1200" dirty="0"/>
              <a:t> </a:t>
            </a:r>
            <a:r>
              <a:rPr lang="es-ES" sz="1200" dirty="0" err="1"/>
              <a:t>commit</a:t>
            </a:r>
            <a:br>
              <a:rPr lang="es-ES" sz="1200" dirty="0"/>
            </a:br>
            <a:r>
              <a:rPr lang="es-ES" sz="1200" dirty="0" err="1"/>
              <a:t>git</a:t>
            </a:r>
            <a:r>
              <a:rPr lang="es-ES" sz="1200" dirty="0"/>
              <a:t> </a:t>
            </a:r>
            <a:r>
              <a:rPr lang="es-ES" sz="1200" dirty="0" err="1"/>
              <a:t>push</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18" name="TextBox 17">
            <a:extLst>
              <a:ext uri="{FF2B5EF4-FFF2-40B4-BE49-F238E27FC236}">
                <a16:creationId xmlns:a16="http://schemas.microsoft.com/office/drawing/2014/main" id="{A76B1BD3-D94A-04DF-A253-2E4775AA82C8}"/>
              </a:ext>
            </a:extLst>
          </p:cNvPr>
          <p:cNvSpPr txBox="1"/>
          <p:nvPr/>
        </p:nvSpPr>
        <p:spPr>
          <a:xfrm>
            <a:off x="6559198" y="4245650"/>
            <a:ext cx="74450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s-ES" sz="1200" dirty="0" err="1"/>
              <a:t>check</a:t>
            </a:r>
            <a:r>
              <a:rPr lang="es-ES" sz="1200" dirty="0"/>
              <a:t>()</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19" name="TextBox 18">
            <a:extLst>
              <a:ext uri="{FF2B5EF4-FFF2-40B4-BE49-F238E27FC236}">
                <a16:creationId xmlns:a16="http://schemas.microsoft.com/office/drawing/2014/main" id="{F7F2D940-FC7E-19AE-65B1-D131B746EC3D}"/>
              </a:ext>
            </a:extLst>
          </p:cNvPr>
          <p:cNvSpPr txBox="1"/>
          <p:nvPr/>
        </p:nvSpPr>
        <p:spPr>
          <a:xfrm>
            <a:off x="5297510" y="3290339"/>
            <a:ext cx="853141"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lang="es-ES" sz="1200" dirty="0" err="1"/>
              <a:t>load_all</a:t>
            </a:r>
            <a:r>
              <a:rPr lang="es-ES" sz="1200" dirty="0"/>
              <a:t>()</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20" name="TextBox 19">
            <a:extLst>
              <a:ext uri="{FF2B5EF4-FFF2-40B4-BE49-F238E27FC236}">
                <a16:creationId xmlns:a16="http://schemas.microsoft.com/office/drawing/2014/main" id="{3CFA2A3A-9FA7-D8A9-9F10-B118B348B43C}"/>
              </a:ext>
            </a:extLst>
          </p:cNvPr>
          <p:cNvSpPr txBox="1"/>
          <p:nvPr/>
        </p:nvSpPr>
        <p:spPr>
          <a:xfrm>
            <a:off x="6585606" y="3318953"/>
            <a:ext cx="489325"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s-ES" sz="1200" dirty="0"/>
              <a:t>test()</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
        <p:nvSpPr>
          <p:cNvPr id="40" name="TextBox 39">
            <a:extLst>
              <a:ext uri="{FF2B5EF4-FFF2-40B4-BE49-F238E27FC236}">
                <a16:creationId xmlns:a16="http://schemas.microsoft.com/office/drawing/2014/main" id="{641E9FA3-FDAC-EBE8-2722-C243655239C2}"/>
              </a:ext>
            </a:extLst>
          </p:cNvPr>
          <p:cNvSpPr txBox="1"/>
          <p:nvPr/>
        </p:nvSpPr>
        <p:spPr>
          <a:xfrm>
            <a:off x="7469757" y="3315512"/>
            <a:ext cx="104302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s-ES" sz="1200" dirty="0" err="1"/>
              <a:t>document</a:t>
            </a:r>
            <a:r>
              <a:rPr lang="es-ES" sz="1200" dirty="0"/>
              <a:t>()</a:t>
            </a:r>
            <a:endParaRPr kumimoji="0" lang="es-ES" sz="1200" b="1" i="0" u="none" strike="noStrike" cap="none" spc="0" normalizeH="0" baseline="0" dirty="0">
              <a:ln>
                <a:noFill/>
              </a:ln>
              <a:solidFill>
                <a:srgbClr val="4C4C4C"/>
              </a:solidFill>
              <a:effectLst/>
              <a:uFillTx/>
              <a:latin typeface="+mn-lt"/>
              <a:ea typeface="+mn-ea"/>
              <a:cs typeface="+mn-cs"/>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asted-image.pdf" descr="pasted-image.pdf"/>
          <p:cNvPicPr>
            <a:picLocks noChangeAspect="1"/>
          </p:cNvPicPr>
          <p:nvPr/>
        </p:nvPicPr>
        <p:blipFill>
          <a:blip r:embed="rId2"/>
          <a:stretch>
            <a:fillRect/>
          </a:stretch>
        </p:blipFill>
        <p:spPr>
          <a:xfrm>
            <a:off x="8369105" y="-684523"/>
            <a:ext cx="5603817" cy="2992964"/>
          </a:xfrm>
          <a:prstGeom prst="rect">
            <a:avLst/>
          </a:prstGeom>
          <a:ln w="12700">
            <a:miter lim="400000"/>
          </a:ln>
        </p:spPr>
      </p:pic>
      <p:sp>
        <p:nvSpPr>
          <p:cNvPr id="206" name="folder man/"/>
          <p:cNvSpPr txBox="1"/>
          <p:nvPr/>
        </p:nvSpPr>
        <p:spPr>
          <a:xfrm>
            <a:off x="321119" y="742137"/>
            <a:ext cx="1147750"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dirty="0"/>
              <a:t>man/</a:t>
            </a:r>
          </a:p>
        </p:txBody>
      </p:sp>
      <p:sp>
        <p:nvSpPr>
          <p:cNvPr id="207" name="Línea"/>
          <p:cNvSpPr/>
          <p:nvPr/>
        </p:nvSpPr>
        <p:spPr>
          <a:xfrm>
            <a:off x="323099" y="715427"/>
            <a:ext cx="885246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08" name="Document each function with a roxygen block above its definition in R/. In RStudio, Code &gt; Insert Roxygen Skeleton helps (Ctrl/Cmd + Alt + Shift + R).…"/>
          <p:cNvSpPr txBox="1"/>
          <p:nvPr/>
        </p:nvSpPr>
        <p:spPr>
          <a:xfrm>
            <a:off x="317184" y="1422399"/>
            <a:ext cx="4218898" cy="1787152"/>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fontScale="92500"/>
          </a:bodyPr>
          <a:lstStyle/>
          <a:p>
            <a:pPr marL="317500" indent="-317500">
              <a:lnSpc>
                <a:spcPct val="90000"/>
              </a:lnSpc>
              <a:spcBef>
                <a:spcPts val="1000"/>
              </a:spcBef>
              <a:buSzPct val="125000"/>
              <a:buChar char="☑"/>
              <a:defRPr sz="1200" b="0">
                <a:solidFill>
                  <a:srgbClr val="000000"/>
                </a:solidFill>
              </a:defRPr>
            </a:pPr>
            <a:r>
              <a:rPr lang="es-ES" dirty="0"/>
              <a:t>Documente cada función con un bloque </a:t>
            </a:r>
            <a:r>
              <a:rPr lang="es-ES" dirty="0" err="1"/>
              <a:t>roxygen</a:t>
            </a:r>
            <a:r>
              <a:rPr lang="es-ES" dirty="0"/>
              <a:t> por encima de su definición en</a:t>
            </a:r>
            <a:r>
              <a:rPr dirty="0"/>
              <a:t> R/. </a:t>
            </a:r>
            <a:r>
              <a:rPr lang="es-ES" dirty="0"/>
              <a:t>E</a:t>
            </a:r>
            <a:r>
              <a:rPr dirty="0"/>
              <a:t>n RStudio, Code &gt; Insert </a:t>
            </a:r>
            <a:r>
              <a:rPr dirty="0" err="1"/>
              <a:t>Roxygen</a:t>
            </a:r>
            <a:r>
              <a:rPr dirty="0"/>
              <a:t> Skeleton helps (Ctrl/</a:t>
            </a:r>
            <a:r>
              <a:rPr dirty="0" err="1"/>
              <a:t>Cmd</a:t>
            </a:r>
            <a:r>
              <a:rPr dirty="0"/>
              <a:t> + Alt + Shift + R).</a:t>
            </a:r>
          </a:p>
          <a:p>
            <a:pPr marL="317500" indent="-317500">
              <a:lnSpc>
                <a:spcPct val="90000"/>
              </a:lnSpc>
              <a:spcBef>
                <a:spcPts val="1000"/>
              </a:spcBef>
              <a:buSzPct val="125000"/>
              <a:buChar char="☑"/>
              <a:defRPr sz="1200" b="0">
                <a:solidFill>
                  <a:srgbClr val="000000"/>
                </a:solidFill>
              </a:defRPr>
            </a:pPr>
            <a:r>
              <a:rPr lang="es-ES" dirty="0"/>
              <a:t>Documente cada conjunto de datos con el bloque </a:t>
            </a:r>
            <a:r>
              <a:rPr lang="es-ES" dirty="0" err="1"/>
              <a:t>roxygen</a:t>
            </a:r>
            <a:r>
              <a:rPr lang="es-ES" dirty="0"/>
              <a:t> encima del nombre del conjunto de datos entre comillas.</a:t>
            </a:r>
            <a:endParaRPr dirty="0"/>
          </a:p>
          <a:p>
            <a:pPr marL="317500" indent="-317500">
              <a:lnSpc>
                <a:spcPct val="90000"/>
              </a:lnSpc>
              <a:spcBef>
                <a:spcPts val="1000"/>
              </a:spcBef>
              <a:buSzPct val="125000"/>
              <a:buChar char="☑"/>
              <a:defRPr sz="1200" b="0">
                <a:solidFill>
                  <a:srgbClr val="000000"/>
                </a:solidFill>
              </a:defRPr>
            </a:pPr>
            <a:r>
              <a:rPr lang="es-ES" dirty="0"/>
              <a:t>Documente el paquete con</a:t>
            </a:r>
            <a:r>
              <a:rPr dirty="0"/>
              <a:t> </a:t>
            </a:r>
            <a:r>
              <a:rPr b="1" dirty="0" err="1"/>
              <a:t>use_package_doc</a:t>
            </a:r>
            <a:r>
              <a:rPr b="1" dirty="0"/>
              <a:t>().</a:t>
            </a:r>
          </a:p>
          <a:p>
            <a:pPr marL="317500" indent="-317500">
              <a:lnSpc>
                <a:spcPct val="90000"/>
              </a:lnSpc>
              <a:spcBef>
                <a:spcPts val="1000"/>
              </a:spcBef>
              <a:buSzPct val="125000"/>
              <a:buChar char="☑"/>
              <a:defRPr sz="1200" b="0">
                <a:solidFill>
                  <a:srgbClr val="000000"/>
                </a:solidFill>
              </a:defRPr>
            </a:pPr>
            <a:r>
              <a:rPr lang="es-ES" dirty="0"/>
              <a:t>Construya documentación en </a:t>
            </a:r>
            <a:r>
              <a:rPr lang="es-ES" dirty="0" err="1"/>
              <a:t>man</a:t>
            </a:r>
            <a:r>
              <a:rPr lang="es-ES" dirty="0"/>
              <a:t>/ a partir de bloques de </a:t>
            </a:r>
            <a:r>
              <a:rPr lang="es-ES" dirty="0" err="1"/>
              <a:t>roxygen</a:t>
            </a:r>
            <a:r>
              <a:rPr lang="es-ES" dirty="0"/>
              <a:t> con</a:t>
            </a:r>
            <a:r>
              <a:rPr dirty="0"/>
              <a:t> </a:t>
            </a:r>
            <a:r>
              <a:rPr b="1" dirty="0"/>
              <a:t>document().</a:t>
            </a:r>
          </a:p>
        </p:txBody>
      </p:sp>
      <p:sp>
        <p:nvSpPr>
          <p:cNvPr id="209" name="Línea"/>
          <p:cNvSpPr/>
          <p:nvPr/>
        </p:nvSpPr>
        <p:spPr>
          <a:xfrm>
            <a:off x="4806402" y="1099546"/>
            <a:ext cx="3292383" cy="1"/>
          </a:xfrm>
          <a:prstGeom prst="line">
            <a:avLst/>
          </a:prstGeom>
          <a:ln w="12700">
            <a:solidFill>
              <a:srgbClr val="767C85"/>
            </a:solidFill>
            <a:custDash>
              <a:ds d="100000" sp="200000"/>
            </a:custDash>
          </a:ln>
        </p:spPr>
        <p:txBody>
          <a:bodyPr lIns="54570" tIns="54570" rIns="54570" bIns="54570" anchor="ctr"/>
          <a:lstStyle/>
          <a:p>
            <a:pPr>
              <a:lnSpc>
                <a:spcPct val="80000"/>
              </a:lnSpc>
              <a:spcBef>
                <a:spcPts val="600"/>
              </a:spcBef>
              <a:defRPr sz="1200" b="0">
                <a:solidFill>
                  <a:srgbClr val="000000"/>
                </a:solidFill>
              </a:defRPr>
            </a:pPr>
            <a:endParaRPr/>
          </a:p>
        </p:txBody>
      </p:sp>
      <p:sp>
        <p:nvSpPr>
          <p:cNvPr id="210" name="The roxygen2 package lets you write documentation  inline in your .R files with shorthand syntax.…"/>
          <p:cNvSpPr txBox="1"/>
          <p:nvPr/>
        </p:nvSpPr>
        <p:spPr>
          <a:xfrm>
            <a:off x="4859837" y="1262303"/>
            <a:ext cx="4242841" cy="2214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300"/>
              </a:spcBef>
              <a:tabLst>
                <a:tab pos="1866900" algn="l"/>
              </a:tabLst>
              <a:defRPr sz="1200" b="0">
                <a:solidFill>
                  <a:srgbClr val="000000"/>
                </a:solidFill>
              </a:defRPr>
            </a:pPr>
            <a:r>
              <a:rPr lang="es-ES" sz="1100" dirty="0"/>
              <a:t>El paquete roxygen2 le permite escribir documentación en línea en su archivo . R con sintaxis abreviada.</a:t>
            </a:r>
            <a:endParaRPr sz="1100" dirty="0"/>
          </a:p>
          <a:p>
            <a:pPr marL="152400" indent="-152400">
              <a:lnSpc>
                <a:spcPct val="90000"/>
              </a:lnSpc>
              <a:spcBef>
                <a:spcPts val="300"/>
              </a:spcBef>
              <a:buSzPct val="125000"/>
              <a:buChar char="•"/>
              <a:tabLst>
                <a:tab pos="1866900" algn="l"/>
              </a:tabLst>
              <a:defRPr sz="1200" b="0">
                <a:solidFill>
                  <a:srgbClr val="000000"/>
                </a:solidFill>
              </a:defRPr>
            </a:pPr>
            <a:r>
              <a:rPr lang="es-ES" sz="1100" dirty="0"/>
              <a:t>Agregue la documentación de </a:t>
            </a:r>
            <a:r>
              <a:rPr lang="es-ES" sz="1100" dirty="0" err="1"/>
              <a:t>roxygen</a:t>
            </a:r>
            <a:r>
              <a:rPr lang="es-ES" sz="1100" dirty="0"/>
              <a:t> como comentarios que comiencen con</a:t>
            </a:r>
            <a:r>
              <a:rPr sz="1100" dirty="0"/>
              <a:t> </a:t>
            </a:r>
            <a:r>
              <a:rPr sz="1100" b="1" dirty="0"/>
              <a:t>#'</a:t>
            </a:r>
            <a:r>
              <a:rPr sz="1100" dirty="0"/>
              <a:t>. </a:t>
            </a:r>
          </a:p>
          <a:p>
            <a:pPr marL="152400" indent="-152400">
              <a:lnSpc>
                <a:spcPct val="90000"/>
              </a:lnSpc>
              <a:spcBef>
                <a:spcPts val="300"/>
              </a:spcBef>
              <a:buSzPct val="125000"/>
              <a:buChar char="•"/>
              <a:defRPr sz="1200" b="0">
                <a:solidFill>
                  <a:srgbClr val="000000"/>
                </a:solidFill>
              </a:defRPr>
            </a:pPr>
            <a:r>
              <a:rPr lang="es-ES" sz="1100" dirty="0"/>
              <a:t>Coloque una etiqueta de </a:t>
            </a:r>
            <a:r>
              <a:rPr lang="es-ES" sz="1100" dirty="0" err="1"/>
              <a:t>roxygen</a:t>
            </a:r>
            <a:r>
              <a:rPr sz="1100" dirty="0"/>
              <a:t> </a:t>
            </a:r>
            <a:r>
              <a:rPr sz="1100" b="1" dirty="0"/>
              <a:t>@ </a:t>
            </a:r>
            <a:r>
              <a:rPr lang="es-ES" sz="1100" dirty="0"/>
              <a:t>justo después de</a:t>
            </a:r>
            <a:r>
              <a:rPr sz="1100" dirty="0"/>
              <a:t> </a:t>
            </a:r>
            <a:r>
              <a:rPr sz="1100" b="1" dirty="0"/>
              <a:t>#' </a:t>
            </a:r>
            <a:r>
              <a:rPr lang="es-ES" sz="1100" dirty="0"/>
              <a:t>para proporcionar una sección específica de documentación.</a:t>
            </a:r>
            <a:r>
              <a:rPr sz="1100" dirty="0"/>
              <a:t> </a:t>
            </a:r>
          </a:p>
          <a:p>
            <a:pPr marL="152400" indent="-152400">
              <a:lnSpc>
                <a:spcPct val="90000"/>
              </a:lnSpc>
              <a:spcBef>
                <a:spcPts val="300"/>
              </a:spcBef>
              <a:buSzPct val="125000"/>
              <a:buChar char="•"/>
              <a:defRPr sz="1200" b="0">
                <a:solidFill>
                  <a:srgbClr val="000000"/>
                </a:solidFill>
              </a:defRPr>
            </a:pPr>
            <a:r>
              <a:rPr lang="es-ES" sz="1100" dirty="0"/>
              <a:t>Los párrafos sin etiquetar se utilizarán para generar un título, una descripción y una sección de detalles (en ese orden)</a:t>
            </a:r>
            <a:r>
              <a:rPr sz="1100" dirty="0"/>
              <a:t>.</a:t>
            </a:r>
          </a:p>
        </p:txBody>
      </p:sp>
      <p:sp>
        <p:nvSpPr>
          <p:cNvPr id="211" name="#' Add together two numbers…"/>
          <p:cNvSpPr/>
          <p:nvPr/>
        </p:nvSpPr>
        <p:spPr>
          <a:xfrm>
            <a:off x="4970238" y="2647381"/>
            <a:ext cx="4027542" cy="1862251"/>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lstStyle/>
          <a:p>
            <a:pPr>
              <a:lnSpc>
                <a:spcPct val="110000"/>
              </a:lnSpc>
              <a:spcBef>
                <a:spcPts val="0"/>
              </a:spcBef>
              <a:defRPr sz="950" b="0">
                <a:solidFill>
                  <a:srgbClr val="53585F"/>
                </a:solidFill>
                <a:latin typeface="Menlo Regular"/>
                <a:ea typeface="Menlo Regular"/>
                <a:cs typeface="Menlo Regular"/>
                <a:sym typeface="Menlo Regular"/>
              </a:defRPr>
            </a:pPr>
            <a:r>
              <a:t>#' Add together two numbers</a:t>
            </a:r>
          </a:p>
          <a:p>
            <a:pPr>
              <a:lnSpc>
                <a:spcPct val="110000"/>
              </a:lnSpc>
              <a:spcBef>
                <a:spcPts val="0"/>
              </a:spcBef>
              <a:defRPr sz="950" b="0">
                <a:solidFill>
                  <a:srgbClr val="53585F"/>
                </a:solidFill>
                <a:latin typeface="Menlo Regular"/>
                <a:ea typeface="Menlo Regular"/>
                <a:cs typeface="Menlo Regular"/>
                <a:sym typeface="Menlo Regular"/>
              </a:defRPr>
            </a:pPr>
            <a:r>
              <a:t>#' </a:t>
            </a:r>
          </a:p>
          <a:p>
            <a:pPr>
              <a:lnSpc>
                <a:spcPct val="110000"/>
              </a:lnSpc>
              <a:spcBef>
                <a:spcPts val="0"/>
              </a:spcBef>
              <a:defRPr sz="950" b="0">
                <a:solidFill>
                  <a:srgbClr val="53585F"/>
                </a:solidFill>
                <a:latin typeface="Menlo Regular"/>
                <a:ea typeface="Menlo Regular"/>
                <a:cs typeface="Menlo Regular"/>
                <a:sym typeface="Menlo Regular"/>
              </a:defRPr>
            </a:pPr>
            <a:r>
              <a:t>#' @param x A number.</a:t>
            </a:r>
          </a:p>
          <a:p>
            <a:pPr>
              <a:lnSpc>
                <a:spcPct val="110000"/>
              </a:lnSpc>
              <a:spcBef>
                <a:spcPts val="0"/>
              </a:spcBef>
              <a:defRPr sz="950" b="0">
                <a:solidFill>
                  <a:srgbClr val="53585F"/>
                </a:solidFill>
                <a:latin typeface="Menlo Regular"/>
                <a:ea typeface="Menlo Regular"/>
                <a:cs typeface="Menlo Regular"/>
                <a:sym typeface="Menlo Regular"/>
              </a:defRPr>
            </a:pPr>
            <a:r>
              <a:t>#' @param y A number.</a:t>
            </a:r>
          </a:p>
          <a:p>
            <a:pPr>
              <a:lnSpc>
                <a:spcPct val="110000"/>
              </a:lnSpc>
              <a:spcBef>
                <a:spcPts val="0"/>
              </a:spcBef>
              <a:defRPr sz="950" b="0">
                <a:solidFill>
                  <a:srgbClr val="53585F"/>
                </a:solidFill>
                <a:latin typeface="Menlo Regular"/>
                <a:ea typeface="Menlo Regular"/>
                <a:cs typeface="Menlo Regular"/>
                <a:sym typeface="Menlo Regular"/>
              </a:defRPr>
            </a:pPr>
            <a:r>
              <a:t>#' @returns The sum of `x` and `y`.</a:t>
            </a:r>
          </a:p>
          <a:p>
            <a:pPr>
              <a:lnSpc>
                <a:spcPct val="110000"/>
              </a:lnSpc>
              <a:spcBef>
                <a:spcPts val="0"/>
              </a:spcBef>
              <a:defRPr sz="950" b="0">
                <a:solidFill>
                  <a:srgbClr val="53585F"/>
                </a:solidFill>
                <a:latin typeface="Menlo Regular"/>
                <a:ea typeface="Menlo Regular"/>
                <a:cs typeface="Menlo Regular"/>
                <a:sym typeface="Menlo Regular"/>
              </a:defRPr>
            </a:pPr>
            <a:r>
              <a:t>#' @export</a:t>
            </a:r>
          </a:p>
          <a:p>
            <a:pPr>
              <a:lnSpc>
                <a:spcPct val="110000"/>
              </a:lnSpc>
              <a:spcBef>
                <a:spcPts val="0"/>
              </a:spcBef>
              <a:defRPr sz="950" b="0">
                <a:solidFill>
                  <a:srgbClr val="53585F"/>
                </a:solidFill>
                <a:latin typeface="Menlo Regular"/>
                <a:ea typeface="Menlo Regular"/>
                <a:cs typeface="Menlo Regular"/>
                <a:sym typeface="Menlo Regular"/>
              </a:defRPr>
            </a:pPr>
            <a:r>
              <a:t>#' @examples</a:t>
            </a:r>
          </a:p>
          <a:p>
            <a:pPr>
              <a:lnSpc>
                <a:spcPct val="110000"/>
              </a:lnSpc>
              <a:spcBef>
                <a:spcPts val="0"/>
              </a:spcBef>
              <a:defRPr sz="950" b="0">
                <a:solidFill>
                  <a:srgbClr val="53585F"/>
                </a:solidFill>
                <a:latin typeface="Menlo Regular"/>
                <a:ea typeface="Menlo Regular"/>
                <a:cs typeface="Menlo Regular"/>
                <a:sym typeface="Menlo Regular"/>
              </a:defRPr>
            </a:pPr>
            <a:r>
              <a:t>#' add(1, 1)</a:t>
            </a:r>
          </a:p>
          <a:p>
            <a:pPr>
              <a:lnSpc>
                <a:spcPct val="110000"/>
              </a:lnSpc>
              <a:spcBef>
                <a:spcPts val="0"/>
              </a:spcBef>
              <a:defRPr sz="950" b="0">
                <a:solidFill>
                  <a:srgbClr val="000000"/>
                </a:solidFill>
                <a:latin typeface="Menlo Regular"/>
                <a:ea typeface="Menlo Regular"/>
                <a:cs typeface="Menlo Regular"/>
                <a:sym typeface="Menlo Regular"/>
              </a:defRPr>
            </a:pPr>
            <a:r>
              <a:t>add &lt;- function(x, y) {</a:t>
            </a:r>
          </a:p>
          <a:p>
            <a:pPr>
              <a:lnSpc>
                <a:spcPct val="110000"/>
              </a:lnSpc>
              <a:spcBef>
                <a:spcPts val="0"/>
              </a:spcBef>
              <a:defRPr sz="950" b="0">
                <a:solidFill>
                  <a:srgbClr val="000000"/>
                </a:solidFill>
                <a:latin typeface="Menlo Regular"/>
                <a:ea typeface="Menlo Regular"/>
                <a:cs typeface="Menlo Regular"/>
                <a:sym typeface="Menlo Regular"/>
              </a:defRPr>
            </a:pPr>
            <a:r>
              <a:t>  x + y</a:t>
            </a:r>
          </a:p>
          <a:p>
            <a:pPr>
              <a:lnSpc>
                <a:spcPct val="110000"/>
              </a:lnSpc>
              <a:spcBef>
                <a:spcPts val="0"/>
              </a:spcBef>
              <a:defRPr sz="950" b="0">
                <a:solidFill>
                  <a:srgbClr val="000000"/>
                </a:solidFill>
                <a:latin typeface="Menlo Regular"/>
                <a:ea typeface="Menlo Regular"/>
                <a:cs typeface="Menlo Regular"/>
                <a:sym typeface="Menlo Regular"/>
              </a:defRPr>
            </a:pPr>
            <a:r>
              <a:t>}</a:t>
            </a:r>
          </a:p>
        </p:txBody>
      </p:sp>
      <p:sp>
        <p:nvSpPr>
          <p:cNvPr id="212" name="@description…"/>
          <p:cNvSpPr txBox="1"/>
          <p:nvPr/>
        </p:nvSpPr>
        <p:spPr>
          <a:xfrm>
            <a:off x="5004141" y="4892208"/>
            <a:ext cx="3883536" cy="9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numCol="3" spcCol="194176"/>
          <a:lstStyle/>
          <a:p>
            <a:pPr>
              <a:lnSpc>
                <a:spcPct val="120000"/>
              </a:lnSpc>
              <a:spcBef>
                <a:spcPts val="0"/>
              </a:spcBef>
              <a:defRPr sz="1200" b="0">
                <a:solidFill>
                  <a:srgbClr val="000000"/>
                </a:solidFill>
              </a:defRPr>
            </a:pPr>
            <a:r>
              <a:t>@description</a:t>
            </a:r>
          </a:p>
          <a:p>
            <a:pPr>
              <a:lnSpc>
                <a:spcPct val="120000"/>
              </a:lnSpc>
              <a:spcBef>
                <a:spcPts val="0"/>
              </a:spcBef>
              <a:defRPr sz="1200">
                <a:solidFill>
                  <a:srgbClr val="000000"/>
                </a:solidFill>
              </a:defRPr>
            </a:pPr>
            <a:r>
              <a:t>@examples</a:t>
            </a:r>
          </a:p>
          <a:p>
            <a:pPr>
              <a:lnSpc>
                <a:spcPct val="120000"/>
              </a:lnSpc>
              <a:spcBef>
                <a:spcPts val="0"/>
              </a:spcBef>
              <a:defRPr sz="1200" b="0">
                <a:solidFill>
                  <a:srgbClr val="000000"/>
                </a:solidFill>
              </a:defRPr>
            </a:pPr>
            <a:r>
              <a:t>@examplesIf</a:t>
            </a:r>
          </a:p>
          <a:p>
            <a:pPr>
              <a:lnSpc>
                <a:spcPct val="120000"/>
              </a:lnSpc>
              <a:spcBef>
                <a:spcPts val="0"/>
              </a:spcBef>
              <a:defRPr sz="1200">
                <a:solidFill>
                  <a:srgbClr val="000000"/>
                </a:solidFill>
              </a:defRPr>
            </a:pPr>
            <a:r>
              <a:t>@export</a:t>
            </a:r>
          </a:p>
          <a:p>
            <a:pPr>
              <a:lnSpc>
                <a:spcPct val="120000"/>
              </a:lnSpc>
              <a:spcBef>
                <a:spcPts val="0"/>
              </a:spcBef>
              <a:defRPr sz="1200" b="0">
                <a:solidFill>
                  <a:srgbClr val="000000"/>
                </a:solidFill>
              </a:defRPr>
            </a:pPr>
            <a:r>
              <a:t>@family</a:t>
            </a:r>
          </a:p>
          <a:p>
            <a:pPr>
              <a:lnSpc>
                <a:spcPct val="120000"/>
              </a:lnSpc>
              <a:spcBef>
                <a:spcPts val="0"/>
              </a:spcBef>
              <a:defRPr sz="1200" b="0">
                <a:solidFill>
                  <a:srgbClr val="000000"/>
                </a:solidFill>
              </a:defRPr>
            </a:pPr>
            <a:r>
              <a:t>@inheritParams</a:t>
            </a:r>
          </a:p>
          <a:p>
            <a:pPr>
              <a:lnSpc>
                <a:spcPct val="120000"/>
              </a:lnSpc>
              <a:spcBef>
                <a:spcPts val="0"/>
              </a:spcBef>
              <a:defRPr sz="1200">
                <a:solidFill>
                  <a:srgbClr val="000000"/>
                </a:solidFill>
              </a:defRPr>
            </a:pPr>
            <a:r>
              <a:t>@param</a:t>
            </a:r>
          </a:p>
          <a:p>
            <a:pPr>
              <a:lnSpc>
                <a:spcPct val="120000"/>
              </a:lnSpc>
              <a:spcBef>
                <a:spcPts val="0"/>
              </a:spcBef>
              <a:defRPr sz="1200" b="0">
                <a:solidFill>
                  <a:srgbClr val="000000"/>
                </a:solidFill>
              </a:defRPr>
            </a:pPr>
            <a:r>
              <a:t>@rdname</a:t>
            </a:r>
          </a:p>
          <a:p>
            <a:pPr>
              <a:lnSpc>
                <a:spcPct val="120000"/>
              </a:lnSpc>
              <a:spcBef>
                <a:spcPts val="0"/>
              </a:spcBef>
              <a:defRPr sz="1200" b="0">
                <a:solidFill>
                  <a:srgbClr val="000000"/>
                </a:solidFill>
              </a:defRPr>
            </a:pPr>
            <a:r>
              <a:rPr b="1"/>
              <a:t>@returns</a:t>
            </a:r>
          </a:p>
          <a:p>
            <a:pPr>
              <a:lnSpc>
                <a:spcPct val="120000"/>
              </a:lnSpc>
              <a:spcBef>
                <a:spcPts val="0"/>
              </a:spcBef>
              <a:defRPr sz="1200" b="0">
                <a:solidFill>
                  <a:srgbClr val="000000"/>
                </a:solidFill>
              </a:defRPr>
            </a:pPr>
            <a:r>
              <a:t>@seealso</a:t>
            </a:r>
            <a:endParaRPr b="1"/>
          </a:p>
        </p:txBody>
      </p:sp>
      <p:sp>
        <p:nvSpPr>
          <p:cNvPr id="213" name="COMMON ROXYGEN TAGS"/>
          <p:cNvSpPr txBox="1"/>
          <p:nvPr/>
        </p:nvSpPr>
        <p:spPr>
          <a:xfrm>
            <a:off x="4925788" y="4633342"/>
            <a:ext cx="3270126" cy="24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s-ES"/>
              <a:t>ETIQUETAS COMUNES DE ROXYGEN</a:t>
            </a:r>
            <a:endParaRPr dirty="0"/>
          </a:p>
        </p:txBody>
      </p:sp>
      <p:sp>
        <p:nvSpPr>
          <p:cNvPr id="214" name="ROXYGEN2"/>
          <p:cNvSpPr txBox="1"/>
          <p:nvPr/>
        </p:nvSpPr>
        <p:spPr>
          <a:xfrm>
            <a:off x="4864736" y="841008"/>
            <a:ext cx="1026158"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ROXYGEN2</a:t>
            </a:r>
          </a:p>
        </p:txBody>
      </p:sp>
      <p:pic>
        <p:nvPicPr>
          <p:cNvPr id="215" name="roxygen2.png" descr="roxygen2.png"/>
          <p:cNvPicPr>
            <a:picLocks noChangeAspect="1"/>
          </p:cNvPicPr>
          <p:nvPr/>
        </p:nvPicPr>
        <p:blipFill>
          <a:blip r:embed="rId3"/>
          <a:stretch>
            <a:fillRect/>
          </a:stretch>
        </p:blipFill>
        <p:spPr>
          <a:xfrm>
            <a:off x="8317089" y="736844"/>
            <a:ext cx="734789" cy="851755"/>
          </a:xfrm>
          <a:prstGeom prst="rect">
            <a:avLst/>
          </a:prstGeom>
          <a:ln w="12700">
            <a:miter lim="400000"/>
          </a:ln>
        </p:spPr>
      </p:pic>
      <p:sp>
        <p:nvSpPr>
          <p:cNvPr id="216" name="folder vignettes/"/>
          <p:cNvSpPr txBox="1"/>
          <p:nvPr/>
        </p:nvSpPr>
        <p:spPr>
          <a:xfrm>
            <a:off x="321119" y="3425215"/>
            <a:ext cx="1806585"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b="1" dirty="0"/>
              <a:t>     </a:t>
            </a:r>
            <a:r>
              <a:rPr dirty="0"/>
              <a:t>vignettes/</a:t>
            </a:r>
          </a:p>
        </p:txBody>
      </p:sp>
      <p:sp>
        <p:nvSpPr>
          <p:cNvPr id="217" name="Create a vignette that is included with your package with use_vignette().…"/>
          <p:cNvSpPr txBox="1"/>
          <p:nvPr/>
        </p:nvSpPr>
        <p:spPr>
          <a:xfrm>
            <a:off x="317549" y="3862254"/>
            <a:ext cx="4218898" cy="1378566"/>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dirty="0"/>
              <a:t>Cree una viñeta que se incluya con su paquete con</a:t>
            </a:r>
            <a:r>
              <a:rPr dirty="0"/>
              <a:t> </a:t>
            </a:r>
            <a:r>
              <a:rPr b="1" dirty="0" err="1"/>
              <a:t>use_vignette</a:t>
            </a:r>
            <a:r>
              <a:rPr b="1" dirty="0"/>
              <a:t>().</a:t>
            </a:r>
          </a:p>
          <a:p>
            <a:pPr marL="317500" indent="-317500">
              <a:lnSpc>
                <a:spcPct val="90000"/>
              </a:lnSpc>
              <a:spcBef>
                <a:spcPts val="1000"/>
              </a:spcBef>
              <a:buSzPct val="125000"/>
              <a:buChar char="☑"/>
              <a:defRPr sz="1200" b="0">
                <a:solidFill>
                  <a:srgbClr val="000000"/>
                </a:solidFill>
              </a:defRPr>
            </a:pPr>
            <a:r>
              <a:rPr lang="es-ES" dirty="0"/>
              <a:t>Crea un artículo que solo aparezca en el sitio web con</a:t>
            </a:r>
            <a:r>
              <a:rPr dirty="0"/>
              <a:t> </a:t>
            </a:r>
            <a:r>
              <a:rPr b="1" dirty="0" err="1"/>
              <a:t>use_article</a:t>
            </a:r>
            <a:r>
              <a:rPr b="1" dirty="0"/>
              <a:t>().</a:t>
            </a:r>
          </a:p>
          <a:p>
            <a:pPr marL="317500" indent="-317500">
              <a:lnSpc>
                <a:spcPct val="90000"/>
              </a:lnSpc>
              <a:spcBef>
                <a:spcPts val="1000"/>
              </a:spcBef>
              <a:buSzPct val="125000"/>
              <a:buChar char="☑"/>
              <a:defRPr sz="1200" b="0">
                <a:solidFill>
                  <a:srgbClr val="000000"/>
                </a:solidFill>
              </a:defRPr>
            </a:pPr>
            <a:r>
              <a:rPr lang="es-ES" dirty="0"/>
              <a:t>Escribe el cuerpo de tus viñetas en R </a:t>
            </a:r>
            <a:r>
              <a:rPr lang="es-ES" dirty="0" err="1"/>
              <a:t>Markdown</a:t>
            </a:r>
            <a:r>
              <a:rPr dirty="0"/>
              <a:t>.</a:t>
            </a:r>
          </a:p>
        </p:txBody>
      </p:sp>
      <p:sp>
        <p:nvSpPr>
          <p:cNvPr id="218" name="Websites with pkgdown"/>
          <p:cNvSpPr txBox="1"/>
          <p:nvPr/>
        </p:nvSpPr>
        <p:spPr>
          <a:xfrm>
            <a:off x="321119" y="5510316"/>
            <a:ext cx="3460884"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s-ES"/>
              <a:t>Sitios web con pkgdown</a:t>
            </a:r>
            <a:endParaRPr dirty="0"/>
          </a:p>
        </p:txBody>
      </p:sp>
      <p:sp>
        <p:nvSpPr>
          <p:cNvPr id="219" name="Línea"/>
          <p:cNvSpPr/>
          <p:nvPr/>
        </p:nvSpPr>
        <p:spPr>
          <a:xfrm>
            <a:off x="323099" y="5372773"/>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20" name="Use GitHub and use_pkgdown_github_pages()   to set up pkgdown and configures an automated workflow using GitHub Actions and Pages.…"/>
          <p:cNvSpPr txBox="1"/>
          <p:nvPr/>
        </p:nvSpPr>
        <p:spPr>
          <a:xfrm>
            <a:off x="314721" y="5882907"/>
            <a:ext cx="4218898" cy="1365718"/>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sz="1100" dirty="0"/>
              <a:t>Usa GitHub y</a:t>
            </a:r>
            <a:r>
              <a:rPr sz="1100" dirty="0"/>
              <a:t> </a:t>
            </a:r>
            <a:r>
              <a:rPr sz="1100" b="1" dirty="0" err="1"/>
              <a:t>use_pkgdown_github_pages</a:t>
            </a:r>
            <a:r>
              <a:rPr sz="1100" b="1" dirty="0"/>
              <a:t>()</a:t>
            </a:r>
            <a:r>
              <a:rPr sz="1100" dirty="0"/>
              <a:t>  </a:t>
            </a:r>
            <a:br>
              <a:rPr sz="1100" dirty="0"/>
            </a:br>
            <a:r>
              <a:rPr lang="es-ES" sz="1100" dirty="0"/>
              <a:t>para configurar </a:t>
            </a:r>
            <a:r>
              <a:rPr lang="es-ES" sz="1100" dirty="0" err="1"/>
              <a:t>pkgdown</a:t>
            </a:r>
            <a:r>
              <a:rPr lang="es-ES" sz="1100" dirty="0"/>
              <a:t> y configurar un flujo de trabajo automatizado mediante GitHub </a:t>
            </a:r>
            <a:r>
              <a:rPr lang="es-ES" sz="1100" dirty="0" err="1"/>
              <a:t>Actions</a:t>
            </a:r>
            <a:r>
              <a:rPr lang="es-ES" sz="1100" dirty="0"/>
              <a:t> and Pages</a:t>
            </a:r>
            <a:r>
              <a:rPr sz="1100" dirty="0"/>
              <a:t>.</a:t>
            </a:r>
          </a:p>
          <a:p>
            <a:pPr marL="317500" indent="-317500">
              <a:lnSpc>
                <a:spcPct val="90000"/>
              </a:lnSpc>
              <a:spcBef>
                <a:spcPts val="1000"/>
              </a:spcBef>
              <a:buSzPct val="125000"/>
              <a:buChar char="☑"/>
              <a:defRPr sz="1200" b="0">
                <a:solidFill>
                  <a:srgbClr val="000000"/>
                </a:solidFill>
              </a:defRPr>
            </a:pPr>
            <a:r>
              <a:rPr lang="es-ES" sz="1100" dirty="0"/>
              <a:t>Si no usas GitHub, llama a</a:t>
            </a:r>
            <a:r>
              <a:rPr sz="1100" dirty="0"/>
              <a:t> </a:t>
            </a:r>
            <a:r>
              <a:rPr sz="1100" b="1" dirty="0" err="1"/>
              <a:t>use_pkgdown</a:t>
            </a:r>
            <a:r>
              <a:rPr sz="1100" b="1" dirty="0"/>
              <a:t>()</a:t>
            </a:r>
            <a:r>
              <a:rPr sz="1100" dirty="0"/>
              <a:t> </a:t>
            </a:r>
            <a:r>
              <a:rPr lang="es-ES" sz="1100" dirty="0"/>
              <a:t>para configurar </a:t>
            </a:r>
            <a:r>
              <a:rPr lang="es-ES" sz="1100" dirty="0" err="1"/>
              <a:t>pkgdown</a:t>
            </a:r>
            <a:r>
              <a:rPr lang="es-ES" sz="1100" dirty="0"/>
              <a:t>. A continuación, compile localmente con</a:t>
            </a:r>
            <a:r>
              <a:rPr sz="1100" dirty="0"/>
              <a:t> </a:t>
            </a:r>
            <a:r>
              <a:rPr sz="1100" b="1" dirty="0" err="1"/>
              <a:t>pkgdown</a:t>
            </a:r>
            <a:r>
              <a:rPr sz="1100" b="1" dirty="0"/>
              <a:t>::</a:t>
            </a:r>
            <a:r>
              <a:rPr sz="1100" b="1" dirty="0" err="1"/>
              <a:t>build_site</a:t>
            </a:r>
            <a:r>
              <a:rPr sz="1100" b="1" dirty="0"/>
              <a:t>().</a:t>
            </a:r>
          </a:p>
        </p:txBody>
      </p:sp>
      <p:pic>
        <p:nvPicPr>
          <p:cNvPr id="221" name="pkgdown.png" descr="pkgdown.png"/>
          <p:cNvPicPr>
            <a:picLocks noChangeAspect="1"/>
          </p:cNvPicPr>
          <p:nvPr/>
        </p:nvPicPr>
        <p:blipFill>
          <a:blip r:embed="rId4"/>
          <a:stretch>
            <a:fillRect/>
          </a:stretch>
        </p:blipFill>
        <p:spPr>
          <a:xfrm>
            <a:off x="3758996" y="5427220"/>
            <a:ext cx="671798" cy="778592"/>
          </a:xfrm>
          <a:prstGeom prst="rect">
            <a:avLst/>
          </a:prstGeom>
          <a:ln w="12700">
            <a:miter lim="400000"/>
          </a:ln>
        </p:spPr>
      </p:pic>
      <p:sp>
        <p:nvSpPr>
          <p:cNvPr id="222" name="Línea"/>
          <p:cNvSpPr/>
          <p:nvPr/>
        </p:nvSpPr>
        <p:spPr>
          <a:xfrm>
            <a:off x="323099" y="7503869"/>
            <a:ext cx="885246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23" name="Set up test infrastructure with use_testthat().…"/>
          <p:cNvSpPr txBox="1"/>
          <p:nvPr/>
        </p:nvSpPr>
        <p:spPr>
          <a:xfrm>
            <a:off x="323317" y="7992313"/>
            <a:ext cx="4206631" cy="1897009"/>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fontScale="92500" lnSpcReduction="10000"/>
          </a:bodyPr>
          <a:lstStyle/>
          <a:p>
            <a:pPr marL="304800" indent="-304800" defTabSz="560831">
              <a:lnSpc>
                <a:spcPct val="90000"/>
              </a:lnSpc>
              <a:spcBef>
                <a:spcPts val="900"/>
              </a:spcBef>
              <a:buSzPct val="125000"/>
              <a:buChar char="☑"/>
              <a:defRPr sz="1152" b="0">
                <a:solidFill>
                  <a:srgbClr val="000000"/>
                </a:solidFill>
              </a:defRPr>
            </a:pPr>
            <a:r>
              <a:rPr lang="es-ES" dirty="0"/>
              <a:t>Configure la infraestructura de prueba con</a:t>
            </a:r>
          </a:p>
          <a:p>
            <a:pPr lvl="1" defTabSz="560831">
              <a:lnSpc>
                <a:spcPct val="90000"/>
              </a:lnSpc>
              <a:spcBef>
                <a:spcPts val="0"/>
              </a:spcBef>
              <a:buSzPct val="125000"/>
              <a:defRPr sz="1152" b="0">
                <a:solidFill>
                  <a:srgbClr val="000000"/>
                </a:solidFill>
              </a:defRPr>
            </a:pPr>
            <a:r>
              <a:rPr lang="es-ES" dirty="0"/>
              <a:t> </a:t>
            </a:r>
            <a:r>
              <a:rPr dirty="0"/>
              <a:t> </a:t>
            </a:r>
            <a:r>
              <a:rPr b="1" dirty="0" err="1"/>
              <a:t>use_testthat</a:t>
            </a:r>
            <a:r>
              <a:rPr b="1" dirty="0"/>
              <a:t>().</a:t>
            </a:r>
          </a:p>
          <a:p>
            <a:pPr marL="304800" indent="-304800" defTabSz="560831">
              <a:lnSpc>
                <a:spcPct val="90000"/>
              </a:lnSpc>
              <a:spcBef>
                <a:spcPts val="900"/>
              </a:spcBef>
              <a:buSzPct val="125000"/>
              <a:buChar char="☑"/>
              <a:defRPr sz="1152" b="0">
                <a:solidFill>
                  <a:srgbClr val="000000"/>
                </a:solidFill>
              </a:defRPr>
            </a:pPr>
            <a:r>
              <a:rPr lang="es-ES" dirty="0"/>
              <a:t>Cree un archivo de prueba con</a:t>
            </a:r>
            <a:r>
              <a:rPr dirty="0"/>
              <a:t> </a:t>
            </a:r>
            <a:r>
              <a:rPr b="1" dirty="0" err="1"/>
              <a:t>use_test</a:t>
            </a:r>
            <a:r>
              <a:rPr b="1" dirty="0"/>
              <a:t>().</a:t>
            </a:r>
          </a:p>
          <a:p>
            <a:pPr marL="304800" indent="-304800" defTabSz="560831">
              <a:lnSpc>
                <a:spcPct val="90000"/>
              </a:lnSpc>
              <a:spcBef>
                <a:spcPts val="900"/>
              </a:spcBef>
              <a:buSzPct val="125000"/>
              <a:buChar char="☑"/>
              <a:defRPr sz="1152" b="0">
                <a:solidFill>
                  <a:srgbClr val="000000"/>
                </a:solidFill>
              </a:defRPr>
            </a:pPr>
            <a:r>
              <a:rPr lang="es-ES" dirty="0"/>
              <a:t>Escribe pruebas con</a:t>
            </a:r>
            <a:r>
              <a:rPr dirty="0"/>
              <a:t> </a:t>
            </a:r>
            <a:r>
              <a:rPr b="1" dirty="0" err="1"/>
              <a:t>test_that</a:t>
            </a:r>
            <a:r>
              <a:rPr b="1" dirty="0"/>
              <a:t>()</a:t>
            </a:r>
            <a:r>
              <a:rPr dirty="0"/>
              <a:t> </a:t>
            </a:r>
            <a:r>
              <a:rPr lang="es-ES" dirty="0"/>
              <a:t>y</a:t>
            </a:r>
            <a:r>
              <a:rPr dirty="0"/>
              <a:t> </a:t>
            </a:r>
            <a:r>
              <a:rPr b="1" dirty="0"/>
              <a:t>expect_()</a:t>
            </a:r>
            <a:r>
              <a:rPr dirty="0"/>
              <a:t>.</a:t>
            </a:r>
          </a:p>
          <a:p>
            <a:pPr marL="304800" indent="-304800" defTabSz="560831">
              <a:lnSpc>
                <a:spcPct val="90000"/>
              </a:lnSpc>
              <a:spcBef>
                <a:spcPts val="900"/>
              </a:spcBef>
              <a:buSzPct val="125000"/>
              <a:buChar char="☑"/>
              <a:defRPr sz="1152" b="0">
                <a:solidFill>
                  <a:srgbClr val="000000"/>
                </a:solidFill>
              </a:defRPr>
            </a:pPr>
            <a:r>
              <a:rPr lang="es-ES" dirty="0"/>
              <a:t>Ejecute todas las pruebas con</a:t>
            </a:r>
            <a:r>
              <a:rPr dirty="0"/>
              <a:t> </a:t>
            </a:r>
            <a:r>
              <a:rPr b="1" dirty="0"/>
              <a:t>test()</a:t>
            </a:r>
            <a:r>
              <a:rPr dirty="0"/>
              <a:t> </a:t>
            </a:r>
            <a:r>
              <a:rPr lang="es-ES" dirty="0"/>
              <a:t>y ejecute pruebas para el archivo actual con</a:t>
            </a:r>
            <a:r>
              <a:rPr dirty="0"/>
              <a:t> </a:t>
            </a:r>
            <a:r>
              <a:rPr b="1" dirty="0" err="1"/>
              <a:t>test_active_file</a:t>
            </a:r>
            <a:r>
              <a:rPr b="1" dirty="0"/>
              <a:t>().</a:t>
            </a:r>
          </a:p>
          <a:p>
            <a:pPr marL="304800" indent="-304800" defTabSz="560831">
              <a:lnSpc>
                <a:spcPct val="90000"/>
              </a:lnSpc>
              <a:spcBef>
                <a:spcPts val="900"/>
              </a:spcBef>
              <a:buSzPct val="125000"/>
              <a:buChar char="☑"/>
              <a:defRPr sz="1152" b="0">
                <a:solidFill>
                  <a:srgbClr val="000000"/>
                </a:solidFill>
              </a:defRPr>
            </a:pPr>
            <a:r>
              <a:rPr lang="es-ES" dirty="0"/>
              <a:t>Vea la cobertura de todos los archivos con</a:t>
            </a:r>
            <a:r>
              <a:rPr dirty="0"/>
              <a:t> </a:t>
            </a:r>
            <a:r>
              <a:rPr b="1" dirty="0" err="1"/>
              <a:t>test_coverage</a:t>
            </a:r>
            <a:r>
              <a:rPr b="1" dirty="0"/>
              <a:t>() </a:t>
            </a:r>
            <a:r>
              <a:rPr lang="es-ES" dirty="0"/>
              <a:t>y ver la cobertura del archivo actual con</a:t>
            </a:r>
            <a:r>
              <a:rPr dirty="0"/>
              <a:t> </a:t>
            </a:r>
            <a:r>
              <a:rPr b="1" dirty="0" err="1"/>
              <a:t>test_coverage_active_file</a:t>
            </a:r>
            <a:r>
              <a:rPr b="1" dirty="0"/>
              <a:t>().</a:t>
            </a:r>
          </a:p>
        </p:txBody>
      </p:sp>
      <p:sp>
        <p:nvSpPr>
          <p:cNvPr id="224" name="test_that(&quot;Math works&quot;, {…"/>
          <p:cNvSpPr/>
          <p:nvPr/>
        </p:nvSpPr>
        <p:spPr>
          <a:xfrm>
            <a:off x="5941752" y="8993826"/>
            <a:ext cx="2084514" cy="972742"/>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lstStyle/>
          <a:p>
            <a:pPr>
              <a:lnSpc>
                <a:spcPct val="110000"/>
              </a:lnSpc>
              <a:spcBef>
                <a:spcPts val="0"/>
              </a:spcBef>
              <a:defRPr sz="950" b="0">
                <a:solidFill>
                  <a:srgbClr val="000000"/>
                </a:solidFill>
                <a:latin typeface="Menlo Regular"/>
                <a:ea typeface="Menlo Regular"/>
                <a:cs typeface="Menlo Regular"/>
                <a:sym typeface="Menlo Regular"/>
              </a:defRPr>
            </a:pPr>
            <a:r>
              <a:t>test_that("Math works", {</a:t>
            </a:r>
          </a:p>
          <a:p>
            <a:pPr>
              <a:lnSpc>
                <a:spcPct val="110000"/>
              </a:lnSpc>
              <a:spcBef>
                <a:spcPts val="0"/>
              </a:spcBef>
              <a:defRPr sz="950" b="0">
                <a:solidFill>
                  <a:srgbClr val="000000"/>
                </a:solidFill>
                <a:latin typeface="Menlo Regular"/>
                <a:ea typeface="Menlo Regular"/>
                <a:cs typeface="Menlo Regular"/>
                <a:sym typeface="Menlo Regular"/>
              </a:defRPr>
            </a:pPr>
            <a:r>
              <a:t>  expect_equal(1 + 1, 2)</a:t>
            </a:r>
          </a:p>
          <a:p>
            <a:pPr>
              <a:lnSpc>
                <a:spcPct val="110000"/>
              </a:lnSpc>
              <a:spcBef>
                <a:spcPts val="0"/>
              </a:spcBef>
              <a:defRPr sz="950" b="0">
                <a:solidFill>
                  <a:srgbClr val="000000"/>
                </a:solidFill>
                <a:latin typeface="Menlo Regular"/>
                <a:ea typeface="Menlo Regular"/>
                <a:cs typeface="Menlo Regular"/>
                <a:sym typeface="Menlo Regular"/>
              </a:defRPr>
            </a:pPr>
            <a:r>
              <a:t>  expect_equal(1 + 2, 3)</a:t>
            </a:r>
          </a:p>
          <a:p>
            <a:pPr>
              <a:lnSpc>
                <a:spcPct val="110000"/>
              </a:lnSpc>
              <a:spcBef>
                <a:spcPts val="0"/>
              </a:spcBef>
              <a:defRPr sz="950" b="0">
                <a:solidFill>
                  <a:srgbClr val="000000"/>
                </a:solidFill>
                <a:latin typeface="Menlo Regular"/>
                <a:ea typeface="Menlo Regular"/>
                <a:cs typeface="Menlo Regular"/>
                <a:sym typeface="Menlo Regular"/>
              </a:defRPr>
            </a:pPr>
            <a:r>
              <a:t>  expect_equal(1 + 3, 4)</a:t>
            </a:r>
          </a:p>
          <a:p>
            <a:pPr>
              <a:lnSpc>
                <a:spcPct val="110000"/>
              </a:lnSpc>
              <a:spcBef>
                <a:spcPts val="0"/>
              </a:spcBef>
              <a:defRPr sz="950" b="0">
                <a:solidFill>
                  <a:srgbClr val="000000"/>
                </a:solidFill>
                <a:latin typeface="Menlo Regular"/>
                <a:ea typeface="Menlo Regular"/>
                <a:cs typeface="Menlo Regular"/>
                <a:sym typeface="Menlo Regular"/>
              </a:defRPr>
            </a:pPr>
            <a:r>
              <a:t>})</a:t>
            </a:r>
          </a:p>
        </p:txBody>
      </p:sp>
      <p:graphicFrame>
        <p:nvGraphicFramePr>
          <p:cNvPr id="225" name="Table 1"/>
          <p:cNvGraphicFramePr/>
          <p:nvPr>
            <p:extLst>
              <p:ext uri="{D42A27DB-BD31-4B8C-83A1-F6EECF244321}">
                <p14:modId xmlns:p14="http://schemas.microsoft.com/office/powerpoint/2010/main" val="1871481957"/>
              </p:ext>
            </p:extLst>
          </p:nvPr>
        </p:nvGraphicFramePr>
        <p:xfrm>
          <a:off x="4802194" y="7734396"/>
          <a:ext cx="4375155" cy="1104840"/>
        </p:xfrm>
        <a:graphic>
          <a:graphicData uri="http://schemas.openxmlformats.org/drawingml/2006/table">
            <a:tbl>
              <a:tblPr firstRow="1">
                <a:tableStyleId>{C7B018BB-80A7-4F77-B60F-C8B233D01FF8}</a:tableStyleId>
              </a:tblPr>
              <a:tblGrid>
                <a:gridCol w="1515958">
                  <a:extLst>
                    <a:ext uri="{9D8B030D-6E8A-4147-A177-3AD203B41FA5}">
                      <a16:colId xmlns:a16="http://schemas.microsoft.com/office/drawing/2014/main" val="20000"/>
                    </a:ext>
                  </a:extLst>
                </a:gridCol>
                <a:gridCol w="2859197">
                  <a:extLst>
                    <a:ext uri="{9D8B030D-6E8A-4147-A177-3AD203B41FA5}">
                      <a16:colId xmlns:a16="http://schemas.microsoft.com/office/drawing/2014/main" val="20001"/>
                    </a:ext>
                  </a:extLst>
                </a:gridCol>
              </a:tblGrid>
              <a:tr h="246360">
                <a:tc>
                  <a:txBody>
                    <a:bodyPr/>
                    <a:lstStyle/>
                    <a:p>
                      <a:pPr indent="50800" algn="l" defTabSz="914400">
                        <a:defRPr b="0">
                          <a:solidFill>
                            <a:srgbClr val="000000"/>
                          </a:solidFill>
                        </a:defRPr>
                      </a:pPr>
                      <a:r>
                        <a:rPr lang="es-ES" sz="1200" dirty="0">
                          <a:solidFill>
                            <a:srgbClr val="D5553F"/>
                          </a:solidFill>
                        </a:rPr>
                        <a:t>Sentencia </a:t>
                      </a:r>
                      <a:r>
                        <a:rPr lang="es-ES" sz="1200" dirty="0" err="1">
                          <a:solidFill>
                            <a:srgbClr val="D5553F"/>
                          </a:solidFill>
                        </a:rPr>
                        <a:t>Expect</a:t>
                      </a:r>
                      <a:endParaRPr sz="1200" dirty="0">
                        <a:solidFill>
                          <a:srgbClr val="D5553F"/>
                        </a:solidFill>
                      </a:endParaRP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algn="l" defTabSz="914400">
                        <a:defRPr b="0">
                          <a:solidFill>
                            <a:srgbClr val="000000"/>
                          </a:solidFill>
                        </a:defRPr>
                      </a:pPr>
                      <a:r>
                        <a:rPr lang="es-ES" sz="1200" b="1" dirty="0">
                          <a:solidFill>
                            <a:srgbClr val="D5553F"/>
                          </a:solidFill>
                        </a:rPr>
                        <a:t>Pruebas</a:t>
                      </a:r>
                      <a:endParaRPr sz="1200" b="1" dirty="0">
                        <a:solidFill>
                          <a:srgbClr val="D5553F"/>
                        </a:solidFill>
                      </a:endParaRP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246360">
                <a:tc>
                  <a:txBody>
                    <a:bodyPr/>
                    <a:lstStyle/>
                    <a:p>
                      <a:pPr indent="50800" algn="l" defTabSz="914400"/>
                      <a:r>
                        <a:rPr sz="1200" b="1"/>
                        <a:t>expect_equal()</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lang="es-ES" sz="1200" dirty="0"/>
                        <a:t>¿Es igual? (dentro de la tolerancia numérica)</a:t>
                      </a:r>
                      <a:endParaRPr sz="1200"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246360">
                <a:tc>
                  <a:txBody>
                    <a:bodyPr/>
                    <a:lstStyle/>
                    <a:p>
                      <a:pPr indent="50800" algn="l" defTabSz="914400"/>
                      <a:r>
                        <a:rPr sz="1200" b="1"/>
                        <a:t>expect_error()</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lang="es-ES" sz="1200" dirty="0"/>
                        <a:t>¿Arroja un error especificado?</a:t>
                      </a:r>
                      <a:endParaRPr sz="1200"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2"/>
                  </a:ext>
                </a:extLst>
              </a:tr>
              <a:tr h="246360">
                <a:tc>
                  <a:txBody>
                    <a:bodyPr/>
                    <a:lstStyle/>
                    <a:p>
                      <a:pPr indent="50800" algn="l" defTabSz="914400"/>
                      <a:r>
                        <a:rPr sz="1200" b="1"/>
                        <a:t>expect_snapshot()</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lang="es-ES" sz="1200" dirty="0"/>
                        <a:t>¿La salida no ha cambiado?</a:t>
                      </a:r>
                      <a:endParaRPr sz="1200" dirty="0"/>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226" name="folder tests/"/>
          <p:cNvSpPr txBox="1"/>
          <p:nvPr/>
        </p:nvSpPr>
        <p:spPr>
          <a:xfrm>
            <a:off x="321119" y="7593084"/>
            <a:ext cx="1146148"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sz="2300" dirty="0"/>
              <a:t>tests</a:t>
            </a:r>
            <a:r>
              <a:rPr dirty="0"/>
              <a:t>/</a:t>
            </a:r>
          </a:p>
        </p:txBody>
      </p:sp>
      <p:pic>
        <p:nvPicPr>
          <p:cNvPr id="227" name="testthat.png" descr="testthat.png"/>
          <p:cNvPicPr>
            <a:picLocks noChangeAspect="1"/>
          </p:cNvPicPr>
          <p:nvPr/>
        </p:nvPicPr>
        <p:blipFill>
          <a:blip r:embed="rId5"/>
          <a:stretch>
            <a:fillRect/>
          </a:stretch>
        </p:blipFill>
        <p:spPr>
          <a:xfrm>
            <a:off x="3742942" y="7556917"/>
            <a:ext cx="675152" cy="782479"/>
          </a:xfrm>
          <a:prstGeom prst="rect">
            <a:avLst/>
          </a:prstGeom>
          <a:ln w="12700">
            <a:miter lim="400000"/>
          </a:ln>
        </p:spPr>
      </p:pic>
      <p:sp>
        <p:nvSpPr>
          <p:cNvPr id="228" name="The contents of a package can be stored on disk as a:…"/>
          <p:cNvSpPr txBox="1"/>
          <p:nvPr/>
        </p:nvSpPr>
        <p:spPr>
          <a:xfrm>
            <a:off x="9433471" y="2720923"/>
            <a:ext cx="4251841" cy="2414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lnSpcReduction="10000"/>
          </a:bodyPr>
          <a:lstStyle/>
          <a:p>
            <a:pPr>
              <a:lnSpc>
                <a:spcPct val="90000"/>
              </a:lnSpc>
              <a:spcBef>
                <a:spcPts val="300"/>
              </a:spcBef>
              <a:defRPr sz="1200" b="0">
                <a:solidFill>
                  <a:srgbClr val="000000"/>
                </a:solidFill>
              </a:defRPr>
            </a:pPr>
            <a:r>
              <a:rPr lang="es-ES" sz="1100" dirty="0"/>
              <a:t>El contenido de un paquete se puede almacenar en el disco como un</a:t>
            </a:r>
            <a:r>
              <a:rPr sz="1100" dirty="0"/>
              <a:t>:</a:t>
            </a:r>
          </a:p>
          <a:p>
            <a:pPr marL="342900" indent="-165100">
              <a:lnSpc>
                <a:spcPct val="90000"/>
              </a:lnSpc>
              <a:spcBef>
                <a:spcPts val="300"/>
              </a:spcBef>
              <a:buSzPct val="100000"/>
              <a:buChar char="•"/>
              <a:defRPr sz="1200">
                <a:solidFill>
                  <a:srgbClr val="000000"/>
                </a:solidFill>
              </a:defRPr>
            </a:pPr>
            <a:r>
              <a:rPr sz="1100" dirty="0"/>
              <a:t>source</a:t>
            </a:r>
            <a:r>
              <a:rPr sz="1100" b="0" dirty="0"/>
              <a:t> - </a:t>
            </a:r>
            <a:r>
              <a:rPr lang="es-ES" sz="1100" b="0" dirty="0"/>
              <a:t>un directorio con subdirectorios (como se muestra en Estructura del paquete)</a:t>
            </a:r>
            <a:endParaRPr sz="1100" b="0" dirty="0"/>
          </a:p>
          <a:p>
            <a:pPr marL="342900" indent="-165100">
              <a:lnSpc>
                <a:spcPct val="90000"/>
              </a:lnSpc>
              <a:spcBef>
                <a:spcPts val="300"/>
              </a:spcBef>
              <a:buSzPct val="100000"/>
              <a:buChar char="•"/>
              <a:defRPr sz="1200">
                <a:solidFill>
                  <a:srgbClr val="000000"/>
                </a:solidFill>
              </a:defRPr>
            </a:pPr>
            <a:r>
              <a:rPr sz="1100" dirty="0"/>
              <a:t>bundle </a:t>
            </a:r>
            <a:r>
              <a:rPr sz="1100" b="0" dirty="0"/>
              <a:t>- </a:t>
            </a:r>
            <a:r>
              <a:rPr lang="es-ES" sz="1100" b="0" dirty="0"/>
              <a:t>Un solo archivo comprimido</a:t>
            </a:r>
            <a:r>
              <a:rPr sz="1100" b="0" dirty="0"/>
              <a:t> (</a:t>
            </a:r>
            <a:r>
              <a:rPr sz="1100" b="0" i="1" dirty="0"/>
              <a:t>.tar.gz</a:t>
            </a:r>
            <a:r>
              <a:rPr sz="1100" b="0" dirty="0"/>
              <a:t>)</a:t>
            </a:r>
          </a:p>
          <a:p>
            <a:pPr marL="342900" indent="-165100">
              <a:lnSpc>
                <a:spcPct val="90000"/>
              </a:lnSpc>
              <a:spcBef>
                <a:spcPts val="800"/>
              </a:spcBef>
              <a:buSzPct val="100000"/>
              <a:buChar char="•"/>
              <a:defRPr sz="1200">
                <a:solidFill>
                  <a:srgbClr val="000000"/>
                </a:solidFill>
              </a:defRPr>
            </a:pPr>
            <a:r>
              <a:rPr sz="1100" dirty="0"/>
              <a:t>binary</a:t>
            </a:r>
            <a:r>
              <a:rPr sz="1100" b="0" dirty="0"/>
              <a:t> - </a:t>
            </a:r>
            <a:r>
              <a:rPr lang="es-ES" sz="1100" b="0" dirty="0"/>
              <a:t>un único archivo comprimido optimizado para un sistema operativo específico</a:t>
            </a:r>
            <a:endParaRPr sz="1100" b="0" dirty="0"/>
          </a:p>
          <a:p>
            <a:pPr>
              <a:lnSpc>
                <a:spcPct val="90000"/>
              </a:lnSpc>
              <a:spcBef>
                <a:spcPts val="700"/>
              </a:spcBef>
              <a:defRPr sz="1200">
                <a:solidFill>
                  <a:srgbClr val="000000"/>
                </a:solidFill>
              </a:defRPr>
            </a:pPr>
            <a:r>
              <a:rPr lang="es-ES" sz="1100" b="0" dirty="0"/>
              <a:t>Los paquetes existen en esos estados de forma local o remota, por ejemplo, en CRAN o en GitHub.</a:t>
            </a:r>
            <a:endParaRPr sz="1100" b="0" dirty="0"/>
          </a:p>
          <a:p>
            <a:pPr>
              <a:lnSpc>
                <a:spcPct val="90000"/>
              </a:lnSpc>
              <a:spcBef>
                <a:spcPts val="700"/>
              </a:spcBef>
              <a:defRPr sz="1200">
                <a:solidFill>
                  <a:srgbClr val="000000"/>
                </a:solidFill>
              </a:defRPr>
            </a:pPr>
            <a:r>
              <a:rPr lang="es-ES" sz="1100" b="0" dirty="0"/>
              <a:t>A partir de esos estados, se puede instalar un paquete en una biblioteca de R y, a continuación, cargarlo en la memoria para usarlo durante una sesión de R.</a:t>
            </a:r>
            <a:endParaRPr sz="1100" b="0" dirty="0"/>
          </a:p>
          <a:p>
            <a:pPr>
              <a:lnSpc>
                <a:spcPct val="90000"/>
              </a:lnSpc>
              <a:spcBef>
                <a:spcPts val="700"/>
              </a:spcBef>
              <a:defRPr sz="1200">
                <a:solidFill>
                  <a:srgbClr val="000000"/>
                </a:solidFill>
              </a:defRPr>
            </a:pPr>
            <a:r>
              <a:rPr lang="es-ES" sz="1100" b="0" dirty="0"/>
              <a:t>Utilice las siguientes funciones para desplazarse entre estos estados.</a:t>
            </a:r>
            <a:endParaRPr sz="1100" b="0" dirty="0"/>
          </a:p>
        </p:txBody>
      </p:sp>
      <p:graphicFrame>
        <p:nvGraphicFramePr>
          <p:cNvPr id="229" name="Table 1-3"/>
          <p:cNvGraphicFramePr/>
          <p:nvPr>
            <p:extLst>
              <p:ext uri="{D42A27DB-BD31-4B8C-83A1-F6EECF244321}">
                <p14:modId xmlns:p14="http://schemas.microsoft.com/office/powerpoint/2010/main" val="4166349756"/>
              </p:ext>
            </p:extLst>
          </p:nvPr>
        </p:nvGraphicFramePr>
        <p:xfrm>
          <a:off x="9408071" y="5163322"/>
          <a:ext cx="4215021" cy="3891090"/>
        </p:xfrm>
        <a:graphic>
          <a:graphicData uri="http://schemas.openxmlformats.org/drawingml/2006/table">
            <a:tbl>
              <a:tblPr firstRow="1">
                <a:tableStyleId>{2708684C-4D16-4618-839F-0558EEFCDFE6}</a:tableStyleId>
              </a:tblPr>
              <a:tblGrid>
                <a:gridCol w="1695547">
                  <a:extLst>
                    <a:ext uri="{9D8B030D-6E8A-4147-A177-3AD203B41FA5}">
                      <a16:colId xmlns:a16="http://schemas.microsoft.com/office/drawing/2014/main" val="20000"/>
                    </a:ext>
                  </a:extLst>
                </a:gridCol>
                <a:gridCol w="496575">
                  <a:extLst>
                    <a:ext uri="{9D8B030D-6E8A-4147-A177-3AD203B41FA5}">
                      <a16:colId xmlns:a16="http://schemas.microsoft.com/office/drawing/2014/main" val="20001"/>
                    </a:ext>
                  </a:extLst>
                </a:gridCol>
                <a:gridCol w="388528">
                  <a:extLst>
                    <a:ext uri="{9D8B030D-6E8A-4147-A177-3AD203B41FA5}">
                      <a16:colId xmlns:a16="http://schemas.microsoft.com/office/drawing/2014/main" val="20002"/>
                    </a:ext>
                  </a:extLst>
                </a:gridCol>
                <a:gridCol w="378144">
                  <a:extLst>
                    <a:ext uri="{9D8B030D-6E8A-4147-A177-3AD203B41FA5}">
                      <a16:colId xmlns:a16="http://schemas.microsoft.com/office/drawing/2014/main" val="20003"/>
                    </a:ext>
                  </a:extLst>
                </a:gridCol>
                <a:gridCol w="366833">
                  <a:extLst>
                    <a:ext uri="{9D8B030D-6E8A-4147-A177-3AD203B41FA5}">
                      <a16:colId xmlns:a16="http://schemas.microsoft.com/office/drawing/2014/main" val="20004"/>
                    </a:ext>
                  </a:extLst>
                </a:gridCol>
                <a:gridCol w="419662">
                  <a:extLst>
                    <a:ext uri="{9D8B030D-6E8A-4147-A177-3AD203B41FA5}">
                      <a16:colId xmlns:a16="http://schemas.microsoft.com/office/drawing/2014/main" val="20005"/>
                    </a:ext>
                  </a:extLst>
                </a:gridCol>
                <a:gridCol w="469732">
                  <a:extLst>
                    <a:ext uri="{9D8B030D-6E8A-4147-A177-3AD203B41FA5}">
                      <a16:colId xmlns:a16="http://schemas.microsoft.com/office/drawing/2014/main" val="20006"/>
                    </a:ext>
                  </a:extLst>
                </a:gridCol>
              </a:tblGrid>
              <a:tr h="830522">
                <a:tc>
                  <a:txBody>
                    <a:bodyPr/>
                    <a:lstStyle/>
                    <a:p>
                      <a:pPr defTabSz="914400">
                        <a:spcBef>
                          <a:spcPts val="0"/>
                        </a:spcBef>
                        <a:tabLst>
                          <a:tab pos="1181100" algn="l"/>
                        </a:tabLst>
                        <a:defRPr sz="1200"/>
                      </a:pPr>
                      <a:endParaRP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0">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0">
                      <a:miter lim="400000"/>
                    </a:lnL>
                    <a:lnR w="0">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0">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A6AAA9"/>
                      </a:solidFill>
                      <a:miter lim="400000"/>
                    </a:lnR>
                    <a:lnT w="12700">
                      <a:solidFill>
                        <a:srgbClr val="A6AAA9"/>
                      </a:solidFill>
                      <a:miter lim="400000"/>
                    </a:lnT>
                    <a:lnB w="12700">
                      <a:solidFill>
                        <a:srgbClr val="A6AAA9"/>
                      </a:solidFill>
                      <a:miter lim="400000"/>
                    </a:lnB>
                  </a:tcPr>
                </a:tc>
                <a:extLst>
                  <a:ext uri="{0D108BD9-81ED-4DB2-BD59-A6C34878D82A}">
                    <a16:rowId xmlns:a16="http://schemas.microsoft.com/office/drawing/2014/main" val="10000"/>
                  </a:ext>
                </a:extLst>
              </a:tr>
              <a:tr h="316531">
                <a:tc>
                  <a:txBody>
                    <a:bodyPr/>
                    <a:lstStyle/>
                    <a:p>
                      <a:pPr defTabSz="914400">
                        <a:spcBef>
                          <a:spcPts val="0"/>
                        </a:spcBef>
                        <a:defRPr sz="900" b="1"/>
                      </a:pPr>
                      <a:endParaRP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defRPr sz="1800"/>
                      </a:pPr>
                      <a:r>
                        <a:rPr sz="900"/>
                        <a:t>Internet</a:t>
                      </a:r>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gridSpan="3">
                  <a:txBody>
                    <a:bodyPr/>
                    <a:lstStyle/>
                    <a:p>
                      <a:pPr algn="ctr" defTabSz="914400">
                        <a:spcBef>
                          <a:spcPts val="0"/>
                        </a:spcBef>
                        <a:defRPr sz="1800"/>
                      </a:pPr>
                      <a:r>
                        <a:rPr lang="es-ES" sz="900" dirty="0"/>
                        <a:t>E</a:t>
                      </a:r>
                      <a:r>
                        <a:rPr sz="900" dirty="0"/>
                        <a:t>n dis</a:t>
                      </a:r>
                      <a:r>
                        <a:rPr lang="es-ES" sz="900" dirty="0" err="1"/>
                        <a:t>co</a:t>
                      </a:r>
                      <a:endParaRPr sz="900" dirty="0"/>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hMerge="1">
                  <a:txBody>
                    <a:bodyPr/>
                    <a:lstStyle/>
                    <a:p>
                      <a:endParaRPr lang="es-ES"/>
                    </a:p>
                  </a:txBody>
                  <a:tcPr/>
                </a:tc>
                <a:tc hMerge="1">
                  <a:txBody>
                    <a:bodyPr/>
                    <a:lstStyle/>
                    <a:p>
                      <a:endParaRPr lang="es-ES"/>
                    </a:p>
                  </a:txBody>
                  <a:tcPr/>
                </a:tc>
                <a:tc>
                  <a:txBody>
                    <a:bodyPr/>
                    <a:lstStyle/>
                    <a:p>
                      <a:pPr algn="ctr" defTabSz="914400">
                        <a:spcBef>
                          <a:spcPts val="0"/>
                        </a:spcBef>
                        <a:defRPr sz="1800"/>
                      </a:pPr>
                      <a:r>
                        <a:rPr sz="900" dirty="0"/>
                        <a:t>Library</a:t>
                      </a:r>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defRPr sz="1800"/>
                      </a:pPr>
                      <a:r>
                        <a:rPr sz="900" dirty="0" err="1"/>
                        <a:t>Memor</a:t>
                      </a:r>
                      <a:r>
                        <a:rPr lang="es-ES" sz="900" dirty="0" err="1"/>
                        <a:t>ia</a:t>
                      </a:r>
                      <a:endParaRPr sz="900" dirty="0"/>
                    </a:p>
                  </a:txBody>
                  <a:tcPr marL="0" marR="0" marT="0" marB="0" anchor="ctr" horzOverflow="overflow">
                    <a:lnL w="12700">
                      <a:solidFill>
                        <a:srgbClr val="DCDEE0"/>
                      </a:solidFill>
                      <a:miter lim="400000"/>
                    </a:lnL>
                    <a:lnR w="12700">
                      <a:solidFill>
                        <a:srgbClr val="A6AAA9"/>
                      </a:solidFill>
                      <a:miter lim="400000"/>
                    </a:lnR>
                    <a:lnT w="12700">
                      <a:solidFill>
                        <a:srgbClr val="A6AAA9"/>
                      </a:solidFill>
                      <a:miter lim="400000"/>
                    </a:lnT>
                    <a:lnB w="12700">
                      <a:solidFill>
                        <a:srgbClr val="A6AAA9"/>
                      </a:solidFill>
                      <a:miter lim="400000"/>
                    </a:lnB>
                  </a:tcPr>
                </a:tc>
                <a:extLst>
                  <a:ext uri="{0D108BD9-81ED-4DB2-BD59-A6C34878D82A}">
                    <a16:rowId xmlns:a16="http://schemas.microsoft.com/office/drawing/2014/main" val="10001"/>
                  </a:ext>
                </a:extLst>
              </a:tr>
              <a:tr h="316531">
                <a:tc>
                  <a:txBody>
                    <a:bodyPr/>
                    <a:lstStyle/>
                    <a:p>
                      <a:pPr algn="l" defTabSz="914400">
                        <a:spcBef>
                          <a:spcPts val="0"/>
                        </a:spcBef>
                        <a:defRPr sz="1800"/>
                      </a:pPr>
                      <a:r>
                        <a:rPr sz="1050" b="1" dirty="0"/>
                        <a:t>library()</a:t>
                      </a: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12700">
                      <a:solidFill>
                        <a:srgbClr val="A6AAA9"/>
                      </a:solidFill>
                      <a:miter lim="400000"/>
                    </a:lnT>
                    <a:lnB w="0">
                      <a:miter lim="400000"/>
                    </a:lnB>
                  </a:tcPr>
                </a:tc>
                <a:extLst>
                  <a:ext uri="{0D108BD9-81ED-4DB2-BD59-A6C34878D82A}">
                    <a16:rowId xmlns:a16="http://schemas.microsoft.com/office/drawing/2014/main" val="10002"/>
                  </a:ext>
                </a:extLst>
              </a:tr>
              <a:tr h="316531">
                <a:tc>
                  <a:txBody>
                    <a:bodyPr/>
                    <a:lstStyle/>
                    <a:p>
                      <a:pPr algn="l" defTabSz="914400">
                        <a:spcBef>
                          <a:spcPts val="0"/>
                        </a:spcBef>
                        <a:defRPr sz="1800"/>
                      </a:pPr>
                      <a:r>
                        <a:rPr sz="1050" b="1" dirty="0" err="1"/>
                        <a:t>install.packages</a:t>
                      </a:r>
                      <a:r>
                        <a:rPr sz="105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CRAN</a:t>
                      </a: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3"/>
                  </a:ext>
                </a:extLst>
              </a:tr>
              <a:tr h="316531">
                <a:tc>
                  <a:txBody>
                    <a:bodyPr/>
                    <a:lstStyle/>
                    <a:p>
                      <a:pPr algn="l" defTabSz="914400">
                        <a:spcBef>
                          <a:spcPts val="0"/>
                        </a:spcBef>
                        <a:defRPr sz="900" b="1"/>
                      </a:pPr>
                      <a:r>
                        <a:rPr sz="800" dirty="0" err="1"/>
                        <a:t>install.packages</a:t>
                      </a:r>
                      <a:r>
                        <a:rPr sz="800" dirty="0"/>
                        <a:t>(</a:t>
                      </a:r>
                      <a:r>
                        <a:rPr sz="800" b="0" dirty="0"/>
                        <a:t>type = "source"</a:t>
                      </a:r>
                      <a:r>
                        <a:rPr sz="800" dirty="0"/>
                        <a:t>)</a:t>
                      </a:r>
                    </a:p>
                  </a:txBody>
                  <a:tcPr marL="0" marR="0" marT="0" marB="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CRAN</a:t>
                      </a: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dirty="0"/>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4"/>
                  </a:ext>
                </a:extLst>
              </a:tr>
              <a:tr h="316531">
                <a:tc>
                  <a:txBody>
                    <a:bodyPr/>
                    <a:lstStyle/>
                    <a:p>
                      <a:pPr algn="l" defTabSz="914400">
                        <a:spcBef>
                          <a:spcPts val="0"/>
                        </a:spcBef>
                        <a:defRPr sz="1100"/>
                      </a:pPr>
                      <a:r>
                        <a:rPr sz="1050" b="1" dirty="0" err="1"/>
                        <a:t>install_github</a:t>
                      </a:r>
                      <a:r>
                        <a:rPr sz="105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GitHub</a:t>
                      </a:r>
                    </a:p>
                  </a:txBody>
                  <a:tcPr marL="38100" marR="38100" marT="38100" marB="381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dirty="0"/>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5"/>
                  </a:ext>
                </a:extLst>
              </a:tr>
              <a:tr h="316531">
                <a:tc>
                  <a:txBody>
                    <a:bodyPr/>
                    <a:lstStyle/>
                    <a:p>
                      <a:pPr algn="l" defTabSz="914400">
                        <a:spcBef>
                          <a:spcPts val="0"/>
                        </a:spcBef>
                        <a:defRPr sz="1100"/>
                      </a:pPr>
                      <a:r>
                        <a:rPr sz="1050" b="1" dirty="0"/>
                        <a:t>install()</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dirty="0"/>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6"/>
                  </a:ext>
                </a:extLst>
              </a:tr>
              <a:tr h="316531">
                <a:tc>
                  <a:txBody>
                    <a:bodyPr/>
                    <a:lstStyle/>
                    <a:p>
                      <a:pPr algn="l" defTabSz="914400">
                        <a:spcBef>
                          <a:spcPts val="0"/>
                        </a:spcBef>
                        <a:defRPr sz="1100"/>
                      </a:pPr>
                      <a:r>
                        <a:rPr sz="1050" b="1" dirty="0"/>
                        <a:t>build()</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7"/>
                  </a:ext>
                </a:extLst>
              </a:tr>
              <a:tr h="504823">
                <a:tc>
                  <a:txBody>
                    <a:bodyPr/>
                    <a:lstStyle/>
                    <a:p>
                      <a:pPr algn="l" defTabSz="914400">
                        <a:spcBef>
                          <a:spcPts val="0"/>
                        </a:spcBef>
                        <a:defRPr sz="1150"/>
                      </a:pPr>
                      <a:r>
                        <a:rPr sz="1100" b="1" dirty="0"/>
                        <a:t>build(</a:t>
                      </a:r>
                      <a:r>
                        <a:rPr sz="1100" dirty="0"/>
                        <a:t>binary = TRUE</a:t>
                      </a:r>
                      <a:r>
                        <a:rPr sz="110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dirty="0"/>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2800"/>
                      </a:pPr>
                      <a:endParaRPr dirty="0"/>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8"/>
                  </a:ext>
                </a:extLst>
              </a:tr>
              <a:tr h="316531">
                <a:tc>
                  <a:txBody>
                    <a:bodyPr/>
                    <a:lstStyle/>
                    <a:p>
                      <a:pPr algn="l" defTabSz="914400">
                        <a:spcBef>
                          <a:spcPts val="0"/>
                        </a:spcBef>
                        <a:defRPr sz="1100"/>
                      </a:pPr>
                      <a:r>
                        <a:rPr b="1" dirty="0" err="1"/>
                        <a:t>load_all</a:t>
                      </a:r>
                      <a:r>
                        <a:rPr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0">
                      <a:miter lim="400000"/>
                    </a:lnL>
                    <a:lnR w="0">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dirty="0"/>
                    </a:p>
                  </a:txBody>
                  <a:tcPr marL="50800" marR="50800" marT="50800" marB="50800" anchor="ctr" horzOverflow="overflow">
                    <a:lnL w="12700">
                      <a:solidFill>
                        <a:srgbClr val="DCDEE0"/>
                      </a:solidFill>
                      <a:miter lim="400000"/>
                    </a:lnL>
                    <a:lnR w="12700">
                      <a:solidFill>
                        <a:srgbClr val="A6AAA9"/>
                      </a:solidFill>
                      <a:miter lim="400000"/>
                    </a:lnR>
                    <a:lnT w="0">
                      <a:miter lim="400000"/>
                    </a:lnT>
                    <a:lnB w="12700">
                      <a:solidFill>
                        <a:srgbClr val="A6AAA9"/>
                      </a:solidFill>
                      <a:miter lim="400000"/>
                    </a:lnB>
                  </a:tcPr>
                </a:tc>
                <a:extLst>
                  <a:ext uri="{0D108BD9-81ED-4DB2-BD59-A6C34878D82A}">
                    <a16:rowId xmlns:a16="http://schemas.microsoft.com/office/drawing/2014/main" val="10009"/>
                  </a:ext>
                </a:extLst>
              </a:tr>
            </a:tbl>
          </a:graphicData>
        </a:graphic>
      </p:graphicFrame>
      <p:sp>
        <p:nvSpPr>
          <p:cNvPr id="243" name="Óvalo"/>
          <p:cNvSpPr/>
          <p:nvPr/>
        </p:nvSpPr>
        <p:spPr>
          <a:xfrm>
            <a:off x="12880976" y="641087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4" name="Óvalo"/>
          <p:cNvSpPr/>
          <p:nvPr/>
        </p:nvSpPr>
        <p:spPr>
          <a:xfrm>
            <a:off x="12880976" y="670232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dirty="0"/>
          </a:p>
        </p:txBody>
      </p:sp>
      <p:sp>
        <p:nvSpPr>
          <p:cNvPr id="245" name="Óvalo"/>
          <p:cNvSpPr/>
          <p:nvPr/>
        </p:nvSpPr>
        <p:spPr>
          <a:xfrm>
            <a:off x="12495094" y="6702383"/>
            <a:ext cx="177281"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6" name="Óvalo"/>
          <p:cNvSpPr/>
          <p:nvPr/>
        </p:nvSpPr>
        <p:spPr>
          <a:xfrm>
            <a:off x="12111506" y="6989898"/>
            <a:ext cx="177280" cy="172444"/>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7" name="Óvalo"/>
          <p:cNvSpPr/>
          <p:nvPr/>
        </p:nvSpPr>
        <p:spPr>
          <a:xfrm>
            <a:off x="12878870" y="6986980"/>
            <a:ext cx="177280" cy="172444"/>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8" name="Óvalo"/>
          <p:cNvSpPr/>
          <p:nvPr/>
        </p:nvSpPr>
        <p:spPr>
          <a:xfrm>
            <a:off x="12111506" y="7310804"/>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9" name="Óvalo"/>
          <p:cNvSpPr/>
          <p:nvPr/>
        </p:nvSpPr>
        <p:spPr>
          <a:xfrm>
            <a:off x="13319126" y="641087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0" name="Óvalo"/>
          <p:cNvSpPr/>
          <p:nvPr/>
        </p:nvSpPr>
        <p:spPr>
          <a:xfrm>
            <a:off x="11761424"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1" name="Óvalo"/>
          <p:cNvSpPr/>
          <p:nvPr/>
        </p:nvSpPr>
        <p:spPr>
          <a:xfrm>
            <a:off x="12880976"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2" name="Óvalo"/>
          <p:cNvSpPr/>
          <p:nvPr/>
        </p:nvSpPr>
        <p:spPr>
          <a:xfrm>
            <a:off x="12111506"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3" name="Óvalo"/>
          <p:cNvSpPr/>
          <p:nvPr/>
        </p:nvSpPr>
        <p:spPr>
          <a:xfrm>
            <a:off x="11761424" y="731010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4" name="Óvalo"/>
          <p:cNvSpPr/>
          <p:nvPr/>
        </p:nvSpPr>
        <p:spPr>
          <a:xfrm>
            <a:off x="12878870" y="730933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5" name="Óvalo"/>
          <p:cNvSpPr/>
          <p:nvPr/>
        </p:nvSpPr>
        <p:spPr>
          <a:xfrm>
            <a:off x="12111506" y="79696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6" name="Óvalo"/>
          <p:cNvSpPr/>
          <p:nvPr/>
        </p:nvSpPr>
        <p:spPr>
          <a:xfrm>
            <a:off x="12484727" y="8378887"/>
            <a:ext cx="177281"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7" name="Óvalo"/>
          <p:cNvSpPr/>
          <p:nvPr/>
        </p:nvSpPr>
        <p:spPr>
          <a:xfrm>
            <a:off x="11761424" y="7968004"/>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8" name="Óvalo"/>
          <p:cNvSpPr/>
          <p:nvPr/>
        </p:nvSpPr>
        <p:spPr>
          <a:xfrm>
            <a:off x="11761424" y="8378888"/>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9" name="Óvalo"/>
          <p:cNvSpPr/>
          <p:nvPr/>
        </p:nvSpPr>
        <p:spPr>
          <a:xfrm>
            <a:off x="11761424" y="88347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60" name="Óvalo"/>
          <p:cNvSpPr/>
          <p:nvPr/>
        </p:nvSpPr>
        <p:spPr>
          <a:xfrm>
            <a:off x="13319126" y="88347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62" name="Repository"/>
          <p:cNvSpPr txBox="1"/>
          <p:nvPr/>
        </p:nvSpPr>
        <p:spPr>
          <a:xfrm rot="16200000">
            <a:off x="11007539" y="5377987"/>
            <a:ext cx="881465" cy="4715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Repositor</a:t>
            </a:r>
            <a:r>
              <a:rPr lang="es-ES" sz="1050" dirty="0" err="1"/>
              <a:t>io</a:t>
            </a:r>
            <a:endParaRPr sz="1050" dirty="0"/>
          </a:p>
        </p:txBody>
      </p:sp>
      <p:sp>
        <p:nvSpPr>
          <p:cNvPr id="263" name="Source"/>
          <p:cNvSpPr txBox="1"/>
          <p:nvPr/>
        </p:nvSpPr>
        <p:spPr>
          <a:xfrm rot="16200000">
            <a:off x="11458300" y="5532067"/>
            <a:ext cx="663580" cy="2486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Source</a:t>
            </a:r>
          </a:p>
        </p:txBody>
      </p:sp>
      <p:sp>
        <p:nvSpPr>
          <p:cNvPr id="264" name="Bundle"/>
          <p:cNvSpPr txBox="1"/>
          <p:nvPr/>
        </p:nvSpPr>
        <p:spPr>
          <a:xfrm rot="16200000">
            <a:off x="11902842" y="5559625"/>
            <a:ext cx="566129" cy="291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Bundle</a:t>
            </a:r>
          </a:p>
        </p:txBody>
      </p:sp>
      <p:sp>
        <p:nvSpPr>
          <p:cNvPr id="265" name="Binary"/>
          <p:cNvSpPr txBox="1"/>
          <p:nvPr/>
        </p:nvSpPr>
        <p:spPr>
          <a:xfrm rot="16200000">
            <a:off x="12305612" y="5576137"/>
            <a:ext cx="535513" cy="2911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Binary</a:t>
            </a:r>
          </a:p>
        </p:txBody>
      </p:sp>
      <p:sp>
        <p:nvSpPr>
          <p:cNvPr id="266" name="Installed"/>
          <p:cNvSpPr txBox="1"/>
          <p:nvPr/>
        </p:nvSpPr>
        <p:spPr>
          <a:xfrm rot="16200000">
            <a:off x="12639129" y="5510016"/>
            <a:ext cx="669174" cy="2911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lang="es-ES" sz="1050"/>
              <a:t>Instalado</a:t>
            </a:r>
            <a:endParaRPr sz="1050" dirty="0"/>
          </a:p>
        </p:txBody>
      </p:sp>
      <p:sp>
        <p:nvSpPr>
          <p:cNvPr id="267" name="In memory"/>
          <p:cNvSpPr txBox="1"/>
          <p:nvPr/>
        </p:nvSpPr>
        <p:spPr>
          <a:xfrm rot="16200000">
            <a:off x="12985958" y="5445241"/>
            <a:ext cx="801983" cy="2911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lang="es-ES" sz="1050"/>
              <a:t>En la memoria</a:t>
            </a:r>
            <a:endParaRPr sz="1050" dirty="0"/>
          </a:p>
        </p:txBody>
      </p:sp>
      <p:sp>
        <p:nvSpPr>
          <p:cNvPr id="269" name="Package States"/>
          <p:cNvSpPr txBox="1"/>
          <p:nvPr/>
        </p:nvSpPr>
        <p:spPr>
          <a:xfrm>
            <a:off x="9438179" y="2441067"/>
            <a:ext cx="2981585"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s-ES" dirty="0"/>
              <a:t>Estados del Paquete</a:t>
            </a:r>
            <a:endParaRPr dirty="0"/>
          </a:p>
        </p:txBody>
      </p:sp>
      <p:sp>
        <p:nvSpPr>
          <p:cNvPr id="270" name="folder data/"/>
          <p:cNvSpPr txBox="1"/>
          <p:nvPr/>
        </p:nvSpPr>
        <p:spPr>
          <a:xfrm>
            <a:off x="9438179" y="754837"/>
            <a:ext cx="1147750"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dirty="0"/>
              <a:t>data/</a:t>
            </a:r>
          </a:p>
        </p:txBody>
      </p:sp>
      <p:sp>
        <p:nvSpPr>
          <p:cNvPr id="271" name="Línea"/>
          <p:cNvSpPr/>
          <p:nvPr/>
        </p:nvSpPr>
        <p:spPr>
          <a:xfrm>
            <a:off x="323099" y="3328810"/>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2" name="Línea"/>
          <p:cNvSpPr/>
          <p:nvPr/>
        </p:nvSpPr>
        <p:spPr>
          <a:xfrm>
            <a:off x="9425695" y="715427"/>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3" name="Línea"/>
          <p:cNvSpPr/>
          <p:nvPr/>
        </p:nvSpPr>
        <p:spPr>
          <a:xfrm>
            <a:off x="9438395" y="2394861"/>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4" name=" README.Rmd + NEWS.md"/>
          <p:cNvSpPr txBox="1"/>
          <p:nvPr/>
        </p:nvSpPr>
        <p:spPr>
          <a:xfrm>
            <a:off x="4810759" y="6054485"/>
            <a:ext cx="4350550" cy="333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dirty="0" err="1"/>
              <a:t>README.Rmd</a:t>
            </a:r>
            <a:r>
              <a:rPr dirty="0"/>
              <a:t> + NEWS.md</a:t>
            </a:r>
          </a:p>
        </p:txBody>
      </p:sp>
      <p:sp>
        <p:nvSpPr>
          <p:cNvPr id="275" name="Create a README and NEWS markdown files with use_readme_rmd() and use_news_md()."/>
          <p:cNvSpPr txBox="1"/>
          <p:nvPr/>
        </p:nvSpPr>
        <p:spPr>
          <a:xfrm>
            <a:off x="4819603" y="6574024"/>
            <a:ext cx="4358087" cy="629689"/>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lang="es-ES" dirty="0"/>
              <a:t>Cree un archivo de </a:t>
            </a:r>
            <a:r>
              <a:rPr lang="es-ES" dirty="0" err="1"/>
              <a:t>markdown</a:t>
            </a:r>
            <a:r>
              <a:rPr lang="es-ES" dirty="0"/>
              <a:t> README y NEWS con</a:t>
            </a:r>
            <a:r>
              <a:rPr dirty="0"/>
              <a:t> </a:t>
            </a:r>
            <a:r>
              <a:rPr b="1" dirty="0" err="1"/>
              <a:t>use_readme_rmd</a:t>
            </a:r>
            <a:r>
              <a:rPr b="1" dirty="0"/>
              <a:t>() </a:t>
            </a:r>
            <a:r>
              <a:rPr lang="es-ES" dirty="0"/>
              <a:t>y</a:t>
            </a:r>
            <a:r>
              <a:rPr dirty="0"/>
              <a:t> </a:t>
            </a:r>
            <a:r>
              <a:rPr b="1" dirty="0" err="1"/>
              <a:t>use_news_md</a:t>
            </a:r>
            <a:r>
              <a:rPr b="1" dirty="0"/>
              <a:t>().</a:t>
            </a:r>
          </a:p>
        </p:txBody>
      </p:sp>
      <p:sp>
        <p:nvSpPr>
          <p:cNvPr id="276" name="Línea"/>
          <p:cNvSpPr/>
          <p:nvPr/>
        </p:nvSpPr>
        <p:spPr>
          <a:xfrm>
            <a:off x="4805956" y="6006408"/>
            <a:ext cx="435808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7" name="Record how a data set was prepared as an R script and save that script to folder data-raw/ with use_data_raw().…"/>
          <p:cNvSpPr txBox="1"/>
          <p:nvPr/>
        </p:nvSpPr>
        <p:spPr>
          <a:xfrm>
            <a:off x="9447023" y="1181907"/>
            <a:ext cx="4218898" cy="1055692"/>
          </a:xfrm>
          <a:prstGeom prst="rect">
            <a:avLst/>
          </a:prstGeom>
          <a:solidFill>
            <a:srgbClr val="EAEBE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pPr marL="314325" indent="-314325" defTabSz="578358">
              <a:lnSpc>
                <a:spcPct val="90000"/>
              </a:lnSpc>
              <a:spcBef>
                <a:spcPts val="900"/>
              </a:spcBef>
              <a:buSzPct val="125000"/>
              <a:buChar char="☑"/>
              <a:defRPr sz="1188" b="0">
                <a:solidFill>
                  <a:srgbClr val="000000"/>
                </a:solidFill>
              </a:defRPr>
            </a:pPr>
            <a:r>
              <a:rPr lang="es-ES" dirty="0"/>
              <a:t>Registre cómo se preparó un conjunto de datos como un script de R y guarde ese script en data-raw/ con</a:t>
            </a:r>
            <a:r>
              <a:rPr dirty="0"/>
              <a:t> </a:t>
            </a:r>
            <a:r>
              <a:rPr b="1" dirty="0" err="1"/>
              <a:t>use_data_raw</a:t>
            </a:r>
            <a:r>
              <a:rPr b="1" dirty="0"/>
              <a:t>().</a:t>
            </a:r>
          </a:p>
          <a:p>
            <a:pPr marL="314325" indent="-314325" defTabSz="578358">
              <a:lnSpc>
                <a:spcPct val="90000"/>
              </a:lnSpc>
              <a:spcBef>
                <a:spcPts val="900"/>
              </a:spcBef>
              <a:buSzPct val="125000"/>
              <a:buChar char="☑"/>
              <a:defRPr sz="1188" b="0">
                <a:solidFill>
                  <a:srgbClr val="000000"/>
                </a:solidFill>
              </a:defRPr>
            </a:pPr>
            <a:r>
              <a:rPr lang="es-ES" dirty="0"/>
              <a:t>Guarde un objeto de datos preparado en data/ con</a:t>
            </a:r>
            <a:r>
              <a:rPr dirty="0"/>
              <a:t> </a:t>
            </a:r>
            <a:r>
              <a:rPr b="1" dirty="0" err="1"/>
              <a:t>use_data</a:t>
            </a:r>
            <a:r>
              <a:rPr b="1" dirty="0"/>
              <a:t>().</a:t>
            </a:r>
          </a:p>
        </p:txBody>
      </p:sp>
      <p:sp>
        <p:nvSpPr>
          <p:cNvPr id="278" name="The documentation will become the help pages in your package."/>
          <p:cNvSpPr txBox="1"/>
          <p:nvPr/>
        </p:nvSpPr>
        <p:spPr>
          <a:xfrm>
            <a:off x="325430" y="1054917"/>
            <a:ext cx="4218898"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nSpc>
                <a:spcPct val="90000"/>
              </a:lnSpc>
              <a:spcBef>
                <a:spcPts val="300"/>
              </a:spcBef>
              <a:defRPr sz="1200" b="0">
                <a:solidFill>
                  <a:srgbClr val="000000"/>
                </a:solidFill>
              </a:defRPr>
            </a:lvl1pPr>
          </a:lstStyle>
          <a:p>
            <a:r>
              <a:rPr lang="es-ES"/>
              <a:t>La documentación se convertirá en las páginas de ayuda del paquete.</a:t>
            </a:r>
            <a:endParaRPr dirty="0"/>
          </a:p>
        </p:txBody>
      </p:sp>
      <p:grpSp>
        <p:nvGrpSpPr>
          <p:cNvPr id="281" name="Agrupar"/>
          <p:cNvGrpSpPr/>
          <p:nvPr/>
        </p:nvGrpSpPr>
        <p:grpSpPr>
          <a:xfrm>
            <a:off x="10335420" y="9285099"/>
            <a:ext cx="2447944" cy="984348"/>
            <a:chOff x="0" y="0"/>
            <a:chExt cx="2447942" cy="984347"/>
          </a:xfrm>
        </p:grpSpPr>
        <p:sp>
          <p:nvSpPr>
            <p:cNvPr id="279" name="Visit r-pkgs.org to learn much more about writing and publishing packages for R."/>
            <p:cNvSpPr/>
            <p:nvPr/>
          </p:nvSpPr>
          <p:spPr>
            <a:xfrm>
              <a:off x="877625" y="0"/>
              <a:ext cx="1570318" cy="8025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p>
              <a:pPr>
                <a:lnSpc>
                  <a:spcPct val="90000"/>
                </a:lnSpc>
                <a:spcBef>
                  <a:spcPts val="0"/>
                </a:spcBef>
                <a:defRPr sz="1200">
                  <a:solidFill>
                    <a:srgbClr val="000000"/>
                  </a:solidFill>
                </a:defRPr>
              </a:pPr>
              <a:r>
                <a:rPr b="0" dirty="0"/>
                <a:t>Visit</a:t>
              </a:r>
              <a:r>
                <a:rPr lang="es-ES" b="0" dirty="0"/>
                <a:t>e</a:t>
              </a:r>
              <a:r>
                <a:rPr dirty="0"/>
                <a:t> </a:t>
              </a:r>
              <a:r>
                <a:rPr dirty="0">
                  <a:hlinkClick r:id="rId6"/>
                </a:rPr>
                <a:t>r-pkgs.org</a:t>
              </a:r>
              <a:r>
                <a:rPr dirty="0"/>
                <a:t> </a:t>
              </a:r>
              <a:r>
                <a:rPr lang="es-ES" b="0" dirty="0"/>
                <a:t>para obtener más información sobre la escritura y publicación de paquetes para R.</a:t>
              </a:r>
              <a:endParaRPr b="0" dirty="0"/>
            </a:p>
          </p:txBody>
        </p:sp>
        <p:pic>
          <p:nvPicPr>
            <p:cNvPr id="280" name="pasted-image.tiff" descr="pasted-image.tiff"/>
            <p:cNvPicPr>
              <a:picLocks noChangeAspect="1"/>
            </p:cNvPicPr>
            <p:nvPr/>
          </p:nvPicPr>
          <p:blipFill>
            <a:blip r:embed="rId7"/>
            <a:stretch>
              <a:fillRect/>
            </a:stretch>
          </p:blipFill>
          <p:spPr>
            <a:xfrm>
              <a:off x="0" y="0"/>
              <a:ext cx="750265" cy="984348"/>
            </a:xfrm>
            <a:prstGeom prst="rect">
              <a:avLst/>
            </a:prstGeom>
            <a:ln w="12700" cap="flat">
              <a:noFill/>
              <a:miter lim="400000"/>
            </a:ln>
            <a:effectLst/>
          </p:spPr>
        </p:pic>
      </p:grpSp>
      <p:sp>
        <p:nvSpPr>
          <p:cNvPr id="282" name="Línea"/>
          <p:cNvSpPr/>
          <p:nvPr/>
        </p:nvSpPr>
        <p:spPr>
          <a:xfrm>
            <a:off x="9451095" y="9138937"/>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83"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pic>
        <p:nvPicPr>
          <p:cNvPr id="284" name="posit-full-color.png" descr="posit-full-color.png"/>
          <p:cNvPicPr>
            <a:picLocks noChangeAspect="1"/>
          </p:cNvPicPr>
          <p:nvPr/>
        </p:nvPicPr>
        <p:blipFill>
          <a:blip r:embed="rId8"/>
          <a:srcRect/>
          <a:stretch>
            <a:fillRect/>
          </a:stretch>
        </p:blipFill>
        <p:spPr>
          <a:xfrm>
            <a:off x="382542" y="10050579"/>
            <a:ext cx="1719068" cy="544372"/>
          </a:xfrm>
          <a:prstGeom prst="rect">
            <a:avLst/>
          </a:prstGeom>
          <a:ln w="12700">
            <a:miter lim="400000"/>
          </a:ln>
        </p:spPr>
      </p:pic>
      <p:pic>
        <p:nvPicPr>
          <p:cNvPr id="2" name="Graphic 1" descr="Folder outline">
            <a:extLst>
              <a:ext uri="{FF2B5EF4-FFF2-40B4-BE49-F238E27FC236}">
                <a16:creationId xmlns:a16="http://schemas.microsoft.com/office/drawing/2014/main" id="{9A3E447B-584D-7005-D57B-EEB5035B1C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721" y="675893"/>
            <a:ext cx="438941" cy="438941"/>
          </a:xfrm>
          <a:prstGeom prst="rect">
            <a:avLst/>
          </a:prstGeom>
        </p:spPr>
      </p:pic>
      <p:pic>
        <p:nvPicPr>
          <p:cNvPr id="4" name="Graphic 3" descr="Folder outline">
            <a:extLst>
              <a:ext uri="{FF2B5EF4-FFF2-40B4-BE49-F238E27FC236}">
                <a16:creationId xmlns:a16="http://schemas.microsoft.com/office/drawing/2014/main" id="{91DA36A3-E1A0-A520-3C5B-7B948B31B3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0332" y="3343197"/>
            <a:ext cx="438941" cy="438941"/>
          </a:xfrm>
          <a:prstGeom prst="rect">
            <a:avLst/>
          </a:prstGeom>
        </p:spPr>
      </p:pic>
      <p:pic>
        <p:nvPicPr>
          <p:cNvPr id="5" name="Graphic 4" descr="Folder outline">
            <a:extLst>
              <a:ext uri="{FF2B5EF4-FFF2-40B4-BE49-F238E27FC236}">
                <a16:creationId xmlns:a16="http://schemas.microsoft.com/office/drawing/2014/main" id="{8AB4FA75-FAFE-513F-2B50-A71E1BF577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97" y="7508582"/>
            <a:ext cx="438941" cy="438941"/>
          </a:xfrm>
          <a:prstGeom prst="rect">
            <a:avLst/>
          </a:prstGeom>
        </p:spPr>
      </p:pic>
      <p:pic>
        <p:nvPicPr>
          <p:cNvPr id="7" name="Graphic 6" descr="Paper outline">
            <a:extLst>
              <a:ext uri="{FF2B5EF4-FFF2-40B4-BE49-F238E27FC236}">
                <a16:creationId xmlns:a16="http://schemas.microsoft.com/office/drawing/2014/main" id="{618395F2-87F8-26A2-3C59-86807661C15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6151" y="6015414"/>
            <a:ext cx="340784" cy="340784"/>
          </a:xfrm>
          <a:prstGeom prst="rect">
            <a:avLst/>
          </a:prstGeom>
        </p:spPr>
      </p:pic>
      <p:pic>
        <p:nvPicPr>
          <p:cNvPr id="8" name="Graphic 7" descr="Folder outline">
            <a:extLst>
              <a:ext uri="{FF2B5EF4-FFF2-40B4-BE49-F238E27FC236}">
                <a16:creationId xmlns:a16="http://schemas.microsoft.com/office/drawing/2014/main" id="{4C83D0D5-1819-91AD-D2D3-49CF8C2803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08071" y="669620"/>
            <a:ext cx="438941" cy="438941"/>
          </a:xfrm>
          <a:prstGeom prst="rect">
            <a:avLst/>
          </a:prstGeom>
        </p:spPr>
      </p:pic>
      <p:cxnSp>
        <p:nvCxnSpPr>
          <p:cNvPr id="12" name="Straight Arrow Connector 11">
            <a:extLst>
              <a:ext uri="{FF2B5EF4-FFF2-40B4-BE49-F238E27FC236}">
                <a16:creationId xmlns:a16="http://schemas.microsoft.com/office/drawing/2014/main" id="{7CE8A739-370D-9EB4-8C60-FDFA57CE312A}"/>
              </a:ext>
            </a:extLst>
          </p:cNvPr>
          <p:cNvCxnSpPr>
            <a:stCxn id="243" idx="6"/>
            <a:endCxn id="249" idx="2"/>
          </p:cNvCxnSpPr>
          <p:nvPr/>
        </p:nvCxnSpPr>
        <p:spPr>
          <a:xfrm>
            <a:off x="13058256" y="6497095"/>
            <a:ext cx="26087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FFDE1F4-A481-88BC-BFF6-C616BABCC8A1}"/>
              </a:ext>
            </a:extLst>
          </p:cNvPr>
          <p:cNvCxnSpPr>
            <a:cxnSpLocks/>
            <a:stCxn id="245" idx="6"/>
            <a:endCxn id="244" idx="2"/>
          </p:cNvCxnSpPr>
          <p:nvPr/>
        </p:nvCxnSpPr>
        <p:spPr>
          <a:xfrm flipV="1">
            <a:off x="12672375" y="6788545"/>
            <a:ext cx="208601" cy="6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59B1371-CA97-DD29-EF1A-34E176A21469}"/>
              </a:ext>
            </a:extLst>
          </p:cNvPr>
          <p:cNvCxnSpPr>
            <a:cxnSpLocks/>
            <a:endCxn id="245" idx="2"/>
          </p:cNvCxnSpPr>
          <p:nvPr/>
        </p:nvCxnSpPr>
        <p:spPr>
          <a:xfrm>
            <a:off x="11573608" y="6788398"/>
            <a:ext cx="921486" cy="20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07392D2E-F260-AB1F-FE27-0C0E6099DF7B}"/>
              </a:ext>
            </a:extLst>
          </p:cNvPr>
          <p:cNvCxnSpPr>
            <a:cxnSpLocks/>
            <a:stCxn id="246" idx="6"/>
            <a:endCxn id="247" idx="2"/>
          </p:cNvCxnSpPr>
          <p:nvPr/>
        </p:nvCxnSpPr>
        <p:spPr>
          <a:xfrm flipV="1">
            <a:off x="12288786" y="7073202"/>
            <a:ext cx="590084" cy="29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1BD9126-3E99-6AE2-C25E-8C93F0C9C705}"/>
              </a:ext>
            </a:extLst>
          </p:cNvPr>
          <p:cNvCxnSpPr>
            <a:cxnSpLocks/>
          </p:cNvCxnSpPr>
          <p:nvPr/>
        </p:nvCxnSpPr>
        <p:spPr>
          <a:xfrm flipV="1">
            <a:off x="11591486" y="7074483"/>
            <a:ext cx="504000" cy="29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7142CC1A-0B4E-A8B7-AE11-8D434EDC9CFC}"/>
              </a:ext>
            </a:extLst>
          </p:cNvPr>
          <p:cNvCxnSpPr>
            <a:cxnSpLocks/>
            <a:stCxn id="248" idx="6"/>
            <a:endCxn id="254" idx="2"/>
          </p:cNvCxnSpPr>
          <p:nvPr/>
        </p:nvCxnSpPr>
        <p:spPr>
          <a:xfrm flipV="1">
            <a:off x="12288786" y="7395555"/>
            <a:ext cx="590084" cy="14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C6CE16A8-8768-A5FB-9BB4-7DD634BACD2A}"/>
              </a:ext>
            </a:extLst>
          </p:cNvPr>
          <p:cNvCxnSpPr>
            <a:cxnSpLocks/>
            <a:stCxn id="253" idx="6"/>
            <a:endCxn id="248" idx="2"/>
          </p:cNvCxnSpPr>
          <p:nvPr/>
        </p:nvCxnSpPr>
        <p:spPr>
          <a:xfrm>
            <a:off x="11938704" y="7396325"/>
            <a:ext cx="172802" cy="70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A79CA98-5005-A4B8-54E3-0B7C2906D014}"/>
              </a:ext>
            </a:extLst>
          </p:cNvPr>
          <p:cNvCxnSpPr>
            <a:cxnSpLocks/>
          </p:cNvCxnSpPr>
          <p:nvPr/>
        </p:nvCxnSpPr>
        <p:spPr>
          <a:xfrm>
            <a:off x="11587516" y="7396290"/>
            <a:ext cx="172802" cy="70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154B7A65-5460-9310-FC8B-6A8440732C2C}"/>
              </a:ext>
            </a:extLst>
          </p:cNvPr>
          <p:cNvCxnSpPr>
            <a:cxnSpLocks/>
            <a:stCxn id="250" idx="6"/>
            <a:endCxn id="252" idx="2"/>
          </p:cNvCxnSpPr>
          <p:nvPr/>
        </p:nvCxnSpPr>
        <p:spPr>
          <a:xfrm>
            <a:off x="11938704" y="7724521"/>
            <a:ext cx="172802"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E1638DEC-A972-3501-530D-322D58ED582A}"/>
              </a:ext>
            </a:extLst>
          </p:cNvPr>
          <p:cNvCxnSpPr>
            <a:cxnSpLocks/>
            <a:stCxn id="252" idx="6"/>
            <a:endCxn id="251" idx="2"/>
          </p:cNvCxnSpPr>
          <p:nvPr/>
        </p:nvCxnSpPr>
        <p:spPr>
          <a:xfrm>
            <a:off x="12288786" y="7724521"/>
            <a:ext cx="59219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53EFD7C-39E3-D8D8-A4ED-C36FF567D74A}"/>
              </a:ext>
            </a:extLst>
          </p:cNvPr>
          <p:cNvCxnSpPr>
            <a:cxnSpLocks/>
            <a:stCxn id="257" idx="6"/>
            <a:endCxn id="255" idx="2"/>
          </p:cNvCxnSpPr>
          <p:nvPr/>
        </p:nvCxnSpPr>
        <p:spPr>
          <a:xfrm>
            <a:off x="11938704" y="8054226"/>
            <a:ext cx="172802" cy="16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E0A8A941-C1AF-9F5E-8823-1453A09973B6}"/>
              </a:ext>
            </a:extLst>
          </p:cNvPr>
          <p:cNvCxnSpPr>
            <a:cxnSpLocks/>
            <a:stCxn id="258" idx="6"/>
            <a:endCxn id="256" idx="2"/>
          </p:cNvCxnSpPr>
          <p:nvPr/>
        </p:nvCxnSpPr>
        <p:spPr>
          <a:xfrm flipV="1">
            <a:off x="11938704" y="8465109"/>
            <a:ext cx="546023"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6D8251C1-540C-F2F6-1D1D-67DB16A59AB3}"/>
              </a:ext>
            </a:extLst>
          </p:cNvPr>
          <p:cNvCxnSpPr>
            <a:cxnSpLocks/>
            <a:stCxn id="259" idx="6"/>
            <a:endCxn id="260" idx="2"/>
          </p:cNvCxnSpPr>
          <p:nvPr/>
        </p:nvCxnSpPr>
        <p:spPr>
          <a:xfrm>
            <a:off x="11938704" y="8920962"/>
            <a:ext cx="1380422"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CC BY SA Posit Software, PBC  •   info@posit.co  •   posit.co  •  Learn more at r-pkgs.org  •  HTML cheatsheets at pos.it/cheatsheets  •  devtools 2.4.5  •  usethis 2.2.2  •  testthat 3.2.1.1 • roxygen2 7.3.1  • Updated: 2024-05">
            <a:extLst>
              <a:ext uri="{FF2B5EF4-FFF2-40B4-BE49-F238E27FC236}">
                <a16:creationId xmlns:a16="http://schemas.microsoft.com/office/drawing/2014/main" id="{DD671FDC-B247-43C3-8217-159BEB05260E}"/>
              </a:ext>
            </a:extLst>
          </p:cNvPr>
          <p:cNvSpPr txBox="1"/>
          <p:nvPr/>
        </p:nvSpPr>
        <p:spPr>
          <a:xfrm>
            <a:off x="2353572" y="10380228"/>
            <a:ext cx="11322666" cy="221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sz="800" dirty="0"/>
              <a:t>CC BY SA Posit Software, PBC  •   </a:t>
            </a:r>
            <a:r>
              <a:rPr sz="800" dirty="0">
                <a:hlinkClick r:id="rId13"/>
              </a:rPr>
              <a:t>info@posit.co</a:t>
            </a:r>
            <a:r>
              <a:rPr sz="800" dirty="0"/>
              <a:t>  •   </a:t>
            </a:r>
            <a:r>
              <a:rPr sz="800" dirty="0">
                <a:hlinkClick r:id="rId14"/>
              </a:rPr>
              <a:t>posit.co</a:t>
            </a:r>
            <a:r>
              <a:rPr sz="800" dirty="0"/>
              <a:t>  • </a:t>
            </a:r>
            <a:r>
              <a:rPr lang="es-ES" sz="800" dirty="0"/>
              <a:t>Aprenda más en </a:t>
            </a:r>
            <a:r>
              <a:rPr sz="800" b="1" dirty="0">
                <a:hlinkClick r:id="rId6"/>
              </a:rPr>
              <a:t>r-pkgs.org</a:t>
            </a:r>
            <a:r>
              <a:rPr sz="800" b="1" dirty="0"/>
              <a:t> </a:t>
            </a:r>
            <a:r>
              <a:rPr sz="800" dirty="0"/>
              <a:t> •  </a:t>
            </a:r>
            <a:r>
              <a:rPr lang="es-ES" sz="800" dirty="0"/>
              <a:t>Guía rápida en </a:t>
            </a:r>
            <a:r>
              <a:rPr sz="800" dirty="0"/>
              <a:t>HTML </a:t>
            </a:r>
            <a:r>
              <a:rPr lang="es-ES" sz="800" dirty="0"/>
              <a:t>en</a:t>
            </a:r>
            <a:r>
              <a:rPr sz="800" dirty="0"/>
              <a:t> </a:t>
            </a:r>
            <a:r>
              <a:rPr sz="800" b="1" dirty="0">
                <a:hlinkClick r:id="rId15"/>
              </a:rPr>
              <a:t>pos.it/</a:t>
            </a:r>
            <a:r>
              <a:rPr sz="800" b="1" dirty="0" err="1">
                <a:hlinkClick r:id="rId15"/>
              </a:rPr>
              <a:t>cheatsheets</a:t>
            </a:r>
            <a:r>
              <a:rPr sz="800" dirty="0">
                <a:solidFill>
                  <a:srgbClr val="D1D2D3"/>
                </a:solidFill>
              </a:rPr>
              <a:t>  </a:t>
            </a:r>
            <a:r>
              <a:rPr sz="800" dirty="0"/>
              <a:t>•  </a:t>
            </a:r>
            <a:r>
              <a:rPr sz="800" dirty="0" err="1"/>
              <a:t>devtools</a:t>
            </a:r>
            <a:r>
              <a:rPr sz="800" dirty="0"/>
              <a:t> 2.4.5  •  </a:t>
            </a:r>
            <a:r>
              <a:rPr sz="800" dirty="0" err="1"/>
              <a:t>usethis</a:t>
            </a:r>
            <a:r>
              <a:rPr sz="800" dirty="0"/>
              <a:t> 2.2.2  •  </a:t>
            </a:r>
            <a:r>
              <a:rPr sz="800" dirty="0" err="1"/>
              <a:t>testthat</a:t>
            </a:r>
            <a:r>
              <a:rPr sz="800" dirty="0"/>
              <a:t> 3.2.1.1 • roxygen2 7.3.1  • </a:t>
            </a:r>
            <a:r>
              <a:rPr lang="es-ES" sz="800" dirty="0"/>
              <a:t>Actualizado</a:t>
            </a:r>
            <a:r>
              <a:rPr sz="800" dirty="0"/>
              <a:t>: 2024-05</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619</TotalTime>
  <Words>1553</Words>
  <Application>Microsoft Office PowerPoint</Application>
  <PresentationFormat>Custom</PresentationFormat>
  <Paragraphs>179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Avenir Book</vt:lpstr>
      <vt:lpstr>Helvetica</vt:lpstr>
      <vt:lpstr>White</vt:lpstr>
      <vt:lpstr>Desarrollo de Paquetes : : GUÍA RÁPIDA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Development : : CHEATSHEET </dc:title>
  <cp:lastModifiedBy>David Díaz Rodríguez</cp:lastModifiedBy>
  <cp:revision>5</cp:revision>
  <dcterms:modified xsi:type="dcterms:W3CDTF">2024-06-07T14:04:02Z</dcterms:modified>
</cp:coreProperties>
</file>