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embeddedFontLst>
    <p:embeddedFont>
      <p:font typeface="Avenir" panose="020B0503020203020204" pitchFamily="3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Lobster" panose="00000500000000000000" pitchFamily="2" charset="0"/>
      <p:regular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  <p:embeddedFont>
      <p:font typeface="Roboto Mono Light" panose="00000009000000000000" pitchFamily="49" charset="0"/>
      <p:regular r:id="rId19"/>
      <p:bold r:id="rId20"/>
      <p:italic r:id="rId21"/>
      <p:boldItalic r:id="rId22"/>
    </p:embeddedFont>
    <p:embeddedFont>
      <p:font typeface="Roboto Mono SemiBold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72">
          <p15:clr>
            <a:srgbClr val="9AA0A6"/>
          </p15:clr>
        </p15:guide>
        <p15:guide id="2" pos="6649">
          <p15:clr>
            <a:srgbClr val="9AA0A6"/>
          </p15:clr>
        </p15:guide>
        <p15:guide id="3" pos="2299">
          <p15:clr>
            <a:srgbClr val="9AA0A6"/>
          </p15:clr>
        </p15:guide>
        <p15:guide id="4" pos="126">
          <p15:clr>
            <a:srgbClr val="9AA0A6"/>
          </p15:clr>
        </p15:guide>
        <p15:guide id="5" pos="8688">
          <p15:clr>
            <a:srgbClr val="9AA0A6"/>
          </p15:clr>
        </p15:guide>
        <p15:guide id="6" pos="4337">
          <p15:clr>
            <a:srgbClr val="9AA0A6"/>
          </p15:clr>
        </p15:guide>
        <p15:guide id="7" pos="6515">
          <p15:clr>
            <a:srgbClr val="9AA0A6"/>
          </p15:clr>
        </p15:guide>
        <p15:guide id="8" orient="horz" pos="228">
          <p15:clr>
            <a:srgbClr val="9AA0A6"/>
          </p15:clr>
        </p15:guide>
        <p15:guide id="9" orient="horz" pos="516">
          <p15:clr>
            <a:srgbClr val="9AA0A6"/>
          </p15:clr>
        </p15:guide>
        <p15:guide id="10" pos="21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 varScale="1">
        <p:scale>
          <a:sx n="45" d="100"/>
          <a:sy n="45" d="100"/>
        </p:scale>
        <p:origin x="534" y="234"/>
      </p:cViewPr>
      <p:guideLst>
        <p:guide pos="4472"/>
        <p:guide pos="6649"/>
        <p:guide pos="2299"/>
        <p:guide pos="126"/>
        <p:guide pos="8688"/>
        <p:guide pos="4337"/>
        <p:guide pos="6515"/>
        <p:guide orient="horz" pos="228"/>
        <p:guide orient="horz" pos="516"/>
        <p:guide pos="2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34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93f08cd1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6f93f08c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7ceddab1_5_28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6f7ceddab1_5_2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"/>
              <a:buNone/>
              <a:defRPr sz="33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1pPr>
            <a:lvl2pPr marL="914400" lvl="1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2pPr>
            <a:lvl3pPr marL="1371600" lvl="2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3pPr>
            <a:lvl4pPr marL="1828800" lvl="3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4pPr>
            <a:lvl5pPr marL="2286000" lvl="4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b="1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>
            <a:lvl1pPr marL="45720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4ds.hadley.nz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0565825" y="2513699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799914">
            <a:off x="9604183" y="-742688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4"/>
          <p:cNvSpPr/>
          <p:nvPr/>
        </p:nvSpPr>
        <p:spPr>
          <a:xfrm flipH="1">
            <a:off x="9977502" y="-208621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8426719" y="-227200"/>
            <a:ext cx="422100" cy="422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/>
          <p:nvPr/>
        </p:nvSpPr>
        <p:spPr>
          <a:xfrm rot="-1799914">
            <a:off x="10177825" y="-73695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4"/>
          <p:cNvSpPr/>
          <p:nvPr/>
        </p:nvSpPr>
        <p:spPr>
          <a:xfrm flipH="1">
            <a:off x="10741916" y="-202937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097200" y="7684273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96350" y="6270523"/>
            <a:ext cx="32550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649450" y="9179050"/>
            <a:ext cx="3239100" cy="4221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99125" y="4190513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576472" y="6748142"/>
            <a:ext cx="2482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copy_to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(sc, mtcars)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mutate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(trm =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ifelse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(am == 0,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       "auto", "man"))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group_by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(trm) |&gt;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900" b="1">
                <a:latin typeface="Roboto Mono"/>
                <a:ea typeface="Roboto Mono"/>
                <a:cs typeface="Roboto Mono"/>
                <a:sym typeface="Roboto Mono"/>
              </a:rPr>
              <a:t>summarise_all</a:t>
            </a:r>
            <a:r>
              <a:rPr lang="en-US" sz="900">
                <a:latin typeface="Roboto Mono"/>
                <a:ea typeface="Roboto Mono"/>
                <a:cs typeface="Roboto Mono"/>
                <a:sym typeface="Roboto Mono"/>
              </a:rPr>
              <a:t>(mean)</a:t>
            </a:r>
            <a:endParaRPr sz="90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998325" y="10329125"/>
            <a:ext cx="11778300" cy="53100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14"/>
          <p:cNvSpPr txBox="1"/>
          <p:nvPr/>
        </p:nvSpPr>
        <p:spPr>
          <a:xfrm>
            <a:off x="2443995" y="10417110"/>
            <a:ext cx="11322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CC BY SA Posit Software, PBC  •   info@posit.co  •   posit.co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Aprenda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1" dirty="0"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sparklyr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1.8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Actualizado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20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24-05</a:t>
            </a: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7095000" y="4212898"/>
            <a:ext cx="3250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 DE DATOS DE R EN SPARK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54150" y="9353025"/>
            <a:ext cx="3219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200"/>
            </a:pPr>
            <a:r>
              <a:rPr lang="en-US" sz="11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tbl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…) </a:t>
            </a:r>
            <a:r>
              <a:rPr lang="en-US" sz="1100" b="0" i="0" u="none" strike="noStrike" cap="none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una referencia a la tabla sin cargar sus datos en la memoria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094725" y="4483348"/>
            <a:ext cx="32550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copy_to(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dest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df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name</a:t>
            </a:r>
            <a:r>
              <a:rPr lang="en-US" sz="11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49475" y="9177900"/>
            <a:ext cx="323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 algn="ctr">
              <a:buClr>
                <a:srgbClr val="4C4C4C"/>
              </a:buClr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UNA TABLA</a:t>
            </a:r>
            <a:endParaRPr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098546" y="5738857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Manipular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1263225" y="5761139"/>
            <a:ext cx="25197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0"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ft_idf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Calcule la frecuencia inversa de documentos (IDF) dada una colección de documentos.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ft_imputer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estimador de imputación para completar los valores faltantes, utiliza la media o la mediana de las columnas.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ft_index_to_string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Indexar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etiquetas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nuevo para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etiquetar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cadenas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ft_interaction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Toma las columnas </a:t>
            </a:r>
            <a:r>
              <a:rPr lang="es-E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Vector y genera un vector aplanado de sus interacciones de entidades.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ft_max_abs_scaler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Cambie la escala de cada entidad individualmente al rango [-1, 1]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101550" y="6483963"/>
            <a:ext cx="32391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1100"/>
            </a:pPr>
            <a:r>
              <a:rPr lang="es-ES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traduce en instrucciones SQL de Spark</a:t>
            </a:r>
            <a:endParaRPr sz="900" dirty="0"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101175" y="6276298"/>
            <a:ext cx="3239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VERBOS D</a:t>
            </a:r>
            <a:r>
              <a:rPr lang="en-US" sz="120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PLYR</a:t>
            </a:r>
            <a:endParaRPr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0586840" y="2519066"/>
            <a:ext cx="3196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 algn="ctr">
              <a:buClr>
                <a:srgbClr val="4C4C4C"/>
              </a:buClr>
              <a:buSzPts val="1200"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TRANSFORMADORES DE CARACTERÍSTICAS</a:t>
            </a:r>
            <a:endParaRPr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0747147" y="2914993"/>
            <a:ext cx="319204" cy="251522"/>
            <a:chOff x="3721662" y="4533187"/>
            <a:chExt cx="319204" cy="251522"/>
          </a:xfrm>
        </p:grpSpPr>
        <p:sp>
          <p:nvSpPr>
            <p:cNvPr id="82" name="Google Shape;82;p14"/>
            <p:cNvSpPr/>
            <p:nvPr/>
          </p:nvSpPr>
          <p:spPr>
            <a:xfrm>
              <a:off x="3721662" y="453318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721662" y="461988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3835219" y="463497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721662" y="4700709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936766" y="453318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936766" y="461988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936766" y="470070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10747147" y="3363262"/>
            <a:ext cx="319204" cy="251522"/>
            <a:chOff x="3721662" y="4945737"/>
            <a:chExt cx="319204" cy="251522"/>
          </a:xfrm>
        </p:grpSpPr>
        <p:sp>
          <p:nvSpPr>
            <p:cNvPr id="90" name="Google Shape;90;p14"/>
            <p:cNvSpPr/>
            <p:nvPr/>
          </p:nvSpPr>
          <p:spPr>
            <a:xfrm>
              <a:off x="3721662" y="494573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721662" y="50324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2" name="Google Shape;92;p14"/>
            <p:cNvSpPr/>
            <p:nvPr/>
          </p:nvSpPr>
          <p:spPr>
            <a:xfrm rot="5400000">
              <a:off x="3835219" y="504752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721662" y="5113259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936766" y="494573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936766" y="503243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936766" y="511325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10565093" y="3868109"/>
            <a:ext cx="607113" cy="216225"/>
            <a:chOff x="3549133" y="5519641"/>
            <a:chExt cx="607113" cy="216225"/>
          </a:xfrm>
        </p:grpSpPr>
        <p:sp>
          <p:nvSpPr>
            <p:cNvPr id="98" name="Google Shape;98;p14"/>
            <p:cNvSpPr/>
            <p:nvPr/>
          </p:nvSpPr>
          <p:spPr>
            <a:xfrm>
              <a:off x="3549133" y="55214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653908" y="55214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549133" y="56357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653908" y="56357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3741532" y="559958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861308" y="5519641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0,1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008945" y="5519641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861308" y="5643466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008945" y="5643466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10715073" y="6554965"/>
            <a:ext cx="319334" cy="251522"/>
            <a:chOff x="3721597" y="8197426"/>
            <a:chExt cx="319334" cy="251522"/>
          </a:xfrm>
        </p:grpSpPr>
        <p:sp>
          <p:nvSpPr>
            <p:cNvPr id="108" name="Google Shape;108;p14"/>
            <p:cNvSpPr/>
            <p:nvPr/>
          </p:nvSpPr>
          <p:spPr>
            <a:xfrm>
              <a:off x="3721597" y="8197426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721597" y="8284127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3820997" y="829921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721597" y="836494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936831" y="8197426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36831" y="828412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936831" y="836494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0577608" y="4322952"/>
            <a:ext cx="536363" cy="246719"/>
            <a:chOff x="3613083" y="5886378"/>
            <a:chExt cx="536363" cy="246719"/>
          </a:xfrm>
        </p:grpSpPr>
        <p:sp>
          <p:nvSpPr>
            <p:cNvPr id="116" name="Google Shape;116;p14"/>
            <p:cNvSpPr/>
            <p:nvPr/>
          </p:nvSpPr>
          <p:spPr>
            <a:xfrm>
              <a:off x="3613083" y="5886378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6130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613083" y="600982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685883" y="5886378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3685883" y="5950269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3685883" y="6009827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613083" y="607129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685883" y="6071297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758683" y="5886378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7586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758683" y="6009827"/>
              <a:ext cx="72300" cy="6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31483" y="5886378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831483" y="5950269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831483" y="6009827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758683" y="6071297"/>
              <a:ext cx="72300" cy="6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831483" y="6071297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004345" y="5943802"/>
              <a:ext cx="72300" cy="61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77146" y="5943802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004345" y="6005272"/>
              <a:ext cx="72300" cy="618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077146" y="6005272"/>
              <a:ext cx="72300" cy="6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6" name="Google Shape;136;p14"/>
            <p:cNvSpPr/>
            <p:nvPr/>
          </p:nvSpPr>
          <p:spPr>
            <a:xfrm rot="5400000">
              <a:off x="3892915" y="598175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10566915" y="4798794"/>
            <a:ext cx="537898" cy="337223"/>
            <a:chOff x="3575390" y="9307743"/>
            <a:chExt cx="537898" cy="337223"/>
          </a:xfrm>
        </p:grpSpPr>
        <p:sp>
          <p:nvSpPr>
            <p:cNvPr id="138" name="Google Shape;138;p14"/>
            <p:cNvSpPr/>
            <p:nvPr/>
          </p:nvSpPr>
          <p:spPr>
            <a:xfrm>
              <a:off x="3575390" y="931249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575390" y="9399189"/>
              <a:ext cx="87300" cy="840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575390" y="948000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575390" y="956096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667475" y="931249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667475" y="939918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667475" y="9480003"/>
              <a:ext cx="873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667475" y="9560965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857702" y="930884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857702" y="9395539"/>
              <a:ext cx="87300" cy="840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857702" y="947635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025987" y="930884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4025987" y="939553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025987" y="9476353"/>
              <a:ext cx="873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857702" y="955731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4025987" y="9557315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932711" y="9307743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932711" y="9393468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932711" y="9472049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932711" y="9557774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/>
                <a:t>x</a:t>
              </a:r>
              <a:endParaRPr sz="500"/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3749584" y="94471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10596975" y="5306354"/>
            <a:ext cx="531767" cy="251522"/>
            <a:chOff x="3613000" y="6898355"/>
            <a:chExt cx="531767" cy="251522"/>
          </a:xfrm>
        </p:grpSpPr>
        <p:sp>
          <p:nvSpPr>
            <p:cNvPr id="160" name="Google Shape;160;p14"/>
            <p:cNvSpPr/>
            <p:nvPr/>
          </p:nvSpPr>
          <p:spPr>
            <a:xfrm>
              <a:off x="3613000" y="6921682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17775" y="6921682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613000" y="70502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717775" y="705026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5400000">
              <a:off x="3810161" y="700456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3935891" y="689835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935891" y="6985056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935891" y="7065877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040666" y="689835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040666" y="6985056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040666" y="7065877"/>
              <a:ext cx="1041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10705539" y="7222143"/>
            <a:ext cx="318000" cy="268384"/>
            <a:chOff x="3722264" y="8769554"/>
            <a:chExt cx="318000" cy="268384"/>
          </a:xfrm>
        </p:grpSpPr>
        <p:sp>
          <p:nvSpPr>
            <p:cNvPr id="172" name="Google Shape;172;p14"/>
            <p:cNvSpPr/>
            <p:nvPr/>
          </p:nvSpPr>
          <p:spPr>
            <a:xfrm>
              <a:off x="3934064" y="87695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934064" y="88623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934064" y="89491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5400000">
              <a:off x="3822393" y="886343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722264" y="87695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722264" y="88623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722264" y="89491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10692895" y="8222974"/>
            <a:ext cx="342887" cy="251522"/>
            <a:chOff x="3709820" y="9996805"/>
            <a:chExt cx="342887" cy="251522"/>
          </a:xfrm>
        </p:grpSpPr>
        <p:sp>
          <p:nvSpPr>
            <p:cNvPr id="180" name="Google Shape;180;p14"/>
            <p:cNvSpPr/>
            <p:nvPr/>
          </p:nvSpPr>
          <p:spPr>
            <a:xfrm>
              <a:off x="3709820" y="999680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709820" y="10083505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>
              <a:off x="3833598" y="1010335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709820" y="1016432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948608" y="999680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948608" y="1008350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-1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948608" y="10164327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10597183" y="7721348"/>
            <a:ext cx="534713" cy="125700"/>
            <a:chOff x="3555513" y="9506484"/>
            <a:chExt cx="534713" cy="125700"/>
          </a:xfrm>
        </p:grpSpPr>
        <p:sp>
          <p:nvSpPr>
            <p:cNvPr id="188" name="Google Shape;188;p14"/>
            <p:cNvSpPr/>
            <p:nvPr/>
          </p:nvSpPr>
          <p:spPr>
            <a:xfrm>
              <a:off x="3555513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2,3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3838609" y="954443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707913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4,2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960326" y="9508175"/>
              <a:ext cx="1299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8,6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10622031" y="5874317"/>
            <a:ext cx="494941" cy="350400"/>
            <a:chOff x="3629031" y="7460029"/>
            <a:chExt cx="494941" cy="350400"/>
          </a:xfrm>
        </p:grpSpPr>
        <p:sp>
          <p:nvSpPr>
            <p:cNvPr id="193" name="Google Shape;193;p14"/>
            <p:cNvSpPr/>
            <p:nvPr/>
          </p:nvSpPr>
          <p:spPr>
            <a:xfrm>
              <a:off x="4019872" y="7500985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94" name="Google Shape;194;p14"/>
            <p:cNvGrpSpPr/>
            <p:nvPr/>
          </p:nvGrpSpPr>
          <p:grpSpPr>
            <a:xfrm>
              <a:off x="3705231" y="7460029"/>
              <a:ext cx="200100" cy="274200"/>
              <a:chOff x="3544525" y="8871875"/>
              <a:chExt cx="200100" cy="274200"/>
            </a:xfrm>
          </p:grpSpPr>
          <p:sp>
            <p:nvSpPr>
              <p:cNvPr id="195" name="Google Shape;195;p14"/>
              <p:cNvSpPr/>
              <p:nvPr/>
            </p:nvSpPr>
            <p:spPr>
              <a:xfrm>
                <a:off x="3544525" y="8871875"/>
                <a:ext cx="200100" cy="27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/>
              </a:p>
            </p:txBody>
          </p:sp>
          <p:cxnSp>
            <p:nvCxnSpPr>
              <p:cNvPr id="196" name="Google Shape;196;p14"/>
              <p:cNvCxnSpPr/>
              <p:nvPr/>
            </p:nvCxnSpPr>
            <p:spPr>
              <a:xfrm>
                <a:off x="3573325" y="8907913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4"/>
              <p:cNvCxnSpPr/>
              <p:nvPr/>
            </p:nvCxnSpPr>
            <p:spPr>
              <a:xfrm>
                <a:off x="3573325" y="8956728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4"/>
              <p:cNvCxnSpPr/>
              <p:nvPr/>
            </p:nvCxnSpPr>
            <p:spPr>
              <a:xfrm>
                <a:off x="3573325" y="9005544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4"/>
              <p:cNvCxnSpPr/>
              <p:nvPr/>
            </p:nvCxnSpPr>
            <p:spPr>
              <a:xfrm>
                <a:off x="3573325" y="9103175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4"/>
              <p:cNvCxnSpPr/>
              <p:nvPr/>
            </p:nvCxnSpPr>
            <p:spPr>
              <a:xfrm>
                <a:off x="3573325" y="9054359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Google Shape;201;p14"/>
            <p:cNvGrpSpPr/>
            <p:nvPr/>
          </p:nvGrpSpPr>
          <p:grpSpPr>
            <a:xfrm>
              <a:off x="3629031" y="7536229"/>
              <a:ext cx="200100" cy="274200"/>
              <a:chOff x="3544525" y="8871875"/>
              <a:chExt cx="200100" cy="274200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544525" y="8871875"/>
                <a:ext cx="200100" cy="274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"/>
              </a:p>
            </p:txBody>
          </p:sp>
          <p:cxnSp>
            <p:nvCxnSpPr>
              <p:cNvPr id="203" name="Google Shape;203;p14"/>
              <p:cNvCxnSpPr/>
              <p:nvPr/>
            </p:nvCxnSpPr>
            <p:spPr>
              <a:xfrm>
                <a:off x="3573325" y="8907913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4"/>
              <p:cNvCxnSpPr/>
              <p:nvPr/>
            </p:nvCxnSpPr>
            <p:spPr>
              <a:xfrm>
                <a:off x="3573325" y="8956728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14"/>
              <p:cNvCxnSpPr/>
              <p:nvPr/>
            </p:nvCxnSpPr>
            <p:spPr>
              <a:xfrm>
                <a:off x="3573325" y="9005544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14"/>
              <p:cNvCxnSpPr/>
              <p:nvPr/>
            </p:nvCxnSpPr>
            <p:spPr>
              <a:xfrm>
                <a:off x="3573325" y="9103175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14"/>
              <p:cNvCxnSpPr/>
              <p:nvPr/>
            </p:nvCxnSpPr>
            <p:spPr>
              <a:xfrm>
                <a:off x="3573325" y="9054359"/>
                <a:ext cx="141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8" name="Google Shape;208;p14"/>
            <p:cNvSpPr/>
            <p:nvPr/>
          </p:nvSpPr>
          <p:spPr>
            <a:xfrm rot="5400000">
              <a:off x="3909000" y="760185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019872" y="7587686"/>
              <a:ext cx="1041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019872" y="766850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211" name="Google Shape;2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717" y="7101242"/>
            <a:ext cx="368600" cy="42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7097600" y="7684448"/>
            <a:ext cx="3239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TIDYR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8047450" y="8004608"/>
            <a:ext cx="16929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0"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pivot_longer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b="1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Contraer varias columnas en dos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pivot_wider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Expanda dos columnas en varias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14" name="Google Shape;214;p14"/>
          <p:cNvGrpSpPr/>
          <p:nvPr/>
        </p:nvGrpSpPr>
        <p:grpSpPr>
          <a:xfrm>
            <a:off x="7252574" y="9545949"/>
            <a:ext cx="456870" cy="265300"/>
            <a:chOff x="10572198" y="6834629"/>
            <a:chExt cx="456870" cy="265300"/>
          </a:xfrm>
        </p:grpSpPr>
        <p:sp>
          <p:nvSpPr>
            <p:cNvPr id="215" name="Google Shape;215;p14"/>
            <p:cNvSpPr/>
            <p:nvPr/>
          </p:nvSpPr>
          <p:spPr>
            <a:xfrm>
              <a:off x="10572198" y="683462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572198" y="69259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572198" y="70111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676973" y="683462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0676973" y="69259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676973" y="70111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0881768" y="683462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0881768" y="692597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881768" y="701112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5400000">
              <a:off x="10769608" y="68928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-5400000" flipH="1">
              <a:off x="10769608" y="70071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7312590" y="9953961"/>
            <a:ext cx="330038" cy="268384"/>
            <a:chOff x="10641739" y="7222754"/>
            <a:chExt cx="330038" cy="268384"/>
          </a:xfrm>
        </p:grpSpPr>
        <p:sp>
          <p:nvSpPr>
            <p:cNvPr id="227" name="Google Shape;227;p14"/>
            <p:cNvSpPr/>
            <p:nvPr/>
          </p:nvSpPr>
          <p:spPr>
            <a:xfrm>
              <a:off x="10641739" y="72227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0641739" y="731558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NA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0641739" y="74023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NA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0865577" y="72227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0865577" y="7315589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865577" y="7402338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5400000">
              <a:off x="10742333" y="734188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4" name="Google Shape;234;p14"/>
          <p:cNvGrpSpPr/>
          <p:nvPr/>
        </p:nvGrpSpPr>
        <p:grpSpPr>
          <a:xfrm>
            <a:off x="7337590" y="9061431"/>
            <a:ext cx="309175" cy="332470"/>
            <a:chOff x="10652177" y="6316767"/>
            <a:chExt cx="309175" cy="332470"/>
          </a:xfrm>
        </p:grpSpPr>
        <p:sp>
          <p:nvSpPr>
            <p:cNvPr id="235" name="Google Shape;235;p14"/>
            <p:cNvSpPr/>
            <p:nvPr/>
          </p:nvSpPr>
          <p:spPr>
            <a:xfrm>
              <a:off x="10652177" y="6316767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0652177" y="6403460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0652177" y="6484274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0652177" y="6565237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0874052" y="6400523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0874052" y="6481337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10742545" y="64050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 rot="-5400000" flipH="1">
              <a:off x="10742545" y="6519393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43" name="Google Shape;243;p14"/>
          <p:cNvSpPr txBox="1"/>
          <p:nvPr/>
        </p:nvSpPr>
        <p:spPr>
          <a:xfrm>
            <a:off x="7809225" y="9005998"/>
            <a:ext cx="2482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0">
              <a:buClr>
                <a:srgbClr val="C0813E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nest() / unnest()</a:t>
            </a:r>
            <a:r>
              <a:rPr lang="en-US" sz="1100" b="1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Convierta grupos de celdas en columnas de lista y viceversa.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unite() / separate()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Divida una sola columna en varias columnas y viceversa.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Rellene NA con el valor anterior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4" name="Google Shape;244;p14"/>
          <p:cNvGrpSpPr/>
          <p:nvPr/>
        </p:nvGrpSpPr>
        <p:grpSpPr>
          <a:xfrm>
            <a:off x="7123387" y="8088551"/>
            <a:ext cx="772013" cy="736121"/>
            <a:chOff x="10515048" y="5497829"/>
            <a:chExt cx="772013" cy="736121"/>
          </a:xfrm>
        </p:grpSpPr>
        <p:sp>
          <p:nvSpPr>
            <p:cNvPr id="245" name="Google Shape;245;p14"/>
            <p:cNvSpPr/>
            <p:nvPr/>
          </p:nvSpPr>
          <p:spPr>
            <a:xfrm>
              <a:off x="10515048" y="5497829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0515048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0515048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0619823" y="5497829"/>
              <a:ext cx="106200" cy="888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0619823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0619823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0515048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0619823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0724598" y="5497829"/>
              <a:ext cx="106200" cy="888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0724598" y="558917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0724598" y="567432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0724598" y="57637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0515048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0619823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0724598" y="585418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0971310" y="5968654"/>
              <a:ext cx="106200" cy="888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0971310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X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0971310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1076085" y="59686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1076085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1076085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1180860" y="5968654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1180860" y="6060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1180860" y="614515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 rot="5404801">
              <a:off x="10850637" y="5727575"/>
              <a:ext cx="214800" cy="199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524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5395199">
              <a:off x="10714650" y="5980275"/>
              <a:ext cx="214800" cy="199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524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571" y="5314255"/>
            <a:ext cx="629701" cy="22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8334083" y="5197158"/>
            <a:ext cx="14046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library(sparklyr)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library(arrow)</a:t>
            </a:r>
            <a:endParaRPr sz="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7099965" y="4794583"/>
            <a:ext cx="32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s-ES" sz="10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Apache Arrow acelera la transferencia de datos entre R y </a:t>
            </a:r>
            <a:r>
              <a:rPr lang="es-ES" sz="10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0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Para usarlo, simplemente cargue la biblioteca</a:t>
            </a:r>
            <a:endParaRPr sz="10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4" name="Google Shape;274;p14"/>
          <p:cNvCxnSpPr/>
          <p:nvPr/>
        </p:nvCxnSpPr>
        <p:spPr>
          <a:xfrm rot="10800000" flipH="1">
            <a:off x="7335485" y="4797381"/>
            <a:ext cx="2772600" cy="6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5" name="Google Shape;2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2155" y="8253043"/>
            <a:ext cx="445725" cy="51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1244325" y="2832964"/>
            <a:ext cx="25566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ES" sz="1100" b="0" i="0" u="none" strike="noStrike" cap="none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ft_binarizer</a:t>
            </a:r>
            <a:r>
              <a:rPr lang="es-ES" sz="1100" b="0" i="0" u="none" strike="noStrike" cap="none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– </a:t>
            </a:r>
            <a:r>
              <a:rPr lang="es-ES" sz="1100" b="0" i="0" u="none" strike="noStrike" cap="none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 valores basándose en un umbral</a:t>
            </a:r>
            <a:endParaRPr lang="es-ES" sz="1100" dirty="0">
              <a:solidFill>
                <a:srgbClr val="999999"/>
              </a:solidFill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s-ES" sz="1100" b="0" i="0" u="none" strike="noStrike" cap="none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ft_bucketizer</a:t>
            </a:r>
            <a:r>
              <a:rPr lang="es-ES" sz="1100" b="0" i="0" u="none" strike="noStrike" cap="none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E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columna numérica a columna discretizada</a:t>
            </a:r>
            <a:endParaRPr lang="es-ES" sz="1100" b="0" i="0" u="none" strike="noStrike" cap="none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s-E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ft_count_vectorizer</a:t>
            </a:r>
            <a:r>
              <a:rPr lang="es-E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Extrae un vocabulario de un documento</a:t>
            </a: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s-E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ft_discrete_cosine_transform</a:t>
            </a:r>
            <a:r>
              <a:rPr lang="es-E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Transformada discreta de coseno 1D de un vector real</a:t>
            </a:r>
          </a:p>
          <a:p>
            <a:pPr lvl="0">
              <a:spcBef>
                <a:spcPts val="600"/>
              </a:spcBef>
              <a:buSzPts val="1200"/>
            </a:pPr>
            <a:r>
              <a:rPr lang="es-ES" sz="1100" b="0" i="0" u="none" strike="noStrike" cap="none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ft_elementwise_product</a:t>
            </a:r>
            <a:r>
              <a:rPr lang="es-ES" sz="1100" b="0" i="0" u="none" strike="noStrike" cap="none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s-E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sym typeface="Source Sans Pro"/>
              </a:rPr>
              <a:t>Producto elemental entre 2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sym typeface="Source Sans Pro"/>
              </a:rPr>
              <a:t>cols</a:t>
            </a:r>
            <a:endParaRPr lang="es-ES" sz="1100" dirty="0">
              <a:solidFill>
                <a:srgbClr val="999999"/>
              </a:solidFill>
              <a:latin typeface="Source Sans Pro"/>
              <a:ea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</a:pPr>
            <a:r>
              <a:rPr lang="es-E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ft_hashing_tf</a:t>
            </a:r>
            <a:r>
              <a:rPr lang="es-E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Asigna una secuencia de términos a sus frecuencias de términos mediante el truco de hash.</a:t>
            </a:r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110" y="10152761"/>
            <a:ext cx="1645920" cy="42793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/>
          <p:nvPr/>
        </p:nvSpPr>
        <p:spPr>
          <a:xfrm>
            <a:off x="203955" y="428375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193829" y="8383605"/>
            <a:ext cx="32505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201550" y="5748900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3643050" y="292690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3651700" y="1059839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3669099" y="2937245"/>
            <a:ext cx="32352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1" algn="ctr">
              <a:lnSpc>
                <a:spcPct val="115000"/>
              </a:lnSpc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MODO LOCAL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1" algn="ctr"/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se </a:t>
            </a:r>
            <a:r>
              <a:rPr lang="en-US" sz="9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requiere</a:t>
            </a: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clúster</a:t>
            </a: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900" u="sng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Usar para solo para </a:t>
            </a:r>
            <a:r>
              <a:rPr lang="en-US" sz="900" u="sng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aprendizaje</a:t>
            </a:r>
            <a:endParaRPr sz="900" u="sng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/>
            </a:pPr>
            <a:r>
              <a:rPr lang="en-US" sz="110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Instale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versión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local de Spark:</a:t>
            </a:r>
            <a:r>
              <a:rPr lang="en-US" sz="1300" dirty="0"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spark_install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800" i="0" u="none" strike="noStrike" cap="none" dirty="0">
              <a:solidFill>
                <a:srgbClr val="4C4C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AutoNum type="arabicPeriod" startAt="2"/>
            </a:pPr>
            <a:r>
              <a:rPr lang="en-US" sz="110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Abrir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conexión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&lt;-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(master="local")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3650225" y="4164610"/>
            <a:ext cx="32352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240807" y="8382936"/>
            <a:ext cx="31950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CLÚSTER DE YARN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Asegúrese de tener copias de los archivos yarn-site.xml y hive-site.xml en el servidor RStudio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Apunte las variables de entorno a las rutas correctas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Sys.setenv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(JAVA_HOME="[Path]")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Sys.setenv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(SPARK_HOME ="[Path]")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Sys.setenv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(YARN_CONF_DIR ="[Path]")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234950" lvl="0" indent="-228600">
              <a:lnSpc>
                <a:spcPct val="90000"/>
              </a:lnSpc>
              <a:buSzPts val="1100"/>
              <a:buFont typeface="+mj-lt"/>
              <a:buAutoNum type="arabicPeriod" startAt="3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Abrir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conexión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5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(master = "yarn-cluster")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13250" y="4282181"/>
            <a:ext cx="32199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CLÚSTER INDEPENDIENTE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Instale RStudio Server en uno de los nodos existentes o en un servidor de la misma LAN</a:t>
            </a:r>
            <a:endParaRPr sz="800" dirty="0">
              <a:solidFill>
                <a:srgbClr val="4C4C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Abrir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conexión</a:t>
            </a:r>
            <a:endParaRPr sz="1300" dirty="0"/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(master=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spark://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host:port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endParaRPr sz="80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version = "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sz="800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i="0" u="none" strike="noStrike" cap="none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spark_home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[path to Spark]</a:t>
            </a:r>
            <a:r>
              <a:rPr lang="en-US" sz="800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680775" y="1043131"/>
            <a:ext cx="31962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KUBERNETES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Utilice lo siguiente para obtener el host y el puerto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     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system2("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", "cluster-info")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234950" lvl="1" indent="-228600">
              <a:lnSpc>
                <a:spcPct val="90000"/>
              </a:lnSpc>
              <a:buSzPts val="1100"/>
              <a:buFont typeface="+mj-lt"/>
              <a:buAutoNum type="arabicPeriod" startAt="2"/>
            </a:pPr>
            <a:r>
              <a:rPr lang="en-US" sz="1100" dirty="0" err="1">
                <a:latin typeface="Source Sans Pro"/>
                <a:ea typeface="Source Sans Pro"/>
                <a:sym typeface="Source Sans Pro"/>
              </a:rPr>
              <a:t>Abrir</a:t>
            </a:r>
            <a:r>
              <a:rPr lang="en-US" sz="1100" dirty="0">
                <a:latin typeface="Source Sans Pro"/>
                <a:ea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sym typeface="Source Sans Pro"/>
              </a:rPr>
              <a:t>connexión</a:t>
            </a:r>
            <a:endParaRPr sz="1100" dirty="0">
              <a:latin typeface="Source Sans Pro"/>
              <a:ea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(config =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spark_config_kubernetes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 "k8s://https://[HOST]&gt;:[PORT]",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account = "default",                  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image = "docker.io/owner/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repo:version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209969" y="1029715"/>
            <a:ext cx="3235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>
              <a:lnSpc>
                <a:spcPct val="80000"/>
              </a:lnSpc>
              <a:buClr>
                <a:srgbClr val="D28D44"/>
              </a:buClr>
              <a:buSzPts val="2500"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Conectar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218150" y="5751275"/>
            <a:ext cx="3219900" cy="23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CLIENTE DE YARN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Instalación de RStudio Server en un nodo perimetral</a:t>
            </a:r>
            <a:endParaRPr sz="13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spcBef>
                <a:spcPts val="500"/>
              </a:spcBef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Busque la ruta de acceso al directorio principal de </a:t>
            </a:r>
            <a:r>
              <a:rPr lang="es-E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 del clúster, normalmente es</a:t>
            </a: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 “/</a:t>
            </a:r>
            <a:r>
              <a:rPr lang="en-US" sz="1100" i="0" u="none" strike="noStrike" cap="none" dirty="0" err="1">
                <a:latin typeface="Source Sans Pro"/>
                <a:ea typeface="Source Sans Pro"/>
                <a:cs typeface="Source Sans Pro"/>
                <a:sym typeface="Source Sans Pro"/>
              </a:rPr>
              <a:t>usr</a:t>
            </a:r>
            <a:r>
              <a:rPr lang="en-US" sz="1100" i="0" u="none" strike="noStrike" cap="none" dirty="0">
                <a:latin typeface="Source Sans Pro"/>
                <a:ea typeface="Source Sans Pro"/>
                <a:cs typeface="Source Sans Pro"/>
                <a:sym typeface="Source Sans Pro"/>
              </a:rPr>
              <a:t>/lib/spark”</a:t>
            </a:r>
            <a:endParaRPr sz="1100" i="0" u="none" strike="noStrike" cap="none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90000"/>
              </a:lnSpc>
              <a:spcBef>
                <a:spcPts val="500"/>
              </a:spcBef>
              <a:buSzPts val="1100"/>
              <a:buFont typeface="Source Sans Pro"/>
              <a:buAutoNum type="arabicPeriod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Ejemplo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configuración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básica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    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conf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spark_config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conf$spark.executor.memory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"300M"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conf$spark.executor.cores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&lt;- 2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conf$spark.executor.instances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&lt;- 3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conf$spark.dynamicAllocation.enabled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&lt;-"false"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234950" lvl="0" indent="-228600">
              <a:lnSpc>
                <a:spcPct val="90000"/>
              </a:lnSpc>
              <a:buSzPts val="1100"/>
              <a:buFont typeface="+mj-lt"/>
              <a:buAutoNum type="arabicPeriod" startAt="4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Abrir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conexión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5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(master = "yarn",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spark_home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"/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/lib/spark/",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version = "2.1.0", config = conf)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05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649526" y="4162285"/>
            <a:ext cx="32379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NUBE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Azure -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(method = "synapse")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Qubole</a:t>
            </a:r>
            <a:r>
              <a:rPr lang="en-US" sz="1000" dirty="0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(method = 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qubole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")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14"/>
          <p:cNvSpPr/>
          <p:nvPr/>
        </p:nvSpPr>
        <p:spPr>
          <a:xfrm rot="-1799914">
            <a:off x="11323650" y="-7353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14"/>
          <p:cNvSpPr/>
          <p:nvPr/>
        </p:nvSpPr>
        <p:spPr>
          <a:xfrm flipH="1">
            <a:off x="11887741" y="460483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p14"/>
          <p:cNvSpPr/>
          <p:nvPr/>
        </p:nvSpPr>
        <p:spPr>
          <a:xfrm rot="1799914">
            <a:off x="11897166" y="-73401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p14"/>
          <p:cNvSpPr/>
          <p:nvPr/>
        </p:nvSpPr>
        <p:spPr>
          <a:xfrm flipH="1">
            <a:off x="12270483" y="-199942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p14"/>
          <p:cNvSpPr/>
          <p:nvPr/>
        </p:nvSpPr>
        <p:spPr>
          <a:xfrm rot="-1799914">
            <a:off x="12470806" y="-728272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14"/>
          <p:cNvSpPr/>
          <p:nvPr/>
        </p:nvSpPr>
        <p:spPr>
          <a:xfrm flipH="1">
            <a:off x="13034898" y="-194258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14"/>
          <p:cNvSpPr/>
          <p:nvPr/>
        </p:nvSpPr>
        <p:spPr>
          <a:xfrm rot="1799914">
            <a:off x="13044322" y="-67705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7145600" y="-9367"/>
            <a:ext cx="6820500" cy="1944300"/>
          </a:xfrm>
          <a:prstGeom prst="rect">
            <a:avLst/>
          </a:prstGeom>
          <a:gradFill>
            <a:gsLst>
              <a:gs pos="0">
                <a:srgbClr val="FFFFFF"/>
              </a:gs>
              <a:gs pos="13000">
                <a:srgbClr val="FFFFFF"/>
              </a:gs>
              <a:gs pos="3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 flipH="1">
            <a:off x="13417640" y="466363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15786" y="220303"/>
            <a:ext cx="1404600" cy="1621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/>
          <p:nvPr/>
        </p:nvSpPr>
        <p:spPr>
          <a:xfrm>
            <a:off x="7131003" y="1253323"/>
            <a:ext cx="1863300" cy="870900"/>
          </a:xfrm>
          <a:prstGeom prst="roundRect">
            <a:avLst>
              <a:gd name="adj" fmla="val 6174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7191777" y="1549067"/>
            <a:ext cx="17397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5818" marR="0" lvl="0" indent="-1358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Source Sans Pro"/>
              <a:buChar char="•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Desde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 (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copy_to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  <a:p>
            <a:pPr marL="135818" lvl="0" indent="-135818">
              <a:buSzPts val="825"/>
              <a:buFont typeface="Source Sans Pro"/>
              <a:buChar char="•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Un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archivo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spark_read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  <a:p>
            <a:pPr marL="135818" marR="0" lvl="0" indent="-1358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Source Sans Pro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Hive table (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tbl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</p:txBody>
      </p:sp>
      <p:sp>
        <p:nvSpPr>
          <p:cNvPr id="303" name="Google Shape;303;p14"/>
          <p:cNvSpPr txBox="1"/>
          <p:nvPr/>
        </p:nvSpPr>
        <p:spPr>
          <a:xfrm>
            <a:off x="7141862" y="1321402"/>
            <a:ext cx="18408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 i="0" u="none" strike="noStrike" cap="none" dirty="0" err="1">
                <a:latin typeface="Source Sans Pro"/>
                <a:ea typeface="Source Sans Pro"/>
                <a:cs typeface="Source Sans Pro"/>
                <a:sym typeface="Source Sans Pro"/>
              </a:rPr>
              <a:t>Importar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7183625" y="3592300"/>
            <a:ext cx="31950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000"/>
              <a:buFont typeface="Source Sans Pro"/>
              <a:buNone/>
            </a:pPr>
            <a:r>
              <a:rPr lang="en-US" sz="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R for Data Science, Wickham, Çetinkaya-Rundel, Grolemund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305" name="Google Shape;305;p14"/>
          <p:cNvSpPr/>
          <p:nvPr/>
        </p:nvSpPr>
        <p:spPr>
          <a:xfrm rot="5400000">
            <a:off x="7956028" y="2141454"/>
            <a:ext cx="242400" cy="274200"/>
          </a:xfrm>
          <a:prstGeom prst="rightArrow">
            <a:avLst>
              <a:gd name="adj1" fmla="val 19444"/>
              <a:gd name="adj2" fmla="val 6549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9106827" y="1481882"/>
            <a:ext cx="1222800" cy="642600"/>
          </a:xfrm>
          <a:prstGeom prst="roundRect">
            <a:avLst>
              <a:gd name="adj" fmla="val 9903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9143100" y="1780393"/>
            <a:ext cx="1201085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35818" lvl="0" indent="-135818">
              <a:buSzPts val="825"/>
              <a:buFont typeface="Source Sans Pro"/>
              <a:buChar char="•"/>
            </a:pPr>
            <a:r>
              <a:rPr lang="es-ES" sz="1000" dirty="0">
                <a:latin typeface="Source Sans Pro"/>
                <a:ea typeface="Source Sans Pro"/>
                <a:cs typeface="Source Sans Pro"/>
                <a:sym typeface="Source Sans Pro"/>
              </a:rPr>
              <a:t>Recopile el resultado, grafique en</a:t>
            </a:r>
            <a:r>
              <a:rPr lang="en-US" sz="1000" dirty="0">
                <a:latin typeface="Source Sans Pro"/>
                <a:ea typeface="Source Sans Pro"/>
                <a:cs typeface="Source Sans Pro"/>
                <a:sym typeface="Source Sans Pro"/>
              </a:rPr>
              <a:t> R</a:t>
            </a:r>
            <a:endParaRPr sz="100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9148227" y="1531896"/>
            <a:ext cx="12228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 i="0" u="none" strike="noStrike" cap="none" dirty="0" err="1">
                <a:latin typeface="Source Sans Pro"/>
                <a:ea typeface="Source Sans Pro"/>
                <a:cs typeface="Source Sans Pro"/>
                <a:sym typeface="Source Sans Pro"/>
              </a:rPr>
              <a:t>Visualizar</a:t>
            </a:r>
            <a:endParaRPr dirty="0"/>
          </a:p>
        </p:txBody>
      </p:sp>
      <p:grpSp>
        <p:nvGrpSpPr>
          <p:cNvPr id="309" name="Google Shape;309;p14"/>
          <p:cNvGrpSpPr/>
          <p:nvPr/>
        </p:nvGrpSpPr>
        <p:grpSpPr>
          <a:xfrm>
            <a:off x="7205346" y="2438746"/>
            <a:ext cx="1754400" cy="1125406"/>
            <a:chOff x="6297500" y="1459792"/>
            <a:chExt cx="1754400" cy="853421"/>
          </a:xfrm>
        </p:grpSpPr>
        <p:sp>
          <p:nvSpPr>
            <p:cNvPr id="310" name="Google Shape;310;p14"/>
            <p:cNvSpPr/>
            <p:nvPr/>
          </p:nvSpPr>
          <p:spPr>
            <a:xfrm>
              <a:off x="6297500" y="1459792"/>
              <a:ext cx="1754400" cy="833100"/>
            </a:xfrm>
            <a:prstGeom prst="roundRect">
              <a:avLst>
                <a:gd name="adj" fmla="val 6434"/>
              </a:avLst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1" name="Google Shape;311;p14"/>
            <p:cNvSpPr txBox="1"/>
            <p:nvPr/>
          </p:nvSpPr>
          <p:spPr>
            <a:xfrm>
              <a:off x="6347160" y="1667912"/>
              <a:ext cx="16665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05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Verbos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50" b="1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dplyr</a:t>
              </a:r>
              <a:endParaRPr sz="105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05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Comandos</a:t>
              </a: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50" b="1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tidyr</a:t>
              </a:r>
              <a:endParaRPr sz="105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lvl="0" indent="-135818">
                <a:buSzPts val="825"/>
                <a:buFont typeface="Source Sans Pro"/>
                <a:buChar char="•"/>
              </a:pPr>
              <a:r>
                <a:rPr lang="en-US" sz="105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Transformador</a:t>
              </a: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 de </a:t>
              </a:r>
              <a:r>
                <a:rPr lang="en-US" sz="105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características</a:t>
              </a: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 (</a:t>
              </a:r>
              <a:r>
                <a:rPr lang="en-US" sz="1050" b="1" dirty="0">
                  <a:latin typeface="Consolas"/>
                  <a:ea typeface="Consolas"/>
                  <a:cs typeface="Consolas"/>
                  <a:sym typeface="Consolas"/>
                </a:rPr>
                <a:t>ft_</a:t>
              </a: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sz="105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35818" lvl="0" indent="-135818">
                <a:buSzPts val="825"/>
                <a:buFont typeface="Source Sans Pro"/>
                <a:buChar char="•"/>
              </a:pP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SQL </a:t>
              </a:r>
              <a:r>
                <a:rPr lang="en-US" sz="1050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directo</a:t>
              </a:r>
              <a:r>
                <a:rPr lang="en-US" sz="1050" dirty="0">
                  <a:latin typeface="Source Sans Pro"/>
                  <a:ea typeface="Source Sans Pro"/>
                  <a:cs typeface="Source Sans Pro"/>
                  <a:sym typeface="Source Sans Pro"/>
                </a:rPr>
                <a:t> de Spark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(</a:t>
              </a:r>
              <a:r>
                <a:rPr lang="en-US" sz="1050" b="1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DBI</a:t>
              </a:r>
              <a:r>
                <a:rPr lang="en-US" sz="105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sz="105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2" name="Google Shape;312;p14"/>
            <p:cNvSpPr txBox="1"/>
            <p:nvPr/>
          </p:nvSpPr>
          <p:spPr>
            <a:xfrm>
              <a:off x="6758999" y="1495928"/>
              <a:ext cx="8733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8A2F"/>
                </a:buClr>
                <a:buSzPts val="1200"/>
                <a:buFont typeface="Source Sans Pro"/>
                <a:buNone/>
              </a:pPr>
              <a:r>
                <a:rPr lang="en-US" sz="1200" b="1" dirty="0">
                  <a:latin typeface="Source Sans Pro"/>
                  <a:ea typeface="Source Sans Pro"/>
                  <a:cs typeface="Source Sans Pro"/>
                  <a:sym typeface="Source Sans Pro"/>
                </a:rPr>
                <a:t>Manipular</a:t>
              </a:r>
              <a:endParaRPr dirty="0"/>
            </a:p>
          </p:txBody>
        </p:sp>
      </p:grpSp>
      <p:sp>
        <p:nvSpPr>
          <p:cNvPr id="313" name="Google Shape;313;p14"/>
          <p:cNvSpPr/>
          <p:nvPr/>
        </p:nvSpPr>
        <p:spPr>
          <a:xfrm>
            <a:off x="10723925" y="1605816"/>
            <a:ext cx="1692900" cy="689700"/>
          </a:xfrm>
          <a:prstGeom prst="roundRect">
            <a:avLst>
              <a:gd name="adj" fmla="val 6499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9519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rgbClr val="C1951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10777380" y="1838373"/>
            <a:ext cx="1569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latin typeface="Source Sans Pro"/>
                <a:ea typeface="Source Sans Pro"/>
                <a:cs typeface="Source Sans Pro"/>
                <a:sym typeface="Source Sans Pro"/>
              </a:rPr>
              <a:t>Recolecte</a:t>
            </a:r>
            <a:r>
              <a:rPr lang="en-US" sz="105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latin typeface="Source Sans Pro"/>
                <a:ea typeface="Source Sans Pro"/>
                <a:cs typeface="Source Sans Pro"/>
                <a:sym typeface="Source Sans Pro"/>
              </a:rPr>
              <a:t>los</a:t>
            </a:r>
            <a:r>
              <a:rPr lang="en-US" sz="105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r>
              <a:rPr lang="en-US" sz="105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latin typeface="Source Sans Pro"/>
                <a:ea typeface="Source Sans Pro"/>
                <a:cs typeface="Source Sans Pro"/>
                <a:sym typeface="Source Sans Pro"/>
              </a:rPr>
              <a:t>usando</a:t>
            </a:r>
            <a:r>
              <a:rPr lang="en-US" sz="1050" dirty="0">
                <a:latin typeface="Source Sans Pro"/>
                <a:ea typeface="Source Sans Pro"/>
                <a:cs typeface="Source Sans Pro"/>
                <a:sym typeface="Source Sans Pro"/>
              </a:rPr>
              <a:t> R y </a:t>
            </a:r>
            <a:r>
              <a:rPr lang="en-US" sz="1050" dirty="0" err="1">
                <a:latin typeface="Source Sans Pro"/>
                <a:ea typeface="Source Sans Pro"/>
                <a:cs typeface="Source Sans Pro"/>
                <a:sym typeface="Source Sans Pro"/>
              </a:rPr>
              <a:t>comunique</a:t>
            </a:r>
            <a:r>
              <a:rPr lang="en-US" sz="1050" dirty="0">
                <a:latin typeface="Source Sans Pro"/>
                <a:ea typeface="Source Sans Pro"/>
                <a:cs typeface="Source Sans Pro"/>
                <a:sym typeface="Source Sans Pro"/>
              </a:rPr>
              <a:t> con </a:t>
            </a:r>
            <a:r>
              <a:rPr lang="en-US" sz="1050" b="1" dirty="0">
                <a:latin typeface="Source Sans Pro"/>
                <a:ea typeface="Source Sans Pro"/>
                <a:cs typeface="Source Sans Pro"/>
                <a:sym typeface="Source Sans Pro"/>
              </a:rPr>
              <a:t>Quarto</a:t>
            </a:r>
            <a:endParaRPr sz="1050" b="1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10738484" y="1671027"/>
            <a:ext cx="1692900" cy="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200"/>
              <a:buFont typeface="Source Sans Pro"/>
              <a:buNone/>
            </a:pPr>
            <a:r>
              <a:rPr lang="en-US" sz="1200" b="1" dirty="0" err="1">
                <a:latin typeface="Source Sans Pro"/>
                <a:ea typeface="Source Sans Pro"/>
                <a:cs typeface="Source Sans Pro"/>
                <a:sym typeface="Source Sans Pro"/>
              </a:rPr>
              <a:t>Communicar</a:t>
            </a:r>
            <a:endParaRPr dirty="0"/>
          </a:p>
        </p:txBody>
      </p:sp>
      <p:sp>
        <p:nvSpPr>
          <p:cNvPr id="316" name="Google Shape;316;p14"/>
          <p:cNvSpPr/>
          <p:nvPr/>
        </p:nvSpPr>
        <p:spPr>
          <a:xfrm>
            <a:off x="10433036" y="1984168"/>
            <a:ext cx="242400" cy="274200"/>
          </a:xfrm>
          <a:prstGeom prst="rightArrow">
            <a:avLst>
              <a:gd name="adj1" fmla="val 19444"/>
              <a:gd name="adj2" fmla="val 6549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17" name="Google Shape;317;p14"/>
          <p:cNvGrpSpPr/>
          <p:nvPr/>
        </p:nvGrpSpPr>
        <p:grpSpPr>
          <a:xfrm>
            <a:off x="9118490" y="2199016"/>
            <a:ext cx="1222644" cy="689697"/>
            <a:chOff x="8141044" y="1764500"/>
            <a:chExt cx="1599900" cy="645300"/>
          </a:xfrm>
        </p:grpSpPr>
        <p:sp>
          <p:nvSpPr>
            <p:cNvPr id="318" name="Google Shape;318;p14"/>
            <p:cNvSpPr/>
            <p:nvPr/>
          </p:nvSpPr>
          <p:spPr>
            <a:xfrm>
              <a:off x="8141044" y="1764500"/>
              <a:ext cx="1599900" cy="645300"/>
            </a:xfrm>
            <a:prstGeom prst="roundRect">
              <a:avLst>
                <a:gd name="adj" fmla="val 9978"/>
              </a:avLst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Source Sans Pro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9" name="Google Shape;319;p14"/>
            <p:cNvSpPr txBox="1"/>
            <p:nvPr/>
          </p:nvSpPr>
          <p:spPr>
            <a:xfrm>
              <a:off x="8183618" y="2022554"/>
              <a:ext cx="15318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Spark </a:t>
              </a: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MLlib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(</a:t>
              </a:r>
              <a:r>
                <a:rPr lang="en-US" sz="1100" b="1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ml_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dirty="0"/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n-US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Extensión</a:t>
              </a:r>
              <a:r>
                <a:rPr lang="en-US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H2O</a:t>
              </a:r>
              <a:endParaRPr dirty="0"/>
            </a:p>
          </p:txBody>
        </p:sp>
        <p:sp>
          <p:nvSpPr>
            <p:cNvPr id="320" name="Google Shape;320;p14"/>
            <p:cNvSpPr txBox="1"/>
            <p:nvPr/>
          </p:nvSpPr>
          <p:spPr>
            <a:xfrm>
              <a:off x="8269291" y="1791821"/>
              <a:ext cx="13419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8A2F"/>
                </a:buClr>
                <a:buSzPts val="1200"/>
                <a:buFont typeface="Source Sans Pro"/>
                <a:buNone/>
              </a:pPr>
              <a:r>
                <a:rPr lang="en-US" sz="1200" b="1" i="0" u="none" strike="noStrike" cap="none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Modelado</a:t>
              </a:r>
              <a:endParaRPr dirty="0"/>
            </a:p>
          </p:txBody>
        </p:sp>
      </p:grpSp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199525" y="361175"/>
            <a:ext cx="11904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Source Sans Pro"/>
              <a:buNone/>
            </a:pPr>
            <a:r>
              <a:rPr lang="en-US" sz="4000" dirty="0" err="1">
                <a:solidFill>
                  <a:srgbClr val="424242"/>
                </a:solidFill>
              </a:rPr>
              <a:t>Ciencia</a:t>
            </a:r>
            <a:r>
              <a:rPr lang="en-US" sz="4000" dirty="0">
                <a:solidFill>
                  <a:srgbClr val="424242"/>
                </a:solidFill>
              </a:rPr>
              <a:t> de Datos </a:t>
            </a:r>
            <a:r>
              <a:rPr lang="en-US" sz="4000" dirty="0" err="1">
                <a:solidFill>
                  <a:srgbClr val="424242"/>
                </a:solidFill>
              </a:rPr>
              <a:t>en</a:t>
            </a:r>
            <a:r>
              <a:rPr lang="en-US" sz="4000" dirty="0">
                <a:solidFill>
                  <a:srgbClr val="424242"/>
                </a:solidFill>
              </a:rPr>
              <a:t> Spark con </a:t>
            </a:r>
            <a:r>
              <a:rPr lang="en-US" sz="4000" i="1" dirty="0" err="1">
                <a:solidFill>
                  <a:srgbClr val="424242"/>
                </a:solidFill>
              </a:rPr>
              <a:t>sparklyr</a:t>
            </a:r>
            <a:r>
              <a:rPr lang="en-US" sz="4000" dirty="0">
                <a:solidFill>
                  <a:srgbClr val="424242"/>
                </a:solidFill>
              </a:rPr>
              <a:t> : : </a:t>
            </a:r>
            <a:r>
              <a:rPr 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GUÍA RÁPIDA</a:t>
            </a:r>
            <a:r>
              <a:rPr lang="en-US" sz="4000" dirty="0">
                <a:solidFill>
                  <a:srgbClr val="424242"/>
                </a:solidFill>
              </a:rPr>
              <a:t> </a:t>
            </a:r>
            <a:endParaRPr sz="4000" dirty="0"/>
          </a:p>
        </p:txBody>
      </p:sp>
      <p:sp>
        <p:nvSpPr>
          <p:cNvPr id="322" name="Google Shape;322;p14"/>
          <p:cNvSpPr/>
          <p:nvPr/>
        </p:nvSpPr>
        <p:spPr>
          <a:xfrm>
            <a:off x="3657075" y="6949825"/>
            <a:ext cx="3219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3659326" y="5010632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Importar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324" name="Google Shape;324;p14"/>
          <p:cNvCxnSpPr/>
          <p:nvPr/>
        </p:nvCxnSpPr>
        <p:spPr>
          <a:xfrm>
            <a:off x="3649522" y="5452088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325" name="Google Shape;325;p14"/>
          <p:cNvSpPr txBox="1"/>
          <p:nvPr/>
        </p:nvSpPr>
        <p:spPr>
          <a:xfrm>
            <a:off x="4751275" y="7651924"/>
            <a:ext cx="20682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spark_read_csv( </a:t>
            </a:r>
            <a:r>
              <a:rPr lang="en-US" sz="9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header = TRUE, columns=NULL, infer_schema=TRUE, delimiter = ",", quote= "\"", escape = "\\", charset = "UTF-8", null_value = NULL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4743602" y="8293039"/>
            <a:ext cx="14547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spark_read_json()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4738390" y="8470356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spark_read_parquet()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3818575" y="7083288"/>
            <a:ext cx="2811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550" rIns="0" bIns="54550" anchor="ctr" anchorCtr="0">
            <a:noAutofit/>
          </a:bodyPr>
          <a:lstStyle/>
          <a:p>
            <a:pPr lvl="0" algn="ctr">
              <a:buSzPts val="1100"/>
            </a:pPr>
            <a:r>
              <a:rPr lang="es-ES" sz="10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Argumentos que se aplican a todas las funciones</a:t>
            </a:r>
            <a:r>
              <a:rPr lang="en-US" sz="1000" i="0" u="none" strike="noStrike" cap="none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endParaRPr sz="13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100"/>
              <a:buFont typeface="Source Sans Pro"/>
              <a:buNone/>
            </a:pPr>
            <a:r>
              <a:rPr lang="en-US" sz="900" i="0" u="none" strike="noStrike" cap="none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</a:t>
            </a:r>
            <a:r>
              <a:rPr lang="en-US" sz="90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name, path, options=list(),  repartition=0,</a:t>
            </a: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memory=TRUE, overwrite=TRUE</a:t>
            </a:r>
            <a:endParaRPr sz="9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3970287" y="7651924"/>
            <a:ext cx="678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CSV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3967848" y="8293039"/>
            <a:ext cx="629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3972036" y="8466106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 i="0" u="none" strike="noStrike" cap="non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PARQUET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3758225" y="6950962"/>
            <a:ext cx="3003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 algn="ctr">
              <a:buClr>
                <a:srgbClr val="4C4C4C"/>
              </a:buClr>
              <a:buSzPts val="1200"/>
            </a:pPr>
            <a:r>
              <a:rPr lang="en-US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LEER UN ARCHIVO EN SPARK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4738390" y="8654412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3972036" y="8654412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3778388" y="6646342"/>
            <a:ext cx="2935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Importar</a:t>
            </a:r>
            <a:r>
              <a:rPr lang="en-US" sz="11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datos</a:t>
            </a:r>
            <a:r>
              <a:rPr lang="en-US" sz="11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11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u="sng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n-US" sz="11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no </a:t>
            </a:r>
            <a:r>
              <a:rPr lang="en-US" sz="11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11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</a:t>
            </a:r>
            <a:endParaRPr sz="11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6" name="Google Shape;336;p14"/>
          <p:cNvSpPr/>
          <p:nvPr/>
        </p:nvSpPr>
        <p:spPr>
          <a:xfrm rot="-8500164">
            <a:off x="4061790" y="6091268"/>
            <a:ext cx="684943" cy="6051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524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 rot="2299836">
            <a:off x="4133403" y="5557943"/>
            <a:ext cx="684943" cy="60510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524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"/>
          <p:cNvSpPr/>
          <p:nvPr/>
        </p:nvSpPr>
        <p:spPr>
          <a:xfrm flipH="1">
            <a:off x="5236589" y="5873735"/>
            <a:ext cx="1404600" cy="523500"/>
          </a:xfrm>
          <a:prstGeom prst="rightArrow">
            <a:avLst>
              <a:gd name="adj1" fmla="val 76037"/>
              <a:gd name="adj2" fmla="val 50000"/>
            </a:avLst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9">
            <a:alphaModFix/>
          </a:blip>
          <a:srcRect l="17795" r="19634" b="21222"/>
          <a:stretch/>
        </p:blipFill>
        <p:spPr>
          <a:xfrm>
            <a:off x="6032793" y="5800181"/>
            <a:ext cx="266824" cy="27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14"/>
          <p:cNvGrpSpPr/>
          <p:nvPr/>
        </p:nvGrpSpPr>
        <p:grpSpPr>
          <a:xfrm>
            <a:off x="3867512" y="5594970"/>
            <a:ext cx="368595" cy="274210"/>
            <a:chOff x="324050" y="4271825"/>
            <a:chExt cx="304800" cy="230700"/>
          </a:xfrm>
        </p:grpSpPr>
        <p:sp>
          <p:nvSpPr>
            <p:cNvPr id="341" name="Google Shape;341;p14"/>
            <p:cNvSpPr/>
            <p:nvPr/>
          </p:nvSpPr>
          <p:spPr>
            <a:xfrm>
              <a:off x="324050" y="4271825"/>
              <a:ext cx="304800" cy="23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2" name="Google Shape;34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52425" y="4303365"/>
              <a:ext cx="249000" cy="173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14"/>
          <p:cNvGrpSpPr/>
          <p:nvPr/>
        </p:nvGrpSpPr>
        <p:grpSpPr>
          <a:xfrm>
            <a:off x="6167319" y="6131067"/>
            <a:ext cx="214628" cy="230696"/>
            <a:chOff x="2642871" y="4280457"/>
            <a:chExt cx="243701" cy="251002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2700021" y="4280457"/>
              <a:ext cx="186551" cy="230614"/>
              <a:chOff x="1476362" y="8581300"/>
              <a:chExt cx="242400" cy="3093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1476362" y="8581300"/>
                <a:ext cx="242400" cy="30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6" name="Google Shape;346;p14"/>
              <p:cNvCxnSpPr/>
              <p:nvPr/>
            </p:nvCxnSpPr>
            <p:spPr>
              <a:xfrm>
                <a:off x="1496254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>
                <a:off x="1496254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>
                <a:off x="1496254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>
                <a:off x="1496254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4"/>
              <p:cNvCxnSpPr/>
              <p:nvPr/>
            </p:nvCxnSpPr>
            <p:spPr>
              <a:xfrm>
                <a:off x="1496254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4"/>
              <p:cNvCxnSpPr/>
              <p:nvPr/>
            </p:nvCxnSpPr>
            <p:spPr>
              <a:xfrm>
                <a:off x="1496254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4"/>
              <p:cNvCxnSpPr/>
              <p:nvPr/>
            </p:nvCxnSpPr>
            <p:spPr>
              <a:xfrm>
                <a:off x="1496254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4"/>
              <p:cNvCxnSpPr/>
              <p:nvPr/>
            </p:nvCxnSpPr>
            <p:spPr>
              <a:xfrm>
                <a:off x="1496254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4"/>
              <p:cNvCxnSpPr/>
              <p:nvPr/>
            </p:nvCxnSpPr>
            <p:spPr>
              <a:xfrm>
                <a:off x="1496254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4"/>
              <p:cNvCxnSpPr/>
              <p:nvPr/>
            </p:nvCxnSpPr>
            <p:spPr>
              <a:xfrm>
                <a:off x="1496254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4"/>
              <p:cNvCxnSpPr/>
              <p:nvPr/>
            </p:nvCxnSpPr>
            <p:spPr>
              <a:xfrm>
                <a:off x="1496254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4"/>
              <p:cNvCxnSpPr/>
              <p:nvPr/>
            </p:nvCxnSpPr>
            <p:spPr>
              <a:xfrm>
                <a:off x="1496254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4"/>
              <p:cNvCxnSpPr/>
              <p:nvPr/>
            </p:nvCxnSpPr>
            <p:spPr>
              <a:xfrm>
                <a:off x="1496254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4"/>
              <p:cNvCxnSpPr/>
              <p:nvPr/>
            </p:nvCxnSpPr>
            <p:spPr>
              <a:xfrm>
                <a:off x="1496254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4"/>
              <p:cNvCxnSpPr/>
              <p:nvPr/>
            </p:nvCxnSpPr>
            <p:spPr>
              <a:xfrm>
                <a:off x="1496254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14"/>
              <p:cNvCxnSpPr/>
              <p:nvPr/>
            </p:nvCxnSpPr>
            <p:spPr>
              <a:xfrm>
                <a:off x="1496254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4"/>
              <p:cNvCxnSpPr/>
              <p:nvPr/>
            </p:nvCxnSpPr>
            <p:spPr>
              <a:xfrm>
                <a:off x="1549885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4"/>
              <p:cNvCxnSpPr/>
              <p:nvPr/>
            </p:nvCxnSpPr>
            <p:spPr>
              <a:xfrm>
                <a:off x="1549885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4"/>
              <p:cNvCxnSpPr/>
              <p:nvPr/>
            </p:nvCxnSpPr>
            <p:spPr>
              <a:xfrm>
                <a:off x="1549885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4"/>
              <p:cNvCxnSpPr/>
              <p:nvPr/>
            </p:nvCxnSpPr>
            <p:spPr>
              <a:xfrm>
                <a:off x="1549885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4"/>
              <p:cNvCxnSpPr/>
              <p:nvPr/>
            </p:nvCxnSpPr>
            <p:spPr>
              <a:xfrm>
                <a:off x="1549885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4"/>
              <p:cNvCxnSpPr/>
              <p:nvPr/>
            </p:nvCxnSpPr>
            <p:spPr>
              <a:xfrm>
                <a:off x="1549885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4"/>
              <p:cNvCxnSpPr/>
              <p:nvPr/>
            </p:nvCxnSpPr>
            <p:spPr>
              <a:xfrm>
                <a:off x="1549885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4"/>
              <p:cNvCxnSpPr/>
              <p:nvPr/>
            </p:nvCxnSpPr>
            <p:spPr>
              <a:xfrm>
                <a:off x="1549885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4"/>
              <p:cNvCxnSpPr/>
              <p:nvPr/>
            </p:nvCxnSpPr>
            <p:spPr>
              <a:xfrm>
                <a:off x="1549885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4"/>
              <p:cNvCxnSpPr/>
              <p:nvPr/>
            </p:nvCxnSpPr>
            <p:spPr>
              <a:xfrm>
                <a:off x="1549885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1549885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1549885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1549885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1549885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1549885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1549885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160374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160374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160374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160374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160374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4"/>
              <p:cNvCxnSpPr/>
              <p:nvPr/>
            </p:nvCxnSpPr>
            <p:spPr>
              <a:xfrm>
                <a:off x="160374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160374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160374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160374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160374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160374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160374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160374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160374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160374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4"/>
              <p:cNvCxnSpPr/>
              <p:nvPr/>
            </p:nvCxnSpPr>
            <p:spPr>
              <a:xfrm>
                <a:off x="160374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4"/>
              <p:cNvCxnSpPr/>
              <p:nvPr/>
            </p:nvCxnSpPr>
            <p:spPr>
              <a:xfrm>
                <a:off x="165737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4"/>
              <p:cNvCxnSpPr/>
              <p:nvPr/>
            </p:nvCxnSpPr>
            <p:spPr>
              <a:xfrm>
                <a:off x="165737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4"/>
              <p:cNvCxnSpPr/>
              <p:nvPr/>
            </p:nvCxnSpPr>
            <p:spPr>
              <a:xfrm>
                <a:off x="165737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4"/>
              <p:cNvCxnSpPr/>
              <p:nvPr/>
            </p:nvCxnSpPr>
            <p:spPr>
              <a:xfrm>
                <a:off x="165737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4"/>
              <p:cNvCxnSpPr/>
              <p:nvPr/>
            </p:nvCxnSpPr>
            <p:spPr>
              <a:xfrm>
                <a:off x="165737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4"/>
              <p:cNvCxnSpPr/>
              <p:nvPr/>
            </p:nvCxnSpPr>
            <p:spPr>
              <a:xfrm>
                <a:off x="165737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4"/>
              <p:cNvCxnSpPr/>
              <p:nvPr/>
            </p:nvCxnSpPr>
            <p:spPr>
              <a:xfrm>
                <a:off x="165737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4"/>
              <p:cNvCxnSpPr/>
              <p:nvPr/>
            </p:nvCxnSpPr>
            <p:spPr>
              <a:xfrm>
                <a:off x="165737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4"/>
              <p:cNvCxnSpPr/>
              <p:nvPr/>
            </p:nvCxnSpPr>
            <p:spPr>
              <a:xfrm>
                <a:off x="165737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4"/>
              <p:cNvCxnSpPr/>
              <p:nvPr/>
            </p:nvCxnSpPr>
            <p:spPr>
              <a:xfrm>
                <a:off x="165737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4"/>
              <p:cNvCxnSpPr/>
              <p:nvPr/>
            </p:nvCxnSpPr>
            <p:spPr>
              <a:xfrm>
                <a:off x="165737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4"/>
              <p:cNvCxnSpPr/>
              <p:nvPr/>
            </p:nvCxnSpPr>
            <p:spPr>
              <a:xfrm>
                <a:off x="165737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4"/>
              <p:cNvCxnSpPr/>
              <p:nvPr/>
            </p:nvCxnSpPr>
            <p:spPr>
              <a:xfrm>
                <a:off x="165737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4"/>
              <p:cNvCxnSpPr/>
              <p:nvPr/>
            </p:nvCxnSpPr>
            <p:spPr>
              <a:xfrm>
                <a:off x="165737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4"/>
              <p:cNvCxnSpPr/>
              <p:nvPr/>
            </p:nvCxnSpPr>
            <p:spPr>
              <a:xfrm>
                <a:off x="165737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4"/>
              <p:cNvCxnSpPr/>
              <p:nvPr/>
            </p:nvCxnSpPr>
            <p:spPr>
              <a:xfrm>
                <a:off x="165737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0" name="Google Shape;410;p14"/>
            <p:cNvGrpSpPr/>
            <p:nvPr/>
          </p:nvGrpSpPr>
          <p:grpSpPr>
            <a:xfrm>
              <a:off x="2642871" y="4300845"/>
              <a:ext cx="186551" cy="230614"/>
              <a:chOff x="1476362" y="8581300"/>
              <a:chExt cx="242400" cy="30930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1476362" y="8581300"/>
                <a:ext cx="242400" cy="3093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2" name="Google Shape;412;p14"/>
              <p:cNvCxnSpPr/>
              <p:nvPr/>
            </p:nvCxnSpPr>
            <p:spPr>
              <a:xfrm>
                <a:off x="1496254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4"/>
              <p:cNvCxnSpPr/>
              <p:nvPr/>
            </p:nvCxnSpPr>
            <p:spPr>
              <a:xfrm>
                <a:off x="1496254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14"/>
              <p:cNvCxnSpPr/>
              <p:nvPr/>
            </p:nvCxnSpPr>
            <p:spPr>
              <a:xfrm>
                <a:off x="1496254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14"/>
              <p:cNvCxnSpPr/>
              <p:nvPr/>
            </p:nvCxnSpPr>
            <p:spPr>
              <a:xfrm>
                <a:off x="1496254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4"/>
              <p:cNvCxnSpPr/>
              <p:nvPr/>
            </p:nvCxnSpPr>
            <p:spPr>
              <a:xfrm>
                <a:off x="1496254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4"/>
              <p:cNvCxnSpPr/>
              <p:nvPr/>
            </p:nvCxnSpPr>
            <p:spPr>
              <a:xfrm>
                <a:off x="1496254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4"/>
              <p:cNvCxnSpPr/>
              <p:nvPr/>
            </p:nvCxnSpPr>
            <p:spPr>
              <a:xfrm>
                <a:off x="1496254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4"/>
              <p:cNvCxnSpPr/>
              <p:nvPr/>
            </p:nvCxnSpPr>
            <p:spPr>
              <a:xfrm>
                <a:off x="1496254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4"/>
              <p:cNvCxnSpPr/>
              <p:nvPr/>
            </p:nvCxnSpPr>
            <p:spPr>
              <a:xfrm>
                <a:off x="1496254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4"/>
              <p:cNvCxnSpPr/>
              <p:nvPr/>
            </p:nvCxnSpPr>
            <p:spPr>
              <a:xfrm>
                <a:off x="1496254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4"/>
              <p:cNvCxnSpPr/>
              <p:nvPr/>
            </p:nvCxnSpPr>
            <p:spPr>
              <a:xfrm>
                <a:off x="1496254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4"/>
              <p:cNvCxnSpPr/>
              <p:nvPr/>
            </p:nvCxnSpPr>
            <p:spPr>
              <a:xfrm>
                <a:off x="1496254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4"/>
              <p:cNvCxnSpPr/>
              <p:nvPr/>
            </p:nvCxnSpPr>
            <p:spPr>
              <a:xfrm>
                <a:off x="1496254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4"/>
              <p:cNvCxnSpPr/>
              <p:nvPr/>
            </p:nvCxnSpPr>
            <p:spPr>
              <a:xfrm>
                <a:off x="1496254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14"/>
              <p:cNvCxnSpPr/>
              <p:nvPr/>
            </p:nvCxnSpPr>
            <p:spPr>
              <a:xfrm>
                <a:off x="1496254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14"/>
              <p:cNvCxnSpPr/>
              <p:nvPr/>
            </p:nvCxnSpPr>
            <p:spPr>
              <a:xfrm>
                <a:off x="1496254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4"/>
              <p:cNvCxnSpPr/>
              <p:nvPr/>
            </p:nvCxnSpPr>
            <p:spPr>
              <a:xfrm>
                <a:off x="1549885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14"/>
              <p:cNvCxnSpPr/>
              <p:nvPr/>
            </p:nvCxnSpPr>
            <p:spPr>
              <a:xfrm>
                <a:off x="1549885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4"/>
              <p:cNvCxnSpPr/>
              <p:nvPr/>
            </p:nvCxnSpPr>
            <p:spPr>
              <a:xfrm>
                <a:off x="1549885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4"/>
              <p:cNvCxnSpPr/>
              <p:nvPr/>
            </p:nvCxnSpPr>
            <p:spPr>
              <a:xfrm>
                <a:off x="1549885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4"/>
              <p:cNvCxnSpPr/>
              <p:nvPr/>
            </p:nvCxnSpPr>
            <p:spPr>
              <a:xfrm>
                <a:off x="1549885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4"/>
              <p:cNvCxnSpPr/>
              <p:nvPr/>
            </p:nvCxnSpPr>
            <p:spPr>
              <a:xfrm>
                <a:off x="1549885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4"/>
              <p:cNvCxnSpPr/>
              <p:nvPr/>
            </p:nvCxnSpPr>
            <p:spPr>
              <a:xfrm>
                <a:off x="1549885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4"/>
              <p:cNvCxnSpPr/>
              <p:nvPr/>
            </p:nvCxnSpPr>
            <p:spPr>
              <a:xfrm>
                <a:off x="1549885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4"/>
              <p:cNvCxnSpPr/>
              <p:nvPr/>
            </p:nvCxnSpPr>
            <p:spPr>
              <a:xfrm>
                <a:off x="1549885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4"/>
              <p:cNvCxnSpPr/>
              <p:nvPr/>
            </p:nvCxnSpPr>
            <p:spPr>
              <a:xfrm>
                <a:off x="1549885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4"/>
              <p:cNvCxnSpPr/>
              <p:nvPr/>
            </p:nvCxnSpPr>
            <p:spPr>
              <a:xfrm>
                <a:off x="1549885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4"/>
              <p:cNvCxnSpPr/>
              <p:nvPr/>
            </p:nvCxnSpPr>
            <p:spPr>
              <a:xfrm>
                <a:off x="1549885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4"/>
              <p:cNvCxnSpPr/>
              <p:nvPr/>
            </p:nvCxnSpPr>
            <p:spPr>
              <a:xfrm>
                <a:off x="1549885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4"/>
              <p:cNvCxnSpPr/>
              <p:nvPr/>
            </p:nvCxnSpPr>
            <p:spPr>
              <a:xfrm>
                <a:off x="1549885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4"/>
              <p:cNvCxnSpPr/>
              <p:nvPr/>
            </p:nvCxnSpPr>
            <p:spPr>
              <a:xfrm>
                <a:off x="1549885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4"/>
              <p:cNvCxnSpPr/>
              <p:nvPr/>
            </p:nvCxnSpPr>
            <p:spPr>
              <a:xfrm>
                <a:off x="1549885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4"/>
              <p:cNvCxnSpPr/>
              <p:nvPr/>
            </p:nvCxnSpPr>
            <p:spPr>
              <a:xfrm>
                <a:off x="160374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4"/>
              <p:cNvCxnSpPr/>
              <p:nvPr/>
            </p:nvCxnSpPr>
            <p:spPr>
              <a:xfrm>
                <a:off x="160374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4"/>
              <p:cNvCxnSpPr/>
              <p:nvPr/>
            </p:nvCxnSpPr>
            <p:spPr>
              <a:xfrm>
                <a:off x="160374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4"/>
              <p:cNvCxnSpPr/>
              <p:nvPr/>
            </p:nvCxnSpPr>
            <p:spPr>
              <a:xfrm>
                <a:off x="160374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4"/>
              <p:cNvCxnSpPr/>
              <p:nvPr/>
            </p:nvCxnSpPr>
            <p:spPr>
              <a:xfrm>
                <a:off x="160374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4"/>
              <p:cNvCxnSpPr/>
              <p:nvPr/>
            </p:nvCxnSpPr>
            <p:spPr>
              <a:xfrm>
                <a:off x="160374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4"/>
              <p:cNvCxnSpPr/>
              <p:nvPr/>
            </p:nvCxnSpPr>
            <p:spPr>
              <a:xfrm>
                <a:off x="160374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4"/>
              <p:cNvCxnSpPr/>
              <p:nvPr/>
            </p:nvCxnSpPr>
            <p:spPr>
              <a:xfrm>
                <a:off x="160374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4"/>
              <p:cNvCxnSpPr/>
              <p:nvPr/>
            </p:nvCxnSpPr>
            <p:spPr>
              <a:xfrm>
                <a:off x="160374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4"/>
              <p:cNvCxnSpPr/>
              <p:nvPr/>
            </p:nvCxnSpPr>
            <p:spPr>
              <a:xfrm>
                <a:off x="160374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4"/>
              <p:cNvCxnSpPr/>
              <p:nvPr/>
            </p:nvCxnSpPr>
            <p:spPr>
              <a:xfrm>
                <a:off x="160374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4"/>
              <p:cNvCxnSpPr/>
              <p:nvPr/>
            </p:nvCxnSpPr>
            <p:spPr>
              <a:xfrm>
                <a:off x="160374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4"/>
              <p:cNvCxnSpPr/>
              <p:nvPr/>
            </p:nvCxnSpPr>
            <p:spPr>
              <a:xfrm>
                <a:off x="160374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4"/>
              <p:cNvCxnSpPr/>
              <p:nvPr/>
            </p:nvCxnSpPr>
            <p:spPr>
              <a:xfrm>
                <a:off x="160374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4"/>
              <p:cNvCxnSpPr/>
              <p:nvPr/>
            </p:nvCxnSpPr>
            <p:spPr>
              <a:xfrm>
                <a:off x="160374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4"/>
              <p:cNvCxnSpPr/>
              <p:nvPr/>
            </p:nvCxnSpPr>
            <p:spPr>
              <a:xfrm>
                <a:off x="160374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4"/>
              <p:cNvCxnSpPr/>
              <p:nvPr/>
            </p:nvCxnSpPr>
            <p:spPr>
              <a:xfrm>
                <a:off x="1657377" y="85978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4"/>
              <p:cNvCxnSpPr/>
              <p:nvPr/>
            </p:nvCxnSpPr>
            <p:spPr>
              <a:xfrm>
                <a:off x="1657377" y="874608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4"/>
              <p:cNvCxnSpPr/>
              <p:nvPr/>
            </p:nvCxnSpPr>
            <p:spPr>
              <a:xfrm>
                <a:off x="1657377" y="8820231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4"/>
              <p:cNvCxnSpPr/>
              <p:nvPr/>
            </p:nvCxnSpPr>
            <p:spPr>
              <a:xfrm>
                <a:off x="1657377" y="863487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4"/>
              <p:cNvCxnSpPr/>
              <p:nvPr/>
            </p:nvCxnSpPr>
            <p:spPr>
              <a:xfrm>
                <a:off x="1657377" y="870901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4"/>
              <p:cNvCxnSpPr/>
              <p:nvPr/>
            </p:nvCxnSpPr>
            <p:spPr>
              <a:xfrm>
                <a:off x="1657377" y="878316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4"/>
              <p:cNvCxnSpPr/>
              <p:nvPr/>
            </p:nvCxnSpPr>
            <p:spPr>
              <a:xfrm>
                <a:off x="1657377" y="885730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4"/>
              <p:cNvCxnSpPr/>
              <p:nvPr/>
            </p:nvCxnSpPr>
            <p:spPr>
              <a:xfrm>
                <a:off x="1657377" y="86163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4"/>
              <p:cNvCxnSpPr/>
              <p:nvPr/>
            </p:nvCxnSpPr>
            <p:spPr>
              <a:xfrm>
                <a:off x="1657377" y="8690482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4"/>
              <p:cNvCxnSpPr/>
              <p:nvPr/>
            </p:nvCxnSpPr>
            <p:spPr>
              <a:xfrm>
                <a:off x="1657377" y="8764624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4"/>
              <p:cNvCxnSpPr/>
              <p:nvPr/>
            </p:nvCxnSpPr>
            <p:spPr>
              <a:xfrm>
                <a:off x="1657377" y="8838767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4"/>
              <p:cNvCxnSpPr/>
              <p:nvPr/>
            </p:nvCxnSpPr>
            <p:spPr>
              <a:xfrm>
                <a:off x="1657377" y="8653410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4"/>
              <p:cNvCxnSpPr/>
              <p:nvPr/>
            </p:nvCxnSpPr>
            <p:spPr>
              <a:xfrm>
                <a:off x="1657377" y="8727553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4"/>
              <p:cNvCxnSpPr/>
              <p:nvPr/>
            </p:nvCxnSpPr>
            <p:spPr>
              <a:xfrm>
                <a:off x="1657377" y="880169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4"/>
              <p:cNvCxnSpPr/>
              <p:nvPr/>
            </p:nvCxnSpPr>
            <p:spPr>
              <a:xfrm>
                <a:off x="1657377" y="8875839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4"/>
              <p:cNvCxnSpPr/>
              <p:nvPr/>
            </p:nvCxnSpPr>
            <p:spPr>
              <a:xfrm>
                <a:off x="1657377" y="8671946"/>
                <a:ext cx="480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76" name="Google Shape;476;p14" descr="hiv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80768" y="6015399"/>
            <a:ext cx="266825" cy="2401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4"/>
          <p:cNvSpPr txBox="1"/>
          <p:nvPr/>
        </p:nvSpPr>
        <p:spPr>
          <a:xfrm>
            <a:off x="6022355" y="6342493"/>
            <a:ext cx="5373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0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Fuente</a:t>
            </a:r>
            <a:endParaRPr sz="10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78" name="Google Shape;478;p14"/>
          <p:cNvGrpSpPr/>
          <p:nvPr/>
        </p:nvGrpSpPr>
        <p:grpSpPr>
          <a:xfrm>
            <a:off x="4682405" y="5988385"/>
            <a:ext cx="537300" cy="286800"/>
            <a:chOff x="2608637" y="4460538"/>
            <a:chExt cx="537300" cy="286800"/>
          </a:xfrm>
        </p:grpSpPr>
        <p:sp>
          <p:nvSpPr>
            <p:cNvPr id="479" name="Google Shape;479;p14"/>
            <p:cNvSpPr/>
            <p:nvPr/>
          </p:nvSpPr>
          <p:spPr>
            <a:xfrm>
              <a:off x="2608637" y="4460538"/>
              <a:ext cx="537300" cy="286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0" name="Google Shape;480;p14" descr="spark-logo-trademark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664658" y="4494757"/>
              <a:ext cx="434788" cy="2306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14"/>
          <p:cNvSpPr txBox="1"/>
          <p:nvPr/>
        </p:nvSpPr>
        <p:spPr>
          <a:xfrm>
            <a:off x="4014967" y="6353123"/>
            <a:ext cx="85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Recolectarr</a:t>
            </a:r>
            <a:r>
              <a:rPr lang="en-US" sz="8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8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Resultados</a:t>
            </a:r>
            <a:endParaRPr sz="8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2" name="Google Shape;482;p14"/>
          <p:cNvSpPr txBox="1"/>
          <p:nvPr/>
        </p:nvSpPr>
        <p:spPr>
          <a:xfrm>
            <a:off x="4169568" y="5608910"/>
            <a:ext cx="4983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8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Empujar</a:t>
            </a:r>
            <a:r>
              <a:rPr lang="en-US" sz="8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Computo</a:t>
            </a:r>
            <a:endParaRPr sz="8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3" name="Google Shape;48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75279" y="5759155"/>
            <a:ext cx="331759" cy="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71743" y="5996699"/>
            <a:ext cx="249000" cy="25152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4"/>
          <p:cNvSpPr txBox="1"/>
          <p:nvPr/>
        </p:nvSpPr>
        <p:spPr>
          <a:xfrm>
            <a:off x="5298843" y="6037823"/>
            <a:ext cx="5622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0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Importar</a:t>
            </a:r>
            <a:endParaRPr sz="10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4738390" y="8838332"/>
            <a:ext cx="16233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spark_read_</a:t>
            </a: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delta</a:t>
            </a:r>
            <a:r>
              <a:rPr lang="en-US" sz="11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7" name="Google Shape;487;p14"/>
          <p:cNvSpPr txBox="1"/>
          <p:nvPr/>
        </p:nvSpPr>
        <p:spPr>
          <a:xfrm>
            <a:off x="3972036" y="8838332"/>
            <a:ext cx="806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8A2F"/>
              </a:buClr>
              <a:buSzPts val="1300"/>
              <a:buFont typeface="Source Sans Pro"/>
              <a:buNone/>
            </a:pPr>
            <a:r>
              <a:rPr lang="en-US" sz="11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DELTA</a:t>
            </a:r>
            <a:endParaRPr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198475" y="1529230"/>
            <a:ext cx="3237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4"/>
          <p:cNvSpPr txBox="1"/>
          <p:nvPr/>
        </p:nvSpPr>
        <p:spPr>
          <a:xfrm>
            <a:off x="217725" y="1539225"/>
            <a:ext cx="31950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DATABRICKS CONNECT (v2)</a:t>
            </a:r>
            <a:endParaRPr sz="4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150000"/>
              </a:lnSpc>
              <a:buSzPts val="1100"/>
              <a:buFont typeface="Source Sans Pro"/>
              <a:buAutoNum type="arabicPeriod"/>
            </a:pP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Abre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tu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archivo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.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Renviron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usethis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edit_r_environ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lvl="0" indent="-158750">
              <a:lnSpc>
                <a:spcPct val="115000"/>
              </a:lnSpc>
              <a:buSzPts val="1100"/>
              <a:buFont typeface="Source Sans Pro"/>
              <a:buAutoNum type="arabicPeriod"/>
            </a:pP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Enel archivo .</a:t>
            </a:r>
            <a:r>
              <a:rPr lang="es-E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Renviron</a:t>
            </a:r>
            <a:r>
              <a:rPr lang="es-ES" sz="1100" dirty="0">
                <a:latin typeface="Source Sans Pro"/>
                <a:ea typeface="Source Sans Pro"/>
                <a:cs typeface="Source Sans Pro"/>
                <a:sym typeface="Source Sans Pro"/>
              </a:rPr>
              <a:t> agregue la dirección URL y el token del host de </a:t>
            </a:r>
            <a:r>
              <a:rPr lang="es-E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Databricks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(PAT): 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20624" lvl="1" indent="-15138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 Mono Light"/>
              <a:buChar char="○"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DATABRICKS_HOST = [Tu 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dirección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URL]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420624" marR="0" lvl="1" indent="-15138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Roboto Mono Light"/>
              <a:buChar char="○"/>
            </a:pP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DATABRICKS_TOKEN = [Tu token PAT]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165100" lvl="0" indent="-158750">
              <a:lnSpc>
                <a:spcPct val="150000"/>
              </a:lnSpc>
              <a:buSzPts val="1100"/>
              <a:buFont typeface="Source Sans Pro"/>
              <a:buAutoNum type="arabicPeriod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Instalar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extensión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install.packages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pysparklyr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5100" marR="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AutoNum type="arabicPeriod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Abrir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conexión</a:t>
            </a:r>
            <a:r>
              <a:rPr lang="en-US" sz="1100" dirty="0">
                <a:latin typeface="Source Sans Pro"/>
                <a:ea typeface="Source Sans Pro"/>
                <a:cs typeface="Source Sans Pro"/>
                <a:sym typeface="Source Sans Pro"/>
              </a:rPr>
              <a:t>:   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              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sc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&lt;-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spark_connect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                                                                               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cluster_id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"[Your cluster’s ID]",         method = "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databricks_connect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"                    )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0" name="Google Shape;49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16503" y="1584940"/>
            <a:ext cx="155448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14"/>
          <p:cNvGrpSpPr/>
          <p:nvPr/>
        </p:nvGrpSpPr>
        <p:grpSpPr>
          <a:xfrm>
            <a:off x="805647" y="3942364"/>
            <a:ext cx="182873" cy="182873"/>
            <a:chOff x="-1248444" y="4367694"/>
            <a:chExt cx="320100" cy="320100"/>
          </a:xfrm>
        </p:grpSpPr>
        <p:sp>
          <p:nvSpPr>
            <p:cNvPr id="492" name="Google Shape;492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93" name="Google Shape;493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14"/>
          <p:cNvSpPr txBox="1"/>
          <p:nvPr/>
        </p:nvSpPr>
        <p:spPr>
          <a:xfrm>
            <a:off x="939519" y="3872250"/>
            <a:ext cx="277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</a:t>
            </a:r>
            <a:r>
              <a:rPr lang="en-US" sz="9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Soportado</a:t>
            </a: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 err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9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Databricks Connect v2</a:t>
            </a:r>
            <a:endParaRPr sz="9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95" name="Google Shape;495;p14"/>
          <p:cNvGrpSpPr/>
          <p:nvPr/>
        </p:nvGrpSpPr>
        <p:grpSpPr>
          <a:xfrm>
            <a:off x="6691038" y="6964362"/>
            <a:ext cx="182873" cy="182873"/>
            <a:chOff x="-1248444" y="4367694"/>
            <a:chExt cx="320100" cy="320100"/>
          </a:xfrm>
        </p:grpSpPr>
        <p:sp>
          <p:nvSpPr>
            <p:cNvPr id="496" name="Google Shape;496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497" name="Google Shape;497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14"/>
          <p:cNvGrpSpPr/>
          <p:nvPr/>
        </p:nvGrpSpPr>
        <p:grpSpPr>
          <a:xfrm>
            <a:off x="6689337" y="9178852"/>
            <a:ext cx="182873" cy="182873"/>
            <a:chOff x="-1248444" y="4367694"/>
            <a:chExt cx="320100" cy="320100"/>
          </a:xfrm>
        </p:grpSpPr>
        <p:sp>
          <p:nvSpPr>
            <p:cNvPr id="499" name="Google Shape;499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0" name="Google Shape;500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14"/>
          <p:cNvGrpSpPr/>
          <p:nvPr/>
        </p:nvGrpSpPr>
        <p:grpSpPr>
          <a:xfrm>
            <a:off x="10164844" y="4222592"/>
            <a:ext cx="182873" cy="182873"/>
            <a:chOff x="-1248444" y="4367694"/>
            <a:chExt cx="320100" cy="320100"/>
          </a:xfrm>
        </p:grpSpPr>
        <p:sp>
          <p:nvSpPr>
            <p:cNvPr id="502" name="Google Shape;502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3" name="Google Shape;503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" name="Google Shape;504;p14"/>
          <p:cNvGrpSpPr/>
          <p:nvPr/>
        </p:nvGrpSpPr>
        <p:grpSpPr>
          <a:xfrm>
            <a:off x="10157224" y="6301977"/>
            <a:ext cx="182873" cy="182873"/>
            <a:chOff x="-1248444" y="4367694"/>
            <a:chExt cx="320100" cy="320100"/>
          </a:xfrm>
        </p:grpSpPr>
        <p:sp>
          <p:nvSpPr>
            <p:cNvPr id="505" name="Google Shape;505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6" name="Google Shape;506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14"/>
          <p:cNvGrpSpPr/>
          <p:nvPr/>
        </p:nvGrpSpPr>
        <p:grpSpPr>
          <a:xfrm>
            <a:off x="7675252" y="8240200"/>
            <a:ext cx="182873" cy="182873"/>
            <a:chOff x="-1248444" y="4367694"/>
            <a:chExt cx="320100" cy="320100"/>
          </a:xfrm>
        </p:grpSpPr>
        <p:sp>
          <p:nvSpPr>
            <p:cNvPr id="508" name="Google Shape;508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09" name="Google Shape;509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14"/>
          <p:cNvGrpSpPr/>
          <p:nvPr/>
        </p:nvGrpSpPr>
        <p:grpSpPr>
          <a:xfrm>
            <a:off x="13414177" y="8118067"/>
            <a:ext cx="182873" cy="182873"/>
            <a:chOff x="-1248444" y="4367694"/>
            <a:chExt cx="320100" cy="320100"/>
          </a:xfrm>
        </p:grpSpPr>
        <p:sp>
          <p:nvSpPr>
            <p:cNvPr id="511" name="Google Shape;511;p14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512" name="Google Shape;512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3" name="Google Shape;513;p14"/>
          <p:cNvCxnSpPr/>
          <p:nvPr/>
        </p:nvCxnSpPr>
        <p:spPr>
          <a:xfrm>
            <a:off x="209082" y="1453628"/>
            <a:ext cx="3219900" cy="18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514" name="Google Shape;514;p14"/>
          <p:cNvCxnSpPr/>
          <p:nvPr/>
        </p:nvCxnSpPr>
        <p:spPr>
          <a:xfrm>
            <a:off x="3651170" y="5009402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15" name="Google Shape;515;p14"/>
          <p:cNvSpPr txBox="1"/>
          <p:nvPr/>
        </p:nvSpPr>
        <p:spPr>
          <a:xfrm>
            <a:off x="3652925" y="9685665"/>
            <a:ext cx="3235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1200"/>
            </a:pP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dbplyr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en-US" sz="1100" dirty="0" err="1">
                <a:latin typeface="Source Sans Pro"/>
                <a:ea typeface="Source Sans Pro"/>
                <a:cs typeface="Source Sans Pro"/>
                <a:sym typeface="Source Sans Pro"/>
              </a:rPr>
              <a:t>in_catalog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b="0" i="0" u="none" strike="noStrike" cap="none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Habilita una dirección de tabla de tres partes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3654475" y="10100925"/>
            <a:ext cx="32352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x &lt;- tbl(sc,in_catalog("catalog", "schema", "table"))</a:t>
            </a:r>
            <a:endParaRPr sz="8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7" name="Google Shape;517;p14"/>
          <p:cNvCxnSpPr/>
          <p:nvPr/>
        </p:nvCxnSpPr>
        <p:spPr>
          <a:xfrm>
            <a:off x="7101382" y="6173071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518" name="Google Shape;518;p14"/>
          <p:cNvCxnSpPr/>
          <p:nvPr/>
        </p:nvCxnSpPr>
        <p:spPr>
          <a:xfrm>
            <a:off x="7103030" y="5730384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19" name="Google Shape;519;p14"/>
          <p:cNvCxnSpPr/>
          <p:nvPr/>
        </p:nvCxnSpPr>
        <p:spPr>
          <a:xfrm rot="10800000" flipH="1">
            <a:off x="194886" y="1031071"/>
            <a:ext cx="12120900" cy="2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20" name="Google Shape;520;p14"/>
          <p:cNvSpPr txBox="1"/>
          <p:nvPr/>
        </p:nvSpPr>
        <p:spPr>
          <a:xfrm>
            <a:off x="11265740" y="8537707"/>
            <a:ext cx="2476500" cy="127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ft_min_max_scaler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Cambiar la escala de cada entidad a un rango común [mín., máx.] linealmente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ft_ngram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Convierte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la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matriz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cadenas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entrada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matriz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n-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gramas</a:t>
            </a:r>
            <a:endParaRPr dirty="0"/>
          </a:p>
        </p:txBody>
      </p:sp>
      <p:grpSp>
        <p:nvGrpSpPr>
          <p:cNvPr id="521" name="Google Shape;521;p14"/>
          <p:cNvGrpSpPr/>
          <p:nvPr/>
        </p:nvGrpSpPr>
        <p:grpSpPr>
          <a:xfrm>
            <a:off x="10647024" y="9370954"/>
            <a:ext cx="449250" cy="125700"/>
            <a:chOff x="7005116" y="3805220"/>
            <a:chExt cx="449250" cy="125700"/>
          </a:xfrm>
        </p:grpSpPr>
        <p:sp>
          <p:nvSpPr>
            <p:cNvPr id="522" name="Google Shape;522;p14"/>
            <p:cNvSpPr/>
            <p:nvPr/>
          </p:nvSpPr>
          <p:spPr>
            <a:xfrm>
              <a:off x="7005116" y="3815585"/>
              <a:ext cx="2490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SPAR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 rot="5400000">
              <a:off x="7243349" y="384317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7367065" y="3815585"/>
              <a:ext cx="873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K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25" name="Google Shape;525;p14"/>
          <p:cNvGrpSpPr/>
          <p:nvPr/>
        </p:nvGrpSpPr>
        <p:grpSpPr>
          <a:xfrm>
            <a:off x="10689600" y="8712661"/>
            <a:ext cx="395534" cy="265372"/>
            <a:chOff x="7100973" y="3181842"/>
            <a:chExt cx="395534" cy="265372"/>
          </a:xfrm>
        </p:grpSpPr>
        <p:sp>
          <p:nvSpPr>
            <p:cNvPr id="526" name="Google Shape;526;p14"/>
            <p:cNvSpPr/>
            <p:nvPr/>
          </p:nvSpPr>
          <p:spPr>
            <a:xfrm>
              <a:off x="7100973" y="3195692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7100973" y="3282393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 rot="5400000">
              <a:off x="7242410" y="331652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7100973" y="3363214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392407" y="3190930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7392407" y="3277630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7392407" y="3358452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7223979" y="3181842"/>
              <a:ext cx="1473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i="1">
                  <a:latin typeface="Source Sans Pro"/>
                  <a:ea typeface="Source Sans Pro"/>
                  <a:cs typeface="Source Sans Pro"/>
                  <a:sym typeface="Source Sans Pro"/>
                </a:rPr>
                <a:t>1-4</a:t>
              </a:r>
              <a:endParaRPr sz="700" i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4" name="Google Shape;534;p14"/>
          <p:cNvGrpSpPr/>
          <p:nvPr/>
        </p:nvGrpSpPr>
        <p:grpSpPr>
          <a:xfrm>
            <a:off x="10700697" y="9816684"/>
            <a:ext cx="309175" cy="335407"/>
            <a:chOff x="7144152" y="4331004"/>
            <a:chExt cx="309175" cy="335407"/>
          </a:xfrm>
        </p:grpSpPr>
        <p:sp>
          <p:nvSpPr>
            <p:cNvPr id="535" name="Google Shape;535;p14"/>
            <p:cNvSpPr/>
            <p:nvPr/>
          </p:nvSpPr>
          <p:spPr>
            <a:xfrm>
              <a:off x="7144152" y="4333942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7144152" y="4420635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7144152" y="4501449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7144152" y="4582412"/>
              <a:ext cx="873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39" name="Google Shape;539;p14"/>
            <p:cNvSpPr/>
            <p:nvPr/>
          </p:nvSpPr>
          <p:spPr>
            <a:xfrm rot="5400000">
              <a:off x="7243186" y="447297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7366027" y="4331004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7366027" y="4417698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7366027" y="4498512"/>
              <a:ext cx="873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7366027" y="4579474"/>
              <a:ext cx="87300" cy="840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sp>
        <p:nvSpPr>
          <p:cNvPr id="544" name="Google Shape;544;p14"/>
          <p:cNvSpPr txBox="1"/>
          <p:nvPr/>
        </p:nvSpPr>
        <p:spPr>
          <a:xfrm>
            <a:off x="11281488" y="9599007"/>
            <a:ext cx="2476500" cy="95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ft_bucketed_random_projection_lsh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Aft>
                <a:spcPts val="1000"/>
              </a:spcAft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ft_minhash_lsh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Funciones hash sensibles a la localidad para la distancia euclidiana y la distancia de Jaccard (</a:t>
            </a:r>
            <a:r>
              <a:rPr lang="es-E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MinHash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5"/>
          <p:cNvSpPr txBox="1"/>
          <p:nvPr/>
        </p:nvSpPr>
        <p:spPr>
          <a:xfrm>
            <a:off x="665971" y="8895126"/>
            <a:ext cx="27048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Roboto Mono SemiBold"/>
                <a:ea typeface="Roboto Mono SemiBold"/>
                <a:cs typeface="Roboto Mono SemiBold"/>
                <a:sym typeface="Roboto Mono SemiBold"/>
              </a:rPr>
              <a:t>copy_to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(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sc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mtcars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  </a:t>
            </a:r>
            <a:r>
              <a:rPr lang="en-US" sz="800" dirty="0" err="1">
                <a:latin typeface="Roboto Mono SemiBold"/>
                <a:ea typeface="Roboto Mono SemiBold"/>
                <a:cs typeface="Roboto Mono SemiBold"/>
                <a:sym typeface="Roboto Mono SemiBold"/>
              </a:rPr>
              <a:t>group_by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(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cyl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  </a:t>
            </a:r>
            <a:r>
              <a:rPr lang="en-US" sz="800" dirty="0" err="1">
                <a:latin typeface="Roboto Mono SemiBold"/>
                <a:ea typeface="Roboto Mono SemiBold"/>
                <a:cs typeface="Roboto Mono SemiBold"/>
                <a:sym typeface="Roboto Mono SemiBold"/>
              </a:rPr>
              <a:t>summarise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(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mpg_m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= mean(mpg)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  collect() 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|&gt;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  </a:t>
            </a:r>
            <a:r>
              <a:rPr lang="en-US" sz="800" dirty="0" err="1">
                <a:latin typeface="Roboto Mono SemiBold"/>
                <a:ea typeface="Roboto Mono SemiBold"/>
                <a:cs typeface="Roboto Mono SemiBold"/>
                <a:sym typeface="Roboto Mono SemiBold"/>
              </a:rPr>
              <a:t>ggplot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()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 +</a:t>
            </a:r>
            <a:endParaRPr sz="800" dirty="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  </a:t>
            </a:r>
            <a:r>
              <a:rPr lang="en-US" sz="800" dirty="0" err="1">
                <a:latin typeface="Roboto Mono SemiBold"/>
                <a:ea typeface="Roboto Mono SemiBold"/>
                <a:cs typeface="Roboto Mono SemiBold"/>
                <a:sym typeface="Roboto Mono SemiBold"/>
              </a:rPr>
              <a:t>geom_col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(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aes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cyl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lang="en-US" sz="800" dirty="0" err="1">
                <a:latin typeface="Roboto Mono Light"/>
                <a:ea typeface="Roboto Mono Light"/>
                <a:cs typeface="Roboto Mono Light"/>
                <a:sym typeface="Roboto Mono Light"/>
              </a:rPr>
              <a:t>mpg_m</a:t>
            </a:r>
            <a:r>
              <a:rPr lang="en-US" sz="800" dirty="0"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r>
              <a:rPr lang="en-US" sz="8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endParaRPr sz="800" dirty="0"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3653210" y="8362568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7106605" y="643003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7103495" y="503703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7107705" y="346096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7106605" y="284552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3644372" y="580349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3651475" y="3542592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5"/>
          <p:cNvSpPr/>
          <p:nvPr/>
        </p:nvSpPr>
        <p:spPr>
          <a:xfrm rot="1799914">
            <a:off x="9604183" y="-742688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15"/>
          <p:cNvSpPr/>
          <p:nvPr/>
        </p:nvSpPr>
        <p:spPr>
          <a:xfrm flipH="1">
            <a:off x="9977502" y="-208621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15"/>
          <p:cNvSpPr/>
          <p:nvPr/>
        </p:nvSpPr>
        <p:spPr>
          <a:xfrm flipH="1">
            <a:off x="8426719" y="-227200"/>
            <a:ext cx="422100" cy="422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Google Shape;559;p15"/>
          <p:cNvSpPr/>
          <p:nvPr/>
        </p:nvSpPr>
        <p:spPr>
          <a:xfrm rot="-1799914">
            <a:off x="10177825" y="-73695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p15"/>
          <p:cNvSpPr/>
          <p:nvPr/>
        </p:nvSpPr>
        <p:spPr>
          <a:xfrm flipH="1">
            <a:off x="10741916" y="-202937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15"/>
          <p:cNvSpPr/>
          <p:nvPr/>
        </p:nvSpPr>
        <p:spPr>
          <a:xfrm>
            <a:off x="3656950" y="1559167"/>
            <a:ext cx="32391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 txBox="1"/>
          <p:nvPr/>
        </p:nvSpPr>
        <p:spPr>
          <a:xfrm>
            <a:off x="3649525" y="1500225"/>
            <a:ext cx="3234900" cy="8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0" bIns="25400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ml_linear_regression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lineal.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ml_aft_survival_regression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supervivencia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paramétrico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denominado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tiempo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falla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acelerado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(AFT)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ml_generalized_linear_regression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GLM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ml_isotonic_regression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Utiliza el algoritmo de infractores adyacentes al grupo en paralelo.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ml_random_forest_regressor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bosques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aleatorios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ml_linear_svc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 mediante máquinas de vectores de soporte lineales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ml_logistic_regression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Regresión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logística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ml_multilayer_perceptron_classifier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Basado en el Perceptrón Multicapa.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ml_naive_bayes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compatible con Multinomial NB, que puede manejar datos discretos finitamente soportados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ml_one_vs_rest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Reducción de Multiclase, realiza la reducción utilizando la estrategia de uno contra todos.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ÁRBOL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ml_decision_tree_classifier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ml_decision_tree_regressor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 y regresión mediante árboles de decisión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ml_gbt_classifier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ml_gradient_boosted_trees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ml_gbt_regressor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 binaria y regresión mediante árboles potenciados por gradiente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ml_random_forest_classifier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 y regresión mediante bosques aleatorios.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ml_feature_importances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ml_tree_feature_importance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Importancia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las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árbol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AGRUPAMIENTO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ml_bisecting_kmeans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algoritmo de bisección de k-medias basado en el artículo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ml_lda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ml_describe_topics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ml_log_likelihood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 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ml_log_perplexity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ml_topics_matrix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tema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LDA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diseñado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ml_gaussian_mixture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Maximización de expectativas para modelos de mezclas gaussianas (GMM) multivariantes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3" name="Google Shape;563;p15"/>
          <p:cNvSpPr txBox="1"/>
          <p:nvPr/>
        </p:nvSpPr>
        <p:spPr>
          <a:xfrm>
            <a:off x="3669760" y="1046077"/>
            <a:ext cx="2998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Modelado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10576156" y="8809283"/>
            <a:ext cx="3207300" cy="152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203" y="9120033"/>
            <a:ext cx="601201" cy="789638"/>
          </a:xfrm>
          <a:prstGeom prst="rect">
            <a:avLst/>
          </a:prstGeom>
          <a:noFill/>
          <a:ln>
            <a:noFill/>
          </a:ln>
          <a:effectLst>
            <a:outerShdw blurRad="100013" dist="38100" dir="36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66" name="Google Shape;566;p15"/>
          <p:cNvSpPr txBox="1"/>
          <p:nvPr/>
        </p:nvSpPr>
        <p:spPr>
          <a:xfrm>
            <a:off x="10576131" y="8762783"/>
            <a:ext cx="3207300" cy="213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 algn="ctr">
              <a:lnSpc>
                <a:spcPct val="80000"/>
              </a:lnSpc>
              <a:buClr>
                <a:srgbClr val="D28D44"/>
              </a:buClr>
              <a:buSzPts val="2500"/>
            </a:pPr>
            <a:r>
              <a:rPr lang="en-US" sz="1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 información</a:t>
            </a:r>
            <a:endParaRPr sz="15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p15"/>
          <p:cNvSpPr txBox="1"/>
          <p:nvPr/>
        </p:nvSpPr>
        <p:spPr>
          <a:xfrm>
            <a:off x="10694653" y="9969515"/>
            <a:ext cx="141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Google Shape;568;p15"/>
          <p:cNvSpPr txBox="1"/>
          <p:nvPr/>
        </p:nvSpPr>
        <p:spPr>
          <a:xfrm>
            <a:off x="12294853" y="9969515"/>
            <a:ext cx="1413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therinspark.com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9" name="Google Shape;5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825" y="9160631"/>
            <a:ext cx="931799" cy="774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15"/>
          <p:cNvCxnSpPr/>
          <p:nvPr/>
        </p:nvCxnSpPr>
        <p:spPr>
          <a:xfrm>
            <a:off x="1998325" y="10329125"/>
            <a:ext cx="11778300" cy="53100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2" name="Google Shape;5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10" y="10152761"/>
            <a:ext cx="1645920" cy="42793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15"/>
          <p:cNvSpPr txBox="1"/>
          <p:nvPr/>
        </p:nvSpPr>
        <p:spPr>
          <a:xfrm>
            <a:off x="857425" y="6113511"/>
            <a:ext cx="25656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lvl="0"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ft_vector_assembler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b="1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Combinar vectores en un solo vector de fila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ft_vector_indexer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Indexación de columnas de entidades categóricas en un conjunto de datos de Vector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ft_vector_slicer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b="1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8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Toma un vector de características y genera un nuevo vector de características con una </a:t>
            </a:r>
            <a:r>
              <a:rPr lang="es-ES" sz="8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submatriz</a:t>
            </a:r>
            <a:r>
              <a:rPr lang="es-ES" sz="8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las características originales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Clr>
                <a:srgbClr val="C0813E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ft_word2vec()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Word2Vec transforma una palabra en un código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0813E"/>
              </a:buClr>
              <a:buSzPts val="11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74" name="Google Shape;574;p15"/>
          <p:cNvGrpSpPr/>
          <p:nvPr/>
        </p:nvGrpSpPr>
        <p:grpSpPr>
          <a:xfrm>
            <a:off x="280904" y="5876468"/>
            <a:ext cx="483550" cy="125700"/>
            <a:chOff x="7053653" y="9869001"/>
            <a:chExt cx="483550" cy="125700"/>
          </a:xfrm>
        </p:grpSpPr>
        <p:sp>
          <p:nvSpPr>
            <p:cNvPr id="575" name="Google Shape;575;p15"/>
            <p:cNvSpPr/>
            <p:nvPr/>
          </p:nvSpPr>
          <p:spPr>
            <a:xfrm>
              <a:off x="7053653" y="9879366"/>
              <a:ext cx="1794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7344828" y="988231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7449603" y="9882319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 rot="5400000">
              <a:off x="7217290" y="990695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217208" y="4935284"/>
            <a:ext cx="581953" cy="129035"/>
            <a:chOff x="7010410" y="8889650"/>
            <a:chExt cx="581953" cy="129035"/>
          </a:xfrm>
        </p:grpSpPr>
        <p:sp>
          <p:nvSpPr>
            <p:cNvPr id="580" name="Google Shape;580;p15"/>
            <p:cNvSpPr/>
            <p:nvPr/>
          </p:nvSpPr>
          <p:spPr>
            <a:xfrm>
              <a:off x="7358064" y="8889935"/>
              <a:ext cx="234300" cy="12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 rot="5400000">
              <a:off x="7246272" y="8930934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10410" y="8889650"/>
              <a:ext cx="234300" cy="12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7050350" y="8905975"/>
              <a:ext cx="1473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no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4" name="Google Shape;584;p15"/>
          <p:cNvGrpSpPr/>
          <p:nvPr/>
        </p:nvGrpSpPr>
        <p:grpSpPr>
          <a:xfrm>
            <a:off x="318172" y="5310332"/>
            <a:ext cx="342075" cy="268384"/>
            <a:chOff x="7129342" y="9260912"/>
            <a:chExt cx="342075" cy="268384"/>
          </a:xfrm>
        </p:grpSpPr>
        <p:sp>
          <p:nvSpPr>
            <p:cNvPr id="585" name="Google Shape;585;p15"/>
            <p:cNvSpPr/>
            <p:nvPr/>
          </p:nvSpPr>
          <p:spPr>
            <a:xfrm>
              <a:off x="7129342" y="926091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7129342" y="935225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7129342" y="9437409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 rot="5400000">
              <a:off x="7241509" y="935955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7365217" y="9264000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7365217" y="9355345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7365217" y="9440496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2" name="Google Shape;592;p15"/>
          <p:cNvGrpSpPr/>
          <p:nvPr/>
        </p:nvGrpSpPr>
        <p:grpSpPr>
          <a:xfrm>
            <a:off x="293222" y="4273452"/>
            <a:ext cx="421913" cy="360485"/>
            <a:chOff x="7087783" y="8189505"/>
            <a:chExt cx="421913" cy="360485"/>
          </a:xfrm>
        </p:grpSpPr>
        <p:sp>
          <p:nvSpPr>
            <p:cNvPr id="593" name="Google Shape;593;p15"/>
            <p:cNvSpPr/>
            <p:nvPr/>
          </p:nvSpPr>
          <p:spPr>
            <a:xfrm>
              <a:off x="7124823" y="829629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7124823" y="838299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5" name="Google Shape;595;p15"/>
            <p:cNvSpPr/>
            <p:nvPr/>
          </p:nvSpPr>
          <p:spPr>
            <a:xfrm rot="5400000">
              <a:off x="7248035" y="8398077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124823" y="846381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378585" y="829846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378585" y="838516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378585" y="846599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7087783" y="8189505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𝞼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x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7330296" y="8200905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 𝞼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273775" y="6213984"/>
            <a:ext cx="456870" cy="265300"/>
            <a:chOff x="10544378" y="3048316"/>
            <a:chExt cx="456870" cy="265300"/>
          </a:xfrm>
        </p:grpSpPr>
        <p:sp>
          <p:nvSpPr>
            <p:cNvPr id="603" name="Google Shape;603;p15"/>
            <p:cNvSpPr/>
            <p:nvPr/>
          </p:nvSpPr>
          <p:spPr>
            <a:xfrm>
              <a:off x="10544378" y="304831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0544378" y="313966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0544378" y="3224813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10649153" y="304831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10649153" y="313966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0649153" y="3224813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0853948" y="304831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0853948" y="3139664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0853948" y="3224816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 rot="5400000">
              <a:off x="10741787" y="3163656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273775" y="6658389"/>
            <a:ext cx="456870" cy="265300"/>
            <a:chOff x="10544378" y="3525241"/>
            <a:chExt cx="456870" cy="265300"/>
          </a:xfrm>
        </p:grpSpPr>
        <p:sp>
          <p:nvSpPr>
            <p:cNvPr id="614" name="Google Shape;614;p15"/>
            <p:cNvSpPr/>
            <p:nvPr/>
          </p:nvSpPr>
          <p:spPr>
            <a:xfrm>
              <a:off x="10544378" y="352524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0544378" y="361658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0544378" y="37017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10649153" y="3525242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0649153" y="361658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0649153" y="3701738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0853948" y="352524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10853948" y="3616589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10853948" y="370174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rot="5400000">
              <a:off x="10741787" y="3640581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24" name="Google Shape;624;p15"/>
          <p:cNvGrpSpPr/>
          <p:nvPr/>
        </p:nvGrpSpPr>
        <p:grpSpPr>
          <a:xfrm>
            <a:off x="321408" y="7226920"/>
            <a:ext cx="380680" cy="269000"/>
            <a:chOff x="10576210" y="4056771"/>
            <a:chExt cx="380680" cy="269000"/>
          </a:xfrm>
        </p:grpSpPr>
        <p:sp>
          <p:nvSpPr>
            <p:cNvPr id="625" name="Google Shape;625;p15"/>
            <p:cNvSpPr/>
            <p:nvPr/>
          </p:nvSpPr>
          <p:spPr>
            <a:xfrm>
              <a:off x="10576210" y="406047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10576210" y="4151818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0576210" y="4236971"/>
              <a:ext cx="1473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1,b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 rot="5400000">
              <a:off x="10729925" y="4168210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0850690" y="4056771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0850690" y="4148116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10850690" y="4233267"/>
              <a:ext cx="1062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32" name="Google Shape;632;p15"/>
          <p:cNvGrpSpPr/>
          <p:nvPr/>
        </p:nvGrpSpPr>
        <p:grpSpPr>
          <a:xfrm>
            <a:off x="297087" y="7760845"/>
            <a:ext cx="466322" cy="265283"/>
            <a:chOff x="10534134" y="4625025"/>
            <a:chExt cx="466322" cy="265283"/>
          </a:xfrm>
        </p:grpSpPr>
        <p:sp>
          <p:nvSpPr>
            <p:cNvPr id="633" name="Google Shape;633;p15"/>
            <p:cNvSpPr/>
            <p:nvPr/>
          </p:nvSpPr>
          <p:spPr>
            <a:xfrm>
              <a:off x="10896356" y="4627680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0896356" y="4714380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0896356" y="4795202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0534134" y="4625025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boo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0534134" y="4716364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too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0534134" y="4801508"/>
              <a:ext cx="249000" cy="88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next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 rot="5400000">
              <a:off x="10781666" y="4721389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40" name="Google Shape;640;p15"/>
          <p:cNvGrpSpPr/>
          <p:nvPr/>
        </p:nvGrpSpPr>
        <p:grpSpPr>
          <a:xfrm>
            <a:off x="283934" y="3616181"/>
            <a:ext cx="448500" cy="437290"/>
            <a:chOff x="7074490" y="7594375"/>
            <a:chExt cx="448500" cy="437290"/>
          </a:xfrm>
        </p:grpSpPr>
        <p:sp>
          <p:nvSpPr>
            <p:cNvPr id="641" name="Google Shape;641;p15"/>
            <p:cNvSpPr/>
            <p:nvPr/>
          </p:nvSpPr>
          <p:spPr>
            <a:xfrm>
              <a:off x="7106132" y="777796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7106132" y="786466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3" name="Google Shape;643;p15"/>
            <p:cNvSpPr/>
            <p:nvPr/>
          </p:nvSpPr>
          <p:spPr>
            <a:xfrm rot="5400000">
              <a:off x="7229344" y="787975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7106132" y="794549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7369420" y="778014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7369420" y="786684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7369420" y="794766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7074490" y="7594375"/>
              <a:ext cx="448500" cy="1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66666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(x - median) / (p75 - p25)</a:t>
              </a:r>
              <a:endParaRPr sz="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9" name="Google Shape;649;p15"/>
          <p:cNvSpPr txBox="1"/>
          <p:nvPr/>
        </p:nvSpPr>
        <p:spPr>
          <a:xfrm>
            <a:off x="862400" y="3677861"/>
            <a:ext cx="2565600" cy="24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lvl="0"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ft_robust_scaler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 la mediana y escala de acuerdo con la escala estándar.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ft_standard_scaler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  la</a:t>
            </a:r>
          </a:p>
          <a:p>
            <a:pPr lvl="0">
              <a:buSzPts val="1200"/>
            </a:pP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 y escala a la varianza unitaria 
Uso de estadísticas de resumen de columnas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ft_stop_words_remover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Filtra las palabras vacías de la entrada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ft_string_indexer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b="1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Columna de etiquetas en una columna de índices de etiquetas.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ft_tokenizer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Convierte a minúsculas y luego lo divide por espacios en blanco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0" name="Google Shape;650;p15"/>
          <p:cNvSpPr/>
          <p:nvPr/>
        </p:nvSpPr>
        <p:spPr>
          <a:xfrm rot="-1799914">
            <a:off x="11323650" y="-7353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1" name="Google Shape;651;p15"/>
          <p:cNvSpPr/>
          <p:nvPr/>
        </p:nvSpPr>
        <p:spPr>
          <a:xfrm flipH="1">
            <a:off x="11887741" y="460483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2" name="Google Shape;652;p15"/>
          <p:cNvSpPr/>
          <p:nvPr/>
        </p:nvSpPr>
        <p:spPr>
          <a:xfrm rot="1799914">
            <a:off x="11897166" y="-734010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3" name="Google Shape;653;p15"/>
          <p:cNvSpPr/>
          <p:nvPr/>
        </p:nvSpPr>
        <p:spPr>
          <a:xfrm flipH="1">
            <a:off x="12270483" y="-199942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4" name="Google Shape;654;p15"/>
          <p:cNvSpPr/>
          <p:nvPr/>
        </p:nvSpPr>
        <p:spPr>
          <a:xfrm rot="-1799914">
            <a:off x="12470806" y="-728272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5" name="Google Shape;655;p15"/>
          <p:cNvSpPr/>
          <p:nvPr/>
        </p:nvSpPr>
        <p:spPr>
          <a:xfrm flipH="1">
            <a:off x="13034898" y="-194258"/>
            <a:ext cx="422100" cy="422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6" name="Google Shape;656;p15"/>
          <p:cNvSpPr/>
          <p:nvPr/>
        </p:nvSpPr>
        <p:spPr>
          <a:xfrm rot="1799914">
            <a:off x="13044322" y="-67705"/>
            <a:ext cx="1319457" cy="1143785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rgbClr val="F3F3F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7" name="Google Shape;657;p15"/>
          <p:cNvSpPr/>
          <p:nvPr/>
        </p:nvSpPr>
        <p:spPr>
          <a:xfrm>
            <a:off x="7145600" y="-9367"/>
            <a:ext cx="6820500" cy="1944300"/>
          </a:xfrm>
          <a:prstGeom prst="rect">
            <a:avLst/>
          </a:prstGeom>
          <a:gradFill>
            <a:gsLst>
              <a:gs pos="0">
                <a:srgbClr val="FFFFFF"/>
              </a:gs>
              <a:gs pos="13000">
                <a:srgbClr val="FFFFFF"/>
              </a:gs>
              <a:gs pos="3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5"/>
          <p:cNvSpPr/>
          <p:nvPr/>
        </p:nvSpPr>
        <p:spPr>
          <a:xfrm flipH="1">
            <a:off x="13417640" y="466363"/>
            <a:ext cx="422100" cy="42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Google Shape;660;p15"/>
          <p:cNvSpPr/>
          <p:nvPr/>
        </p:nvSpPr>
        <p:spPr>
          <a:xfrm>
            <a:off x="7107215" y="8542590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5"/>
          <p:cNvSpPr txBox="1"/>
          <p:nvPr/>
        </p:nvSpPr>
        <p:spPr>
          <a:xfrm>
            <a:off x="857050" y="2006796"/>
            <a:ext cx="26013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lvl="0"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ft_pca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Proyecte vectores a un espacio dimensional inferior de los k componentes principales superiores.</a:t>
            </a: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ft_quantile_discretizer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 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valores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categóricos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agrupados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ft_regex_tokenizer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Extrae tokens mediante el patrón de expresiones regulares proporcionado para dividir el texto.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2" name="Google Shape;662;p15"/>
          <p:cNvGrpSpPr/>
          <p:nvPr/>
        </p:nvGrpSpPr>
        <p:grpSpPr>
          <a:xfrm>
            <a:off x="254579" y="3295176"/>
            <a:ext cx="507233" cy="125700"/>
            <a:chOff x="7053148" y="7240566"/>
            <a:chExt cx="507233" cy="125700"/>
          </a:xfrm>
        </p:grpSpPr>
        <p:sp>
          <p:nvSpPr>
            <p:cNvPr id="663" name="Google Shape;663;p15"/>
            <p:cNvSpPr/>
            <p:nvPr/>
          </p:nvSpPr>
          <p:spPr>
            <a:xfrm>
              <a:off x="7053148" y="7250932"/>
              <a:ext cx="179400" cy="107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 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7368005" y="7253884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472780" y="7253884"/>
              <a:ext cx="87600" cy="92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rot="5400000">
              <a:off x="7240467" y="7278516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7" name="Google Shape;667;p15"/>
          <p:cNvGrpSpPr/>
          <p:nvPr/>
        </p:nvGrpSpPr>
        <p:grpSpPr>
          <a:xfrm>
            <a:off x="338868" y="2742812"/>
            <a:ext cx="319204" cy="251522"/>
            <a:chOff x="7139137" y="6623933"/>
            <a:chExt cx="319204" cy="251522"/>
          </a:xfrm>
        </p:grpSpPr>
        <p:sp>
          <p:nvSpPr>
            <p:cNvPr id="668" name="Google Shape;668;p15"/>
            <p:cNvSpPr/>
            <p:nvPr/>
          </p:nvSpPr>
          <p:spPr>
            <a:xfrm>
              <a:off x="7139137" y="662393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7139137" y="6710634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0" name="Google Shape;670;p15"/>
            <p:cNvSpPr/>
            <p:nvPr/>
          </p:nvSpPr>
          <p:spPr>
            <a:xfrm rot="5400000">
              <a:off x="7252695" y="6725718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7139137" y="679145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7354242" y="6623933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7354242" y="6710634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7354242" y="6791455"/>
              <a:ext cx="1041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5" name="Google Shape;675;p15"/>
          <p:cNvSpPr/>
          <p:nvPr/>
        </p:nvSpPr>
        <p:spPr>
          <a:xfrm>
            <a:off x="7099595" y="7394500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15"/>
          <p:cNvGrpSpPr/>
          <p:nvPr/>
        </p:nvGrpSpPr>
        <p:grpSpPr>
          <a:xfrm>
            <a:off x="287958" y="2178091"/>
            <a:ext cx="440325" cy="242138"/>
            <a:chOff x="7078577" y="8813915"/>
            <a:chExt cx="440325" cy="242138"/>
          </a:xfrm>
        </p:grpSpPr>
        <p:sp>
          <p:nvSpPr>
            <p:cNvPr id="677" name="Google Shape;677;p15"/>
            <p:cNvSpPr/>
            <p:nvPr/>
          </p:nvSpPr>
          <p:spPr>
            <a:xfrm>
              <a:off x="7078577" y="8813915"/>
              <a:ext cx="498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7078577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7130965" y="8813915"/>
              <a:ext cx="49800" cy="84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130965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183352" y="8813915"/>
              <a:ext cx="498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183352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7235740" y="8813915"/>
              <a:ext cx="498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235740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7416715" y="8813915"/>
              <a:ext cx="498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7416715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7469102" y="8813915"/>
              <a:ext cx="49800" cy="84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7469102" y="8864353"/>
              <a:ext cx="49800" cy="191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689" name="Google Shape;689;p15"/>
            <p:cNvSpPr/>
            <p:nvPr/>
          </p:nvSpPr>
          <p:spPr>
            <a:xfrm rot="5400000">
              <a:off x="7287389" y="891281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90" name="Google Shape;690;p15"/>
          <p:cNvSpPr txBox="1"/>
          <p:nvPr/>
        </p:nvSpPr>
        <p:spPr>
          <a:xfrm>
            <a:off x="7108125" y="8489400"/>
            <a:ext cx="32073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UTILIDADES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ml_call_constructor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Identifica el constructor de ML de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Sparklyr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asociado para la JVM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ml_model_data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Extrae datos asociados a un modelo de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</a:t>
            </a:r>
            <a:endParaRPr sz="1200" b="1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ml_standardize_formula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una cadena de fórmula a partir de las entradas del usuario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ml_uid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Extrae el UID de un objeto de ML.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15"/>
          <p:cNvSpPr txBox="1"/>
          <p:nvPr/>
        </p:nvSpPr>
        <p:spPr>
          <a:xfrm>
            <a:off x="7094713" y="960627"/>
            <a:ext cx="3239100" cy="6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ml_kmeans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ml_compute_cost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ml_compute_silhouette_measure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Agrupación en clústeres con soporte para k-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ml_power_iteration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 - 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agrupar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vértices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un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grafo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dadas similitudes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pares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propiedades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borde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RECOMENDACIÓN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ml_als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ml_recommend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Recomendación mediante la factorización de matrices de mínimos cuadrados alternos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EVALUACIÓN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ml_clustering_evaluator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Evaluador de clústeres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ml_evaluate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Métricas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rendimiento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proceso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ml_binary_classification_evaluator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ml_binary_classification_eval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ml_classification_eval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9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Conjunto de funciones para calcular las métricas de rendimiento de los modelos de predicción.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PATRÓN FRECUENTE</a:t>
            </a: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ml_fpgrowth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ml_association_rules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ml_freq_itemsets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algoritmo paralelo de crecimiento de FP para minar conjuntos de elementos frecuentes.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ml_freq_seq_patterns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sz="1100" dirty="0">
                <a:solidFill>
                  <a:srgbClr val="B7B7B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ml_prefixspan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Algoritmo</a:t>
            </a:r>
            <a:r>
              <a:rPr lang="en-U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PrefixSpan</a:t>
            </a:r>
            <a:r>
              <a:rPr lang="en-U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 </a:t>
            </a:r>
            <a:r>
              <a:rPr lang="en-U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minar</a:t>
            </a:r>
            <a:r>
              <a:rPr lang="en-U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conjuntos de </a:t>
            </a:r>
            <a:r>
              <a:rPr lang="en-U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elementos</a:t>
            </a:r>
            <a:r>
              <a:rPr lang="en-U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frecuentes</a:t>
            </a:r>
            <a:r>
              <a:rPr lang="en-US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12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ESTADÍSTICAS</a:t>
            </a:r>
            <a:endParaRPr sz="1100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ml_summary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Extrae una métrica del objeto de resumen de un modo de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ML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ml_corr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Calcular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matriz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correlación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15"/>
          <p:cNvSpPr txBox="1"/>
          <p:nvPr/>
        </p:nvSpPr>
        <p:spPr>
          <a:xfrm>
            <a:off x="7107100" y="7335425"/>
            <a:ext cx="31527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25400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CARACTERÍSTICA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ml_chisquare_test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x,features,label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- </a:t>
            </a:r>
            <a:r>
              <a:rPr lang="es-E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Prueba de independencia de Pearson para característica-etiqueta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  <a:buSzPts val="1200"/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ml_default_stop_words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Carga las palabras vacías predeterminadas para el idioma especificado</a:t>
            </a:r>
            <a:endParaRPr sz="1200" b="1" dirty="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1930095" y="9511600"/>
            <a:ext cx="1008299" cy="272371"/>
          </a:xfrm>
          <a:prstGeom prst="wedgeRoundRectCallout">
            <a:avLst>
              <a:gd name="adj1" fmla="val -73818"/>
              <a:gd name="adj2" fmla="val -24653"/>
              <a:gd name="adj3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9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Recopilar resultados en R</a:t>
            </a:r>
            <a:endParaRPr sz="9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15"/>
          <p:cNvSpPr/>
          <p:nvPr/>
        </p:nvSpPr>
        <p:spPr>
          <a:xfrm>
            <a:off x="196468" y="8672921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CCCCCC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5"/>
          <p:cNvSpPr/>
          <p:nvPr/>
        </p:nvSpPr>
        <p:spPr>
          <a:xfrm>
            <a:off x="2689020" y="9801301"/>
            <a:ext cx="681600" cy="216000"/>
          </a:xfrm>
          <a:prstGeom prst="wedgeRoundRectCallout">
            <a:avLst>
              <a:gd name="adj1" fmla="val -83359"/>
              <a:gd name="adj2" fmla="val -39711"/>
              <a:gd name="adj3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9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Crear</a:t>
            </a:r>
            <a:r>
              <a:rPr lang="en-US" sz="9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gráfica</a:t>
            </a:r>
            <a:endParaRPr sz="9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15"/>
          <p:cNvSpPr/>
          <p:nvPr/>
        </p:nvSpPr>
        <p:spPr>
          <a:xfrm rot="-5400000" flipH="1">
            <a:off x="253046" y="9371064"/>
            <a:ext cx="395400" cy="290700"/>
          </a:xfrm>
          <a:prstGeom prst="rightArrow">
            <a:avLst>
              <a:gd name="adj1" fmla="val 76037"/>
              <a:gd name="adj2" fmla="val 50000"/>
            </a:avLst>
          </a:prstGeom>
          <a:gradFill>
            <a:gsLst>
              <a:gs pos="0">
                <a:srgbClr val="FFFFFF"/>
              </a:gs>
              <a:gs pos="50000">
                <a:srgbClr val="CCCCCC"/>
              </a:gs>
              <a:gs pos="100000">
                <a:srgbClr val="B7B7B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5"/>
          <p:cNvSpPr txBox="1"/>
          <p:nvPr/>
        </p:nvSpPr>
        <p:spPr>
          <a:xfrm>
            <a:off x="222573" y="8161851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25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Visualizar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98" name="Google Shape;698;p15"/>
          <p:cNvCxnSpPr/>
          <p:nvPr/>
        </p:nvCxnSpPr>
        <p:spPr>
          <a:xfrm>
            <a:off x="200260" y="8584255"/>
            <a:ext cx="3224100" cy="6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700" name="Google Shape;700;p15"/>
          <p:cNvSpPr txBox="1"/>
          <p:nvPr/>
        </p:nvSpPr>
        <p:spPr>
          <a:xfrm>
            <a:off x="204008" y="8677271"/>
            <a:ext cx="3234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n-US" sz="1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 + GGPLOT2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01" name="Google Shape;7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321" y="9735738"/>
            <a:ext cx="274322" cy="31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46" y="8975724"/>
            <a:ext cx="290700" cy="335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/>
          <p:nvPr/>
        </p:nvSpPr>
        <p:spPr>
          <a:xfrm>
            <a:off x="2134596" y="9032814"/>
            <a:ext cx="1106700" cy="195300"/>
          </a:xfrm>
          <a:prstGeom prst="wedgeRoundRectCallout">
            <a:avLst>
              <a:gd name="adj1" fmla="val -39347"/>
              <a:gd name="adj2" fmla="val 101261"/>
              <a:gd name="adj3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9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Resumir en Spark</a:t>
            </a:r>
            <a:endParaRPr sz="9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4" name="Google Shape;704;p15"/>
          <p:cNvSpPr txBox="1"/>
          <p:nvPr/>
        </p:nvSpPr>
        <p:spPr>
          <a:xfrm>
            <a:off x="861050" y="1026838"/>
            <a:ext cx="2476500" cy="108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lvl="0"/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ft_normalizer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9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Normalizar un vector para que tenga una norma unitaria usando la norma p dada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ft_one_hot_encoder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()- 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 a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vectores</a:t>
            </a:r>
            <a:r>
              <a:rPr lang="en-U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binarios</a:t>
            </a:r>
            <a:endParaRPr dirty="0"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262610" y="1633375"/>
            <a:ext cx="471734" cy="251522"/>
            <a:chOff x="7062873" y="5504137"/>
            <a:chExt cx="471734" cy="251522"/>
          </a:xfrm>
        </p:grpSpPr>
        <p:sp>
          <p:nvSpPr>
            <p:cNvPr id="706" name="Google Shape;706;p15"/>
            <p:cNvSpPr/>
            <p:nvPr/>
          </p:nvSpPr>
          <p:spPr>
            <a:xfrm>
              <a:off x="7062873" y="5552738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 rot="5400000">
              <a:off x="7190847" y="560592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7062873" y="5633559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325732" y="5504137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325732" y="55908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25732" y="567165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30507" y="5504137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430507" y="559083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430507" y="5671659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15" name="Google Shape;715;p15"/>
          <p:cNvGrpSpPr/>
          <p:nvPr/>
        </p:nvGrpSpPr>
        <p:grpSpPr>
          <a:xfrm>
            <a:off x="264939" y="1075548"/>
            <a:ext cx="445725" cy="360485"/>
            <a:chOff x="7075877" y="4960330"/>
            <a:chExt cx="445725" cy="360485"/>
          </a:xfrm>
        </p:grpSpPr>
        <p:sp>
          <p:nvSpPr>
            <p:cNvPr id="716" name="Google Shape;716;p15"/>
            <p:cNvSpPr/>
            <p:nvPr/>
          </p:nvSpPr>
          <p:spPr>
            <a:xfrm>
              <a:off x="7112916" y="5067118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7112916" y="5153818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8" name="Google Shape;718;p15"/>
            <p:cNvSpPr/>
            <p:nvPr/>
          </p:nvSpPr>
          <p:spPr>
            <a:xfrm rot="5400000">
              <a:off x="7236128" y="5168902"/>
              <a:ext cx="125700" cy="498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112916" y="5234640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380966" y="5069293"/>
              <a:ext cx="104100" cy="840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7380966" y="5155993"/>
              <a:ext cx="104100" cy="8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7380966" y="5236815"/>
              <a:ext cx="104100" cy="84000"/>
            </a:xfrm>
            <a:prstGeom prst="rect">
              <a:avLst/>
            </a:prstGeom>
            <a:solidFill>
              <a:srgbClr val="434343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7075877" y="4960330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p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x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7342202" y="4960330"/>
              <a:ext cx="179400" cy="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i="1">
                  <a:latin typeface="Lobster"/>
                  <a:ea typeface="Lobster"/>
                  <a:cs typeface="Lobster"/>
                  <a:sym typeface="Lobster"/>
                </a:rPr>
                <a:t>p </a:t>
              </a:r>
              <a:r>
                <a:rPr lang="en-US" sz="600">
                  <a:latin typeface="Source Sans Pro"/>
                  <a:ea typeface="Source Sans Pro"/>
                  <a:cs typeface="Source Sans Pro"/>
                  <a:sym typeface="Source Sans Pro"/>
                </a:rPr>
                <a:t>= 2</a:t>
              </a:r>
              <a:endParaRPr sz="6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2938395" y="4447968"/>
            <a:ext cx="182873" cy="182873"/>
            <a:chOff x="-1248444" y="4367694"/>
            <a:chExt cx="320100" cy="320100"/>
          </a:xfrm>
        </p:grpSpPr>
        <p:sp>
          <p:nvSpPr>
            <p:cNvPr id="726" name="Google Shape;726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27" name="Google Shape;727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8" name="Google Shape;728;p15"/>
          <p:cNvGrpSpPr/>
          <p:nvPr/>
        </p:nvGrpSpPr>
        <p:grpSpPr>
          <a:xfrm>
            <a:off x="6344277" y="4240932"/>
            <a:ext cx="182873" cy="182873"/>
            <a:chOff x="-1248444" y="4367694"/>
            <a:chExt cx="320100" cy="320100"/>
          </a:xfrm>
        </p:grpSpPr>
        <p:sp>
          <p:nvSpPr>
            <p:cNvPr id="729" name="Google Shape;729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30" name="Google Shape;73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15"/>
          <p:cNvGrpSpPr/>
          <p:nvPr/>
        </p:nvGrpSpPr>
        <p:grpSpPr>
          <a:xfrm>
            <a:off x="3224707" y="8686206"/>
            <a:ext cx="182873" cy="182873"/>
            <a:chOff x="-1248444" y="4367694"/>
            <a:chExt cx="320100" cy="320100"/>
          </a:xfrm>
        </p:grpSpPr>
        <p:sp>
          <p:nvSpPr>
            <p:cNvPr id="732" name="Google Shape;732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33" name="Google Shape;73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34" name="Google Shape;734;p15"/>
          <p:cNvCxnSpPr>
            <a:endCxn id="735" idx="1"/>
          </p:cNvCxnSpPr>
          <p:nvPr/>
        </p:nvCxnSpPr>
        <p:spPr>
          <a:xfrm rot="10800000" flipH="1">
            <a:off x="194886" y="1031071"/>
            <a:ext cx="12120900" cy="27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6" name="Google Shape;736;p15"/>
          <p:cNvCxnSpPr/>
          <p:nvPr/>
        </p:nvCxnSpPr>
        <p:spPr>
          <a:xfrm>
            <a:off x="3649522" y="1474700"/>
            <a:ext cx="3239100" cy="3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38" name="Google Shape;738;p15"/>
          <p:cNvCxnSpPr/>
          <p:nvPr/>
        </p:nvCxnSpPr>
        <p:spPr>
          <a:xfrm>
            <a:off x="193145" y="8125478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9" name="Google Shape;739;p15"/>
          <p:cNvSpPr/>
          <p:nvPr/>
        </p:nvSpPr>
        <p:spPr>
          <a:xfrm>
            <a:off x="10560900" y="3879636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15"/>
          <p:cNvSpPr/>
          <p:nvPr/>
        </p:nvSpPr>
        <p:spPr>
          <a:xfrm>
            <a:off x="10589592" y="4892084"/>
            <a:ext cx="3195000" cy="69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5"/>
          <p:cNvSpPr txBox="1"/>
          <p:nvPr/>
        </p:nvSpPr>
        <p:spPr>
          <a:xfrm>
            <a:off x="10567785" y="2019861"/>
            <a:ext cx="3152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>
              <a:lnSpc>
                <a:spcPct val="80000"/>
              </a:lnSpc>
              <a:buClr>
                <a:srgbClr val="D28D44"/>
              </a:buClr>
              <a:buSzPts val="2500"/>
            </a:pPr>
            <a:r>
              <a:rPr lang="en-US" sz="25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Canalizaciones</a:t>
            </a:r>
            <a:r>
              <a:rPr lang="en-US" sz="25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ML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742" name="Google Shape;742;p15"/>
          <p:cNvCxnSpPr/>
          <p:nvPr/>
        </p:nvCxnSpPr>
        <p:spPr>
          <a:xfrm>
            <a:off x="10568950" y="2452286"/>
            <a:ext cx="3218100" cy="3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43" name="Google Shape;743;p15"/>
          <p:cNvCxnSpPr/>
          <p:nvPr/>
        </p:nvCxnSpPr>
        <p:spPr>
          <a:xfrm rot="10800000" flipH="1">
            <a:off x="10561325" y="2011661"/>
            <a:ext cx="3238500" cy="6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4" name="Google Shape;744;p15"/>
          <p:cNvSpPr/>
          <p:nvPr/>
        </p:nvSpPr>
        <p:spPr>
          <a:xfrm>
            <a:off x="10568500" y="2952911"/>
            <a:ext cx="3234900" cy="567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D9D9D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5"/>
          <p:cNvSpPr txBox="1"/>
          <p:nvPr/>
        </p:nvSpPr>
        <p:spPr>
          <a:xfrm>
            <a:off x="10484387" y="5574912"/>
            <a:ext cx="319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28D44"/>
              </a:buClr>
              <a:buSzPts val="2500"/>
              <a:buFont typeface="Source Sans Pro"/>
              <a:buNone/>
            </a:pPr>
            <a:r>
              <a:rPr lang="en-US" sz="900" i="1" u="sng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spark.posit.co/guides/pipelines</a:t>
            </a:r>
            <a:endParaRPr sz="900" i="1" u="sng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6" name="Google Shape;746;p15"/>
          <p:cNvSpPr txBox="1"/>
          <p:nvPr/>
        </p:nvSpPr>
        <p:spPr>
          <a:xfrm>
            <a:off x="10563250" y="2501636"/>
            <a:ext cx="32274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s-ES" sz="1000" i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Cree fácilmente modelos formales de Spark Pipeline con R. Guarde la canalización en Sacala nativo. No tendrá dependencias de R.</a:t>
            </a:r>
            <a:endParaRPr sz="1000" i="1" dirty="0">
              <a:solidFill>
                <a:srgbClr val="666666"/>
              </a:solidFill>
            </a:endParaRPr>
          </a:p>
        </p:txBody>
      </p:sp>
      <p:sp>
        <p:nvSpPr>
          <p:cNvPr id="747" name="Google Shape;747;p15"/>
          <p:cNvSpPr txBox="1"/>
          <p:nvPr/>
        </p:nvSpPr>
        <p:spPr>
          <a:xfrm>
            <a:off x="10549425" y="2901811"/>
            <a:ext cx="32391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400"/>
              </a:spcBef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INICIALIZAR Y ENTRENAR</a:t>
            </a:r>
            <a:endParaRPr sz="1200" b="1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ml_pipeline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Inicializa una nueva canalización de </a:t>
            </a:r>
            <a:r>
              <a:rPr lang="es-E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ml_fit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Entrena el modelo y genera un modelo de canalización de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 b="1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lnSpc>
                <a:spcPct val="115000"/>
              </a:lnSpc>
              <a:spcBef>
                <a:spcPts val="400"/>
              </a:spcBef>
            </a:pPr>
            <a:r>
              <a:rPr lang="en-US" sz="1200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GUARDAR Y RECUPERAR</a:t>
            </a:r>
            <a:endParaRPr sz="1200" dirty="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ml_save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 en un formato que puede ser leído por Scala y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PySpark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lnSpc>
                <a:spcPct val="115000"/>
              </a:lnSpc>
              <a:spcBef>
                <a:spcPts val="400"/>
              </a:spcBef>
            </a:pPr>
            <a:r>
              <a:rPr lang="en-US" sz="1100" dirty="0" err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ml_read</a:t>
            </a:r>
            <a:r>
              <a:rPr lang="en-US" sz="1100" dirty="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- 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Lee el objeto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</a:t>
            </a:r>
            <a:r>
              <a:rPr lang="es-ES" sz="110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sparklyr</a:t>
            </a:r>
            <a:r>
              <a:rPr lang="es-ES" sz="11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8" name="Google Shape;748;p15"/>
          <p:cNvSpPr/>
          <p:nvPr/>
        </p:nvSpPr>
        <p:spPr>
          <a:xfrm>
            <a:off x="11408825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5"/>
          <p:cNvSpPr txBox="1"/>
          <p:nvPr/>
        </p:nvSpPr>
        <p:spPr>
          <a:xfrm>
            <a:off x="10526147" y="5077215"/>
            <a:ext cx="781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ml_pipeline()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0" name="Google Shape;750;p15"/>
          <p:cNvSpPr txBox="1"/>
          <p:nvPr/>
        </p:nvSpPr>
        <p:spPr>
          <a:xfrm>
            <a:off x="10831178" y="485230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ft_dplyr_transformer()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15"/>
          <p:cNvSpPr/>
          <p:nvPr/>
        </p:nvSpPr>
        <p:spPr>
          <a:xfrm>
            <a:off x="11893949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5"/>
          <p:cNvSpPr txBox="1"/>
          <p:nvPr/>
        </p:nvSpPr>
        <p:spPr>
          <a:xfrm>
            <a:off x="11316953" y="534731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ft_bucketizer()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15"/>
          <p:cNvSpPr/>
          <p:nvPr/>
        </p:nvSpPr>
        <p:spPr>
          <a:xfrm>
            <a:off x="12389755" y="5078453"/>
            <a:ext cx="189050" cy="293025"/>
          </a:xfrm>
          <a:prstGeom prst="flowChartMagneticDrum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5"/>
          <p:cNvSpPr txBox="1"/>
          <p:nvPr/>
        </p:nvSpPr>
        <p:spPr>
          <a:xfrm>
            <a:off x="11868825" y="4852304"/>
            <a:ext cx="1269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ml_linear_regression()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15"/>
          <p:cNvSpPr txBox="1"/>
          <p:nvPr/>
        </p:nvSpPr>
        <p:spPr>
          <a:xfrm>
            <a:off x="12693492" y="5080678"/>
            <a:ext cx="528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ml_fit()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15"/>
          <p:cNvSpPr txBox="1"/>
          <p:nvPr/>
        </p:nvSpPr>
        <p:spPr>
          <a:xfrm>
            <a:off x="13222300" y="5080678"/>
            <a:ext cx="6012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ml_save()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15"/>
          <p:cNvSpPr/>
          <p:nvPr/>
        </p:nvSpPr>
        <p:spPr>
          <a:xfrm rot="5400000">
            <a:off x="11650303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5"/>
          <p:cNvSpPr/>
          <p:nvPr/>
        </p:nvSpPr>
        <p:spPr>
          <a:xfrm rot="5400000">
            <a:off x="12136340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"/>
          <p:cNvSpPr/>
          <p:nvPr/>
        </p:nvSpPr>
        <p:spPr>
          <a:xfrm rot="5400000">
            <a:off x="12610829" y="5173465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 rot="5400000">
            <a:off x="13131519" y="5173465"/>
            <a:ext cx="200050" cy="109925"/>
          </a:xfrm>
          <a:prstGeom prst="flowChartExtra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/>
          <p:nvPr/>
        </p:nvSpPr>
        <p:spPr>
          <a:xfrm rot="5400000">
            <a:off x="11206353" y="5170003"/>
            <a:ext cx="200050" cy="109925"/>
          </a:xfrm>
          <a:prstGeom prst="flowChartExtra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15"/>
          <p:cNvGrpSpPr/>
          <p:nvPr/>
        </p:nvGrpSpPr>
        <p:grpSpPr>
          <a:xfrm>
            <a:off x="13612614" y="2969747"/>
            <a:ext cx="182873" cy="182873"/>
            <a:chOff x="-1248444" y="4367694"/>
            <a:chExt cx="320100" cy="320100"/>
          </a:xfrm>
        </p:grpSpPr>
        <p:sp>
          <p:nvSpPr>
            <p:cNvPr id="763" name="Google Shape;763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64" name="Google Shape;76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5" name="Google Shape;765;p15"/>
          <p:cNvGrpSpPr/>
          <p:nvPr/>
        </p:nvGrpSpPr>
        <p:grpSpPr>
          <a:xfrm>
            <a:off x="13613464" y="3889807"/>
            <a:ext cx="182873" cy="182873"/>
            <a:chOff x="-1248444" y="4367694"/>
            <a:chExt cx="320100" cy="320100"/>
          </a:xfrm>
        </p:grpSpPr>
        <p:sp>
          <p:nvSpPr>
            <p:cNvPr id="766" name="Google Shape;766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67" name="Google Shape;767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" name="Google Shape;73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15786" y="220303"/>
            <a:ext cx="1404600" cy="162153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5"/>
          <p:cNvSpPr txBox="1"/>
          <p:nvPr/>
        </p:nvSpPr>
        <p:spPr>
          <a:xfrm>
            <a:off x="10597298" y="6041916"/>
            <a:ext cx="2342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noAutofit/>
          </a:bodyPr>
          <a:lstStyle/>
          <a:p>
            <a:pPr lvl="1">
              <a:lnSpc>
                <a:spcPct val="80000"/>
              </a:lnSpc>
              <a:buClr>
                <a:srgbClr val="D28D44"/>
              </a:buClr>
              <a:buSzPts val="2500"/>
            </a:pPr>
            <a:r>
              <a:rPr lang="en-US" sz="2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distribuido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769" name="Google Shape;769;p15"/>
          <p:cNvCxnSpPr/>
          <p:nvPr/>
        </p:nvCxnSpPr>
        <p:spPr>
          <a:xfrm>
            <a:off x="10574985" y="6464320"/>
            <a:ext cx="3224100" cy="6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miter lim="400000"/>
            <a:headEnd type="none" w="sm" len="sm"/>
            <a:tailEnd type="none" w="sm" len="sm"/>
          </a:ln>
        </p:spPr>
      </p:cxnSp>
      <p:cxnSp>
        <p:nvCxnSpPr>
          <p:cNvPr id="770" name="Google Shape;770;p15"/>
          <p:cNvCxnSpPr/>
          <p:nvPr/>
        </p:nvCxnSpPr>
        <p:spPr>
          <a:xfrm>
            <a:off x="10567870" y="5976406"/>
            <a:ext cx="3237300" cy="123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71" name="Google Shape;771;p15"/>
          <p:cNvSpPr txBox="1"/>
          <p:nvPr/>
        </p:nvSpPr>
        <p:spPr>
          <a:xfrm>
            <a:off x="10498943" y="7190798"/>
            <a:ext cx="330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spark_apply(</a:t>
            </a:r>
            <a:r>
              <a:rPr lang="en-US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x, f, columns = NULL, memory = TRUE, group_by = NULL, name = NULL, barrier = NULL, fetch_result_as_sdf = TRUE</a:t>
            </a:r>
            <a:r>
              <a:rPr lang="en-US" sz="10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0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72" name="Google Shape;772;p15"/>
          <p:cNvGrpSpPr/>
          <p:nvPr/>
        </p:nvGrpSpPr>
        <p:grpSpPr>
          <a:xfrm>
            <a:off x="13537264" y="6153389"/>
            <a:ext cx="182873" cy="182873"/>
            <a:chOff x="-1248444" y="4367694"/>
            <a:chExt cx="320100" cy="320100"/>
          </a:xfrm>
        </p:grpSpPr>
        <p:sp>
          <p:nvSpPr>
            <p:cNvPr id="773" name="Google Shape;773;p15"/>
            <p:cNvSpPr/>
            <p:nvPr/>
          </p:nvSpPr>
          <p:spPr>
            <a:xfrm>
              <a:off x="-1248444" y="4367694"/>
              <a:ext cx="320100" cy="320100"/>
            </a:xfrm>
            <a:prstGeom prst="ellipse">
              <a:avLst/>
            </a:prstGeom>
            <a:solidFill>
              <a:srgbClr val="E4E4E3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774" name="Google Shape;77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202694" y="4413444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5" name="Google Shape;775;p15"/>
          <p:cNvSpPr txBox="1"/>
          <p:nvPr/>
        </p:nvSpPr>
        <p:spPr>
          <a:xfrm>
            <a:off x="10560812" y="6470277"/>
            <a:ext cx="3224100" cy="95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Ejecute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código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arbitrario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escala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del </a:t>
            </a:r>
            <a:r>
              <a:rPr lang="en-US" sz="1050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clúster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</a:t>
            </a:r>
            <a:r>
              <a:rPr lang="en-US" sz="1050" b="1" dirty="0" err="1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spark_apply</a:t>
            </a:r>
            <a:r>
              <a:rPr lang="en-US" sz="1050" b="1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n-U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s-ES" sz="105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Útil cuando se necesita una funcionalidad que solo está disponible en R, y para resolver "problemas vergonzosamente paralelos"</a:t>
            </a:r>
            <a:endParaRPr sz="1050" dirty="0">
              <a:solidFill>
                <a:srgbClr val="999999"/>
              </a:solidFill>
            </a:endParaRPr>
          </a:p>
        </p:txBody>
      </p:sp>
      <p:sp>
        <p:nvSpPr>
          <p:cNvPr id="776" name="Google Shape;776;p15"/>
          <p:cNvSpPr txBox="1"/>
          <p:nvPr/>
        </p:nvSpPr>
        <p:spPr>
          <a:xfrm>
            <a:off x="10866432" y="7625557"/>
            <a:ext cx="27984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rgbClr val="43434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copy_to</a:t>
            </a:r>
            <a:r>
              <a:rPr lang="en-US" sz="900" dirty="0">
                <a:solidFill>
                  <a:srgbClr val="43434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(</a:t>
            </a:r>
            <a:r>
              <a:rPr lang="en-US" sz="900" dirty="0" err="1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sc</a:t>
            </a: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lang="en-US" sz="900" dirty="0" err="1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mtcars</a:t>
            </a:r>
            <a:r>
              <a:rPr lang="en-US" sz="900" dirty="0">
                <a:solidFill>
                  <a:srgbClr val="434343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)</a:t>
            </a: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|&gt;</a:t>
            </a:r>
            <a:endParaRPr sz="900" dirty="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-US" sz="900" b="1" dirty="0" err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spark_apply</a:t>
            </a:r>
            <a:r>
              <a:rPr lang="en-US" sz="9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r>
              <a:rPr lang="en-US" sz="900" dirty="0" err="1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nrow</a:t>
            </a: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, </a:t>
            </a:r>
            <a:r>
              <a:rPr lang="en-US" sz="900" dirty="0">
                <a:solidFill>
                  <a:srgbClr val="93C47D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R only function</a:t>
            </a:r>
            <a:endParaRPr sz="900" dirty="0">
              <a:solidFill>
                <a:srgbClr val="93C47D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r>
              <a:rPr lang="en-US" sz="900" dirty="0" err="1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group_by</a:t>
            </a: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"am", </a:t>
            </a:r>
            <a:endParaRPr sz="900" dirty="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columns = "am double, x long"</a:t>
            </a:r>
            <a:endParaRPr sz="900" dirty="0"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800" b="1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D86D411C-600B-480F-3253-2EB8E5BAB38A}"/>
              </a:ext>
            </a:extLst>
          </p:cNvPr>
          <p:cNvSpPr txBox="1"/>
          <p:nvPr/>
        </p:nvSpPr>
        <p:spPr>
          <a:xfrm>
            <a:off x="2443995" y="10417110"/>
            <a:ext cx="113226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CC BY SA Posit Software, PBC  •   info@posit.co  •   posit.co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Aprenda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b="1" dirty="0">
                <a:latin typeface="Source Sans Pro"/>
                <a:ea typeface="Source Sans Pro"/>
                <a:cs typeface="Source Sans Pro"/>
                <a:sym typeface="Source Sans Pro"/>
              </a:rPr>
              <a:t>spark.posit.co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sparklyr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1.8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Actualizado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20</a:t>
            </a:r>
            <a:r>
              <a:rPr lang="en-US" sz="900" dirty="0">
                <a:latin typeface="Source Sans Pro"/>
                <a:ea typeface="Source Sans Pro"/>
                <a:cs typeface="Source Sans Pro"/>
                <a:sym typeface="Source Sans Pro"/>
              </a:rPr>
              <a:t>24-05</a:t>
            </a:r>
            <a:endParaRPr dirty="0"/>
          </a:p>
        </p:txBody>
      </p:sp>
      <p:sp>
        <p:nvSpPr>
          <p:cNvPr id="5" name="Google Shape;321;p14">
            <a:extLst>
              <a:ext uri="{FF2B5EF4-FFF2-40B4-BE49-F238E27FC236}">
                <a16:creationId xmlns:a16="http://schemas.microsoft.com/office/drawing/2014/main" id="{AFAAD715-0BB7-8B6E-2A69-AF99B7A89300}"/>
              </a:ext>
            </a:extLst>
          </p:cNvPr>
          <p:cNvSpPr txBox="1">
            <a:spLocks/>
          </p:cNvSpPr>
          <p:nvPr/>
        </p:nvSpPr>
        <p:spPr>
          <a:xfrm>
            <a:off x="199525" y="361175"/>
            <a:ext cx="11904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None/>
              <a:defRPr sz="4800" b="0" i="0" u="none" strike="noStrike" cap="none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rgbClr val="424242"/>
              </a:buClr>
              <a:buSzPts val="4800"/>
            </a:pPr>
            <a:r>
              <a:rPr lang="es-ES" sz="4000">
                <a:solidFill>
                  <a:srgbClr val="424242"/>
                </a:solidFill>
              </a:rPr>
              <a:t>Ciencia de Datos en Spark con </a:t>
            </a:r>
            <a:r>
              <a:rPr lang="es-ES" sz="4000" i="1">
                <a:solidFill>
                  <a:srgbClr val="424242"/>
                </a:solidFill>
              </a:rPr>
              <a:t>sparklyr</a:t>
            </a:r>
            <a:r>
              <a:rPr lang="es-ES" sz="4000">
                <a:solidFill>
                  <a:srgbClr val="424242"/>
                </a:solidFill>
              </a:rPr>
              <a:t> : : </a:t>
            </a:r>
            <a:r>
              <a:rPr lang="es-ES" sz="2800"/>
              <a:t>GUÍA RÁPIDA</a:t>
            </a:r>
            <a:r>
              <a:rPr lang="es-ES" sz="4000">
                <a:solidFill>
                  <a:srgbClr val="424242"/>
                </a:solidFill>
              </a:rPr>
              <a:t> </a:t>
            </a:r>
            <a:endParaRPr lang="es-E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2662</Words>
  <Application>Microsoft Office PowerPoint</Application>
  <PresentationFormat>Custom</PresentationFormat>
  <Paragraphs>374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Roboto Mono SemiBold</vt:lpstr>
      <vt:lpstr>Source Sans Pro</vt:lpstr>
      <vt:lpstr>Roboto Mono Light</vt:lpstr>
      <vt:lpstr>Avenir</vt:lpstr>
      <vt:lpstr>Lobster</vt:lpstr>
      <vt:lpstr>Consolas</vt:lpstr>
      <vt:lpstr>Roboto Mono</vt:lpstr>
      <vt:lpstr>Helvetica Neue Light</vt:lpstr>
      <vt:lpstr>Arial</vt:lpstr>
      <vt:lpstr>White</vt:lpstr>
      <vt:lpstr>Ciencia de Datos en Spark con sparklyr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3</cp:revision>
  <dcterms:modified xsi:type="dcterms:W3CDTF">2024-06-09T16:37:04Z</dcterms:modified>
</cp:coreProperties>
</file>