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314" y="-5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8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0546"/>
            <a:ext cx="37611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7368"/>
            <a:ext cx="37611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LVaudor" TargetMode="External"/><Relationship Id="rId3" Type="http://schemas.openxmlformats.org/officeDocument/2006/relationships/image" Target="../media/image2.tif"/><Relationship Id="rId7" Type="http://schemas.openxmlformats.org/officeDocument/2006/relationships/hyperlink" Target="http://stringr.tidyverse.org/" TargetMode="External"/><Relationship Id="rId2" Type="http://schemas.openxmlformats.org/officeDocument/2006/relationships/hyperlink" Target="http://bit.ly/ISO639-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osit.co" TargetMode="External"/><Relationship Id="rId5" Type="http://schemas.openxmlformats.org/officeDocument/2006/relationships/hyperlink" Target="mailto:info@posit.co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os.it/cheatsheet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LVaudor" TargetMode="External"/><Relationship Id="rId3" Type="http://schemas.openxmlformats.org/officeDocument/2006/relationships/image" Target="../media/image4.tif"/><Relationship Id="rId7" Type="http://schemas.openxmlformats.org/officeDocument/2006/relationships/hyperlink" Target="http://stringr.tidyvers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posit.co" TargetMode="External"/><Relationship Id="rId5" Type="http://schemas.openxmlformats.org/officeDocument/2006/relationships/hyperlink" Target="mailto:info@posit.co" TargetMode="External"/><Relationship Id="rId4" Type="http://schemas.openxmlformats.org/officeDocument/2006/relationships/image" Target="../media/image2.tif"/><Relationship Id="rId9" Type="http://schemas.openxmlformats.org/officeDocument/2006/relationships/hyperlink" Target="https://pos.it/cheatshe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ppl&lt;e&gt;…"/>
          <p:cNvSpPr txBox="1"/>
          <p:nvPr/>
        </p:nvSpPr>
        <p:spPr>
          <a:xfrm>
            <a:off x="9567705" y="8096327"/>
            <a:ext cx="990109" cy="4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appl</a:t>
            </a:r>
            <a:r>
              <a:rPr dirty="0">
                <a:solidFill>
                  <a:srgbClr val="EF86A9"/>
                </a:solidFill>
              </a:rPr>
              <a:t>&lt;e&gt;</a:t>
            </a:r>
            <a:endParaRPr dirty="0">
              <a:solidFill>
                <a:srgbClr val="00999A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banana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p</a:t>
            </a:r>
            <a:r>
              <a:rPr dirty="0">
                <a:solidFill>
                  <a:srgbClr val="EF86A9"/>
                </a:solidFill>
              </a:rPr>
              <a:t>&lt;e&gt;</a:t>
            </a:r>
            <a:r>
              <a:rPr dirty="0" err="1"/>
              <a:t>ar</a:t>
            </a:r>
            <a:endParaRPr dirty="0"/>
          </a:p>
        </p:txBody>
      </p:sp>
      <p:grpSp>
        <p:nvGrpSpPr>
          <p:cNvPr id="146" name="Agrupar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144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9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5" name="Rectángulo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Join and Split"/>
          <p:cNvSpPr txBox="1"/>
          <p:nvPr/>
        </p:nvSpPr>
        <p:spPr>
          <a:xfrm>
            <a:off x="4807514" y="5382993"/>
            <a:ext cx="1772921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lang="es-ES" sz="2400" dirty="0"/>
              <a:t>Unir y Dividir</a:t>
            </a:r>
            <a:endParaRPr sz="2400" dirty="0"/>
          </a:p>
        </p:txBody>
      </p:sp>
      <p:sp>
        <p:nvSpPr>
          <p:cNvPr id="148" name="str_c(..., sep = &quot;&quot;, collapse = NULL) Join multiple strings into a single string. str_c(letters, LETTERS)…"/>
          <p:cNvSpPr txBox="1"/>
          <p:nvPr/>
        </p:nvSpPr>
        <p:spPr>
          <a:xfrm>
            <a:off x="6045041" y="5789414"/>
            <a:ext cx="2971801" cy="464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str_c</a:t>
            </a:r>
            <a:r>
              <a:rPr sz="1100" b="1" dirty="0"/>
              <a:t>(</a:t>
            </a:r>
            <a:r>
              <a:rPr sz="1100" dirty="0"/>
              <a:t>..., </a:t>
            </a:r>
            <a:r>
              <a:rPr sz="1100" dirty="0" err="1"/>
              <a:t>sep</a:t>
            </a:r>
            <a:r>
              <a:rPr sz="1100" dirty="0"/>
              <a:t> = "", collapse = NULL</a:t>
            </a:r>
            <a:r>
              <a:rPr sz="1100" b="1" dirty="0"/>
              <a:t>) </a:t>
            </a:r>
            <a:r>
              <a:rPr lang="es-ES" sz="1100" dirty="0"/>
              <a:t>Une varias cadenas en una sola cadena.</a:t>
            </a:r>
            <a:r>
              <a:rPr sz="1100" dirty="0"/>
              <a:t> </a:t>
            </a:r>
            <a:r>
              <a:rPr sz="1100" dirty="0" err="1"/>
              <a:t>str_c</a:t>
            </a:r>
            <a:r>
              <a:rPr sz="1100" dirty="0"/>
              <a:t>(letters, LETTERS)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str_flatten</a:t>
            </a:r>
            <a:r>
              <a:rPr sz="1100" b="1" dirty="0"/>
              <a:t>(</a:t>
            </a:r>
            <a:r>
              <a:rPr sz="1100" dirty="0"/>
              <a:t>string, collapse = ""</a:t>
            </a:r>
            <a:r>
              <a:rPr sz="1100" b="1" dirty="0"/>
              <a:t>) </a:t>
            </a:r>
            <a:r>
              <a:rPr lang="es-ES" sz="1100" dirty="0"/>
              <a:t>Se combina en una sola cadena, separada por contracción</a:t>
            </a:r>
            <a:r>
              <a:rPr sz="1100" dirty="0"/>
              <a:t>. </a:t>
            </a:r>
            <a:r>
              <a:rPr sz="1100" dirty="0" err="1"/>
              <a:t>str_flatten</a:t>
            </a:r>
            <a:r>
              <a:rPr sz="1100" dirty="0"/>
              <a:t>(fruit, ", ")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8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str_dup</a:t>
            </a:r>
            <a:r>
              <a:rPr sz="1100" b="1" dirty="0"/>
              <a:t>(</a:t>
            </a:r>
            <a:r>
              <a:rPr sz="1100" dirty="0"/>
              <a:t>string, times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es-ES" sz="1100" dirty="0"/>
              <a:t>Repetir cadenas veces </a:t>
            </a:r>
            <a:r>
              <a:rPr lang="es-ES" sz="1100" dirty="0" err="1"/>
              <a:t>veces</a:t>
            </a:r>
            <a:r>
              <a:rPr lang="es-ES" sz="1100" dirty="0"/>
              <a:t>. Además,</a:t>
            </a:r>
            <a:r>
              <a:rPr sz="1100" dirty="0"/>
              <a:t> </a:t>
            </a:r>
            <a:r>
              <a:rPr sz="1100" b="1" dirty="0" err="1"/>
              <a:t>str_unique</a:t>
            </a:r>
            <a:r>
              <a:rPr sz="1100" b="1" dirty="0"/>
              <a:t>()</a:t>
            </a:r>
            <a:r>
              <a:rPr sz="1100" dirty="0"/>
              <a:t> </a:t>
            </a:r>
            <a:r>
              <a:rPr lang="es-ES" sz="1100" dirty="0"/>
              <a:t>para eliminar duplicados.</a:t>
            </a:r>
            <a:r>
              <a:rPr sz="1100" dirty="0"/>
              <a:t> </a:t>
            </a:r>
            <a:r>
              <a:rPr sz="1100" dirty="0" err="1"/>
              <a:t>str_dup</a:t>
            </a:r>
            <a:r>
              <a:rPr sz="1100" dirty="0"/>
              <a:t>(fruit, times = 2)</a:t>
            </a:r>
            <a:endParaRPr sz="1100" i="1" dirty="0"/>
          </a:p>
          <a:p>
            <a:pPr>
              <a:lnSpc>
                <a:spcPct val="80000"/>
              </a:lnSpc>
              <a:spcBef>
                <a:spcPts val="24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str_split_fixed</a:t>
            </a:r>
            <a:r>
              <a:rPr sz="1100" b="1" dirty="0"/>
              <a:t>(</a:t>
            </a:r>
            <a:r>
              <a:rPr sz="1100" dirty="0"/>
              <a:t>string, </a:t>
            </a:r>
            <a:r>
              <a:rPr sz="1100"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sz="1100" dirty="0"/>
              <a:t>, n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es-ES" sz="1100" dirty="0"/>
              <a:t>Divide un vector de cadenas en una matriz de </a:t>
            </a:r>
            <a:r>
              <a:rPr lang="es-ES" sz="1100" dirty="0" err="1"/>
              <a:t>subcadenas</a:t>
            </a:r>
            <a:r>
              <a:rPr lang="es-ES" sz="1100" dirty="0"/>
              <a:t> (división en las apariciones de una coincidencia de patrón). Además,</a:t>
            </a:r>
            <a:r>
              <a:rPr sz="1100" dirty="0"/>
              <a:t> </a:t>
            </a:r>
            <a:r>
              <a:rPr sz="1100" b="1" dirty="0" err="1"/>
              <a:t>str_split</a:t>
            </a:r>
            <a:r>
              <a:rPr sz="1100" b="1" dirty="0"/>
              <a:t>()</a:t>
            </a:r>
            <a:r>
              <a:rPr sz="1100" dirty="0"/>
              <a:t> to </a:t>
            </a:r>
            <a:r>
              <a:rPr lang="es-ES" sz="1100" dirty="0"/>
              <a:t>devuelve una lista de </a:t>
            </a:r>
            <a:r>
              <a:rPr lang="es-ES" sz="1100" dirty="0" err="1"/>
              <a:t>subcadenas</a:t>
            </a:r>
            <a:r>
              <a:rPr lang="es-ES" sz="1100" dirty="0"/>
              <a:t> y</a:t>
            </a:r>
            <a:r>
              <a:rPr sz="1100" dirty="0"/>
              <a:t> </a:t>
            </a:r>
            <a:r>
              <a:rPr sz="1100" b="1" dirty="0" err="1"/>
              <a:t>str_split_n</a:t>
            </a:r>
            <a:r>
              <a:rPr sz="1100" b="1" dirty="0"/>
              <a:t>()</a:t>
            </a:r>
            <a:r>
              <a:rPr sz="1100" dirty="0"/>
              <a:t> </a:t>
            </a:r>
            <a:r>
              <a:rPr lang="es-ES" sz="1100" dirty="0"/>
              <a:t>para devolver la enésima </a:t>
            </a:r>
            <a:r>
              <a:rPr lang="es-ES" sz="1100" dirty="0" err="1"/>
              <a:t>subcadena</a:t>
            </a:r>
            <a:r>
              <a:rPr sz="1100" dirty="0"/>
              <a:t>. </a:t>
            </a:r>
            <a:r>
              <a:rPr sz="1100" dirty="0" err="1"/>
              <a:t>str_split_fixed</a:t>
            </a:r>
            <a:r>
              <a:rPr sz="1100" dirty="0"/>
              <a:t>(sentences, " ", n=3)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str_glue</a:t>
            </a:r>
            <a:r>
              <a:rPr sz="1100" b="1" dirty="0"/>
              <a:t>(</a:t>
            </a:r>
            <a:r>
              <a:rPr sz="1100" dirty="0"/>
              <a:t>…, .</a:t>
            </a:r>
            <a:r>
              <a:rPr sz="1100" dirty="0" err="1"/>
              <a:t>sep</a:t>
            </a:r>
            <a:r>
              <a:rPr sz="1100" dirty="0"/>
              <a:t> = "", .</a:t>
            </a:r>
            <a:r>
              <a:rPr sz="1100" dirty="0" err="1"/>
              <a:t>envir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es-ES" sz="1100" dirty="0"/>
              <a:t>Cree una cadena a partir de cadenas y {expresiones} para evaluarla.</a:t>
            </a:r>
            <a:r>
              <a:rPr sz="1100" dirty="0"/>
              <a:t> </a:t>
            </a:r>
            <a:r>
              <a:rPr sz="1100" dirty="0" err="1"/>
              <a:t>str_glue</a:t>
            </a:r>
            <a:r>
              <a:rPr sz="1100" dirty="0"/>
              <a:t>("Pi is {pi}")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8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str_glue_data</a:t>
            </a:r>
            <a:r>
              <a:rPr sz="1100" b="1" dirty="0"/>
              <a:t>(</a:t>
            </a:r>
            <a:r>
              <a:rPr sz="1100" dirty="0"/>
              <a:t>.x, ..., .</a:t>
            </a:r>
            <a:r>
              <a:rPr sz="1100" dirty="0" err="1"/>
              <a:t>sep</a:t>
            </a:r>
            <a:r>
              <a:rPr sz="1100" dirty="0"/>
              <a:t> = "", .</a:t>
            </a:r>
            <a:r>
              <a:rPr sz="1100" dirty="0" err="1"/>
              <a:t>envir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(), .</a:t>
            </a:r>
            <a:r>
              <a:rPr sz="1100" dirty="0" err="1"/>
              <a:t>na</a:t>
            </a:r>
            <a:r>
              <a:rPr sz="1100" dirty="0"/>
              <a:t> = "NA"</a:t>
            </a:r>
            <a:r>
              <a:rPr sz="1100" b="1" dirty="0"/>
              <a:t>)</a:t>
            </a:r>
            <a:r>
              <a:rPr sz="1100" dirty="0"/>
              <a:t> </a:t>
            </a:r>
            <a:r>
              <a:rPr lang="es-ES" sz="1100" dirty="0"/>
              <a:t>Utilice un marco de datos, una lista o un entorno para crear una cadena a partir de cadenas y {expresiones} para evaluarla.</a:t>
            </a:r>
            <a:r>
              <a:rPr sz="1100" dirty="0"/>
              <a:t> </a:t>
            </a:r>
            <a:r>
              <a:rPr sz="1100" dirty="0" err="1"/>
              <a:t>str_glue_data</a:t>
            </a:r>
            <a:r>
              <a:rPr sz="1100" dirty="0"/>
              <a:t>(</a:t>
            </a:r>
            <a:r>
              <a:rPr sz="1100" dirty="0" err="1"/>
              <a:t>mtcars</a:t>
            </a:r>
            <a:r>
              <a:rPr sz="1100" dirty="0"/>
              <a:t>, "{</a:t>
            </a:r>
            <a:r>
              <a:rPr sz="1100" dirty="0" err="1"/>
              <a:t>rownames</a:t>
            </a:r>
            <a:r>
              <a:rPr sz="1100" dirty="0"/>
              <a:t>(</a:t>
            </a:r>
            <a:r>
              <a:rPr sz="1100" dirty="0" err="1"/>
              <a:t>mtcars</a:t>
            </a:r>
            <a:r>
              <a:rPr sz="1100" dirty="0"/>
              <a:t>)} has {hp} hp")</a:t>
            </a:r>
          </a:p>
        </p:txBody>
      </p:sp>
      <p:sp>
        <p:nvSpPr>
          <p:cNvPr id="228" name="Mutate Strings"/>
          <p:cNvSpPr txBox="1"/>
          <p:nvPr/>
        </p:nvSpPr>
        <p:spPr>
          <a:xfrm>
            <a:off x="315766" y="5363943"/>
            <a:ext cx="3414396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lang="es-ES" sz="2400" dirty="0"/>
              <a:t>Mutar Cadenas de Texto</a:t>
            </a:r>
            <a:endParaRPr sz="2400" dirty="0"/>
          </a:p>
        </p:txBody>
      </p:sp>
      <p:sp>
        <p:nvSpPr>
          <p:cNvPr id="229" name="str_sub() &lt;- value. Replace substrings by identifying the substrings with str_sub() and assigning into the results.  str_sub(fruit, 1, 3) &lt;- &quot;str&quot;…"/>
          <p:cNvSpPr txBox="1"/>
          <p:nvPr/>
        </p:nvSpPr>
        <p:spPr>
          <a:xfrm>
            <a:off x="1557078" y="5789414"/>
            <a:ext cx="2971801" cy="435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str_sub</a:t>
            </a:r>
            <a:r>
              <a:rPr b="1" dirty="0"/>
              <a:t>()</a:t>
            </a:r>
            <a:r>
              <a:rPr dirty="0"/>
              <a:t> </a:t>
            </a:r>
            <a:r>
              <a:rPr b="1" dirty="0"/>
              <a:t>&lt;-</a:t>
            </a:r>
            <a:r>
              <a:rPr dirty="0"/>
              <a:t> value. </a:t>
            </a:r>
            <a:r>
              <a:rPr lang="es-ES" dirty="0"/>
              <a:t>Reemplace las </a:t>
            </a:r>
            <a:r>
              <a:rPr lang="es-ES" dirty="0" err="1"/>
              <a:t>subcadenas</a:t>
            </a:r>
            <a:r>
              <a:rPr lang="es-ES" dirty="0"/>
              <a:t> identificando las </a:t>
            </a:r>
            <a:r>
              <a:rPr lang="es-ES" dirty="0" err="1"/>
              <a:t>subcadenas</a:t>
            </a:r>
            <a:r>
              <a:rPr lang="es-ES" dirty="0"/>
              <a:t> con </a:t>
            </a:r>
            <a:r>
              <a:rPr lang="es-ES" dirty="0" err="1"/>
              <a:t>str_sub</a:t>
            </a:r>
            <a:r>
              <a:rPr lang="es-ES" dirty="0"/>
              <a:t>() y asignándolas a los resultados</a:t>
            </a:r>
            <a:r>
              <a:rPr dirty="0"/>
              <a:t>. </a:t>
            </a:r>
            <a:br>
              <a:rPr dirty="0"/>
            </a:br>
            <a:r>
              <a:rPr dirty="0" err="1"/>
              <a:t>str_sub</a:t>
            </a:r>
            <a:r>
              <a:rPr dirty="0"/>
              <a:t>(fruit, 1, 3) &lt;- "str"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str_replace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replacement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Reemplace el primer patrón coincidente en cada cadena. Además,</a:t>
            </a:r>
            <a:r>
              <a:rPr dirty="0"/>
              <a:t> </a:t>
            </a:r>
            <a:r>
              <a:rPr b="1" dirty="0" err="1"/>
              <a:t>str_remove</a:t>
            </a:r>
            <a:r>
              <a:rPr b="1" dirty="0"/>
              <a:t>()</a:t>
            </a:r>
            <a:r>
              <a:rPr dirty="0"/>
              <a:t>. </a:t>
            </a:r>
            <a:br>
              <a:rPr dirty="0"/>
            </a:br>
            <a:r>
              <a:rPr dirty="0" err="1"/>
              <a:t>str_replace</a:t>
            </a:r>
            <a:r>
              <a:rPr dirty="0"/>
              <a:t>(fruit, "p", "-")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str_replace_all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replacement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Reemplace todos los patrones coincidentes en cada cadena. Además,</a:t>
            </a:r>
            <a:r>
              <a:rPr dirty="0"/>
              <a:t> </a:t>
            </a:r>
            <a:r>
              <a:rPr b="1" dirty="0" err="1"/>
              <a:t>str_remove_all</a:t>
            </a:r>
            <a:r>
              <a:rPr b="1" dirty="0"/>
              <a:t>()</a:t>
            </a:r>
            <a:r>
              <a:rPr dirty="0"/>
              <a:t>. </a:t>
            </a:r>
            <a:br>
              <a:rPr dirty="0"/>
            </a:br>
            <a:r>
              <a:rPr dirty="0" err="1"/>
              <a:t>str_replace_all</a:t>
            </a:r>
            <a:r>
              <a:rPr dirty="0"/>
              <a:t>(fruit, "p", "-")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str_to_lower</a:t>
            </a:r>
            <a:r>
              <a:rPr b="1" dirty="0"/>
              <a:t>(</a:t>
            </a:r>
            <a:r>
              <a:rPr dirty="0"/>
              <a:t>string, locale = "</a:t>
            </a:r>
            <a:r>
              <a:rPr dirty="0" err="1"/>
              <a:t>en</a:t>
            </a:r>
            <a:r>
              <a:rPr dirty="0"/>
              <a:t>"</a:t>
            </a:r>
            <a:r>
              <a:rPr b="1" dirty="0"/>
              <a:t>)</a:t>
            </a:r>
            <a:r>
              <a:rPr baseline="31999" dirty="0"/>
              <a:t>1</a:t>
            </a:r>
            <a:r>
              <a:rPr dirty="0"/>
              <a:t> </a:t>
            </a:r>
            <a:br>
              <a:rPr dirty="0"/>
            </a:br>
            <a:r>
              <a:rPr lang="es-ES" dirty="0"/>
              <a:t>Convierte las cadenas a minúsculas.</a:t>
            </a:r>
            <a:r>
              <a:rPr dirty="0"/>
              <a:t> </a:t>
            </a:r>
            <a:r>
              <a:rPr dirty="0" err="1"/>
              <a:t>str_to_lower</a:t>
            </a:r>
            <a:r>
              <a:rPr dirty="0"/>
              <a:t>(sentences)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str_to_upper</a:t>
            </a:r>
            <a:r>
              <a:rPr b="1" dirty="0"/>
              <a:t>(</a:t>
            </a:r>
            <a:r>
              <a:rPr dirty="0"/>
              <a:t>string, locale = "</a:t>
            </a:r>
            <a:r>
              <a:rPr dirty="0" err="1"/>
              <a:t>en</a:t>
            </a:r>
            <a:r>
              <a:rPr dirty="0"/>
              <a:t>"</a:t>
            </a:r>
            <a:r>
              <a:rPr b="1" dirty="0"/>
              <a:t>)</a:t>
            </a:r>
            <a:r>
              <a:rPr baseline="31999" dirty="0"/>
              <a:t>1</a:t>
            </a:r>
            <a:r>
              <a:rPr dirty="0"/>
              <a:t> </a:t>
            </a:r>
            <a:br>
              <a:rPr dirty="0"/>
            </a:br>
            <a:r>
              <a:rPr lang="es-ES" dirty="0"/>
              <a:t>Convierte las cadenas a mayúsculas.</a:t>
            </a:r>
            <a:r>
              <a:rPr dirty="0"/>
              <a:t> </a:t>
            </a:r>
            <a:r>
              <a:rPr dirty="0" err="1"/>
              <a:t>str_to_upper</a:t>
            </a:r>
            <a:r>
              <a:rPr dirty="0"/>
              <a:t>(sentences)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str_to_title</a:t>
            </a:r>
            <a:r>
              <a:rPr b="1" dirty="0"/>
              <a:t>(</a:t>
            </a:r>
            <a:r>
              <a:rPr dirty="0"/>
              <a:t>string, locale = "</a:t>
            </a:r>
            <a:r>
              <a:rPr dirty="0" err="1"/>
              <a:t>en</a:t>
            </a:r>
            <a:r>
              <a:rPr dirty="0"/>
              <a:t>"</a:t>
            </a:r>
            <a:r>
              <a:rPr b="1" dirty="0"/>
              <a:t>)</a:t>
            </a:r>
            <a:r>
              <a:rPr baseline="31999" dirty="0"/>
              <a:t>1</a:t>
            </a:r>
            <a:r>
              <a:rPr dirty="0"/>
              <a:t> </a:t>
            </a:r>
            <a:r>
              <a:rPr lang="es-ES" dirty="0"/>
              <a:t>Convierta las cadenas a mayúsculas y minúsculas. Además</a:t>
            </a:r>
            <a:r>
              <a:rPr dirty="0"/>
              <a:t> </a:t>
            </a:r>
            <a:r>
              <a:rPr b="1" dirty="0" err="1"/>
              <a:t>str_to_sentence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/>
              <a:t>str_to_title</a:t>
            </a:r>
            <a:r>
              <a:rPr dirty="0"/>
              <a:t>(sentences)</a:t>
            </a:r>
          </a:p>
        </p:txBody>
      </p:sp>
      <p:sp>
        <p:nvSpPr>
          <p:cNvPr id="262" name="str_conv(string, encoding) Override the encoding of a string. str_conv(fruit,&quot;ISO-8859-1&quot;)…"/>
          <p:cNvSpPr txBox="1"/>
          <p:nvPr/>
        </p:nvSpPr>
        <p:spPr>
          <a:xfrm>
            <a:off x="10689298" y="7640880"/>
            <a:ext cx="2971801" cy="240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str_conv</a:t>
            </a:r>
            <a:r>
              <a:rPr b="1" dirty="0"/>
              <a:t>(</a:t>
            </a:r>
            <a:r>
              <a:rPr dirty="0"/>
              <a:t>string, encoding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Invalide la codificación de un texto.</a:t>
            </a:r>
            <a:r>
              <a:rPr dirty="0"/>
              <a:t> </a:t>
            </a:r>
            <a:r>
              <a:rPr dirty="0" err="1"/>
              <a:t>str_conv</a:t>
            </a:r>
            <a:r>
              <a:rPr dirty="0"/>
              <a:t>(</a:t>
            </a:r>
            <a:r>
              <a:rPr sz="1150" dirty="0"/>
              <a:t>fruit,"ISO-8859-1"</a:t>
            </a:r>
            <a:r>
              <a:rPr dirty="0"/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str_view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match = NA</a:t>
            </a:r>
            <a:r>
              <a:rPr b="1" dirty="0"/>
              <a:t>)</a:t>
            </a:r>
            <a:r>
              <a:rPr dirty="0"/>
              <a:t> </a:t>
            </a:r>
            <a:br>
              <a:rPr dirty="0"/>
            </a:br>
            <a:r>
              <a:rPr lang="es-ES" dirty="0"/>
              <a:t>Ver la representación HTML de todas las coincidencias de expresiones regulares</a:t>
            </a:r>
            <a:r>
              <a:rPr dirty="0"/>
              <a:t>. </a:t>
            </a:r>
            <a:r>
              <a:rPr dirty="0" err="1"/>
              <a:t>str_view</a:t>
            </a:r>
            <a:r>
              <a:rPr dirty="0"/>
              <a:t>(sentences, "[</a:t>
            </a:r>
            <a:r>
              <a:rPr dirty="0" err="1"/>
              <a:t>aeiou</a:t>
            </a:r>
            <a:r>
              <a:rPr dirty="0"/>
              <a:t>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str_equal</a:t>
            </a:r>
            <a:r>
              <a:rPr dirty="0"/>
              <a:t>(</a:t>
            </a:r>
            <a:r>
              <a:rPr b="0" dirty="0"/>
              <a:t>x, y, locale = "</a:t>
            </a:r>
            <a:r>
              <a:rPr b="0" dirty="0" err="1"/>
              <a:t>en</a:t>
            </a:r>
            <a:r>
              <a:rPr b="0" dirty="0"/>
              <a:t>", </a:t>
            </a:r>
            <a:r>
              <a:rPr b="0" dirty="0" err="1"/>
              <a:t>ignore_case</a:t>
            </a:r>
            <a:r>
              <a:rPr b="0" dirty="0"/>
              <a:t> = FALSE, ...</a:t>
            </a:r>
            <a:r>
              <a:rPr dirty="0"/>
              <a:t>)</a:t>
            </a:r>
            <a:r>
              <a:rPr b="0" baseline="31999" dirty="0"/>
              <a:t>1</a:t>
            </a:r>
            <a:r>
              <a:rPr dirty="0"/>
              <a:t> </a:t>
            </a:r>
            <a:r>
              <a:rPr lang="es-ES" b="0" dirty="0"/>
              <a:t>Determine si dos cadenas son equivalentes.</a:t>
            </a:r>
            <a:r>
              <a:rPr b="0" dirty="0"/>
              <a:t> </a:t>
            </a:r>
            <a:r>
              <a:rPr b="0" dirty="0" err="1"/>
              <a:t>str_equal</a:t>
            </a:r>
            <a:r>
              <a:rPr b="0" dirty="0"/>
              <a:t>(c("a", "b"), c("a", "c"))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str_wrap</a:t>
            </a:r>
            <a:r>
              <a:rPr b="1" dirty="0"/>
              <a:t>(</a:t>
            </a:r>
            <a:r>
              <a:rPr dirty="0"/>
              <a:t>string, width = 80, indent = 0, </a:t>
            </a:r>
            <a:br>
              <a:rPr dirty="0"/>
            </a:br>
            <a:r>
              <a:rPr dirty="0" err="1"/>
              <a:t>exdent</a:t>
            </a:r>
            <a:r>
              <a:rPr dirty="0"/>
              <a:t> = 0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Envuelve cadenas en párrafos con un buen formato</a:t>
            </a:r>
            <a:r>
              <a:rPr dirty="0"/>
              <a:t>. </a:t>
            </a:r>
            <a:r>
              <a:rPr dirty="0" err="1"/>
              <a:t>str_wrap</a:t>
            </a:r>
            <a:r>
              <a:rPr dirty="0"/>
              <a:t>(sentences, 20)</a:t>
            </a:r>
          </a:p>
        </p:txBody>
      </p:sp>
      <p:sp>
        <p:nvSpPr>
          <p:cNvPr id="263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4" name="Línea"/>
          <p:cNvSpPr/>
          <p:nvPr/>
        </p:nvSpPr>
        <p:spPr>
          <a:xfrm flipV="1">
            <a:off x="94372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5" name="String manipulation with stringr : : CHEATSHEET"/>
          <p:cNvSpPr txBox="1">
            <a:spLocks noGrp="1"/>
          </p:cNvSpPr>
          <p:nvPr>
            <p:ph type="title"/>
          </p:nvPr>
        </p:nvSpPr>
        <p:spPr>
          <a:xfrm>
            <a:off x="235689" y="679553"/>
            <a:ext cx="11301984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 defTabSz="525779">
              <a:defRPr sz="4319">
                <a:solidFill>
                  <a:srgbClr val="424242"/>
                </a:solidFill>
              </a:defRPr>
            </a:pPr>
            <a:r>
              <a:rPr lang="es-ES" dirty="0"/>
              <a:t>Manipulación de cadenas con</a:t>
            </a:r>
            <a:r>
              <a:rPr dirty="0"/>
              <a:t> </a:t>
            </a:r>
            <a:r>
              <a:rPr dirty="0" err="1"/>
              <a:t>stringr</a:t>
            </a:r>
            <a:r>
              <a:rPr dirty="0"/>
              <a:t> : : </a:t>
            </a:r>
            <a:r>
              <a:rPr lang="es-ES" sz="2970" b="1" dirty="0"/>
              <a:t>GUÍA RÁPPIDA</a:t>
            </a:r>
            <a:r>
              <a:rPr dirty="0"/>
              <a:t> </a:t>
            </a:r>
          </a:p>
        </p:txBody>
      </p:sp>
      <p:sp>
        <p:nvSpPr>
          <p:cNvPr id="266" name="Detect Matches"/>
          <p:cNvSpPr txBox="1"/>
          <p:nvPr/>
        </p:nvSpPr>
        <p:spPr>
          <a:xfrm>
            <a:off x="315766" y="1598393"/>
            <a:ext cx="3194785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lang="es-ES" sz="2400" dirty="0"/>
              <a:t>Detectar Coincidencias</a:t>
            </a:r>
            <a:endParaRPr sz="2400" dirty="0"/>
          </a:p>
        </p:txBody>
      </p:sp>
      <p:sp>
        <p:nvSpPr>
          <p:cNvPr id="267" name="Línea"/>
          <p:cNvSpPr/>
          <p:nvPr/>
        </p:nvSpPr>
        <p:spPr>
          <a:xfrm>
            <a:off x="315766" y="153035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str_detect(string, pattern, negate = FALSE) Detect the presence of a pattern match in a string. Also str_like(). str_detect(fruit, &quot;a&quot;)…"/>
          <p:cNvSpPr txBox="1"/>
          <p:nvPr/>
        </p:nvSpPr>
        <p:spPr>
          <a:xfrm>
            <a:off x="1557078" y="1998116"/>
            <a:ext cx="2971801" cy="3195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str_detect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negate = FALSE</a:t>
            </a:r>
            <a:r>
              <a:rPr b="1" dirty="0"/>
              <a:t>) </a:t>
            </a:r>
            <a:r>
              <a:rPr lang="es-ES" dirty="0"/>
              <a:t>Detecte la presencia de una coincidencia de patrón en una cadena. Además, </a:t>
            </a:r>
            <a:r>
              <a:rPr b="1" dirty="0" err="1"/>
              <a:t>str_like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/>
              <a:t>str_detect</a:t>
            </a:r>
            <a:r>
              <a:rPr dirty="0"/>
              <a:t>(fruit, "a")</a:t>
            </a:r>
            <a:endParaRPr i="1" dirty="0"/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>
                <a:solidFill>
                  <a:srgbClr val="000000"/>
                </a:solidFill>
              </a:defRPr>
            </a:pPr>
            <a:r>
              <a:rPr dirty="0" err="1"/>
              <a:t>str_starts</a:t>
            </a:r>
            <a:r>
              <a:rPr dirty="0"/>
              <a:t>(</a:t>
            </a:r>
            <a:r>
              <a:rPr b="0" dirty="0"/>
              <a:t>string, </a:t>
            </a:r>
            <a:r>
              <a:rPr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0" dirty="0"/>
              <a:t>, negate = FALSE</a:t>
            </a:r>
            <a:r>
              <a:rPr dirty="0"/>
              <a:t>) </a:t>
            </a:r>
            <a:r>
              <a:rPr lang="es-ES" b="0" dirty="0"/>
              <a:t>Detecta la presencia de una coincidencia de patrón al principio de una cadena. Además,</a:t>
            </a:r>
            <a:r>
              <a:rPr b="0" dirty="0"/>
              <a:t> </a:t>
            </a:r>
            <a:r>
              <a:rPr dirty="0" err="1"/>
              <a:t>str_ends</a:t>
            </a:r>
            <a:r>
              <a:rPr dirty="0"/>
              <a:t>()</a:t>
            </a:r>
            <a:r>
              <a:rPr b="0" dirty="0"/>
              <a:t>. </a:t>
            </a:r>
            <a:r>
              <a:rPr b="0" dirty="0" err="1"/>
              <a:t>str_starts</a:t>
            </a:r>
            <a:r>
              <a:rPr b="0" dirty="0"/>
              <a:t>(fruit, "a")</a:t>
            </a:r>
            <a:endParaRPr i="1" dirty="0"/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str_which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negate = FALSE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Buscar los índices de las cadenas que contienen una coincidencia de patrón</a:t>
            </a:r>
            <a:r>
              <a:rPr dirty="0"/>
              <a:t>. </a:t>
            </a:r>
            <a:r>
              <a:rPr dirty="0" err="1"/>
              <a:t>str_which</a:t>
            </a:r>
            <a:r>
              <a:rPr dirty="0"/>
              <a:t>(fruit, "a")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str_locate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Localice las posiciones de las coincidencias de patrones en una cadena. </a:t>
            </a:r>
            <a:br>
              <a:rPr lang="es-ES" dirty="0"/>
            </a:br>
            <a:r>
              <a:rPr lang="es-ES" dirty="0"/>
              <a:t>Además,</a:t>
            </a:r>
            <a:r>
              <a:rPr dirty="0"/>
              <a:t> </a:t>
            </a:r>
            <a:r>
              <a:rPr b="1" dirty="0" err="1"/>
              <a:t>str_locate_all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/>
              <a:t>str_locate</a:t>
            </a:r>
            <a:r>
              <a:rPr dirty="0"/>
              <a:t>(fruit, "a")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str_count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Contar el número de coincidencias en una cadena</a:t>
            </a:r>
            <a:r>
              <a:rPr dirty="0"/>
              <a:t>. </a:t>
            </a:r>
            <a:r>
              <a:rPr dirty="0" err="1"/>
              <a:t>str_count</a:t>
            </a:r>
            <a:r>
              <a:rPr dirty="0"/>
              <a:t>(fruit, "a")</a:t>
            </a:r>
          </a:p>
        </p:txBody>
      </p:sp>
      <p:sp>
        <p:nvSpPr>
          <p:cNvPr id="269" name="Manage Lengths"/>
          <p:cNvSpPr txBox="1"/>
          <p:nvPr/>
        </p:nvSpPr>
        <p:spPr>
          <a:xfrm>
            <a:off x="9437238" y="1598393"/>
            <a:ext cx="3348674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lang="es-ES" sz="2400" dirty="0"/>
              <a:t>Trabajar con Longitudes</a:t>
            </a:r>
            <a:endParaRPr sz="2400" dirty="0"/>
          </a:p>
        </p:txBody>
      </p:sp>
      <p:sp>
        <p:nvSpPr>
          <p:cNvPr id="270" name="Línea"/>
          <p:cNvSpPr/>
          <p:nvPr/>
        </p:nvSpPr>
        <p:spPr>
          <a:xfrm>
            <a:off x="315766" y="532130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1" name="Línea"/>
          <p:cNvSpPr/>
          <p:nvPr/>
        </p:nvSpPr>
        <p:spPr>
          <a:xfrm flipV="1">
            <a:off x="9437238" y="72612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7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1998116"/>
            <a:ext cx="2971801" cy="3541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 dirty="0" err="1"/>
              <a:t>str_length</a:t>
            </a:r>
            <a:r>
              <a:rPr b="1" dirty="0"/>
              <a:t>(</a:t>
            </a:r>
            <a:r>
              <a:rPr dirty="0"/>
              <a:t>string</a:t>
            </a:r>
            <a:r>
              <a:rPr b="1" dirty="0"/>
              <a:t>) </a:t>
            </a:r>
            <a:r>
              <a:rPr lang="es-ES" dirty="0"/>
              <a:t>El ancho de los textos (es decir, el número de puntos de código, que generalmente es igual al número de caracteres).</a:t>
            </a:r>
            <a:r>
              <a:rPr dirty="0"/>
              <a:t> </a:t>
            </a:r>
            <a:r>
              <a:rPr dirty="0" err="1"/>
              <a:t>str_length</a:t>
            </a:r>
            <a:r>
              <a:rPr dirty="0"/>
              <a:t>(fruit)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 dirty="0" err="1"/>
              <a:t>str_pad</a:t>
            </a:r>
            <a:r>
              <a:rPr b="1" dirty="0"/>
              <a:t>(</a:t>
            </a:r>
            <a:r>
              <a:rPr dirty="0"/>
              <a:t>string, width, side = c("left", "right", "both"), pad = " "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Rellene los textos a un ancho constante.</a:t>
            </a:r>
            <a:r>
              <a:rPr dirty="0"/>
              <a:t> </a:t>
            </a:r>
            <a:r>
              <a:rPr dirty="0" err="1"/>
              <a:t>str_pad</a:t>
            </a:r>
            <a:r>
              <a:rPr dirty="0"/>
              <a:t>(fruit, 17)</a:t>
            </a:r>
            <a:endParaRPr i="1" dirty="0"/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 dirty="0" err="1"/>
              <a:t>str_trunc</a:t>
            </a:r>
            <a:r>
              <a:rPr b="1" dirty="0"/>
              <a:t>(</a:t>
            </a:r>
            <a:r>
              <a:rPr dirty="0"/>
              <a:t>string, width, side = c("right", "left", "center"), ellipsis = "..."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Trunque el ancho de los textos y reemplace el contenido por puntos suspensivos.</a:t>
            </a:r>
            <a:r>
              <a:rPr dirty="0"/>
              <a:t> </a:t>
            </a:r>
            <a:r>
              <a:rPr dirty="0" err="1"/>
              <a:t>str_trunc</a:t>
            </a:r>
            <a:r>
              <a:rPr dirty="0"/>
              <a:t>(sentences, 6)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 dirty="0" err="1"/>
              <a:t>str_trim</a:t>
            </a:r>
            <a:r>
              <a:rPr b="1" dirty="0"/>
              <a:t>(</a:t>
            </a:r>
            <a:r>
              <a:rPr dirty="0"/>
              <a:t>string, side = c("both", "left", "right")</a:t>
            </a:r>
            <a:r>
              <a:rPr b="1" dirty="0"/>
              <a:t>) </a:t>
            </a:r>
            <a:r>
              <a:rPr lang="es-ES" dirty="0"/>
              <a:t>Recortar espacios en blanco desde el principio y/o el final de un texto</a:t>
            </a:r>
            <a:r>
              <a:rPr dirty="0"/>
              <a:t>. </a:t>
            </a:r>
            <a:r>
              <a:rPr dirty="0" err="1"/>
              <a:t>str_trim</a:t>
            </a:r>
            <a:r>
              <a:rPr dirty="0"/>
              <a:t>(</a:t>
            </a:r>
            <a:r>
              <a:rPr dirty="0" err="1"/>
              <a:t>str_pad</a:t>
            </a:r>
            <a:r>
              <a:rPr dirty="0"/>
              <a:t>(fruit, 17))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 dirty="0" err="1"/>
              <a:t>str_squish</a:t>
            </a:r>
            <a:r>
              <a:rPr b="1" dirty="0"/>
              <a:t>(</a:t>
            </a:r>
            <a:r>
              <a:rPr dirty="0"/>
              <a:t>string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Recorta los espacios en blanco de cada extremo y contrae varios espacios en espacios individuales</a:t>
            </a:r>
            <a:r>
              <a:rPr dirty="0"/>
              <a:t>. </a:t>
            </a:r>
            <a:r>
              <a:rPr dirty="0" err="1"/>
              <a:t>str_squish</a:t>
            </a:r>
            <a:r>
              <a:rPr dirty="0"/>
              <a:t>(</a:t>
            </a:r>
            <a:r>
              <a:rPr dirty="0" err="1"/>
              <a:t>str_pad</a:t>
            </a:r>
            <a:r>
              <a:rPr dirty="0"/>
              <a:t>(fruit, 17, "both"))</a:t>
            </a:r>
          </a:p>
        </p:txBody>
      </p:sp>
      <p:sp>
        <p:nvSpPr>
          <p:cNvPr id="357" name="Línea"/>
          <p:cNvSpPr/>
          <p:nvPr/>
        </p:nvSpPr>
        <p:spPr>
          <a:xfrm>
            <a:off x="4807514" y="532130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Helpers"/>
          <p:cNvSpPr txBox="1"/>
          <p:nvPr/>
        </p:nvSpPr>
        <p:spPr>
          <a:xfrm>
            <a:off x="9437238" y="7366769"/>
            <a:ext cx="1481175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lang="es-ES" sz="2400"/>
              <a:t>Ayudantes</a:t>
            </a:r>
            <a:endParaRPr sz="2400" dirty="0"/>
          </a:p>
        </p:txBody>
      </p:sp>
      <p:sp>
        <p:nvSpPr>
          <p:cNvPr id="359" name="Línea"/>
          <p:cNvSpPr/>
          <p:nvPr/>
        </p:nvSpPr>
        <p:spPr>
          <a:xfrm>
            <a:off x="4807514" y="153035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str_order(x, decreasing = FALSE, na_last = TRUE, locale = &quot;en&quot;, numeric = FALSE, ...)1  Return the vector of indexes that sorts a character vector. fruit[str_order(fruit)]…"/>
          <p:cNvSpPr txBox="1"/>
          <p:nvPr/>
        </p:nvSpPr>
        <p:spPr>
          <a:xfrm>
            <a:off x="10689298" y="5789414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str_order</a:t>
            </a:r>
            <a:r>
              <a:rPr b="1" dirty="0"/>
              <a:t>(</a:t>
            </a:r>
            <a:r>
              <a:rPr dirty="0"/>
              <a:t>x, decreasing = FALSE, </a:t>
            </a:r>
            <a:r>
              <a:rPr dirty="0" err="1"/>
              <a:t>na_last</a:t>
            </a:r>
            <a:r>
              <a:rPr dirty="0"/>
              <a:t> = TRUE, locale = "</a:t>
            </a:r>
            <a:r>
              <a:rPr dirty="0" err="1"/>
              <a:t>en</a:t>
            </a:r>
            <a:r>
              <a:rPr dirty="0"/>
              <a:t>", numeric = FALSE, ...</a:t>
            </a:r>
            <a:r>
              <a:rPr b="1" dirty="0"/>
              <a:t>)</a:t>
            </a:r>
            <a:r>
              <a:rPr baseline="31999" dirty="0"/>
              <a:t>1</a:t>
            </a:r>
            <a:r>
              <a:rPr dirty="0"/>
              <a:t> </a:t>
            </a:r>
            <a:br>
              <a:rPr dirty="0"/>
            </a:br>
            <a:r>
              <a:rPr lang="es-ES" dirty="0"/>
              <a:t>Devuelve el vector de índices que ordena un vector de caracteres</a:t>
            </a:r>
            <a:r>
              <a:rPr dirty="0"/>
              <a:t>. fruit[</a:t>
            </a:r>
            <a:r>
              <a:rPr dirty="0" err="1"/>
              <a:t>str_order</a:t>
            </a:r>
            <a:r>
              <a:rPr dirty="0"/>
              <a:t>(fruit)]</a:t>
            </a:r>
            <a:endParaRPr i="1" dirty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str_sort</a:t>
            </a:r>
            <a:r>
              <a:rPr b="1" dirty="0"/>
              <a:t>(</a:t>
            </a:r>
            <a:r>
              <a:rPr dirty="0"/>
              <a:t>x, decreasing = FALSE, </a:t>
            </a:r>
            <a:r>
              <a:rPr dirty="0" err="1"/>
              <a:t>na_last</a:t>
            </a:r>
            <a:r>
              <a:rPr dirty="0"/>
              <a:t> = TRUE, locale = "</a:t>
            </a:r>
            <a:r>
              <a:rPr dirty="0" err="1"/>
              <a:t>en</a:t>
            </a:r>
            <a:r>
              <a:rPr dirty="0"/>
              <a:t>", numeric = FALSE, ...</a:t>
            </a:r>
            <a:r>
              <a:rPr b="1" dirty="0"/>
              <a:t>)</a:t>
            </a:r>
            <a:r>
              <a:rPr baseline="31999" dirty="0"/>
              <a:t>1</a:t>
            </a:r>
            <a:r>
              <a:rPr dirty="0"/>
              <a:t> </a:t>
            </a:r>
            <a:br>
              <a:rPr dirty="0"/>
            </a:br>
            <a:r>
              <a:rPr lang="es-ES" dirty="0"/>
              <a:t>Ordenar un vector de caracteres</a:t>
            </a:r>
            <a:r>
              <a:rPr dirty="0"/>
              <a:t>. </a:t>
            </a:r>
            <a:r>
              <a:rPr dirty="0" err="1"/>
              <a:t>str_sort</a:t>
            </a:r>
            <a:r>
              <a:rPr dirty="0"/>
              <a:t>(fruit)</a:t>
            </a:r>
          </a:p>
        </p:txBody>
      </p:sp>
      <p:sp>
        <p:nvSpPr>
          <p:cNvPr id="369" name="Línea"/>
          <p:cNvSpPr/>
          <p:nvPr/>
        </p:nvSpPr>
        <p:spPr>
          <a:xfrm flipV="1">
            <a:off x="94372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0" name="Order Strings"/>
          <p:cNvSpPr txBox="1"/>
          <p:nvPr/>
        </p:nvSpPr>
        <p:spPr>
          <a:xfrm>
            <a:off x="9437238" y="5426665"/>
            <a:ext cx="3743012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000" dirty="0"/>
              <a:t>Orde</a:t>
            </a:r>
            <a:r>
              <a:rPr lang="es-ES" sz="2000" dirty="0" err="1"/>
              <a:t>nar</a:t>
            </a:r>
            <a:r>
              <a:rPr sz="2000" dirty="0"/>
              <a:t> </a:t>
            </a:r>
            <a:r>
              <a:rPr lang="es-ES" sz="2000" dirty="0"/>
              <a:t>Cadenas de Caracteres</a:t>
            </a:r>
            <a:endParaRPr sz="2000" dirty="0"/>
          </a:p>
        </p:txBody>
      </p:sp>
      <p:sp>
        <p:nvSpPr>
          <p:cNvPr id="371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15766" y="1266211"/>
            <a:ext cx="11934653" cy="21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250" b="0">
                <a:solidFill>
                  <a:srgbClr val="000000"/>
                </a:solidFill>
              </a:defRPr>
            </a:pPr>
            <a:r>
              <a:rPr lang="es-ES"/>
              <a:t>El paquete stringr proporciona un conjunto de herramientas internamente coherentes para trabajar con cadenas de caracteres, es decir, secuencias de caracteres entre comillas.</a:t>
            </a:r>
            <a:endParaRPr dirty="0"/>
          </a:p>
        </p:txBody>
      </p:sp>
      <p:sp>
        <p:nvSpPr>
          <p:cNvPr id="372" name="Subset Strings"/>
          <p:cNvSpPr txBox="1"/>
          <p:nvPr/>
        </p:nvSpPr>
        <p:spPr>
          <a:xfrm>
            <a:off x="4807514" y="1598393"/>
            <a:ext cx="3175549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Sub</a:t>
            </a:r>
            <a:r>
              <a:rPr lang="es-ES" sz="2400" dirty="0"/>
              <a:t>conjuntos de Texto</a:t>
            </a:r>
            <a:endParaRPr sz="2400" dirty="0"/>
          </a:p>
        </p:txBody>
      </p:sp>
      <p:sp>
        <p:nvSpPr>
          <p:cNvPr id="373" name="str_sub(string, start = 1L, end = -1L) Extract substrings from a character vector. str_sub(fruit, 1, 3); str_sub(fruit, -2)…"/>
          <p:cNvSpPr txBox="1"/>
          <p:nvPr/>
        </p:nvSpPr>
        <p:spPr>
          <a:xfrm>
            <a:off x="6045041" y="1998116"/>
            <a:ext cx="2971801" cy="3082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str_sub</a:t>
            </a:r>
            <a:r>
              <a:rPr b="1" dirty="0"/>
              <a:t>(</a:t>
            </a:r>
            <a:r>
              <a:rPr dirty="0"/>
              <a:t>string, start = 1L, end = -1L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Extraer </a:t>
            </a:r>
            <a:r>
              <a:rPr lang="es-ES" dirty="0" err="1"/>
              <a:t>subcadenas</a:t>
            </a:r>
            <a:r>
              <a:rPr lang="es-ES" dirty="0"/>
              <a:t> de un vector de caracteres</a:t>
            </a:r>
            <a:r>
              <a:rPr dirty="0"/>
              <a:t>.</a:t>
            </a:r>
            <a:r>
              <a:rPr i="1" dirty="0"/>
              <a:t> </a:t>
            </a:r>
            <a:r>
              <a:rPr dirty="0" err="1"/>
              <a:t>str_sub</a:t>
            </a:r>
            <a:r>
              <a:rPr dirty="0"/>
              <a:t>(fruit, 1, 3); </a:t>
            </a:r>
            <a:r>
              <a:rPr dirty="0" err="1"/>
              <a:t>str_sub</a:t>
            </a:r>
            <a:r>
              <a:rPr dirty="0"/>
              <a:t>(fruit, -2)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str_subset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negate = FALSE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Devuelve solo las cadenas que contienen una coincidencia de patrón.</a:t>
            </a:r>
            <a:r>
              <a:rPr dirty="0"/>
              <a:t> </a:t>
            </a:r>
            <a:r>
              <a:rPr dirty="0" err="1"/>
              <a:t>str_subset</a:t>
            </a:r>
            <a:r>
              <a:rPr dirty="0"/>
              <a:t>(fruit, "p")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str_extract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Devuelve la primera coincidencia de patrón encontrada en cada cadena, como un vector. Además,</a:t>
            </a:r>
            <a:r>
              <a:rPr dirty="0"/>
              <a:t> </a:t>
            </a:r>
            <a:r>
              <a:rPr b="1" dirty="0" err="1"/>
              <a:t>str_extract_all</a:t>
            </a:r>
            <a:r>
              <a:rPr b="1" dirty="0"/>
              <a:t>() </a:t>
            </a:r>
            <a:r>
              <a:rPr lang="es-ES" dirty="0"/>
              <a:t>para devolver todas las coincidencias de patrones</a:t>
            </a:r>
            <a:r>
              <a:rPr dirty="0"/>
              <a:t>. </a:t>
            </a:r>
            <a:r>
              <a:rPr dirty="0" err="1"/>
              <a:t>str_extract</a:t>
            </a:r>
            <a:r>
              <a:rPr dirty="0"/>
              <a:t>(fruit, "[</a:t>
            </a:r>
            <a:r>
              <a:rPr dirty="0" err="1"/>
              <a:t>aeiou</a:t>
            </a:r>
            <a:r>
              <a:rPr dirty="0"/>
              <a:t>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str_match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Devuelve la primera coincidencia de patrón encontrada en cada cadena, como una matriz con una columna para cada grupo ( ) en el patrón. Además</a:t>
            </a:r>
            <a:r>
              <a:rPr dirty="0"/>
              <a:t> </a:t>
            </a:r>
            <a:r>
              <a:rPr b="1" dirty="0" err="1"/>
              <a:t>str_match_all</a:t>
            </a:r>
            <a:r>
              <a:rPr b="1" dirty="0"/>
              <a:t>()</a:t>
            </a:r>
            <a:r>
              <a:rPr dirty="0"/>
              <a:t>.</a:t>
            </a:r>
            <a:r>
              <a:rPr b="1" dirty="0"/>
              <a:t> </a:t>
            </a:r>
            <a:r>
              <a:rPr dirty="0" err="1"/>
              <a:t>str_match</a:t>
            </a:r>
            <a:r>
              <a:rPr dirty="0"/>
              <a:t>(sentences, "(</a:t>
            </a:r>
            <a:r>
              <a:rPr dirty="0" err="1"/>
              <a:t>a|the</a:t>
            </a:r>
            <a:r>
              <a:rPr dirty="0"/>
              <a:t>) ([^ +])")</a:t>
            </a:r>
          </a:p>
        </p:txBody>
      </p:sp>
      <p:sp>
        <p:nvSpPr>
          <p:cNvPr id="435" name="1 See bit.ly/ISO639-1 for a complete list of locales."/>
          <p:cNvSpPr txBox="1"/>
          <p:nvPr/>
        </p:nvSpPr>
        <p:spPr>
          <a:xfrm>
            <a:off x="9694581" y="10084447"/>
            <a:ext cx="3992675" cy="226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sz="1100" baseline="31999" dirty="0"/>
              <a:t>1</a:t>
            </a:r>
            <a:r>
              <a:rPr sz="1100" dirty="0"/>
              <a:t> </a:t>
            </a:r>
            <a:r>
              <a:rPr lang="es-ES" sz="1100" dirty="0"/>
              <a:t>Vea</a:t>
            </a:r>
            <a:r>
              <a:rPr sz="1100" dirty="0"/>
              <a:t> </a:t>
            </a:r>
            <a:r>
              <a:rPr sz="1100" b="1" u="sng" dirty="0">
                <a:hlinkClick r:id="rId2"/>
              </a:rPr>
              <a:t>bit.ly/ISO639-1</a:t>
            </a:r>
            <a:r>
              <a:rPr sz="1100" b="1" dirty="0"/>
              <a:t> </a:t>
            </a:r>
            <a:r>
              <a:rPr lang="es-ES" sz="1100" dirty="0"/>
              <a:t>para obtener una lista completa de las  configuraciones regionales</a:t>
            </a:r>
            <a:r>
              <a:rPr sz="1100" dirty="0"/>
              <a:t>.</a:t>
            </a:r>
          </a:p>
        </p:txBody>
      </p:sp>
      <p:pic>
        <p:nvPicPr>
          <p:cNvPr id="464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9" name="Agrupar"/>
          <p:cNvGrpSpPr/>
          <p:nvPr/>
        </p:nvGrpSpPr>
        <p:grpSpPr>
          <a:xfrm>
            <a:off x="9468515" y="9443060"/>
            <a:ext cx="1088433" cy="575177"/>
            <a:chOff x="0" y="9107"/>
            <a:chExt cx="1088432" cy="575176"/>
          </a:xfrm>
        </p:grpSpPr>
        <p:sp>
          <p:nvSpPr>
            <p:cNvPr id="476" name="This is a long sentence."/>
            <p:cNvSpPr txBox="1"/>
            <p:nvPr/>
          </p:nvSpPr>
          <p:spPr>
            <a:xfrm>
              <a:off x="0" y="9107"/>
              <a:ext cx="1088432" cy="2179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This is a long sentence.</a:t>
              </a:r>
            </a:p>
          </p:txBody>
        </p:sp>
        <p:sp>
          <p:nvSpPr>
            <p:cNvPr id="477" name="This is a long sentence."/>
            <p:cNvSpPr txBox="1"/>
            <p:nvPr/>
          </p:nvSpPr>
          <p:spPr>
            <a:xfrm>
              <a:off x="217051" y="258634"/>
              <a:ext cx="654330" cy="32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This is a long sentence.</a:t>
              </a:r>
            </a:p>
          </p:txBody>
        </p:sp>
        <p:sp>
          <p:nvSpPr>
            <p:cNvPr id="478" name="Línea"/>
            <p:cNvSpPr/>
            <p:nvPr/>
          </p:nvSpPr>
          <p:spPr>
            <a:xfrm>
              <a:off x="544215" y="211932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480" name="posit-full-color.png" descr="posit-full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CC BY SA Posit Software, PBC  •   info@posit.co  •   posit.co  •  Learn more at stringr.tidyverse.org  •  Diagrams from @LVaudor on Twitter  •  HTML cheatsheets at pos.it/cheatsheets  •  stringr  1.5.1  •  Updated:  2024-05"/>
          <p:cNvSpPr txBox="1"/>
          <p:nvPr/>
        </p:nvSpPr>
        <p:spPr>
          <a:xfrm>
            <a:off x="2353572" y="10354828"/>
            <a:ext cx="11322666" cy="22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800" dirty="0"/>
              <a:t>CC BY SA Posit Software, PBC  •   </a:t>
            </a:r>
            <a:r>
              <a:rPr sz="800" dirty="0">
                <a:hlinkClick r:id="rId5"/>
              </a:rPr>
              <a:t>info@posit.co</a:t>
            </a:r>
            <a:r>
              <a:rPr sz="800" dirty="0"/>
              <a:t>  •   </a:t>
            </a:r>
            <a:r>
              <a:rPr sz="800" dirty="0">
                <a:hlinkClick r:id="rId6"/>
              </a:rPr>
              <a:t>posit.co</a:t>
            </a:r>
            <a:r>
              <a:rPr sz="800" dirty="0"/>
              <a:t>  •  </a:t>
            </a:r>
            <a:r>
              <a:rPr lang="es-ES" sz="800" dirty="0"/>
              <a:t>Aprende más en</a:t>
            </a:r>
            <a:r>
              <a:rPr sz="800" dirty="0"/>
              <a:t> </a:t>
            </a:r>
            <a:r>
              <a:rPr sz="800" b="1" dirty="0">
                <a:hlinkClick r:id="rId7"/>
              </a:rPr>
              <a:t>stringr.tidyverse.org</a:t>
            </a:r>
            <a:r>
              <a:rPr sz="800" dirty="0"/>
              <a:t>  •  Diagrams </a:t>
            </a:r>
            <a:r>
              <a:rPr lang="es-ES" sz="800" dirty="0"/>
              <a:t>de</a:t>
            </a:r>
            <a:r>
              <a:rPr sz="800" dirty="0"/>
              <a:t> </a:t>
            </a:r>
            <a:r>
              <a:rPr sz="800" b="1" dirty="0">
                <a:hlinkClick r:id="rId8"/>
              </a:rPr>
              <a:t>@LVaudor</a:t>
            </a:r>
            <a:r>
              <a:rPr sz="800" dirty="0"/>
              <a:t> on </a:t>
            </a:r>
            <a:r>
              <a:rPr lang="es-ES" sz="800" dirty="0"/>
              <a:t>X</a:t>
            </a:r>
            <a:r>
              <a:rPr sz="800" dirty="0"/>
              <a:t>  •  </a:t>
            </a:r>
            <a:r>
              <a:rPr lang="es-ES" sz="800" dirty="0"/>
              <a:t>Guía rápida en </a:t>
            </a:r>
            <a:r>
              <a:rPr sz="800" dirty="0"/>
              <a:t>HTML </a:t>
            </a:r>
            <a:r>
              <a:rPr lang="es-ES" sz="800" dirty="0"/>
              <a:t>en</a:t>
            </a:r>
            <a:r>
              <a:rPr sz="800" dirty="0"/>
              <a:t> </a:t>
            </a:r>
            <a:r>
              <a:rPr sz="800" b="1" dirty="0">
                <a:hlinkClick r:id="rId9"/>
              </a:rPr>
              <a:t>pos.it/</a:t>
            </a:r>
            <a:r>
              <a:rPr sz="800" b="1" dirty="0" err="1">
                <a:hlinkClick r:id="rId9"/>
              </a:rPr>
              <a:t>cheatsheets</a:t>
            </a:r>
            <a:r>
              <a:rPr sz="800" dirty="0">
                <a:solidFill>
                  <a:srgbClr val="D1D2D3"/>
                </a:solidFill>
              </a:rPr>
              <a:t>  </a:t>
            </a:r>
            <a:r>
              <a:rPr sz="800" dirty="0"/>
              <a:t>•  </a:t>
            </a:r>
            <a:r>
              <a:rPr sz="800" dirty="0" err="1"/>
              <a:t>stringr</a:t>
            </a:r>
            <a:r>
              <a:rPr sz="800" dirty="0"/>
              <a:t>  1.5.1  •  </a:t>
            </a:r>
            <a:r>
              <a:rPr lang="es-ES" sz="800" dirty="0"/>
              <a:t>Actualizado</a:t>
            </a:r>
            <a:r>
              <a:rPr sz="800" dirty="0"/>
              <a:t>:  2024-05</a:t>
            </a: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1AC2B1C9-9752-BFC9-479F-1044B7D0F1D1}"/>
              </a:ext>
            </a:extLst>
          </p:cNvPr>
          <p:cNvGrpSpPr/>
          <p:nvPr/>
        </p:nvGrpSpPr>
        <p:grpSpPr>
          <a:xfrm>
            <a:off x="426960" y="2038377"/>
            <a:ext cx="722376" cy="457200"/>
            <a:chOff x="-1" y="28578"/>
            <a:chExt cx="722375" cy="457199"/>
          </a:xfrm>
        </p:grpSpPr>
        <p:graphicFrame>
          <p:nvGraphicFramePr>
            <p:cNvPr id="3" name="Table">
              <a:extLst>
                <a:ext uri="{FF2B5EF4-FFF2-40B4-BE49-F238E27FC236}">
                  <a16:creationId xmlns:a16="http://schemas.microsoft.com/office/drawing/2014/main" id="{2FB06A5B-C2C5-5002-D0E2-ADE367206B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437650"/>
                </p:ext>
              </p:extLst>
            </p:nvPr>
          </p:nvGraphicFramePr>
          <p:xfrm>
            <a:off x="424642" y="28578"/>
            <a:ext cx="297732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97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4" name="Group">
              <a:extLst>
                <a:ext uri="{FF2B5EF4-FFF2-40B4-BE49-F238E27FC236}">
                  <a16:creationId xmlns:a16="http://schemas.microsoft.com/office/drawing/2014/main" id="{D9880245-2C5B-82B7-5773-77A4161A406A}"/>
                </a:ext>
              </a:extLst>
            </p:cNvPr>
            <p:cNvGrpSpPr/>
            <p:nvPr/>
          </p:nvGrpSpPr>
          <p:grpSpPr>
            <a:xfrm>
              <a:off x="-1" y="31750"/>
              <a:ext cx="133353" cy="454026"/>
              <a:chOff x="0" y="0"/>
              <a:chExt cx="133351" cy="454025"/>
            </a:xfrm>
          </p:grpSpPr>
          <p:sp>
            <p:nvSpPr>
              <p:cNvPr id="6" name="Rectangle">
                <a:extLst>
                  <a:ext uri="{FF2B5EF4-FFF2-40B4-BE49-F238E27FC236}">
                    <a16:creationId xmlns:a16="http://schemas.microsoft.com/office/drawing/2014/main" id="{00D03173-FD01-14A1-5363-96FCFAF2BDCA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" name="Rectangle">
                <a:extLst>
                  <a:ext uri="{FF2B5EF4-FFF2-40B4-BE49-F238E27FC236}">
                    <a16:creationId xmlns:a16="http://schemas.microsoft.com/office/drawing/2014/main" id="{49FEFBF6-627C-6364-C0C6-B4C23A3C857F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" name="Rectangle">
                <a:extLst>
                  <a:ext uri="{FF2B5EF4-FFF2-40B4-BE49-F238E27FC236}">
                    <a16:creationId xmlns:a16="http://schemas.microsoft.com/office/drawing/2014/main" id="{4D97EAC5-E6EF-7CB9-9A90-E71733666B2B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" name="Line">
              <a:extLst>
                <a:ext uri="{FF2B5EF4-FFF2-40B4-BE49-F238E27FC236}">
                  <a16:creationId xmlns:a16="http://schemas.microsoft.com/office/drawing/2014/main" id="{76F0E796-222B-6DDC-FBF8-EF8281F20FC8}"/>
                </a:ext>
              </a:extLst>
            </p:cNvPr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" name="Group">
            <a:extLst>
              <a:ext uri="{FF2B5EF4-FFF2-40B4-BE49-F238E27FC236}">
                <a16:creationId xmlns:a16="http://schemas.microsoft.com/office/drawing/2014/main" id="{6450E024-A84C-6DF7-F5ED-67F918F09347}"/>
              </a:ext>
            </a:extLst>
          </p:cNvPr>
          <p:cNvGrpSpPr/>
          <p:nvPr/>
        </p:nvGrpSpPr>
        <p:grpSpPr>
          <a:xfrm>
            <a:off x="427015" y="2740066"/>
            <a:ext cx="752460" cy="476608"/>
            <a:chOff x="0" y="9526"/>
            <a:chExt cx="752458" cy="476607"/>
          </a:xfrm>
        </p:grpSpPr>
        <p:graphicFrame>
          <p:nvGraphicFramePr>
            <p:cNvPr id="10" name="Table">
              <a:extLst>
                <a:ext uri="{FF2B5EF4-FFF2-40B4-BE49-F238E27FC236}">
                  <a16:creationId xmlns:a16="http://schemas.microsoft.com/office/drawing/2014/main" id="{471407E5-BCCC-E78B-131B-5B35E18481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85942493"/>
                </p:ext>
              </p:extLst>
            </p:nvPr>
          </p:nvGraphicFramePr>
          <p:xfrm>
            <a:off x="424642" y="9526"/>
            <a:ext cx="327816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3278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1" name="Line">
              <a:extLst>
                <a:ext uri="{FF2B5EF4-FFF2-40B4-BE49-F238E27FC236}">
                  <a16:creationId xmlns:a16="http://schemas.microsoft.com/office/drawing/2014/main" id="{5895CCFE-A6C9-AE11-965A-3329C5F5AA48}"/>
                </a:ext>
              </a:extLst>
            </p:cNvPr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2" name="Group">
              <a:extLst>
                <a:ext uri="{FF2B5EF4-FFF2-40B4-BE49-F238E27FC236}">
                  <a16:creationId xmlns:a16="http://schemas.microsoft.com/office/drawing/2014/main" id="{ADBAF025-CD1B-037F-9B21-E473C0E9CA61}"/>
                </a:ext>
              </a:extLst>
            </p:cNvPr>
            <p:cNvGrpSpPr/>
            <p:nvPr/>
          </p:nvGrpSpPr>
          <p:grpSpPr>
            <a:xfrm>
              <a:off x="0" y="31750"/>
              <a:ext cx="76201" cy="454383"/>
              <a:chOff x="0" y="0"/>
              <a:chExt cx="76200" cy="454382"/>
            </a:xfrm>
          </p:grpSpPr>
          <p:sp>
            <p:nvSpPr>
              <p:cNvPr id="13" name="Rectangle">
                <a:extLst>
                  <a:ext uri="{FF2B5EF4-FFF2-40B4-BE49-F238E27FC236}">
                    <a16:creationId xmlns:a16="http://schemas.microsoft.com/office/drawing/2014/main" id="{18C198A7-1561-C06A-3703-C90473B714BF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Rectangle">
                <a:extLst>
                  <a:ext uri="{FF2B5EF4-FFF2-40B4-BE49-F238E27FC236}">
                    <a16:creationId xmlns:a16="http://schemas.microsoft.com/office/drawing/2014/main" id="{5D6395BA-86A7-5140-EC0D-842F9DBF06F2}"/>
                  </a:ext>
                </a:extLst>
              </p:cNvPr>
              <p:cNvSpPr/>
              <p:nvPr/>
            </p:nvSpPr>
            <p:spPr>
              <a:xfrm>
                <a:off x="0" y="114300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Rectangle">
                <a:extLst>
                  <a:ext uri="{FF2B5EF4-FFF2-40B4-BE49-F238E27FC236}">
                    <a16:creationId xmlns:a16="http://schemas.microsoft.com/office/drawing/2014/main" id="{6E2D85A2-5C1D-1DCA-D37A-5B257282538C}"/>
                  </a:ext>
                </a:extLst>
              </p:cNvPr>
              <p:cNvSpPr/>
              <p:nvPr/>
            </p:nvSpPr>
            <p:spPr>
              <a:xfrm>
                <a:off x="0" y="352781"/>
                <a:ext cx="76201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6" name="Group">
            <a:extLst>
              <a:ext uri="{FF2B5EF4-FFF2-40B4-BE49-F238E27FC236}">
                <a16:creationId xmlns:a16="http://schemas.microsoft.com/office/drawing/2014/main" id="{374444D3-62B5-87B6-17AD-F569731EBF54}"/>
              </a:ext>
            </a:extLst>
          </p:cNvPr>
          <p:cNvGrpSpPr/>
          <p:nvPr/>
        </p:nvGrpSpPr>
        <p:grpSpPr>
          <a:xfrm>
            <a:off x="440119" y="3438254"/>
            <a:ext cx="605242" cy="492125"/>
            <a:chOff x="-1" y="19052"/>
            <a:chExt cx="605241" cy="492124"/>
          </a:xfrm>
        </p:grpSpPr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493E98D7-30EA-36B1-29FE-11FD052257D5}"/>
                </a:ext>
              </a:extLst>
            </p:cNvPr>
            <p:cNvGrpSpPr/>
            <p:nvPr/>
          </p:nvGrpSpPr>
          <p:grpSpPr>
            <a:xfrm>
              <a:off x="-1" y="57150"/>
              <a:ext cx="133353" cy="454026"/>
              <a:chOff x="0" y="0"/>
              <a:chExt cx="133351" cy="454025"/>
            </a:xfrm>
          </p:grpSpPr>
          <p:sp>
            <p:nvSpPr>
              <p:cNvPr id="20" name="Rectangle">
                <a:extLst>
                  <a:ext uri="{FF2B5EF4-FFF2-40B4-BE49-F238E27FC236}">
                    <a16:creationId xmlns:a16="http://schemas.microsoft.com/office/drawing/2014/main" id="{DF35AD22-0117-4446-0513-372F031C413D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Rectangle">
                <a:extLst>
                  <a:ext uri="{FF2B5EF4-FFF2-40B4-BE49-F238E27FC236}">
                    <a16:creationId xmlns:a16="http://schemas.microsoft.com/office/drawing/2014/main" id="{B0F67B47-4DF7-ECFC-A559-8730F1CC7FC8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Rectangle">
                <a:extLst>
                  <a:ext uri="{FF2B5EF4-FFF2-40B4-BE49-F238E27FC236}">
                    <a16:creationId xmlns:a16="http://schemas.microsoft.com/office/drawing/2014/main" id="{C0BD871A-4998-2D4A-9097-E5A7CF55B7A2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18" name="Table">
              <a:extLst>
                <a:ext uri="{FF2B5EF4-FFF2-40B4-BE49-F238E27FC236}">
                  <a16:creationId xmlns:a16="http://schemas.microsoft.com/office/drawing/2014/main" id="{4B191960-8BF2-4F98-46E7-EB0A637641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5525509"/>
                </p:ext>
              </p:extLst>
            </p:nvPr>
          </p:nvGraphicFramePr>
          <p:xfrm>
            <a:off x="442508" y="19052"/>
            <a:ext cx="162732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9" name="Line">
              <a:extLst>
                <a:ext uri="{FF2B5EF4-FFF2-40B4-BE49-F238E27FC236}">
                  <a16:creationId xmlns:a16="http://schemas.microsoft.com/office/drawing/2014/main" id="{1118AF4D-D1E1-BBBF-1214-9EF6B60A9D98}"/>
                </a:ext>
              </a:extLst>
            </p:cNvPr>
            <p:cNvSpPr/>
            <p:nvPr/>
          </p:nvSpPr>
          <p:spPr>
            <a:xfrm>
              <a:off x="256819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" name="Group">
            <a:extLst>
              <a:ext uri="{FF2B5EF4-FFF2-40B4-BE49-F238E27FC236}">
                <a16:creationId xmlns:a16="http://schemas.microsoft.com/office/drawing/2014/main" id="{F96E933F-074C-9590-7E5A-78B5B923CDF5}"/>
              </a:ext>
            </a:extLst>
          </p:cNvPr>
          <p:cNvGrpSpPr/>
          <p:nvPr/>
        </p:nvGrpSpPr>
        <p:grpSpPr>
          <a:xfrm>
            <a:off x="427015" y="4008023"/>
            <a:ext cx="646894" cy="571500"/>
            <a:chOff x="-1" y="19052"/>
            <a:chExt cx="646893" cy="571499"/>
          </a:xfrm>
        </p:grpSpPr>
        <p:grpSp>
          <p:nvGrpSpPr>
            <p:cNvPr id="24" name="Group">
              <a:extLst>
                <a:ext uri="{FF2B5EF4-FFF2-40B4-BE49-F238E27FC236}">
                  <a16:creationId xmlns:a16="http://schemas.microsoft.com/office/drawing/2014/main" id="{7C2A17DB-7FE3-2E60-5291-F7ECABFE25D8}"/>
                </a:ext>
              </a:extLst>
            </p:cNvPr>
            <p:cNvGrpSpPr/>
            <p:nvPr/>
          </p:nvGrpSpPr>
          <p:grpSpPr>
            <a:xfrm>
              <a:off x="-1" y="133350"/>
              <a:ext cx="133353" cy="454026"/>
              <a:chOff x="0" y="0"/>
              <a:chExt cx="133351" cy="454025"/>
            </a:xfrm>
          </p:grpSpPr>
          <p:sp>
            <p:nvSpPr>
              <p:cNvPr id="27" name="Rectangle">
                <a:extLst>
                  <a:ext uri="{FF2B5EF4-FFF2-40B4-BE49-F238E27FC236}">
                    <a16:creationId xmlns:a16="http://schemas.microsoft.com/office/drawing/2014/main" id="{796E0635-27A5-8D0A-E452-8170AB7252EC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Rectangle">
                <a:extLst>
                  <a:ext uri="{FF2B5EF4-FFF2-40B4-BE49-F238E27FC236}">
                    <a16:creationId xmlns:a16="http://schemas.microsoft.com/office/drawing/2014/main" id="{F8478BBF-8978-8154-1704-1C1E276853D2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Rectangle">
                <a:extLst>
                  <a:ext uri="{FF2B5EF4-FFF2-40B4-BE49-F238E27FC236}">
                    <a16:creationId xmlns:a16="http://schemas.microsoft.com/office/drawing/2014/main" id="{781BE0E9-624A-7B70-0367-F03CA403ED0B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5" name="Table">
              <a:extLst>
                <a:ext uri="{FF2B5EF4-FFF2-40B4-BE49-F238E27FC236}">
                  <a16:creationId xmlns:a16="http://schemas.microsoft.com/office/drawing/2014/main" id="{A792A92D-9557-C37E-CC45-35EDE1276E9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65910134"/>
                </p:ext>
              </p:extLst>
            </p:nvPr>
          </p:nvGraphicFramePr>
          <p:xfrm>
            <a:off x="418292" y="19052"/>
            <a:ext cx="228600" cy="5714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start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end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6" name="Line">
              <a:extLst>
                <a:ext uri="{FF2B5EF4-FFF2-40B4-BE49-F238E27FC236}">
                  <a16:creationId xmlns:a16="http://schemas.microsoft.com/office/drawing/2014/main" id="{BBCA0484-94FA-0BD3-3E4A-5940730FDF9A}"/>
                </a:ext>
              </a:extLst>
            </p:cNvPr>
            <p:cNvSpPr/>
            <p:nvPr/>
          </p:nvSpPr>
          <p:spPr>
            <a:xfrm>
              <a:off x="258003" y="3619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" name="Group">
            <a:extLst>
              <a:ext uri="{FF2B5EF4-FFF2-40B4-BE49-F238E27FC236}">
                <a16:creationId xmlns:a16="http://schemas.microsoft.com/office/drawing/2014/main" id="{C58B3677-8BBA-35C3-7558-D021A7AF299A}"/>
              </a:ext>
            </a:extLst>
          </p:cNvPr>
          <p:cNvGrpSpPr/>
          <p:nvPr/>
        </p:nvGrpSpPr>
        <p:grpSpPr>
          <a:xfrm>
            <a:off x="420609" y="4667396"/>
            <a:ext cx="600075" cy="482599"/>
            <a:chOff x="0" y="28578"/>
            <a:chExt cx="600073" cy="482598"/>
          </a:xfrm>
        </p:grpSpPr>
        <p:graphicFrame>
          <p:nvGraphicFramePr>
            <p:cNvPr id="31" name="Table">
              <a:extLst>
                <a:ext uri="{FF2B5EF4-FFF2-40B4-BE49-F238E27FC236}">
                  <a16:creationId xmlns:a16="http://schemas.microsoft.com/office/drawing/2014/main" id="{19885FDE-4C71-A00C-7AC6-5A1D892B338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90259857"/>
                </p:ext>
              </p:extLst>
            </p:nvPr>
          </p:nvGraphicFramePr>
          <p:xfrm>
            <a:off x="437342" y="28578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 dirty="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" name="Line">
              <a:extLst>
                <a:ext uri="{FF2B5EF4-FFF2-40B4-BE49-F238E27FC236}">
                  <a16:creationId xmlns:a16="http://schemas.microsoft.com/office/drawing/2014/main" id="{78B871D0-6111-013A-2096-A7A00EC00A12}"/>
                </a:ext>
              </a:extLst>
            </p:cNvPr>
            <p:cNvSpPr/>
            <p:nvPr/>
          </p:nvSpPr>
          <p:spPr>
            <a:xfrm>
              <a:off x="251653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3" name="Group">
              <a:extLst>
                <a:ext uri="{FF2B5EF4-FFF2-40B4-BE49-F238E27FC236}">
                  <a16:creationId xmlns:a16="http://schemas.microsoft.com/office/drawing/2014/main" id="{C47573D7-4901-D0FA-744C-6F1E4FE5D1AD}"/>
                </a:ext>
              </a:extLst>
            </p:cNvPr>
            <p:cNvGrpSpPr/>
            <p:nvPr/>
          </p:nvGrpSpPr>
          <p:grpSpPr>
            <a:xfrm>
              <a:off x="0" y="177800"/>
              <a:ext cx="165102" cy="333376"/>
              <a:chOff x="0" y="0"/>
              <a:chExt cx="165101" cy="333375"/>
            </a:xfrm>
          </p:grpSpPr>
          <p:sp>
            <p:nvSpPr>
              <p:cNvPr id="34" name="Rectangle">
                <a:extLst>
                  <a:ext uri="{FF2B5EF4-FFF2-40B4-BE49-F238E27FC236}">
                    <a16:creationId xmlns:a16="http://schemas.microsoft.com/office/drawing/2014/main" id="{CB38AC71-1E6A-4584-7BF1-59F933818C97}"/>
                  </a:ext>
                </a:extLst>
              </p:cNvPr>
              <p:cNvSpPr/>
              <p:nvPr/>
            </p:nvSpPr>
            <p:spPr>
              <a:xfrm>
                <a:off x="69850" y="112852"/>
                <a:ext cx="76202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Rectangle">
                <a:extLst>
                  <a:ext uri="{FF2B5EF4-FFF2-40B4-BE49-F238E27FC236}">
                    <a16:creationId xmlns:a16="http://schemas.microsoft.com/office/drawing/2014/main" id="{45159CBC-5FB5-F6A0-E962-0CBCD752C103}"/>
                  </a:ext>
                </a:extLst>
              </p:cNvPr>
              <p:cNvSpPr/>
              <p:nvPr/>
            </p:nvSpPr>
            <p:spPr>
              <a:xfrm>
                <a:off x="12700" y="0"/>
                <a:ext cx="254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Rectangle">
                <a:extLst>
                  <a:ext uri="{FF2B5EF4-FFF2-40B4-BE49-F238E27FC236}">
                    <a16:creationId xmlns:a16="http://schemas.microsoft.com/office/drawing/2014/main" id="{AC4E82C8-78A6-62AD-44A5-35F9C1067B66}"/>
                  </a:ext>
                </a:extLst>
              </p:cNvPr>
              <p:cNvSpPr/>
              <p:nvPr/>
            </p:nvSpPr>
            <p:spPr>
              <a:xfrm>
                <a:off x="0" y="231775"/>
                <a:ext cx="508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Rectangle">
                <a:extLst>
                  <a:ext uri="{FF2B5EF4-FFF2-40B4-BE49-F238E27FC236}">
                    <a16:creationId xmlns:a16="http://schemas.microsoft.com/office/drawing/2014/main" id="{2CE6D15C-7BD8-F918-951E-94FA19C60954}"/>
                  </a:ext>
                </a:extLst>
              </p:cNvPr>
              <p:cNvSpPr/>
              <p:nvPr/>
            </p:nvSpPr>
            <p:spPr>
              <a:xfrm>
                <a:off x="101600" y="23177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Rectangle">
                <a:extLst>
                  <a:ext uri="{FF2B5EF4-FFF2-40B4-BE49-F238E27FC236}">
                    <a16:creationId xmlns:a16="http://schemas.microsoft.com/office/drawing/2014/main" id="{D6FAE5C0-8717-7339-487B-A7078E7BCE16}"/>
                  </a:ext>
                </a:extLst>
              </p:cNvPr>
              <p:cNvSpPr/>
              <p:nvPr/>
            </p:nvSpPr>
            <p:spPr>
              <a:xfrm>
                <a:off x="57150" y="0"/>
                <a:ext cx="381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Rectangle">
                <a:extLst>
                  <a:ext uri="{FF2B5EF4-FFF2-40B4-BE49-F238E27FC236}">
                    <a16:creationId xmlns:a16="http://schemas.microsoft.com/office/drawing/2014/main" id="{A372EEDC-CFC2-B93A-9374-C1C7ABE3C2D1}"/>
                  </a:ext>
                </a:extLst>
              </p:cNvPr>
              <p:cNvSpPr/>
              <p:nvPr/>
            </p:nvSpPr>
            <p:spPr>
              <a:xfrm>
                <a:off x="114300" y="0"/>
                <a:ext cx="508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" name="Group">
            <a:extLst>
              <a:ext uri="{FF2B5EF4-FFF2-40B4-BE49-F238E27FC236}">
                <a16:creationId xmlns:a16="http://schemas.microsoft.com/office/drawing/2014/main" id="{2D663046-29AE-18CD-E7BF-8E49149676B2}"/>
              </a:ext>
            </a:extLst>
          </p:cNvPr>
          <p:cNvGrpSpPr/>
          <p:nvPr/>
        </p:nvGrpSpPr>
        <p:grpSpPr>
          <a:xfrm>
            <a:off x="469497" y="8222803"/>
            <a:ext cx="552795" cy="512795"/>
            <a:chOff x="-1" y="0"/>
            <a:chExt cx="552794" cy="512794"/>
          </a:xfrm>
        </p:grpSpPr>
        <p:sp>
          <p:nvSpPr>
            <p:cNvPr id="41" name="A STRING">
              <a:extLst>
                <a:ext uri="{FF2B5EF4-FFF2-40B4-BE49-F238E27FC236}">
                  <a16:creationId xmlns:a16="http://schemas.microsoft.com/office/drawing/2014/main" id="{499A0C71-811F-F977-67AE-7C7274C5CF20}"/>
                </a:ext>
              </a:extLst>
            </p:cNvPr>
            <p:cNvSpPr txBox="1"/>
            <p:nvPr/>
          </p:nvSpPr>
          <p:spPr>
            <a:xfrm>
              <a:off x="10845" y="0"/>
              <a:ext cx="531102" cy="236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A STRING</a:t>
              </a:r>
            </a:p>
          </p:txBody>
        </p:sp>
        <p:sp>
          <p:nvSpPr>
            <p:cNvPr id="42" name="a string">
              <a:extLst>
                <a:ext uri="{FF2B5EF4-FFF2-40B4-BE49-F238E27FC236}">
                  <a16:creationId xmlns:a16="http://schemas.microsoft.com/office/drawing/2014/main" id="{97D6772B-C2A0-5663-F1D1-22286DF2C002}"/>
                </a:ext>
              </a:extLst>
            </p:cNvPr>
            <p:cNvSpPr txBox="1"/>
            <p:nvPr/>
          </p:nvSpPr>
          <p:spPr>
            <a:xfrm>
              <a:off x="-1" y="276653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a string</a:t>
              </a:r>
            </a:p>
          </p:txBody>
        </p:sp>
        <p:sp>
          <p:nvSpPr>
            <p:cNvPr id="43" name="Line">
              <a:extLst>
                <a:ext uri="{FF2B5EF4-FFF2-40B4-BE49-F238E27FC236}">
                  <a16:creationId xmlns:a16="http://schemas.microsoft.com/office/drawing/2014/main" id="{88698342-E150-BC6D-0646-6BB5D1E7D92E}"/>
                </a:ext>
              </a:extLst>
            </p:cNvPr>
            <p:cNvSpPr/>
            <p:nvPr/>
          </p:nvSpPr>
          <p:spPr>
            <a:xfrm>
              <a:off x="276395" y="23479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4" name="Group">
            <a:extLst>
              <a:ext uri="{FF2B5EF4-FFF2-40B4-BE49-F238E27FC236}">
                <a16:creationId xmlns:a16="http://schemas.microsoft.com/office/drawing/2014/main" id="{778AD2D9-8D89-47B6-5E56-0FD51F0A1F02}"/>
              </a:ext>
            </a:extLst>
          </p:cNvPr>
          <p:cNvGrpSpPr/>
          <p:nvPr/>
        </p:nvGrpSpPr>
        <p:grpSpPr>
          <a:xfrm>
            <a:off x="420610" y="7542786"/>
            <a:ext cx="642162" cy="480018"/>
            <a:chOff x="0" y="0"/>
            <a:chExt cx="642160" cy="480016"/>
          </a:xfrm>
        </p:grpSpPr>
        <p:grpSp>
          <p:nvGrpSpPr>
            <p:cNvPr id="45" name="Group">
              <a:extLst>
                <a:ext uri="{FF2B5EF4-FFF2-40B4-BE49-F238E27FC236}">
                  <a16:creationId xmlns:a16="http://schemas.microsoft.com/office/drawing/2014/main" id="{234F75D3-BDCA-389D-6B42-A5D602E68479}"/>
                </a:ext>
              </a:extLst>
            </p:cNvPr>
            <p:cNvGrpSpPr/>
            <p:nvPr/>
          </p:nvGrpSpPr>
          <p:grpSpPr>
            <a:xfrm>
              <a:off x="433791" y="-1"/>
              <a:ext cx="208370" cy="472945"/>
              <a:chOff x="0" y="0"/>
              <a:chExt cx="208368" cy="47294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E5A0337D-4180-017A-DFFC-30EC523474FD}"/>
                  </a:ext>
                </a:extLst>
              </p:cNvPr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" name="Rectangle">
                <a:extLst>
                  <a:ext uri="{FF2B5EF4-FFF2-40B4-BE49-F238E27FC236}">
                    <a16:creationId xmlns:a16="http://schemas.microsoft.com/office/drawing/2014/main" id="{BD042437-D0E4-CE7E-DF2A-8DECDDBA09EF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9EA75889-9A14-6908-7A51-BFB886243939}"/>
                  </a:ext>
                </a:extLst>
              </p:cNvPr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" name="Rectangle">
                <a:extLst>
                  <a:ext uri="{FF2B5EF4-FFF2-40B4-BE49-F238E27FC236}">
                    <a16:creationId xmlns:a16="http://schemas.microsoft.com/office/drawing/2014/main" id="{FEF85288-2ED6-5DB0-B07B-D71CED1730A2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6D3EB2B0-146E-C598-FA6A-1AB67B070B78}"/>
                  </a:ext>
                </a:extLst>
              </p:cNvPr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" name="Rectangle">
                <a:extLst>
                  <a:ext uri="{FF2B5EF4-FFF2-40B4-BE49-F238E27FC236}">
                    <a16:creationId xmlns:a16="http://schemas.microsoft.com/office/drawing/2014/main" id="{77A06671-FADF-D3E3-F0BF-909C41F83B06}"/>
                  </a:ext>
                </a:extLst>
              </p:cNvPr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6" name="Group">
              <a:extLst>
                <a:ext uri="{FF2B5EF4-FFF2-40B4-BE49-F238E27FC236}">
                  <a16:creationId xmlns:a16="http://schemas.microsoft.com/office/drawing/2014/main" id="{3BAED460-EE05-4002-9240-B1E0181BB61A}"/>
                </a:ext>
              </a:extLst>
            </p:cNvPr>
            <p:cNvGrpSpPr/>
            <p:nvPr/>
          </p:nvGrpSpPr>
          <p:grpSpPr>
            <a:xfrm>
              <a:off x="-1" y="7073"/>
              <a:ext cx="208369" cy="472944"/>
              <a:chOff x="0" y="0"/>
              <a:chExt cx="208367" cy="472943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8CF8967-3864-3660-74BB-7B8141076025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Rectangle">
                <a:extLst>
                  <a:ext uri="{FF2B5EF4-FFF2-40B4-BE49-F238E27FC236}">
                    <a16:creationId xmlns:a16="http://schemas.microsoft.com/office/drawing/2014/main" id="{B180D264-6ADC-7B8E-2BE0-83C0F79FA474}"/>
                  </a:ext>
                </a:extLst>
              </p:cNvPr>
              <p:cNvSpPr/>
              <p:nvPr/>
            </p:nvSpPr>
            <p:spPr>
              <a:xfrm>
                <a:off x="3178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DD4FDFCA-62D2-F4F0-18C7-4CCE7E55B2AC}"/>
                  </a:ext>
                </a:extLst>
              </p:cNvPr>
              <p:cNvSpPr/>
              <p:nvPr/>
            </p:nvSpPr>
            <p:spPr>
              <a:xfrm>
                <a:off x="0" y="234491"/>
                <a:ext cx="82558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Rectangle">
                <a:extLst>
                  <a:ext uri="{FF2B5EF4-FFF2-40B4-BE49-F238E27FC236}">
                    <a16:creationId xmlns:a16="http://schemas.microsoft.com/office/drawing/2014/main" id="{EBCE1627-D4B6-5DB1-EF40-3CCFE2D72683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8F94ABC4-6F27-FC51-358F-9B9EB70D3968}"/>
                  </a:ext>
                </a:extLst>
              </p:cNvPr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" name="Rectangle">
                <a:extLst>
                  <a:ext uri="{FF2B5EF4-FFF2-40B4-BE49-F238E27FC236}">
                    <a16:creationId xmlns:a16="http://schemas.microsoft.com/office/drawing/2014/main" id="{D387D418-2F59-13C4-2026-F4D6C379F46A}"/>
                  </a:ext>
                </a:extLst>
              </p:cNvPr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7" name="Line">
              <a:extLst>
                <a:ext uri="{FF2B5EF4-FFF2-40B4-BE49-F238E27FC236}">
                  <a16:creationId xmlns:a16="http://schemas.microsoft.com/office/drawing/2014/main" id="{6795561E-F5EF-12A9-3A3B-F821FE93F699}"/>
                </a:ext>
              </a:extLst>
            </p:cNvPr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0" name="Group">
            <a:extLst>
              <a:ext uri="{FF2B5EF4-FFF2-40B4-BE49-F238E27FC236}">
                <a16:creationId xmlns:a16="http://schemas.microsoft.com/office/drawing/2014/main" id="{D6FA35E7-1EC8-7A6B-7C30-84C26D812FE1}"/>
              </a:ext>
            </a:extLst>
          </p:cNvPr>
          <p:cNvGrpSpPr/>
          <p:nvPr/>
        </p:nvGrpSpPr>
        <p:grpSpPr>
          <a:xfrm>
            <a:off x="420612" y="5919582"/>
            <a:ext cx="641793" cy="475142"/>
            <a:chOff x="0" y="0"/>
            <a:chExt cx="641792" cy="475141"/>
          </a:xfrm>
        </p:grpSpPr>
        <p:grpSp>
          <p:nvGrpSpPr>
            <p:cNvPr id="61" name="Group">
              <a:extLst>
                <a:ext uri="{FF2B5EF4-FFF2-40B4-BE49-F238E27FC236}">
                  <a16:creationId xmlns:a16="http://schemas.microsoft.com/office/drawing/2014/main" id="{EBBE407E-CAA2-8B96-B30E-085483E1F865}"/>
                </a:ext>
              </a:extLst>
            </p:cNvPr>
            <p:cNvGrpSpPr/>
            <p:nvPr/>
          </p:nvGrpSpPr>
          <p:grpSpPr>
            <a:xfrm>
              <a:off x="451291" y="0"/>
              <a:ext cx="190502" cy="473727"/>
              <a:chOff x="0" y="0"/>
              <a:chExt cx="190500" cy="473727"/>
            </a:xfrm>
          </p:grpSpPr>
          <p:sp>
            <p:nvSpPr>
              <p:cNvPr id="484" name="Rectangle">
                <a:extLst>
                  <a:ext uri="{FF2B5EF4-FFF2-40B4-BE49-F238E27FC236}">
                    <a16:creationId xmlns:a16="http://schemas.microsoft.com/office/drawing/2014/main" id="{C64D1F36-C991-02C6-2F7B-A49F3065B45E}"/>
                  </a:ext>
                </a:extLst>
              </p:cNvPr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Rectangle">
                <a:extLst>
                  <a:ext uri="{FF2B5EF4-FFF2-40B4-BE49-F238E27FC236}">
                    <a16:creationId xmlns:a16="http://schemas.microsoft.com/office/drawing/2014/main" id="{6F300263-9E59-84B8-28F9-C06081E26FC6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" name="Group">
              <a:extLst>
                <a:ext uri="{FF2B5EF4-FFF2-40B4-BE49-F238E27FC236}">
                  <a16:creationId xmlns:a16="http://schemas.microsoft.com/office/drawing/2014/main" id="{EFACAA41-1099-8AAB-E0C3-C0C4E5C2D04E}"/>
                </a:ext>
              </a:extLst>
            </p:cNvPr>
            <p:cNvGrpSpPr/>
            <p:nvPr/>
          </p:nvGrpSpPr>
          <p:grpSpPr>
            <a:xfrm>
              <a:off x="0" y="1412"/>
              <a:ext cx="190501" cy="473730"/>
              <a:chOff x="0" y="0"/>
              <a:chExt cx="190500" cy="473728"/>
            </a:xfrm>
          </p:grpSpPr>
          <p:sp>
            <p:nvSpPr>
              <p:cNvPr id="482" name="Rectangle">
                <a:extLst>
                  <a:ext uri="{FF2B5EF4-FFF2-40B4-BE49-F238E27FC236}">
                    <a16:creationId xmlns:a16="http://schemas.microsoft.com/office/drawing/2014/main" id="{59EBFBEF-DB0D-057D-F5B0-AE0096D95E17}"/>
                  </a:ext>
                </a:extLst>
              </p:cNvPr>
              <p:cNvSpPr/>
              <p:nvPr/>
            </p:nvSpPr>
            <p:spPr>
              <a:xfrm>
                <a:off x="0" y="3514"/>
                <a:ext cx="1905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3" name="Rectangle">
                <a:extLst>
                  <a:ext uri="{FF2B5EF4-FFF2-40B4-BE49-F238E27FC236}">
                    <a16:creationId xmlns:a16="http://schemas.microsoft.com/office/drawing/2014/main" id="{CB8AB63D-0FB3-D647-45AE-E3CEF517A38D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9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288DA33F-95A1-C098-0B31-C85F6154B71D}"/>
                </a:ext>
              </a:extLst>
            </p:cNvPr>
            <p:cNvSpPr/>
            <p:nvPr/>
          </p:nvSpPr>
          <p:spPr>
            <a:xfrm>
              <a:off x="261935" y="23189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86" name="Group">
            <a:extLst>
              <a:ext uri="{FF2B5EF4-FFF2-40B4-BE49-F238E27FC236}">
                <a16:creationId xmlns:a16="http://schemas.microsoft.com/office/drawing/2014/main" id="{03551901-2DF4-0561-FE9D-7C9575A08D13}"/>
              </a:ext>
            </a:extLst>
          </p:cNvPr>
          <p:cNvGrpSpPr/>
          <p:nvPr/>
        </p:nvGrpSpPr>
        <p:grpSpPr>
          <a:xfrm>
            <a:off x="420612" y="6744766"/>
            <a:ext cx="642161" cy="480018"/>
            <a:chOff x="0" y="0"/>
            <a:chExt cx="642160" cy="480017"/>
          </a:xfrm>
        </p:grpSpPr>
        <p:grpSp>
          <p:nvGrpSpPr>
            <p:cNvPr id="487" name="Group">
              <a:extLst>
                <a:ext uri="{FF2B5EF4-FFF2-40B4-BE49-F238E27FC236}">
                  <a16:creationId xmlns:a16="http://schemas.microsoft.com/office/drawing/2014/main" id="{F5EC1441-F20A-987A-B3EE-AC7B33E33598}"/>
                </a:ext>
              </a:extLst>
            </p:cNvPr>
            <p:cNvGrpSpPr/>
            <p:nvPr/>
          </p:nvGrpSpPr>
          <p:grpSpPr>
            <a:xfrm>
              <a:off x="433791" y="0"/>
              <a:ext cx="208370" cy="472944"/>
              <a:chOff x="0" y="0"/>
              <a:chExt cx="208368" cy="472943"/>
            </a:xfrm>
          </p:grpSpPr>
          <p:sp>
            <p:nvSpPr>
              <p:cNvPr id="496" name="Rectangle">
                <a:extLst>
                  <a:ext uri="{FF2B5EF4-FFF2-40B4-BE49-F238E27FC236}">
                    <a16:creationId xmlns:a16="http://schemas.microsoft.com/office/drawing/2014/main" id="{523C843B-D462-06B6-F006-38933600F161}"/>
                  </a:ext>
                </a:extLst>
              </p:cNvPr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Rectangle">
                <a:extLst>
                  <a:ext uri="{FF2B5EF4-FFF2-40B4-BE49-F238E27FC236}">
                    <a16:creationId xmlns:a16="http://schemas.microsoft.com/office/drawing/2014/main" id="{8D885AB8-ACFE-DC93-3758-4E071E21B3A4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8" name="Rectangle">
                <a:extLst>
                  <a:ext uri="{FF2B5EF4-FFF2-40B4-BE49-F238E27FC236}">
                    <a16:creationId xmlns:a16="http://schemas.microsoft.com/office/drawing/2014/main" id="{E283C936-AB40-8B98-327E-2DA14A47EE64}"/>
                  </a:ext>
                </a:extLst>
              </p:cNvPr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9" name="Rectangle">
                <a:extLst>
                  <a:ext uri="{FF2B5EF4-FFF2-40B4-BE49-F238E27FC236}">
                    <a16:creationId xmlns:a16="http://schemas.microsoft.com/office/drawing/2014/main" id="{A3C857C9-A146-7A45-6308-31C7D988491F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0" name="Rectangle">
                <a:extLst>
                  <a:ext uri="{FF2B5EF4-FFF2-40B4-BE49-F238E27FC236}">
                    <a16:creationId xmlns:a16="http://schemas.microsoft.com/office/drawing/2014/main" id="{0E83DA41-7EC2-7D9E-5DCE-02D5CF2682EB}"/>
                  </a:ext>
                </a:extLst>
              </p:cNvPr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1" name="Rectangle">
                <a:extLst>
                  <a:ext uri="{FF2B5EF4-FFF2-40B4-BE49-F238E27FC236}">
                    <a16:creationId xmlns:a16="http://schemas.microsoft.com/office/drawing/2014/main" id="{041F0CEF-0309-B234-15E9-948C1749A10A}"/>
                  </a:ext>
                </a:extLst>
              </p:cNvPr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88" name="Group">
              <a:extLst>
                <a:ext uri="{FF2B5EF4-FFF2-40B4-BE49-F238E27FC236}">
                  <a16:creationId xmlns:a16="http://schemas.microsoft.com/office/drawing/2014/main" id="{628C0058-7B92-C714-CBAA-810FCF343E10}"/>
                </a:ext>
              </a:extLst>
            </p:cNvPr>
            <p:cNvGrpSpPr/>
            <p:nvPr/>
          </p:nvGrpSpPr>
          <p:grpSpPr>
            <a:xfrm>
              <a:off x="0" y="7074"/>
              <a:ext cx="208368" cy="472944"/>
              <a:chOff x="0" y="0"/>
              <a:chExt cx="208367" cy="472943"/>
            </a:xfrm>
          </p:grpSpPr>
          <p:sp>
            <p:nvSpPr>
              <p:cNvPr id="490" name="Rectangle">
                <a:extLst>
                  <a:ext uri="{FF2B5EF4-FFF2-40B4-BE49-F238E27FC236}">
                    <a16:creationId xmlns:a16="http://schemas.microsoft.com/office/drawing/2014/main" id="{39E4F46B-6DD6-7F95-7AB7-C9F6672C27E2}"/>
                  </a:ext>
                </a:extLst>
              </p:cNvPr>
              <p:cNvSpPr/>
              <p:nvPr/>
            </p:nvSpPr>
            <p:spPr>
              <a:xfrm>
                <a:off x="0" y="2730"/>
                <a:ext cx="203203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Rectangle">
                <a:extLst>
                  <a:ext uri="{FF2B5EF4-FFF2-40B4-BE49-F238E27FC236}">
                    <a16:creationId xmlns:a16="http://schemas.microsoft.com/office/drawing/2014/main" id="{DB52F4DE-4B33-9373-3C9E-ED3523AA540A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Rectangle">
                <a:extLst>
                  <a:ext uri="{FF2B5EF4-FFF2-40B4-BE49-F238E27FC236}">
                    <a16:creationId xmlns:a16="http://schemas.microsoft.com/office/drawing/2014/main" id="{1D3E04AF-96EE-C07D-07D6-DF6B930566BD}"/>
                  </a:ext>
                </a:extLst>
              </p:cNvPr>
              <p:cNvSpPr/>
              <p:nvPr/>
            </p:nvSpPr>
            <p:spPr>
              <a:xfrm>
                <a:off x="0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Rectangle">
                <a:extLst>
                  <a:ext uri="{FF2B5EF4-FFF2-40B4-BE49-F238E27FC236}">
                    <a16:creationId xmlns:a16="http://schemas.microsoft.com/office/drawing/2014/main" id="{66285F5F-6EE3-4FF1-63A1-91D4E23156B4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Rectangle">
                <a:extLst>
                  <a:ext uri="{FF2B5EF4-FFF2-40B4-BE49-F238E27FC236}">
                    <a16:creationId xmlns:a16="http://schemas.microsoft.com/office/drawing/2014/main" id="{88EE12F1-EFF4-6E42-1BF3-03ADEDF36C82}"/>
                  </a:ext>
                </a:extLst>
              </p:cNvPr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Rectangle">
                <a:extLst>
                  <a:ext uri="{FF2B5EF4-FFF2-40B4-BE49-F238E27FC236}">
                    <a16:creationId xmlns:a16="http://schemas.microsoft.com/office/drawing/2014/main" id="{1E50E21C-2496-9A0A-094C-9A802E3CC1D7}"/>
                  </a:ext>
                </a:extLst>
              </p:cNvPr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89" name="Line">
              <a:extLst>
                <a:ext uri="{FF2B5EF4-FFF2-40B4-BE49-F238E27FC236}">
                  <a16:creationId xmlns:a16="http://schemas.microsoft.com/office/drawing/2014/main" id="{68D8F289-FB9B-173C-B315-7F59426EF7BB}"/>
                </a:ext>
              </a:extLst>
            </p:cNvPr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02" name="Group">
            <a:extLst>
              <a:ext uri="{FF2B5EF4-FFF2-40B4-BE49-F238E27FC236}">
                <a16:creationId xmlns:a16="http://schemas.microsoft.com/office/drawing/2014/main" id="{E4C101DC-A56D-570E-B473-989CBE3A23A6}"/>
              </a:ext>
            </a:extLst>
          </p:cNvPr>
          <p:cNvGrpSpPr/>
          <p:nvPr/>
        </p:nvGrpSpPr>
        <p:grpSpPr>
          <a:xfrm>
            <a:off x="467934" y="9582466"/>
            <a:ext cx="552795" cy="261420"/>
            <a:chOff x="0" y="-114300"/>
            <a:chExt cx="552794" cy="261418"/>
          </a:xfrm>
        </p:grpSpPr>
        <p:sp>
          <p:nvSpPr>
            <p:cNvPr id="503" name="a string">
              <a:extLst>
                <a:ext uri="{FF2B5EF4-FFF2-40B4-BE49-F238E27FC236}">
                  <a16:creationId xmlns:a16="http://schemas.microsoft.com/office/drawing/2014/main" id="{3B544CA1-FF27-1F73-1A42-50BBD6750503}"/>
                </a:ext>
              </a:extLst>
            </p:cNvPr>
            <p:cNvSpPr/>
            <p:nvPr/>
          </p:nvSpPr>
          <p:spPr>
            <a:xfrm>
              <a:off x="63151" y="-114300"/>
              <a:ext cx="4264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4" name="A String">
              <a:extLst>
                <a:ext uri="{FF2B5EF4-FFF2-40B4-BE49-F238E27FC236}">
                  <a16:creationId xmlns:a16="http://schemas.microsoft.com/office/drawing/2014/main" id="{8E69FA41-5E18-68DA-2EB3-4651D97166D0}"/>
                </a:ext>
              </a:extLst>
            </p:cNvPr>
            <p:cNvSpPr/>
            <p:nvPr/>
          </p:nvSpPr>
          <p:spPr>
            <a:xfrm>
              <a:off x="0" y="147117"/>
              <a:ext cx="55279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A String</a:t>
              </a:r>
            </a:p>
          </p:txBody>
        </p:sp>
        <p:sp>
          <p:nvSpPr>
            <p:cNvPr id="505" name="Line">
              <a:extLst>
                <a:ext uri="{FF2B5EF4-FFF2-40B4-BE49-F238E27FC236}">
                  <a16:creationId xmlns:a16="http://schemas.microsoft.com/office/drawing/2014/main" id="{FF795E6F-9021-0DE9-1E8C-ED24262D7E04}"/>
                </a:ext>
              </a:extLst>
            </p:cNvPr>
            <p:cNvSpPr/>
            <p:nvPr/>
          </p:nvSpPr>
          <p:spPr>
            <a:xfrm>
              <a:off x="276396" y="17663"/>
              <a:ext cx="2" cy="1015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06" name="Group">
            <a:extLst>
              <a:ext uri="{FF2B5EF4-FFF2-40B4-BE49-F238E27FC236}">
                <a16:creationId xmlns:a16="http://schemas.microsoft.com/office/drawing/2014/main" id="{21751B2E-6205-B95C-B105-3AF49EF28816}"/>
              </a:ext>
            </a:extLst>
          </p:cNvPr>
          <p:cNvGrpSpPr/>
          <p:nvPr/>
        </p:nvGrpSpPr>
        <p:grpSpPr>
          <a:xfrm>
            <a:off x="482197" y="8790062"/>
            <a:ext cx="552795" cy="495018"/>
            <a:chOff x="-1" y="-53341"/>
            <a:chExt cx="552794" cy="495017"/>
          </a:xfrm>
        </p:grpSpPr>
        <p:sp>
          <p:nvSpPr>
            <p:cNvPr id="507" name="a string">
              <a:extLst>
                <a:ext uri="{FF2B5EF4-FFF2-40B4-BE49-F238E27FC236}">
                  <a16:creationId xmlns:a16="http://schemas.microsoft.com/office/drawing/2014/main" id="{7B42786D-A9EC-4BA0-AE5B-71E02A92E903}"/>
                </a:ext>
              </a:extLst>
            </p:cNvPr>
            <p:cNvSpPr txBox="1"/>
            <p:nvPr/>
          </p:nvSpPr>
          <p:spPr>
            <a:xfrm>
              <a:off x="10845" y="-53341"/>
              <a:ext cx="531102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a string</a:t>
              </a:r>
            </a:p>
          </p:txBody>
        </p:sp>
        <p:sp>
          <p:nvSpPr>
            <p:cNvPr id="508" name="A STRING">
              <a:extLst>
                <a:ext uri="{FF2B5EF4-FFF2-40B4-BE49-F238E27FC236}">
                  <a16:creationId xmlns:a16="http://schemas.microsoft.com/office/drawing/2014/main" id="{2D211CDD-D471-1626-1D9E-7C37E17F962A}"/>
                </a:ext>
              </a:extLst>
            </p:cNvPr>
            <p:cNvSpPr txBox="1"/>
            <p:nvPr/>
          </p:nvSpPr>
          <p:spPr>
            <a:xfrm>
              <a:off x="-1" y="2055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A STRING</a:t>
              </a:r>
            </a:p>
          </p:txBody>
        </p:sp>
        <p:sp>
          <p:nvSpPr>
            <p:cNvPr id="509" name="Line">
              <a:extLst>
                <a:ext uri="{FF2B5EF4-FFF2-40B4-BE49-F238E27FC236}">
                  <a16:creationId xmlns:a16="http://schemas.microsoft.com/office/drawing/2014/main" id="{54197650-E5C4-12EF-C0F8-083D4ED7DAA7}"/>
                </a:ext>
              </a:extLst>
            </p:cNvPr>
            <p:cNvSpPr/>
            <p:nvPr/>
          </p:nvSpPr>
          <p:spPr>
            <a:xfrm>
              <a:off x="276395" y="1357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510" name="Table">
            <a:extLst>
              <a:ext uri="{FF2B5EF4-FFF2-40B4-BE49-F238E27FC236}">
                <a16:creationId xmlns:a16="http://schemas.microsoft.com/office/drawing/2014/main" id="{57B6B524-C323-CA59-4E2F-6737F92F0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681663"/>
              </p:ext>
            </p:extLst>
          </p:nvPr>
        </p:nvGraphicFramePr>
        <p:xfrm>
          <a:off x="421270" y="592635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1" name="Table">
            <a:extLst>
              <a:ext uri="{FF2B5EF4-FFF2-40B4-BE49-F238E27FC236}">
                <a16:creationId xmlns:a16="http://schemas.microsoft.com/office/drawing/2014/main" id="{7CB168B5-36CD-A16D-C754-579C47079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108540"/>
              </p:ext>
            </p:extLst>
          </p:nvPr>
        </p:nvGraphicFramePr>
        <p:xfrm>
          <a:off x="764671" y="5924677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2" name="Table">
            <a:extLst>
              <a:ext uri="{FF2B5EF4-FFF2-40B4-BE49-F238E27FC236}">
                <a16:creationId xmlns:a16="http://schemas.microsoft.com/office/drawing/2014/main" id="{42B2A1CD-7D0D-EA66-FE5C-6EE578C57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912671"/>
              </p:ext>
            </p:extLst>
          </p:nvPr>
        </p:nvGraphicFramePr>
        <p:xfrm>
          <a:off x="421124" y="675042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3" name="Table">
            <a:extLst>
              <a:ext uri="{FF2B5EF4-FFF2-40B4-BE49-F238E27FC236}">
                <a16:creationId xmlns:a16="http://schemas.microsoft.com/office/drawing/2014/main" id="{05C1A6F6-844E-5A8F-3454-C747F5F3B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2793218"/>
              </p:ext>
            </p:extLst>
          </p:nvPr>
        </p:nvGraphicFramePr>
        <p:xfrm>
          <a:off x="764525" y="6748745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4" name="Table">
            <a:extLst>
              <a:ext uri="{FF2B5EF4-FFF2-40B4-BE49-F238E27FC236}">
                <a16:creationId xmlns:a16="http://schemas.microsoft.com/office/drawing/2014/main" id="{E92DFBEB-E923-9220-A183-CC24EF008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412191"/>
              </p:ext>
            </p:extLst>
          </p:nvPr>
        </p:nvGraphicFramePr>
        <p:xfrm>
          <a:off x="421124" y="75548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5" name="Table">
            <a:extLst>
              <a:ext uri="{FF2B5EF4-FFF2-40B4-BE49-F238E27FC236}">
                <a16:creationId xmlns:a16="http://schemas.microsoft.com/office/drawing/2014/main" id="{56AB2AA8-814E-719C-D4FE-DDBF33BD9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119626"/>
              </p:ext>
            </p:extLst>
          </p:nvPr>
        </p:nvGraphicFramePr>
        <p:xfrm>
          <a:off x="764525" y="755313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16" name="Group">
            <a:extLst>
              <a:ext uri="{FF2B5EF4-FFF2-40B4-BE49-F238E27FC236}">
                <a16:creationId xmlns:a16="http://schemas.microsoft.com/office/drawing/2014/main" id="{8E1D52EB-8A35-3737-C910-C15CE962A8EA}"/>
              </a:ext>
            </a:extLst>
          </p:cNvPr>
          <p:cNvGrpSpPr/>
          <p:nvPr/>
        </p:nvGrpSpPr>
        <p:grpSpPr>
          <a:xfrm>
            <a:off x="4893416" y="2084086"/>
            <a:ext cx="515104" cy="473728"/>
            <a:chOff x="0" y="0"/>
            <a:chExt cx="515102" cy="473726"/>
          </a:xfrm>
        </p:grpSpPr>
        <p:sp>
          <p:nvSpPr>
            <p:cNvPr id="517" name="Group">
              <a:extLst>
                <a:ext uri="{FF2B5EF4-FFF2-40B4-BE49-F238E27FC236}">
                  <a16:creationId xmlns:a16="http://schemas.microsoft.com/office/drawing/2014/main" id="{6E96E285-4209-5DA7-B427-F76085C7CF6C}"/>
                </a:ext>
              </a:extLst>
            </p:cNvPr>
            <p:cNvSpPr/>
            <p:nvPr/>
          </p:nvSpPr>
          <p:spPr>
            <a:xfrm>
              <a:off x="442066" y="4438"/>
              <a:ext cx="73037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18" name="Group">
              <a:extLst>
                <a:ext uri="{FF2B5EF4-FFF2-40B4-BE49-F238E27FC236}">
                  <a16:creationId xmlns:a16="http://schemas.microsoft.com/office/drawing/2014/main" id="{D29405F6-5C6D-5B0E-1017-5DD3AB4C93B6}"/>
                </a:ext>
              </a:extLst>
            </p:cNvPr>
            <p:cNvGrpSpPr/>
            <p:nvPr/>
          </p:nvGrpSpPr>
          <p:grpSpPr>
            <a:xfrm>
              <a:off x="0" y="0"/>
              <a:ext cx="190501" cy="473727"/>
              <a:chOff x="0" y="0"/>
              <a:chExt cx="190500" cy="473727"/>
            </a:xfrm>
          </p:grpSpPr>
          <p:sp>
            <p:nvSpPr>
              <p:cNvPr id="520" name="Rectangle">
                <a:extLst>
                  <a:ext uri="{FF2B5EF4-FFF2-40B4-BE49-F238E27FC236}">
                    <a16:creationId xmlns:a16="http://schemas.microsoft.com/office/drawing/2014/main" id="{8F816C3F-159C-06EB-AD5E-D5D0B664C105}"/>
                  </a:ext>
                </a:extLst>
              </p:cNvPr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1" name="Rectangle">
                <a:extLst>
                  <a:ext uri="{FF2B5EF4-FFF2-40B4-BE49-F238E27FC236}">
                    <a16:creationId xmlns:a16="http://schemas.microsoft.com/office/drawing/2014/main" id="{AC1CC604-C025-6648-9318-0A39D7851C9A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19" name="Line">
              <a:extLst>
                <a:ext uri="{FF2B5EF4-FFF2-40B4-BE49-F238E27FC236}">
                  <a16:creationId xmlns:a16="http://schemas.microsoft.com/office/drawing/2014/main" id="{8456F078-9AFF-A136-3824-36B4229A2537}"/>
                </a:ext>
              </a:extLst>
            </p:cNvPr>
            <p:cNvSpPr/>
            <p:nvPr/>
          </p:nvSpPr>
          <p:spPr>
            <a:xfrm>
              <a:off x="263037" y="228103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22" name="Group">
            <a:extLst>
              <a:ext uri="{FF2B5EF4-FFF2-40B4-BE49-F238E27FC236}">
                <a16:creationId xmlns:a16="http://schemas.microsoft.com/office/drawing/2014/main" id="{8CDEBD71-FBB6-67E2-B142-17DBD33BF84D}"/>
              </a:ext>
            </a:extLst>
          </p:cNvPr>
          <p:cNvGrpSpPr/>
          <p:nvPr/>
        </p:nvGrpSpPr>
        <p:grpSpPr>
          <a:xfrm>
            <a:off x="4899766" y="2679496"/>
            <a:ext cx="624161" cy="461153"/>
            <a:chOff x="0" y="0"/>
            <a:chExt cx="624160" cy="461152"/>
          </a:xfrm>
        </p:grpSpPr>
        <p:grpSp>
          <p:nvGrpSpPr>
            <p:cNvPr id="523" name="Group">
              <a:extLst>
                <a:ext uri="{FF2B5EF4-FFF2-40B4-BE49-F238E27FC236}">
                  <a16:creationId xmlns:a16="http://schemas.microsoft.com/office/drawing/2014/main" id="{A4B59D9C-7A92-229C-D90F-467501CDFDA4}"/>
                </a:ext>
              </a:extLst>
            </p:cNvPr>
            <p:cNvGrpSpPr/>
            <p:nvPr/>
          </p:nvGrpSpPr>
          <p:grpSpPr>
            <a:xfrm>
              <a:off x="433659" y="0"/>
              <a:ext cx="190502" cy="353417"/>
              <a:chOff x="0" y="0"/>
              <a:chExt cx="190501" cy="353416"/>
            </a:xfrm>
          </p:grpSpPr>
          <p:sp>
            <p:nvSpPr>
              <p:cNvPr id="529" name="Rectangle">
                <a:extLst>
                  <a:ext uri="{FF2B5EF4-FFF2-40B4-BE49-F238E27FC236}">
                    <a16:creationId xmlns:a16="http://schemas.microsoft.com/office/drawing/2014/main" id="{FBB9F33C-8DF0-0849-9973-4AA66BF4F28A}"/>
                  </a:ext>
                </a:extLst>
              </p:cNvPr>
              <p:cNvSpPr/>
              <p:nvPr/>
            </p:nvSpPr>
            <p:spPr>
              <a:xfrm>
                <a:off x="0" y="2379"/>
                <a:ext cx="190502" cy="351038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0" name="Rectangle">
                <a:extLst>
                  <a:ext uri="{FF2B5EF4-FFF2-40B4-BE49-F238E27FC236}">
                    <a16:creationId xmlns:a16="http://schemas.microsoft.com/office/drawing/2014/main" id="{5C25790D-0974-1DAD-D2E3-2F548C7FBC9D}"/>
                  </a:ext>
                </a:extLst>
              </p:cNvPr>
              <p:cNvSpPr/>
              <p:nvPr/>
            </p:nvSpPr>
            <p:spPr>
              <a:xfrm>
                <a:off x="1183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1" name="Rectangle">
                <a:extLst>
                  <a:ext uri="{FF2B5EF4-FFF2-40B4-BE49-F238E27FC236}">
                    <a16:creationId xmlns:a16="http://schemas.microsoft.com/office/drawing/2014/main" id="{BC68D082-598C-CE43-52C8-0CA98C4EAFB1}"/>
                  </a:ext>
                </a:extLst>
              </p:cNvPr>
              <p:cNvSpPr/>
              <p:nvPr/>
            </p:nvSpPr>
            <p:spPr>
              <a:xfrm>
                <a:off x="58334" y="12065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2" name="Rectangle">
                <a:extLst>
                  <a:ext uri="{FF2B5EF4-FFF2-40B4-BE49-F238E27FC236}">
                    <a16:creationId xmlns:a16="http://schemas.microsoft.com/office/drawing/2014/main" id="{689280B5-62B4-EF24-A99F-F9E4B11B0C57}"/>
                  </a:ext>
                </a:extLst>
              </p:cNvPr>
              <p:cNvSpPr/>
              <p:nvPr/>
            </p:nvSpPr>
            <p:spPr>
              <a:xfrm>
                <a:off x="32934" y="238125"/>
                <a:ext cx="508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24" name="Group">
              <a:extLst>
                <a:ext uri="{FF2B5EF4-FFF2-40B4-BE49-F238E27FC236}">
                  <a16:creationId xmlns:a16="http://schemas.microsoft.com/office/drawing/2014/main" id="{D93C6A44-D9D4-68CC-4ED2-C24E17BF7C3C}"/>
                </a:ext>
              </a:extLst>
            </p:cNvPr>
            <p:cNvGrpSpPr/>
            <p:nvPr/>
          </p:nvGrpSpPr>
          <p:grpSpPr>
            <a:xfrm>
              <a:off x="-1" y="7127"/>
              <a:ext cx="133353" cy="454026"/>
              <a:chOff x="0" y="0"/>
              <a:chExt cx="133351" cy="454025"/>
            </a:xfrm>
          </p:grpSpPr>
          <p:sp>
            <p:nvSpPr>
              <p:cNvPr id="526" name="Rectangle">
                <a:extLst>
                  <a:ext uri="{FF2B5EF4-FFF2-40B4-BE49-F238E27FC236}">
                    <a16:creationId xmlns:a16="http://schemas.microsoft.com/office/drawing/2014/main" id="{5846CAB2-54F3-47F6-06A0-462C13FC348F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7" name="Rectangle">
                <a:extLst>
                  <a:ext uri="{FF2B5EF4-FFF2-40B4-BE49-F238E27FC236}">
                    <a16:creationId xmlns:a16="http://schemas.microsoft.com/office/drawing/2014/main" id="{CC5CB8E4-4A32-C9E6-87F2-D3BA76370CE5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8" name="Rectangle">
                <a:extLst>
                  <a:ext uri="{FF2B5EF4-FFF2-40B4-BE49-F238E27FC236}">
                    <a16:creationId xmlns:a16="http://schemas.microsoft.com/office/drawing/2014/main" id="{870800A0-769E-2D8C-A0CE-133359CF489F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25" name="Line">
              <a:extLst>
                <a:ext uri="{FF2B5EF4-FFF2-40B4-BE49-F238E27FC236}">
                  <a16:creationId xmlns:a16="http://schemas.microsoft.com/office/drawing/2014/main" id="{DB90FDC0-DC42-14FC-D5F9-4FEE144E3002}"/>
                </a:ext>
              </a:extLst>
            </p:cNvPr>
            <p:cNvSpPr/>
            <p:nvPr/>
          </p:nvSpPr>
          <p:spPr>
            <a:xfrm>
              <a:off x="256687" y="2286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3" name="Group">
            <a:extLst>
              <a:ext uri="{FF2B5EF4-FFF2-40B4-BE49-F238E27FC236}">
                <a16:creationId xmlns:a16="http://schemas.microsoft.com/office/drawing/2014/main" id="{CF5D2E7C-3AC9-387A-8E5F-EFBAF84A1533}"/>
              </a:ext>
            </a:extLst>
          </p:cNvPr>
          <p:cNvGrpSpPr/>
          <p:nvPr/>
        </p:nvGrpSpPr>
        <p:grpSpPr>
          <a:xfrm>
            <a:off x="4854674" y="4322491"/>
            <a:ext cx="608575" cy="476131"/>
            <a:chOff x="0" y="0"/>
            <a:chExt cx="608573" cy="476130"/>
          </a:xfrm>
        </p:grpSpPr>
        <p:grpSp>
          <p:nvGrpSpPr>
            <p:cNvPr id="534" name="Group">
              <a:extLst>
                <a:ext uri="{FF2B5EF4-FFF2-40B4-BE49-F238E27FC236}">
                  <a16:creationId xmlns:a16="http://schemas.microsoft.com/office/drawing/2014/main" id="{A52C320B-FCE6-8107-7D47-5928ED02E328}"/>
                </a:ext>
              </a:extLst>
            </p:cNvPr>
            <p:cNvGrpSpPr/>
            <p:nvPr/>
          </p:nvGrpSpPr>
          <p:grpSpPr>
            <a:xfrm>
              <a:off x="-1" y="3185"/>
              <a:ext cx="208369" cy="472946"/>
              <a:chOff x="0" y="0"/>
              <a:chExt cx="208367" cy="472945"/>
            </a:xfrm>
          </p:grpSpPr>
          <p:sp>
            <p:nvSpPr>
              <p:cNvPr id="551" name="Rectangle">
                <a:extLst>
                  <a:ext uri="{FF2B5EF4-FFF2-40B4-BE49-F238E27FC236}">
                    <a16:creationId xmlns:a16="http://schemas.microsoft.com/office/drawing/2014/main" id="{261AE815-0778-2C28-D24D-C1BC36FEC686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2" name="Rectangle">
                <a:extLst>
                  <a:ext uri="{FF2B5EF4-FFF2-40B4-BE49-F238E27FC236}">
                    <a16:creationId xmlns:a16="http://schemas.microsoft.com/office/drawing/2014/main" id="{E2BA1D4F-0AD6-FD74-0904-696D0DE2A614}"/>
                  </a:ext>
                </a:extLst>
              </p:cNvPr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3" name="Rectangle">
                <a:extLst>
                  <a:ext uri="{FF2B5EF4-FFF2-40B4-BE49-F238E27FC236}">
                    <a16:creationId xmlns:a16="http://schemas.microsoft.com/office/drawing/2014/main" id="{B6B4CBD4-C252-1082-5B28-7F7EC5190D58}"/>
                  </a:ext>
                </a:extLst>
              </p:cNvPr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4" name="Rectangle">
                <a:extLst>
                  <a:ext uri="{FF2B5EF4-FFF2-40B4-BE49-F238E27FC236}">
                    <a16:creationId xmlns:a16="http://schemas.microsoft.com/office/drawing/2014/main" id="{B8FB3290-238C-1964-9ABB-97EA40CAD097}"/>
                  </a:ext>
                </a:extLst>
              </p:cNvPr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5" name="Rectangle">
                <a:extLst>
                  <a:ext uri="{FF2B5EF4-FFF2-40B4-BE49-F238E27FC236}">
                    <a16:creationId xmlns:a16="http://schemas.microsoft.com/office/drawing/2014/main" id="{4875A96F-C305-0ED3-4803-D55241E8EE3A}"/>
                  </a:ext>
                </a:extLst>
              </p:cNvPr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6" name="Rectangle">
                <a:extLst>
                  <a:ext uri="{FF2B5EF4-FFF2-40B4-BE49-F238E27FC236}">
                    <a16:creationId xmlns:a16="http://schemas.microsoft.com/office/drawing/2014/main" id="{98652620-39F6-33F9-336D-C68ACB21CE74}"/>
                  </a:ext>
                </a:extLst>
              </p:cNvPr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7" name="Rectangle">
                <a:extLst>
                  <a:ext uri="{FF2B5EF4-FFF2-40B4-BE49-F238E27FC236}">
                    <a16:creationId xmlns:a16="http://schemas.microsoft.com/office/drawing/2014/main" id="{00B94D61-4163-20D8-0E90-DFCFD6C32397}"/>
                  </a:ext>
                </a:extLst>
              </p:cNvPr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35" name="Group">
              <a:extLst>
                <a:ext uri="{FF2B5EF4-FFF2-40B4-BE49-F238E27FC236}">
                  <a16:creationId xmlns:a16="http://schemas.microsoft.com/office/drawing/2014/main" id="{67CA035B-410C-FBDE-36A6-C64AE72F2D61}"/>
                </a:ext>
              </a:extLst>
            </p:cNvPr>
            <p:cNvGrpSpPr/>
            <p:nvPr/>
          </p:nvGrpSpPr>
          <p:grpSpPr>
            <a:xfrm>
              <a:off x="403384" y="-1"/>
              <a:ext cx="205190" cy="469904"/>
              <a:chOff x="0" y="0"/>
              <a:chExt cx="205189" cy="469902"/>
            </a:xfrm>
          </p:grpSpPr>
          <p:sp>
            <p:nvSpPr>
              <p:cNvPr id="545" name="Rectangle">
                <a:extLst>
                  <a:ext uri="{FF2B5EF4-FFF2-40B4-BE49-F238E27FC236}">
                    <a16:creationId xmlns:a16="http://schemas.microsoft.com/office/drawing/2014/main" id="{D45DFEC2-4427-80E7-3F1E-BD0D02DFAF1C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6" name="Rectangle">
                <a:extLst>
                  <a:ext uri="{FF2B5EF4-FFF2-40B4-BE49-F238E27FC236}">
                    <a16:creationId xmlns:a16="http://schemas.microsoft.com/office/drawing/2014/main" id="{96651743-A461-1182-338B-D8B2C2CF9692}"/>
                  </a:ext>
                </a:extLst>
              </p:cNvPr>
              <p:cNvSpPr/>
              <p:nvPr/>
            </p:nvSpPr>
            <p:spPr>
              <a:xfrm>
                <a:off x="135331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7" name="Rectangle">
                <a:extLst>
                  <a:ext uri="{FF2B5EF4-FFF2-40B4-BE49-F238E27FC236}">
                    <a16:creationId xmlns:a16="http://schemas.microsoft.com/office/drawing/2014/main" id="{71BDF73C-BF8C-DA55-A1F0-65CD4EEFFA85}"/>
                  </a:ext>
                </a:extLst>
              </p:cNvPr>
              <p:cNvSpPr/>
              <p:nvPr/>
            </p:nvSpPr>
            <p:spPr>
              <a:xfrm>
                <a:off x="0" y="11430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8" name="Rectangle">
                <a:extLst>
                  <a:ext uri="{FF2B5EF4-FFF2-40B4-BE49-F238E27FC236}">
                    <a16:creationId xmlns:a16="http://schemas.microsoft.com/office/drawing/2014/main" id="{0676D8B5-7C36-8638-DFB0-8789A2E8E613}"/>
                  </a:ext>
                </a:extLst>
              </p:cNvPr>
              <p:cNvSpPr/>
              <p:nvPr/>
            </p:nvSpPr>
            <p:spPr>
              <a:xfrm>
                <a:off x="135331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9" name="Rectangle">
                <a:extLst>
                  <a:ext uri="{FF2B5EF4-FFF2-40B4-BE49-F238E27FC236}">
                    <a16:creationId xmlns:a16="http://schemas.microsoft.com/office/drawing/2014/main" id="{AF181C4F-EE03-54B3-B416-63FA6C417973}"/>
                  </a:ext>
                </a:extLst>
              </p:cNvPr>
              <p:cNvSpPr/>
              <p:nvPr/>
            </p:nvSpPr>
            <p:spPr>
              <a:xfrm>
                <a:off x="0" y="355601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0" name="Rectangle">
                <a:extLst>
                  <a:ext uri="{FF2B5EF4-FFF2-40B4-BE49-F238E27FC236}">
                    <a16:creationId xmlns:a16="http://schemas.microsoft.com/office/drawing/2014/main" id="{903D725E-1D43-1D60-315B-7EFA448DB3E4}"/>
                  </a:ext>
                </a:extLst>
              </p:cNvPr>
              <p:cNvSpPr/>
              <p:nvPr/>
            </p:nvSpPr>
            <p:spPr>
              <a:xfrm>
                <a:off x="135331" y="355601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36" name="Line">
              <a:extLst>
                <a:ext uri="{FF2B5EF4-FFF2-40B4-BE49-F238E27FC236}">
                  <a16:creationId xmlns:a16="http://schemas.microsoft.com/office/drawing/2014/main" id="{BC1178F6-F319-E785-3D16-087191E40A48}"/>
                </a:ext>
              </a:extLst>
            </p:cNvPr>
            <p:cNvSpPr/>
            <p:nvPr/>
          </p:nvSpPr>
          <p:spPr>
            <a:xfrm>
              <a:off x="258485" y="239459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37" name="Group">
              <a:extLst>
                <a:ext uri="{FF2B5EF4-FFF2-40B4-BE49-F238E27FC236}">
                  <a16:creationId xmlns:a16="http://schemas.microsoft.com/office/drawing/2014/main" id="{183790EA-95A1-4A79-B822-2B74FF735811}"/>
                </a:ext>
              </a:extLst>
            </p:cNvPr>
            <p:cNvGrpSpPr/>
            <p:nvPr/>
          </p:nvGrpSpPr>
          <p:grpSpPr>
            <a:xfrm>
              <a:off x="0" y="3185"/>
              <a:ext cx="208368" cy="472946"/>
              <a:chOff x="0" y="0"/>
              <a:chExt cx="208367" cy="472945"/>
            </a:xfrm>
          </p:grpSpPr>
          <p:sp>
            <p:nvSpPr>
              <p:cNvPr id="538" name="Rectangle">
                <a:extLst>
                  <a:ext uri="{FF2B5EF4-FFF2-40B4-BE49-F238E27FC236}">
                    <a16:creationId xmlns:a16="http://schemas.microsoft.com/office/drawing/2014/main" id="{31D390BE-8755-F0C8-DD26-4C831C23C00F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9" name="Rectangle">
                <a:extLst>
                  <a:ext uri="{FF2B5EF4-FFF2-40B4-BE49-F238E27FC236}">
                    <a16:creationId xmlns:a16="http://schemas.microsoft.com/office/drawing/2014/main" id="{78C7A99E-89C3-3C59-30EB-6BFD8A8626AA}"/>
                  </a:ext>
                </a:extLst>
              </p:cNvPr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0" name="Rectangle">
                <a:extLst>
                  <a:ext uri="{FF2B5EF4-FFF2-40B4-BE49-F238E27FC236}">
                    <a16:creationId xmlns:a16="http://schemas.microsoft.com/office/drawing/2014/main" id="{96F40DA1-5829-B889-CFFE-0C6C97EFCD2C}"/>
                  </a:ext>
                </a:extLst>
              </p:cNvPr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1" name="Rectangle">
                <a:extLst>
                  <a:ext uri="{FF2B5EF4-FFF2-40B4-BE49-F238E27FC236}">
                    <a16:creationId xmlns:a16="http://schemas.microsoft.com/office/drawing/2014/main" id="{D5248F33-3602-875C-650A-678B515DDE60}"/>
                  </a:ext>
                </a:extLst>
              </p:cNvPr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2" name="Rectangle">
                <a:extLst>
                  <a:ext uri="{FF2B5EF4-FFF2-40B4-BE49-F238E27FC236}">
                    <a16:creationId xmlns:a16="http://schemas.microsoft.com/office/drawing/2014/main" id="{F6138A8C-113F-5010-991F-08EED6190B5C}"/>
                  </a:ext>
                </a:extLst>
              </p:cNvPr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3" name="Rectangle">
                <a:extLst>
                  <a:ext uri="{FF2B5EF4-FFF2-40B4-BE49-F238E27FC236}">
                    <a16:creationId xmlns:a16="http://schemas.microsoft.com/office/drawing/2014/main" id="{D394CB72-289E-0DB8-41EB-00EB01805C96}"/>
                  </a:ext>
                </a:extLst>
              </p:cNvPr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4" name="Rectangle">
                <a:extLst>
                  <a:ext uri="{FF2B5EF4-FFF2-40B4-BE49-F238E27FC236}">
                    <a16:creationId xmlns:a16="http://schemas.microsoft.com/office/drawing/2014/main" id="{26AB806A-C763-9666-99F9-8939FF9F5929}"/>
                  </a:ext>
                </a:extLst>
              </p:cNvPr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58" name="Group">
            <a:extLst>
              <a:ext uri="{FF2B5EF4-FFF2-40B4-BE49-F238E27FC236}">
                <a16:creationId xmlns:a16="http://schemas.microsoft.com/office/drawing/2014/main" id="{5DA076E6-6925-B89B-32EF-1DC6425EA99E}"/>
              </a:ext>
            </a:extLst>
          </p:cNvPr>
          <p:cNvGrpSpPr/>
          <p:nvPr/>
        </p:nvGrpSpPr>
        <p:grpSpPr>
          <a:xfrm>
            <a:off x="4893416" y="3448861"/>
            <a:ext cx="594040" cy="476481"/>
            <a:chOff x="0" y="0"/>
            <a:chExt cx="594038" cy="476480"/>
          </a:xfrm>
        </p:grpSpPr>
        <p:grpSp>
          <p:nvGrpSpPr>
            <p:cNvPr id="559" name="Group">
              <a:extLst>
                <a:ext uri="{FF2B5EF4-FFF2-40B4-BE49-F238E27FC236}">
                  <a16:creationId xmlns:a16="http://schemas.microsoft.com/office/drawing/2014/main" id="{C9349116-3735-37E8-619C-7E5EFFA17FD6}"/>
                </a:ext>
              </a:extLst>
            </p:cNvPr>
            <p:cNvGrpSpPr/>
            <p:nvPr/>
          </p:nvGrpSpPr>
          <p:grpSpPr>
            <a:xfrm>
              <a:off x="0" y="2357"/>
              <a:ext cx="208368" cy="472944"/>
              <a:chOff x="0" y="0"/>
              <a:chExt cx="208367" cy="472943"/>
            </a:xfrm>
          </p:grpSpPr>
          <p:sp>
            <p:nvSpPr>
              <p:cNvPr id="570" name="Rectangle">
                <a:extLst>
                  <a:ext uri="{FF2B5EF4-FFF2-40B4-BE49-F238E27FC236}">
                    <a16:creationId xmlns:a16="http://schemas.microsoft.com/office/drawing/2014/main" id="{A68E39DE-6600-ACAD-255A-7FF9C403D838}"/>
                  </a:ext>
                </a:extLst>
              </p:cNvPr>
              <p:cNvSpPr/>
              <p:nvPr/>
            </p:nvSpPr>
            <p:spPr>
              <a:xfrm>
                <a:off x="0" y="2729"/>
                <a:ext cx="203202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1" name="Rectangle">
                <a:extLst>
                  <a:ext uri="{FF2B5EF4-FFF2-40B4-BE49-F238E27FC236}">
                    <a16:creationId xmlns:a16="http://schemas.microsoft.com/office/drawing/2014/main" id="{92E836D6-4F59-D6BF-00EF-271A3AAD8785}"/>
                  </a:ext>
                </a:extLst>
              </p:cNvPr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2" name="Rectangle">
                <a:extLst>
                  <a:ext uri="{FF2B5EF4-FFF2-40B4-BE49-F238E27FC236}">
                    <a16:creationId xmlns:a16="http://schemas.microsoft.com/office/drawing/2014/main" id="{480F572E-66F1-BB94-2E4A-4082171675F4}"/>
                  </a:ext>
                </a:extLst>
              </p:cNvPr>
              <p:cNvSpPr/>
              <p:nvPr/>
            </p:nvSpPr>
            <p:spPr>
              <a:xfrm>
                <a:off x="0" y="234491"/>
                <a:ext cx="952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3" name="Rectangle">
                <a:extLst>
                  <a:ext uri="{FF2B5EF4-FFF2-40B4-BE49-F238E27FC236}">
                    <a16:creationId xmlns:a16="http://schemas.microsoft.com/office/drawing/2014/main" id="{35CA23F6-1F2A-2D65-2931-D3044646DCC3}"/>
                  </a:ext>
                </a:extLst>
              </p:cNvPr>
              <p:cNvSpPr/>
              <p:nvPr/>
            </p:nvSpPr>
            <p:spPr>
              <a:xfrm>
                <a:off x="39689" y="358642"/>
                <a:ext cx="539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4" name="Rectangle">
                <a:extLst>
                  <a:ext uri="{FF2B5EF4-FFF2-40B4-BE49-F238E27FC236}">
                    <a16:creationId xmlns:a16="http://schemas.microsoft.com/office/drawing/2014/main" id="{B94984FD-9EC6-FD50-F58F-1EA9FC04F6F1}"/>
                  </a:ext>
                </a:extLst>
              </p:cNvPr>
              <p:cNvSpPr/>
              <p:nvPr/>
            </p:nvSpPr>
            <p:spPr>
              <a:xfrm>
                <a:off x="151209" y="234491"/>
                <a:ext cx="571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5" name="Rectangle">
                <a:extLst>
                  <a:ext uri="{FF2B5EF4-FFF2-40B4-BE49-F238E27FC236}">
                    <a16:creationId xmlns:a16="http://schemas.microsoft.com/office/drawing/2014/main" id="{76A81140-31F9-88D3-ED8F-F89F39572DA7}"/>
                  </a:ext>
                </a:extLst>
              </p:cNvPr>
              <p:cNvSpPr/>
              <p:nvPr/>
            </p:nvSpPr>
            <p:spPr>
              <a:xfrm>
                <a:off x="115889" y="358642"/>
                <a:ext cx="539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60" name="Line">
              <a:extLst>
                <a:ext uri="{FF2B5EF4-FFF2-40B4-BE49-F238E27FC236}">
                  <a16:creationId xmlns:a16="http://schemas.microsoft.com/office/drawing/2014/main" id="{174A89B2-9EC9-A525-88AD-47900A493309}"/>
                </a:ext>
              </a:extLst>
            </p:cNvPr>
            <p:cNvSpPr/>
            <p:nvPr/>
          </p:nvSpPr>
          <p:spPr>
            <a:xfrm>
              <a:off x="258027" y="238631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61" name="Line">
              <a:extLst>
                <a:ext uri="{FF2B5EF4-FFF2-40B4-BE49-F238E27FC236}">
                  <a16:creationId xmlns:a16="http://schemas.microsoft.com/office/drawing/2014/main" id="{6F1D762A-D187-5C65-C744-776295E915F1}"/>
                </a:ext>
              </a:extLst>
            </p:cNvPr>
            <p:cNvSpPr/>
            <p:nvPr/>
          </p:nvSpPr>
          <p:spPr>
            <a:xfrm flipV="1">
              <a:off x="399555" y="0"/>
              <a:ext cx="2" cy="47648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62" name="Group">
              <a:extLst>
                <a:ext uri="{FF2B5EF4-FFF2-40B4-BE49-F238E27FC236}">
                  <a16:creationId xmlns:a16="http://schemas.microsoft.com/office/drawing/2014/main" id="{44FFCEAC-1971-DCC4-3EB0-6690A331D001}"/>
                </a:ext>
              </a:extLst>
            </p:cNvPr>
            <p:cNvGrpSpPr/>
            <p:nvPr/>
          </p:nvGrpSpPr>
          <p:grpSpPr>
            <a:xfrm>
              <a:off x="438306" y="2357"/>
              <a:ext cx="155733" cy="472944"/>
              <a:chOff x="0" y="0"/>
              <a:chExt cx="155732" cy="472943"/>
            </a:xfrm>
          </p:grpSpPr>
          <p:sp>
            <p:nvSpPr>
              <p:cNvPr id="563" name="Rectangle">
                <a:extLst>
                  <a:ext uri="{FF2B5EF4-FFF2-40B4-BE49-F238E27FC236}">
                    <a16:creationId xmlns:a16="http://schemas.microsoft.com/office/drawing/2014/main" id="{132822B0-B6B3-D7A2-7C9F-CE3C9F858462}"/>
                  </a:ext>
                </a:extLst>
              </p:cNvPr>
              <p:cNvSpPr/>
              <p:nvPr/>
            </p:nvSpPr>
            <p:spPr>
              <a:xfrm>
                <a:off x="115643" y="0"/>
                <a:ext cx="38102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4" name="Rectangle">
                <a:extLst>
                  <a:ext uri="{FF2B5EF4-FFF2-40B4-BE49-F238E27FC236}">
                    <a16:creationId xmlns:a16="http://schemas.microsoft.com/office/drawing/2014/main" id="{093D02CF-1B65-DEC8-9659-5B5F0ADCD475}"/>
                  </a:ext>
                </a:extLst>
              </p:cNvPr>
              <p:cNvSpPr/>
              <p:nvPr/>
            </p:nvSpPr>
            <p:spPr>
              <a:xfrm>
                <a:off x="61665" y="234491"/>
                <a:ext cx="698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5" name="Rectangle">
                <a:extLst>
                  <a:ext uri="{FF2B5EF4-FFF2-40B4-BE49-F238E27FC236}">
                    <a16:creationId xmlns:a16="http://schemas.microsoft.com/office/drawing/2014/main" id="{B28369BF-8863-3DD7-A6A9-33F54875FE53}"/>
                  </a:ext>
                </a:extLst>
              </p:cNvPr>
              <p:cNvSpPr/>
              <p:nvPr/>
            </p:nvSpPr>
            <p:spPr>
              <a:xfrm>
                <a:off x="50554" y="358642"/>
                <a:ext cx="104781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6" name="Rectangle">
                <a:extLst>
                  <a:ext uri="{FF2B5EF4-FFF2-40B4-BE49-F238E27FC236}">
                    <a16:creationId xmlns:a16="http://schemas.microsoft.com/office/drawing/2014/main" id="{39E76C81-0658-6DEF-B404-A4F42669AB72}"/>
                  </a:ext>
                </a:extLst>
              </p:cNvPr>
              <p:cNvSpPr/>
              <p:nvPr/>
            </p:nvSpPr>
            <p:spPr>
              <a:xfrm>
                <a:off x="123974" y="234491"/>
                <a:ext cx="317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7" name="Rectangle">
                <a:extLst>
                  <a:ext uri="{FF2B5EF4-FFF2-40B4-BE49-F238E27FC236}">
                    <a16:creationId xmlns:a16="http://schemas.microsoft.com/office/drawing/2014/main" id="{260251E1-9E85-168C-A170-18EDD9075176}"/>
                  </a:ext>
                </a:extLst>
              </p:cNvPr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8" name="Square">
                <a:extLst>
                  <a:ext uri="{FF2B5EF4-FFF2-40B4-BE49-F238E27FC236}">
                    <a16:creationId xmlns:a16="http://schemas.microsoft.com/office/drawing/2014/main" id="{8DE1117E-4EC1-530D-2167-4B13B33EA640}"/>
                  </a:ext>
                </a:extLst>
              </p:cNvPr>
              <p:cNvSpPr/>
              <p:nvPr/>
            </p:nvSpPr>
            <p:spPr>
              <a:xfrm>
                <a:off x="0" y="234491"/>
                <a:ext cx="1079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9" name="Rectangle">
                <a:extLst>
                  <a:ext uri="{FF2B5EF4-FFF2-40B4-BE49-F238E27FC236}">
                    <a16:creationId xmlns:a16="http://schemas.microsoft.com/office/drawing/2014/main" id="{BEACC035-D248-3391-1603-D2ABFE59AB1C}"/>
                  </a:ext>
                </a:extLst>
              </p:cNvPr>
              <p:cNvSpPr/>
              <p:nvPr/>
            </p:nvSpPr>
            <p:spPr>
              <a:xfrm>
                <a:off x="15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aphicFrame>
        <p:nvGraphicFramePr>
          <p:cNvPr id="576" name="Table">
            <a:extLst>
              <a:ext uri="{FF2B5EF4-FFF2-40B4-BE49-F238E27FC236}">
                <a16:creationId xmlns:a16="http://schemas.microsoft.com/office/drawing/2014/main" id="{049236A9-3D8E-8F08-F590-D77E5236AA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346035"/>
              </p:ext>
            </p:extLst>
          </p:nvPr>
        </p:nvGraphicFramePr>
        <p:xfrm>
          <a:off x="5206999" y="4558902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  NA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7" name="Table">
            <a:extLst>
              <a:ext uri="{FF2B5EF4-FFF2-40B4-BE49-F238E27FC236}">
                <a16:creationId xmlns:a16="http://schemas.microsoft.com/office/drawing/2014/main" id="{751AC3C1-4CC9-B28A-64E3-EA4F231E3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429890"/>
              </p:ext>
            </p:extLst>
          </p:nvPr>
        </p:nvGraphicFramePr>
        <p:xfrm>
          <a:off x="5220341" y="3557587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8" name="Table">
            <a:extLst>
              <a:ext uri="{FF2B5EF4-FFF2-40B4-BE49-F238E27FC236}">
                <a16:creationId xmlns:a16="http://schemas.microsoft.com/office/drawing/2014/main" id="{7325206A-A6AA-02E0-65B1-2737C7A41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818079"/>
              </p:ext>
            </p:extLst>
          </p:nvPr>
        </p:nvGraphicFramePr>
        <p:xfrm>
          <a:off x="4811799" y="20879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9" name="Table">
            <a:extLst>
              <a:ext uri="{FF2B5EF4-FFF2-40B4-BE49-F238E27FC236}">
                <a16:creationId xmlns:a16="http://schemas.microsoft.com/office/drawing/2014/main" id="{769E5EDD-48DE-7C27-CA69-79DF608D8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175554"/>
              </p:ext>
            </p:extLst>
          </p:nvPr>
        </p:nvGraphicFramePr>
        <p:xfrm>
          <a:off x="5319798" y="20879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0" name="Table">
            <a:extLst>
              <a:ext uri="{FF2B5EF4-FFF2-40B4-BE49-F238E27FC236}">
                <a16:creationId xmlns:a16="http://schemas.microsoft.com/office/drawing/2014/main" id="{864014F0-B3D0-2753-903D-46029F03B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654609"/>
              </p:ext>
            </p:extLst>
          </p:nvPr>
        </p:nvGraphicFramePr>
        <p:xfrm>
          <a:off x="4766044" y="26811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1" name="Table">
            <a:extLst>
              <a:ext uri="{FF2B5EF4-FFF2-40B4-BE49-F238E27FC236}">
                <a16:creationId xmlns:a16="http://schemas.microsoft.com/office/drawing/2014/main" id="{3F52A048-3313-895B-33F6-E90D48AD0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556315"/>
              </p:ext>
            </p:extLst>
          </p:nvPr>
        </p:nvGraphicFramePr>
        <p:xfrm>
          <a:off x="5274044" y="26811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2" name="Table">
            <a:extLst>
              <a:ext uri="{FF2B5EF4-FFF2-40B4-BE49-F238E27FC236}">
                <a16:creationId xmlns:a16="http://schemas.microsoft.com/office/drawing/2014/main" id="{F1F582D4-D835-BC7A-F6A9-88B6620FB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793940"/>
              </p:ext>
            </p:extLst>
          </p:nvPr>
        </p:nvGraphicFramePr>
        <p:xfrm>
          <a:off x="4856856" y="34563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3" name="Table">
            <a:extLst>
              <a:ext uri="{FF2B5EF4-FFF2-40B4-BE49-F238E27FC236}">
                <a16:creationId xmlns:a16="http://schemas.microsoft.com/office/drawing/2014/main" id="{8E89AFD6-C5B4-8AAD-5BA1-B4BEF77DB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821219"/>
              </p:ext>
            </p:extLst>
          </p:nvPr>
        </p:nvGraphicFramePr>
        <p:xfrm>
          <a:off x="4770238" y="4333795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4" name="Table">
            <a:extLst>
              <a:ext uri="{FF2B5EF4-FFF2-40B4-BE49-F238E27FC236}">
                <a16:creationId xmlns:a16="http://schemas.microsoft.com/office/drawing/2014/main" id="{7E040A43-0C4B-FB66-5F8E-B5965650B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009548"/>
              </p:ext>
            </p:extLst>
          </p:nvPr>
        </p:nvGraphicFramePr>
        <p:xfrm>
          <a:off x="5252838" y="4321095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85" name="Group">
            <a:extLst>
              <a:ext uri="{FF2B5EF4-FFF2-40B4-BE49-F238E27FC236}">
                <a16:creationId xmlns:a16="http://schemas.microsoft.com/office/drawing/2014/main" id="{EF4BE8CA-E0A3-799E-003C-DA85ED315AB5}"/>
              </a:ext>
            </a:extLst>
          </p:cNvPr>
          <p:cNvGrpSpPr/>
          <p:nvPr/>
        </p:nvGrpSpPr>
        <p:grpSpPr>
          <a:xfrm>
            <a:off x="4869200" y="8665940"/>
            <a:ext cx="860185" cy="496994"/>
            <a:chOff x="0" y="0"/>
            <a:chExt cx="860184" cy="496993"/>
          </a:xfrm>
        </p:grpSpPr>
        <p:sp>
          <p:nvSpPr>
            <p:cNvPr id="586" name="Rectangle">
              <a:extLst>
                <a:ext uri="{FF2B5EF4-FFF2-40B4-BE49-F238E27FC236}">
                  <a16:creationId xmlns:a16="http://schemas.microsoft.com/office/drawing/2014/main" id="{5B6C2390-7169-3AD9-1417-2974F4F481AD}"/>
                </a:ext>
              </a:extLst>
            </p:cNvPr>
            <p:cNvSpPr/>
            <p:nvPr/>
          </p:nvSpPr>
          <p:spPr>
            <a:xfrm>
              <a:off x="301683" y="376419"/>
              <a:ext cx="1457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7" name="{xx}">
              <a:extLst>
                <a:ext uri="{FF2B5EF4-FFF2-40B4-BE49-F238E27FC236}">
                  <a16:creationId xmlns:a16="http://schemas.microsoft.com/office/drawing/2014/main" id="{9ACA3303-FA3D-40E2-40A9-CB790B041F12}"/>
                </a:ext>
              </a:extLst>
            </p:cNvPr>
            <p:cNvSpPr txBox="1"/>
            <p:nvPr/>
          </p:nvSpPr>
          <p:spPr>
            <a:xfrm>
              <a:off x="241300" y="-1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{xx}</a:t>
              </a:r>
            </a:p>
          </p:txBody>
        </p:sp>
        <p:sp>
          <p:nvSpPr>
            <p:cNvPr id="588" name="Rectangle">
              <a:extLst>
                <a:ext uri="{FF2B5EF4-FFF2-40B4-BE49-F238E27FC236}">
                  <a16:creationId xmlns:a16="http://schemas.microsoft.com/office/drawing/2014/main" id="{BD2853A3-5808-3D04-2748-BC913D783181}"/>
                </a:ext>
              </a:extLst>
            </p:cNvPr>
            <p:cNvSpPr/>
            <p:nvPr/>
          </p:nvSpPr>
          <p:spPr>
            <a:xfrm>
              <a:off x="0" y="57784"/>
              <a:ext cx="1584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Rectangle">
              <a:extLst>
                <a:ext uri="{FF2B5EF4-FFF2-40B4-BE49-F238E27FC236}">
                  <a16:creationId xmlns:a16="http://schemas.microsoft.com/office/drawing/2014/main" id="{3C0504E3-2F1B-B87F-98D6-9F4048E4CA22}"/>
                </a:ext>
              </a:extLst>
            </p:cNvPr>
            <p:cNvSpPr/>
            <p:nvPr/>
          </p:nvSpPr>
          <p:spPr>
            <a:xfrm>
              <a:off x="181123" y="57784"/>
              <a:ext cx="94955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Square">
              <a:extLst>
                <a:ext uri="{FF2B5EF4-FFF2-40B4-BE49-F238E27FC236}">
                  <a16:creationId xmlns:a16="http://schemas.microsoft.com/office/drawing/2014/main" id="{6DBA2141-023C-03B8-10CF-1B020A2173B3}"/>
                </a:ext>
              </a:extLst>
            </p:cNvPr>
            <p:cNvSpPr/>
            <p:nvPr/>
          </p:nvSpPr>
          <p:spPr>
            <a:xfrm>
              <a:off x="476548" y="57784"/>
              <a:ext cx="1203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Rectangle">
              <a:extLst>
                <a:ext uri="{FF2B5EF4-FFF2-40B4-BE49-F238E27FC236}">
                  <a16:creationId xmlns:a16="http://schemas.microsoft.com/office/drawing/2014/main" id="{2D0E7094-75B6-197D-984B-B3D7A09FD421}"/>
                </a:ext>
              </a:extLst>
            </p:cNvPr>
            <p:cNvSpPr/>
            <p:nvPr/>
          </p:nvSpPr>
          <p:spPr>
            <a:xfrm>
              <a:off x="790631" y="57784"/>
              <a:ext cx="695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{yy}">
              <a:extLst>
                <a:ext uri="{FF2B5EF4-FFF2-40B4-BE49-F238E27FC236}">
                  <a16:creationId xmlns:a16="http://schemas.microsoft.com/office/drawing/2014/main" id="{D7FA3EA9-D2DD-05DF-28C0-8BDB5D7253DB}"/>
                </a:ext>
              </a:extLst>
            </p:cNvPr>
            <p:cNvSpPr txBox="1"/>
            <p:nvPr/>
          </p:nvSpPr>
          <p:spPr>
            <a:xfrm>
              <a:off x="558801" y="-1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{yy}</a:t>
              </a:r>
            </a:p>
          </p:txBody>
        </p:sp>
        <p:sp>
          <p:nvSpPr>
            <p:cNvPr id="593" name="Line">
              <a:extLst>
                <a:ext uri="{FF2B5EF4-FFF2-40B4-BE49-F238E27FC236}">
                  <a16:creationId xmlns:a16="http://schemas.microsoft.com/office/drawing/2014/main" id="{70DA5949-2F66-0EF4-D07A-16D5874EDFBE}"/>
                </a:ext>
              </a:extLst>
            </p:cNvPr>
            <p:cNvSpPr/>
            <p:nvPr/>
          </p:nvSpPr>
          <p:spPr>
            <a:xfrm>
              <a:off x="436248" y="212010"/>
              <a:ext cx="2" cy="1396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94" name="Rectangle">
              <a:extLst>
                <a:ext uri="{FF2B5EF4-FFF2-40B4-BE49-F238E27FC236}">
                  <a16:creationId xmlns:a16="http://schemas.microsoft.com/office/drawing/2014/main" id="{49DAF03B-49C1-218A-EB7B-15DAFBBDDA96}"/>
                </a:ext>
              </a:extLst>
            </p:cNvPr>
            <p:cNvSpPr/>
            <p:nvPr/>
          </p:nvSpPr>
          <p:spPr>
            <a:xfrm>
              <a:off x="0" y="376419"/>
              <a:ext cx="1584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5" name="Rectangle">
              <a:extLst>
                <a:ext uri="{FF2B5EF4-FFF2-40B4-BE49-F238E27FC236}">
                  <a16:creationId xmlns:a16="http://schemas.microsoft.com/office/drawing/2014/main" id="{5098B68D-739A-9FA8-7B5C-97A96CF4DFFB}"/>
                </a:ext>
              </a:extLst>
            </p:cNvPr>
            <p:cNvSpPr/>
            <p:nvPr/>
          </p:nvSpPr>
          <p:spPr>
            <a:xfrm>
              <a:off x="181123" y="376419"/>
              <a:ext cx="94955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Square">
              <a:extLst>
                <a:ext uri="{FF2B5EF4-FFF2-40B4-BE49-F238E27FC236}">
                  <a16:creationId xmlns:a16="http://schemas.microsoft.com/office/drawing/2014/main" id="{F25408F0-4092-4F86-D105-703EDEF458A0}"/>
                </a:ext>
              </a:extLst>
            </p:cNvPr>
            <p:cNvSpPr/>
            <p:nvPr/>
          </p:nvSpPr>
          <p:spPr>
            <a:xfrm>
              <a:off x="476548" y="376419"/>
              <a:ext cx="1203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7" name="Rectangle">
              <a:extLst>
                <a:ext uri="{FF2B5EF4-FFF2-40B4-BE49-F238E27FC236}">
                  <a16:creationId xmlns:a16="http://schemas.microsoft.com/office/drawing/2014/main" id="{0179AF6E-7789-EE46-F4EE-44394D4403D8}"/>
                </a:ext>
              </a:extLst>
            </p:cNvPr>
            <p:cNvSpPr/>
            <p:nvPr/>
          </p:nvSpPr>
          <p:spPr>
            <a:xfrm>
              <a:off x="790631" y="376419"/>
              <a:ext cx="695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" name="Rectangle">
              <a:extLst>
                <a:ext uri="{FF2B5EF4-FFF2-40B4-BE49-F238E27FC236}">
                  <a16:creationId xmlns:a16="http://schemas.microsoft.com/office/drawing/2014/main" id="{5B13D3FE-9088-0DD0-252E-4A8537AC55E3}"/>
                </a:ext>
              </a:extLst>
            </p:cNvPr>
            <p:cNvSpPr/>
            <p:nvPr/>
          </p:nvSpPr>
          <p:spPr>
            <a:xfrm>
              <a:off x="619034" y="376419"/>
              <a:ext cx="1584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9" name="Group">
            <a:extLst>
              <a:ext uri="{FF2B5EF4-FFF2-40B4-BE49-F238E27FC236}">
                <a16:creationId xmlns:a16="http://schemas.microsoft.com/office/drawing/2014/main" id="{156CAC43-EB8E-560E-7C44-301BED18EBF1}"/>
              </a:ext>
            </a:extLst>
          </p:cNvPr>
          <p:cNvGrpSpPr/>
          <p:nvPr/>
        </p:nvGrpSpPr>
        <p:grpSpPr>
          <a:xfrm>
            <a:off x="4869200" y="5789414"/>
            <a:ext cx="828439" cy="2607601"/>
            <a:chOff x="0" y="0"/>
            <a:chExt cx="828438" cy="2607600"/>
          </a:xfrm>
        </p:grpSpPr>
        <p:grpSp>
          <p:nvGrpSpPr>
            <p:cNvPr id="600" name="Group">
              <a:extLst>
                <a:ext uri="{FF2B5EF4-FFF2-40B4-BE49-F238E27FC236}">
                  <a16:creationId xmlns:a16="http://schemas.microsoft.com/office/drawing/2014/main" id="{58AC3CDD-7202-0FF7-5A03-44F5CE2C3645}"/>
                </a:ext>
              </a:extLst>
            </p:cNvPr>
            <p:cNvGrpSpPr/>
            <p:nvPr/>
          </p:nvGrpSpPr>
          <p:grpSpPr>
            <a:xfrm>
              <a:off x="571941" y="6641"/>
              <a:ext cx="256497" cy="2600959"/>
              <a:chOff x="0" y="0"/>
              <a:chExt cx="256496" cy="2600958"/>
            </a:xfrm>
          </p:grpSpPr>
          <p:sp>
            <p:nvSpPr>
              <p:cNvPr id="607" name="Rectangle">
                <a:extLst>
                  <a:ext uri="{FF2B5EF4-FFF2-40B4-BE49-F238E27FC236}">
                    <a16:creationId xmlns:a16="http://schemas.microsoft.com/office/drawing/2014/main" id="{D2691FC1-9782-5BB4-E064-1E348F79A663}"/>
                  </a:ext>
                </a:extLst>
              </p:cNvPr>
              <p:cNvSpPr/>
              <p:nvPr/>
            </p:nvSpPr>
            <p:spPr>
              <a:xfrm>
                <a:off x="40792" y="29546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08" name="Rectangle">
                <a:extLst>
                  <a:ext uri="{FF2B5EF4-FFF2-40B4-BE49-F238E27FC236}">
                    <a16:creationId xmlns:a16="http://schemas.microsoft.com/office/drawing/2014/main" id="{BA0A9B01-322C-F215-782F-868FB9E5B2E4}"/>
                  </a:ext>
                </a:extLst>
              </p:cNvPr>
              <p:cNvSpPr/>
              <p:nvPr/>
            </p:nvSpPr>
            <p:spPr>
              <a:xfrm>
                <a:off x="110256" y="29546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9" name="Rectangle">
                <a:extLst>
                  <a:ext uri="{FF2B5EF4-FFF2-40B4-BE49-F238E27FC236}">
                    <a16:creationId xmlns:a16="http://schemas.microsoft.com/office/drawing/2014/main" id="{B61949FD-29FD-B7B6-E6D9-F13652E4F027}"/>
                  </a:ext>
                </a:extLst>
              </p:cNvPr>
              <p:cNvSpPr/>
              <p:nvPr/>
            </p:nvSpPr>
            <p:spPr>
              <a:xfrm>
                <a:off x="183458" y="29546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610" name="Table">
                <a:extLst>
                  <a:ext uri="{FF2B5EF4-FFF2-40B4-BE49-F238E27FC236}">
                    <a16:creationId xmlns:a16="http://schemas.microsoft.com/office/drawing/2014/main" id="{7EBC990E-3544-BB28-D60A-16B321AE2DBB}"/>
                  </a:ext>
                </a:extLst>
              </p:cNvPr>
              <p:cNvGraphicFramePr/>
              <p:nvPr/>
            </p:nvGraphicFramePr>
            <p:xfrm>
              <a:off x="0" y="0"/>
              <a:ext cx="253999" cy="260095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5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601" name="Group">
              <a:extLst>
                <a:ext uri="{FF2B5EF4-FFF2-40B4-BE49-F238E27FC236}">
                  <a16:creationId xmlns:a16="http://schemas.microsoft.com/office/drawing/2014/main" id="{9609100C-67D4-1196-1D54-DD843DBD3D8F}"/>
                </a:ext>
              </a:extLst>
            </p:cNvPr>
            <p:cNvGrpSpPr/>
            <p:nvPr/>
          </p:nvGrpSpPr>
          <p:grpSpPr>
            <a:xfrm>
              <a:off x="0" y="0"/>
              <a:ext cx="378005" cy="2600959"/>
              <a:chOff x="0" y="0"/>
              <a:chExt cx="378005" cy="2600959"/>
            </a:xfrm>
          </p:grpSpPr>
          <p:sp>
            <p:nvSpPr>
              <p:cNvPr id="603" name="Rectangle">
                <a:extLst>
                  <a:ext uri="{FF2B5EF4-FFF2-40B4-BE49-F238E27FC236}">
                    <a16:creationId xmlns:a16="http://schemas.microsoft.com/office/drawing/2014/main" id="{B241B8C8-C802-53BC-925C-6137EB17A321}"/>
                  </a:ext>
                </a:extLst>
              </p:cNvPr>
              <p:cNvSpPr/>
              <p:nvPr/>
            </p:nvSpPr>
            <p:spPr>
              <a:xfrm>
                <a:off x="35300" y="36187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04" name="Rectangle">
                <a:extLst>
                  <a:ext uri="{FF2B5EF4-FFF2-40B4-BE49-F238E27FC236}">
                    <a16:creationId xmlns:a16="http://schemas.microsoft.com/office/drawing/2014/main" id="{38B85D72-7C86-7241-0503-DBAE221CCAE5}"/>
                  </a:ext>
                </a:extLst>
              </p:cNvPr>
              <p:cNvSpPr/>
              <p:nvPr/>
            </p:nvSpPr>
            <p:spPr>
              <a:xfrm>
                <a:off x="168264" y="36187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>
                <a:extLst>
                  <a:ext uri="{FF2B5EF4-FFF2-40B4-BE49-F238E27FC236}">
                    <a16:creationId xmlns:a16="http://schemas.microsoft.com/office/drawing/2014/main" id="{F91F0BF1-CD56-2C17-1C47-82706DD284D0}"/>
                  </a:ext>
                </a:extLst>
              </p:cNvPr>
              <p:cNvSpPr/>
              <p:nvPr/>
            </p:nvSpPr>
            <p:spPr>
              <a:xfrm>
                <a:off x="304967" y="36187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606" name="Table">
                <a:extLst>
                  <a:ext uri="{FF2B5EF4-FFF2-40B4-BE49-F238E27FC236}">
                    <a16:creationId xmlns:a16="http://schemas.microsoft.com/office/drawing/2014/main" id="{0CEBBAE0-CA83-2B9D-A090-8D068A27FCD4}"/>
                  </a:ext>
                </a:extLst>
              </p:cNvPr>
              <p:cNvGraphicFramePr/>
              <p:nvPr/>
            </p:nvGraphicFramePr>
            <p:xfrm>
              <a:off x="0" y="0"/>
              <a:ext cx="358763" cy="260095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58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602" name="Line">
              <a:extLst>
                <a:ext uri="{FF2B5EF4-FFF2-40B4-BE49-F238E27FC236}">
                  <a16:creationId xmlns:a16="http://schemas.microsoft.com/office/drawing/2014/main" id="{D7AFDA92-1634-C7C9-C006-B8F7D93564C5}"/>
                </a:ext>
              </a:extLst>
            </p:cNvPr>
            <p:cNvSpPr/>
            <p:nvPr/>
          </p:nvSpPr>
          <p:spPr>
            <a:xfrm>
              <a:off x="427485" y="2667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11" name="Group">
            <a:extLst>
              <a:ext uri="{FF2B5EF4-FFF2-40B4-BE49-F238E27FC236}">
                <a16:creationId xmlns:a16="http://schemas.microsoft.com/office/drawing/2014/main" id="{8A5C9B69-C8D9-EBE2-DB16-F0AE9F1A7CAF}"/>
              </a:ext>
            </a:extLst>
          </p:cNvPr>
          <p:cNvGrpSpPr/>
          <p:nvPr/>
        </p:nvGrpSpPr>
        <p:grpSpPr>
          <a:xfrm>
            <a:off x="4904500" y="7053077"/>
            <a:ext cx="491335" cy="461027"/>
            <a:chOff x="0" y="0"/>
            <a:chExt cx="491334" cy="461026"/>
          </a:xfrm>
        </p:grpSpPr>
        <p:sp>
          <p:nvSpPr>
            <p:cNvPr id="612" name="Rectangle">
              <a:extLst>
                <a:ext uri="{FF2B5EF4-FFF2-40B4-BE49-F238E27FC236}">
                  <a16:creationId xmlns:a16="http://schemas.microsoft.com/office/drawing/2014/main" id="{A42F9FC4-F6F5-1204-5B5F-203D430D6669}"/>
                </a:ext>
              </a:extLst>
            </p:cNvPr>
            <p:cNvSpPr/>
            <p:nvPr/>
          </p:nvSpPr>
          <p:spPr>
            <a:xfrm>
              <a:off x="336134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13" name="Rectangle">
              <a:extLst>
                <a:ext uri="{FF2B5EF4-FFF2-40B4-BE49-F238E27FC236}">
                  <a16:creationId xmlns:a16="http://schemas.microsoft.com/office/drawing/2014/main" id="{7BBB2223-F0AF-306D-13C8-0FF7F2AB12D5}"/>
                </a:ext>
              </a:extLst>
            </p:cNvPr>
            <p:cNvSpPr/>
            <p:nvPr/>
          </p:nvSpPr>
          <p:spPr>
            <a:xfrm>
              <a:off x="418298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Group">
              <a:extLst>
                <a:ext uri="{FF2B5EF4-FFF2-40B4-BE49-F238E27FC236}">
                  <a16:creationId xmlns:a16="http://schemas.microsoft.com/office/drawing/2014/main" id="{DF96D805-EB27-BE8D-A62C-F583B8156592}"/>
                </a:ext>
              </a:extLst>
            </p:cNvPr>
            <p:cNvSpPr/>
            <p:nvPr/>
          </p:nvSpPr>
          <p:spPr>
            <a:xfrm>
              <a:off x="0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15" name="Line">
              <a:extLst>
                <a:ext uri="{FF2B5EF4-FFF2-40B4-BE49-F238E27FC236}">
                  <a16:creationId xmlns:a16="http://schemas.microsoft.com/office/drawing/2014/main" id="{553C4871-95D4-CE30-1E22-E40ACBF5B879}"/>
                </a:ext>
              </a:extLst>
            </p:cNvPr>
            <p:cNvSpPr/>
            <p:nvPr/>
          </p:nvSpPr>
          <p:spPr>
            <a:xfrm>
              <a:off x="138185" y="23051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16" name="Group">
            <a:extLst>
              <a:ext uri="{FF2B5EF4-FFF2-40B4-BE49-F238E27FC236}">
                <a16:creationId xmlns:a16="http://schemas.microsoft.com/office/drawing/2014/main" id="{6E1292D5-1823-6E26-9497-6AC155DC7E09}"/>
              </a:ext>
            </a:extLst>
          </p:cNvPr>
          <p:cNvGrpSpPr/>
          <p:nvPr/>
        </p:nvGrpSpPr>
        <p:grpSpPr>
          <a:xfrm>
            <a:off x="4888250" y="7880249"/>
            <a:ext cx="742946" cy="473386"/>
            <a:chOff x="0" y="0"/>
            <a:chExt cx="742945" cy="473384"/>
          </a:xfrm>
        </p:grpSpPr>
        <p:grpSp>
          <p:nvGrpSpPr>
            <p:cNvPr id="617" name="Group">
              <a:extLst>
                <a:ext uri="{FF2B5EF4-FFF2-40B4-BE49-F238E27FC236}">
                  <a16:creationId xmlns:a16="http://schemas.microsoft.com/office/drawing/2014/main" id="{F057A42C-F655-A833-C4C2-25BD02C7DEB5}"/>
                </a:ext>
              </a:extLst>
            </p:cNvPr>
            <p:cNvGrpSpPr/>
            <p:nvPr/>
          </p:nvGrpSpPr>
          <p:grpSpPr>
            <a:xfrm>
              <a:off x="-1" y="440"/>
              <a:ext cx="217898" cy="472945"/>
              <a:chOff x="0" y="0"/>
              <a:chExt cx="217896" cy="472944"/>
            </a:xfrm>
          </p:grpSpPr>
          <p:sp>
            <p:nvSpPr>
              <p:cNvPr id="628" name="Rectangle">
                <a:extLst>
                  <a:ext uri="{FF2B5EF4-FFF2-40B4-BE49-F238E27FC236}">
                    <a16:creationId xmlns:a16="http://schemas.microsoft.com/office/drawing/2014/main" id="{2A4FD894-1E99-B5F6-B946-6058E6F57E0E}"/>
                  </a:ext>
                </a:extLst>
              </p:cNvPr>
              <p:cNvSpPr/>
              <p:nvPr/>
            </p:nvSpPr>
            <p:spPr>
              <a:xfrm>
                <a:off x="5166" y="2730"/>
                <a:ext cx="203203" cy="47021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9" name="Rectangle">
                <a:extLst>
                  <a:ext uri="{FF2B5EF4-FFF2-40B4-BE49-F238E27FC236}">
                    <a16:creationId xmlns:a16="http://schemas.microsoft.com/office/drawing/2014/main" id="{1E1C8B62-35C2-D0E8-732F-445EDECDBE13}"/>
                  </a:ext>
                </a:extLst>
              </p:cNvPr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Rectangle">
                <a:extLst>
                  <a:ext uri="{FF2B5EF4-FFF2-40B4-BE49-F238E27FC236}">
                    <a16:creationId xmlns:a16="http://schemas.microsoft.com/office/drawing/2014/main" id="{788839DB-F901-4A9A-2C20-5073ECC0BF45}"/>
                  </a:ext>
                </a:extLst>
              </p:cNvPr>
              <p:cNvSpPr/>
              <p:nvPr/>
            </p:nvSpPr>
            <p:spPr>
              <a:xfrm>
                <a:off x="5166" y="234492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1" name="Square">
                <a:extLst>
                  <a:ext uri="{FF2B5EF4-FFF2-40B4-BE49-F238E27FC236}">
                    <a16:creationId xmlns:a16="http://schemas.microsoft.com/office/drawing/2014/main" id="{B41B6370-BDB7-D9CB-6606-2739555B4950}"/>
                  </a:ext>
                </a:extLst>
              </p:cNvPr>
              <p:cNvSpPr/>
              <p:nvPr/>
            </p:nvSpPr>
            <p:spPr>
              <a:xfrm>
                <a:off x="0" y="358643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" name="Rectangle">
                <a:extLst>
                  <a:ext uri="{FF2B5EF4-FFF2-40B4-BE49-F238E27FC236}">
                    <a16:creationId xmlns:a16="http://schemas.microsoft.com/office/drawing/2014/main" id="{66DD70BB-AF26-D827-5157-8798A418786F}"/>
                  </a:ext>
                </a:extLst>
              </p:cNvPr>
              <p:cNvSpPr/>
              <p:nvPr/>
            </p:nvSpPr>
            <p:spPr>
              <a:xfrm>
                <a:off x="169075" y="234492"/>
                <a:ext cx="4445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3" name="Rectangle">
                <a:extLst>
                  <a:ext uri="{FF2B5EF4-FFF2-40B4-BE49-F238E27FC236}">
                    <a16:creationId xmlns:a16="http://schemas.microsoft.com/office/drawing/2014/main" id="{EE9F07C0-077F-64DE-C085-B22C3FB7FC91}"/>
                  </a:ext>
                </a:extLst>
              </p:cNvPr>
              <p:cNvSpPr/>
              <p:nvPr/>
            </p:nvSpPr>
            <p:spPr>
              <a:xfrm>
                <a:off x="159155" y="358643"/>
                <a:ext cx="508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4" name="Rectangle">
                <a:extLst>
                  <a:ext uri="{FF2B5EF4-FFF2-40B4-BE49-F238E27FC236}">
                    <a16:creationId xmlns:a16="http://schemas.microsoft.com/office/drawing/2014/main" id="{175D4A03-9553-FE3B-6E85-DF79D204AF1F}"/>
                  </a:ext>
                </a:extLst>
              </p:cNvPr>
              <p:cNvSpPr/>
              <p:nvPr/>
            </p:nvSpPr>
            <p:spPr>
              <a:xfrm>
                <a:off x="134153" y="273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5" name="Rectangle">
                <a:extLst>
                  <a:ext uri="{FF2B5EF4-FFF2-40B4-BE49-F238E27FC236}">
                    <a16:creationId xmlns:a16="http://schemas.microsoft.com/office/drawing/2014/main" id="{86C416A5-E51B-F8FE-2508-EAB93D825571}"/>
                  </a:ext>
                </a:extLst>
              </p:cNvPr>
              <p:cNvSpPr/>
              <p:nvPr/>
            </p:nvSpPr>
            <p:spPr>
              <a:xfrm>
                <a:off x="1994" y="123595"/>
                <a:ext cx="215903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18" name="Line">
              <a:extLst>
                <a:ext uri="{FF2B5EF4-FFF2-40B4-BE49-F238E27FC236}">
                  <a16:creationId xmlns:a16="http://schemas.microsoft.com/office/drawing/2014/main" id="{4FA713BF-19F7-BF80-0EE1-2CB943B2CF74}"/>
                </a:ext>
              </a:extLst>
            </p:cNvPr>
            <p:cNvSpPr/>
            <p:nvPr/>
          </p:nvSpPr>
          <p:spPr>
            <a:xfrm>
              <a:off x="267151" y="237025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19" name="Group">
              <a:extLst>
                <a:ext uri="{FF2B5EF4-FFF2-40B4-BE49-F238E27FC236}">
                  <a16:creationId xmlns:a16="http://schemas.microsoft.com/office/drawing/2014/main" id="{5AD305A0-3E29-ECDD-AD92-71CABBB1B8E9}"/>
                </a:ext>
              </a:extLst>
            </p:cNvPr>
            <p:cNvGrpSpPr/>
            <p:nvPr/>
          </p:nvGrpSpPr>
          <p:grpSpPr>
            <a:xfrm>
              <a:off x="432607" y="-1"/>
              <a:ext cx="310339" cy="472945"/>
              <a:chOff x="0" y="0"/>
              <a:chExt cx="310337" cy="472943"/>
            </a:xfrm>
          </p:grpSpPr>
          <p:sp>
            <p:nvSpPr>
              <p:cNvPr id="620" name="Rectangle">
                <a:extLst>
                  <a:ext uri="{FF2B5EF4-FFF2-40B4-BE49-F238E27FC236}">
                    <a16:creationId xmlns:a16="http://schemas.microsoft.com/office/drawing/2014/main" id="{2C18F5B6-B580-B02E-80D4-BB531C7618F4}"/>
                  </a:ext>
                </a:extLst>
              </p:cNvPr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Rectangle">
                <a:extLst>
                  <a:ext uri="{FF2B5EF4-FFF2-40B4-BE49-F238E27FC236}">
                    <a16:creationId xmlns:a16="http://schemas.microsoft.com/office/drawing/2014/main" id="{A875C286-C2B8-2E8E-991E-FA53ECEEC629}"/>
                  </a:ext>
                </a:extLst>
              </p:cNvPr>
              <p:cNvSpPr/>
              <p:nvPr/>
            </p:nvSpPr>
            <p:spPr>
              <a:xfrm>
                <a:off x="5166" y="234491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" name="Square">
                <a:extLst>
                  <a:ext uri="{FF2B5EF4-FFF2-40B4-BE49-F238E27FC236}">
                    <a16:creationId xmlns:a16="http://schemas.microsoft.com/office/drawing/2014/main" id="{7362F68E-674C-E8D3-02A8-058CD5B6CD5B}"/>
                  </a:ext>
                </a:extLst>
              </p:cNvPr>
              <p:cNvSpPr/>
              <p:nvPr/>
            </p:nvSpPr>
            <p:spPr>
              <a:xfrm>
                <a:off x="0" y="358642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3" name="Rectangle">
                <a:extLst>
                  <a:ext uri="{FF2B5EF4-FFF2-40B4-BE49-F238E27FC236}">
                    <a16:creationId xmlns:a16="http://schemas.microsoft.com/office/drawing/2014/main" id="{24156B52-B537-5D10-65F3-90A20C8E8908}"/>
                  </a:ext>
                </a:extLst>
              </p:cNvPr>
              <p:cNvSpPr/>
              <p:nvPr/>
            </p:nvSpPr>
            <p:spPr>
              <a:xfrm>
                <a:off x="1994" y="123595"/>
                <a:ext cx="203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624" name="Group">
                <a:extLst>
                  <a:ext uri="{FF2B5EF4-FFF2-40B4-BE49-F238E27FC236}">
                    <a16:creationId xmlns:a16="http://schemas.microsoft.com/office/drawing/2014/main" id="{C51C19A3-2DDB-ABED-3574-AED198B17854}"/>
                  </a:ext>
                </a:extLst>
              </p:cNvPr>
              <p:cNvGrpSpPr/>
              <p:nvPr/>
            </p:nvGrpSpPr>
            <p:grpSpPr>
              <a:xfrm>
                <a:off x="234136" y="2730"/>
                <a:ext cx="76202" cy="470214"/>
                <a:chOff x="0" y="0"/>
                <a:chExt cx="76200" cy="470213"/>
              </a:xfrm>
            </p:grpSpPr>
            <p:sp>
              <p:nvSpPr>
                <p:cNvPr id="625" name="Rectangle">
                  <a:extLst>
                    <a:ext uri="{FF2B5EF4-FFF2-40B4-BE49-F238E27FC236}">
                      <a16:creationId xmlns:a16="http://schemas.microsoft.com/office/drawing/2014/main" id="{BE9F7590-3035-1AEE-047A-7FF4A68E1B08}"/>
                    </a:ext>
                  </a:extLst>
                </p:cNvPr>
                <p:cNvSpPr/>
                <p:nvPr/>
              </p:nvSpPr>
              <p:spPr>
                <a:xfrm>
                  <a:off x="0" y="231761"/>
                  <a:ext cx="44459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6" name="Rectangle">
                  <a:extLst>
                    <a:ext uri="{FF2B5EF4-FFF2-40B4-BE49-F238E27FC236}">
                      <a16:creationId xmlns:a16="http://schemas.microsoft.com/office/drawing/2014/main" id="{2153C343-435A-C4AD-9D55-E475C8E8123A}"/>
                    </a:ext>
                  </a:extLst>
                </p:cNvPr>
                <p:cNvSpPr/>
                <p:nvPr/>
              </p:nvSpPr>
              <p:spPr>
                <a:xfrm>
                  <a:off x="0" y="355912"/>
                  <a:ext cx="50802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7" name="Rectangle">
                  <a:extLst>
                    <a:ext uri="{FF2B5EF4-FFF2-40B4-BE49-F238E27FC236}">
                      <a16:creationId xmlns:a16="http://schemas.microsoft.com/office/drawing/2014/main" id="{8B9E72CF-DEAC-3789-7CC7-516015BE6B9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201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636" name="Group">
            <a:extLst>
              <a:ext uri="{FF2B5EF4-FFF2-40B4-BE49-F238E27FC236}">
                <a16:creationId xmlns:a16="http://schemas.microsoft.com/office/drawing/2014/main" id="{CD307123-9DE6-0F30-12D1-6A627CF73EC9}"/>
              </a:ext>
            </a:extLst>
          </p:cNvPr>
          <p:cNvGrpSpPr/>
          <p:nvPr/>
        </p:nvGrpSpPr>
        <p:grpSpPr>
          <a:xfrm>
            <a:off x="5106115" y="6603031"/>
            <a:ext cx="683270" cy="114302"/>
            <a:chOff x="0" y="0"/>
            <a:chExt cx="683268" cy="114301"/>
          </a:xfrm>
        </p:grpSpPr>
        <p:sp>
          <p:nvSpPr>
            <p:cNvPr id="637" name="Line">
              <a:extLst>
                <a:ext uri="{FF2B5EF4-FFF2-40B4-BE49-F238E27FC236}">
                  <a16:creationId xmlns:a16="http://schemas.microsoft.com/office/drawing/2014/main" id="{7B32B0EB-6C25-707A-2063-D40D1C918CB9}"/>
                </a:ext>
              </a:extLst>
            </p:cNvPr>
            <p:cNvSpPr/>
            <p:nvPr/>
          </p:nvSpPr>
          <p:spPr>
            <a:xfrm>
              <a:off x="-1" y="57150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38" name="Group">
              <a:extLst>
                <a:ext uri="{FF2B5EF4-FFF2-40B4-BE49-F238E27FC236}">
                  <a16:creationId xmlns:a16="http://schemas.microsoft.com/office/drawing/2014/main" id="{C45B15B8-2F63-76B0-F7F7-66BA5E2E4041}"/>
                </a:ext>
              </a:extLst>
            </p:cNvPr>
            <p:cNvGrpSpPr/>
            <p:nvPr/>
          </p:nvGrpSpPr>
          <p:grpSpPr>
            <a:xfrm>
              <a:off x="196567" y="-1"/>
              <a:ext cx="486702" cy="114303"/>
              <a:chOff x="0" y="0"/>
              <a:chExt cx="486701" cy="114301"/>
            </a:xfrm>
          </p:grpSpPr>
          <p:sp>
            <p:nvSpPr>
              <p:cNvPr id="639" name="Rectangle">
                <a:extLst>
                  <a:ext uri="{FF2B5EF4-FFF2-40B4-BE49-F238E27FC236}">
                    <a16:creationId xmlns:a16="http://schemas.microsoft.com/office/drawing/2014/main" id="{8E2A8043-B28A-6705-ED4C-FA8B10C585BC}"/>
                  </a:ext>
                </a:extLst>
              </p:cNvPr>
              <p:cNvSpPr/>
              <p:nvPr/>
            </p:nvSpPr>
            <p:spPr>
              <a:xfrm>
                <a:off x="-1" y="-1"/>
                <a:ext cx="127001" cy="1143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40" name="Rectangle">
                <a:extLst>
                  <a:ext uri="{FF2B5EF4-FFF2-40B4-BE49-F238E27FC236}">
                    <a16:creationId xmlns:a16="http://schemas.microsoft.com/office/drawing/2014/main" id="{F52A3B65-1FF5-2451-D5B3-480EE191D79B}"/>
                  </a:ext>
                </a:extLst>
              </p:cNvPr>
              <p:cNvSpPr/>
              <p:nvPr/>
            </p:nvSpPr>
            <p:spPr>
              <a:xfrm>
                <a:off x="120263" y="-1"/>
                <a:ext cx="127002" cy="11430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1" name="Rectangle">
                <a:extLst>
                  <a:ext uri="{FF2B5EF4-FFF2-40B4-BE49-F238E27FC236}">
                    <a16:creationId xmlns:a16="http://schemas.microsoft.com/office/drawing/2014/main" id="{94C46D10-5B4E-5241-3B6E-53ACA5835D0E}"/>
                  </a:ext>
                </a:extLst>
              </p:cNvPr>
              <p:cNvSpPr/>
              <p:nvPr/>
            </p:nvSpPr>
            <p:spPr>
              <a:xfrm>
                <a:off x="239812" y="-1"/>
                <a:ext cx="127002" cy="114303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2" name="Rectangle">
                <a:extLst>
                  <a:ext uri="{FF2B5EF4-FFF2-40B4-BE49-F238E27FC236}">
                    <a16:creationId xmlns:a16="http://schemas.microsoft.com/office/drawing/2014/main" id="{C6E1CADD-F00E-A69D-63BE-EB03C361358F}"/>
                  </a:ext>
                </a:extLst>
              </p:cNvPr>
              <p:cNvSpPr/>
              <p:nvPr/>
            </p:nvSpPr>
            <p:spPr>
              <a:xfrm>
                <a:off x="359700" y="-1"/>
                <a:ext cx="127002" cy="114303"/>
              </a:xfrm>
              <a:prstGeom prst="rect">
                <a:avLst/>
              </a:prstGeom>
              <a:solidFill>
                <a:srgbClr val="7B1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43" name="Group">
            <a:extLst>
              <a:ext uri="{FF2B5EF4-FFF2-40B4-BE49-F238E27FC236}">
                <a16:creationId xmlns:a16="http://schemas.microsoft.com/office/drawing/2014/main" id="{331B91BA-0122-B051-12A4-569D32D37EA6}"/>
              </a:ext>
            </a:extLst>
          </p:cNvPr>
          <p:cNvGrpSpPr/>
          <p:nvPr/>
        </p:nvGrpSpPr>
        <p:grpSpPr>
          <a:xfrm>
            <a:off x="5174822" y="9557720"/>
            <a:ext cx="540653" cy="461026"/>
            <a:chOff x="0" y="0"/>
            <a:chExt cx="540652" cy="461025"/>
          </a:xfrm>
        </p:grpSpPr>
        <p:sp>
          <p:nvSpPr>
            <p:cNvPr id="644" name="Rectangle">
              <a:extLst>
                <a:ext uri="{FF2B5EF4-FFF2-40B4-BE49-F238E27FC236}">
                  <a16:creationId xmlns:a16="http://schemas.microsoft.com/office/drawing/2014/main" id="{D9BB54F2-98BD-0889-2FF8-8812A162495B}"/>
                </a:ext>
              </a:extLst>
            </p:cNvPr>
            <p:cNvSpPr/>
            <p:nvPr/>
          </p:nvSpPr>
          <p:spPr>
            <a:xfrm>
              <a:off x="185248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45" name="Rectangle">
              <a:extLst>
                <a:ext uri="{FF2B5EF4-FFF2-40B4-BE49-F238E27FC236}">
                  <a16:creationId xmlns:a16="http://schemas.microsoft.com/office/drawing/2014/main" id="{930A5F93-DF19-BE0A-6266-D6627AA808FB}"/>
                </a:ext>
              </a:extLst>
            </p:cNvPr>
            <p:cNvSpPr/>
            <p:nvPr/>
          </p:nvSpPr>
          <p:spPr>
            <a:xfrm>
              <a:off x="254712" y="0"/>
              <a:ext cx="111138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6" name="Rectangle">
              <a:extLst>
                <a:ext uri="{FF2B5EF4-FFF2-40B4-BE49-F238E27FC236}">
                  <a16:creationId xmlns:a16="http://schemas.microsoft.com/office/drawing/2014/main" id="{0A6E6568-0A33-FE27-8990-6A9A31C44461}"/>
                </a:ext>
              </a:extLst>
            </p:cNvPr>
            <p:cNvSpPr/>
            <p:nvPr/>
          </p:nvSpPr>
          <p:spPr>
            <a:xfrm>
              <a:off x="366014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7" name="Rectangle">
              <a:extLst>
                <a:ext uri="{FF2B5EF4-FFF2-40B4-BE49-F238E27FC236}">
                  <a16:creationId xmlns:a16="http://schemas.microsoft.com/office/drawing/2014/main" id="{8F155EE3-8B71-CBE6-2090-4B8E4F93B0AC}"/>
                </a:ext>
              </a:extLst>
            </p:cNvPr>
            <p:cNvSpPr/>
            <p:nvPr/>
          </p:nvSpPr>
          <p:spPr>
            <a:xfrm>
              <a:off x="429515" y="0"/>
              <a:ext cx="111138" cy="461026"/>
            </a:xfrm>
            <a:prstGeom prst="rect">
              <a:avLst/>
            </a:prstGeom>
            <a:solidFill>
              <a:srgbClr val="D84C79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8" name="Line">
              <a:extLst>
                <a:ext uri="{FF2B5EF4-FFF2-40B4-BE49-F238E27FC236}">
                  <a16:creationId xmlns:a16="http://schemas.microsoft.com/office/drawing/2014/main" id="{AA142FF3-7D4C-8D77-5526-4ABDEE498832}"/>
                </a:ext>
              </a:extLst>
            </p:cNvPr>
            <p:cNvSpPr/>
            <p:nvPr/>
          </p:nvSpPr>
          <p:spPr>
            <a:xfrm>
              <a:off x="-1" y="230512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49" name="Rectangle">
            <a:extLst>
              <a:ext uri="{FF2B5EF4-FFF2-40B4-BE49-F238E27FC236}">
                <a16:creationId xmlns:a16="http://schemas.microsoft.com/office/drawing/2014/main" id="{79BE4F62-74BC-A460-1106-31EF5C5BCE6A}"/>
              </a:ext>
            </a:extLst>
          </p:cNvPr>
          <p:cNvSpPr/>
          <p:nvPr/>
        </p:nvSpPr>
        <p:spPr>
          <a:xfrm>
            <a:off x="4911447" y="9557719"/>
            <a:ext cx="98437" cy="461027"/>
          </a:xfrm>
          <a:prstGeom prst="rect">
            <a:avLst/>
          </a:prstGeom>
          <a:solidFill>
            <a:srgbClr val="EF86A8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FFD7D6"/>
                </a:solidFill>
              </a:defRPr>
            </a:pPr>
            <a:endParaRPr/>
          </a:p>
        </p:txBody>
      </p:sp>
      <p:sp>
        <p:nvSpPr>
          <p:cNvPr id="650" name="Rectangle">
            <a:extLst>
              <a:ext uri="{FF2B5EF4-FFF2-40B4-BE49-F238E27FC236}">
                <a16:creationId xmlns:a16="http://schemas.microsoft.com/office/drawing/2014/main" id="{F3A7C34C-63D1-2A9E-AC42-420FD10EB55D}"/>
              </a:ext>
            </a:extLst>
          </p:cNvPr>
          <p:cNvSpPr/>
          <p:nvPr/>
        </p:nvSpPr>
        <p:spPr>
          <a:xfrm>
            <a:off x="5019011" y="9557719"/>
            <a:ext cx="98437" cy="461027"/>
          </a:xfrm>
          <a:prstGeom prst="rect">
            <a:avLst/>
          </a:prstGeom>
          <a:solidFill>
            <a:srgbClr val="C85579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651" name="Table">
            <a:extLst>
              <a:ext uri="{FF2B5EF4-FFF2-40B4-BE49-F238E27FC236}">
                <a16:creationId xmlns:a16="http://schemas.microsoft.com/office/drawing/2014/main" id="{57AE7283-37F2-98D2-DA9D-D6E65CDCE03E}"/>
              </a:ext>
            </a:extLst>
          </p:cNvPr>
          <p:cNvGraphicFramePr/>
          <p:nvPr/>
        </p:nvGraphicFramePr>
        <p:xfrm>
          <a:off x="4836510" y="5821872"/>
          <a:ext cx="424996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2" name="Table">
            <a:extLst>
              <a:ext uri="{FF2B5EF4-FFF2-40B4-BE49-F238E27FC236}">
                <a16:creationId xmlns:a16="http://schemas.microsoft.com/office/drawing/2014/main" id="{9132F0BB-3A42-9C96-0558-0A360CD5A958}"/>
              </a:ext>
            </a:extLst>
          </p:cNvPr>
          <p:cNvGraphicFramePr/>
          <p:nvPr/>
        </p:nvGraphicFramePr>
        <p:xfrm>
          <a:off x="5422705" y="58256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3" name="Table">
            <a:extLst>
              <a:ext uri="{FF2B5EF4-FFF2-40B4-BE49-F238E27FC236}">
                <a16:creationId xmlns:a16="http://schemas.microsoft.com/office/drawing/2014/main" id="{36429A3F-7C43-2B50-6CF1-00342606617D}"/>
              </a:ext>
            </a:extLst>
          </p:cNvPr>
          <p:cNvGraphicFramePr/>
          <p:nvPr/>
        </p:nvGraphicFramePr>
        <p:xfrm>
          <a:off x="4935872" y="6421353"/>
          <a:ext cx="1397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4" name="Table">
            <a:extLst>
              <a:ext uri="{FF2B5EF4-FFF2-40B4-BE49-F238E27FC236}">
                <a16:creationId xmlns:a16="http://schemas.microsoft.com/office/drawing/2014/main" id="{5D6CFB05-FE3A-6651-3074-F04429ABF8C4}"/>
              </a:ext>
            </a:extLst>
          </p:cNvPr>
          <p:cNvGraphicFramePr/>
          <p:nvPr/>
        </p:nvGraphicFramePr>
        <p:xfrm>
          <a:off x="5204257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5" name="Table">
            <a:extLst>
              <a:ext uri="{FF2B5EF4-FFF2-40B4-BE49-F238E27FC236}">
                <a16:creationId xmlns:a16="http://schemas.microsoft.com/office/drawing/2014/main" id="{7E66AAD3-7759-77EC-4448-460007869F49}"/>
              </a:ext>
            </a:extLst>
          </p:cNvPr>
          <p:cNvGraphicFramePr/>
          <p:nvPr/>
        </p:nvGraphicFramePr>
        <p:xfrm>
          <a:off x="4766044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6" name="Table">
            <a:extLst>
              <a:ext uri="{FF2B5EF4-FFF2-40B4-BE49-F238E27FC236}">
                <a16:creationId xmlns:a16="http://schemas.microsoft.com/office/drawing/2014/main" id="{C096AD98-1EA3-D493-509E-216CD22C512E}"/>
              </a:ext>
            </a:extLst>
          </p:cNvPr>
          <p:cNvGraphicFramePr/>
          <p:nvPr/>
        </p:nvGraphicFramePr>
        <p:xfrm>
          <a:off x="5317263" y="7883526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7" name="Table">
            <a:extLst>
              <a:ext uri="{FF2B5EF4-FFF2-40B4-BE49-F238E27FC236}">
                <a16:creationId xmlns:a16="http://schemas.microsoft.com/office/drawing/2014/main" id="{441E69D1-1425-86C2-35F2-EBCC08DBF466}"/>
              </a:ext>
            </a:extLst>
          </p:cNvPr>
          <p:cNvGraphicFramePr/>
          <p:nvPr/>
        </p:nvGraphicFramePr>
        <p:xfrm>
          <a:off x="4891749" y="788352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8" name="Table">
            <a:extLst>
              <a:ext uri="{FF2B5EF4-FFF2-40B4-BE49-F238E27FC236}">
                <a16:creationId xmlns:a16="http://schemas.microsoft.com/office/drawing/2014/main" id="{722A0486-BC51-FF1C-7E20-C0597269B11B}"/>
              </a:ext>
            </a:extLst>
          </p:cNvPr>
          <p:cNvGraphicFramePr/>
          <p:nvPr/>
        </p:nvGraphicFramePr>
        <p:xfrm>
          <a:off x="5317263" y="9564401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9" name="Table">
            <a:extLst>
              <a:ext uri="{FF2B5EF4-FFF2-40B4-BE49-F238E27FC236}">
                <a16:creationId xmlns:a16="http://schemas.microsoft.com/office/drawing/2014/main" id="{3C4028A3-391B-DE58-F6CD-1CC7087C9DEE}"/>
              </a:ext>
            </a:extLst>
          </p:cNvPr>
          <p:cNvGraphicFramePr/>
          <p:nvPr/>
        </p:nvGraphicFramePr>
        <p:xfrm>
          <a:off x="4891749" y="956440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0" name="Rectangle">
            <a:extLst>
              <a:ext uri="{FF2B5EF4-FFF2-40B4-BE49-F238E27FC236}">
                <a16:creationId xmlns:a16="http://schemas.microsoft.com/office/drawing/2014/main" id="{3231052E-9AAD-2C37-5460-332BA57200F6}"/>
              </a:ext>
            </a:extLst>
          </p:cNvPr>
          <p:cNvSpPr/>
          <p:nvPr/>
        </p:nvSpPr>
        <p:spPr>
          <a:xfrm>
            <a:off x="9558503" y="3253431"/>
            <a:ext cx="203202" cy="461027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>
            <a:extLst>
              <a:ext uri="{FF2B5EF4-FFF2-40B4-BE49-F238E27FC236}">
                <a16:creationId xmlns:a16="http://schemas.microsoft.com/office/drawing/2014/main" id="{12B3D4AF-A728-F4BE-2BDF-3A35313D1C94}"/>
              </a:ext>
            </a:extLst>
          </p:cNvPr>
          <p:cNvSpPr/>
          <p:nvPr/>
        </p:nvSpPr>
        <p:spPr>
          <a:xfrm>
            <a:off x="9563593" y="2642009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Rectangle">
            <a:extLst>
              <a:ext uri="{FF2B5EF4-FFF2-40B4-BE49-F238E27FC236}">
                <a16:creationId xmlns:a16="http://schemas.microsoft.com/office/drawing/2014/main" id="{C3CF62CA-0658-607B-ADF3-BD1B394A33CE}"/>
              </a:ext>
            </a:extLst>
          </p:cNvPr>
          <p:cNvSpPr/>
          <p:nvPr/>
        </p:nvSpPr>
        <p:spPr>
          <a:xfrm>
            <a:off x="9563593" y="2031583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63" name="Group">
            <a:extLst>
              <a:ext uri="{FF2B5EF4-FFF2-40B4-BE49-F238E27FC236}">
                <a16:creationId xmlns:a16="http://schemas.microsoft.com/office/drawing/2014/main" id="{6EB1A548-EB21-3F39-18B8-8481A3A3EC7A}"/>
              </a:ext>
            </a:extLst>
          </p:cNvPr>
          <p:cNvGrpSpPr/>
          <p:nvPr/>
        </p:nvGrpSpPr>
        <p:grpSpPr>
          <a:xfrm>
            <a:off x="9985080" y="2641379"/>
            <a:ext cx="203202" cy="472945"/>
            <a:chOff x="0" y="0"/>
            <a:chExt cx="203201" cy="472943"/>
          </a:xfrm>
        </p:grpSpPr>
        <p:sp>
          <p:nvSpPr>
            <p:cNvPr id="664" name="Rectangle">
              <a:extLst>
                <a:ext uri="{FF2B5EF4-FFF2-40B4-BE49-F238E27FC236}">
                  <a16:creationId xmlns:a16="http://schemas.microsoft.com/office/drawing/2014/main" id="{B69B4F25-C559-43A1-CDFE-8E28D02BB5AD}"/>
                </a:ext>
              </a:extLst>
            </p:cNvPr>
            <p:cNvSpPr/>
            <p:nvPr/>
          </p:nvSpPr>
          <p:spPr>
            <a:xfrm>
              <a:off x="0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5" name="Rectangle">
              <a:extLst>
                <a:ext uri="{FF2B5EF4-FFF2-40B4-BE49-F238E27FC236}">
                  <a16:creationId xmlns:a16="http://schemas.microsoft.com/office/drawing/2014/main" id="{15B5936A-2C36-3DE4-1D9D-178C05BA4AA2}"/>
                </a:ext>
              </a:extLst>
            </p:cNvPr>
            <p:cNvSpPr/>
            <p:nvPr/>
          </p:nvSpPr>
          <p:spPr>
            <a:xfrm>
              <a:off x="3178" y="0"/>
              <a:ext cx="38102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6" name="Rectangle">
              <a:extLst>
                <a:ext uri="{FF2B5EF4-FFF2-40B4-BE49-F238E27FC236}">
                  <a16:creationId xmlns:a16="http://schemas.microsoft.com/office/drawing/2014/main" id="{161C0F8E-AEC2-BE05-680C-02E8300BE626}"/>
                </a:ext>
              </a:extLst>
            </p:cNvPr>
            <p:cNvSpPr/>
            <p:nvPr/>
          </p:nvSpPr>
          <p:spPr>
            <a:xfrm>
              <a:off x="0" y="234491"/>
              <a:ext cx="920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angle">
              <a:extLst>
                <a:ext uri="{FF2B5EF4-FFF2-40B4-BE49-F238E27FC236}">
                  <a16:creationId xmlns:a16="http://schemas.microsoft.com/office/drawing/2014/main" id="{FCEDB603-1EF2-F099-CD44-3041F3EBC3E0}"/>
                </a:ext>
              </a:extLst>
            </p:cNvPr>
            <p:cNvSpPr/>
            <p:nvPr/>
          </p:nvSpPr>
          <p:spPr>
            <a:xfrm>
              <a:off x="1589" y="358642"/>
              <a:ext cx="1047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68" name="Group">
            <a:extLst>
              <a:ext uri="{FF2B5EF4-FFF2-40B4-BE49-F238E27FC236}">
                <a16:creationId xmlns:a16="http://schemas.microsoft.com/office/drawing/2014/main" id="{DF81DEC2-E04E-F470-028A-8BE5C5FF44A9}"/>
              </a:ext>
            </a:extLst>
          </p:cNvPr>
          <p:cNvGrpSpPr/>
          <p:nvPr/>
        </p:nvGrpSpPr>
        <p:grpSpPr>
          <a:xfrm>
            <a:off x="9647097" y="2629869"/>
            <a:ext cx="160340" cy="484847"/>
            <a:chOff x="0" y="0"/>
            <a:chExt cx="160338" cy="484845"/>
          </a:xfrm>
        </p:grpSpPr>
        <p:sp>
          <p:nvSpPr>
            <p:cNvPr id="669" name="Rectangle">
              <a:extLst>
                <a:ext uri="{FF2B5EF4-FFF2-40B4-BE49-F238E27FC236}">
                  <a16:creationId xmlns:a16="http://schemas.microsoft.com/office/drawing/2014/main" id="{D847B5C2-2762-5D74-D9D2-BF8B7673C447}"/>
                </a:ext>
              </a:extLst>
            </p:cNvPr>
            <p:cNvSpPr/>
            <p:nvPr/>
          </p:nvSpPr>
          <p:spPr>
            <a:xfrm>
              <a:off x="53978" y="0"/>
              <a:ext cx="106361" cy="1262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0" name="Square">
              <a:extLst>
                <a:ext uri="{FF2B5EF4-FFF2-40B4-BE49-F238E27FC236}">
                  <a16:creationId xmlns:a16="http://schemas.microsoft.com/office/drawing/2014/main" id="{DCE3F09B-42DE-B8B4-2EA9-B3A5CA42C70F}"/>
                </a:ext>
              </a:extLst>
            </p:cNvPr>
            <p:cNvSpPr/>
            <p:nvPr/>
          </p:nvSpPr>
          <p:spPr>
            <a:xfrm>
              <a:off x="0" y="246393"/>
              <a:ext cx="129174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Rectangle">
              <a:extLst>
                <a:ext uri="{FF2B5EF4-FFF2-40B4-BE49-F238E27FC236}">
                  <a16:creationId xmlns:a16="http://schemas.microsoft.com/office/drawing/2014/main" id="{6881F799-DC3D-6343-E101-0D3728599279}"/>
                </a:ext>
              </a:extLst>
            </p:cNvPr>
            <p:cNvSpPr/>
            <p:nvPr/>
          </p:nvSpPr>
          <p:spPr>
            <a:xfrm>
              <a:off x="26989" y="370544"/>
              <a:ext cx="104780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72" name="Line">
            <a:extLst>
              <a:ext uri="{FF2B5EF4-FFF2-40B4-BE49-F238E27FC236}">
                <a16:creationId xmlns:a16="http://schemas.microsoft.com/office/drawing/2014/main" id="{EE6F18D2-86EB-498E-B8C9-0EE3E1BA9311}"/>
              </a:ext>
            </a:extLst>
          </p:cNvPr>
          <p:cNvSpPr/>
          <p:nvPr/>
        </p:nvSpPr>
        <p:spPr>
          <a:xfrm flipV="1">
            <a:off x="9935462" y="2639219"/>
            <a:ext cx="3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3" name="Group">
            <a:extLst>
              <a:ext uri="{FF2B5EF4-FFF2-40B4-BE49-F238E27FC236}">
                <a16:creationId xmlns:a16="http://schemas.microsoft.com/office/drawing/2014/main" id="{006FEAAF-C596-F758-8CD4-5021B416E78F}"/>
              </a:ext>
            </a:extLst>
          </p:cNvPr>
          <p:cNvSpPr/>
          <p:nvPr/>
        </p:nvSpPr>
        <p:spPr>
          <a:xfrm>
            <a:off x="9994303" y="3251614"/>
            <a:ext cx="104781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74" name="Group">
            <a:extLst>
              <a:ext uri="{FF2B5EF4-FFF2-40B4-BE49-F238E27FC236}">
                <a16:creationId xmlns:a16="http://schemas.microsoft.com/office/drawing/2014/main" id="{A0491916-67D0-099F-9832-2A6F66E7F56B}"/>
              </a:ext>
            </a:extLst>
          </p:cNvPr>
          <p:cNvGrpSpPr/>
          <p:nvPr/>
        </p:nvGrpSpPr>
        <p:grpSpPr>
          <a:xfrm>
            <a:off x="9674086" y="3249276"/>
            <a:ext cx="104780" cy="472944"/>
            <a:chOff x="0" y="0"/>
            <a:chExt cx="104778" cy="472943"/>
          </a:xfrm>
        </p:grpSpPr>
        <p:sp>
          <p:nvSpPr>
            <p:cNvPr id="675" name="Rectangle">
              <a:extLst>
                <a:ext uri="{FF2B5EF4-FFF2-40B4-BE49-F238E27FC236}">
                  <a16:creationId xmlns:a16="http://schemas.microsoft.com/office/drawing/2014/main" id="{B7BC9BEC-AC23-2D06-E269-3AB4BCCABDEA}"/>
                </a:ext>
              </a:extLst>
            </p:cNvPr>
            <p:cNvSpPr/>
            <p:nvPr/>
          </p:nvSpPr>
          <p:spPr>
            <a:xfrm>
              <a:off x="26989" y="0"/>
              <a:ext cx="63502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Rectangle">
              <a:extLst>
                <a:ext uri="{FF2B5EF4-FFF2-40B4-BE49-F238E27FC236}">
                  <a16:creationId xmlns:a16="http://schemas.microsoft.com/office/drawing/2014/main" id="{6B41CE8F-B04E-8492-6AA0-F1D9A53D4084}"/>
                </a:ext>
              </a:extLst>
            </p:cNvPr>
            <p:cNvSpPr/>
            <p:nvPr/>
          </p:nvSpPr>
          <p:spPr>
            <a:xfrm>
              <a:off x="23811" y="234492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7" name="Rectangle">
              <a:extLst>
                <a:ext uri="{FF2B5EF4-FFF2-40B4-BE49-F238E27FC236}">
                  <a16:creationId xmlns:a16="http://schemas.microsoft.com/office/drawing/2014/main" id="{550DC1D4-8806-EE0D-7413-28D0B6A38DFD}"/>
                </a:ext>
              </a:extLst>
            </p:cNvPr>
            <p:cNvSpPr/>
            <p:nvPr/>
          </p:nvSpPr>
          <p:spPr>
            <a:xfrm>
              <a:off x="0" y="358642"/>
              <a:ext cx="10477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78" name="Group">
            <a:extLst>
              <a:ext uri="{FF2B5EF4-FFF2-40B4-BE49-F238E27FC236}">
                <a16:creationId xmlns:a16="http://schemas.microsoft.com/office/drawing/2014/main" id="{EF28D56B-E965-DE05-9ED1-5E8E76E95EBD}"/>
              </a:ext>
            </a:extLst>
          </p:cNvPr>
          <p:cNvGrpSpPr/>
          <p:nvPr/>
        </p:nvGrpSpPr>
        <p:grpSpPr>
          <a:xfrm>
            <a:off x="9994670" y="4021685"/>
            <a:ext cx="208369" cy="472945"/>
            <a:chOff x="0" y="0"/>
            <a:chExt cx="208367" cy="472943"/>
          </a:xfrm>
        </p:grpSpPr>
        <p:sp>
          <p:nvSpPr>
            <p:cNvPr id="679" name="Rectangle">
              <a:extLst>
                <a:ext uri="{FF2B5EF4-FFF2-40B4-BE49-F238E27FC236}">
                  <a16:creationId xmlns:a16="http://schemas.microsoft.com/office/drawing/2014/main" id="{096D1662-D470-3AAA-C25C-54C8025826F8}"/>
                </a:ext>
              </a:extLst>
            </p:cNvPr>
            <p:cNvSpPr/>
            <p:nvPr/>
          </p:nvSpPr>
          <p:spPr>
            <a:xfrm>
              <a:off x="0" y="2729"/>
              <a:ext cx="203201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0" name="Rectangle">
              <a:extLst>
                <a:ext uri="{FF2B5EF4-FFF2-40B4-BE49-F238E27FC236}">
                  <a16:creationId xmlns:a16="http://schemas.microsoft.com/office/drawing/2014/main" id="{6F382BB4-99A5-A727-3F15-06D37ED8BF94}"/>
                </a:ext>
              </a:extLst>
            </p:cNvPr>
            <p:cNvSpPr/>
            <p:nvPr/>
          </p:nvSpPr>
          <p:spPr>
            <a:xfrm>
              <a:off x="168278" y="0"/>
              <a:ext cx="38102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1" name="Rectangle">
              <a:extLst>
                <a:ext uri="{FF2B5EF4-FFF2-40B4-BE49-F238E27FC236}">
                  <a16:creationId xmlns:a16="http://schemas.microsoft.com/office/drawing/2014/main" id="{A70392EA-834D-5FA9-2832-BA76C7E1B75B}"/>
                </a:ext>
              </a:extLst>
            </p:cNvPr>
            <p:cNvSpPr/>
            <p:nvPr/>
          </p:nvSpPr>
          <p:spPr>
            <a:xfrm>
              <a:off x="103189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Rectangle">
              <a:extLst>
                <a:ext uri="{FF2B5EF4-FFF2-40B4-BE49-F238E27FC236}">
                  <a16:creationId xmlns:a16="http://schemas.microsoft.com/office/drawing/2014/main" id="{7526F1A9-6DB4-BD6C-74C1-1080D8B095C4}"/>
                </a:ext>
              </a:extLst>
            </p:cNvPr>
            <p:cNvSpPr/>
            <p:nvPr/>
          </p:nvSpPr>
          <p:spPr>
            <a:xfrm>
              <a:off x="176609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Rectangle">
              <a:extLst>
                <a:ext uri="{FF2B5EF4-FFF2-40B4-BE49-F238E27FC236}">
                  <a16:creationId xmlns:a16="http://schemas.microsoft.com/office/drawing/2014/main" id="{90B7530A-EB3C-C27C-0C88-1B7368321BEE}"/>
                </a:ext>
              </a:extLst>
            </p:cNvPr>
            <p:cNvSpPr/>
            <p:nvPr/>
          </p:nvSpPr>
          <p:spPr>
            <a:xfrm>
              <a:off x="114300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84" name="Group">
            <a:extLst>
              <a:ext uri="{FF2B5EF4-FFF2-40B4-BE49-F238E27FC236}">
                <a16:creationId xmlns:a16="http://schemas.microsoft.com/office/drawing/2014/main" id="{C8073555-E1A5-52E3-464C-653F35023EBD}"/>
              </a:ext>
            </a:extLst>
          </p:cNvPr>
          <p:cNvGrpSpPr/>
          <p:nvPr/>
        </p:nvGrpSpPr>
        <p:grpSpPr>
          <a:xfrm>
            <a:off x="9548676" y="4021685"/>
            <a:ext cx="217890" cy="472945"/>
            <a:chOff x="0" y="0"/>
            <a:chExt cx="217889" cy="472943"/>
          </a:xfrm>
        </p:grpSpPr>
        <p:sp>
          <p:nvSpPr>
            <p:cNvPr id="685" name="Rectangle">
              <a:extLst>
                <a:ext uri="{FF2B5EF4-FFF2-40B4-BE49-F238E27FC236}">
                  <a16:creationId xmlns:a16="http://schemas.microsoft.com/office/drawing/2014/main" id="{25FBC1C5-EE61-CEC9-8E33-18806D6407D1}"/>
                </a:ext>
              </a:extLst>
            </p:cNvPr>
            <p:cNvSpPr/>
            <p:nvPr/>
          </p:nvSpPr>
          <p:spPr>
            <a:xfrm>
              <a:off x="9522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6" name="Rectangle">
              <a:extLst>
                <a:ext uri="{FF2B5EF4-FFF2-40B4-BE49-F238E27FC236}">
                  <a16:creationId xmlns:a16="http://schemas.microsoft.com/office/drawing/2014/main" id="{FA9CD87A-C3C3-02A1-9985-24767EFB687D}"/>
                </a:ext>
              </a:extLst>
            </p:cNvPr>
            <p:cNvSpPr/>
            <p:nvPr/>
          </p:nvSpPr>
          <p:spPr>
            <a:xfrm>
              <a:off x="0" y="0"/>
              <a:ext cx="50801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7" name="Rectangle">
              <a:extLst>
                <a:ext uri="{FF2B5EF4-FFF2-40B4-BE49-F238E27FC236}">
                  <a16:creationId xmlns:a16="http://schemas.microsoft.com/office/drawing/2014/main" id="{9C003D16-2937-CCB5-E04D-1FD5546DA31B}"/>
                </a:ext>
              </a:extLst>
            </p:cNvPr>
            <p:cNvSpPr/>
            <p:nvPr/>
          </p:nvSpPr>
          <p:spPr>
            <a:xfrm>
              <a:off x="9522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8" name="Rectangle">
              <a:extLst>
                <a:ext uri="{FF2B5EF4-FFF2-40B4-BE49-F238E27FC236}">
                  <a16:creationId xmlns:a16="http://schemas.microsoft.com/office/drawing/2014/main" id="{2E6E8878-1265-20FB-87C6-DC6931B62E93}"/>
                </a:ext>
              </a:extLst>
            </p:cNvPr>
            <p:cNvSpPr/>
            <p:nvPr/>
          </p:nvSpPr>
          <p:spPr>
            <a:xfrm>
              <a:off x="112711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Rectangle">
              <a:extLst>
                <a:ext uri="{FF2B5EF4-FFF2-40B4-BE49-F238E27FC236}">
                  <a16:creationId xmlns:a16="http://schemas.microsoft.com/office/drawing/2014/main" id="{6AF1AAF5-95A9-89B4-A1C1-BBA7DB95D493}"/>
                </a:ext>
              </a:extLst>
            </p:cNvPr>
            <p:cNvSpPr/>
            <p:nvPr/>
          </p:nvSpPr>
          <p:spPr>
            <a:xfrm>
              <a:off x="186131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90" name="Line">
            <a:extLst>
              <a:ext uri="{FF2B5EF4-FFF2-40B4-BE49-F238E27FC236}">
                <a16:creationId xmlns:a16="http://schemas.microsoft.com/office/drawing/2014/main" id="{3D886F6B-6956-9294-5AB9-1BDB2D337F7C}"/>
              </a:ext>
            </a:extLst>
          </p:cNvPr>
          <p:cNvSpPr/>
          <p:nvPr/>
        </p:nvSpPr>
        <p:spPr>
          <a:xfrm flipV="1">
            <a:off x="9945053" y="4019328"/>
            <a:ext cx="2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691" name="Table">
            <a:extLst>
              <a:ext uri="{FF2B5EF4-FFF2-40B4-BE49-F238E27FC236}">
                <a16:creationId xmlns:a16="http://schemas.microsoft.com/office/drawing/2014/main" id="{EA9DC121-C163-610C-FF97-FB404133FB25}"/>
              </a:ext>
            </a:extLst>
          </p:cNvPr>
          <p:cNvGraphicFramePr/>
          <p:nvPr/>
        </p:nvGraphicFramePr>
        <p:xfrm>
          <a:off x="9529385" y="202538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2" name="Table">
            <a:extLst>
              <a:ext uri="{FF2B5EF4-FFF2-40B4-BE49-F238E27FC236}">
                <a16:creationId xmlns:a16="http://schemas.microsoft.com/office/drawing/2014/main" id="{E20DE965-3D6D-CAC0-D6E0-9971D1C8600F}"/>
              </a:ext>
            </a:extLst>
          </p:cNvPr>
          <p:cNvGraphicFramePr/>
          <p:nvPr/>
        </p:nvGraphicFramePr>
        <p:xfrm>
          <a:off x="9542085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3" name="Table">
            <a:extLst>
              <a:ext uri="{FF2B5EF4-FFF2-40B4-BE49-F238E27FC236}">
                <a16:creationId xmlns:a16="http://schemas.microsoft.com/office/drawing/2014/main" id="{4310D6B9-CC2E-2813-F9EC-2EFCC3AB0DF4}"/>
              </a:ext>
            </a:extLst>
          </p:cNvPr>
          <p:cNvGraphicFramePr/>
          <p:nvPr/>
        </p:nvGraphicFramePr>
        <p:xfrm>
          <a:off x="9972983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4" name="Table">
            <a:extLst>
              <a:ext uri="{FF2B5EF4-FFF2-40B4-BE49-F238E27FC236}">
                <a16:creationId xmlns:a16="http://schemas.microsoft.com/office/drawing/2014/main" id="{A4349E23-845F-5E9F-DA9F-F1D1262FBD04}"/>
              </a:ext>
            </a:extLst>
          </p:cNvPr>
          <p:cNvGraphicFramePr/>
          <p:nvPr/>
        </p:nvGraphicFramePr>
        <p:xfrm>
          <a:off x="9561434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5" name="Table">
            <a:extLst>
              <a:ext uri="{FF2B5EF4-FFF2-40B4-BE49-F238E27FC236}">
                <a16:creationId xmlns:a16="http://schemas.microsoft.com/office/drawing/2014/main" id="{CA4821E7-A26B-E123-5432-7FD868B18E80}"/>
              </a:ext>
            </a:extLst>
          </p:cNvPr>
          <p:cNvGraphicFramePr/>
          <p:nvPr/>
        </p:nvGraphicFramePr>
        <p:xfrm>
          <a:off x="9990921" y="325402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96" name="Group">
            <a:extLst>
              <a:ext uri="{FF2B5EF4-FFF2-40B4-BE49-F238E27FC236}">
                <a16:creationId xmlns:a16="http://schemas.microsoft.com/office/drawing/2014/main" id="{9850BE3C-B8EC-9542-2E69-91D4D36EF122}"/>
              </a:ext>
            </a:extLst>
          </p:cNvPr>
          <p:cNvGrpSpPr/>
          <p:nvPr/>
        </p:nvGrpSpPr>
        <p:grpSpPr>
          <a:xfrm>
            <a:off x="9659796" y="2009799"/>
            <a:ext cx="471893" cy="497216"/>
            <a:chOff x="-1" y="0"/>
            <a:chExt cx="471891" cy="497215"/>
          </a:xfrm>
        </p:grpSpPr>
        <p:graphicFrame>
          <p:nvGraphicFramePr>
            <p:cNvPr id="697" name="Table">
              <a:extLst>
                <a:ext uri="{FF2B5EF4-FFF2-40B4-BE49-F238E27FC236}">
                  <a16:creationId xmlns:a16="http://schemas.microsoft.com/office/drawing/2014/main" id="{D5EB01CF-469F-E363-AC16-AD9F374FDEFC}"/>
                </a:ext>
              </a:extLst>
            </p:cNvPr>
            <p:cNvGraphicFramePr/>
            <p:nvPr/>
          </p:nvGraphicFramePr>
          <p:xfrm>
            <a:off x="309159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98" name="Line">
              <a:extLst>
                <a:ext uri="{FF2B5EF4-FFF2-40B4-BE49-F238E27FC236}">
                  <a16:creationId xmlns:a16="http://schemas.microsoft.com/office/drawing/2014/main" id="{CA575BFD-1CCE-F65D-813C-3A2E72CC069D}"/>
                </a:ext>
              </a:extLst>
            </p:cNvPr>
            <p:cNvSpPr/>
            <p:nvPr/>
          </p:nvSpPr>
          <p:spPr>
            <a:xfrm>
              <a:off x="14886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99" name="Group">
              <a:extLst>
                <a:ext uri="{FF2B5EF4-FFF2-40B4-BE49-F238E27FC236}">
                  <a16:creationId xmlns:a16="http://schemas.microsoft.com/office/drawing/2014/main" id="{F439BE47-ACC1-9875-2136-173C242AD49F}"/>
                </a:ext>
              </a:extLst>
            </p:cNvPr>
            <p:cNvGrpSpPr/>
            <p:nvPr/>
          </p:nvGrpSpPr>
          <p:grpSpPr>
            <a:xfrm>
              <a:off x="-1" y="11570"/>
              <a:ext cx="119070" cy="485645"/>
              <a:chOff x="0" y="0"/>
              <a:chExt cx="119068" cy="485643"/>
            </a:xfrm>
          </p:grpSpPr>
          <p:sp>
            <p:nvSpPr>
              <p:cNvPr id="700" name="Rectangle">
                <a:extLst>
                  <a:ext uri="{FF2B5EF4-FFF2-40B4-BE49-F238E27FC236}">
                    <a16:creationId xmlns:a16="http://schemas.microsoft.com/office/drawing/2014/main" id="{C0BD311B-24F9-5ABA-CF69-F4113F225B8D}"/>
                  </a:ext>
                </a:extLst>
              </p:cNvPr>
              <p:cNvSpPr/>
              <p:nvPr/>
            </p:nvSpPr>
            <p:spPr>
              <a:xfrm>
                <a:off x="40350" y="0"/>
                <a:ext cx="7713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1" name="Square">
                <a:extLst>
                  <a:ext uri="{FF2B5EF4-FFF2-40B4-BE49-F238E27FC236}">
                    <a16:creationId xmlns:a16="http://schemas.microsoft.com/office/drawing/2014/main" id="{3101183B-459D-C99A-4DC4-49FDE75ED4E7}"/>
                  </a:ext>
                </a:extLst>
              </p:cNvPr>
              <p:cNvSpPr/>
              <p:nvPr/>
            </p:nvSpPr>
            <p:spPr>
              <a:xfrm>
                <a:off x="0" y="247191"/>
                <a:ext cx="11747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2" name="Rectangle">
                <a:extLst>
                  <a:ext uri="{FF2B5EF4-FFF2-40B4-BE49-F238E27FC236}">
                    <a16:creationId xmlns:a16="http://schemas.microsoft.com/office/drawing/2014/main" id="{08528C5D-E31B-EDC6-FC12-68E41E3855C1}"/>
                  </a:ext>
                </a:extLst>
              </p:cNvPr>
              <p:cNvSpPr/>
              <p:nvPr/>
            </p:nvSpPr>
            <p:spPr>
              <a:xfrm>
                <a:off x="14289" y="371342"/>
                <a:ext cx="10478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03" name="Line">
            <a:extLst>
              <a:ext uri="{FF2B5EF4-FFF2-40B4-BE49-F238E27FC236}">
                <a16:creationId xmlns:a16="http://schemas.microsoft.com/office/drawing/2014/main" id="{15A93FCB-15CE-E641-F1D7-8B903F72C8EF}"/>
              </a:ext>
            </a:extLst>
          </p:cNvPr>
          <p:cNvSpPr/>
          <p:nvPr/>
        </p:nvSpPr>
        <p:spPr>
          <a:xfrm>
            <a:off x="9799442" y="287785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04" name="Line">
            <a:extLst>
              <a:ext uri="{FF2B5EF4-FFF2-40B4-BE49-F238E27FC236}">
                <a16:creationId xmlns:a16="http://schemas.microsoft.com/office/drawing/2014/main" id="{F01D10A1-E38B-AAB1-C8F6-F0A19F10DAAD}"/>
              </a:ext>
            </a:extLst>
          </p:cNvPr>
          <p:cNvSpPr/>
          <p:nvPr/>
        </p:nvSpPr>
        <p:spPr>
          <a:xfrm>
            <a:off x="9808666" y="3485354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05" name="Table">
            <a:extLst>
              <a:ext uri="{FF2B5EF4-FFF2-40B4-BE49-F238E27FC236}">
                <a16:creationId xmlns:a16="http://schemas.microsoft.com/office/drawing/2014/main" id="{5F72B9D3-3E2D-C382-F986-CEB46713D8BD}"/>
              </a:ext>
            </a:extLst>
          </p:cNvPr>
          <p:cNvGraphicFramePr/>
          <p:nvPr/>
        </p:nvGraphicFramePr>
        <p:xfrm>
          <a:off x="9531245" y="402729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06" name="Table">
            <a:extLst>
              <a:ext uri="{FF2B5EF4-FFF2-40B4-BE49-F238E27FC236}">
                <a16:creationId xmlns:a16="http://schemas.microsoft.com/office/drawing/2014/main" id="{1F079CF5-7AB5-EC14-47B3-646F8F7431B6}"/>
              </a:ext>
            </a:extLst>
          </p:cNvPr>
          <p:cNvGraphicFramePr/>
          <p:nvPr/>
        </p:nvGraphicFramePr>
        <p:xfrm>
          <a:off x="9960732" y="402818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7" name="Line">
            <a:extLst>
              <a:ext uri="{FF2B5EF4-FFF2-40B4-BE49-F238E27FC236}">
                <a16:creationId xmlns:a16="http://schemas.microsoft.com/office/drawing/2014/main" id="{17F97337-4CCE-361E-E1B8-2AB215B85105}"/>
              </a:ext>
            </a:extLst>
          </p:cNvPr>
          <p:cNvSpPr/>
          <p:nvPr/>
        </p:nvSpPr>
        <p:spPr>
          <a:xfrm>
            <a:off x="9809033" y="425796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708" name="Group">
            <a:extLst>
              <a:ext uri="{FF2B5EF4-FFF2-40B4-BE49-F238E27FC236}">
                <a16:creationId xmlns:a16="http://schemas.microsoft.com/office/drawing/2014/main" id="{A9FF8DCF-A819-CFD4-F0A1-47C3338B21DF}"/>
              </a:ext>
            </a:extLst>
          </p:cNvPr>
          <p:cNvGrpSpPr/>
          <p:nvPr/>
        </p:nvGrpSpPr>
        <p:grpSpPr>
          <a:xfrm>
            <a:off x="9808666" y="5789414"/>
            <a:ext cx="323023" cy="469900"/>
            <a:chOff x="0" y="0"/>
            <a:chExt cx="323021" cy="469899"/>
          </a:xfrm>
        </p:grpSpPr>
        <p:graphicFrame>
          <p:nvGraphicFramePr>
            <p:cNvPr id="709" name="Table">
              <a:extLst>
                <a:ext uri="{FF2B5EF4-FFF2-40B4-BE49-F238E27FC236}">
                  <a16:creationId xmlns:a16="http://schemas.microsoft.com/office/drawing/2014/main" id="{71430EE5-43A4-98EA-2BE0-4D6F38E0C81E}"/>
                </a:ext>
              </a:extLst>
            </p:cNvPr>
            <p:cNvGraphicFramePr/>
            <p:nvPr/>
          </p:nvGraphicFramePr>
          <p:xfrm>
            <a:off x="160290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0" name="Line">
              <a:extLst>
                <a:ext uri="{FF2B5EF4-FFF2-40B4-BE49-F238E27FC236}">
                  <a16:creationId xmlns:a16="http://schemas.microsoft.com/office/drawing/2014/main" id="{68602087-BE8E-036F-2BE9-83CDC9EC2508}"/>
                </a:ext>
              </a:extLst>
            </p:cNvPr>
            <p:cNvSpPr/>
            <p:nvPr/>
          </p:nvSpPr>
          <p:spPr>
            <a:xfrm>
              <a:off x="0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11" name="Group">
            <a:extLst>
              <a:ext uri="{FF2B5EF4-FFF2-40B4-BE49-F238E27FC236}">
                <a16:creationId xmlns:a16="http://schemas.microsoft.com/office/drawing/2014/main" id="{0872DE02-AA22-3536-F35D-7CADA2CBECD8}"/>
              </a:ext>
            </a:extLst>
          </p:cNvPr>
          <p:cNvSpPr/>
          <p:nvPr/>
        </p:nvSpPr>
        <p:spPr>
          <a:xfrm>
            <a:off x="9808666" y="681927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12" name="Table">
            <a:extLst>
              <a:ext uri="{FF2B5EF4-FFF2-40B4-BE49-F238E27FC236}">
                <a16:creationId xmlns:a16="http://schemas.microsoft.com/office/drawing/2014/main" id="{0359E940-93BB-6A47-BD6B-6BD47CD0FAF3}"/>
              </a:ext>
            </a:extLst>
          </p:cNvPr>
          <p:cNvGraphicFramePr/>
          <p:nvPr/>
        </p:nvGraphicFramePr>
        <p:xfrm>
          <a:off x="9577028" y="5821518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3" name="Table">
            <a:extLst>
              <a:ext uri="{FF2B5EF4-FFF2-40B4-BE49-F238E27FC236}">
                <a16:creationId xmlns:a16="http://schemas.microsoft.com/office/drawing/2014/main" id="{A9B5BEA0-1D4B-3B77-63C4-0F1CB84C6DE0}"/>
              </a:ext>
            </a:extLst>
          </p:cNvPr>
          <p:cNvGraphicFramePr/>
          <p:nvPr/>
        </p:nvGraphicFramePr>
        <p:xfrm>
          <a:off x="9988940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4" name="Table">
            <a:extLst>
              <a:ext uri="{FF2B5EF4-FFF2-40B4-BE49-F238E27FC236}">
                <a16:creationId xmlns:a16="http://schemas.microsoft.com/office/drawing/2014/main" id="{C252F8A1-CE23-3744-14DD-8ABA031974AF}"/>
              </a:ext>
            </a:extLst>
          </p:cNvPr>
          <p:cNvGraphicFramePr/>
          <p:nvPr/>
        </p:nvGraphicFramePr>
        <p:xfrm>
          <a:off x="9577028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15" name="Group">
            <a:extLst>
              <a:ext uri="{FF2B5EF4-FFF2-40B4-BE49-F238E27FC236}">
                <a16:creationId xmlns:a16="http://schemas.microsoft.com/office/drawing/2014/main" id="{86F9C4FF-EC76-0EB4-B9FE-17660F5B2D55}"/>
              </a:ext>
            </a:extLst>
          </p:cNvPr>
          <p:cNvGrpSpPr/>
          <p:nvPr/>
        </p:nvGrpSpPr>
        <p:grpSpPr>
          <a:xfrm>
            <a:off x="9570914" y="8838813"/>
            <a:ext cx="704257" cy="482602"/>
            <a:chOff x="0" y="0"/>
            <a:chExt cx="704256" cy="482601"/>
          </a:xfrm>
        </p:grpSpPr>
        <p:sp>
          <p:nvSpPr>
            <p:cNvPr id="716" name="Rectangle">
              <a:extLst>
                <a:ext uri="{FF2B5EF4-FFF2-40B4-BE49-F238E27FC236}">
                  <a16:creationId xmlns:a16="http://schemas.microsoft.com/office/drawing/2014/main" id="{63D79565-763F-1727-E762-5E7C1316066D}"/>
                </a:ext>
              </a:extLst>
            </p:cNvPr>
            <p:cNvSpPr/>
            <p:nvPr/>
          </p:nvSpPr>
          <p:spPr>
            <a:xfrm>
              <a:off x="0" y="160497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7" name="Rectangle">
              <a:extLst>
                <a:ext uri="{FF2B5EF4-FFF2-40B4-BE49-F238E27FC236}">
                  <a16:creationId xmlns:a16="http://schemas.microsoft.com/office/drawing/2014/main" id="{10C3F619-0CF9-A641-51D3-BC91CC1B9D47}"/>
                </a:ext>
              </a:extLst>
            </p:cNvPr>
            <p:cNvSpPr/>
            <p:nvPr/>
          </p:nvSpPr>
          <p:spPr>
            <a:xfrm>
              <a:off x="0" y="272045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8" name="Rectangle">
              <a:extLst>
                <a:ext uri="{FF2B5EF4-FFF2-40B4-BE49-F238E27FC236}">
                  <a16:creationId xmlns:a16="http://schemas.microsoft.com/office/drawing/2014/main" id="{23381463-553F-84F4-446B-E4B8F1282DA7}"/>
                </a:ext>
              </a:extLst>
            </p:cNvPr>
            <p:cNvSpPr/>
            <p:nvPr/>
          </p:nvSpPr>
          <p:spPr>
            <a:xfrm>
              <a:off x="0" y="3810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9" name="Rectangle">
              <a:extLst>
                <a:ext uri="{FF2B5EF4-FFF2-40B4-BE49-F238E27FC236}">
                  <a16:creationId xmlns:a16="http://schemas.microsoft.com/office/drawing/2014/main" id="{CBF20486-3E11-3350-412E-1E81C6F5ECF3}"/>
                </a:ext>
              </a:extLst>
            </p:cNvPr>
            <p:cNvSpPr/>
            <p:nvPr/>
          </p:nvSpPr>
          <p:spPr>
            <a:xfrm>
              <a:off x="123667" y="160497"/>
              <a:ext cx="66834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0" name="Rectangle">
              <a:extLst>
                <a:ext uri="{FF2B5EF4-FFF2-40B4-BE49-F238E27FC236}">
                  <a16:creationId xmlns:a16="http://schemas.microsoft.com/office/drawing/2014/main" id="{D3F13A94-0516-DD9E-8A62-4B8990CBD301}"/>
                </a:ext>
              </a:extLst>
            </p:cNvPr>
            <p:cNvSpPr/>
            <p:nvPr/>
          </p:nvSpPr>
          <p:spPr>
            <a:xfrm>
              <a:off x="123667" y="272045"/>
              <a:ext cx="66834" cy="1016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1" name="Rectangle">
              <a:extLst>
                <a:ext uri="{FF2B5EF4-FFF2-40B4-BE49-F238E27FC236}">
                  <a16:creationId xmlns:a16="http://schemas.microsoft.com/office/drawing/2014/main" id="{F823F0C1-F4E8-6E56-69DB-3231C725DB7A}"/>
                </a:ext>
              </a:extLst>
            </p:cNvPr>
            <p:cNvSpPr/>
            <p:nvPr/>
          </p:nvSpPr>
          <p:spPr>
            <a:xfrm>
              <a:off x="123667" y="3810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22" name="Table">
              <a:extLst>
                <a:ext uri="{FF2B5EF4-FFF2-40B4-BE49-F238E27FC236}">
                  <a16:creationId xmlns:a16="http://schemas.microsoft.com/office/drawing/2014/main" id="{717005B1-2122-153D-821C-917CA1D6AFDD}"/>
                </a:ext>
              </a:extLst>
            </p:cNvPr>
            <p:cNvGraphicFramePr/>
            <p:nvPr/>
          </p:nvGraphicFramePr>
          <p:xfrm>
            <a:off x="430145" y="0"/>
            <a:ext cx="274111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741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23" name="Line">
              <a:extLst>
                <a:ext uri="{FF2B5EF4-FFF2-40B4-BE49-F238E27FC236}">
                  <a16:creationId xmlns:a16="http://schemas.microsoft.com/office/drawing/2014/main" id="{446E78B7-7D55-0B11-4C5F-B184C4475C6B}"/>
                </a:ext>
              </a:extLst>
            </p:cNvPr>
            <p:cNvSpPr/>
            <p:nvPr/>
          </p:nvSpPr>
          <p:spPr>
            <a:xfrm>
              <a:off x="263367" y="25254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24" name="Rectangle">
              <a:extLst>
                <a:ext uri="{FF2B5EF4-FFF2-40B4-BE49-F238E27FC236}">
                  <a16:creationId xmlns:a16="http://schemas.microsoft.com/office/drawing/2014/main" id="{933A59B4-043E-BD9C-EB86-71B7B404C781}"/>
                </a:ext>
              </a:extLst>
            </p:cNvPr>
            <p:cNvSpPr/>
            <p:nvPr/>
          </p:nvSpPr>
          <p:spPr>
            <a:xfrm>
              <a:off x="0" y="508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5" name="Rectangle">
              <a:extLst>
                <a:ext uri="{FF2B5EF4-FFF2-40B4-BE49-F238E27FC236}">
                  <a16:creationId xmlns:a16="http://schemas.microsoft.com/office/drawing/2014/main" id="{5987F514-01A2-BFAB-136D-FF5CADB5FFB3}"/>
                </a:ext>
              </a:extLst>
            </p:cNvPr>
            <p:cNvSpPr/>
            <p:nvPr/>
          </p:nvSpPr>
          <p:spPr>
            <a:xfrm>
              <a:off x="123667" y="508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Agrupar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498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83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6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7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8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9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0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6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99" name="Rectángulo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01" name="Rectángulo"/>
          <p:cNvSpPr/>
          <p:nvPr/>
        </p:nvSpPr>
        <p:spPr>
          <a:xfrm>
            <a:off x="310590" y="6044802"/>
            <a:ext cx="3094484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Rectángulo"/>
          <p:cNvSpPr/>
          <p:nvPr/>
        </p:nvSpPr>
        <p:spPr>
          <a:xfrm>
            <a:off x="310590" y="616564"/>
            <a:ext cx="3094484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Rectángulo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Rectángulo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Rectángulo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Rectángulo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Rectángulo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ángulo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Rectángulo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0" name="Rectángulo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Rectángulo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2" name="Rectángulo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Rectángulo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Rectángulo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Rectángulo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Rectángulo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Rectángulo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8" name="Rectángulo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Rectángulo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Rectángulo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Rectángulo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Rectángulo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Rectángulo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4" name="Rectángulo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5" name="Rectángulo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Rectángulo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27" name="Table 1-1-1"/>
          <p:cNvGraphicFramePr/>
          <p:nvPr>
            <p:extLst>
              <p:ext uri="{D42A27DB-BD31-4B8C-83A1-F6EECF244321}">
                <p14:modId xmlns:p14="http://schemas.microsoft.com/office/powerpoint/2010/main" val="4134919918"/>
              </p:ext>
            </p:extLst>
          </p:nvPr>
        </p:nvGraphicFramePr>
        <p:xfrm>
          <a:off x="10070812" y="6826346"/>
          <a:ext cx="3645123" cy="1373772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lang="es-ES" sz="900" dirty="0"/>
                        <a:t>coincide</a:t>
                      </a:r>
                      <a:endParaRPr sz="900"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 dirty="0"/>
                        <a:t>e</a:t>
                      </a:r>
                      <a:r>
                        <a:rPr lang="es-ES" sz="900" dirty="0" err="1"/>
                        <a:t>jemplo</a:t>
                      </a:r>
                      <a:r>
                        <a:rPr sz="900" dirty="0"/>
                        <a:t>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ES" sz="1100" dirty="0"/>
                        <a:t>cero o uno</a:t>
                      </a:r>
                      <a:endParaRPr sz="11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quant("a?")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ES" sz="1100" dirty="0"/>
                        <a:t>cero o más</a:t>
                      </a:r>
                      <a:endParaRPr sz="11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quant("a*")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ES" sz="1100" dirty="0"/>
                        <a:t>uno o más</a:t>
                      </a:r>
                      <a:endParaRPr sz="11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quant("a+")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rPr lang="es-ES" dirty="0"/>
                        <a:t>exactamente</a:t>
                      </a:r>
                      <a:r>
                        <a:rPr dirty="0"/>
                        <a:t> </a:t>
                      </a:r>
                      <a:r>
                        <a:rPr b="1" dirty="0"/>
                        <a:t>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rPr b="1" dirty="0"/>
                        <a:t>n</a:t>
                      </a:r>
                      <a:r>
                        <a:rPr dirty="0"/>
                        <a:t> </a:t>
                      </a:r>
                      <a:r>
                        <a:rPr lang="es-ES" dirty="0"/>
                        <a:t>o más</a:t>
                      </a:r>
                      <a:endParaRPr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quant("a{2,}")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rPr lang="es-ES" dirty="0"/>
                        <a:t>entre </a:t>
                      </a:r>
                      <a:r>
                        <a:rPr lang="es-ES" b="1" dirty="0"/>
                        <a:t>n</a:t>
                      </a:r>
                      <a:r>
                        <a:rPr lang="es-ES" dirty="0"/>
                        <a:t> y</a:t>
                      </a:r>
                      <a:r>
                        <a:rPr dirty="0"/>
                        <a:t> </a:t>
                      </a:r>
                      <a:r>
                        <a:rPr b="1" dirty="0"/>
                        <a:t>m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quant("a{2,4}")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/>
                        <a:t>.</a:t>
                      </a:r>
                      <a:r>
                        <a:rPr sz="1100" dirty="0" err="1"/>
                        <a:t>a.aa.aaa</a:t>
                      </a:r>
                      <a:endParaRPr sz="11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" name="Rectángulo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3" name="Rectángulo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4" name="Rectángulo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5" name="Rectángulo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36" name="Table 1-1-1-1"/>
          <p:cNvGraphicFramePr/>
          <p:nvPr>
            <p:extLst>
              <p:ext uri="{D42A27DB-BD31-4B8C-83A1-F6EECF244321}">
                <p14:modId xmlns:p14="http://schemas.microsoft.com/office/powerpoint/2010/main" val="2450465490"/>
              </p:ext>
            </p:extLst>
          </p:nvPr>
        </p:nvGraphicFramePr>
        <p:xfrm>
          <a:off x="5199645" y="8203251"/>
          <a:ext cx="3350940" cy="62992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lang="es-ES" sz="900" dirty="0"/>
                        <a:t>coincide</a:t>
                      </a:r>
                      <a:endParaRPr sz="900"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 dirty="0"/>
                        <a:t>e</a:t>
                      </a:r>
                      <a:r>
                        <a:rPr lang="es-ES" sz="900" dirty="0" err="1"/>
                        <a:t>jemplo</a:t>
                      </a:r>
                      <a:r>
                        <a:rPr sz="900" dirty="0"/>
                        <a:t>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lang="en-US" dirty="0"/>
                        <a:t> </a:t>
                      </a:r>
                      <a:r>
                        <a:rPr dirty="0"/>
                        <a:t>^</a:t>
                      </a:r>
                      <a:r>
                        <a:rPr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ES" sz="1050" dirty="0"/>
                        <a:t>inicio de la cadena</a:t>
                      </a:r>
                      <a:endParaRPr sz="11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anchor("^a")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/>
                        <a:t>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lang="en-US"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 </a:t>
                      </a:r>
                      <a:r>
                        <a:rPr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rPr dirty="0"/>
                        <a:t>$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ES" sz="1100" dirty="0"/>
                        <a:t>fin de la cadena</a:t>
                      </a:r>
                      <a:endParaRPr sz="11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anchor("a$")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/>
                        <a:t>aaa</a:t>
                      </a:r>
                      <a:endParaRPr sz="11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7" name="Rectángulo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Rectángulo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Rectángulo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Rectángulo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1" name="Rectángulo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2" name="Rectángulo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3" name="Rectángulo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4" name="Rectángulo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5" name="Rectángulo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6" name="Rectángulo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7" name="Table 1-1-1-2"/>
          <p:cNvGraphicFramePr/>
          <p:nvPr>
            <p:extLst>
              <p:ext uri="{D42A27DB-BD31-4B8C-83A1-F6EECF244321}">
                <p14:modId xmlns:p14="http://schemas.microsoft.com/office/powerpoint/2010/main" val="1436351813"/>
              </p:ext>
            </p:extLst>
          </p:nvPr>
        </p:nvGraphicFramePr>
        <p:xfrm>
          <a:off x="5199645" y="6826346"/>
          <a:ext cx="3360715" cy="94488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7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lang="es-ES" sz="700" dirty="0"/>
                        <a:t>coincide</a:t>
                      </a:r>
                      <a:endParaRPr sz="700"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lang="es-ES" sz="700" dirty="0"/>
                        <a:t>ejemplo</a:t>
                      </a:r>
                      <a:r>
                        <a:rPr sz="700" dirty="0"/>
                        <a:t>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/>
                      </a:pPr>
                      <a:endParaRPr sz="70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</a:t>
                      </a:r>
                      <a:r>
                        <a:rPr sz="1000" b="0"/>
                        <a:t>|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d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ES" sz="1000" dirty="0"/>
                        <a:t>o</a:t>
                      </a:r>
                      <a:endParaRPr sz="10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alt("ab|d")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abe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ES" sz="1000" dirty="0"/>
                        <a:t>uno de</a:t>
                      </a:r>
                      <a:endParaRPr sz="10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[^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abe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ES" sz="1000" dirty="0"/>
                        <a:t>cualquiera menos</a:t>
                      </a:r>
                      <a:endParaRPr sz="10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alt("[^abe]")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rPr sz="1000"/>
                        <a:t>-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c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 dirty="0"/>
                        <a:t>rang</a:t>
                      </a:r>
                      <a:r>
                        <a:rPr lang="es-ES" sz="1000" dirty="0"/>
                        <a:t>o</a:t>
                      </a:r>
                      <a:endParaRPr sz="10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alt("[a-c]")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 dirty="0" err="1"/>
                        <a:t>abcde</a:t>
                      </a:r>
                      <a:endParaRPr sz="10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8" name="regex(pattern, ignore_case = FALSE, multiline = FALSE, comments = FALSE, dotall = FALSE, ...) Modifies a regex to ignore cases, match end of lines as well of end of strings, allow R comments within regex's , and/or to have . match everything including \n"/>
          <p:cNvSpPr txBox="1"/>
          <p:nvPr/>
        </p:nvSpPr>
        <p:spPr>
          <a:xfrm>
            <a:off x="429772" y="679863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regex(</a:t>
            </a:r>
            <a:r>
              <a:rPr sz="1050" dirty="0"/>
              <a:t>pattern, </a:t>
            </a:r>
            <a:r>
              <a:rPr sz="1050" dirty="0" err="1"/>
              <a:t>ignore_case</a:t>
            </a:r>
            <a:r>
              <a:rPr sz="1050" dirty="0"/>
              <a:t> = FALSE, multiline = FALSE, comments = FALSE, </a:t>
            </a:r>
            <a:r>
              <a:rPr sz="1050" dirty="0" err="1"/>
              <a:t>dotall</a:t>
            </a:r>
            <a:r>
              <a:rPr sz="1050" dirty="0"/>
              <a:t> = FALSE, ...</a:t>
            </a:r>
            <a:r>
              <a:rPr sz="1050" b="1" dirty="0"/>
              <a:t>)</a:t>
            </a:r>
            <a:r>
              <a:rPr sz="1050" dirty="0"/>
              <a:t> </a:t>
            </a:r>
            <a:r>
              <a:rPr lang="es-ES" sz="1050" dirty="0"/>
              <a:t>Modifica una expresión regular para ignorar mayúsculas y minúsculas, hacer coincidir el final de las líneas y el final de las cadenas, permitir comentarios de R dentro de la expresión regular y/o tener . coincidir con todo, incluido \n.</a:t>
            </a:r>
            <a:endParaRPr sz="1050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dirty="0" err="1"/>
              <a:t>str_detect</a:t>
            </a:r>
            <a:r>
              <a:rPr sz="1050" dirty="0"/>
              <a:t>("I", regex("</a:t>
            </a:r>
            <a:r>
              <a:rPr sz="1050" dirty="0" err="1"/>
              <a:t>i</a:t>
            </a:r>
            <a:r>
              <a:rPr sz="1050" dirty="0"/>
              <a:t>", TRUE)) 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fixed()</a:t>
            </a:r>
            <a:r>
              <a:rPr sz="1050" b="1" i="1" dirty="0"/>
              <a:t> </a:t>
            </a:r>
            <a:r>
              <a:rPr lang="es-ES" sz="1050" dirty="0"/>
              <a:t>Coincide con bytes sin procesar, pero perderá algunos caracteres que se pueden representar de varias maneras (rápido)</a:t>
            </a:r>
            <a:r>
              <a:rPr sz="1050" dirty="0"/>
              <a:t>. </a:t>
            </a:r>
            <a:r>
              <a:rPr sz="1050" dirty="0" err="1"/>
              <a:t>str_detect</a:t>
            </a:r>
            <a:r>
              <a:rPr sz="1050" dirty="0"/>
              <a:t>("\u0130", fixed("</a:t>
            </a:r>
            <a:r>
              <a:rPr sz="1050" dirty="0" err="1"/>
              <a:t>i</a:t>
            </a:r>
            <a:r>
              <a:rPr sz="1050" dirty="0"/>
              <a:t>"))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 err="1"/>
              <a:t>coll</a:t>
            </a:r>
            <a:r>
              <a:rPr sz="1050" b="1" dirty="0"/>
              <a:t>()</a:t>
            </a:r>
            <a:r>
              <a:rPr sz="1050" dirty="0"/>
              <a:t> </a:t>
            </a:r>
            <a:r>
              <a:rPr lang="es-ES" sz="1050" dirty="0"/>
              <a:t>Coincide con bytes sin formato y usará reglas de intercalación específicas de la configuración regional para reconocer caracteres que se pueden representar de varias maneras (lentas).</a:t>
            </a:r>
            <a:r>
              <a:rPr sz="1050" dirty="0"/>
              <a:t> </a:t>
            </a:r>
            <a:r>
              <a:rPr sz="1050" dirty="0" err="1"/>
              <a:t>str_detect</a:t>
            </a:r>
            <a:r>
              <a:rPr sz="1050" dirty="0"/>
              <a:t>("\u0130", </a:t>
            </a:r>
            <a:r>
              <a:rPr sz="1050" dirty="0" err="1"/>
              <a:t>coll</a:t>
            </a:r>
            <a:r>
              <a:rPr sz="1050" dirty="0"/>
              <a:t>("</a:t>
            </a:r>
            <a:r>
              <a:rPr sz="1050" dirty="0" err="1"/>
              <a:t>i</a:t>
            </a:r>
            <a:r>
              <a:rPr sz="1050" dirty="0"/>
              <a:t>", TRUE, locale = "tr"))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boundary()</a:t>
            </a:r>
            <a:r>
              <a:rPr sz="1050" dirty="0"/>
              <a:t> </a:t>
            </a:r>
            <a:r>
              <a:rPr lang="es-ES" sz="1050" dirty="0"/>
              <a:t>Coincide con los límites entre caracteres, </a:t>
            </a:r>
            <a:r>
              <a:rPr lang="es-ES" sz="1050" dirty="0" err="1"/>
              <a:t>line_breaks</a:t>
            </a:r>
            <a:r>
              <a:rPr lang="es-ES" sz="1050" dirty="0"/>
              <a:t>, oraciones o palabras.</a:t>
            </a:r>
            <a:r>
              <a:rPr sz="1050" dirty="0"/>
              <a:t> </a:t>
            </a:r>
            <a:r>
              <a:rPr sz="1050" dirty="0" err="1"/>
              <a:t>str_split</a:t>
            </a:r>
            <a:r>
              <a:rPr sz="1050" dirty="0"/>
              <a:t>(sentences, boundary("word"))</a:t>
            </a:r>
          </a:p>
        </p:txBody>
      </p:sp>
      <p:graphicFrame>
        <p:nvGraphicFramePr>
          <p:cNvPr id="549" name="Table 1"/>
          <p:cNvGraphicFramePr/>
          <p:nvPr>
            <p:extLst>
              <p:ext uri="{D42A27DB-BD31-4B8C-83A1-F6EECF244321}">
                <p14:modId xmlns:p14="http://schemas.microsoft.com/office/powerpoint/2010/main" val="3086729766"/>
              </p:ext>
            </p:extLst>
          </p:nvPr>
        </p:nvGraphicFramePr>
        <p:xfrm>
          <a:off x="1008309" y="2925773"/>
          <a:ext cx="1790320" cy="714568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99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lang="es-ES" sz="900" dirty="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Especial</a:t>
                      </a:r>
                      <a:r>
                        <a:rPr sz="900" dirty="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 </a:t>
                      </a:r>
                      <a:r>
                        <a:rPr lang="es-ES" sz="900" dirty="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Carácter</a:t>
                      </a:r>
                      <a:endParaRPr sz="900" dirty="0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lang="es-ES" sz="900" dirty="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Representa</a:t>
                      </a:r>
                      <a:endParaRPr sz="900" dirty="0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dirty="0"/>
                        <a:t>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 dirty="0"/>
                        <a:t>n</a:t>
                      </a:r>
                      <a:r>
                        <a:rPr lang="es-ES" sz="1050" dirty="0" err="1"/>
                        <a:t>ueva</a:t>
                      </a:r>
                      <a:r>
                        <a:rPr sz="1050" dirty="0"/>
                        <a:t> l</a:t>
                      </a:r>
                      <a:r>
                        <a:rPr lang="es-ES" sz="1050" dirty="0"/>
                        <a:t>í</a:t>
                      </a:r>
                      <a:r>
                        <a:rPr sz="1050" dirty="0"/>
                        <a:t>ne</a:t>
                      </a:r>
                      <a:r>
                        <a:rPr lang="es-ES" sz="1050" dirty="0"/>
                        <a:t>a</a:t>
                      </a:r>
                      <a:endParaRPr sz="105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0" name="Need to Know"/>
          <p:cNvSpPr txBox="1"/>
          <p:nvPr/>
        </p:nvSpPr>
        <p:spPr>
          <a:xfrm>
            <a:off x="348728" y="691726"/>
            <a:ext cx="2761975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000" dirty="0"/>
              <a:t>Lo que Necesitas Saber</a:t>
            </a:r>
            <a:endParaRPr sz="2000" dirty="0"/>
          </a:p>
        </p:txBody>
      </p:sp>
      <p:sp>
        <p:nvSpPr>
          <p:cNvPr id="551" name="Línea"/>
          <p:cNvSpPr/>
          <p:nvPr/>
        </p:nvSpPr>
        <p:spPr>
          <a:xfrm>
            <a:off x="310590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Regular Expressions -"/>
          <p:cNvSpPr txBox="1"/>
          <p:nvPr/>
        </p:nvSpPr>
        <p:spPr>
          <a:xfrm>
            <a:off x="3722422" y="679026"/>
            <a:ext cx="2834109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lang="es-ES" sz="2000" dirty="0"/>
              <a:t>Expresiones Regulares -</a:t>
            </a:r>
            <a:endParaRPr sz="2000" dirty="0"/>
          </a:p>
        </p:txBody>
      </p:sp>
      <p:sp>
        <p:nvSpPr>
          <p:cNvPr id="553" name="Línea"/>
          <p:cNvSpPr/>
          <p:nvPr/>
        </p:nvSpPr>
        <p:spPr>
          <a:xfrm>
            <a:off x="3722422" y="621838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lang="es-ES" dirty="0"/>
              <a:t>Los argumentos de patrón en </a:t>
            </a:r>
            <a:r>
              <a:rPr lang="es-ES" dirty="0" err="1"/>
              <a:t>stringr</a:t>
            </a:r>
            <a:r>
              <a:rPr lang="es-ES" dirty="0"/>
              <a:t> se interpretan como expresiones regulares después de que se hayan analizado los caracteres especiales.</a:t>
            </a:r>
            <a:endParaRPr i="1" dirty="0"/>
          </a:p>
          <a:p>
            <a:pPr>
              <a:lnSpc>
                <a:spcPct val="80000"/>
              </a:lnSpc>
              <a:spcBef>
                <a:spcPts val="600"/>
              </a:spcBef>
              <a:defRPr sz="1100" b="0">
                <a:solidFill>
                  <a:srgbClr val="000000"/>
                </a:solidFill>
              </a:defRPr>
            </a:pPr>
            <a:r>
              <a:rPr lang="es-ES" dirty="0"/>
              <a:t>En R, las expresiones regulares se escriben como cadenas, secuencias de caracteres entre comillas ("") o comillas simples ('').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lang="es-ES" dirty="0"/>
              <a:t>Algunos caracteres no se pueden representar directamente en una cadena de R. Estos deben representarse como caracteres especiales, secuencias de caracteres que tienen un significado específico, p. ej.</a:t>
            </a:r>
            <a:endParaRPr dirty="0"/>
          </a:p>
        </p:txBody>
      </p:sp>
      <p:sp>
        <p:nvSpPr>
          <p:cNvPr id="555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Run ?&quot;'&quot; to see a complete list"/>
          <p:cNvSpPr txBox="1"/>
          <p:nvPr/>
        </p:nvSpPr>
        <p:spPr>
          <a:xfrm>
            <a:off x="348728" y="3667287"/>
            <a:ext cx="304815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lang="es-ES" dirty="0"/>
              <a:t>Ejecuta</a:t>
            </a:r>
            <a:r>
              <a:rPr dirty="0"/>
              <a:t> </a:t>
            </a:r>
            <a:r>
              <a:rPr b="1" dirty="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?“</a:t>
            </a:r>
            <a:r>
              <a:rPr b="1" dirty="0"/>
              <a:t>’</a:t>
            </a:r>
            <a:r>
              <a:rPr b="1" dirty="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”</a:t>
            </a:r>
            <a:r>
              <a:rPr dirty="0"/>
              <a:t> </a:t>
            </a:r>
            <a:r>
              <a:rPr lang="es-ES" dirty="0"/>
              <a:t>para ver una lista completa</a:t>
            </a:r>
            <a:endParaRPr dirty="0"/>
          </a:p>
        </p:txBody>
      </p:sp>
      <p:sp>
        <p:nvSpPr>
          <p:cNvPr id="557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29772" y="3993631"/>
            <a:ext cx="2933892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lang="es-ES" dirty="0"/>
              <a:t>Debido a esto, cada vez que aparece un \ en una expresión regular, debe escribirlo como \\ en la cadena que representa la expresión regular.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lang="es-ES" dirty="0"/>
              <a:t>Usa </a:t>
            </a:r>
            <a:r>
              <a:rPr lang="es-ES" dirty="0" err="1"/>
              <a:t>writeLines</a:t>
            </a:r>
            <a:r>
              <a:rPr lang="es-ES" dirty="0"/>
              <a:t>() para ver cómo ve R tu cadena después de que se hayan analizado todos los caracteres especiales.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rPr dirty="0" err="1"/>
              <a:t>writeLines</a:t>
            </a:r>
            <a:r>
              <a:rPr dirty="0"/>
              <a:t>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rPr dirty="0"/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rPr dirty="0" err="1"/>
              <a:t>writeLines</a:t>
            </a:r>
            <a:r>
              <a:rPr dirty="0"/>
              <a:t>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rPr dirty="0"/>
              <a:t># \ is a backslash</a:t>
            </a:r>
          </a:p>
        </p:txBody>
      </p:sp>
      <p:sp>
        <p:nvSpPr>
          <p:cNvPr id="558" name="Línea"/>
          <p:cNvSpPr/>
          <p:nvPr/>
        </p:nvSpPr>
        <p:spPr>
          <a:xfrm>
            <a:off x="3731402" y="10958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MATCH CHARACTERS"/>
          <p:cNvSpPr txBox="1"/>
          <p:nvPr/>
        </p:nvSpPr>
        <p:spPr>
          <a:xfrm>
            <a:off x="3722422" y="1099545"/>
            <a:ext cx="20983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EMPAREJAR CARACTERES</a:t>
            </a:r>
            <a:endParaRPr dirty="0"/>
          </a:p>
        </p:txBody>
      </p:sp>
      <p:sp>
        <p:nvSpPr>
          <p:cNvPr id="561" name="Línea"/>
          <p:cNvSpPr/>
          <p:nvPr/>
        </p:nvSpPr>
        <p:spPr>
          <a:xfrm>
            <a:off x="8869144" y="6599147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2" name="QUANTIFIERS"/>
          <p:cNvSpPr txBox="1"/>
          <p:nvPr/>
        </p:nvSpPr>
        <p:spPr>
          <a:xfrm>
            <a:off x="8872864" y="6604947"/>
            <a:ext cx="15116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/>
              <a:t>CUANTIFICADORES</a:t>
            </a:r>
            <a:endParaRPr dirty="0"/>
          </a:p>
        </p:txBody>
      </p:sp>
      <p:sp>
        <p:nvSpPr>
          <p:cNvPr id="563" name="anchor &lt;- function(rx) str_view(&quot;aaa&quot;, rx)"/>
          <p:cNvSpPr txBox="1"/>
          <p:nvPr/>
        </p:nvSpPr>
        <p:spPr>
          <a:xfrm>
            <a:off x="5467501" y="803125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anchor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aaa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64" name="Línea"/>
          <p:cNvSpPr/>
          <p:nvPr/>
        </p:nvSpPr>
        <p:spPr>
          <a:xfrm>
            <a:off x="3718702" y="7981811"/>
            <a:ext cx="486904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5" name="ANCHORS"/>
          <p:cNvSpPr txBox="1"/>
          <p:nvPr/>
        </p:nvSpPr>
        <p:spPr>
          <a:xfrm>
            <a:off x="3709722" y="7987611"/>
            <a:ext cx="8527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/>
              <a:t>ANCLAJES</a:t>
            </a:r>
            <a:endParaRPr dirty="0"/>
          </a:p>
        </p:txBody>
      </p:sp>
      <p:sp>
        <p:nvSpPr>
          <p:cNvPr id="566" name="Línea"/>
          <p:cNvSpPr/>
          <p:nvPr/>
        </p:nvSpPr>
        <p:spPr>
          <a:xfrm>
            <a:off x="8869144" y="8386128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7" name="GROUPS"/>
          <p:cNvSpPr txBox="1"/>
          <p:nvPr/>
        </p:nvSpPr>
        <p:spPr>
          <a:xfrm>
            <a:off x="8872864" y="8391928"/>
            <a:ext cx="69249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/>
              <a:t>GRUPOS</a:t>
            </a:r>
            <a:endParaRPr dirty="0"/>
          </a:p>
        </p:txBody>
      </p:sp>
      <p:sp>
        <p:nvSpPr>
          <p:cNvPr id="568" name="Use parentheses to set precedent (order of evaluation) and create groups"/>
          <p:cNvSpPr txBox="1"/>
          <p:nvPr/>
        </p:nvSpPr>
        <p:spPr>
          <a:xfrm>
            <a:off x="8882581" y="8614529"/>
            <a:ext cx="47783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Usar paréntesis para sentar precedentes (orden de evaluación) y crear grupos</a:t>
            </a:r>
            <a:endParaRPr dirty="0"/>
          </a:p>
        </p:txBody>
      </p:sp>
      <p:sp>
        <p:nvSpPr>
          <p:cNvPr id="569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rPr lang="es-ES"/>
              <a:t>Utilice un número de escape para hacer referencia a los grupos de paréntesis que aparecen antes en un patrón y duplicarlos. Refiérase a cada grupo por su orden de aparición</a:t>
            </a:r>
            <a:endParaRPr dirty="0"/>
          </a:p>
        </p:txBody>
      </p:sp>
      <p:sp>
        <p:nvSpPr>
          <p:cNvPr id="570" name="ref &lt;- function(rx) str_view(&quot;abbaab&quot;, rx)"/>
          <p:cNvSpPr txBox="1"/>
          <p:nvPr/>
        </p:nvSpPr>
        <p:spPr>
          <a:xfrm>
            <a:off x="10579844" y="84200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ref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abbaab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1" name="alt &lt;- function(rx) str_view(&quot;abcde&quot;, rx)"/>
          <p:cNvSpPr txBox="1"/>
          <p:nvPr/>
        </p:nvSpPr>
        <p:spPr>
          <a:xfrm>
            <a:off x="5467501" y="6691053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alt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abcde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2" name="Línea"/>
          <p:cNvSpPr/>
          <p:nvPr/>
        </p:nvSpPr>
        <p:spPr>
          <a:xfrm>
            <a:off x="3718702" y="6601247"/>
            <a:ext cx="48672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3" name="ALTERNATES"/>
          <p:cNvSpPr txBox="1"/>
          <p:nvPr/>
        </p:nvSpPr>
        <p:spPr>
          <a:xfrm>
            <a:off x="3709722" y="6643047"/>
            <a:ext cx="7598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/>
              <a:t>ALTERNA</a:t>
            </a:r>
            <a:endParaRPr dirty="0"/>
          </a:p>
        </p:txBody>
      </p:sp>
      <p:sp>
        <p:nvSpPr>
          <p:cNvPr id="574" name="look &lt;- function(rx) str_view(&quot;bacad&quot;, rx)"/>
          <p:cNvSpPr txBox="1"/>
          <p:nvPr/>
        </p:nvSpPr>
        <p:spPr>
          <a:xfrm>
            <a:off x="5467501" y="912227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look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bacad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5" name="Línea"/>
          <p:cNvSpPr/>
          <p:nvPr/>
        </p:nvSpPr>
        <p:spPr>
          <a:xfrm>
            <a:off x="3718702" y="9057591"/>
            <a:ext cx="486597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76" name="LOOK AROUNDS"/>
          <p:cNvSpPr txBox="1"/>
          <p:nvPr/>
        </p:nvSpPr>
        <p:spPr>
          <a:xfrm>
            <a:off x="3709722" y="9063391"/>
            <a:ext cx="111729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BUSCADORES</a:t>
            </a:r>
            <a:endParaRPr dirty="0"/>
          </a:p>
        </p:txBody>
      </p:sp>
      <p:sp>
        <p:nvSpPr>
          <p:cNvPr id="577" name="Línea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8" name="INTERPRETATION"/>
          <p:cNvSpPr txBox="1"/>
          <p:nvPr/>
        </p:nvSpPr>
        <p:spPr>
          <a:xfrm>
            <a:off x="348728" y="6052545"/>
            <a:ext cx="139301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/>
              <a:t>INTERPRETACIÓN</a:t>
            </a:r>
            <a:endParaRPr dirty="0"/>
          </a:p>
        </p:txBody>
      </p:sp>
      <p:sp>
        <p:nvSpPr>
          <p:cNvPr id="579" name="Patterns in stringr are interpreted as regexs. To change this default, wrap the pattern in one of:"/>
          <p:cNvSpPr txBox="1"/>
          <p:nvPr/>
        </p:nvSpPr>
        <p:spPr>
          <a:xfrm>
            <a:off x="438280" y="6269828"/>
            <a:ext cx="2997201" cy="479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rPr lang="es-ES" sz="1050" dirty="0"/>
              <a:t>Los patrones en </a:t>
            </a:r>
            <a:r>
              <a:rPr lang="es-ES" sz="1050" dirty="0" err="1"/>
              <a:t>stringr</a:t>
            </a:r>
            <a:r>
              <a:rPr lang="es-ES" sz="1050" dirty="0"/>
              <a:t> se interpretan como expresiones regulares. Para cambiar este valor predeterminado, envuelva el patrón en una de las siguientes opciones:</a:t>
            </a:r>
            <a:endParaRPr sz="1050" dirty="0"/>
          </a:p>
        </p:txBody>
      </p:sp>
      <p:sp>
        <p:nvSpPr>
          <p:cNvPr id="580" name="Rectángulo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1" name="Rectángulo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6" name="see &lt;- function(rx) str_view(&quot;abc ABC 123\t.!?\\(){}\n&quot;, rx)"/>
          <p:cNvSpPr txBox="1"/>
          <p:nvPr/>
        </p:nvSpPr>
        <p:spPr>
          <a:xfrm>
            <a:off x="6313327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t>see &lt;- function(rx) str_view("abc ABC 123\t.!?\\(){}\n", rx)</a:t>
            </a:r>
          </a:p>
        </p:txBody>
      </p:sp>
      <p:sp>
        <p:nvSpPr>
          <p:cNvPr id="587" name="Regular expressions, or regexps, are a concise language for describing patterns in strings."/>
          <p:cNvSpPr txBox="1"/>
          <p:nvPr/>
        </p:nvSpPr>
        <p:spPr>
          <a:xfrm>
            <a:off x="6590702" y="659961"/>
            <a:ext cx="3644642" cy="381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C85679"/>
                </a:solidFill>
              </a:defRPr>
            </a:pPr>
            <a:r>
              <a:rPr lang="es-ES" dirty="0"/>
              <a:t>Las expresiones regulares, o </a:t>
            </a:r>
            <a:r>
              <a:rPr lang="es-ES" dirty="0" err="1"/>
              <a:t>regexp</a:t>
            </a:r>
            <a:r>
              <a:rPr lang="es-ES" dirty="0"/>
              <a:t>, son un lenguaje conciso para describir patrones en cadenas.</a:t>
            </a:r>
            <a:endParaRPr dirty="0"/>
          </a:p>
        </p:txBody>
      </p:sp>
      <p:grpSp>
        <p:nvGrpSpPr>
          <p:cNvPr id="594" name="Agrupar"/>
          <p:cNvGrpSpPr/>
          <p:nvPr/>
        </p:nvGrpSpPr>
        <p:grpSpPr>
          <a:xfrm>
            <a:off x="3770519" y="8393751"/>
            <a:ext cx="1001368" cy="152401"/>
            <a:chOff x="0" y="0"/>
            <a:chExt cx="1001366" cy="152400"/>
          </a:xfrm>
        </p:grpSpPr>
        <p:sp>
          <p:nvSpPr>
            <p:cNvPr id="588" name="Línea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Cuadrado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Cuadrado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Cuadrado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Cuadrado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3" name="Cuadrado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1" name="Agrupar"/>
          <p:cNvGrpSpPr/>
          <p:nvPr/>
        </p:nvGrpSpPr>
        <p:grpSpPr>
          <a:xfrm>
            <a:off x="3770519" y="8600101"/>
            <a:ext cx="1001368" cy="152401"/>
            <a:chOff x="0" y="0"/>
            <a:chExt cx="1001366" cy="152400"/>
          </a:xfrm>
        </p:grpSpPr>
        <p:sp>
          <p:nvSpPr>
            <p:cNvPr id="595" name="Línea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Cuadrado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7" name="Cuadrado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" name="Cuadrado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9" name="Cuadrado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0" name="Cuadrado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2" name="Agrupar"/>
          <p:cNvGrpSpPr/>
          <p:nvPr/>
        </p:nvGrpSpPr>
        <p:grpSpPr>
          <a:xfrm>
            <a:off x="3757819" y="9468360"/>
            <a:ext cx="790471" cy="715468"/>
            <a:chOff x="0" y="0"/>
            <a:chExt cx="790469" cy="715467"/>
          </a:xfrm>
        </p:grpSpPr>
        <p:grpSp>
          <p:nvGrpSpPr>
            <p:cNvPr id="608" name="Agrupar"/>
            <p:cNvGrpSpPr/>
            <p:nvPr/>
          </p:nvGrpSpPr>
          <p:grpSpPr>
            <a:xfrm>
              <a:off x="25400" y="0"/>
              <a:ext cx="759472" cy="143698"/>
              <a:chOff x="0" y="0"/>
              <a:chExt cx="759471" cy="143697"/>
            </a:xfrm>
          </p:grpSpPr>
          <p:sp>
            <p:nvSpPr>
              <p:cNvPr id="602" name="Línea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3" name="Cuadrado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4" name="Cuadrado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Cuadrado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Cuadrado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Línea"/>
              <p:cNvSpPr/>
              <p:nvPr/>
            </p:nvSpPr>
            <p:spPr>
              <a:xfrm>
                <a:off x="378471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16" name="Agrupar"/>
            <p:cNvGrpSpPr/>
            <p:nvPr/>
          </p:nvGrpSpPr>
          <p:grpSpPr>
            <a:xfrm>
              <a:off x="25400" y="193254"/>
              <a:ext cx="765070" cy="152015"/>
              <a:chOff x="0" y="0"/>
              <a:chExt cx="765069" cy="152013"/>
            </a:xfrm>
          </p:grpSpPr>
          <p:sp>
            <p:nvSpPr>
              <p:cNvPr id="609" name="Línea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0" name="Cuadrado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1" name="Cuadrado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2" name="Cuadrado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3" name="Cuadrado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4" name="Línea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5" name="Línea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4" name="Agrupar"/>
            <p:cNvGrpSpPr/>
            <p:nvPr/>
          </p:nvGrpSpPr>
          <p:grpSpPr>
            <a:xfrm>
              <a:off x="1182" y="563453"/>
              <a:ext cx="765071" cy="152015"/>
              <a:chOff x="0" y="0"/>
              <a:chExt cx="765069" cy="152013"/>
            </a:xfrm>
          </p:grpSpPr>
          <p:sp>
            <p:nvSpPr>
              <p:cNvPr id="617" name="Línea"/>
              <p:cNvSpPr/>
              <p:nvPr/>
            </p:nvSpPr>
            <p:spPr>
              <a:xfrm flipH="1" flipV="1">
                <a:off x="54696" y="65553"/>
                <a:ext cx="69510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Cuadrado"/>
              <p:cNvSpPr/>
              <p:nvPr/>
            </p:nvSpPr>
            <p:spPr>
              <a:xfrm rot="10800000">
                <a:off x="625369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" name="Cuadrado"/>
              <p:cNvSpPr/>
              <p:nvPr/>
            </p:nvSpPr>
            <p:spPr>
              <a:xfrm rot="10800000">
                <a:off x="425828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Cuadrado"/>
              <p:cNvSpPr/>
              <p:nvPr/>
            </p:nvSpPr>
            <p:spPr>
              <a:xfrm rot="10800000">
                <a:off x="226286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Cuadrado"/>
              <p:cNvSpPr/>
              <p:nvPr/>
            </p:nvSpPr>
            <p:spPr>
              <a:xfrm rot="10800000">
                <a:off x="26745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" name="Línea"/>
              <p:cNvSpPr/>
              <p:nvPr/>
            </p:nvSpPr>
            <p:spPr>
              <a:xfrm flipH="1" flipV="1">
                <a:off x="0" y="0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3" name="Línea"/>
              <p:cNvSpPr/>
              <p:nvPr/>
            </p:nvSpPr>
            <p:spPr>
              <a:xfrm flipV="1">
                <a:off x="0" y="5508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1" name="Agrupar"/>
            <p:cNvGrpSpPr/>
            <p:nvPr/>
          </p:nvGrpSpPr>
          <p:grpSpPr>
            <a:xfrm>
              <a:off x="0" y="382516"/>
              <a:ext cx="766253" cy="143698"/>
              <a:chOff x="0" y="0"/>
              <a:chExt cx="766252" cy="143697"/>
            </a:xfrm>
          </p:grpSpPr>
          <p:sp>
            <p:nvSpPr>
              <p:cNvPr id="625" name="Línea"/>
              <p:cNvSpPr/>
              <p:nvPr/>
            </p:nvSpPr>
            <p:spPr>
              <a:xfrm flipH="1" flipV="1">
                <a:off x="55880" y="53239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6" name="Cuadrado"/>
              <p:cNvSpPr/>
              <p:nvPr/>
            </p:nvSpPr>
            <p:spPr>
              <a:xfrm rot="10800000">
                <a:off x="626552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Cuadrado"/>
              <p:cNvSpPr/>
              <p:nvPr/>
            </p:nvSpPr>
            <p:spPr>
              <a:xfrm rot="10800000">
                <a:off x="427011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8" name="Cuadrado"/>
              <p:cNvSpPr/>
              <p:nvPr/>
            </p:nvSpPr>
            <p:spPr>
              <a:xfrm rot="10800000">
                <a:off x="227469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9" name="Cuadrado"/>
              <p:cNvSpPr/>
              <p:nvPr/>
            </p:nvSpPr>
            <p:spPr>
              <a:xfrm rot="10800000">
                <a:off x="27928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Línea"/>
              <p:cNvSpPr/>
              <p:nvPr/>
            </p:nvSpPr>
            <p:spPr>
              <a:xfrm flipV="1">
                <a:off x="0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743" name="Agrupar"/>
          <p:cNvGrpSpPr/>
          <p:nvPr/>
        </p:nvGrpSpPr>
        <p:grpSpPr>
          <a:xfrm>
            <a:off x="4337545" y="1661077"/>
            <a:ext cx="6090791" cy="4793057"/>
            <a:chOff x="627823" y="306081"/>
            <a:chExt cx="6090790" cy="4793056"/>
          </a:xfrm>
        </p:grpSpPr>
        <p:sp>
          <p:nvSpPr>
            <p:cNvPr id="661" name="Rectángulo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2" name="Rectángulo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3" name="Rectángulo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4" name="Rectángulo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5" name="Rectángulo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6" name="Rectángulo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ángulo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8" name="Rectángulo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9" name="Rectángulo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0" name="Rectángulo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Rectángulo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Rectángulo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Rectángulo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Rectángulo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5" name="Rectángulo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Rectángulo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7" name="Rectángulo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8" name="Rectángulo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9" name="Rectángulo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0" name="Rectángulo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1" name="Rectángulo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Rectángulo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Rectángulo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4" name="Rectángulo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5" name="Rectángulo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6" name="Rectángulo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7" name="Rectángulo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8" name="Rectángulo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Rectángulo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0" name="Rectángulo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1" name="Rectángulo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2" name="Rectángulo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3" name="Rectángulo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4" name="Rectángulo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5" name="Rectángulo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6" name="Rectángulo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7" name="Rectángulo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8" name="Rectángulo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9" name="1 Many base R functions require classes to be wrapped in a second set of [ ], e.g.  [[:digit:]]"/>
            <p:cNvSpPr txBox="1"/>
            <p:nvPr/>
          </p:nvSpPr>
          <p:spPr>
            <a:xfrm>
              <a:off x="627823" y="4800230"/>
              <a:ext cx="6090790" cy="298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sz="900" baseline="31999" dirty="0"/>
                <a:t>1</a:t>
              </a:r>
              <a:r>
                <a:rPr sz="900" dirty="0"/>
                <a:t> </a:t>
              </a:r>
              <a:r>
                <a:rPr lang="es-ES" sz="900" dirty="0"/>
                <a:t>Muchas funciones base de R requieren que las clases se envuelvan en un segundo conjunto de [ ], p. ej.  [[:d </a:t>
              </a:r>
              <a:r>
                <a:rPr lang="es-ES" sz="900" dirty="0" err="1"/>
                <a:t>igit</a:t>
              </a:r>
              <a:r>
                <a:rPr lang="es-ES" sz="900" dirty="0"/>
                <a:t>:]]</a:t>
              </a:r>
              <a:endParaRPr sz="900" b="1" dirty="0"/>
            </a:p>
          </p:txBody>
        </p:sp>
        <p:sp>
          <p:nvSpPr>
            <p:cNvPr id="700" name="Rectángulo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1" name="Rectángulo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2" name="Rectángulo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3" name="Rectángulo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4" name="Rectángulo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5" name="Rectángulo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6" name="Rectángulo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7" name="Rectángulo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8" name="Rectángulo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9" name="Rectángulo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0" name="Rectángulo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1" name="Rectángulo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2" name="Rectángulo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3" name="Rectángulo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4" name="Rectángulo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5" name="Rectángulo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6" name="Rectángulo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7" name="Rectángulo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8" name="Rectángulo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9" name="Rectángulo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0" name="Rectángulo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1" name="Rectángulo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2" name="Rectángulo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3" name="Rectángulo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4" name="Rectángulo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5" name="Rectángulo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Rectángulo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Rectángulo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Rectángulo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0" name="Rectángulo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Rectángulo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Rectángulo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Rectángulo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1"/>
            <p:cNvSpPr txBox="1"/>
            <p:nvPr/>
          </p:nvSpPr>
          <p:spPr>
            <a:xfrm>
              <a:off x="1098925" y="2890007"/>
              <a:ext cx="14727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5" name="1"/>
            <p:cNvSpPr txBox="1"/>
            <p:nvPr/>
          </p:nvSpPr>
          <p:spPr>
            <a:xfrm>
              <a:off x="1187825" y="3069740"/>
              <a:ext cx="128735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6" name="1"/>
            <p:cNvSpPr txBox="1"/>
            <p:nvPr/>
          </p:nvSpPr>
          <p:spPr>
            <a:xfrm>
              <a:off x="1187825" y="3249472"/>
              <a:ext cx="123379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7" name="1"/>
            <p:cNvSpPr txBox="1"/>
            <p:nvPr/>
          </p:nvSpPr>
          <p:spPr>
            <a:xfrm>
              <a:off x="1193768" y="3429205"/>
              <a:ext cx="12262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8" name="1"/>
            <p:cNvSpPr txBox="1"/>
            <p:nvPr/>
          </p:nvSpPr>
          <p:spPr>
            <a:xfrm>
              <a:off x="1216574" y="3608938"/>
              <a:ext cx="12015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9" name="1"/>
            <p:cNvSpPr txBox="1"/>
            <p:nvPr/>
          </p:nvSpPr>
          <p:spPr>
            <a:xfrm>
              <a:off x="1193768" y="3788670"/>
              <a:ext cx="12838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0" name="1"/>
            <p:cNvSpPr txBox="1"/>
            <p:nvPr/>
          </p:nvSpPr>
          <p:spPr>
            <a:xfrm>
              <a:off x="1193768" y="3968403"/>
              <a:ext cx="12184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1" name="1"/>
            <p:cNvSpPr txBox="1"/>
            <p:nvPr/>
          </p:nvSpPr>
          <p:spPr>
            <a:xfrm>
              <a:off x="1181068" y="4148136"/>
              <a:ext cx="12054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2" name="1"/>
            <p:cNvSpPr txBox="1"/>
            <p:nvPr/>
          </p:nvSpPr>
          <p:spPr>
            <a:xfrm>
              <a:off x="1181068" y="4327868"/>
              <a:ext cx="11623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796" name="Agrupar"/>
          <p:cNvGrpSpPr/>
          <p:nvPr/>
        </p:nvGrpSpPr>
        <p:grpSpPr>
          <a:xfrm>
            <a:off x="8814533" y="6991515"/>
            <a:ext cx="1084926" cy="1248763"/>
            <a:chOff x="0" y="0"/>
            <a:chExt cx="1084925" cy="1248761"/>
          </a:xfrm>
        </p:grpSpPr>
        <p:grpSp>
          <p:nvGrpSpPr>
            <p:cNvPr id="750" name="Agrupar"/>
            <p:cNvGrpSpPr/>
            <p:nvPr/>
          </p:nvGrpSpPr>
          <p:grpSpPr>
            <a:xfrm>
              <a:off x="62117" y="192390"/>
              <a:ext cx="1001367" cy="152401"/>
              <a:chOff x="0" y="0"/>
              <a:chExt cx="1001366" cy="152400"/>
            </a:xfrm>
          </p:grpSpPr>
          <p:sp>
            <p:nvSpPr>
              <p:cNvPr id="744" name="Línea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5" name="Cuadrado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6" name="Cuadrado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7" name="Cuadrado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8" name="Cuadrado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9" name="Cuadrado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57" name="Agrupar"/>
            <p:cNvGrpSpPr/>
            <p:nvPr/>
          </p:nvGrpSpPr>
          <p:grpSpPr>
            <a:xfrm>
              <a:off x="62117" y="384781"/>
              <a:ext cx="1001367" cy="152401"/>
              <a:chOff x="0" y="0"/>
              <a:chExt cx="1001366" cy="152400"/>
            </a:xfrm>
          </p:grpSpPr>
          <p:sp>
            <p:nvSpPr>
              <p:cNvPr id="751" name="Línea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2" name="Cuadrado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3" name="Cuadrado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4" name="Cuadrado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5" name="Cuadrado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6" name="Cuadrado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58" name="Rectángulo"/>
            <p:cNvSpPr/>
            <p:nvPr/>
          </p:nvSpPr>
          <p:spPr>
            <a:xfrm>
              <a:off x="477857" y="157632"/>
              <a:ext cx="607069" cy="452041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70" name="Agrupar"/>
            <p:cNvGrpSpPr/>
            <p:nvPr/>
          </p:nvGrpSpPr>
          <p:grpSpPr>
            <a:xfrm>
              <a:off x="55305" y="697773"/>
              <a:ext cx="1016308" cy="281275"/>
              <a:chOff x="0" y="6350"/>
              <a:chExt cx="1016306" cy="281274"/>
            </a:xfrm>
          </p:grpSpPr>
          <p:grpSp>
            <p:nvGrpSpPr>
              <p:cNvPr id="765" name="Agrupar"/>
              <p:cNvGrpSpPr/>
              <p:nvPr/>
            </p:nvGrpSpPr>
            <p:grpSpPr>
              <a:xfrm>
                <a:off x="14940" y="78139"/>
                <a:ext cx="1001367" cy="152401"/>
                <a:chOff x="0" y="0"/>
                <a:chExt cx="1001366" cy="152400"/>
              </a:xfrm>
            </p:grpSpPr>
            <p:sp>
              <p:nvSpPr>
                <p:cNvPr id="759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0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1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2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3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4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66" name="2"/>
              <p:cNvSpPr txBox="1"/>
              <p:nvPr/>
            </p:nvSpPr>
            <p:spPr>
              <a:xfrm>
                <a:off x="217947" y="12352"/>
                <a:ext cx="199537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67" name="..."/>
              <p:cNvSpPr txBox="1"/>
              <p:nvPr/>
            </p:nvSpPr>
            <p:spPr>
              <a:xfrm>
                <a:off x="410481" y="12352"/>
                <a:ext cx="23828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68" name="1"/>
              <p:cNvSpPr txBox="1"/>
              <p:nvPr/>
            </p:nvSpPr>
            <p:spPr>
              <a:xfrm>
                <a:off x="0" y="13383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69" name="n"/>
              <p:cNvSpPr txBox="1"/>
              <p:nvPr/>
            </p:nvSpPr>
            <p:spPr>
              <a:xfrm>
                <a:off x="62444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grpSp>
          <p:nvGrpSpPr>
            <p:cNvPr id="781" name="Agrupar"/>
            <p:cNvGrpSpPr/>
            <p:nvPr/>
          </p:nvGrpSpPr>
          <p:grpSpPr>
            <a:xfrm>
              <a:off x="70246" y="888273"/>
              <a:ext cx="1001367" cy="280245"/>
              <a:chOff x="0" y="6350"/>
              <a:chExt cx="1001366" cy="280243"/>
            </a:xfrm>
          </p:grpSpPr>
          <p:grpSp>
            <p:nvGrpSpPr>
              <p:cNvPr id="777" name="Agrupar"/>
              <p:cNvGrpSpPr/>
              <p:nvPr/>
            </p:nvGrpSpPr>
            <p:grpSpPr>
              <a:xfrm>
                <a:off x="0" y="80029"/>
                <a:ext cx="1001367" cy="152402"/>
                <a:chOff x="0" y="0"/>
                <a:chExt cx="1001366" cy="152400"/>
              </a:xfrm>
            </p:grpSpPr>
            <p:sp>
              <p:nvSpPr>
                <p:cNvPr id="771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3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4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5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6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78" name="n"/>
              <p:cNvSpPr txBox="1"/>
              <p:nvPr/>
            </p:nvSpPr>
            <p:spPr>
              <a:xfrm>
                <a:off x="203007" y="12352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779" name="..."/>
              <p:cNvSpPr txBox="1"/>
              <p:nvPr/>
            </p:nvSpPr>
            <p:spPr>
              <a:xfrm>
                <a:off x="395540" y="12352"/>
                <a:ext cx="238282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80" name="m"/>
              <p:cNvSpPr txBox="1"/>
              <p:nvPr/>
            </p:nvSpPr>
            <p:spPr>
              <a:xfrm>
                <a:off x="596800" y="6350"/>
                <a:ext cx="238212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782" name="Rectángulo"/>
            <p:cNvSpPr/>
            <p:nvPr/>
          </p:nvSpPr>
          <p:spPr>
            <a:xfrm flipH="1">
              <a:off x="0" y="774344"/>
              <a:ext cx="420390" cy="474418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3" name="Cuadrado"/>
            <p:cNvSpPr/>
            <p:nvPr/>
          </p:nvSpPr>
          <p:spPr>
            <a:xfrm>
              <a:off x="68467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95" name="Agrupar"/>
            <p:cNvGrpSpPr/>
            <p:nvPr/>
          </p:nvGrpSpPr>
          <p:grpSpPr>
            <a:xfrm>
              <a:off x="52225" y="504749"/>
              <a:ext cx="1011259" cy="280245"/>
              <a:chOff x="0" y="6350"/>
              <a:chExt cx="1011257" cy="280243"/>
            </a:xfrm>
          </p:grpSpPr>
          <p:grpSp>
            <p:nvGrpSpPr>
              <p:cNvPr id="790" name="Agrupar"/>
              <p:cNvGrpSpPr/>
              <p:nvPr/>
            </p:nvGrpSpPr>
            <p:grpSpPr>
              <a:xfrm>
                <a:off x="9891" y="78772"/>
                <a:ext cx="1001367" cy="152401"/>
                <a:chOff x="0" y="0"/>
                <a:chExt cx="1001366" cy="152400"/>
              </a:xfrm>
            </p:grpSpPr>
            <p:sp>
              <p:nvSpPr>
                <p:cNvPr id="784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5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6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7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8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9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91" name="1"/>
              <p:cNvSpPr txBox="1"/>
              <p:nvPr/>
            </p:nvSpPr>
            <p:spPr>
              <a:xfrm>
                <a:off x="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92" name="2"/>
              <p:cNvSpPr txBox="1"/>
              <p:nvPr/>
            </p:nvSpPr>
            <p:spPr>
              <a:xfrm>
                <a:off x="212899" y="12352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93" name="..."/>
              <p:cNvSpPr txBox="1"/>
              <p:nvPr/>
            </p:nvSpPr>
            <p:spPr>
              <a:xfrm>
                <a:off x="405432" y="12352"/>
                <a:ext cx="23828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94" name="n"/>
              <p:cNvSpPr txBox="1"/>
              <p:nvPr/>
            </p:nvSpPr>
            <p:spPr>
              <a:xfrm>
                <a:off x="632091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</p:grpSp>
      <p:pic>
        <p:nvPicPr>
          <p:cNvPr id="817" name="posit-full-color.png" descr="posit-full-col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Rectangle">
            <a:extLst>
              <a:ext uri="{FF2B5EF4-FFF2-40B4-BE49-F238E27FC236}">
                <a16:creationId xmlns:a16="http://schemas.microsoft.com/office/drawing/2014/main" id="{004E1F85-DB67-77A6-14EA-046DB146BC1A}"/>
              </a:ext>
            </a:extLst>
          </p:cNvPr>
          <p:cNvSpPr/>
          <p:nvPr/>
        </p:nvSpPr>
        <p:spPr>
          <a:xfrm>
            <a:off x="10753552" y="2040115"/>
            <a:ext cx="2600379" cy="4244853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" name="Rectangle">
            <a:extLst>
              <a:ext uri="{FF2B5EF4-FFF2-40B4-BE49-F238E27FC236}">
                <a16:creationId xmlns:a16="http://schemas.microsoft.com/office/drawing/2014/main" id="{30475198-2297-2053-5473-500F77D6537B}"/>
              </a:ext>
            </a:extLst>
          </p:cNvPr>
          <p:cNvSpPr/>
          <p:nvPr/>
        </p:nvSpPr>
        <p:spPr>
          <a:xfrm>
            <a:off x="10756914" y="698992"/>
            <a:ext cx="1086106" cy="1290764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4224C5EC-5968-276A-2701-56C73AD98088}"/>
              </a:ext>
            </a:extLst>
          </p:cNvPr>
          <p:cNvSpPr/>
          <p:nvPr/>
        </p:nvSpPr>
        <p:spPr>
          <a:xfrm>
            <a:off x="10828439" y="3283691"/>
            <a:ext cx="2453651" cy="294090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EA0E5556-6FE1-97B0-5D4A-981895D1D718}"/>
              </a:ext>
            </a:extLst>
          </p:cNvPr>
          <p:cNvSpPr/>
          <p:nvPr/>
        </p:nvSpPr>
        <p:spPr>
          <a:xfrm>
            <a:off x="10897885" y="4257907"/>
            <a:ext cx="2321293" cy="1913385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49464BDF-D7E4-3525-F055-DE2D381C04BF}"/>
              </a:ext>
            </a:extLst>
          </p:cNvPr>
          <p:cNvSpPr/>
          <p:nvPr/>
        </p:nvSpPr>
        <p:spPr>
          <a:xfrm>
            <a:off x="10962155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[:lower:]">
            <a:extLst>
              <a:ext uri="{FF2B5EF4-FFF2-40B4-BE49-F238E27FC236}">
                <a16:creationId xmlns:a16="http://schemas.microsoft.com/office/drawing/2014/main" id="{DFC69BCC-3EDD-1BEA-94F0-3CB2D4745EB1}"/>
              </a:ext>
            </a:extLst>
          </p:cNvPr>
          <p:cNvSpPr txBox="1"/>
          <p:nvPr/>
        </p:nvSpPr>
        <p:spPr>
          <a:xfrm>
            <a:off x="11226020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[:lower:]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45F3CCA7-1B94-A2CD-6F6B-186853DD32BA}"/>
              </a:ext>
            </a:extLst>
          </p:cNvPr>
          <p:cNvSpPr/>
          <p:nvPr/>
        </p:nvSpPr>
        <p:spPr>
          <a:xfrm>
            <a:off x="12054323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202A1B89-4DBD-751D-740B-473F41D483B0}"/>
              </a:ext>
            </a:extLst>
          </p:cNvPr>
          <p:cNvGraphicFramePr/>
          <p:nvPr/>
        </p:nvGraphicFramePr>
        <p:xfrm>
          <a:off x="12143223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[:upper:]">
            <a:extLst>
              <a:ext uri="{FF2B5EF4-FFF2-40B4-BE49-F238E27FC236}">
                <a16:creationId xmlns:a16="http://schemas.microsoft.com/office/drawing/2014/main" id="{A8D1775E-97C8-930B-1749-761BA955981C}"/>
              </a:ext>
            </a:extLst>
          </p:cNvPr>
          <p:cNvSpPr txBox="1"/>
          <p:nvPr/>
        </p:nvSpPr>
        <p:spPr>
          <a:xfrm>
            <a:off x="12306189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[:upper:]</a:t>
            </a:r>
          </a:p>
        </p:txBody>
      </p:sp>
      <p:sp>
        <p:nvSpPr>
          <p:cNvPr id="9" name="[:alpha:]">
            <a:extLst>
              <a:ext uri="{FF2B5EF4-FFF2-40B4-BE49-F238E27FC236}">
                <a16:creationId xmlns:a16="http://schemas.microsoft.com/office/drawing/2014/main" id="{FF717B4D-02FD-3ECA-C98C-E5FFCA53D9F0}"/>
              </a:ext>
            </a:extLst>
          </p:cNvPr>
          <p:cNvSpPr txBox="1"/>
          <p:nvPr/>
        </p:nvSpPr>
        <p:spPr>
          <a:xfrm>
            <a:off x="11760106" y="428331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[:alpha:]</a:t>
            </a: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D0F60BD-D068-D62D-CDC6-B6743AFA858D}"/>
              </a:ext>
            </a:extLst>
          </p:cNvPr>
          <p:cNvSpPr/>
          <p:nvPr/>
        </p:nvSpPr>
        <p:spPr>
          <a:xfrm>
            <a:off x="11218419" y="3564630"/>
            <a:ext cx="1673692" cy="5783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" name="[:digit:]">
            <a:extLst>
              <a:ext uri="{FF2B5EF4-FFF2-40B4-BE49-F238E27FC236}">
                <a16:creationId xmlns:a16="http://schemas.microsoft.com/office/drawing/2014/main" id="{5D161CB2-030A-8E0C-30C5-2993305AB660}"/>
              </a:ext>
            </a:extLst>
          </p:cNvPr>
          <p:cNvSpPr txBox="1"/>
          <p:nvPr/>
        </p:nvSpPr>
        <p:spPr>
          <a:xfrm>
            <a:off x="11756838" y="3588208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[:digit:]</a:t>
            </a:r>
          </a:p>
        </p:txBody>
      </p:sp>
      <p:sp>
        <p:nvSpPr>
          <p:cNvPr id="12" name="[:alnum:]">
            <a:extLst>
              <a:ext uri="{FF2B5EF4-FFF2-40B4-BE49-F238E27FC236}">
                <a16:creationId xmlns:a16="http://schemas.microsoft.com/office/drawing/2014/main" id="{711CB9AB-0799-5779-42A5-2F9E65231834}"/>
              </a:ext>
            </a:extLst>
          </p:cNvPr>
          <p:cNvSpPr txBox="1"/>
          <p:nvPr/>
        </p:nvSpPr>
        <p:spPr>
          <a:xfrm>
            <a:off x="11756838" y="3304475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[:alnum:]</a:t>
            </a: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EBE86D49-DD99-EEB4-ABA0-434C22D3A7DC}"/>
              </a:ext>
            </a:extLst>
          </p:cNvPr>
          <p:cNvSpPr/>
          <p:nvPr/>
        </p:nvSpPr>
        <p:spPr>
          <a:xfrm>
            <a:off x="10828439" y="2329046"/>
            <a:ext cx="1575291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[:punct:]">
            <a:extLst>
              <a:ext uri="{FF2B5EF4-FFF2-40B4-BE49-F238E27FC236}">
                <a16:creationId xmlns:a16="http://schemas.microsoft.com/office/drawing/2014/main" id="{6C725DCB-4913-1834-A63C-915FF17F8DF9}"/>
              </a:ext>
            </a:extLst>
          </p:cNvPr>
          <p:cNvSpPr txBox="1"/>
          <p:nvPr/>
        </p:nvSpPr>
        <p:spPr>
          <a:xfrm>
            <a:off x="11317658" y="235376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[:punct:]</a:t>
            </a:r>
          </a:p>
        </p:txBody>
      </p:sp>
      <p:sp>
        <p:nvSpPr>
          <p:cNvPr id="15" name="[:graph:]">
            <a:extLst>
              <a:ext uri="{FF2B5EF4-FFF2-40B4-BE49-F238E27FC236}">
                <a16:creationId xmlns:a16="http://schemas.microsoft.com/office/drawing/2014/main" id="{EFA25386-D205-1961-F4E1-AEE64D004B96}"/>
              </a:ext>
            </a:extLst>
          </p:cNvPr>
          <p:cNvSpPr txBox="1"/>
          <p:nvPr/>
        </p:nvSpPr>
        <p:spPr>
          <a:xfrm>
            <a:off x="11756053" y="205237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dirty="0"/>
              <a:t>[:graph:]</a:t>
            </a: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BCFDFAAE-3813-EE05-19E0-D806D7C1A9AA}"/>
              </a:ext>
            </a:extLst>
          </p:cNvPr>
          <p:cNvSpPr/>
          <p:nvPr/>
        </p:nvSpPr>
        <p:spPr>
          <a:xfrm>
            <a:off x="10833114" y="1231070"/>
            <a:ext cx="933706" cy="70166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" name="[:blank:]">
            <a:extLst>
              <a:ext uri="{FF2B5EF4-FFF2-40B4-BE49-F238E27FC236}">
                <a16:creationId xmlns:a16="http://schemas.microsoft.com/office/drawing/2014/main" id="{8602E3FC-A92E-4F10-D965-B1E872B373C3}"/>
              </a:ext>
            </a:extLst>
          </p:cNvPr>
          <p:cNvSpPr txBox="1"/>
          <p:nvPr/>
        </p:nvSpPr>
        <p:spPr>
          <a:xfrm>
            <a:off x="11001541" y="1236422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[:blank:]</a:t>
            </a:r>
          </a:p>
        </p:txBody>
      </p:sp>
      <p:sp>
        <p:nvSpPr>
          <p:cNvPr id="18" name="[:space:]">
            <a:extLst>
              <a:ext uri="{FF2B5EF4-FFF2-40B4-BE49-F238E27FC236}">
                <a16:creationId xmlns:a16="http://schemas.microsoft.com/office/drawing/2014/main" id="{6C2DD634-963E-6942-5102-EAAD675FCCF8}"/>
              </a:ext>
            </a:extLst>
          </p:cNvPr>
          <p:cNvSpPr txBox="1"/>
          <p:nvPr/>
        </p:nvSpPr>
        <p:spPr>
          <a:xfrm>
            <a:off x="11001541" y="716708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[:space:]</a:t>
            </a:r>
          </a:p>
        </p:txBody>
      </p:sp>
      <p:grpSp>
        <p:nvGrpSpPr>
          <p:cNvPr id="19" name="Group">
            <a:extLst>
              <a:ext uri="{FF2B5EF4-FFF2-40B4-BE49-F238E27FC236}">
                <a16:creationId xmlns:a16="http://schemas.microsoft.com/office/drawing/2014/main" id="{DF2C9A98-911F-0463-A819-FB4B6F12F305}"/>
              </a:ext>
            </a:extLst>
          </p:cNvPr>
          <p:cNvGrpSpPr/>
          <p:nvPr/>
        </p:nvGrpSpPr>
        <p:grpSpPr>
          <a:xfrm>
            <a:off x="10927091" y="1443982"/>
            <a:ext cx="745754" cy="450965"/>
            <a:chOff x="0" y="0"/>
            <a:chExt cx="745753" cy="450964"/>
          </a:xfrm>
        </p:grpSpPr>
        <p:sp>
          <p:nvSpPr>
            <p:cNvPr id="20" name="Rectangle">
              <a:extLst>
                <a:ext uri="{FF2B5EF4-FFF2-40B4-BE49-F238E27FC236}">
                  <a16:creationId xmlns:a16="http://schemas.microsoft.com/office/drawing/2014/main" id="{15F0AFA3-B215-D4A1-A991-620E4234C1F5}"/>
                </a:ext>
              </a:extLst>
            </p:cNvPr>
            <p:cNvSpPr/>
            <p:nvPr/>
          </p:nvSpPr>
          <p:spPr>
            <a:xfrm>
              <a:off x="0" y="12700"/>
              <a:ext cx="152401" cy="1905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0FBF1F0-BB88-2FC2-8C4A-546AD49559A1}"/>
                </a:ext>
              </a:extLst>
            </p:cNvPr>
            <p:cNvSpPr/>
            <p:nvPr/>
          </p:nvSpPr>
          <p:spPr>
            <a:xfrm>
              <a:off x="0" y="235063"/>
              <a:ext cx="355601" cy="1905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" name="space">
              <a:extLst>
                <a:ext uri="{FF2B5EF4-FFF2-40B4-BE49-F238E27FC236}">
                  <a16:creationId xmlns:a16="http://schemas.microsoft.com/office/drawing/2014/main" id="{D3069488-28EF-F273-FC64-239793ABDA55}"/>
                </a:ext>
              </a:extLst>
            </p:cNvPr>
            <p:cNvSpPr txBox="1"/>
            <p:nvPr/>
          </p:nvSpPr>
          <p:spPr>
            <a:xfrm>
              <a:off x="287262" y="-1"/>
              <a:ext cx="458492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space</a:t>
              </a:r>
            </a:p>
          </p:txBody>
        </p:sp>
        <p:sp>
          <p:nvSpPr>
            <p:cNvPr id="23" name="tab">
              <a:extLst>
                <a:ext uri="{FF2B5EF4-FFF2-40B4-BE49-F238E27FC236}">
                  <a16:creationId xmlns:a16="http://schemas.microsoft.com/office/drawing/2014/main" id="{58FC5A73-2AFE-900A-8E76-5D26700E676D}"/>
                </a:ext>
              </a:extLst>
            </p:cNvPr>
            <p:cNvSpPr txBox="1"/>
            <p:nvPr/>
          </p:nvSpPr>
          <p:spPr>
            <a:xfrm>
              <a:off x="420420" y="235063"/>
              <a:ext cx="306092" cy="215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tab</a:t>
              </a:r>
            </a:p>
          </p:txBody>
        </p:sp>
      </p:grpSp>
      <p:grpSp>
        <p:nvGrpSpPr>
          <p:cNvPr id="24" name="Group">
            <a:extLst>
              <a:ext uri="{FF2B5EF4-FFF2-40B4-BE49-F238E27FC236}">
                <a16:creationId xmlns:a16="http://schemas.microsoft.com/office/drawing/2014/main" id="{60E5B663-A6D8-FC61-BF74-10578CA281F8}"/>
              </a:ext>
            </a:extLst>
          </p:cNvPr>
          <p:cNvGrpSpPr/>
          <p:nvPr/>
        </p:nvGrpSpPr>
        <p:grpSpPr>
          <a:xfrm>
            <a:off x="10876241" y="931393"/>
            <a:ext cx="860193" cy="203085"/>
            <a:chOff x="0" y="0"/>
            <a:chExt cx="860191" cy="203084"/>
          </a:xfrm>
        </p:grpSpPr>
        <p:sp>
          <p:nvSpPr>
            <p:cNvPr id="25" name="new line">
              <a:extLst>
                <a:ext uri="{FF2B5EF4-FFF2-40B4-BE49-F238E27FC236}">
                  <a16:creationId xmlns:a16="http://schemas.microsoft.com/office/drawing/2014/main" id="{B06C7172-0426-6F07-B020-8EBBC12CABB2}"/>
                </a:ext>
              </a:extLst>
            </p:cNvPr>
            <p:cNvSpPr txBox="1"/>
            <p:nvPr/>
          </p:nvSpPr>
          <p:spPr>
            <a:xfrm>
              <a:off x="113396" y="0"/>
              <a:ext cx="746795" cy="183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es-ES" sz="800" dirty="0"/>
                <a:t>nueva línea</a:t>
              </a:r>
              <a:endParaRPr sz="800" dirty="0"/>
            </a:p>
          </p:txBody>
        </p:sp>
        <p:pic>
          <p:nvPicPr>
            <p:cNvPr id="26" name="Image" descr="Image">
              <a:extLst>
                <a:ext uri="{FF2B5EF4-FFF2-40B4-BE49-F238E27FC236}">
                  <a16:creationId xmlns:a16="http://schemas.microsoft.com/office/drawing/2014/main" id="{D3558061-6C1D-90C0-D1E0-695862C8F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81"/>
              <a:ext cx="233085" cy="165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" name="Rectangle">
            <a:extLst>
              <a:ext uri="{FF2B5EF4-FFF2-40B4-BE49-F238E27FC236}">
                <a16:creationId xmlns:a16="http://schemas.microsoft.com/office/drawing/2014/main" id="{103F17BC-39A1-6D1D-0F87-07B55D91134F}"/>
              </a:ext>
            </a:extLst>
          </p:cNvPr>
          <p:cNvSpPr/>
          <p:nvPr/>
        </p:nvSpPr>
        <p:spPr>
          <a:xfrm>
            <a:off x="12462684" y="2329046"/>
            <a:ext cx="819406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" name="[:symbol:]">
            <a:extLst>
              <a:ext uri="{FF2B5EF4-FFF2-40B4-BE49-F238E27FC236}">
                <a16:creationId xmlns:a16="http://schemas.microsoft.com/office/drawing/2014/main" id="{0E8A4179-B916-165A-D0ED-5E054F0A5AF4}"/>
              </a:ext>
            </a:extLst>
          </p:cNvPr>
          <p:cNvSpPr txBox="1"/>
          <p:nvPr/>
        </p:nvSpPr>
        <p:spPr>
          <a:xfrm>
            <a:off x="12518321" y="2353761"/>
            <a:ext cx="708129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[:symbol:]</a:t>
            </a:r>
          </a:p>
        </p:txBody>
      </p:sp>
      <p:pic>
        <p:nvPicPr>
          <p:cNvPr id="29" name="Image" descr="Image">
            <a:extLst>
              <a:ext uri="{FF2B5EF4-FFF2-40B4-BE49-F238E27FC236}">
                <a16:creationId xmlns:a16="http://schemas.microsoft.com/office/drawing/2014/main" id="{281873A3-F787-06B5-3326-0909060A8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0" name="Table">
            <a:extLst>
              <a:ext uri="{FF2B5EF4-FFF2-40B4-BE49-F238E27FC236}">
                <a16:creationId xmlns:a16="http://schemas.microsoft.com/office/drawing/2014/main" id="{26E6373F-A606-1458-20CC-D8C653A4CBFA}"/>
              </a:ext>
            </a:extLst>
          </p:cNvPr>
          <p:cNvGraphicFramePr/>
          <p:nvPr/>
        </p:nvGraphicFramePr>
        <p:xfrm>
          <a:off x="11063420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Table">
            <a:extLst>
              <a:ext uri="{FF2B5EF4-FFF2-40B4-BE49-F238E27FC236}">
                <a16:creationId xmlns:a16="http://schemas.microsoft.com/office/drawing/2014/main" id="{6E943F25-11CC-850F-3111-53F4D4B6A8D5}"/>
              </a:ext>
            </a:extLst>
          </p:cNvPr>
          <p:cNvGraphicFramePr/>
          <p:nvPr/>
        </p:nvGraphicFramePr>
        <p:xfrm>
          <a:off x="11292020" y="3823755"/>
          <a:ext cx="1524000" cy="241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5CADBC21-E60B-09E1-33E4-923B3D057781}"/>
              </a:ext>
            </a:extLst>
          </p:cNvPr>
          <p:cNvGraphicFramePr/>
          <p:nvPr/>
        </p:nvGraphicFramePr>
        <p:xfrm>
          <a:off x="10854084" y="2612032"/>
          <a:ext cx="1524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">
            <a:extLst>
              <a:ext uri="{FF2B5EF4-FFF2-40B4-BE49-F238E27FC236}">
                <a16:creationId xmlns:a16="http://schemas.microsoft.com/office/drawing/2014/main" id="{26132882-5E08-A4B2-C108-541591B54B1F}"/>
              </a:ext>
            </a:extLst>
          </p:cNvPr>
          <p:cNvGraphicFramePr/>
          <p:nvPr/>
        </p:nvGraphicFramePr>
        <p:xfrm>
          <a:off x="12492473" y="2612032"/>
          <a:ext cx="762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 =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quant &lt;- function(rx) str_view_all(&quot;.a.aa.aaa&quot;, rx)">
            <a:extLst>
              <a:ext uri="{FF2B5EF4-FFF2-40B4-BE49-F238E27FC236}">
                <a16:creationId xmlns:a16="http://schemas.microsoft.com/office/drawing/2014/main" id="{933383E9-0951-E21E-0741-B4FF6EE70316}"/>
              </a:ext>
            </a:extLst>
          </p:cNvPr>
          <p:cNvSpPr txBox="1"/>
          <p:nvPr/>
        </p:nvSpPr>
        <p:spPr>
          <a:xfrm>
            <a:off x="10579844" y="66676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quant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(".</a:t>
            </a:r>
            <a:r>
              <a:rPr dirty="0" err="1"/>
              <a:t>a.aa.aaa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A455C6FD-354D-E79A-2808-7E85FA4F24FF}"/>
              </a:ext>
            </a:extLst>
          </p:cNvPr>
          <p:cNvSpPr/>
          <p:nvPr/>
        </p:nvSpPr>
        <p:spPr>
          <a:xfrm>
            <a:off x="9490052" y="8962403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" name="Rectangle">
            <a:extLst>
              <a:ext uri="{FF2B5EF4-FFF2-40B4-BE49-F238E27FC236}">
                <a16:creationId xmlns:a16="http://schemas.microsoft.com/office/drawing/2014/main" id="{2C3C9D42-C5CD-28D6-0CAA-3A394FDE6042}"/>
              </a:ext>
            </a:extLst>
          </p:cNvPr>
          <p:cNvSpPr/>
          <p:nvPr/>
        </p:nvSpPr>
        <p:spPr>
          <a:xfrm>
            <a:off x="13288863" y="8945882"/>
            <a:ext cx="140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F5CDBA08-BB67-51FC-ADBF-1D40E4004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298005"/>
              </p:ext>
            </p:extLst>
          </p:nvPr>
        </p:nvGraphicFramePr>
        <p:xfrm>
          <a:off x="8873501" y="8826424"/>
          <a:ext cx="4806965" cy="330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dirty="0" err="1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  <a:r>
                        <a:rPr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 </a:t>
                      </a:r>
                    </a:p>
                  </a:txBody>
                  <a:tcPr marL="0" marR="0" marT="0" marB="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coincide</a:t>
                      </a:r>
                      <a:r>
                        <a:rPr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dirty="0"/>
                        <a:t>e</a:t>
                      </a:r>
                      <a:r>
                        <a:rPr lang="es-ES" dirty="0" err="1"/>
                        <a:t>jemplo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dirty="0"/>
                        <a:t>(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ab</a:t>
                      </a:r>
                      <a:r>
                        <a:rPr dirty="0" err="1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|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d</a:t>
                      </a:r>
                      <a:r>
                        <a:rPr dirty="0"/>
                        <a:t>)</a:t>
                      </a:r>
                      <a:r>
                        <a:rPr dirty="0">
                          <a:solidFill>
                            <a:srgbClr val="D84C79"/>
                          </a:solidFill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ES" sz="1000" dirty="0">
                          <a:sym typeface="Source Sans Pro Regular"/>
                        </a:rPr>
                        <a:t>establece precedente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alt("(</a:t>
                      </a:r>
                      <a:r>
                        <a:rPr sz="1100" dirty="0" err="1">
                          <a:solidFill>
                            <a:srgbClr val="D84C79"/>
                          </a:solidFill>
                          <a:sym typeface="Source Sans Pro Regular"/>
                        </a:rPr>
                        <a:t>ab|d</a:t>
                      </a: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)e")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Rectangle">
            <a:extLst>
              <a:ext uri="{FF2B5EF4-FFF2-40B4-BE49-F238E27FC236}">
                <a16:creationId xmlns:a16="http://schemas.microsoft.com/office/drawing/2014/main" id="{55C6C715-BAB4-6740-8F71-5C0EEC47BE0F}"/>
              </a:ext>
            </a:extLst>
          </p:cNvPr>
          <p:cNvSpPr/>
          <p:nvPr/>
        </p:nvSpPr>
        <p:spPr>
          <a:xfrm>
            <a:off x="5194374" y="9626278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Rectangle">
            <a:extLst>
              <a:ext uri="{FF2B5EF4-FFF2-40B4-BE49-F238E27FC236}">
                <a16:creationId xmlns:a16="http://schemas.microsoft.com/office/drawing/2014/main" id="{99DB1130-31A5-7F86-77BF-3A758AAA98E2}"/>
              </a:ext>
            </a:extLst>
          </p:cNvPr>
          <p:cNvSpPr/>
          <p:nvPr/>
        </p:nvSpPr>
        <p:spPr>
          <a:xfrm>
            <a:off x="5194374" y="9446619"/>
            <a:ext cx="382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Rectangle">
            <a:extLst>
              <a:ext uri="{FF2B5EF4-FFF2-40B4-BE49-F238E27FC236}">
                <a16:creationId xmlns:a16="http://schemas.microsoft.com/office/drawing/2014/main" id="{E6279366-EEC4-1432-6D9C-E8D10859EBBC}"/>
              </a:ext>
            </a:extLst>
          </p:cNvPr>
          <p:cNvSpPr/>
          <p:nvPr/>
        </p:nvSpPr>
        <p:spPr>
          <a:xfrm>
            <a:off x="5194374" y="9812844"/>
            <a:ext cx="483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" name="Rectangle">
            <a:extLst>
              <a:ext uri="{FF2B5EF4-FFF2-40B4-BE49-F238E27FC236}">
                <a16:creationId xmlns:a16="http://schemas.microsoft.com/office/drawing/2014/main" id="{3E981309-8E0E-3056-B2E4-6DE0644B748D}"/>
              </a:ext>
            </a:extLst>
          </p:cNvPr>
          <p:cNvSpPr/>
          <p:nvPr/>
        </p:nvSpPr>
        <p:spPr>
          <a:xfrm>
            <a:off x="5194374" y="9995957"/>
            <a:ext cx="4584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2" name="Group">
            <a:extLst>
              <a:ext uri="{FF2B5EF4-FFF2-40B4-BE49-F238E27FC236}">
                <a16:creationId xmlns:a16="http://schemas.microsoft.com/office/drawing/2014/main" id="{6A016C74-472C-0544-6DE2-7E9AB1FA42F7}"/>
              </a:ext>
            </a:extLst>
          </p:cNvPr>
          <p:cNvGrpSpPr/>
          <p:nvPr/>
        </p:nvGrpSpPr>
        <p:grpSpPr>
          <a:xfrm>
            <a:off x="8867151" y="9599628"/>
            <a:ext cx="4806965" cy="596900"/>
            <a:chOff x="25400" y="25400"/>
            <a:chExt cx="4806964" cy="596899"/>
          </a:xfrm>
        </p:grpSpPr>
        <p:sp>
          <p:nvSpPr>
            <p:cNvPr id="43" name="Square">
              <a:extLst>
                <a:ext uri="{FF2B5EF4-FFF2-40B4-BE49-F238E27FC236}">
                  <a16:creationId xmlns:a16="http://schemas.microsoft.com/office/drawing/2014/main" id="{662C23AA-EA64-8FD2-8A58-3292E2AC3470}"/>
                </a:ext>
              </a:extLst>
            </p:cNvPr>
            <p:cNvSpPr/>
            <p:nvPr/>
          </p:nvSpPr>
          <p:spPr>
            <a:xfrm>
              <a:off x="270492" y="415185"/>
              <a:ext cx="153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" name="Rectangle">
              <a:extLst>
                <a:ext uri="{FF2B5EF4-FFF2-40B4-BE49-F238E27FC236}">
                  <a16:creationId xmlns:a16="http://schemas.microsoft.com/office/drawing/2014/main" id="{7ED3F1D9-CDEB-7710-7375-764971AA7434}"/>
                </a:ext>
              </a:extLst>
            </p:cNvPr>
            <p:cNvSpPr/>
            <p:nvPr/>
          </p:nvSpPr>
          <p:spPr>
            <a:xfrm>
              <a:off x="4319065" y="425317"/>
              <a:ext cx="280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5" name="Table">
              <a:extLst>
                <a:ext uri="{FF2B5EF4-FFF2-40B4-BE49-F238E27FC236}">
                  <a16:creationId xmlns:a16="http://schemas.microsoft.com/office/drawing/2014/main" id="{10CDBB6B-063C-50FB-D986-CB1D5F637A2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87918316"/>
                </p:ext>
              </p:extLst>
            </p:nvPr>
          </p:nvGraphicFramePr>
          <p:xfrm>
            <a:off x="25400" y="25400"/>
            <a:ext cx="4806964" cy="59689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63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76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21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379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19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lang="es-ES" sz="800" dirty="0"/>
                          <a:t>texto 
(escriba esto)</a:t>
                        </a: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</a:t>
                        </a:r>
                        <a:r>
                          <a:rPr lang="es-ES" dirty="0" err="1"/>
                          <a:t>singnifica</a:t>
                        </a:r>
                        <a:r>
                          <a:rPr dirty="0"/>
                          <a:t>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lang="es-ES" dirty="0"/>
                          <a:t>coincide 
(que coincide con este</a:t>
                        </a:r>
                        <a:r>
                          <a:rPr dirty="0"/>
                          <a:t>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lang="es-ES" sz="800" dirty="0"/>
                          <a:t>ejemplo
(el resultado es el mismo que </a:t>
                        </a:r>
                        <a:r>
                          <a:rPr lang="es-ES" sz="800" dirty="0" err="1"/>
                          <a:t>ref</a:t>
                        </a:r>
                        <a:r>
                          <a:rPr lang="es-ES" sz="800" dirty="0"/>
                          <a:t>("</a:t>
                        </a:r>
                        <a:r>
                          <a:rPr lang="es-ES" sz="800" dirty="0" err="1"/>
                          <a:t>abba</a:t>
                        </a:r>
                        <a:r>
                          <a:rPr lang="es-ES" sz="800" dirty="0"/>
                          <a:t>")</a:t>
                        </a:r>
                        <a:r>
                          <a:rPr sz="800" dirty="0"/>
                          <a:t>)</a:t>
                        </a:r>
                        <a:endParaRPr dirty="0"/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rgbClr val="D84C79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\\1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 (etc.)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>
                            <a:solidFill>
                              <a:srgbClr val="D84C79"/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 err="1"/>
                          <a:t>abbaab</a:t>
                        </a:r>
                        <a:endParaRPr sz="1100" dirty="0"/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46" name="Table">
            <a:extLst>
              <a:ext uri="{FF2B5EF4-FFF2-40B4-BE49-F238E27FC236}">
                <a16:creationId xmlns:a16="http://schemas.microsoft.com/office/drawing/2014/main" id="{40A0C963-88FB-F75E-6D9B-B098A3D69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631302"/>
              </p:ext>
            </p:extLst>
          </p:nvPr>
        </p:nvGraphicFramePr>
        <p:xfrm>
          <a:off x="5212345" y="9269428"/>
          <a:ext cx="3355497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coinciden</a:t>
                      </a:r>
                      <a:endParaRPr sz="900" dirty="0">
                        <a:latin typeface="+mn-lt"/>
                        <a:ea typeface="+mn-ea"/>
                        <a:cs typeface="+mn-cs"/>
                        <a:sym typeface="Source Sans Pro Regular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dirty="0"/>
                        <a:t>e</a:t>
                      </a:r>
                      <a:r>
                        <a:rPr lang="es-ES" dirty="0" err="1"/>
                        <a:t>jemplos</a:t>
                      </a:r>
                      <a:endParaRPr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(?=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ES" sz="1100" dirty="0">
                          <a:sym typeface="Source Sans Pro Regular"/>
                        </a:rPr>
                        <a:t>seguido 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look("a(?=c)")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(?!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ES" sz="1100" dirty="0">
                          <a:sym typeface="Source Sans Pro Regular"/>
                        </a:rPr>
                        <a:t>no seguido 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look("a(?!c)")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(?&lt;=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ES" sz="1100" dirty="0">
                          <a:sym typeface="Source Sans Pro Regular"/>
                        </a:rPr>
                        <a:t>precedido por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look("(?&lt;=b)a")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(?&lt;!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s-ES" sz="1100" dirty="0">
                          <a:sym typeface="Source Sans Pro Regular"/>
                        </a:rPr>
                        <a:t>no precedido por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look("(?&lt;!b)a")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bacad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CC BY SA Posit Software, PBC  •   info@posit.co  •   posit.co  •  Learn more at stringr.tidyverse.org  •  Diagrams from @LVaudor on Twitter  •  HTML cheatsheets at pos.it/cheatsheets  •  stringr  1.5.1  •  Updated:  2024-05">
            <a:extLst>
              <a:ext uri="{FF2B5EF4-FFF2-40B4-BE49-F238E27FC236}">
                <a16:creationId xmlns:a16="http://schemas.microsoft.com/office/drawing/2014/main" id="{6EFC9014-4D78-AB59-7C7D-7A09DB70EC65}"/>
              </a:ext>
            </a:extLst>
          </p:cNvPr>
          <p:cNvSpPr txBox="1"/>
          <p:nvPr/>
        </p:nvSpPr>
        <p:spPr>
          <a:xfrm>
            <a:off x="2353572" y="10354828"/>
            <a:ext cx="11322666" cy="22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800" dirty="0"/>
              <a:t>CC BY SA Posit Software, PBC  •   </a:t>
            </a:r>
            <a:r>
              <a:rPr sz="800" dirty="0">
                <a:hlinkClick r:id="rId5"/>
              </a:rPr>
              <a:t>info@posit.co</a:t>
            </a:r>
            <a:r>
              <a:rPr sz="800" dirty="0"/>
              <a:t>  •   </a:t>
            </a:r>
            <a:r>
              <a:rPr sz="800" dirty="0">
                <a:hlinkClick r:id="rId6"/>
              </a:rPr>
              <a:t>posit.co</a:t>
            </a:r>
            <a:r>
              <a:rPr sz="800" dirty="0"/>
              <a:t>  •  </a:t>
            </a:r>
            <a:r>
              <a:rPr lang="es-ES" sz="800" dirty="0"/>
              <a:t>Aprende más en</a:t>
            </a:r>
            <a:r>
              <a:rPr sz="800" dirty="0"/>
              <a:t> </a:t>
            </a:r>
            <a:r>
              <a:rPr sz="800" b="1" dirty="0">
                <a:hlinkClick r:id="rId7"/>
              </a:rPr>
              <a:t>stringr.tidyverse.org</a:t>
            </a:r>
            <a:r>
              <a:rPr sz="800" dirty="0"/>
              <a:t>  •  Diagrams </a:t>
            </a:r>
            <a:r>
              <a:rPr lang="es-ES" sz="800" dirty="0"/>
              <a:t>de</a:t>
            </a:r>
            <a:r>
              <a:rPr sz="800" dirty="0"/>
              <a:t> </a:t>
            </a:r>
            <a:r>
              <a:rPr sz="800" b="1" dirty="0">
                <a:hlinkClick r:id="rId8"/>
              </a:rPr>
              <a:t>@LVaudor</a:t>
            </a:r>
            <a:r>
              <a:rPr sz="800" dirty="0"/>
              <a:t> on </a:t>
            </a:r>
            <a:r>
              <a:rPr lang="es-ES" sz="800" dirty="0"/>
              <a:t>X</a:t>
            </a:r>
            <a:r>
              <a:rPr sz="800" dirty="0"/>
              <a:t>  •  </a:t>
            </a:r>
            <a:r>
              <a:rPr lang="es-ES" sz="800" dirty="0"/>
              <a:t>Guía rápida en </a:t>
            </a:r>
            <a:r>
              <a:rPr sz="800" dirty="0"/>
              <a:t>HTML </a:t>
            </a:r>
            <a:r>
              <a:rPr lang="es-ES" sz="800" dirty="0"/>
              <a:t>en</a:t>
            </a:r>
            <a:r>
              <a:rPr sz="800" dirty="0"/>
              <a:t> </a:t>
            </a:r>
            <a:r>
              <a:rPr sz="800" b="1" dirty="0">
                <a:hlinkClick r:id="rId9"/>
              </a:rPr>
              <a:t>pos.it/</a:t>
            </a:r>
            <a:r>
              <a:rPr sz="800" b="1" dirty="0" err="1">
                <a:hlinkClick r:id="rId9"/>
              </a:rPr>
              <a:t>cheatsheets</a:t>
            </a:r>
            <a:r>
              <a:rPr sz="800" dirty="0">
                <a:solidFill>
                  <a:srgbClr val="D1D2D3"/>
                </a:solidFill>
              </a:rPr>
              <a:t>  </a:t>
            </a:r>
            <a:r>
              <a:rPr sz="800" dirty="0"/>
              <a:t>•  </a:t>
            </a:r>
            <a:r>
              <a:rPr sz="800" dirty="0" err="1"/>
              <a:t>stringr</a:t>
            </a:r>
            <a:r>
              <a:rPr sz="800" dirty="0"/>
              <a:t>  1.5.1  •  </a:t>
            </a:r>
            <a:r>
              <a:rPr lang="es-ES" sz="800" dirty="0"/>
              <a:t>Actualizado</a:t>
            </a:r>
            <a:r>
              <a:rPr sz="800" dirty="0"/>
              <a:t>:  2024-05</a:t>
            </a:r>
          </a:p>
        </p:txBody>
      </p:sp>
      <p:graphicFrame>
        <p:nvGraphicFramePr>
          <p:cNvPr id="38" name="Table 1-1"/>
          <p:cNvGraphicFramePr/>
          <p:nvPr>
            <p:extLst>
              <p:ext uri="{D42A27DB-BD31-4B8C-83A1-F6EECF244321}">
                <p14:modId xmlns:p14="http://schemas.microsoft.com/office/powerpoint/2010/main" val="3168233542"/>
              </p:ext>
            </p:extLst>
          </p:nvPr>
        </p:nvGraphicFramePr>
        <p:xfrm>
          <a:off x="3722422" y="1367696"/>
          <a:ext cx="6780913" cy="4957874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3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877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0"/>
                        </a:spcBef>
                        <a:defRPr sz="900" b="0"/>
                      </a:pPr>
                      <a:r>
                        <a:rPr lang="es-ES" dirty="0"/>
                        <a:t>texto </a:t>
                      </a:r>
                      <a:r>
                        <a:rPr lang="es-ES" sz="800" dirty="0"/>
                        <a:t>(escriba esto)</a:t>
                      </a:r>
                      <a:endParaRPr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0"/>
                        </a:spcBef>
                        <a:defRPr sz="900" b="0"/>
                      </a:pPr>
                      <a:r>
                        <a:rPr dirty="0" err="1"/>
                        <a:t>regexp</a:t>
                      </a:r>
                      <a:r>
                        <a:rPr dirty="0"/>
                        <a:t> </a:t>
                      </a:r>
                    </a:p>
                    <a:p>
                      <a:pPr algn="l" defTabSz="914400">
                        <a:spcBef>
                          <a:spcPts val="0"/>
                        </a:spcBef>
                        <a:defRPr sz="900" b="0"/>
                      </a:pPr>
                      <a:r>
                        <a:rPr lang="es-ES" dirty="0"/>
                        <a:t>(significar esto)</a:t>
                      </a:r>
                      <a:endParaRPr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0"/>
                        </a:spcBef>
                        <a:defRPr sz="900" b="0"/>
                      </a:pPr>
                      <a:r>
                        <a:rPr lang="es-ES" dirty="0"/>
                        <a:t>empareja</a:t>
                      </a:r>
                      <a:endParaRPr dirty="0"/>
                    </a:p>
                    <a:p>
                      <a:pPr algn="l" defTabSz="914400">
                        <a:spcBef>
                          <a:spcPts val="0"/>
                        </a:spcBef>
                        <a:defRPr sz="900" b="0"/>
                      </a:pPr>
                      <a:r>
                        <a:rPr dirty="0"/>
                        <a:t>(</a:t>
                      </a:r>
                      <a:r>
                        <a:rPr lang="es-ES" dirty="0"/>
                        <a:t>que coincide con esto</a:t>
                      </a:r>
                      <a:r>
                        <a:rPr dirty="0"/>
                        <a:t>)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0"/>
                        </a:spcBef>
                        <a:defRPr sz="1800" b="0"/>
                      </a:pPr>
                      <a:r>
                        <a:rPr lang="es-ES" sz="900" dirty="0"/>
                        <a:t>ejemplo</a:t>
                      </a:r>
                      <a:r>
                        <a:rPr sz="900" dirty="0"/>
                        <a:t>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0"/>
                        </a:spcBef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/>
                      </a:pPr>
                      <a:endParaRPr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a  (etc.)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50" dirty="0"/>
                        <a:t>a (etc.)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see("a")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</a:t>
                      </a:r>
                      <a:r>
                        <a:rPr lang="es-ES" sz="1000" dirty="0"/>
                        <a:t> </a:t>
                      </a:r>
                      <a:r>
                        <a:rPr sz="1000" dirty="0"/>
                        <a:t>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\\.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\.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50" dirty="0"/>
                        <a:t>.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see("\\.")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</a:t>
                      </a:r>
                      <a:r>
                        <a:rPr lang="es-ES" sz="1000" dirty="0"/>
                        <a:t> </a:t>
                      </a:r>
                      <a:r>
                        <a:rPr sz="1000" dirty="0"/>
                        <a:t>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\\!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\!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50" dirty="0"/>
                        <a:t>!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see("\\!")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</a:t>
                      </a:r>
                      <a:r>
                        <a:rPr lang="es-ES" sz="1000" dirty="0"/>
                        <a:t> .</a:t>
                      </a:r>
                      <a:r>
                        <a:rPr sz="1000" dirty="0"/>
                        <a:t>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\\?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\?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50" dirty="0"/>
                        <a:t>?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see("\\?")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</a:t>
                      </a:r>
                      <a:r>
                        <a:rPr lang="es-ES" sz="1000" dirty="0"/>
                        <a:t> </a:t>
                      </a:r>
                      <a:r>
                        <a:rPr sz="1000" dirty="0"/>
                        <a:t>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\\\\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50" dirty="0"/>
                        <a:t>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see("\\\\")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</a:t>
                      </a:r>
                      <a:r>
                        <a:rPr lang="es-ES" sz="1000" dirty="0"/>
                        <a:t> </a:t>
                      </a:r>
                      <a:r>
                        <a:rPr sz="1000" dirty="0"/>
                        <a:t>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\\(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\(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50" dirty="0"/>
                        <a:t>(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see("\\(")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</a:t>
                      </a:r>
                      <a:r>
                        <a:rPr lang="es-ES" sz="1000" dirty="0"/>
                        <a:t> </a:t>
                      </a:r>
                      <a:r>
                        <a:rPr sz="1000" dirty="0"/>
                        <a:t>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50" dirty="0"/>
                        <a:t>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see("\\)")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</a:t>
                      </a:r>
                      <a:r>
                        <a:rPr lang="es-ES" sz="1000" dirty="0"/>
                        <a:t> </a:t>
                      </a:r>
                      <a:r>
                        <a:rPr sz="1000" dirty="0"/>
                        <a:t>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\\{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\{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50" dirty="0"/>
                        <a:t>{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see("\\{")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</a:t>
                      </a:r>
                      <a:r>
                        <a:rPr lang="es-ES" sz="1000" dirty="0"/>
                        <a:t> </a:t>
                      </a:r>
                      <a:r>
                        <a:rPr sz="1000" dirty="0"/>
                        <a:t>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50" dirty="0"/>
                        <a:t>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 "\\}")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</a:t>
                      </a:r>
                      <a:r>
                        <a:rPr lang="es-ES" sz="1000" dirty="0"/>
                        <a:t> </a:t>
                      </a:r>
                      <a:r>
                        <a:rPr sz="1000" dirty="0"/>
                        <a:t>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lang="es-ES" sz="1050" dirty="0"/>
                        <a:t>nueva línea</a:t>
                      </a:r>
                      <a:endParaRPr sz="105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see("\\n")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</a:t>
                      </a:r>
                      <a:r>
                        <a:rPr lang="es-ES" sz="1000" dirty="0"/>
                        <a:t> </a:t>
                      </a:r>
                      <a:r>
                        <a:rPr sz="1000" dirty="0"/>
                        <a:t>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\\t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\t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50" dirty="0"/>
                        <a:t>tab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see("\\t")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\\s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\s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/>
                      </a:pPr>
                      <a:r>
                        <a:rPr lang="es-ES" sz="700" dirty="0"/>
                        <a:t>cualquier espacio en blanco (\S para espacios que no son espacios en blanco)</a:t>
                      </a:r>
                      <a:endParaRPr sz="1050" i="1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see("\\s")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</a:t>
                      </a:r>
                      <a:r>
                        <a:rPr lang="en-US" sz="1000" dirty="0"/>
                        <a:t> </a:t>
                      </a:r>
                      <a:r>
                        <a:rPr sz="900" dirty="0"/>
                        <a:t>ABC</a:t>
                      </a:r>
                      <a:r>
                        <a:rPr sz="1000" dirty="0"/>
                        <a:t> 123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\\d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\d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/>
                      </a:pPr>
                      <a:r>
                        <a:rPr lang="es-ES" sz="1050" dirty="0"/>
                        <a:t>cualquier dígito (\D para no dígitos)</a:t>
                      </a:r>
                      <a:endParaRPr sz="1050" i="1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see("\\d")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\\w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\w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/>
                      </a:pPr>
                      <a:r>
                        <a:rPr lang="es-ES" sz="800" dirty="0"/>
                        <a:t>cualquier carácter de palabra (\W para caracteres que no son de palabra)</a:t>
                      </a:r>
                      <a:endParaRPr sz="1050" i="1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see("\\w")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\\b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\b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lang="es-ES" sz="1050" dirty="0"/>
                        <a:t>Límites de palabras</a:t>
                      </a:r>
                      <a:endParaRPr sz="105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see("\\b")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/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[:digit:]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lang="es-ES" sz="1050" dirty="0"/>
                        <a:t>d</a:t>
                      </a:r>
                      <a:r>
                        <a:rPr sz="1050" dirty="0" err="1"/>
                        <a:t>igit</a:t>
                      </a:r>
                      <a:r>
                        <a:rPr lang="es-ES" sz="1050" dirty="0"/>
                        <a:t>o</a:t>
                      </a:r>
                      <a:r>
                        <a:rPr sz="1050" dirty="0"/>
                        <a:t>s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see("[:digit:]")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/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[:alpha:]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lang="es-ES" sz="1050" dirty="0"/>
                        <a:t>l</a:t>
                      </a:r>
                      <a:r>
                        <a:rPr sz="1050" dirty="0" err="1"/>
                        <a:t>etr</a:t>
                      </a:r>
                      <a:r>
                        <a:rPr lang="es-ES" sz="1050" dirty="0"/>
                        <a:t>a</a:t>
                      </a:r>
                      <a:r>
                        <a:rPr sz="1050" dirty="0"/>
                        <a:t>s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see("[:alpha:]")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/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[:lower:]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lang="es-ES" sz="1050" dirty="0"/>
                        <a:t>letras minúsculas</a:t>
                      </a:r>
                      <a:endParaRPr sz="105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see("[:lower:]")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/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[:upper:]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lang="es-ES" sz="1050" dirty="0"/>
                        <a:t>letras mayúsculas</a:t>
                      </a:r>
                      <a:endParaRPr sz="105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see("[:upper:]")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/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[:</a:t>
                      </a:r>
                      <a:r>
                        <a:rPr sz="1100" b="1" dirty="0" err="1"/>
                        <a:t>alnum</a:t>
                      </a:r>
                      <a:r>
                        <a:rPr sz="1100" b="1" dirty="0"/>
                        <a:t>:]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50" dirty="0" err="1"/>
                        <a:t>letr</a:t>
                      </a:r>
                      <a:r>
                        <a:rPr lang="es-ES" sz="1050" dirty="0"/>
                        <a:t>a</a:t>
                      </a:r>
                      <a:r>
                        <a:rPr sz="1050" dirty="0"/>
                        <a:t>s </a:t>
                      </a:r>
                      <a:r>
                        <a:rPr lang="es-ES" sz="1050" dirty="0"/>
                        <a:t>y</a:t>
                      </a:r>
                      <a:r>
                        <a:rPr sz="1050" dirty="0"/>
                        <a:t> n</a:t>
                      </a:r>
                      <a:r>
                        <a:rPr lang="es-ES" sz="1050" dirty="0"/>
                        <a:t>ú</a:t>
                      </a:r>
                      <a:r>
                        <a:rPr sz="1050" dirty="0" err="1"/>
                        <a:t>mer</a:t>
                      </a:r>
                      <a:r>
                        <a:rPr lang="es-ES" sz="1050" dirty="0"/>
                        <a:t>o</a:t>
                      </a:r>
                      <a:r>
                        <a:rPr sz="1050" dirty="0"/>
                        <a:t>s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see("[:alnum:]")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/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[:</a:t>
                      </a:r>
                      <a:r>
                        <a:rPr sz="1100" b="1" dirty="0" err="1"/>
                        <a:t>punct</a:t>
                      </a:r>
                      <a:r>
                        <a:rPr sz="1100" b="1" dirty="0"/>
                        <a:t>:]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lang="es-ES" sz="1050" dirty="0"/>
                        <a:t>puntuación</a:t>
                      </a:r>
                      <a:endParaRPr sz="105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see("[:punct:]")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/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[:graph:]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lang="es-ES" sz="1050" dirty="0"/>
                        <a:t>letras, números y signos de puntuación</a:t>
                      </a:r>
                      <a:endParaRPr sz="105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see("[:graph:]")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/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[:space:]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lang="es-ES" sz="1050" dirty="0"/>
                        <a:t>caracteres de espacio (p. ej.</a:t>
                      </a:r>
                      <a:r>
                        <a:rPr sz="1050" dirty="0"/>
                        <a:t>\s)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see("[:space:]")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/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[:blank:]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lang="es-ES" sz="1050" dirty="0"/>
                        <a:t>espacio y tabulación (pero no nueva línea)</a:t>
                      </a:r>
                      <a:endParaRPr sz="105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see("[:blank:]")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100" b="1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 b="1" dirty="0"/>
                        <a:t>.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lang="es-ES" sz="1000" dirty="0"/>
                        <a:t>todos los caracteres excepto una nueva línea</a:t>
                      </a:r>
                      <a:endParaRPr sz="10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see(".")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000" dirty="0" err="1"/>
                        <a:t>abc</a:t>
                      </a:r>
                      <a:r>
                        <a:rPr sz="1000" dirty="0"/>
                        <a:t> ABC 123   .!?\(){}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0"/>
                        </a:spcBef>
                        <a:def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0"/>
                        </a:spcBef>
                        <a:def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0"/>
                        </a:spcBef>
                        <a:def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0"/>
                        </a:spcBef>
                        <a:def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0"/>
                        </a:spcBef>
                        <a:def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2947</Words>
  <Application>Microsoft Office PowerPoint</Application>
  <PresentationFormat>Custom</PresentationFormat>
  <Paragraphs>482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</vt:lpstr>
      <vt:lpstr>Source Sans Pro Bold</vt:lpstr>
      <vt:lpstr>Source Sans Pro Regular</vt:lpstr>
      <vt:lpstr>White</vt:lpstr>
      <vt:lpstr>Manipulación de cadenas con stringr : : GUÍA RÁPPIDA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Díaz Rodríguez</cp:lastModifiedBy>
  <cp:revision>2</cp:revision>
  <dcterms:modified xsi:type="dcterms:W3CDTF">2024-06-09T14:01:55Z</dcterms:modified>
</cp:coreProperties>
</file>