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4"/>
    <a:srgbClr val="72A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04" autoAdjust="0"/>
    <p:restoredTop sz="94640"/>
  </p:normalViewPr>
  <p:slideViewPr>
    <p:cSldViewPr snapToGrid="0" snapToObjects="1">
      <p:cViewPr>
        <p:scale>
          <a:sx n="90" d="100"/>
          <a:sy n="90" d="100"/>
        </p:scale>
        <p:origin x="-604" y="-3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https/happygitwithr.com/index.html.com/index.html" TargetMode="External"/><Relationship Id="rId5" Type="http://schemas.openxmlformats.org/officeDocument/2006/relationships/hyperlink" Target="https://mounabelaid.netlify.app/" TargetMode="External"/><Relationship Id="rId10" Type="http://schemas.openxmlformats.org/officeDocument/2006/relationships/hyperlink" Target="https://docs.github.com/en/get-started/quickstart/github-glossary" TargetMode="External"/><Relationship Id="rId4" Type="http://schemas.openxmlformats.org/officeDocument/2006/relationships/hyperlink" Target="mailto:belaid.mounaa@gmail.com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2" name="Line"/>
          <p:cNvSpPr/>
          <p:nvPr/>
        </p:nvSpPr>
        <p:spPr>
          <a:xfrm>
            <a:off x="241300" y="10455947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4" name="Group"/>
          <p:cNvSpPr/>
          <p:nvPr/>
        </p:nvSpPr>
        <p:spPr>
          <a:xfrm>
            <a:off x="213255" y="1523997"/>
            <a:ext cx="4346831" cy="890120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1610688"/>
            <a:ext cx="4140391" cy="248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phiên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nguồn</a:t>
            </a:r>
            <a:r>
              <a:rPr lang="en-US" dirty="0"/>
              <a:t>, </a:t>
            </a:r>
            <a:r>
              <a:rPr lang="vi-VN" dirty="0"/>
              <a:t>là việc theo dõi và quản lý các thay đổi trong </a:t>
            </a:r>
            <a:r>
              <a:rPr lang="en-US" dirty="0"/>
              <a:t>code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vi-VN" dirty="0"/>
              <a:t>phần mềm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/>
              <a:t>Git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nguồn</a:t>
            </a:r>
            <a:r>
              <a:rPr lang="en-US" b="1" dirty="0"/>
              <a:t> </a:t>
            </a:r>
            <a:r>
              <a:rPr lang="en-US" b="1" dirty="0" err="1"/>
              <a:t>mở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2005 </a:t>
            </a:r>
            <a:r>
              <a:rPr lang="en-US" dirty="0" err="1"/>
              <a:t>bởi</a:t>
            </a:r>
            <a:r>
              <a:rPr lang="en-US" dirty="0"/>
              <a:t> Linus Torvalds, n</a:t>
            </a:r>
            <a:r>
              <a:rPr lang="vi-VN" dirty="0"/>
              <a:t>gười 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vi-VN" dirty="0"/>
              <a:t> hạt nhân (kernel) hệ điều hành Linux.</a:t>
            </a: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/>
              <a:t>Git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/>
              <a:t>GitHub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</a:t>
            </a:r>
            <a:r>
              <a:rPr lang="vi-VN" dirty="0"/>
              <a:t>ịch vụ lưu trữ phổ biến nhất trong việc quản lý mã nguồn bằng Git.</a:t>
            </a: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466337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</a:t>
            </a:r>
            <a:r>
              <a:rPr lang="fr-FR" dirty="0"/>
              <a:t>  </a:t>
            </a:r>
            <a:r>
              <a:rPr dirty="0"/>
              <a:t>•</a:t>
            </a:r>
            <a:r>
              <a:rPr lang="fr-FR" dirty="0"/>
              <a:t>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fr-FR" dirty="0"/>
              <a:t>Mouna Belaid  </a:t>
            </a:r>
            <a:r>
              <a:rPr dirty="0"/>
              <a:t>•</a:t>
            </a:r>
            <a:r>
              <a:rPr lang="fr-FR" dirty="0"/>
              <a:t>  </a:t>
            </a:r>
            <a:r>
              <a:rPr lang="en-US" dirty="0">
                <a:hlinkClick r:id="rId4"/>
              </a:rPr>
              <a:t>belaid.mounaa@gmail</a:t>
            </a:r>
            <a:r>
              <a:rPr dirty="0">
                <a:hlinkClick r:id="rId4"/>
              </a:rPr>
              <a:t>.com</a:t>
            </a:r>
            <a:r>
              <a:rPr lang="fr-FR" dirty="0"/>
              <a:t>  </a:t>
            </a:r>
            <a:r>
              <a:rPr dirty="0"/>
              <a:t>•</a:t>
            </a:r>
            <a:r>
              <a:rPr lang="fr-FR" dirty="0"/>
              <a:t>  </a:t>
            </a:r>
            <a:r>
              <a:rPr lang="en-US" dirty="0" err="1">
                <a:hlinkClick r:id="rId5"/>
              </a:rPr>
              <a:t>mounabelaid.netlify.app</a:t>
            </a:r>
            <a:r>
              <a:rPr lang="en-US" dirty="0"/>
              <a:t>  </a:t>
            </a:r>
            <a:r>
              <a:rPr dirty="0"/>
              <a:t>•</a:t>
            </a:r>
            <a:r>
              <a:rPr lang="fr-FR" dirty="0"/>
              <a:t>  </a:t>
            </a:r>
            <a:r>
              <a:rPr dirty="0"/>
              <a:t>Learn more </a:t>
            </a:r>
            <a:r>
              <a:rPr lang="fr-FR" dirty="0"/>
              <a:t>at </a:t>
            </a:r>
            <a:r>
              <a:rPr lang="en-US" sz="900" b="0" dirty="0">
                <a:solidFill>
                  <a:srgbClr val="000000"/>
                </a:solidFill>
                <a:hlinkClick r:id="rId6"/>
              </a:rPr>
              <a:t>Happy Git and </a:t>
            </a:r>
            <a:r>
              <a:rPr lang="en-US" sz="900" b="0" dirty="0" err="1">
                <a:solidFill>
                  <a:srgbClr val="000000"/>
                </a:solidFill>
                <a:hlinkClick r:id="rId6"/>
              </a:rPr>
              <a:t>Github</a:t>
            </a:r>
            <a:r>
              <a:rPr lang="en-US" sz="900" b="0" dirty="0">
                <a:solidFill>
                  <a:srgbClr val="000000"/>
                </a:solidFill>
                <a:hlinkClick r:id="rId6"/>
              </a:rPr>
              <a:t> for the </a:t>
            </a:r>
            <a:r>
              <a:rPr lang="en-US" sz="900" b="0" dirty="0" err="1">
                <a:solidFill>
                  <a:srgbClr val="000000"/>
                </a:solidFill>
                <a:hlinkClick r:id="rId6"/>
              </a:rPr>
              <a:t>useR</a:t>
            </a:r>
            <a:r>
              <a:rPr lang="en-US" sz="900" b="0" dirty="0">
                <a:solidFill>
                  <a:srgbClr val="000000"/>
                </a:solidFill>
              </a:rPr>
              <a:t>  </a:t>
            </a:r>
            <a:r>
              <a:rPr dirty="0"/>
              <a:t>•</a:t>
            </a:r>
            <a:r>
              <a:rPr lang="fr-FR" dirty="0"/>
              <a:t>  </a:t>
            </a:r>
            <a:r>
              <a:rPr dirty="0"/>
              <a:t>Updated: 20</a:t>
            </a:r>
            <a:r>
              <a:rPr lang="fr-FR" dirty="0"/>
              <a:t>22</a:t>
            </a:r>
            <a:r>
              <a:rPr dirty="0"/>
              <a:t>-01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31381" y="4648394"/>
            <a:ext cx="4264736" cy="573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fr-FR" b="0" dirty="0" err="1">
                <a:solidFill>
                  <a:srgbClr val="000000"/>
                </a:solidFill>
              </a:rPr>
              <a:t>Đã</a:t>
            </a:r>
            <a:r>
              <a:rPr lang="fr-FR" b="0" dirty="0">
                <a:solidFill>
                  <a:srgbClr val="000000"/>
                </a:solidFill>
              </a:rPr>
              <a:t> </a:t>
            </a:r>
            <a:r>
              <a:rPr lang="fr-FR" b="0" dirty="0" err="1">
                <a:solidFill>
                  <a:srgbClr val="000000"/>
                </a:solidFill>
              </a:rPr>
              <a:t>cài</a:t>
            </a:r>
            <a:r>
              <a:rPr lang="fr-FR" b="0" dirty="0">
                <a:solidFill>
                  <a:srgbClr val="000000"/>
                </a:solidFill>
              </a:rPr>
              <a:t> </a:t>
            </a:r>
            <a:r>
              <a:rPr lang="fr-FR" b="0" dirty="0" err="1">
                <a:solidFill>
                  <a:srgbClr val="000000"/>
                </a:solidFill>
              </a:rPr>
              <a:t>đặt</a:t>
            </a:r>
            <a:r>
              <a:rPr lang="fr-FR" b="0" dirty="0">
                <a:solidFill>
                  <a:srgbClr val="000000"/>
                </a:solidFill>
              </a:rPr>
              <a:t> R </a:t>
            </a:r>
            <a:r>
              <a:rPr lang="fr-FR" b="0" dirty="0" err="1">
                <a:solidFill>
                  <a:srgbClr val="000000"/>
                </a:solidFill>
              </a:rPr>
              <a:t>và</a:t>
            </a:r>
            <a:r>
              <a:rPr lang="fr-FR" b="0" dirty="0">
                <a:solidFill>
                  <a:srgbClr val="000000"/>
                </a:solidFill>
              </a:rPr>
              <a:t> </a:t>
            </a:r>
            <a:r>
              <a:rPr lang="fr-FR" b="0" dirty="0" err="1">
                <a:solidFill>
                  <a:srgbClr val="000000"/>
                </a:solidFill>
              </a:rPr>
              <a:t>RStudio</a:t>
            </a:r>
            <a:endParaRPr lang="fr-FR" b="0" dirty="0">
              <a:solidFill>
                <a:srgbClr val="000000"/>
              </a:solidFill>
            </a:endParaRPr>
          </a:p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b="0" dirty="0" err="1">
                <a:solidFill>
                  <a:srgbClr val="000000"/>
                </a:solidFill>
              </a:rPr>
              <a:t>Đã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cài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đặt</a:t>
            </a:r>
            <a:r>
              <a:rPr lang="en-US" b="0" dirty="0">
                <a:solidFill>
                  <a:srgbClr val="000000"/>
                </a:solidFill>
              </a:rPr>
              <a:t> Git</a:t>
            </a:r>
          </a:p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b="0" dirty="0" err="1">
                <a:solidFill>
                  <a:srgbClr val="000000"/>
                </a:solidFill>
              </a:rPr>
              <a:t>Đăng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kí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tài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khoản</a:t>
            </a:r>
            <a:r>
              <a:rPr lang="en-US" b="0" dirty="0">
                <a:solidFill>
                  <a:srgbClr val="000000"/>
                </a:solidFill>
              </a:rPr>
              <a:t> GitHub (</a:t>
            </a:r>
            <a:r>
              <a:rPr lang="en-US" b="0" dirty="0" err="1">
                <a:solidFill>
                  <a:srgbClr val="000000"/>
                </a:solidFill>
              </a:rPr>
              <a:t>miễn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phí</a:t>
            </a:r>
            <a:r>
              <a:rPr lang="en-US" b="0" dirty="0">
                <a:solidFill>
                  <a:srgbClr val="000000"/>
                </a:solidFill>
              </a:rPr>
              <a:t>)</a:t>
            </a:r>
          </a:p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AutoNum type="arabicPeriod"/>
              <a:defRPr b="0">
                <a:solidFill>
                  <a:srgbClr val="000000"/>
                </a:solidFill>
              </a:defRPr>
            </a:pPr>
            <a:endParaRPr b="0" dirty="0">
              <a:solidFill>
                <a:srgbClr val="000000"/>
              </a:solidFill>
            </a:endParaRPr>
          </a:p>
        </p:txBody>
      </p:sp>
      <p:sp>
        <p:nvSpPr>
          <p:cNvPr id="325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6" name="Manipulate Variables"/>
          <p:cNvSpPr txBox="1"/>
          <p:nvPr/>
        </p:nvSpPr>
        <p:spPr>
          <a:xfrm>
            <a:off x="9426688" y="1537907"/>
            <a:ext cx="289502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Hoàn</a:t>
            </a:r>
            <a:r>
              <a:rPr lang="fr-FR" dirty="0"/>
              <a:t> </a:t>
            </a:r>
            <a:r>
              <a:rPr lang="fr-FR" dirty="0" err="1"/>
              <a:t>tác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thay</a:t>
            </a:r>
            <a:r>
              <a:rPr lang="fr-FR" dirty="0"/>
              <a:t> </a:t>
            </a:r>
            <a:r>
              <a:rPr lang="fr-FR" dirty="0" err="1"/>
              <a:t>đổi</a:t>
            </a:r>
            <a:endParaRPr dirty="0"/>
          </a:p>
        </p:txBody>
      </p: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579382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Git </a:t>
            </a:r>
            <a:r>
              <a:rPr lang="en-US" dirty="0" err="1"/>
              <a:t>và</a:t>
            </a:r>
            <a:r>
              <a:rPr lang="en-US" dirty="0"/>
              <a:t> GitHub </a:t>
            </a:r>
            <a:r>
              <a:rPr lang="en-US" dirty="0" err="1"/>
              <a:t>với</a:t>
            </a:r>
            <a:r>
              <a:rPr lang="en-US" dirty="0"/>
              <a:t> RStudio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537907"/>
            <a:ext cx="96019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Cơ</a:t>
            </a:r>
            <a:r>
              <a:rPr lang="fr-FR" dirty="0"/>
              <a:t> </a:t>
            </a:r>
            <a:r>
              <a:rPr lang="fr-FR" dirty="0" err="1"/>
              <a:t>bản</a:t>
            </a:r>
            <a:endParaRPr dirty="0"/>
          </a:p>
        </p:txBody>
      </p: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9327" y="4422232"/>
            <a:ext cx="890609" cy="1032187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Line">
            <a:extLst>
              <a:ext uri="{FF2B5EF4-FFF2-40B4-BE49-F238E27FC236}">
                <a16:creationId xmlns:a16="http://schemas.microsoft.com/office/drawing/2014/main" id="{F0D2BEF7-C178-46B9-8170-DDA23E2EC3EF}"/>
              </a:ext>
            </a:extLst>
          </p:cNvPr>
          <p:cNvSpPr/>
          <p:nvPr/>
        </p:nvSpPr>
        <p:spPr>
          <a:xfrm>
            <a:off x="4835041" y="2044680"/>
            <a:ext cx="3636000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63" name="Table 2">
            <a:extLst>
              <a:ext uri="{FF2B5EF4-FFF2-40B4-BE49-F238E27FC236}">
                <a16:creationId xmlns:a16="http://schemas.microsoft.com/office/drawing/2014/main" id="{48AF87B2-088C-400A-836E-952C74D7B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005564"/>
              </p:ext>
            </p:extLst>
          </p:nvPr>
        </p:nvGraphicFramePr>
        <p:xfrm>
          <a:off x="4774808" y="2209769"/>
          <a:ext cx="450270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4071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2818637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init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thư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mục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Tạo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một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Git repository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trống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rong thư mục được chỉ định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123589"/>
                  </a:ext>
                </a:extLst>
              </a:tr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clone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&lt;repository&gt;</a:t>
                      </a:r>
                    </a:p>
                    <a:p>
                      <a:pPr lvl="0" algn="l"/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Sao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chép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một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repository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tại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&lt;repository&gt; 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trên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máy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của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bạn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config user.name &lt;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tên-người-dùng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Xác định tên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người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dùng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sẽ được sử dụng cho tất cả các commit trong 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repository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hiện tại.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add &lt;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thư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mục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Đưa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tất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cả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thay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đổi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trong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&lt;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thư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mục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vào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trạng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thái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chuẩn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bị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cho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commit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tiếp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theo.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626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commit -m &lt;“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thông-điệp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”&gt;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Commit snapshot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đã chuẩn bị, nhưng thay vì mở một trình soạn thảo văn bản, sử dụng &lt;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“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thông-điệp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”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 làm thông điệp commit.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20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status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Liệt kê các tệp tin đã được chuẩn bị, chưa được chuẩn bị và chưa được theo dõi.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5401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log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Hiển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thị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toàn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bộ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lịch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sử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commit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sử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dụng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định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dạng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mặc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định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7923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diff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Hiển thị các thay đổi chưa được chuẩn bị giữa vùng chứa (index) và thư mục làm việc (working directory) của bạn.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1526081"/>
                  </a:ext>
                </a:extLst>
              </a:tr>
            </a:tbl>
          </a:graphicData>
        </a:graphic>
      </p:graphicFrame>
      <p:sp>
        <p:nvSpPr>
          <p:cNvPr id="164" name="Layout Suggestions">
            <a:extLst>
              <a:ext uri="{FF2B5EF4-FFF2-40B4-BE49-F238E27FC236}">
                <a16:creationId xmlns:a16="http://schemas.microsoft.com/office/drawing/2014/main" id="{2166B4A2-3810-4E2D-8679-D1D429FB9106}"/>
              </a:ext>
            </a:extLst>
          </p:cNvPr>
          <p:cNvSpPr txBox="1"/>
          <p:nvPr/>
        </p:nvSpPr>
        <p:spPr>
          <a:xfrm>
            <a:off x="4779767" y="6732630"/>
            <a:ext cx="218970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Repository </a:t>
            </a:r>
            <a:r>
              <a:rPr lang="fr-FR" dirty="0" err="1"/>
              <a:t>từ</a:t>
            </a:r>
            <a:r>
              <a:rPr lang="fr-FR" dirty="0"/>
              <a:t> </a:t>
            </a:r>
            <a:r>
              <a:rPr lang="fr-FR" dirty="0" err="1"/>
              <a:t>xa</a:t>
            </a:r>
            <a:endParaRPr dirty="0"/>
          </a:p>
        </p:txBody>
      </p:sp>
      <p:sp>
        <p:nvSpPr>
          <p:cNvPr id="165" name="Line">
            <a:extLst>
              <a:ext uri="{FF2B5EF4-FFF2-40B4-BE49-F238E27FC236}">
                <a16:creationId xmlns:a16="http://schemas.microsoft.com/office/drawing/2014/main" id="{1971025F-8449-4364-8C96-1615E791B1DB}"/>
              </a:ext>
            </a:extLst>
          </p:cNvPr>
          <p:cNvSpPr/>
          <p:nvPr/>
        </p:nvSpPr>
        <p:spPr>
          <a:xfrm>
            <a:off x="4823578" y="7229609"/>
            <a:ext cx="3636000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66" name="Table 2">
            <a:extLst>
              <a:ext uri="{FF2B5EF4-FFF2-40B4-BE49-F238E27FC236}">
                <a16:creationId xmlns:a16="http://schemas.microsoft.com/office/drawing/2014/main" id="{32A9336B-9D5C-4BD0-8AC9-66908F5D2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05883"/>
              </p:ext>
            </p:extLst>
          </p:nvPr>
        </p:nvGraphicFramePr>
        <p:xfrm>
          <a:off x="9373883" y="5216421"/>
          <a:ext cx="4264736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5066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2669670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commit --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amend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Thay thế commit cuối cùng bằng các thay đổi đã chuẩn bị (staged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) 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kết hợp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với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commit trước đó. 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Khi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không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có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thay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đổi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, s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ử dụng để chỉnh sửa thông điệp của commit cuối cùng.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123589"/>
                  </a:ext>
                </a:extLst>
              </a:tr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rebase &lt;base&gt;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Rebase nhánh hiện tại lên &lt;base&gt;. &lt;base&gt; có thể là ID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của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commit, tên nhánh, một thẻ (tag) hoặc một tham chiếu tương đối đến HEAD.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reflog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Hiển thị nhật ký (log) các thay đổi đối với HEAD của 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repository 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cục bộ. Thêm </a:t>
                      </a:r>
                      <a:r>
                        <a:rPr kumimoji="0" lang="vi-VN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--relative-date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để hiển thị thông tin về ngày thay đổi hoặc </a:t>
                      </a:r>
                      <a:r>
                        <a:rPr kumimoji="0" lang="vi-VN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--all 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để hiển thị tất cả các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thông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tin 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tham chiếu.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626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20533"/>
                  </a:ext>
                </a:extLst>
              </a:tr>
            </a:tbl>
          </a:graphicData>
        </a:graphic>
      </p:graphicFrame>
      <p:sp>
        <p:nvSpPr>
          <p:cNvPr id="167" name="Line">
            <a:extLst>
              <a:ext uri="{FF2B5EF4-FFF2-40B4-BE49-F238E27FC236}">
                <a16:creationId xmlns:a16="http://schemas.microsoft.com/office/drawing/2014/main" id="{6B92450C-ADAD-496F-890E-E3D789535FFA}"/>
              </a:ext>
            </a:extLst>
          </p:cNvPr>
          <p:cNvSpPr/>
          <p:nvPr/>
        </p:nvSpPr>
        <p:spPr>
          <a:xfrm>
            <a:off x="9435669" y="8448542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8" name="Manipulate Variables">
            <a:extLst>
              <a:ext uri="{FF2B5EF4-FFF2-40B4-BE49-F238E27FC236}">
                <a16:creationId xmlns:a16="http://schemas.microsoft.com/office/drawing/2014/main" id="{99DEF9A7-7BE7-4CBC-8672-3A08AC50EA65}"/>
              </a:ext>
            </a:extLst>
          </p:cNvPr>
          <p:cNvSpPr txBox="1"/>
          <p:nvPr/>
        </p:nvSpPr>
        <p:spPr>
          <a:xfrm>
            <a:off x="9426688" y="8108513"/>
            <a:ext cx="188994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nhánh</a:t>
            </a:r>
            <a:r>
              <a:rPr lang="fr-FR" dirty="0"/>
              <a:t> Git</a:t>
            </a:r>
          </a:p>
        </p:txBody>
      </p:sp>
      <p:graphicFrame>
        <p:nvGraphicFramePr>
          <p:cNvPr id="169" name="Table 2">
            <a:extLst>
              <a:ext uri="{FF2B5EF4-FFF2-40B4-BE49-F238E27FC236}">
                <a16:creationId xmlns:a16="http://schemas.microsoft.com/office/drawing/2014/main" id="{8044D71B-03BB-43D2-9079-6970507AF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284318"/>
              </p:ext>
            </p:extLst>
          </p:nvPr>
        </p:nvGraphicFramePr>
        <p:xfrm>
          <a:off x="9407371" y="2122163"/>
          <a:ext cx="4309067" cy="2575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3233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2775834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revert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&lt;commit&gt;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Tạo một commit mới để hoàn tác tất cả các thay đổi đã được thực hiện trong &lt;commit&gt;, sau đó áp dụng cho nhánh hiện tại.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123589"/>
                  </a:ext>
                </a:extLst>
              </a:tr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reset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tệp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Gỡ bỏ &lt;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tệp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 khỏi vùng chuẩn bị (staging area) nhưng không thay đổi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thư mục làm việc (working directory). Điều này gỡ bỏ tệp ra khỏi trạng thái chuẩn bị mà không ghi đè lên bất kỳ thay đổi nào.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746532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clean -n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Hiển thị danh sách các tệp sẽ được gỡ bỏ khỏi thư mục làm việc. Sử dụng </a:t>
                      </a:r>
                      <a:r>
                        <a:rPr kumimoji="0" lang="vi-VN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-f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thay cho </a:t>
                      </a:r>
                      <a:r>
                        <a:rPr kumimoji="0" lang="vi-VN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-n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để thực hiện việc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gỡ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bỏ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tệp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</a:tbl>
          </a:graphicData>
        </a:graphic>
      </p:graphicFrame>
      <p:graphicFrame>
        <p:nvGraphicFramePr>
          <p:cNvPr id="170" name="Table 2">
            <a:extLst>
              <a:ext uri="{FF2B5EF4-FFF2-40B4-BE49-F238E27FC236}">
                <a16:creationId xmlns:a16="http://schemas.microsoft.com/office/drawing/2014/main" id="{E06A8DF5-1BA2-4AE9-BF2A-FCA9344FA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681109"/>
              </p:ext>
            </p:extLst>
          </p:nvPr>
        </p:nvGraphicFramePr>
        <p:xfrm>
          <a:off x="4800160" y="7358308"/>
          <a:ext cx="4433209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1740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2921469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76164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remote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add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tên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 &lt;url&gt;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Tạo kết nối mới đến một 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repository 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từ xa. Sau khi thêm, bạn có thể sử dụng &lt;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tên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 như một phím tắt cho &lt;url&gt; trong các lệnh khác. 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123589"/>
                  </a:ext>
                </a:extLst>
              </a:tr>
              <a:tr h="592390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fetch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remote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nhánh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Lấy dữ liệu từ một 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&lt;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nhánh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cụ thể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,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từ 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repository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 Bỏ trống &lt;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nhánh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 để lấy tất cả các tham chiếu từ xa.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592390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pull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remote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Lấy bản sao của nhánh hiện tại từ 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repository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từ xa đã được chỉ định và ngay lập tức gộp nó vào bản sao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trên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máy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của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bạn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  <a:tr h="76164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push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remote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nhánh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Đẩy 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&lt;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nhánh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lên &lt;remote&gt;, cùng với các commit và đối tượng cần thiết. Tạo nhánh có tên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&lt;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nhánh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trong 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repository 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từ xa nếu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nhánh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chưa tồn tại.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557023"/>
                  </a:ext>
                </a:extLst>
              </a:tr>
            </a:tbl>
          </a:graphicData>
        </a:graphic>
      </p:graphicFrame>
      <p:sp>
        <p:nvSpPr>
          <p:cNvPr id="171" name="Line">
            <a:extLst>
              <a:ext uri="{FF2B5EF4-FFF2-40B4-BE49-F238E27FC236}">
                <a16:creationId xmlns:a16="http://schemas.microsoft.com/office/drawing/2014/main" id="{8E8830F0-2DD9-42B4-A529-875B3368B89D}"/>
              </a:ext>
            </a:extLst>
          </p:cNvPr>
          <p:cNvSpPr/>
          <p:nvPr/>
        </p:nvSpPr>
        <p:spPr>
          <a:xfrm>
            <a:off x="9444650" y="5185430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2" name="Manipulate Variables">
            <a:extLst>
              <a:ext uri="{FF2B5EF4-FFF2-40B4-BE49-F238E27FC236}">
                <a16:creationId xmlns:a16="http://schemas.microsoft.com/office/drawing/2014/main" id="{36781C2C-7988-45D9-90B0-FE78792BB11B}"/>
              </a:ext>
            </a:extLst>
          </p:cNvPr>
          <p:cNvSpPr txBox="1"/>
          <p:nvPr/>
        </p:nvSpPr>
        <p:spPr>
          <a:xfrm>
            <a:off x="9447678" y="4732076"/>
            <a:ext cx="235481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Viết</a:t>
            </a:r>
            <a:r>
              <a:rPr lang="fr-FR" dirty="0"/>
              <a:t> </a:t>
            </a:r>
            <a:r>
              <a:rPr lang="fr-FR" dirty="0" err="1"/>
              <a:t>lại</a:t>
            </a:r>
            <a:r>
              <a:rPr lang="fr-FR" dirty="0"/>
              <a:t> </a:t>
            </a:r>
            <a:r>
              <a:rPr lang="fr-FR" dirty="0" err="1"/>
              <a:t>lịch</a:t>
            </a:r>
            <a:r>
              <a:rPr lang="fr-FR" dirty="0"/>
              <a:t> </a:t>
            </a:r>
            <a:r>
              <a:rPr lang="fr-FR" dirty="0" err="1"/>
              <a:t>sử</a:t>
            </a:r>
            <a:r>
              <a:rPr lang="fr-FR" dirty="0"/>
              <a:t> Git</a:t>
            </a:r>
            <a:endParaRPr dirty="0"/>
          </a:p>
        </p:txBody>
      </p:sp>
      <p:graphicFrame>
        <p:nvGraphicFramePr>
          <p:cNvPr id="174" name="Table 2">
            <a:extLst>
              <a:ext uri="{FF2B5EF4-FFF2-40B4-BE49-F238E27FC236}">
                <a16:creationId xmlns:a16="http://schemas.microsoft.com/office/drawing/2014/main" id="{C88E15C1-2818-4A67-ADD8-AC0BFFCA8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960040"/>
              </p:ext>
            </p:extLst>
          </p:nvPr>
        </p:nvGraphicFramePr>
        <p:xfrm>
          <a:off x="9447678" y="8599360"/>
          <a:ext cx="4228559" cy="182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1536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2647023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657524"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branch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Liệt kê tất cả các nhánh trong 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repository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.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Dùng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git branch &lt;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tên-nhánh-mới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&gt;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để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</a:t>
                      </a:r>
                      <a:r>
                        <a:rPr kumimoji="0" lang="vi-VN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tạo một nhánh mới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603210"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checkout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–b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nhánh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Tạo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và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chuyển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đến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một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nhánh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mới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với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tên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nhánh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&gt;.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Bỏ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-b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để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chuyển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đến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một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nhánh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đã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tồn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tại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merge &lt;</a:t>
                      </a:r>
                      <a:r>
                        <a:rPr kumimoji="0" lang="fr-FR" sz="1200" b="1" i="0" u="none" strike="noStrike" cap="none" spc="0" normalizeH="0" baseline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nhánh&gt;</a:t>
                      </a:r>
                      <a:endParaRPr kumimoji="0" lang="fr-FR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Gộp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nhánh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vào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nhánh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hiện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tại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117999"/>
                  </a:ext>
                </a:extLst>
              </a:tr>
            </a:tbl>
          </a:graphicData>
        </a:graphic>
      </p:graphicFrame>
      <p:pic>
        <p:nvPicPr>
          <p:cNvPr id="190" name="Picture 189" descr="Shape&#10;&#10;Description automatically generated with low confidence">
            <a:extLst>
              <a:ext uri="{FF2B5EF4-FFF2-40B4-BE49-F238E27FC236}">
                <a16:creationId xmlns:a16="http://schemas.microsoft.com/office/drawing/2014/main" id="{503F75B5-14D0-487E-87DF-C31901F3F50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841" y="977254"/>
            <a:ext cx="490387" cy="490387"/>
          </a:xfrm>
          <a:prstGeom prst="rect">
            <a:avLst/>
          </a:prstGeom>
        </p:spPr>
      </p:pic>
      <p:pic>
        <p:nvPicPr>
          <p:cNvPr id="191" name="Picture 190" descr="Icon&#10;&#10;Description automatically generated">
            <a:extLst>
              <a:ext uri="{FF2B5EF4-FFF2-40B4-BE49-F238E27FC236}">
                <a16:creationId xmlns:a16="http://schemas.microsoft.com/office/drawing/2014/main" id="{55676507-D868-47B3-B07F-8646204A58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378" y="349586"/>
            <a:ext cx="1465172" cy="612708"/>
          </a:xfrm>
          <a:prstGeom prst="rect">
            <a:avLst/>
          </a:prstGeom>
        </p:spPr>
      </p:pic>
      <p:sp>
        <p:nvSpPr>
          <p:cNvPr id="85" name="ggplot(mpg, aes(hwy, cty)) +…">
            <a:extLst>
              <a:ext uri="{FF2B5EF4-FFF2-40B4-BE49-F238E27FC236}">
                <a16:creationId xmlns:a16="http://schemas.microsoft.com/office/drawing/2014/main" id="{9BEF3F11-A01A-4907-B24D-AAE20947197E}"/>
              </a:ext>
            </a:extLst>
          </p:cNvPr>
          <p:cNvSpPr txBox="1"/>
          <p:nvPr/>
        </p:nvSpPr>
        <p:spPr>
          <a:xfrm>
            <a:off x="319359" y="8873783"/>
            <a:ext cx="3946608" cy="61803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100" dirty="0"/>
              <a:t>git config --global user.name </a:t>
            </a:r>
            <a:r>
              <a:rPr lang="en-US" sz="1100" dirty="0">
                <a:solidFill>
                  <a:srgbClr val="72AF2F"/>
                </a:solidFill>
              </a:rPr>
              <a:t>'Jane Doe'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100" dirty="0"/>
              <a:t>git config --global </a:t>
            </a:r>
            <a:r>
              <a:rPr lang="en-US" sz="1100" dirty="0" err="1"/>
              <a:t>user.email</a:t>
            </a:r>
            <a:r>
              <a:rPr lang="en-US" sz="1100" dirty="0"/>
              <a:t> </a:t>
            </a:r>
            <a:r>
              <a:rPr lang="en-US" sz="1100" b="0" dirty="0">
                <a:solidFill>
                  <a:srgbClr val="72AF2F"/>
                </a:solidFill>
                <a:latin typeface="Menlo"/>
              </a:rPr>
              <a:t>'jane@example.com'</a:t>
            </a:r>
          </a:p>
        </p:txBody>
      </p:sp>
      <p:sp>
        <p:nvSpPr>
          <p:cNvPr id="86" name="These are just font awesome characters">
            <a:extLst>
              <a:ext uri="{FF2B5EF4-FFF2-40B4-BE49-F238E27FC236}">
                <a16:creationId xmlns:a16="http://schemas.microsoft.com/office/drawing/2014/main" id="{B3EF9EF3-6C23-439B-B118-2197528D89AA}"/>
              </a:ext>
            </a:extLst>
          </p:cNvPr>
          <p:cNvSpPr txBox="1"/>
          <p:nvPr/>
        </p:nvSpPr>
        <p:spPr>
          <a:xfrm>
            <a:off x="313297" y="8340779"/>
            <a:ext cx="3946607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(shell) </a:t>
            </a:r>
            <a:r>
              <a:rPr lang="en-US" dirty="0" err="1"/>
              <a:t>từ</a:t>
            </a:r>
            <a:r>
              <a:rPr lang="en-US" dirty="0"/>
              <a:t> RStudio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i="1" dirty="0"/>
              <a:t>Tools &gt; Shell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email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GitHub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89" name="Manipulate Variables">
            <a:extLst>
              <a:ext uri="{FF2B5EF4-FFF2-40B4-BE49-F238E27FC236}">
                <a16:creationId xmlns:a16="http://schemas.microsoft.com/office/drawing/2014/main" id="{7FC3ED98-A40F-48F1-9067-E609C9BBBB59}"/>
              </a:ext>
            </a:extLst>
          </p:cNvPr>
          <p:cNvSpPr txBox="1"/>
          <p:nvPr/>
        </p:nvSpPr>
        <p:spPr>
          <a:xfrm>
            <a:off x="313297" y="4271408"/>
            <a:ext cx="105798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Yêu</a:t>
            </a:r>
            <a:r>
              <a:rPr lang="fr-FR" dirty="0"/>
              <a:t> </a:t>
            </a:r>
            <a:r>
              <a:rPr lang="fr-FR" dirty="0" err="1"/>
              <a:t>cầu</a:t>
            </a:r>
            <a:endParaRPr dirty="0"/>
          </a:p>
        </p:txBody>
      </p:sp>
      <p:sp>
        <p:nvSpPr>
          <p:cNvPr id="91" name="Manipulate Variables">
            <a:extLst>
              <a:ext uri="{FF2B5EF4-FFF2-40B4-BE49-F238E27FC236}">
                <a16:creationId xmlns:a16="http://schemas.microsoft.com/office/drawing/2014/main" id="{7B9B711B-4037-4474-8F32-7A3045D4A79A}"/>
              </a:ext>
            </a:extLst>
          </p:cNvPr>
          <p:cNvSpPr txBox="1"/>
          <p:nvPr/>
        </p:nvSpPr>
        <p:spPr>
          <a:xfrm>
            <a:off x="323328" y="7961197"/>
            <a:ext cx="320921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« </a:t>
            </a:r>
            <a:r>
              <a:rPr lang="fr-FR" dirty="0" err="1"/>
              <a:t>Giới</a:t>
            </a:r>
            <a:r>
              <a:rPr lang="fr-FR" dirty="0"/>
              <a:t> </a:t>
            </a:r>
            <a:r>
              <a:rPr lang="fr-FR" dirty="0" err="1"/>
              <a:t>thiệu</a:t>
            </a:r>
            <a:r>
              <a:rPr lang="fr-FR" dirty="0"/>
              <a:t> » </a:t>
            </a:r>
            <a:r>
              <a:rPr lang="fr-FR" dirty="0" err="1"/>
              <a:t>bạn</a:t>
            </a:r>
            <a:r>
              <a:rPr lang="fr-FR" dirty="0"/>
              <a:t> </a:t>
            </a:r>
            <a:r>
              <a:rPr lang="fr-FR" dirty="0" err="1"/>
              <a:t>với</a:t>
            </a:r>
            <a:r>
              <a:rPr lang="fr-FR" dirty="0"/>
              <a:t> Git</a:t>
            </a:r>
          </a:p>
        </p:txBody>
      </p:sp>
      <p:sp>
        <p:nvSpPr>
          <p:cNvPr id="92" name="These are just font awesome characters">
            <a:extLst>
              <a:ext uri="{FF2B5EF4-FFF2-40B4-BE49-F238E27FC236}">
                <a16:creationId xmlns:a16="http://schemas.microsoft.com/office/drawing/2014/main" id="{7A5A5E45-5557-43C2-B00B-2B64F0B156FE}"/>
              </a:ext>
            </a:extLst>
          </p:cNvPr>
          <p:cNvSpPr txBox="1"/>
          <p:nvPr/>
        </p:nvSpPr>
        <p:spPr>
          <a:xfrm>
            <a:off x="316328" y="5894516"/>
            <a:ext cx="3946607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Trong Terminal </a:t>
            </a:r>
            <a:r>
              <a:rPr lang="en-US" dirty="0" err="1"/>
              <a:t>của</a:t>
            </a:r>
            <a:r>
              <a:rPr lang="en-US" dirty="0"/>
              <a:t> RStudio,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which git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Git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93" name="Manipulate Variables">
            <a:extLst>
              <a:ext uri="{FF2B5EF4-FFF2-40B4-BE49-F238E27FC236}">
                <a16:creationId xmlns:a16="http://schemas.microsoft.com/office/drawing/2014/main" id="{07715198-25D4-45EC-9E59-7DD7DD7D53FA}"/>
              </a:ext>
            </a:extLst>
          </p:cNvPr>
          <p:cNvSpPr txBox="1"/>
          <p:nvPr/>
        </p:nvSpPr>
        <p:spPr>
          <a:xfrm>
            <a:off x="319359" y="5516070"/>
            <a:ext cx="371255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Git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fr-FR" dirty="0"/>
          </a:p>
        </p:txBody>
      </p:sp>
      <p:sp>
        <p:nvSpPr>
          <p:cNvPr id="94" name="ggplot(mpg, aes(hwy, cty)) +…">
            <a:extLst>
              <a:ext uri="{FF2B5EF4-FFF2-40B4-BE49-F238E27FC236}">
                <a16:creationId xmlns:a16="http://schemas.microsoft.com/office/drawing/2014/main" id="{11689626-80CF-4E72-9A5F-733C9C02EEAC}"/>
              </a:ext>
            </a:extLst>
          </p:cNvPr>
          <p:cNvSpPr txBox="1"/>
          <p:nvPr/>
        </p:nvSpPr>
        <p:spPr>
          <a:xfrm>
            <a:off x="331381" y="6340517"/>
            <a:ext cx="394660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dirty="0">
                <a:solidFill>
                  <a:schemeClr val="accent1"/>
                </a:solidFill>
              </a:rPr>
              <a:t>which</a:t>
            </a:r>
            <a:r>
              <a:rPr lang="de-DE" dirty="0"/>
              <a:t> git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dirty="0"/>
              <a:t>## /usr/bin/git</a:t>
            </a:r>
            <a:endParaRPr dirty="0"/>
          </a:p>
        </p:txBody>
      </p:sp>
      <p:sp>
        <p:nvSpPr>
          <p:cNvPr id="95" name="These are just font awesome characters">
            <a:extLst>
              <a:ext uri="{FF2B5EF4-FFF2-40B4-BE49-F238E27FC236}">
                <a16:creationId xmlns:a16="http://schemas.microsoft.com/office/drawing/2014/main" id="{31B3515C-260C-4077-8EE1-5049D280D3C8}"/>
              </a:ext>
            </a:extLst>
          </p:cNvPr>
          <p:cNvSpPr txBox="1"/>
          <p:nvPr/>
        </p:nvSpPr>
        <p:spPr>
          <a:xfrm>
            <a:off x="319359" y="6938052"/>
            <a:ext cx="3946607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0" dirty="0">
                <a:solidFill>
                  <a:schemeClr val="bg1"/>
                </a:solidFill>
                <a:highlight>
                  <a:srgbClr val="C0C0C0"/>
                </a:highlight>
              </a:rPr>
              <a:t>git --version</a:t>
            </a:r>
            <a:r>
              <a:rPr lang="en-US" b="0" dirty="0">
                <a:solidFill>
                  <a:schemeClr val="bg1"/>
                </a:solidFill>
              </a:rPr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Git:</a:t>
            </a:r>
            <a:endParaRPr dirty="0"/>
          </a:p>
        </p:txBody>
      </p:sp>
      <p:sp>
        <p:nvSpPr>
          <p:cNvPr id="96" name="ggplot(mpg, aes(hwy, cty)) +…">
            <a:extLst>
              <a:ext uri="{FF2B5EF4-FFF2-40B4-BE49-F238E27FC236}">
                <a16:creationId xmlns:a16="http://schemas.microsoft.com/office/drawing/2014/main" id="{B03413C8-F5CB-4F3F-9E1A-C0AB33656CCF}"/>
              </a:ext>
            </a:extLst>
          </p:cNvPr>
          <p:cNvSpPr txBox="1"/>
          <p:nvPr/>
        </p:nvSpPr>
        <p:spPr>
          <a:xfrm>
            <a:off x="331381" y="7223742"/>
            <a:ext cx="394660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dirty="0">
                <a:solidFill>
                  <a:schemeClr val="accent1"/>
                </a:solidFill>
              </a:rPr>
              <a:t>git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--version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## git version 2.34.1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0" name="These are just font awesome characters">
            <a:extLst>
              <a:ext uri="{FF2B5EF4-FFF2-40B4-BE49-F238E27FC236}">
                <a16:creationId xmlns:a16="http://schemas.microsoft.com/office/drawing/2014/main" id="{5935BD75-2DBE-41DC-858E-2BDBA0DEBEDB}"/>
              </a:ext>
            </a:extLst>
          </p:cNvPr>
          <p:cNvSpPr txBox="1"/>
          <p:nvPr/>
        </p:nvSpPr>
        <p:spPr>
          <a:xfrm>
            <a:off x="323328" y="9980154"/>
            <a:ext cx="4264736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>
                <a:hlinkClick r:id="rId10"/>
              </a:rPr>
              <a:t>Bảng</a:t>
            </a:r>
            <a:r>
              <a:rPr lang="en-US" dirty="0">
                <a:hlinkClick r:id="rId10"/>
              </a:rPr>
              <a:t> </a:t>
            </a:r>
            <a:r>
              <a:rPr lang="en-US" dirty="0" err="1">
                <a:hlinkClick r:id="rId10"/>
              </a:rPr>
              <a:t>thuật</a:t>
            </a:r>
            <a:r>
              <a:rPr lang="en-US" dirty="0">
                <a:hlinkClick r:id="rId10"/>
              </a:rPr>
              <a:t> </a:t>
            </a:r>
            <a:r>
              <a:rPr lang="en-US" dirty="0" err="1">
                <a:hlinkClick r:id="rId10"/>
              </a:rPr>
              <a:t>ngữ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Git </a:t>
            </a:r>
            <a:r>
              <a:rPr lang="en-US" dirty="0" err="1"/>
              <a:t>và</a:t>
            </a:r>
            <a:r>
              <a:rPr lang="en-US" dirty="0"/>
              <a:t> GitHub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61" name="Manipulate Variables">
            <a:extLst>
              <a:ext uri="{FF2B5EF4-FFF2-40B4-BE49-F238E27FC236}">
                <a16:creationId xmlns:a16="http://schemas.microsoft.com/office/drawing/2014/main" id="{D6896EB2-0214-4D33-A5AA-E7B368C310DF}"/>
              </a:ext>
            </a:extLst>
          </p:cNvPr>
          <p:cNvSpPr txBox="1"/>
          <p:nvPr/>
        </p:nvSpPr>
        <p:spPr>
          <a:xfrm>
            <a:off x="338381" y="9640581"/>
            <a:ext cx="240290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Thuật</a:t>
            </a:r>
            <a:r>
              <a:rPr lang="fr-FR" dirty="0"/>
              <a:t> </a:t>
            </a:r>
            <a:r>
              <a:rPr lang="fr-FR" dirty="0" err="1"/>
              <a:t>ngữ</a:t>
            </a:r>
            <a:r>
              <a:rPr lang="fr-FR" dirty="0"/>
              <a:t> GitHub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1048</Words>
  <Application>Microsoft Office PowerPoint</Application>
  <PresentationFormat>Custom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Sử dụng Git và GitHub với RStudio: : CHEATSHEET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Le Huynh Truc Ly</cp:lastModifiedBy>
  <cp:revision>73</cp:revision>
  <dcterms:modified xsi:type="dcterms:W3CDTF">2023-11-06T14:08:31Z</dcterms:modified>
</cp:coreProperties>
</file>