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38935"/>
            <a:ext cx="11241486" cy="7441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69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13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58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802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47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91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36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80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25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mailto:hadley@me.com" TargetMode="External"/><Relationship Id="rId4" Type="http://schemas.openxmlformats.org/officeDocument/2006/relationships/hyperlink" Target="http://r-pkgs.had.co.nz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hyperlink" Target="https://creativecommons.org/licenses/by/4.0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rmarkdown.rstudio.com" TargetMode="External"/><Relationship Id="rId6" Type="http://schemas.openxmlformats.org/officeDocument/2006/relationships/hyperlink" Target="http://r-pkgs.had.co.nz/release.htm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237204" y="253999"/>
            <a:ext cx="4292601" cy="1028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20" name="Rounded Rectangle"/>
          <p:cNvSpPr/>
          <p:nvPr/>
        </p:nvSpPr>
        <p:spPr>
          <a:xfrm>
            <a:off x="237686" y="1688265"/>
            <a:ext cx="4288137" cy="8693229"/>
          </a:xfrm>
          <a:prstGeom prst="roundRect">
            <a:avLst>
              <a:gd name="adj" fmla="val 1477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1" name="The contents of a package can be stored on disk as a:…"/>
          <p:cNvSpPr txBox="1"/>
          <p:nvPr/>
        </p:nvSpPr>
        <p:spPr>
          <a:xfrm>
            <a:off x="260578" y="4705524"/>
            <a:ext cx="4251841" cy="2091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 defTabSz="531622">
              <a:lnSpc>
                <a:spcPct val="90000"/>
              </a:lnSpc>
              <a:spcBef>
                <a:spcPts val="200"/>
              </a:spcBef>
              <a:defRPr sz="127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The contents of a package can be stored on disk as a:</a:t>
            </a:r>
          </a:p>
          <a:p>
            <a:pPr marL="346710" indent="-150240" algn="l" defTabSz="531622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b="1" sz="127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source</a:t>
            </a:r>
            <a:r>
              <a:rPr b="0"/>
              <a:t> - a directory with sub-directories (as above)</a:t>
            </a:r>
            <a:endParaRPr b="0"/>
          </a:p>
          <a:p>
            <a:pPr marL="346710" indent="-150240" algn="l" defTabSz="531622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b="1" sz="127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bundle </a:t>
            </a:r>
            <a:r>
              <a:rPr b="0"/>
              <a:t>- a single compressed file (</a:t>
            </a:r>
            <a:r>
              <a:rPr b="0" i="1"/>
              <a:t>.tar.gz</a:t>
            </a:r>
            <a:r>
              <a:rPr b="0"/>
              <a:t>)</a:t>
            </a:r>
            <a:endParaRPr b="0"/>
          </a:p>
          <a:p>
            <a:pPr marL="346710" indent="-150240" algn="l" defTabSz="531622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b="1" sz="127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binary</a:t>
            </a:r>
            <a:r>
              <a:rPr b="0"/>
              <a:t> - a single compressed file optimized for a specific OS</a:t>
            </a:r>
            <a:endParaRPr b="0"/>
          </a:p>
          <a:p>
            <a:pPr algn="l" defTabSz="531622">
              <a:lnSpc>
                <a:spcPct val="90000"/>
              </a:lnSpc>
              <a:spcBef>
                <a:spcPts val="600"/>
              </a:spcBef>
              <a:defRPr b="1" sz="127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0"/>
              <a:t>Or installed into an R library (loaded into memory during an R session) or archived online in a repository. Use the functions below to move between these states.</a:t>
            </a:r>
          </a:p>
        </p:txBody>
      </p:sp>
      <p:grpSp>
        <p:nvGrpSpPr>
          <p:cNvPr id="149" name="Group"/>
          <p:cNvGrpSpPr/>
          <p:nvPr/>
        </p:nvGrpSpPr>
        <p:grpSpPr>
          <a:xfrm>
            <a:off x="307054" y="6472870"/>
            <a:ext cx="4171578" cy="3290493"/>
            <a:chOff x="25399" y="-4045"/>
            <a:chExt cx="4171577" cy="3290492"/>
          </a:xfrm>
        </p:grpSpPr>
        <p:grpSp>
          <p:nvGrpSpPr>
            <p:cNvPr id="142" name="Group"/>
            <p:cNvGrpSpPr/>
            <p:nvPr/>
          </p:nvGrpSpPr>
          <p:grpSpPr>
            <a:xfrm>
              <a:off x="25399" y="25400"/>
              <a:ext cx="4171579" cy="3261047"/>
              <a:chOff x="45883" y="-436017"/>
              <a:chExt cx="4171577" cy="3261046"/>
            </a:xfrm>
          </p:grpSpPr>
          <p:graphicFrame>
            <p:nvGraphicFramePr>
              <p:cNvPr id="122" name="Table"/>
              <p:cNvGraphicFramePr/>
              <p:nvPr/>
            </p:nvGraphicFramePr>
            <p:xfrm>
              <a:off x="45883" y="-436018"/>
              <a:ext cx="4171579" cy="326104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{2708684C-4D16-4618-839F-0558EEFCDFE6}</a:tableStyleId>
                  </a:tblPr>
                  <a:tblGrid>
                    <a:gridCol w="1638300"/>
                    <a:gridCol w="533400"/>
                    <a:gridCol w="374575"/>
                    <a:gridCol w="374575"/>
                    <a:gridCol w="374575"/>
                    <a:gridCol w="399975"/>
                    <a:gridCol w="463475"/>
                  </a:tblGrid>
                  <a:tr h="726875">
                    <a:tc>
                      <a:txBody>
                        <a:bodyPr/>
                        <a:lstStyle/>
                        <a:p>
                          <a:pPr algn="l" defTabSz="914400">
                            <a:tabLst>
                              <a:tab pos="1181100" algn="l"/>
                            </a:tabLst>
                            <a:defRPr sz="1200"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tabLst>
                              <a:tab pos="1181100" algn="l"/>
                            </a:tabLst>
                            <a:defRPr sz="1100"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12700">
                          <a:solidFill>
                            <a:srgbClr val="A6AAA9"/>
                          </a:solidFill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 b="1" sz="1200"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rPr>
                            <a:t>install.packages()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rPr>
                            <a:t>CRAN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chemeClr val="accent1">
                                  <a:satOff val="-3355"/>
                                  <a:lumOff val="26614"/>
                                </a:schemeClr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algn="l" defTabSz="914400">
                            <a:defRPr b="1" sz="900"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defRPr>
                          </a:pPr>
                          <a:r>
                            <a:t>install.packages(</a:t>
                          </a:r>
                          <a:r>
                            <a:rPr b="0" i="1"/>
                            <a:t>type = "source"</a:t>
                          </a:r>
                          <a:r>
                            <a:t>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rPr>
                            <a:t>CRAN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algn="l" defTabSz="914400">
                            <a:defRPr sz="1200"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 b="1" sz="1200"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rPr>
                            <a:t>R CMD install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algn="l" defTabSz="914400">
                            <a:defRPr sz="1200"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EBEBEB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algn="l" defTabSz="914400">
                            <a:defRPr sz="1200"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defRPr>
                          </a:pPr>
                          <a:r>
                            <a:rPr>
                              <a:solidFill>
                                <a:schemeClr val="accent1"/>
                              </a:solidFill>
                            </a:rPr>
                            <a:t>devtools::</a:t>
                          </a:r>
                          <a:r>
                            <a:rPr b="1"/>
                            <a:t>install()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algn="l" defTabSz="914400">
                            <a:defRPr sz="1200"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defRPr>
                          </a:pPr>
                          <a:r>
                            <a:rPr>
                              <a:solidFill>
                                <a:schemeClr val="accent1"/>
                              </a:solidFill>
                            </a:rPr>
                            <a:t>devtools::</a:t>
                          </a:r>
                          <a:r>
                            <a:rPr b="1"/>
                            <a:t>build()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algn="l" defTabSz="914400">
                            <a:defRPr sz="1200"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defRPr>
                          </a:pPr>
                          <a:r>
                            <a:rPr>
                              <a:solidFill>
                                <a:schemeClr val="accent1"/>
                              </a:solidFill>
                            </a:rPr>
                            <a:t>devtools::</a:t>
                          </a:r>
                          <a:r>
                            <a:rPr b="1" sz="1100"/>
                            <a:t>install_github()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rPr>
                            <a:t>github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algn="l" defTabSz="914400">
                            <a:defRPr sz="1200"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defRPr>
                          </a:pPr>
                          <a:r>
                            <a:rPr>
                              <a:solidFill>
                                <a:schemeClr val="accent1"/>
                              </a:solidFill>
                            </a:rPr>
                            <a:t>devtools::</a:t>
                          </a:r>
                          <a:r>
                            <a:rPr b="1"/>
                            <a:t>load_all()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12391"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 sz="1200"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rPr>
                            <a:t>Build &amp; Reload (RStudio)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237827">
                    <a:tc>
                      <a:txBody>
                        <a:bodyPr/>
                        <a:lstStyle/>
                        <a:p>
                          <a:pPr algn="l" defTabSz="914400">
                            <a:defRPr sz="1800"/>
                          </a:pPr>
                          <a:r>
                            <a:rPr b="1" sz="1200"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rPr>
                            <a:t>library()</a:t>
                          </a: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900">
                              <a:solidFill>
                                <a:schemeClr val="accent1">
                                  <a:hueOff val="47394"/>
                                  <a:satOff val="-25753"/>
                                  <a:lumOff val="-7544"/>
                                </a:schemeClr>
                              </a:solidFill>
                              <a:latin typeface="Source Code Pro Medium"/>
                              <a:ea typeface="Source Code Pro Medium"/>
                              <a:cs typeface="Source Code Pro Medium"/>
                              <a:sym typeface="Source Code Pro Medium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300">
                              <a:solidFill>
                                <a:srgbClr val="0048AA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1300">
                              <a:solidFill>
                                <a:srgbClr val="007DD6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DCDEE0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1300">
                              <a:solidFill>
                                <a:srgbClr val="0096FF"/>
                              </a:solidFill>
                              <a:latin typeface="FontAwesome"/>
                              <a:ea typeface="FontAwesome"/>
                              <a:cs typeface="FontAwesome"/>
                              <a:sym typeface="FontAwesome"/>
                            </a:rPr>
                            <a:t></a:t>
                          </a:r>
                        </a:p>
                      </a:txBody>
                      <a:tcPr marL="50800" marR="50800" marT="50800" marB="50800" anchor="ctr" anchorCtr="0" horzOverflow="overflow">
                        <a:lnL w="12700">
                          <a:solidFill>
                            <a:srgbClr val="DCDEE0"/>
                          </a:solidFill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</a:tr>
                  <a:tr h="159727">
                    <a:tc>
                      <a:txBody>
                        <a:bodyPr/>
                        <a:lstStyle/>
                        <a:p>
                          <a:pPr algn="l" defTabSz="914400">
                            <a:defRPr b="1" sz="1200"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defRPr>
                          </a:pPr>
                        </a:p>
                      </a:txBody>
                      <a:tcPr marL="12700" marR="12700" marT="12700" marB="12700" anchor="ctr" anchorCtr="0" horzOverflow="overflow">
                        <a:lnL w="12700">
                          <a:solidFill>
                            <a:srgbClr val="A6AAA9"/>
                          </a:solidFill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1000"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rPr>
                            <a:t>Internet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0"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1000">
                              <a:solidFill>
                                <a:srgbClr val="53585F"/>
                              </a:solidFill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rPr>
                            <a:t>On disk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A9A9A9"/>
                        </a:solidFill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1000">
                              <a:solidFill>
                                <a:srgbClr val="53585F"/>
                              </a:solidFill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rPr>
                            <a:t>libraryy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0"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C0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1800"/>
                          </a:pPr>
                          <a:r>
                            <a:rPr sz="900">
                              <a:solidFill>
                                <a:srgbClr val="53585F"/>
                              </a:solidFill>
                              <a:latin typeface="Source Sans Pro"/>
                              <a:ea typeface="Source Sans Pro"/>
                              <a:cs typeface="Source Sans Pro"/>
                              <a:sym typeface="Source Sans Pro"/>
                            </a:rPr>
                            <a:t>memory</a:t>
                          </a:r>
                        </a:p>
                      </a:txBody>
                      <a:tcPr marL="0" marR="0" marT="0" marB="0" anchor="ctr" anchorCtr="0" horzOverflow="overflow">
                        <a:lnL w="0">
                          <a:miter lim="400000"/>
                        </a:lnL>
                        <a:lnR w="12700">
                          <a:solidFill>
                            <a:srgbClr val="A6AAA9"/>
                          </a:solidFill>
                          <a:miter lim="400000"/>
                        </a:lnR>
                        <a:lnT w="0">
                          <a:miter lim="400000"/>
                        </a:lnT>
                        <a:lnB w="12700">
                          <a:solidFill>
                            <a:srgbClr val="A6AAA9"/>
                          </a:solidFill>
                          <a:miter lim="400000"/>
                        </a:lnB>
                        <a:solidFill>
                          <a:srgbClr val="DCDEE0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23" name="Triangle"/>
              <p:cNvSpPr/>
              <p:nvPr/>
            </p:nvSpPr>
            <p:spPr>
              <a:xfrm rot="5400000">
                <a:off x="3380947" y="1230607"/>
                <a:ext cx="76201" cy="76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4" name="Line"/>
              <p:cNvSpPr/>
              <p:nvPr/>
            </p:nvSpPr>
            <p:spPr>
              <a:xfrm>
                <a:off x="2100160" y="424450"/>
                <a:ext cx="9651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25" name="Line"/>
              <p:cNvSpPr/>
              <p:nvPr/>
            </p:nvSpPr>
            <p:spPr>
              <a:xfrm>
                <a:off x="2105967" y="619912"/>
                <a:ext cx="5841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26" name="Line"/>
              <p:cNvSpPr/>
              <p:nvPr/>
            </p:nvSpPr>
            <p:spPr>
              <a:xfrm>
                <a:off x="3209546" y="845769"/>
                <a:ext cx="2539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27" name="Line"/>
              <p:cNvSpPr/>
              <p:nvPr/>
            </p:nvSpPr>
            <p:spPr>
              <a:xfrm>
                <a:off x="2841653" y="1052389"/>
                <a:ext cx="6222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28" name="Line"/>
              <p:cNvSpPr/>
              <p:nvPr/>
            </p:nvSpPr>
            <p:spPr>
              <a:xfrm>
                <a:off x="2462560" y="1699566"/>
                <a:ext cx="2412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29" name="Line"/>
              <p:cNvSpPr/>
              <p:nvPr/>
            </p:nvSpPr>
            <p:spPr>
              <a:xfrm>
                <a:off x="2167547" y="1904599"/>
                <a:ext cx="1396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30" name="Line"/>
              <p:cNvSpPr/>
              <p:nvPr/>
            </p:nvSpPr>
            <p:spPr>
              <a:xfrm flipV="1">
                <a:off x="2472995" y="2122726"/>
                <a:ext cx="14223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31" name="Line"/>
              <p:cNvSpPr/>
              <p:nvPr/>
            </p:nvSpPr>
            <p:spPr>
              <a:xfrm flipV="1">
                <a:off x="3609394" y="2324725"/>
                <a:ext cx="2920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32" name="Line"/>
              <p:cNvSpPr/>
              <p:nvPr/>
            </p:nvSpPr>
            <p:spPr>
              <a:xfrm>
                <a:off x="2470627" y="2326821"/>
                <a:ext cx="9905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33" name="Line"/>
              <p:cNvSpPr/>
              <p:nvPr/>
            </p:nvSpPr>
            <p:spPr>
              <a:xfrm>
                <a:off x="3605160" y="2541521"/>
                <a:ext cx="292003" cy="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34" name="Line"/>
              <p:cNvSpPr/>
              <p:nvPr/>
            </p:nvSpPr>
            <p:spPr>
              <a:xfrm>
                <a:off x="2780011" y="695031"/>
                <a:ext cx="1" cy="2920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35" name="Line"/>
              <p:cNvSpPr/>
              <p:nvPr/>
            </p:nvSpPr>
            <p:spPr>
              <a:xfrm>
                <a:off x="3150028" y="480261"/>
                <a:ext cx="1" cy="2920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36" name="Line"/>
              <p:cNvSpPr/>
              <p:nvPr/>
            </p:nvSpPr>
            <p:spPr>
              <a:xfrm flipV="1">
                <a:off x="2784244" y="1120942"/>
                <a:ext cx="1" cy="5079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37" name="Line"/>
              <p:cNvSpPr/>
              <p:nvPr/>
            </p:nvSpPr>
            <p:spPr>
              <a:xfrm>
                <a:off x="2474849" y="1235339"/>
                <a:ext cx="918568" cy="413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76" fill="norm" stroke="1" extrusionOk="0">
                    <a:moveTo>
                      <a:pt x="0" y="20876"/>
                    </a:moveTo>
                    <a:lnTo>
                      <a:pt x="5723" y="20179"/>
                    </a:lnTo>
                    <a:cubicBezTo>
                      <a:pt x="6023" y="7189"/>
                      <a:pt x="6654" y="-724"/>
                      <a:pt x="7328" y="52"/>
                    </a:cubicBezTo>
                    <a:cubicBezTo>
                      <a:pt x="7928" y="743"/>
                      <a:pt x="8464" y="8293"/>
                      <a:pt x="8733" y="19830"/>
                    </a:cubicBezTo>
                    <a:lnTo>
                      <a:pt x="21600" y="19481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38" name="Line"/>
              <p:cNvSpPr/>
              <p:nvPr/>
            </p:nvSpPr>
            <p:spPr>
              <a:xfrm flipV="1">
                <a:off x="2409743" y="1370803"/>
                <a:ext cx="1" cy="507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39" name="Triangle"/>
              <p:cNvSpPr/>
              <p:nvPr/>
            </p:nvSpPr>
            <p:spPr>
              <a:xfrm>
                <a:off x="2364348" y="1350235"/>
                <a:ext cx="88901" cy="38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0" name="Line"/>
              <p:cNvSpPr/>
              <p:nvPr/>
            </p:nvSpPr>
            <p:spPr>
              <a:xfrm flipV="1">
                <a:off x="2413056" y="1791711"/>
                <a:ext cx="1" cy="50703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/>
                </a:pPr>
              </a:p>
            </p:txBody>
          </p:sp>
          <p:sp>
            <p:nvSpPr>
              <p:cNvPr id="141" name="Triangle"/>
              <p:cNvSpPr/>
              <p:nvPr/>
            </p:nvSpPr>
            <p:spPr>
              <a:xfrm>
                <a:off x="2367661" y="1771143"/>
                <a:ext cx="88901" cy="38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43" name="Repository"/>
            <p:cNvSpPr txBox="1"/>
            <p:nvPr/>
          </p:nvSpPr>
          <p:spPr>
            <a:xfrm rot="16200000">
              <a:off x="1600416" y="174382"/>
              <a:ext cx="821599" cy="464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tabLst>
                  <a:tab pos="1181100" algn="l"/>
                </a:tabLst>
                <a:defRPr b="1" sz="11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 defTabSz="914400"/>
              <a:r>
                <a:t>Repository</a:t>
              </a:r>
            </a:p>
          </p:txBody>
        </p:sp>
        <p:sp>
          <p:nvSpPr>
            <p:cNvPr id="144" name="Source"/>
            <p:cNvSpPr txBox="1"/>
            <p:nvPr/>
          </p:nvSpPr>
          <p:spPr>
            <a:xfrm rot="16200000">
              <a:off x="2096903" y="397743"/>
              <a:ext cx="544294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tabLst>
                  <a:tab pos="1181100" algn="l"/>
                </a:tabLst>
                <a:defRPr b="1" sz="11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 defTabSz="914400"/>
              <a:r>
                <a:t>Source</a:t>
              </a:r>
            </a:p>
          </p:txBody>
        </p:sp>
        <p:sp>
          <p:nvSpPr>
            <p:cNvPr id="145" name="Bundle"/>
            <p:cNvSpPr txBox="1"/>
            <p:nvPr/>
          </p:nvSpPr>
          <p:spPr>
            <a:xfrm rot="16200000">
              <a:off x="2459245" y="390968"/>
              <a:ext cx="557985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tabLst>
                  <a:tab pos="1181100" algn="l"/>
                </a:tabLst>
                <a:defRPr b="1" sz="11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 defTabSz="914400"/>
              <a:r>
                <a:t>Bundle</a:t>
              </a:r>
            </a:p>
          </p:txBody>
        </p:sp>
        <p:sp>
          <p:nvSpPr>
            <p:cNvPr id="146" name="Binary"/>
            <p:cNvSpPr txBox="1"/>
            <p:nvPr/>
          </p:nvSpPr>
          <p:spPr>
            <a:xfrm rot="16200000">
              <a:off x="2856221" y="407243"/>
              <a:ext cx="52781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tabLst>
                  <a:tab pos="1181100" algn="l"/>
                </a:tabLst>
                <a:defRPr b="1" sz="11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 defTabSz="914400"/>
              <a:r>
                <a:t>Binary</a:t>
              </a:r>
            </a:p>
          </p:txBody>
        </p:sp>
        <p:sp>
          <p:nvSpPr>
            <p:cNvPr id="147" name="Installed"/>
            <p:cNvSpPr txBox="1"/>
            <p:nvPr/>
          </p:nvSpPr>
          <p:spPr>
            <a:xfrm rot="16200000">
              <a:off x="3184940" y="342073"/>
              <a:ext cx="65954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tabLst>
                  <a:tab pos="1181100" algn="l"/>
                </a:tabLst>
                <a:defRPr b="1" sz="11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 defTabSz="914400"/>
              <a:r>
                <a:t>Installed</a:t>
              </a:r>
            </a:p>
          </p:txBody>
        </p:sp>
        <p:sp>
          <p:nvSpPr>
            <p:cNvPr id="148" name="In memory"/>
            <p:cNvSpPr txBox="1"/>
            <p:nvPr/>
          </p:nvSpPr>
          <p:spPr>
            <a:xfrm rot="16200000">
              <a:off x="3526779" y="278230"/>
              <a:ext cx="790446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tabLst>
                  <a:tab pos="1181100" algn="l"/>
                </a:tabLst>
                <a:defRPr b="1" sz="11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 defTabSz="914400"/>
              <a:r>
                <a:t>In memory</a:t>
              </a:r>
            </a:p>
          </p:txBody>
        </p:sp>
      </p:grpSp>
      <p:sp>
        <p:nvSpPr>
          <p:cNvPr id="150" name="Rectangle"/>
          <p:cNvSpPr/>
          <p:nvPr/>
        </p:nvSpPr>
        <p:spPr>
          <a:xfrm>
            <a:off x="4714762" y="266699"/>
            <a:ext cx="4546601" cy="1028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51" name="Rectangle"/>
          <p:cNvSpPr/>
          <p:nvPr/>
        </p:nvSpPr>
        <p:spPr>
          <a:xfrm>
            <a:off x="9446319" y="253999"/>
            <a:ext cx="4292601" cy="1028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52" name="Package Development…"/>
          <p:cNvSpPr txBox="1"/>
          <p:nvPr>
            <p:ph type="title"/>
          </p:nvPr>
        </p:nvSpPr>
        <p:spPr>
          <a:xfrm>
            <a:off x="246469" y="78022"/>
            <a:ext cx="4283336" cy="1097526"/>
          </a:xfrm>
          <a:prstGeom prst="rect">
            <a:avLst/>
          </a:prstGeom>
        </p:spPr>
        <p:txBody>
          <a:bodyPr/>
          <a:lstStyle/>
          <a:p>
            <a:pPr defTabSz="292100"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3300"/>
              <a:t>Package Development</a:t>
            </a:r>
          </a:p>
          <a:p>
            <a:pPr defTabSz="292100"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with devtools</a:t>
            </a: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 Cheat Sheet </a:t>
            </a:r>
          </a:p>
        </p:txBody>
      </p:sp>
      <p:pic>
        <p:nvPicPr>
          <p:cNvPr id="153" name="Group" descr="Group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4758" y="1087239"/>
            <a:ext cx="1057493" cy="37118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Package Structure"/>
          <p:cNvSpPr/>
          <p:nvPr/>
        </p:nvSpPr>
        <p:spPr>
          <a:xfrm>
            <a:off x="235534" y="1546145"/>
            <a:ext cx="4287217" cy="387049"/>
          </a:xfrm>
          <a:prstGeom prst="roundRect">
            <a:avLst>
              <a:gd name="adj" fmla="val 16636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Package Structure</a:t>
            </a:r>
          </a:p>
        </p:txBody>
      </p:sp>
      <p:sp>
        <p:nvSpPr>
          <p:cNvPr id="155" name="A package is a convention for organizing files into directories.…"/>
          <p:cNvSpPr txBox="1"/>
          <p:nvPr/>
        </p:nvSpPr>
        <p:spPr>
          <a:xfrm>
            <a:off x="239896" y="1859950"/>
            <a:ext cx="4278493" cy="1253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 package is a convention for organizing files into directories. </a:t>
            </a:r>
          </a:p>
          <a:p>
            <a:pPr algn="l">
              <a:lnSpc>
                <a:spcPct val="3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This sheet shows how to work with the 7 most common parts of an R package:</a:t>
            </a:r>
          </a:p>
        </p:txBody>
      </p:sp>
      <p:sp>
        <p:nvSpPr>
          <p:cNvPr id="156" name="Text"/>
          <p:cNvSpPr txBox="1"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57" name="Setup (   DESCRIPTION)"/>
          <p:cNvSpPr/>
          <p:nvPr/>
        </p:nvSpPr>
        <p:spPr>
          <a:xfrm>
            <a:off x="4700046" y="266134"/>
            <a:ext cx="9031474" cy="387049"/>
          </a:xfrm>
          <a:prstGeom prst="roundRect">
            <a:avLst>
              <a:gd name="adj" fmla="val 16636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Setup </a:t>
            </a:r>
            <a:r>
              <a:rPr sz="2300"/>
              <a:t>( 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rPr b="1" sz="2300"/>
              <a:t> </a:t>
            </a:r>
            <a:r>
              <a:rPr sz="2300"/>
              <a:t>DESCRIPTION)</a:t>
            </a:r>
          </a:p>
        </p:txBody>
      </p:sp>
      <p:sp>
        <p:nvSpPr>
          <p:cNvPr id="158" name="Text"/>
          <p:cNvSpPr txBox="1"/>
          <p:nvPr/>
        </p:nvSpPr>
        <p:spPr>
          <a:xfrm>
            <a:off x="671103" y="3062523"/>
            <a:ext cx="3364495" cy="166870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11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lnSpc>
                <a:spcPct val="11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lnSpc>
                <a:spcPct val="11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lnSpc>
                <a:spcPct val="11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lnSpc>
                <a:spcPct val="11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lnSpc>
                <a:spcPct val="11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lnSpc>
                <a:spcPct val="11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59" name="The   DESCRIPTION file describes your work and sets up how your package will work with other packages."/>
          <p:cNvSpPr txBox="1"/>
          <p:nvPr/>
        </p:nvSpPr>
        <p:spPr>
          <a:xfrm>
            <a:off x="4848816" y="560914"/>
            <a:ext cx="4278492" cy="635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The 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DESCRIPTION file describes your work and sets up how your package will work with other packages.</a:t>
            </a:r>
          </a:p>
        </p:txBody>
      </p:sp>
      <p:sp>
        <p:nvSpPr>
          <p:cNvPr id="160" name=" Package…"/>
          <p:cNvSpPr txBox="1"/>
          <p:nvPr/>
        </p:nvSpPr>
        <p:spPr>
          <a:xfrm>
            <a:off x="991867" y="2988943"/>
            <a:ext cx="1658301" cy="192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algn="l">
              <a:lnSpc>
                <a:spcPct val="4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lnSpc>
                <a:spcPct val="11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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 </a:t>
            </a:r>
            <a:r>
              <a:t>Package</a:t>
            </a:r>
          </a:p>
          <a:p>
            <a:pPr algn="l">
              <a:lnSpc>
                <a:spcPct val="11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 </a:t>
            </a:r>
            <a:r>
              <a:t>DESCRIPTION</a:t>
            </a:r>
          </a:p>
          <a:p>
            <a:pPr algn="l">
              <a:lnSpc>
                <a:spcPct val="11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R/</a:t>
            </a:r>
          </a:p>
          <a:p>
            <a:pPr algn="l">
              <a:lnSpc>
                <a:spcPct val="11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tests/</a:t>
            </a:r>
          </a:p>
          <a:p>
            <a:pPr algn="l">
              <a:lnSpc>
                <a:spcPct val="11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man/</a:t>
            </a:r>
          </a:p>
          <a:p>
            <a:pPr algn="l">
              <a:lnSpc>
                <a:spcPct val="11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vignettes/</a:t>
            </a:r>
          </a:p>
          <a:p>
            <a:pPr algn="l">
              <a:lnSpc>
                <a:spcPct val="11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  </a:t>
            </a:r>
            <a:r>
              <a:t>data/</a:t>
            </a:r>
          </a:p>
          <a:p>
            <a:pPr algn="l">
              <a:lnSpc>
                <a:spcPct val="110000"/>
              </a:lnSpc>
              <a:defRPr sz="12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 </a:t>
            </a:r>
            <a:r>
              <a:t>NAMESPACE</a:t>
            </a:r>
          </a:p>
        </p:txBody>
      </p:sp>
      <p:sp>
        <p:nvSpPr>
          <p:cNvPr id="161" name="You must have a DESCRIPTION file…"/>
          <p:cNvSpPr txBox="1"/>
          <p:nvPr/>
        </p:nvSpPr>
        <p:spPr>
          <a:xfrm>
            <a:off x="5317897" y="1142311"/>
            <a:ext cx="3717980" cy="1346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 defTabSz="572516">
              <a:lnSpc>
                <a:spcPct val="90000"/>
              </a:lnSpc>
              <a:spcBef>
                <a:spcPts val="900"/>
              </a:spcBef>
              <a:defRPr sz="1372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You must have a DESCRIPTION file</a:t>
            </a:r>
          </a:p>
          <a:p>
            <a:pPr algn="l" defTabSz="572516">
              <a:lnSpc>
                <a:spcPct val="90000"/>
              </a:lnSpc>
              <a:spcBef>
                <a:spcPts val="200"/>
              </a:spcBef>
              <a:defRPr sz="1372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Add the packages that yours relies on with</a:t>
            </a:r>
          </a:p>
          <a:p>
            <a:pPr algn="l" defTabSz="572516">
              <a:lnSpc>
                <a:spcPct val="80000"/>
              </a:lnSpc>
              <a:spcBef>
                <a:spcPts val="200"/>
              </a:spcBef>
              <a:defRPr sz="1372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1"/>
                </a:solidFill>
              </a:rPr>
              <a:t>devtools::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use_package()</a:t>
            </a:r>
          </a:p>
          <a:p>
            <a:pPr algn="l" defTabSz="572516">
              <a:lnSpc>
                <a:spcPct val="80000"/>
              </a:lnSpc>
              <a:spcBef>
                <a:spcPts val="200"/>
              </a:spcBef>
              <a:defRPr sz="1372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Adds a package to the Imports field (or Suggests field (if second argument is "Suggests").</a:t>
            </a:r>
          </a:p>
        </p:txBody>
      </p:sp>
      <p:sp>
        <p:nvSpPr>
          <p:cNvPr id="162" name=""/>
          <p:cNvSpPr txBox="1"/>
          <p:nvPr/>
        </p:nvSpPr>
        <p:spPr>
          <a:xfrm>
            <a:off x="4850263" y="1131011"/>
            <a:ext cx="487420" cy="502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31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63" name=""/>
          <p:cNvSpPr txBox="1"/>
          <p:nvPr/>
        </p:nvSpPr>
        <p:spPr>
          <a:xfrm>
            <a:off x="4850263" y="1463404"/>
            <a:ext cx="487420" cy="5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31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64" name="Rounded Rectangle"/>
          <p:cNvSpPr/>
          <p:nvPr/>
        </p:nvSpPr>
        <p:spPr>
          <a:xfrm>
            <a:off x="4762265" y="2526688"/>
            <a:ext cx="4292601" cy="798658"/>
          </a:xfrm>
          <a:prstGeom prst="roundRect">
            <a:avLst>
              <a:gd name="adj" fmla="val 4022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65" name="Line"/>
          <p:cNvSpPr/>
          <p:nvPr/>
        </p:nvSpPr>
        <p:spPr>
          <a:xfrm>
            <a:off x="4730585" y="1162614"/>
            <a:ext cx="4311816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166" name="Line"/>
          <p:cNvSpPr/>
          <p:nvPr/>
        </p:nvSpPr>
        <p:spPr>
          <a:xfrm>
            <a:off x="4762265" y="2448844"/>
            <a:ext cx="4280136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167" name="Rounded Rectangle"/>
          <p:cNvSpPr/>
          <p:nvPr/>
        </p:nvSpPr>
        <p:spPr>
          <a:xfrm>
            <a:off x="2747706" y="3511393"/>
            <a:ext cx="774701" cy="157253"/>
          </a:xfrm>
          <a:prstGeom prst="roundRect">
            <a:avLst>
              <a:gd name="adj" fmla="val 45962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68" name="Rounded Rectangle"/>
          <p:cNvSpPr/>
          <p:nvPr/>
        </p:nvSpPr>
        <p:spPr>
          <a:xfrm>
            <a:off x="2747706" y="3316933"/>
            <a:ext cx="774701" cy="157253"/>
          </a:xfrm>
          <a:prstGeom prst="roundRect">
            <a:avLst>
              <a:gd name="adj" fmla="val 45962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69" name="Rounded Rectangle"/>
          <p:cNvSpPr/>
          <p:nvPr/>
        </p:nvSpPr>
        <p:spPr>
          <a:xfrm>
            <a:off x="2747706" y="3705853"/>
            <a:ext cx="774701" cy="157253"/>
          </a:xfrm>
          <a:prstGeom prst="roundRect">
            <a:avLst>
              <a:gd name="adj" fmla="val 45962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70" name="Rounded Rectangle"/>
          <p:cNvSpPr/>
          <p:nvPr/>
        </p:nvSpPr>
        <p:spPr>
          <a:xfrm>
            <a:off x="2747706" y="3900313"/>
            <a:ext cx="774701" cy="157253"/>
          </a:xfrm>
          <a:prstGeom prst="roundRect">
            <a:avLst>
              <a:gd name="adj" fmla="val 45962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71" name="Rounded Rectangle"/>
          <p:cNvSpPr/>
          <p:nvPr/>
        </p:nvSpPr>
        <p:spPr>
          <a:xfrm>
            <a:off x="2747706" y="4094774"/>
            <a:ext cx="774701" cy="157253"/>
          </a:xfrm>
          <a:prstGeom prst="roundRect">
            <a:avLst>
              <a:gd name="adj" fmla="val 45962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72" name="Rounded Rectangle"/>
          <p:cNvSpPr/>
          <p:nvPr/>
        </p:nvSpPr>
        <p:spPr>
          <a:xfrm>
            <a:off x="2747706" y="4289234"/>
            <a:ext cx="774701" cy="157253"/>
          </a:xfrm>
          <a:prstGeom prst="roundRect">
            <a:avLst>
              <a:gd name="adj" fmla="val 45962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73" name="Rounded Rectangle"/>
          <p:cNvSpPr/>
          <p:nvPr/>
        </p:nvSpPr>
        <p:spPr>
          <a:xfrm>
            <a:off x="2747706" y="4483694"/>
            <a:ext cx="774701" cy="157253"/>
          </a:xfrm>
          <a:prstGeom prst="roundRect">
            <a:avLst>
              <a:gd name="adj" fmla="val 45962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174" name="Setup"/>
          <p:cNvSpPr txBox="1"/>
          <p:nvPr/>
        </p:nvSpPr>
        <p:spPr>
          <a:xfrm>
            <a:off x="2897904" y="3238044"/>
            <a:ext cx="474305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>
              <a:defRPr sz="11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Setup</a:t>
            </a:r>
          </a:p>
        </p:txBody>
      </p:sp>
      <p:sp>
        <p:nvSpPr>
          <p:cNvPr id="175" name="Write code"/>
          <p:cNvSpPr txBox="1"/>
          <p:nvPr/>
        </p:nvSpPr>
        <p:spPr>
          <a:xfrm>
            <a:off x="2756667" y="3432504"/>
            <a:ext cx="756779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>
              <a:defRPr sz="11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 code</a:t>
            </a:r>
          </a:p>
        </p:txBody>
      </p:sp>
      <p:sp>
        <p:nvSpPr>
          <p:cNvPr id="176" name="Test"/>
          <p:cNvSpPr txBox="1"/>
          <p:nvPr/>
        </p:nvSpPr>
        <p:spPr>
          <a:xfrm>
            <a:off x="2953503" y="3636138"/>
            <a:ext cx="366875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>
              <a:defRPr sz="11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Test</a:t>
            </a:r>
          </a:p>
        </p:txBody>
      </p:sp>
      <p:sp>
        <p:nvSpPr>
          <p:cNvPr id="177" name="Document"/>
          <p:cNvSpPr txBox="1"/>
          <p:nvPr/>
        </p:nvSpPr>
        <p:spPr>
          <a:xfrm>
            <a:off x="2772702" y="3835469"/>
            <a:ext cx="745322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>
              <a:defRPr sz="11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Document</a:t>
            </a:r>
          </a:p>
        </p:txBody>
      </p:sp>
      <p:sp>
        <p:nvSpPr>
          <p:cNvPr id="178" name="Teach"/>
          <p:cNvSpPr txBox="1"/>
          <p:nvPr/>
        </p:nvSpPr>
        <p:spPr>
          <a:xfrm>
            <a:off x="2899092" y="4021789"/>
            <a:ext cx="471929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>
              <a:defRPr sz="11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Teach</a:t>
            </a:r>
          </a:p>
        </p:txBody>
      </p:sp>
      <p:sp>
        <p:nvSpPr>
          <p:cNvPr id="179" name="Add data"/>
          <p:cNvSpPr txBox="1"/>
          <p:nvPr/>
        </p:nvSpPr>
        <p:spPr>
          <a:xfrm>
            <a:off x="2808287" y="4218522"/>
            <a:ext cx="653539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>
              <a:defRPr sz="11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Add data</a:t>
            </a:r>
          </a:p>
        </p:txBody>
      </p:sp>
      <p:sp>
        <p:nvSpPr>
          <p:cNvPr id="180" name="Organize"/>
          <p:cNvSpPr txBox="1"/>
          <p:nvPr/>
        </p:nvSpPr>
        <p:spPr>
          <a:xfrm>
            <a:off x="2807518" y="4396851"/>
            <a:ext cx="655077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>
              <a:defRPr sz="11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Organize</a:t>
            </a:r>
          </a:p>
        </p:txBody>
      </p:sp>
      <p:sp>
        <p:nvSpPr>
          <p:cNvPr id="181" name="devtools::add_build_ignore(&quot;file&quot;)…"/>
          <p:cNvSpPr txBox="1"/>
          <p:nvPr/>
        </p:nvSpPr>
        <p:spPr>
          <a:xfrm>
            <a:off x="219417" y="9696539"/>
            <a:ext cx="4546601" cy="712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 defTabSz="531622">
              <a:lnSpc>
                <a:spcPct val="90000"/>
              </a:lnSpc>
              <a:spcBef>
                <a:spcPts val="200"/>
              </a:spcBef>
              <a:defRPr sz="127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1"/>
                </a:solidFill>
              </a:rPr>
              <a:t>devtools::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add_build_ignore(</a:t>
            </a:r>
            <a:r>
              <a:rPr i="1"/>
              <a:t>"file"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)</a:t>
            </a:r>
          </a:p>
          <a:p>
            <a:pPr algn="l" defTabSz="531622">
              <a:lnSpc>
                <a:spcPct val="90000"/>
              </a:lnSpc>
              <a:spcBef>
                <a:spcPts val="200"/>
              </a:spcBef>
              <a:defRPr sz="1274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Adds file to .Rbuildignore, a list of files that will not be included when package is built.</a:t>
            </a:r>
          </a:p>
        </p:txBody>
      </p:sp>
      <p:sp>
        <p:nvSpPr>
          <p:cNvPr id="182" name=""/>
          <p:cNvSpPr txBox="1"/>
          <p:nvPr/>
        </p:nvSpPr>
        <p:spPr>
          <a:xfrm>
            <a:off x="9582905" y="4269354"/>
            <a:ext cx="487420" cy="5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3100"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grpSp>
        <p:nvGrpSpPr>
          <p:cNvPr id="193" name="Group"/>
          <p:cNvGrpSpPr/>
          <p:nvPr/>
        </p:nvGrpSpPr>
        <p:grpSpPr>
          <a:xfrm>
            <a:off x="9427503" y="3408915"/>
            <a:ext cx="4322287" cy="5531529"/>
            <a:chOff x="0" y="0"/>
            <a:chExt cx="4322286" cy="5531528"/>
          </a:xfrm>
        </p:grpSpPr>
        <p:sp>
          <p:nvSpPr>
            <p:cNvPr id="183" name="Setup (   DESCRIPTION)"/>
            <p:cNvSpPr/>
            <p:nvPr/>
          </p:nvSpPr>
          <p:spPr>
            <a:xfrm>
              <a:off x="22678" y="0"/>
              <a:ext cx="4293058" cy="387049"/>
            </a:xfrm>
            <a:prstGeom prst="roundRect">
              <a:avLst>
                <a:gd name="adj" fmla="val 16636"/>
              </a:avLst>
            </a:prstGeom>
            <a:solidFill>
              <a:srgbClr val="53585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indent="0">
                <a:defRPr sz="15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 sz="2300"/>
                <a:t>Setup </a:t>
              </a:r>
              <a:r>
                <a:rPr sz="2300"/>
                <a:t>( </a:t>
              </a:r>
              <a:r>
                <a:rPr sz="2300">
                  <a:latin typeface="FontAwesome"/>
                  <a:ea typeface="FontAwesome"/>
                  <a:cs typeface="FontAwesome"/>
                  <a:sym typeface="FontAwesome"/>
                </a:rPr>
                <a:t> </a:t>
              </a:r>
              <a:r>
                <a:rPr b="1" sz="2300"/>
                <a:t> </a:t>
              </a:r>
              <a:r>
                <a:rPr sz="2300"/>
                <a:t>DESCRIPTION)</a:t>
              </a:r>
            </a:p>
          </p:txBody>
        </p:sp>
        <p:sp>
          <p:nvSpPr>
            <p:cNvPr id="184" name="The   DESCRIPTION file describes your work and sets up how your package will work with other packages."/>
            <p:cNvSpPr txBox="1"/>
            <p:nvPr/>
          </p:nvSpPr>
          <p:spPr>
            <a:xfrm>
              <a:off x="43794" y="301398"/>
              <a:ext cx="4278493" cy="635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defRPr sz="14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The  </a:t>
              </a:r>
              <a:r>
                <a:rPr>
                  <a:solidFill>
                    <a:srgbClr val="53585F"/>
                  </a:solidFill>
                  <a:latin typeface="FontAwesome"/>
                  <a:ea typeface="FontAwesome"/>
                  <a:cs typeface="FontAwesome"/>
                  <a:sym typeface="FontAwesome"/>
                </a:rPr>
                <a:t> </a:t>
              </a:r>
              <a:r>
                <a:t>DESCRIPTION file describes your work and sets up how your package will work with other packages.</a:t>
              </a:r>
            </a:p>
          </p:txBody>
        </p:sp>
        <p:sp>
          <p:nvSpPr>
            <p:cNvPr id="185" name="You must have a DESCRIPTION file…"/>
            <p:cNvSpPr txBox="1"/>
            <p:nvPr/>
          </p:nvSpPr>
          <p:spPr>
            <a:xfrm>
              <a:off x="559598" y="942691"/>
              <a:ext cx="3630164" cy="11897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 defTabSz="531622">
                <a:lnSpc>
                  <a:spcPct val="90000"/>
                </a:lnSpc>
                <a:spcBef>
                  <a:spcPts val="900"/>
                </a:spcBef>
                <a:defRPr sz="1274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You must have a DESCRIPTION file</a:t>
              </a:r>
            </a:p>
            <a:p>
              <a:pPr algn="l" defTabSz="531622">
                <a:lnSpc>
                  <a:spcPct val="90000"/>
                </a:lnSpc>
                <a:spcBef>
                  <a:spcPts val="200"/>
                </a:spcBef>
                <a:defRPr sz="1274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Add the packages that yours relies on with</a:t>
              </a:r>
            </a:p>
            <a:p>
              <a:pPr algn="l" defTabSz="531622">
                <a:lnSpc>
                  <a:spcPct val="80000"/>
                </a:lnSpc>
                <a:spcBef>
                  <a:spcPts val="200"/>
                </a:spcBef>
                <a:defRPr sz="1274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1"/>
                  </a:solidFill>
                </a:rPr>
                <a:t>devtools::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use_package()</a:t>
              </a:r>
            </a:p>
            <a:p>
              <a:pPr algn="l" defTabSz="531622">
                <a:lnSpc>
                  <a:spcPct val="80000"/>
                </a:lnSpc>
                <a:spcBef>
                  <a:spcPts val="200"/>
                </a:spcBef>
                <a:defRPr sz="1274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Adds a package to the Imports file (default) or Suggests field (if second argument is "Suggests").</a:t>
              </a:r>
            </a:p>
          </p:txBody>
        </p:sp>
        <p:sp>
          <p:nvSpPr>
            <p:cNvPr id="186" name="Line"/>
            <p:cNvSpPr/>
            <p:nvPr/>
          </p:nvSpPr>
          <p:spPr>
            <a:xfrm>
              <a:off x="100301" y="904339"/>
              <a:ext cx="4165479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187" name="Package: mypackage…"/>
            <p:cNvSpPr/>
            <p:nvPr/>
          </p:nvSpPr>
          <p:spPr>
            <a:xfrm>
              <a:off x="169269" y="2902972"/>
              <a:ext cx="4027542" cy="262855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53585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Package: mypackage</a:t>
              </a:r>
            </a:p>
            <a:p>
              <a:pPr algn="l">
                <a:defRPr sz="10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Title: Title of Package</a:t>
              </a:r>
            </a:p>
            <a:p>
              <a:pPr algn="l">
                <a:defRPr sz="10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Version: 0.1.0</a:t>
              </a:r>
            </a:p>
            <a:p>
              <a:pPr algn="l">
                <a:defRPr sz="10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Authors@R: person("Hadley", "Wickham", email = </a:t>
              </a:r>
            </a:p>
            <a:p>
              <a:pPr algn="l">
                <a:defRPr sz="10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 "</a:t>
              </a:r>
              <a:r>
                <a:rPr u="sng">
                  <a:hlinkClick r:id="rId3" invalidUrl="" action="" tgtFrame="" tooltip="" history="1" highlightClick="0" endSnd="0"/>
                </a:rPr>
                <a:t>hadley@me.com</a:t>
              </a:r>
              <a:r>
                <a:t>", role = c("aut", "cre", "cst"))</a:t>
              </a:r>
            </a:p>
            <a:p>
              <a:pPr algn="l">
                <a:defRPr sz="10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Description: What the package does (one paragraph)</a:t>
              </a:r>
            </a:p>
            <a:p>
              <a:pPr algn="l">
                <a:defRPr sz="10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Depends: R (&gt;= 3.1.0)</a:t>
              </a:r>
            </a:p>
            <a:p>
              <a:pPr algn="l">
                <a:defRPr sz="10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License: GPL-2</a:t>
              </a:r>
            </a:p>
            <a:p>
              <a:pPr algn="l">
                <a:defRPr sz="10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LazyData: true</a:t>
              </a:r>
            </a:p>
            <a:p>
              <a:pPr algn="l">
                <a:defRPr sz="10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Imports: </a:t>
              </a:r>
            </a:p>
            <a:p>
              <a:pPr algn="l">
                <a:defRPr sz="10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 dplyr (&gt;= 0.4.0),</a:t>
              </a:r>
            </a:p>
            <a:p>
              <a:pPr algn="l">
                <a:defRPr sz="10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 ggvis (&gt;= 0.2)</a:t>
              </a:r>
            </a:p>
            <a:p>
              <a:pPr algn="l">
                <a:defRPr sz="10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Suggests:</a:t>
              </a:r>
            </a:p>
            <a:p>
              <a:pPr algn="l">
                <a:defRPr sz="10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  knitr (&gt;= 0.1.0)</a:t>
              </a:r>
            </a:p>
          </p:txBody>
        </p:sp>
        <p:sp>
          <p:nvSpPr>
            <p:cNvPr id="188" name="Import packages that your package must have to work. R will install them when it installs your package."/>
            <p:cNvSpPr txBox="1"/>
            <p:nvPr/>
          </p:nvSpPr>
          <p:spPr>
            <a:xfrm>
              <a:off x="0" y="2279254"/>
              <a:ext cx="2136407" cy="6296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defRPr sz="10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Import packages that your package </a:t>
              </a:r>
              <a:r>
                <a:rPr i="1"/>
                <a:t>must have</a:t>
              </a:r>
              <a:r>
                <a:t> to work. R will install them when it installs your package.</a:t>
              </a:r>
            </a:p>
          </p:txBody>
        </p:sp>
        <p:sp>
          <p:nvSpPr>
            <p:cNvPr id="189" name="Suggest packages that re not really essential to yours. Users can install them manually, or not, as they like."/>
            <p:cNvSpPr txBox="1"/>
            <p:nvPr/>
          </p:nvSpPr>
          <p:spPr>
            <a:xfrm>
              <a:off x="2149168" y="2279254"/>
              <a:ext cx="2136407" cy="6296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algn="l">
                <a:lnSpc>
                  <a:spcPct val="90000"/>
                </a:lnSpc>
                <a:spcBef>
                  <a:spcPts val="300"/>
                </a:spcBef>
                <a:defRPr sz="1000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Suggest packages that re not really essential to yours. Users can install them manually, or not, as they like.</a:t>
              </a:r>
            </a:p>
          </p:txBody>
        </p:sp>
        <p:sp>
          <p:nvSpPr>
            <p:cNvPr id="190" name="Imports"/>
            <p:cNvSpPr txBox="1"/>
            <p:nvPr/>
          </p:nvSpPr>
          <p:spPr>
            <a:xfrm>
              <a:off x="0" y="2121832"/>
              <a:ext cx="2136407" cy="314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defTabSz="572516">
                <a:lnSpc>
                  <a:spcPct val="90000"/>
                </a:lnSpc>
                <a:spcBef>
                  <a:spcPts val="200"/>
                </a:spcBef>
                <a:defRPr b="1" sz="1274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Imports</a:t>
              </a:r>
            </a:p>
          </p:txBody>
        </p:sp>
        <p:sp>
          <p:nvSpPr>
            <p:cNvPr id="191" name="Suggests"/>
            <p:cNvSpPr txBox="1"/>
            <p:nvPr/>
          </p:nvSpPr>
          <p:spPr>
            <a:xfrm>
              <a:off x="2149168" y="2121832"/>
              <a:ext cx="2136407" cy="3148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defTabSz="572516">
                <a:lnSpc>
                  <a:spcPct val="90000"/>
                </a:lnSpc>
                <a:spcBef>
                  <a:spcPts val="200"/>
                </a:spcBef>
                <a:defRPr b="1" sz="1274"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Suggests</a:t>
              </a:r>
            </a:p>
          </p:txBody>
        </p:sp>
        <p:sp>
          <p:nvSpPr>
            <p:cNvPr id="192" name="Line"/>
            <p:cNvSpPr/>
            <p:nvPr/>
          </p:nvSpPr>
          <p:spPr>
            <a:xfrm>
              <a:off x="100301" y="2154116"/>
              <a:ext cx="4165479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</p:grpSp>
      <p:sp>
        <p:nvSpPr>
          <p:cNvPr id="194" name=""/>
          <p:cNvSpPr txBox="1"/>
          <p:nvPr/>
        </p:nvSpPr>
        <p:spPr>
          <a:xfrm>
            <a:off x="9582905" y="4614446"/>
            <a:ext cx="487420" cy="5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3100"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195" name="Package: mypackage…"/>
          <p:cNvSpPr/>
          <p:nvPr/>
        </p:nvSpPr>
        <p:spPr>
          <a:xfrm>
            <a:off x="9470869" y="708544"/>
            <a:ext cx="4027542" cy="2628558"/>
          </a:xfrm>
          <a:prstGeom prst="rect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Package: mypackage</a:t>
            </a:r>
          </a:p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Title: Title of Package</a:t>
            </a:r>
          </a:p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Version: 0.1.0</a:t>
            </a:r>
          </a:p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Authors@R: person("Hadley", "Wickham", email = </a:t>
            </a:r>
          </a:p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"</a:t>
            </a:r>
            <a:r>
              <a:rPr u="sng">
                <a:hlinkClick r:id="rId3" invalidUrl="" action="" tgtFrame="" tooltip="" history="1" highlightClick="0" endSnd="0"/>
              </a:rPr>
              <a:t>hadley@me.com</a:t>
            </a:r>
            <a:r>
              <a:t>", role = c("aut", "cre"))</a:t>
            </a:r>
          </a:p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Description: What the package does (one paragraph)</a:t>
            </a:r>
          </a:p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Depends: R (&gt;= 3.1.0)</a:t>
            </a:r>
          </a:p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License: GPL-2</a:t>
            </a:r>
          </a:p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LazyData: true</a:t>
            </a:r>
          </a:p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Imports: </a:t>
            </a:r>
          </a:p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dplyr (&gt;= 0.4.0),</a:t>
            </a:r>
          </a:p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ggvis (&gt;= 0.2)</a:t>
            </a:r>
          </a:p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Suggests:</a:t>
            </a:r>
          </a:p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  knitr (&gt;= 0.1.0)</a:t>
            </a:r>
          </a:p>
        </p:txBody>
      </p:sp>
      <p:sp>
        <p:nvSpPr>
          <p:cNvPr id="196" name="MIT license applies to your code if re-shared."/>
          <p:cNvSpPr txBox="1"/>
          <p:nvPr/>
        </p:nvSpPr>
        <p:spPr>
          <a:xfrm>
            <a:off x="5990673" y="2627183"/>
            <a:ext cx="1423192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MIT license applies to your code if re-shared.</a:t>
            </a:r>
          </a:p>
        </p:txBody>
      </p:sp>
      <p:sp>
        <p:nvSpPr>
          <p:cNvPr id="197" name="MIT"/>
          <p:cNvSpPr txBox="1"/>
          <p:nvPr/>
        </p:nvSpPr>
        <p:spPr>
          <a:xfrm>
            <a:off x="6445859" y="2520338"/>
            <a:ext cx="487420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defTabSz="572516">
              <a:lnSpc>
                <a:spcPct val="90000"/>
              </a:lnSpc>
              <a:spcBef>
                <a:spcPts val="200"/>
              </a:spcBef>
              <a:defRPr b="1" sz="1274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MIT</a:t>
            </a:r>
          </a:p>
        </p:txBody>
      </p:sp>
      <p:sp>
        <p:nvSpPr>
          <p:cNvPr id="198" name="Rounded Rectangle"/>
          <p:cNvSpPr/>
          <p:nvPr/>
        </p:nvSpPr>
        <p:spPr>
          <a:xfrm>
            <a:off x="4594233" y="9031782"/>
            <a:ext cx="4590801" cy="1346279"/>
          </a:xfrm>
          <a:prstGeom prst="roundRect">
            <a:avLst>
              <a:gd name="adj" fmla="val 2386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99" name="Visit r-pkgs.had.co.nz for more"/>
          <p:cNvSpPr/>
          <p:nvPr/>
        </p:nvSpPr>
        <p:spPr>
          <a:xfrm>
            <a:off x="4703345" y="9174815"/>
            <a:ext cx="4356101" cy="63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defRPr sz="26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Visit</a:t>
            </a:r>
            <a:r>
              <a:t> </a:t>
            </a:r>
            <a:r>
              <a:rPr>
                <a:hlinkClick r:id="rId4" invalidUrl="" action="" tgtFrame="" tooltip="" history="1" highlightClick="0" endSnd="0"/>
              </a:rPr>
              <a:t>r-pkgs.had.co.nz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for more</a:t>
            </a:r>
          </a:p>
        </p:txBody>
      </p:sp>
      <p:grpSp>
        <p:nvGrpSpPr>
          <p:cNvPr id="214" name="Group"/>
          <p:cNvGrpSpPr/>
          <p:nvPr/>
        </p:nvGrpSpPr>
        <p:grpSpPr>
          <a:xfrm>
            <a:off x="9234633" y="3392463"/>
            <a:ext cx="4521201" cy="7002446"/>
            <a:chOff x="25400" y="0"/>
            <a:chExt cx="4521200" cy="7002444"/>
          </a:xfrm>
        </p:grpSpPr>
        <p:sp>
          <p:nvSpPr>
            <p:cNvPr id="200" name="Rounded Rectangle"/>
            <p:cNvSpPr/>
            <p:nvPr/>
          </p:nvSpPr>
          <p:spPr>
            <a:xfrm>
              <a:off x="42313" y="127008"/>
              <a:ext cx="4500074" cy="6875437"/>
            </a:xfrm>
            <a:prstGeom prst="roundRect">
              <a:avLst>
                <a:gd name="adj" fmla="val 1407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135919" y="908647"/>
              <a:ext cx="4241680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135919" y="2706714"/>
              <a:ext cx="4241680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03" name=""/>
            <p:cNvSpPr txBox="1"/>
            <p:nvPr/>
          </p:nvSpPr>
          <p:spPr>
            <a:xfrm>
              <a:off x="186719" y="965896"/>
              <a:ext cx="487420" cy="502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3100">
                  <a:solidFill>
                    <a:srgbClr val="53585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</a:t>
              </a:r>
            </a:p>
          </p:txBody>
        </p:sp>
        <p:sp>
          <p:nvSpPr>
            <p:cNvPr id="204" name="Use  tests/ to store unit tests that will inform you if your code ever breaks."/>
            <p:cNvSpPr txBox="1"/>
            <p:nvPr/>
          </p:nvSpPr>
          <p:spPr>
            <a:xfrm>
              <a:off x="135919" y="317146"/>
              <a:ext cx="4292601" cy="635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sz="14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Use </a:t>
              </a:r>
              <a:r>
                <a:rPr>
                  <a:latin typeface="FontAwesome"/>
                  <a:ea typeface="FontAwesome"/>
                  <a:cs typeface="FontAwesome"/>
                  <a:sym typeface="FontAwesome"/>
                </a:rPr>
                <a:t> tests</a:t>
              </a:r>
              <a:r>
                <a:t>/ to store unit tests that will inform you if your code ever breaks.</a:t>
              </a:r>
            </a:p>
          </p:txBody>
        </p:sp>
        <p:sp>
          <p:nvSpPr>
            <p:cNvPr id="205" name="Test (   tests/)"/>
            <p:cNvSpPr/>
            <p:nvPr/>
          </p:nvSpPr>
          <p:spPr>
            <a:xfrm>
              <a:off x="25400" y="0"/>
              <a:ext cx="4521200" cy="387049"/>
            </a:xfrm>
            <a:prstGeom prst="roundRect">
              <a:avLst>
                <a:gd name="adj" fmla="val 1663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indent="0">
                <a:defRPr sz="15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 sz="2300"/>
                <a:t>Test </a:t>
              </a:r>
              <a:r>
                <a:rPr sz="2300"/>
                <a:t>( </a:t>
              </a:r>
              <a:r>
                <a:rPr sz="2300">
                  <a:latin typeface="FontAwesome"/>
                  <a:ea typeface="FontAwesome"/>
                  <a:cs typeface="FontAwesome"/>
                  <a:sym typeface="FontAwesome"/>
                </a:rPr>
                <a:t> </a:t>
              </a:r>
              <a:r>
                <a:rPr b="1" sz="2300"/>
                <a:t> </a:t>
              </a:r>
              <a:r>
                <a:rPr sz="2300"/>
                <a:t>tests/)</a:t>
              </a:r>
            </a:p>
          </p:txBody>
        </p:sp>
        <p:sp>
          <p:nvSpPr>
            <p:cNvPr id="206" name="Add a tests/ directory and import testthat with…"/>
            <p:cNvSpPr txBox="1"/>
            <p:nvPr/>
          </p:nvSpPr>
          <p:spPr>
            <a:xfrm>
              <a:off x="737644" y="971554"/>
              <a:ext cx="3630164" cy="1729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 defTabSz="549148">
                <a:lnSpc>
                  <a:spcPct val="90000"/>
                </a:lnSpc>
                <a:defRPr sz="1316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Add a </a:t>
              </a:r>
              <a:r>
                <a:rPr b="1"/>
                <a:t>tests/</a:t>
              </a:r>
              <a:r>
                <a:t> directory and import</a:t>
              </a:r>
              <a:r>
                <a:rPr b="1"/>
                <a:t> testthat</a:t>
              </a:r>
              <a:r>
                <a:t> with </a:t>
              </a:r>
            </a:p>
            <a:p>
              <a:pPr algn="l" defTabSz="549148">
                <a:lnSpc>
                  <a:spcPct val="80000"/>
                </a:lnSpc>
                <a:spcBef>
                  <a:spcPts val="200"/>
                </a:spcBef>
                <a:defRPr sz="1316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1"/>
                  </a:solidFill>
                </a:rPr>
                <a:t>devtools::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use_testthat()</a:t>
              </a:r>
            </a:p>
            <a:p>
              <a:pPr algn="l" defTabSz="549148">
                <a:lnSpc>
                  <a:spcPct val="80000"/>
                </a:lnSpc>
                <a:spcBef>
                  <a:spcPts val="900"/>
                </a:spcBef>
                <a:defRPr sz="1316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Sets up package to use automated tests with testthat</a:t>
              </a:r>
            </a:p>
            <a:p>
              <a:pPr algn="l" defTabSz="549148">
                <a:lnSpc>
                  <a:spcPct val="90000"/>
                </a:lnSpc>
                <a:spcBef>
                  <a:spcPts val="900"/>
                </a:spcBef>
                <a:defRPr sz="1316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Write tests with </a:t>
              </a:r>
              <a:r>
                <a:rPr b="1"/>
                <a:t>context()</a:t>
              </a:r>
              <a:r>
                <a:t>, </a:t>
              </a:r>
              <a:r>
                <a:rPr b="1"/>
                <a:t>test()</a:t>
              </a:r>
              <a:r>
                <a:t>, and expectations</a:t>
              </a:r>
            </a:p>
            <a:p>
              <a:pPr algn="l" defTabSz="549148">
                <a:lnSpc>
                  <a:spcPct val="90000"/>
                </a:lnSpc>
                <a:defRPr sz="1316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Save your tests as .R files in </a:t>
              </a:r>
              <a:r>
                <a:rPr b="1"/>
                <a:t>tests/testthat/</a:t>
              </a:r>
            </a:p>
          </p:txBody>
        </p:sp>
        <p:sp>
          <p:nvSpPr>
            <p:cNvPr id="207" name="1. Modify your code or tests.…"/>
            <p:cNvSpPr txBox="1"/>
            <p:nvPr/>
          </p:nvSpPr>
          <p:spPr>
            <a:xfrm>
              <a:off x="105546" y="2980263"/>
              <a:ext cx="2148015" cy="1975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 defTabSz="519937">
                <a:lnSpc>
                  <a:spcPct val="90000"/>
                </a:lnSpc>
                <a:spcBef>
                  <a:spcPts val="200"/>
                </a:spcBef>
                <a:defRPr sz="1246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sz="1779">
                  <a:solidFill>
                    <a:srgbClr val="53585F"/>
                  </a:solidFill>
                  <a:latin typeface="ChunkFive-Roman"/>
                  <a:ea typeface="ChunkFive-Roman"/>
                  <a:cs typeface="ChunkFive-Roman"/>
                  <a:sym typeface="ChunkFive-Roman"/>
                </a:rPr>
                <a:t>1.</a:t>
              </a:r>
              <a:r>
                <a:rPr sz="1779">
                  <a:solidFill>
                    <a:srgbClr val="A6AAA9"/>
                  </a:solidFill>
                  <a:latin typeface="ChunkFive-Roman"/>
                  <a:ea typeface="ChunkFive-Roman"/>
                  <a:cs typeface="ChunkFive-Roman"/>
                  <a:sym typeface="ChunkFive-Roman"/>
                </a:rPr>
                <a:t> </a:t>
              </a:r>
              <a:r>
                <a:t>Modify your code or tests.</a:t>
              </a:r>
            </a:p>
            <a:p>
              <a:pPr algn="l" defTabSz="519937">
                <a:lnSpc>
                  <a:spcPct val="90000"/>
                </a:lnSpc>
                <a:spcBef>
                  <a:spcPts val="400"/>
                </a:spcBef>
                <a:defRPr sz="1246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sz="1779">
                  <a:solidFill>
                    <a:srgbClr val="53585F"/>
                  </a:solidFill>
                  <a:latin typeface="ChunkFive-Roman"/>
                  <a:ea typeface="ChunkFive-Roman"/>
                  <a:cs typeface="ChunkFive-Roman"/>
                  <a:sym typeface="ChunkFive-Roman"/>
                </a:rPr>
                <a:t>2.</a:t>
              </a:r>
              <a:r>
                <a:rPr sz="1779">
                  <a:solidFill>
                    <a:srgbClr val="A6AAA9"/>
                  </a:solidFill>
                  <a:latin typeface="ChunkFive-Roman"/>
                  <a:ea typeface="ChunkFive-Roman"/>
                  <a:cs typeface="ChunkFive-Roman"/>
                  <a:sym typeface="ChunkFive-Roman"/>
                </a:rPr>
                <a:t> </a:t>
              </a:r>
              <a:r>
                <a:t>Test your code with one of </a:t>
              </a:r>
            </a:p>
            <a:p>
              <a:pPr algn="l" defTabSz="519937">
                <a:lnSpc>
                  <a:spcPct val="90000"/>
                </a:lnSpc>
                <a:spcBef>
                  <a:spcPts val="200"/>
                </a:spcBef>
                <a:defRPr sz="1246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1"/>
                  </a:solidFill>
                </a:rPr>
                <a:t>devtools::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test()</a:t>
              </a:r>
            </a:p>
            <a:p>
              <a:pPr algn="l" defTabSz="519937">
                <a:lnSpc>
                  <a:spcPct val="90000"/>
                </a:lnSpc>
                <a:spcBef>
                  <a:spcPts val="500"/>
                </a:spcBef>
                <a:defRPr sz="1246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Runs all tests </a:t>
              </a:r>
              <a:r>
                <a:rPr i="1">
                  <a:latin typeface="Source Sans Pro"/>
                  <a:ea typeface="Source Sans Pro"/>
                  <a:cs typeface="Source Sans Pro"/>
                  <a:sym typeface="Source Sans Pro"/>
                </a:rPr>
                <a:t>saved</a:t>
              </a:r>
              <a:r>
                <a:t> in </a:t>
              </a:r>
              <a:r>
                <a:rPr>
                  <a:solidFill>
                    <a:srgbClr val="53585F"/>
                  </a:solidFill>
                  <a:latin typeface="FontAwesome"/>
                  <a:ea typeface="FontAwesome"/>
                  <a:cs typeface="FontAwesome"/>
                  <a:sym typeface="FontAwesome"/>
                </a:rPr>
                <a:t> tests</a:t>
              </a:r>
              <a:r>
                <a:t>/. </a:t>
              </a:r>
            </a:p>
            <a:p>
              <a:pPr algn="l" defTabSz="519937">
                <a:lnSpc>
                  <a:spcPct val="90000"/>
                </a:lnSpc>
                <a:spcBef>
                  <a:spcPts val="200"/>
                </a:spcBef>
                <a:defRPr sz="1246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Ctrl/Cmd + Shift + T </a:t>
              </a:r>
              <a:endParaRPr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algn="l" defTabSz="519937">
                <a:lnSpc>
                  <a:spcPct val="90000"/>
                </a:lnSpc>
                <a:spcBef>
                  <a:spcPts val="200"/>
                </a:spcBef>
                <a:defRPr sz="1246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1"/>
                  </a:solidFill>
                </a:rPr>
                <a:t>(keyboard shortcut)</a:t>
              </a:r>
            </a:p>
            <a:p>
              <a:pPr algn="l" defTabSz="519937">
                <a:lnSpc>
                  <a:spcPct val="90000"/>
                </a:lnSpc>
                <a:spcBef>
                  <a:spcPts val="200"/>
                </a:spcBef>
                <a:defRPr sz="1246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sz="1779">
                  <a:solidFill>
                    <a:srgbClr val="53585F"/>
                  </a:solidFill>
                  <a:latin typeface="ChunkFive-Roman"/>
                  <a:ea typeface="ChunkFive-Roman"/>
                  <a:cs typeface="ChunkFive-Roman"/>
                  <a:sym typeface="ChunkFive-Roman"/>
                </a:rPr>
                <a:t>3.</a:t>
              </a:r>
              <a:r>
                <a:rPr sz="1779">
                  <a:solidFill>
                    <a:srgbClr val="A6AAA9"/>
                  </a:solidFill>
                  <a:latin typeface="ChunkFive-Roman"/>
                  <a:ea typeface="ChunkFive-Roman"/>
                  <a:cs typeface="ChunkFive-Roman"/>
                  <a:sym typeface="ChunkFive-Roman"/>
                </a:rPr>
                <a:t> </a:t>
              </a:r>
              <a:r>
                <a:t>Repeat until all tests pass</a:t>
              </a:r>
            </a:p>
          </p:txBody>
        </p:sp>
        <p:sp>
          <p:nvSpPr>
            <p:cNvPr id="208" name="Workflow"/>
            <p:cNvSpPr txBox="1"/>
            <p:nvPr/>
          </p:nvSpPr>
          <p:spPr>
            <a:xfrm>
              <a:off x="618557" y="2681100"/>
              <a:ext cx="1096592" cy="401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lvl="1" indent="0">
                <a:defRPr sz="1800">
                  <a:solidFill>
                    <a:srgbClr val="53585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Workflow</a:t>
              </a:r>
            </a:p>
          </p:txBody>
        </p:sp>
        <p:sp>
          <p:nvSpPr>
            <p:cNvPr id="209" name=""/>
            <p:cNvSpPr txBox="1"/>
            <p:nvPr/>
          </p:nvSpPr>
          <p:spPr>
            <a:xfrm>
              <a:off x="186719" y="1759817"/>
              <a:ext cx="487420" cy="502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3100">
                  <a:solidFill>
                    <a:srgbClr val="53585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</a:t>
              </a:r>
            </a:p>
          </p:txBody>
        </p:sp>
        <p:sp>
          <p:nvSpPr>
            <p:cNvPr id="210" name=""/>
            <p:cNvSpPr txBox="1"/>
            <p:nvPr/>
          </p:nvSpPr>
          <p:spPr>
            <a:xfrm>
              <a:off x="186719" y="2107482"/>
              <a:ext cx="487420" cy="502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3100">
                  <a:solidFill>
                    <a:srgbClr val="53585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</a:t>
              </a:r>
            </a:p>
          </p:txBody>
        </p:sp>
        <p:graphicFrame>
          <p:nvGraphicFramePr>
            <p:cNvPr id="211" name="Table"/>
            <p:cNvGraphicFramePr/>
            <p:nvPr/>
          </p:nvGraphicFramePr>
          <p:xfrm>
            <a:off x="91131" y="5026380"/>
            <a:ext cx="4427838" cy="19354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1144233"/>
                  <a:gridCol w="3270903"/>
                </a:tblGrid>
                <a:tr h="192270"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000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expect_equal()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DCDEE0"/>
                        </a:solidFill>
                        <a:miter lim="400000"/>
                      </a:lnL>
                      <a:lnR w="12700">
                        <a:solidFill>
                          <a:srgbClr val="DCDEE0"/>
                        </a:solidFill>
                        <a:miter lim="400000"/>
                      </a:lnR>
                      <a:lnT w="12700">
                        <a:solidFill>
                          <a:srgbClr val="DCDEE0"/>
                        </a:solidFill>
                        <a:miter lim="400000"/>
                      </a:lnT>
                      <a:lnB w="12700">
                        <a:solidFill>
                          <a:srgbClr val="DCDEE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000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is equal within small numerical tolerance?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DCDEE0"/>
                        </a:solidFill>
                        <a:miter lim="400000"/>
                      </a:lnL>
                      <a:lnR w="12700">
                        <a:solidFill>
                          <a:srgbClr val="DCDEE0"/>
                        </a:solidFill>
                        <a:miter lim="400000"/>
                      </a:lnR>
                      <a:lnT w="12700">
                        <a:solidFill>
                          <a:srgbClr val="DCDEE0"/>
                        </a:solidFill>
                        <a:miter lim="400000"/>
                      </a:lnT>
                      <a:lnB w="12700">
                        <a:solidFill>
                          <a:srgbClr val="DCDEE0"/>
                        </a:solidFill>
                        <a:miter lim="400000"/>
                      </a:lnB>
                    </a:tcPr>
                  </a:tc>
                </a:tr>
                <a:tr h="192270"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000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expect_identical()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DCDEE0"/>
                        </a:solidFill>
                        <a:miter lim="400000"/>
                      </a:lnL>
                      <a:lnR w="12700">
                        <a:solidFill>
                          <a:srgbClr val="DCDEE0"/>
                        </a:solidFill>
                        <a:miter lim="400000"/>
                      </a:lnR>
                      <a:lnT w="12700">
                        <a:solidFill>
                          <a:srgbClr val="DCDEE0"/>
                        </a:solidFill>
                        <a:miter lim="400000"/>
                      </a:lnT>
                      <a:lnB w="12700">
                        <a:solidFill>
                          <a:srgbClr val="DCDEE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000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is exactly equal?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DCDEE0"/>
                        </a:solidFill>
                        <a:miter lim="400000"/>
                      </a:lnL>
                      <a:lnR w="12700">
                        <a:solidFill>
                          <a:srgbClr val="DCDEE0"/>
                        </a:solidFill>
                        <a:miter lim="400000"/>
                      </a:lnR>
                      <a:lnT w="12700">
                        <a:solidFill>
                          <a:srgbClr val="DCDEE0"/>
                        </a:solidFill>
                        <a:miter lim="400000"/>
                      </a:lnT>
                      <a:lnB w="12700">
                        <a:solidFill>
                          <a:srgbClr val="DCDEE0"/>
                        </a:solidFill>
                        <a:miter lim="400000"/>
                      </a:lnB>
                    </a:tcPr>
                  </a:tc>
                </a:tr>
                <a:tr h="192270"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000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expect_match()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DCDEE0"/>
                        </a:solidFill>
                        <a:miter lim="400000"/>
                      </a:lnL>
                      <a:lnR w="12700">
                        <a:solidFill>
                          <a:srgbClr val="DCDEE0"/>
                        </a:solidFill>
                        <a:miter lim="400000"/>
                      </a:lnR>
                      <a:lnT w="12700">
                        <a:solidFill>
                          <a:srgbClr val="DCDEE0"/>
                        </a:solidFill>
                        <a:miter lim="400000"/>
                      </a:lnT>
                      <a:lnB w="12700">
                        <a:solidFill>
                          <a:srgbClr val="DCDEE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000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matches specified string or regular expression?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DCDEE0"/>
                        </a:solidFill>
                        <a:miter lim="400000"/>
                      </a:lnL>
                      <a:lnR w="12700">
                        <a:solidFill>
                          <a:srgbClr val="DCDEE0"/>
                        </a:solidFill>
                        <a:miter lim="400000"/>
                      </a:lnR>
                      <a:lnT w="12700">
                        <a:solidFill>
                          <a:srgbClr val="DCDEE0"/>
                        </a:solidFill>
                        <a:miter lim="400000"/>
                      </a:lnT>
                      <a:lnB w="12700">
                        <a:solidFill>
                          <a:srgbClr val="DCDEE0"/>
                        </a:solidFill>
                        <a:miter lim="400000"/>
                      </a:lnB>
                    </a:tcPr>
                  </a:tc>
                </a:tr>
                <a:tr h="192270"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000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expect_output()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DCDEE0"/>
                        </a:solidFill>
                        <a:miter lim="400000"/>
                      </a:lnL>
                      <a:lnR w="12700">
                        <a:solidFill>
                          <a:srgbClr val="DCDEE0"/>
                        </a:solidFill>
                        <a:miter lim="400000"/>
                      </a:lnR>
                      <a:lnT w="12700">
                        <a:solidFill>
                          <a:srgbClr val="DCDEE0"/>
                        </a:solidFill>
                        <a:miter lim="400000"/>
                      </a:lnT>
                      <a:lnB w="12700">
                        <a:solidFill>
                          <a:srgbClr val="DCDEE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000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prints specified output?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DCDEE0"/>
                        </a:solidFill>
                        <a:miter lim="400000"/>
                      </a:lnL>
                      <a:lnR w="12700">
                        <a:solidFill>
                          <a:srgbClr val="DCDEE0"/>
                        </a:solidFill>
                        <a:miter lim="400000"/>
                      </a:lnR>
                      <a:lnT w="12700">
                        <a:solidFill>
                          <a:srgbClr val="DCDEE0"/>
                        </a:solidFill>
                        <a:miter lim="400000"/>
                      </a:lnT>
                      <a:lnB w="12700">
                        <a:solidFill>
                          <a:srgbClr val="DCDEE0"/>
                        </a:solidFill>
                        <a:miter lim="400000"/>
                      </a:lnB>
                    </a:tcPr>
                  </a:tc>
                </a:tr>
                <a:tr h="192270"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000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expect_message()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DCDEE0"/>
                        </a:solidFill>
                        <a:miter lim="400000"/>
                      </a:lnL>
                      <a:lnR w="12700">
                        <a:solidFill>
                          <a:srgbClr val="DCDEE0"/>
                        </a:solidFill>
                        <a:miter lim="400000"/>
                      </a:lnR>
                      <a:lnT w="12700">
                        <a:solidFill>
                          <a:srgbClr val="DCDEE0"/>
                        </a:solidFill>
                        <a:miter lim="400000"/>
                      </a:lnT>
                      <a:lnB w="12700">
                        <a:solidFill>
                          <a:srgbClr val="DCDEE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000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displays specified message?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DCDEE0"/>
                        </a:solidFill>
                        <a:miter lim="400000"/>
                      </a:lnL>
                      <a:lnR w="12700">
                        <a:solidFill>
                          <a:srgbClr val="DCDEE0"/>
                        </a:solidFill>
                        <a:miter lim="400000"/>
                      </a:lnR>
                      <a:lnT w="12700">
                        <a:solidFill>
                          <a:srgbClr val="DCDEE0"/>
                        </a:solidFill>
                        <a:miter lim="400000"/>
                      </a:lnT>
                      <a:lnB w="12700">
                        <a:solidFill>
                          <a:srgbClr val="DCDEE0"/>
                        </a:solidFill>
                        <a:miter lim="400000"/>
                      </a:lnB>
                    </a:tcPr>
                  </a:tc>
                </a:tr>
                <a:tr h="192270"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000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expect_warning()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DCDEE0"/>
                        </a:solidFill>
                        <a:miter lim="400000"/>
                      </a:lnL>
                      <a:lnR w="12700">
                        <a:solidFill>
                          <a:srgbClr val="DCDEE0"/>
                        </a:solidFill>
                        <a:miter lim="400000"/>
                      </a:lnR>
                      <a:lnT w="12700">
                        <a:solidFill>
                          <a:srgbClr val="DCDEE0"/>
                        </a:solidFill>
                        <a:miter lim="400000"/>
                      </a:lnT>
                      <a:lnB w="12700">
                        <a:solidFill>
                          <a:srgbClr val="DCDEE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000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displays specified warning?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DCDEE0"/>
                        </a:solidFill>
                        <a:miter lim="400000"/>
                      </a:lnL>
                      <a:lnR w="12700">
                        <a:solidFill>
                          <a:srgbClr val="DCDEE0"/>
                        </a:solidFill>
                        <a:miter lim="400000"/>
                      </a:lnR>
                      <a:lnT w="12700">
                        <a:solidFill>
                          <a:srgbClr val="DCDEE0"/>
                        </a:solidFill>
                        <a:miter lim="400000"/>
                      </a:lnT>
                      <a:lnB w="12700">
                        <a:solidFill>
                          <a:srgbClr val="DCDEE0"/>
                        </a:solidFill>
                        <a:miter lim="400000"/>
                      </a:lnB>
                    </a:tcPr>
                  </a:tc>
                </a:tr>
                <a:tr h="192270"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000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expect_error()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DCDEE0"/>
                        </a:solidFill>
                        <a:miter lim="400000"/>
                      </a:lnL>
                      <a:lnR w="12700">
                        <a:solidFill>
                          <a:srgbClr val="DCDEE0"/>
                        </a:solidFill>
                        <a:miter lim="400000"/>
                      </a:lnR>
                      <a:lnT w="12700">
                        <a:solidFill>
                          <a:srgbClr val="DCDEE0"/>
                        </a:solidFill>
                        <a:miter lim="400000"/>
                      </a:lnT>
                      <a:lnB w="12700">
                        <a:solidFill>
                          <a:srgbClr val="DCDEE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000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throws specified error?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DCDEE0"/>
                        </a:solidFill>
                        <a:miter lim="400000"/>
                      </a:lnL>
                      <a:lnR w="12700">
                        <a:solidFill>
                          <a:srgbClr val="DCDEE0"/>
                        </a:solidFill>
                        <a:miter lim="400000"/>
                      </a:lnR>
                      <a:lnT w="12700">
                        <a:solidFill>
                          <a:srgbClr val="DCDEE0"/>
                        </a:solidFill>
                        <a:miter lim="400000"/>
                      </a:lnT>
                      <a:lnB w="12700">
                        <a:solidFill>
                          <a:srgbClr val="DCDEE0"/>
                        </a:solidFill>
                        <a:miter lim="400000"/>
                      </a:lnB>
                    </a:tcPr>
                  </a:tc>
                </a:tr>
                <a:tr h="192270"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000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expect_is()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DCDEE0"/>
                        </a:solidFill>
                        <a:miter lim="400000"/>
                      </a:lnL>
                      <a:lnR w="12700">
                        <a:solidFill>
                          <a:srgbClr val="DCDEE0"/>
                        </a:solidFill>
                        <a:miter lim="400000"/>
                      </a:lnR>
                      <a:lnT w="12700">
                        <a:solidFill>
                          <a:srgbClr val="DCDEE0"/>
                        </a:solidFill>
                        <a:miter lim="400000"/>
                      </a:lnT>
                      <a:lnB w="12700">
                        <a:solidFill>
                          <a:srgbClr val="DCDEE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000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output inherits from certain class?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DCDEE0"/>
                        </a:solidFill>
                        <a:miter lim="400000"/>
                      </a:lnL>
                      <a:lnR w="12700">
                        <a:solidFill>
                          <a:srgbClr val="DCDEE0"/>
                        </a:solidFill>
                        <a:miter lim="400000"/>
                      </a:lnR>
                      <a:lnT w="12700">
                        <a:solidFill>
                          <a:srgbClr val="DCDEE0"/>
                        </a:solidFill>
                        <a:miter lim="400000"/>
                      </a:lnT>
                      <a:lnB w="12700">
                        <a:solidFill>
                          <a:srgbClr val="DCDEE0"/>
                        </a:solidFill>
                        <a:miter lim="400000"/>
                      </a:lnB>
                    </a:tcPr>
                  </a:tc>
                </a:tr>
                <a:tr h="192270"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000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expect_false()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DCDEE0"/>
                        </a:solidFill>
                        <a:miter lim="400000"/>
                      </a:lnL>
                      <a:lnR w="12700">
                        <a:solidFill>
                          <a:srgbClr val="DCDEE0"/>
                        </a:solidFill>
                        <a:miter lim="400000"/>
                      </a:lnR>
                      <a:lnT w="12700">
                        <a:solidFill>
                          <a:srgbClr val="DCDEE0"/>
                        </a:solidFill>
                        <a:miter lim="400000"/>
                      </a:lnT>
                      <a:lnB w="12700">
                        <a:solidFill>
                          <a:srgbClr val="DCDEE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000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returns FALSE?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DCDEE0"/>
                        </a:solidFill>
                        <a:miter lim="400000"/>
                      </a:lnL>
                      <a:lnR w="12700">
                        <a:solidFill>
                          <a:srgbClr val="DCDEE0"/>
                        </a:solidFill>
                        <a:miter lim="400000"/>
                      </a:lnR>
                      <a:lnT w="12700">
                        <a:solidFill>
                          <a:srgbClr val="DCDEE0"/>
                        </a:solidFill>
                        <a:miter lim="400000"/>
                      </a:lnT>
                      <a:lnB w="12700">
                        <a:solidFill>
                          <a:srgbClr val="DCDEE0"/>
                        </a:solidFill>
                        <a:miter lim="400000"/>
                      </a:lnB>
                    </a:tcPr>
                  </a:tc>
                </a:tr>
                <a:tr h="192270"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000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expect_true()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DCDEE0"/>
                        </a:solidFill>
                        <a:miter lim="400000"/>
                      </a:lnL>
                      <a:lnR w="12700">
                        <a:solidFill>
                          <a:srgbClr val="DCDEE0"/>
                        </a:solidFill>
                        <a:miter lim="400000"/>
                      </a:lnR>
                      <a:lnT w="12700">
                        <a:solidFill>
                          <a:srgbClr val="DCDEE0"/>
                        </a:solidFill>
                        <a:miter lim="400000"/>
                      </a:lnT>
                      <a:lnB w="12700">
                        <a:solidFill>
                          <a:srgbClr val="DCDEE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sz="1000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returns TRUE?</a:t>
                        </a:r>
                      </a:p>
                    </a:txBody>
                    <a:tcPr marL="0" marR="0" marT="0" marB="0" anchor="t" anchorCtr="0" horzOverflow="overflow">
                      <a:lnL w="12700">
                        <a:solidFill>
                          <a:srgbClr val="DCDEE0"/>
                        </a:solidFill>
                        <a:miter lim="400000"/>
                      </a:lnL>
                      <a:lnR w="12700">
                        <a:solidFill>
                          <a:srgbClr val="DCDEE0"/>
                        </a:solidFill>
                        <a:miter lim="400000"/>
                      </a:lnR>
                      <a:lnT w="12700">
                        <a:solidFill>
                          <a:srgbClr val="DCDEE0"/>
                        </a:solidFill>
                        <a:miter lim="400000"/>
                      </a:lnT>
                      <a:lnB w="12700">
                        <a:solidFill>
                          <a:srgbClr val="DCDEE0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212" name="context(&quot;Arithmetic&quot;)…"/>
            <p:cNvSpPr/>
            <p:nvPr/>
          </p:nvSpPr>
          <p:spPr>
            <a:xfrm>
              <a:off x="2337489" y="3072060"/>
              <a:ext cx="2135315" cy="179174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context("Arithmetic")</a:t>
              </a:r>
            </a:p>
            <a:p>
              <a:pPr algn="l">
                <a:defRPr sz="10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</a:p>
            <a:p>
              <a:pPr algn="l">
                <a:defRPr sz="10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test_that("Math works", {</a:t>
              </a:r>
            </a:p>
            <a:p>
              <a:pPr algn="l">
                <a:defRPr sz="10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expect_equal(1 + 1, 2)</a:t>
              </a:r>
            </a:p>
            <a:p>
              <a:pPr algn="l">
                <a:defRPr sz="10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expect_equal(1 + 2, 3)</a:t>
              </a:r>
            </a:p>
            <a:p>
              <a:pPr algn="l">
                <a:defRPr sz="10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  expect_equal(1 + 3, 4)</a:t>
              </a:r>
            </a:p>
            <a:p>
              <a:pPr algn="l">
                <a:defRPr sz="1000">
                  <a:latin typeface="Source Code Pro Medium"/>
                  <a:ea typeface="Source Code Pro Medium"/>
                  <a:cs typeface="Source Code Pro Medium"/>
                  <a:sym typeface="Source Code Pro Medium"/>
                </a:defRPr>
              </a:pPr>
              <a:r>
                <a:t>})</a:t>
              </a:r>
            </a:p>
          </p:txBody>
        </p:sp>
        <p:sp>
          <p:nvSpPr>
            <p:cNvPr id="213" name="Example test"/>
            <p:cNvSpPr txBox="1"/>
            <p:nvPr/>
          </p:nvSpPr>
          <p:spPr>
            <a:xfrm>
              <a:off x="2697631" y="2681100"/>
              <a:ext cx="1415031" cy="401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lvl="1" indent="0">
                <a:defRPr sz="1800">
                  <a:solidFill>
                    <a:srgbClr val="53585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Example test</a:t>
              </a:r>
            </a:p>
          </p:txBody>
        </p:sp>
      </p:grpSp>
      <p:sp>
        <p:nvSpPr>
          <p:cNvPr id="215" name="Learn more at http://r-pkgs.had.co.nz •  devtools  1.6.1 •  Updated: 1/15"/>
          <p:cNvSpPr txBox="1"/>
          <p:nvPr/>
        </p:nvSpPr>
        <p:spPr>
          <a:xfrm>
            <a:off x="5050104" y="9696539"/>
            <a:ext cx="3622703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r">
              <a:lnSpc>
                <a:spcPct val="90000"/>
              </a:lnSpc>
              <a:defRPr sz="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Learn more at http://r-pkgs.had.co.nz •  devtools  1.6.1 •  Updated: 1/15</a:t>
            </a:r>
          </a:p>
        </p:txBody>
      </p:sp>
      <p:grpSp>
        <p:nvGrpSpPr>
          <p:cNvPr id="227" name="Group"/>
          <p:cNvGrpSpPr/>
          <p:nvPr/>
        </p:nvGrpSpPr>
        <p:grpSpPr>
          <a:xfrm>
            <a:off x="4586818" y="3396838"/>
            <a:ext cx="4590802" cy="5631883"/>
            <a:chOff x="0" y="0"/>
            <a:chExt cx="4590800" cy="5631882"/>
          </a:xfrm>
        </p:grpSpPr>
        <p:sp>
          <p:nvSpPr>
            <p:cNvPr id="216" name="Write code (   R/)"/>
            <p:cNvSpPr/>
            <p:nvPr/>
          </p:nvSpPr>
          <p:spPr>
            <a:xfrm>
              <a:off x="9400" y="0"/>
              <a:ext cx="4546601" cy="387049"/>
            </a:xfrm>
            <a:prstGeom prst="roundRect">
              <a:avLst>
                <a:gd name="adj" fmla="val 1663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indent="0">
                <a:defRPr sz="15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 sz="2300"/>
                <a:t>Write code </a:t>
              </a:r>
              <a:r>
                <a:rPr sz="2300"/>
                <a:t>( </a:t>
              </a:r>
              <a:r>
                <a:rPr sz="2300">
                  <a:latin typeface="FontAwesome"/>
                  <a:ea typeface="FontAwesome"/>
                  <a:cs typeface="FontAwesome"/>
                  <a:sym typeface="FontAwesome"/>
                </a:rPr>
                <a:t> </a:t>
              </a:r>
              <a:r>
                <a:rPr b="1" sz="2300"/>
                <a:t> </a:t>
              </a:r>
              <a:r>
                <a:rPr sz="2300"/>
                <a:t>R/)</a:t>
              </a:r>
            </a:p>
          </p:txBody>
        </p:sp>
        <p:sp>
          <p:nvSpPr>
            <p:cNvPr id="217" name="All of the R code in your package goes in  R/. A package with just an R/ directory is still a very useful package."/>
            <p:cNvSpPr txBox="1"/>
            <p:nvPr/>
          </p:nvSpPr>
          <p:spPr>
            <a:xfrm>
              <a:off x="150157" y="318612"/>
              <a:ext cx="4278492" cy="635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 defTabSz="572516">
                <a:lnSpc>
                  <a:spcPct val="90000"/>
                </a:lnSpc>
                <a:spcBef>
                  <a:spcPts val="200"/>
                </a:spcBef>
                <a:defRPr sz="1372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All of the R code in your package goes in </a:t>
              </a:r>
              <a:r>
                <a:rPr>
                  <a:solidFill>
                    <a:srgbClr val="53585F"/>
                  </a:solidFill>
                  <a:latin typeface="FontAwesome"/>
                  <a:ea typeface="FontAwesome"/>
                  <a:cs typeface="FontAwesome"/>
                  <a:sym typeface="FontAwesome"/>
                </a:rPr>
                <a:t> </a:t>
              </a:r>
              <a:r>
                <a:t>R/. A package with just an R/ directory is still a very useful package.</a:t>
              </a:r>
            </a:p>
          </p:txBody>
        </p:sp>
        <p:sp>
          <p:nvSpPr>
            <p:cNvPr id="218" name="Create a new package project with…"/>
            <p:cNvSpPr txBox="1"/>
            <p:nvPr/>
          </p:nvSpPr>
          <p:spPr>
            <a:xfrm>
              <a:off x="798485" y="894967"/>
              <a:ext cx="3630164" cy="12536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defRPr sz="14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Create a new package project with</a:t>
              </a: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4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1"/>
                  </a:solidFill>
                </a:rPr>
                <a:t>devtools::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create(</a:t>
              </a:r>
              <a:r>
                <a:rPr i="1"/>
                <a:t>"path/to/name"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)</a:t>
              </a: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4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Create a template to develop into a package.</a:t>
              </a:r>
            </a:p>
            <a:p>
              <a:pPr algn="l">
                <a:lnSpc>
                  <a:spcPct val="10000"/>
                </a:lnSpc>
                <a:spcBef>
                  <a:spcPts val="300"/>
                </a:spcBef>
                <a:defRPr sz="14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sz="14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Save your code in </a:t>
              </a:r>
              <a:r>
                <a:rPr>
                  <a:solidFill>
                    <a:srgbClr val="53585F"/>
                  </a:solidFill>
                  <a:latin typeface="FontAwesome"/>
                  <a:ea typeface="FontAwesome"/>
                  <a:cs typeface="FontAwesome"/>
                  <a:sym typeface="FontAwesome"/>
                </a:rPr>
                <a:t> </a:t>
              </a:r>
              <a:r>
                <a:t>R/ as scripts (extension .R)</a:t>
              </a:r>
            </a:p>
          </p:txBody>
        </p:sp>
        <p:sp>
          <p:nvSpPr>
            <p:cNvPr id="219" name="1. Edit your code.…"/>
            <p:cNvSpPr txBox="1"/>
            <p:nvPr/>
          </p:nvSpPr>
          <p:spPr>
            <a:xfrm>
              <a:off x="588581" y="2417557"/>
              <a:ext cx="3947715" cy="24390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>
                <a:lnSpc>
                  <a:spcPct val="90000"/>
                </a:lnSpc>
                <a:spcBef>
                  <a:spcPts val="300"/>
                </a:spcBef>
                <a:defRPr sz="14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sz="2000">
                  <a:solidFill>
                    <a:srgbClr val="A6AAA9"/>
                  </a:solidFill>
                  <a:latin typeface="ChunkFive-Roman"/>
                  <a:ea typeface="ChunkFive-Roman"/>
                  <a:cs typeface="ChunkFive-Roman"/>
                  <a:sym typeface="ChunkFive-Roman"/>
                </a:rPr>
                <a:t>1. </a:t>
              </a:r>
              <a:r>
                <a:t>Edit your code.</a:t>
              </a:r>
            </a:p>
            <a:p>
              <a:pPr algn="l">
                <a:lnSpc>
                  <a:spcPct val="90000"/>
                </a:lnSpc>
                <a:spcBef>
                  <a:spcPts val="500"/>
                </a:spcBef>
                <a:defRPr sz="14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sz="2000">
                  <a:solidFill>
                    <a:srgbClr val="A6AAA9"/>
                  </a:solidFill>
                  <a:latin typeface="ChunkFive-Roman"/>
                  <a:ea typeface="ChunkFive-Roman"/>
                  <a:cs typeface="ChunkFive-Roman"/>
                  <a:sym typeface="ChunkFive-Roman"/>
                </a:rPr>
                <a:t>2. </a:t>
              </a:r>
              <a:r>
                <a:t>Load your code with one of 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sz="14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1"/>
                  </a:solidFill>
                </a:rPr>
                <a:t>devtools::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load_all()</a:t>
              </a:r>
            </a:p>
            <a:p>
              <a:pPr algn="l">
                <a:lnSpc>
                  <a:spcPct val="90000"/>
                </a:lnSpc>
                <a:spcBef>
                  <a:spcPts val="600"/>
                </a:spcBef>
                <a:defRPr sz="14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Re-loads all </a:t>
              </a:r>
              <a:r>
                <a:rPr i="1">
                  <a:latin typeface="Source Sans Pro"/>
                  <a:ea typeface="Source Sans Pro"/>
                  <a:cs typeface="Source Sans Pro"/>
                  <a:sym typeface="Source Sans Pro"/>
                </a:rPr>
                <a:t>saved</a:t>
              </a:r>
              <a:r>
                <a:t> files in </a:t>
              </a:r>
              <a:r>
                <a:rPr>
                  <a:solidFill>
                    <a:srgbClr val="53585F"/>
                  </a:solidFill>
                  <a:latin typeface="FontAwesome"/>
                  <a:ea typeface="FontAwesome"/>
                  <a:cs typeface="FontAwesome"/>
                  <a:sym typeface="FontAwesome"/>
                </a:rPr>
                <a:t> </a:t>
              </a:r>
              <a:r>
                <a:t>R/ into memory. 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sz="14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Ctrl/Cmd + Shift + L </a:t>
              </a:r>
              <a:r>
                <a:rPr>
                  <a:solidFill>
                    <a:schemeClr val="accent1"/>
                  </a:solidFill>
                </a:rPr>
                <a:t>(keyboard shortcut)</a:t>
              </a:r>
            </a:p>
            <a:p>
              <a:pPr algn="l">
                <a:lnSpc>
                  <a:spcPct val="90000"/>
                </a:lnSpc>
                <a:spcBef>
                  <a:spcPts val="700"/>
                </a:spcBef>
                <a:defRPr sz="14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Saves all open files then calls load_all().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sz="14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sz="2000">
                  <a:solidFill>
                    <a:srgbClr val="A6AAA9"/>
                  </a:solidFill>
                  <a:latin typeface="ChunkFive-Roman"/>
                  <a:ea typeface="ChunkFive-Roman"/>
                  <a:cs typeface="ChunkFive-Roman"/>
                  <a:sym typeface="ChunkFive-Roman"/>
                </a:rPr>
                <a:t>3. </a:t>
              </a:r>
              <a:r>
                <a:t>Experiment in the console.</a:t>
              </a:r>
            </a:p>
            <a:p>
              <a:pPr algn="l">
                <a:lnSpc>
                  <a:spcPct val="90000"/>
                </a:lnSpc>
                <a:spcBef>
                  <a:spcPts val="300"/>
                </a:spcBef>
                <a:defRPr sz="14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rPr sz="2000">
                  <a:solidFill>
                    <a:srgbClr val="A6AAA9"/>
                  </a:solidFill>
                  <a:latin typeface="ChunkFive-Roman"/>
                  <a:ea typeface="ChunkFive-Roman"/>
                  <a:cs typeface="ChunkFive-Roman"/>
                  <a:sym typeface="ChunkFive-Roman"/>
                </a:rPr>
                <a:t>4. </a:t>
              </a:r>
              <a:r>
                <a:t>Repeat.</a:t>
              </a:r>
            </a:p>
          </p:txBody>
        </p:sp>
        <p:sp>
          <p:nvSpPr>
            <p:cNvPr id="220" name=""/>
            <p:cNvSpPr txBox="1"/>
            <p:nvPr/>
          </p:nvSpPr>
          <p:spPr>
            <a:xfrm>
              <a:off x="330851" y="909067"/>
              <a:ext cx="487420" cy="502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3100">
                  <a:solidFill>
                    <a:srgbClr val="A6AAA9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</a:t>
              </a:r>
            </a:p>
          </p:txBody>
        </p:sp>
        <p:sp>
          <p:nvSpPr>
            <p:cNvPr id="221" name=""/>
            <p:cNvSpPr txBox="1"/>
            <p:nvPr/>
          </p:nvSpPr>
          <p:spPr>
            <a:xfrm>
              <a:off x="330851" y="1685959"/>
              <a:ext cx="487420" cy="502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3100">
                  <a:solidFill>
                    <a:srgbClr val="A6AAA9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</a:t>
              </a:r>
            </a:p>
          </p:txBody>
        </p:sp>
        <p:sp>
          <p:nvSpPr>
            <p:cNvPr id="222" name="Line"/>
            <p:cNvSpPr/>
            <p:nvPr/>
          </p:nvSpPr>
          <p:spPr>
            <a:xfrm>
              <a:off x="27239" y="921880"/>
              <a:ext cx="4510922" cy="1"/>
            </a:xfrm>
            <a:prstGeom prst="line">
              <a:avLst/>
            </a:prstGeom>
            <a:noFill/>
            <a:ln w="127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58920" y="2170010"/>
              <a:ext cx="4510922" cy="1"/>
            </a:xfrm>
            <a:prstGeom prst="line">
              <a:avLst/>
            </a:prstGeom>
            <a:noFill/>
            <a:ln w="127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24" name="Workflow"/>
            <p:cNvSpPr txBox="1"/>
            <p:nvPr/>
          </p:nvSpPr>
          <p:spPr>
            <a:xfrm>
              <a:off x="1734404" y="2150761"/>
              <a:ext cx="1096592" cy="401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lvl="1" indent="0">
                <a:defRPr sz="18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Workflow</a:t>
              </a:r>
            </a:p>
          </p:txBody>
        </p:sp>
        <p:sp>
          <p:nvSpPr>
            <p:cNvPr id="225" name="Rounded Rectangle"/>
            <p:cNvSpPr/>
            <p:nvPr/>
          </p:nvSpPr>
          <p:spPr>
            <a:xfrm>
              <a:off x="0" y="4842628"/>
              <a:ext cx="4590801" cy="711357"/>
            </a:xfrm>
            <a:prstGeom prst="roundRect">
              <a:avLst>
                <a:gd name="adj" fmla="val 4516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226" name="Use consistent style with r-pkgs.had.co.nz/r.html#style…"/>
            <p:cNvSpPr txBox="1"/>
            <p:nvPr/>
          </p:nvSpPr>
          <p:spPr>
            <a:xfrm>
              <a:off x="262580" y="4753926"/>
              <a:ext cx="4040242" cy="8779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48589" indent="-148589" algn="l" defTabSz="525779">
                <a:lnSpc>
                  <a:spcPct val="90000"/>
                </a:lnSpc>
                <a:spcBef>
                  <a:spcPts val="200"/>
                </a:spcBef>
                <a:buSzPct val="100000"/>
                <a:buChar char="•"/>
                <a:defRPr b="1" sz="126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0"/>
                <a:t>Use consistent style with</a:t>
              </a:r>
              <a:r>
                <a:t> r-pkgs.had.co.nz/r.html#style</a:t>
              </a:r>
              <a:endParaRPr b="0"/>
            </a:p>
            <a:p>
              <a:pPr marL="148589" indent="-148589" algn="l" defTabSz="525779">
                <a:lnSpc>
                  <a:spcPct val="90000"/>
                </a:lnSpc>
                <a:spcBef>
                  <a:spcPts val="200"/>
                </a:spcBef>
                <a:buSzPct val="100000"/>
                <a:buChar char="•"/>
                <a:defRPr b="1" sz="126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0"/>
                <a:t>Click on a function and press </a:t>
              </a:r>
              <a:r>
                <a:t>F2</a:t>
              </a:r>
              <a:r>
                <a:rPr b="0"/>
                <a:t> to open its definition</a:t>
              </a:r>
              <a:endParaRPr b="0"/>
            </a:p>
            <a:p>
              <a:pPr marL="148589" indent="-148589" algn="l" defTabSz="525779">
                <a:lnSpc>
                  <a:spcPct val="90000"/>
                </a:lnSpc>
                <a:spcBef>
                  <a:spcPts val="700"/>
                </a:spcBef>
                <a:buSzPct val="100000"/>
                <a:buChar char="•"/>
                <a:defRPr b="1" sz="126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0"/>
                <a:t>Search for a function with </a:t>
              </a:r>
              <a:r>
                <a:t>Ctrl + .</a:t>
              </a:r>
            </a:p>
          </p:txBody>
        </p:sp>
      </p:grpSp>
      <p:sp>
        <p:nvSpPr>
          <p:cNvPr id="228" name="RStudio® is a trademark of RStudio, Inc.  •  All rights reserved"/>
          <p:cNvSpPr txBox="1"/>
          <p:nvPr/>
        </p:nvSpPr>
        <p:spPr>
          <a:xfrm>
            <a:off x="5313425" y="9869243"/>
            <a:ext cx="3096062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l">
              <a:lnSpc>
                <a:spcPct val="90000"/>
              </a:lnSpc>
              <a:defRPr sz="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RStudio® is a trademark of RStudio, Inc.  •  All rights reserved</a:t>
            </a:r>
          </a:p>
        </p:txBody>
      </p:sp>
      <p:sp>
        <p:nvSpPr>
          <p:cNvPr id="229" name="info@rstudio.com  •  844-448-1212 • rstudio.com"/>
          <p:cNvSpPr txBox="1"/>
          <p:nvPr/>
        </p:nvSpPr>
        <p:spPr>
          <a:xfrm>
            <a:off x="5607468" y="10041946"/>
            <a:ext cx="2507975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l">
              <a:lnSpc>
                <a:spcPct val="90000"/>
              </a:lnSpc>
              <a:defRPr sz="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u="sng"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 u="sng">
                <a:hlinkClick r:id="rId6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sp>
        <p:nvSpPr>
          <p:cNvPr id="230" name="Rounded Rectangle"/>
          <p:cNvSpPr/>
          <p:nvPr/>
        </p:nvSpPr>
        <p:spPr>
          <a:xfrm>
            <a:off x="11353634" y="2778418"/>
            <a:ext cx="2098600" cy="515542"/>
          </a:xfrm>
          <a:prstGeom prst="roundRect">
            <a:avLst>
              <a:gd name="adj" fmla="val 6231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31" name="Suggest packages that are not very essential to yours. Users can install them manually, or not, as they like."/>
          <p:cNvSpPr txBox="1"/>
          <p:nvPr/>
        </p:nvSpPr>
        <p:spPr>
          <a:xfrm>
            <a:off x="11325956" y="2706691"/>
            <a:ext cx="2136408" cy="629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Suggest</a:t>
            </a:r>
            <a:r>
              <a:t> packages that are not very essential to yours. Users can install them manually, or not, as they like.</a:t>
            </a:r>
          </a:p>
        </p:txBody>
      </p:sp>
      <p:sp>
        <p:nvSpPr>
          <p:cNvPr id="232" name="Rounded Rectangle"/>
          <p:cNvSpPr/>
          <p:nvPr/>
        </p:nvSpPr>
        <p:spPr>
          <a:xfrm>
            <a:off x="11353634" y="2207659"/>
            <a:ext cx="2098600" cy="515542"/>
          </a:xfrm>
          <a:prstGeom prst="roundRect">
            <a:avLst>
              <a:gd name="adj" fmla="val 6231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33" name="Import packages that your package must have to work. R will install them when it installs your package."/>
          <p:cNvSpPr txBox="1"/>
          <p:nvPr/>
        </p:nvSpPr>
        <p:spPr>
          <a:xfrm>
            <a:off x="11321974" y="2140350"/>
            <a:ext cx="2136408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Import</a:t>
            </a:r>
            <a:r>
              <a:t> packages that your package </a:t>
            </a:r>
            <a:r>
              <a:rPr i="1"/>
              <a:t>must have</a:t>
            </a:r>
            <a:r>
              <a:t> to work. R will install them when it installs your package.</a:t>
            </a:r>
          </a:p>
        </p:txBody>
      </p:sp>
      <p:sp>
        <p:nvSpPr>
          <p:cNvPr id="234" name="GPL-2 license applies to your code, and all code anyone bundles with it, if re-shared."/>
          <p:cNvSpPr txBox="1"/>
          <p:nvPr/>
        </p:nvSpPr>
        <p:spPr>
          <a:xfrm>
            <a:off x="7395776" y="2690708"/>
            <a:ext cx="1658301" cy="62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 defTabSz="572516">
              <a:lnSpc>
                <a:spcPct val="90000"/>
              </a:lnSpc>
              <a:spcBef>
                <a:spcPts val="200"/>
              </a:spcBef>
              <a:defRPr sz="98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GPL-2 license applies to your code, </a:t>
            </a:r>
            <a:r>
              <a:rPr i="1"/>
              <a:t>and all code anyone bundles with it</a:t>
            </a:r>
            <a:r>
              <a:t>, if re-shared.</a:t>
            </a:r>
          </a:p>
        </p:txBody>
      </p:sp>
      <p:sp>
        <p:nvSpPr>
          <p:cNvPr id="235" name="GPL-2"/>
          <p:cNvSpPr txBox="1"/>
          <p:nvPr/>
        </p:nvSpPr>
        <p:spPr>
          <a:xfrm>
            <a:off x="7829919" y="2520338"/>
            <a:ext cx="764615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defTabSz="572516">
              <a:lnSpc>
                <a:spcPct val="90000"/>
              </a:lnSpc>
              <a:spcBef>
                <a:spcPts val="200"/>
              </a:spcBef>
              <a:defRPr b="1" sz="1274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GPL-2</a:t>
            </a:r>
          </a:p>
        </p:txBody>
      </p:sp>
      <p:sp>
        <p:nvSpPr>
          <p:cNvPr id="236" name="No strings attached."/>
          <p:cNvSpPr txBox="1"/>
          <p:nvPr/>
        </p:nvSpPr>
        <p:spPr>
          <a:xfrm>
            <a:off x="4714762" y="2709894"/>
            <a:ext cx="1285299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300"/>
              </a:spcBef>
              <a:defRPr sz="10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No strings attached.</a:t>
            </a:r>
          </a:p>
        </p:txBody>
      </p:sp>
      <p:sp>
        <p:nvSpPr>
          <p:cNvPr id="237" name="CC0"/>
          <p:cNvSpPr txBox="1"/>
          <p:nvPr/>
        </p:nvSpPr>
        <p:spPr>
          <a:xfrm>
            <a:off x="5113701" y="2520338"/>
            <a:ext cx="487421" cy="31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defTabSz="572516">
              <a:lnSpc>
                <a:spcPct val="90000"/>
              </a:lnSpc>
              <a:spcBef>
                <a:spcPts val="200"/>
              </a:spcBef>
              <a:defRPr b="1" sz="1274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CC0</a:t>
            </a:r>
          </a:p>
        </p:txBody>
      </p:sp>
      <p:sp>
        <p:nvSpPr>
          <p:cNvPr id="238" name="RStudio® is a trademark of RStudio, Inc.  • CC BY RStudio •  info@rstudio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</a:t>
            </a:r>
            <a:r>
              <a:rPr u="sng">
                <a:solidFill>
                  <a:schemeClr val="accent1"/>
                </a:solidFill>
                <a:hlinkClick r:id="rId7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 u="sng"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 u="sng">
                <a:hlinkClick r:id="rId6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sp>
        <p:nvSpPr>
          <p:cNvPr id="239" name="Learn more at http://r-pkgs.had.co.nz •  devtools  1.6.1 •  Updated: 1/15"/>
          <p:cNvSpPr txBox="1"/>
          <p:nvPr/>
        </p:nvSpPr>
        <p:spPr>
          <a:xfrm>
            <a:off x="7502778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http://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r-pkgs.had.co.nz </a:t>
            </a:r>
            <a:r>
              <a:t>•  devtools  1.6.1 •  Updated: 1/15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\email{name@@foo.com}…"/>
          <p:cNvSpPr txBox="1"/>
          <p:nvPr/>
        </p:nvSpPr>
        <p:spPr>
          <a:xfrm>
            <a:off x="2335919" y="4877108"/>
            <a:ext cx="2401270" cy="2842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\email{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name@@foo.com</a:t>
            </a:r>
            <a:r>
              <a:t>}</a:t>
            </a:r>
          </a:p>
          <a:p>
            <a:pPr algn="l"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\href{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url</a:t>
            </a:r>
            <a:r>
              <a:t>}{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display</a:t>
            </a:r>
            <a:r>
              <a:t>}</a:t>
            </a:r>
          </a:p>
          <a:p>
            <a:pPr algn="l"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\url{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url</a:t>
            </a:r>
            <a:r>
              <a:t>}</a:t>
            </a:r>
          </a:p>
          <a:p>
            <a:pPr algn="l"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\link[=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dest</a:t>
            </a:r>
            <a:r>
              <a:t>]{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display</a:t>
            </a:r>
            <a:r>
              <a:t>}</a:t>
            </a:r>
          </a:p>
          <a:p>
            <a:pPr algn="l"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\linkS4class{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class</a:t>
            </a:r>
            <a:r>
              <a:t>}</a:t>
            </a:r>
          </a:p>
          <a:p>
            <a:pPr algn="l"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\code{\link{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function</a:t>
            </a:r>
            <a:r>
              <a:t>}}</a:t>
            </a:r>
          </a:p>
          <a:p>
            <a:pPr algn="l"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\code{\link[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package</a:t>
            </a:r>
            <a:r>
              <a:t>]{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function</a:t>
            </a:r>
            <a:r>
              <a:t>}}</a:t>
            </a:r>
          </a:p>
          <a:p>
            <a:pPr algn="l"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\tabular{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lcr</a:t>
            </a:r>
            <a:r>
              <a:t>}{</a:t>
            </a:r>
          </a:p>
          <a:p>
            <a:pPr algn="l"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    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left </a:t>
            </a:r>
            <a:r>
              <a:t>\tab 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centered </a:t>
            </a:r>
            <a:r>
              <a:t>\tab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right </a:t>
            </a:r>
            <a:r>
              <a:t>\cr</a:t>
            </a:r>
            <a:endParaRPr>
              <a:solidFill>
                <a:schemeClr val="accen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algn="l"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  cell </a:t>
            </a:r>
            <a:r>
              <a:t>\tab 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cell            </a:t>
            </a:r>
            <a:r>
              <a:t>\tab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cell   </a:t>
            </a:r>
            <a:r>
              <a:t>\cr</a:t>
            </a:r>
          </a:p>
          <a:p>
            <a:pPr algn="l"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}</a:t>
            </a:r>
          </a:p>
        </p:txBody>
      </p:sp>
      <p:sp>
        <p:nvSpPr>
          <p:cNvPr id="242" name="\emph{italic text}…"/>
          <p:cNvSpPr txBox="1"/>
          <p:nvPr/>
        </p:nvSpPr>
        <p:spPr>
          <a:xfrm>
            <a:off x="437974" y="5268648"/>
            <a:ext cx="2087801" cy="2467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l"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\emph{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italic text</a:t>
            </a:r>
            <a:r>
              <a:t>}</a:t>
            </a:r>
          </a:p>
          <a:p>
            <a:pPr algn="l"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\strong{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bold text</a:t>
            </a:r>
            <a:r>
              <a:t>}</a:t>
            </a:r>
          </a:p>
          <a:p>
            <a:pPr algn="l"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\code{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function(args)</a:t>
            </a:r>
            <a:r>
              <a:t>}</a:t>
            </a:r>
          </a:p>
          <a:p>
            <a:pPr algn="l"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\pkg{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package</a:t>
            </a:r>
            <a:r>
              <a:t>}</a:t>
            </a:r>
          </a:p>
          <a:p>
            <a:pPr algn="l"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\dontrun{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code</a:t>
            </a:r>
            <a:r>
              <a:t>}</a:t>
            </a:r>
          </a:p>
          <a:p>
            <a:pPr algn="l"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\dontshow{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code</a:t>
            </a:r>
            <a:r>
              <a:t>}</a:t>
            </a:r>
          </a:p>
          <a:p>
            <a:pPr algn="l"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\donttest{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code</a:t>
            </a:r>
            <a:r>
              <a:t>}</a:t>
            </a:r>
          </a:p>
          <a:p>
            <a:pPr algn="l"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  <a:p>
            <a:pPr algn="l"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\deqn{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 + b (block)</a:t>
            </a:r>
            <a:r>
              <a:t>}</a:t>
            </a:r>
          </a:p>
          <a:p>
            <a:pPr algn="l">
              <a:defRPr sz="13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\eqn{</a:t>
            </a:r>
            <a:r>
              <a:rPr>
                <a:solidFill>
                  <a:schemeClr val="accen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 + b (inline)</a:t>
            </a:r>
            <a:r>
              <a:t>}</a:t>
            </a:r>
          </a:p>
        </p:txBody>
      </p:sp>
      <p:sp>
        <p:nvSpPr>
          <p:cNvPr id="243" name="Rectangle"/>
          <p:cNvSpPr/>
          <p:nvPr/>
        </p:nvSpPr>
        <p:spPr>
          <a:xfrm>
            <a:off x="4714762" y="266699"/>
            <a:ext cx="4546601" cy="1028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44" name="Rectangle"/>
          <p:cNvSpPr/>
          <p:nvPr/>
        </p:nvSpPr>
        <p:spPr>
          <a:xfrm>
            <a:off x="9446319" y="253999"/>
            <a:ext cx="4292601" cy="1028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45" name="Rounded Rectangle"/>
          <p:cNvSpPr/>
          <p:nvPr/>
        </p:nvSpPr>
        <p:spPr>
          <a:xfrm>
            <a:off x="9438775" y="5518960"/>
            <a:ext cx="4300838" cy="4100505"/>
          </a:xfrm>
          <a:prstGeom prst="roundRect">
            <a:avLst>
              <a:gd name="adj" fmla="val 1544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46" name="Rounded Rectangle"/>
          <p:cNvSpPr/>
          <p:nvPr/>
        </p:nvSpPr>
        <p:spPr>
          <a:xfrm>
            <a:off x="232560" y="7918301"/>
            <a:ext cx="9028098" cy="2451701"/>
          </a:xfrm>
          <a:prstGeom prst="roundRect">
            <a:avLst>
              <a:gd name="adj" fmla="val 2583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47" name="Text"/>
          <p:cNvSpPr txBox="1"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48" name="Document (   man/)"/>
          <p:cNvSpPr/>
          <p:nvPr/>
        </p:nvSpPr>
        <p:spPr>
          <a:xfrm>
            <a:off x="232629" y="247047"/>
            <a:ext cx="9038650" cy="387049"/>
          </a:xfrm>
          <a:prstGeom prst="roundRect">
            <a:avLst>
              <a:gd name="adj" fmla="val 16636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Document </a:t>
            </a:r>
            <a:r>
              <a:rPr sz="2300"/>
              <a:t>( 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rPr b="1" sz="2300"/>
              <a:t> </a:t>
            </a:r>
            <a:r>
              <a:rPr sz="2300"/>
              <a:t>man/)</a:t>
            </a:r>
          </a:p>
        </p:txBody>
      </p:sp>
      <p:sp>
        <p:nvSpPr>
          <p:cNvPr id="249" name="RStudio® is a trademark of RStudio, Inc.  • CC BY RStudio •  info@rstudio.com  •  844-448-1212 • rstudio.com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RStudio® is a trademark of RStudio, Inc.  •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 u="sng"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 u="sng">
                <a:hlinkClick r:id="rId4" invalidUrl="" action="" tgtFrame="" tooltip="" history="1" highlightClick="0" endSnd="0"/>
              </a:rPr>
              <a:t>rstudio.com</a:t>
            </a:r>
            <a:r>
              <a:t> </a:t>
            </a:r>
          </a:p>
        </p:txBody>
      </p:sp>
      <p:sp>
        <p:nvSpPr>
          <p:cNvPr id="250" name="Learn more at http://r-pkgs.had.co.nz •  devtools  1.6.1 •  Updated: 1/15"/>
          <p:cNvSpPr txBox="1"/>
          <p:nvPr/>
        </p:nvSpPr>
        <p:spPr>
          <a:xfrm>
            <a:off x="7502778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http://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r-pkgs.had.co.nz </a:t>
            </a:r>
            <a:r>
              <a:t>•  devtools  1.6.1 •  Updated: 1/15</a:t>
            </a:r>
          </a:p>
        </p:txBody>
      </p:sp>
      <p:sp>
        <p:nvSpPr>
          <p:cNvPr id="251" name="Rectangle"/>
          <p:cNvSpPr/>
          <p:nvPr/>
        </p:nvSpPr>
        <p:spPr>
          <a:xfrm>
            <a:off x="9479217" y="6543344"/>
            <a:ext cx="4205342" cy="146127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252" name="Organize (   NAMESPACE)"/>
          <p:cNvSpPr/>
          <p:nvPr/>
        </p:nvSpPr>
        <p:spPr>
          <a:xfrm>
            <a:off x="9446855" y="5366837"/>
            <a:ext cx="4293059" cy="387049"/>
          </a:xfrm>
          <a:prstGeom prst="roundRect">
            <a:avLst>
              <a:gd name="adj" fmla="val 16636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Organize </a:t>
            </a:r>
            <a:r>
              <a:rPr sz="2300"/>
              <a:t>( 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rPr b="1" sz="2300"/>
              <a:t> </a:t>
            </a:r>
            <a:r>
              <a:rPr sz="2300"/>
              <a:t>NAMESPACE)</a:t>
            </a:r>
          </a:p>
        </p:txBody>
      </p:sp>
      <p:sp>
        <p:nvSpPr>
          <p:cNvPr id="253" name="The   NAMESPACE file helps you make your package self-contained: it won’t interfere with other packages, and other packages won’t interfere with it."/>
          <p:cNvSpPr txBox="1"/>
          <p:nvPr/>
        </p:nvSpPr>
        <p:spPr>
          <a:xfrm>
            <a:off x="9453374" y="5734856"/>
            <a:ext cx="4278492" cy="757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The  </a:t>
            </a:r>
            <a:r>
              <a:rPr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rPr>
              <a:t> </a:t>
            </a:r>
            <a:r>
              <a:t>NAMESPACE file helps you make your package self-contained: it won’t interfere with other packages, and other packages won’t interfere with it.</a:t>
            </a:r>
          </a:p>
        </p:txBody>
      </p:sp>
      <p:sp>
        <p:nvSpPr>
          <p:cNvPr id="254" name="Export functions for users by placing @export in their roxygen comments…"/>
          <p:cNvSpPr txBox="1"/>
          <p:nvPr/>
        </p:nvSpPr>
        <p:spPr>
          <a:xfrm>
            <a:off x="10052670" y="6575865"/>
            <a:ext cx="3693376" cy="1359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 defTabSz="531622">
              <a:lnSpc>
                <a:spcPct val="90000"/>
              </a:lnSpc>
              <a:spcBef>
                <a:spcPts val="900"/>
              </a:spcBef>
              <a:defRPr sz="1274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Export functions for users by placing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@export</a:t>
            </a:r>
            <a:r>
              <a:t> in their roxygen comments</a:t>
            </a:r>
          </a:p>
          <a:p>
            <a:pPr algn="l" defTabSz="531622">
              <a:lnSpc>
                <a:spcPct val="90000"/>
              </a:lnSpc>
              <a:spcBef>
                <a:spcPts val="200"/>
              </a:spcBef>
              <a:defRPr sz="1274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Import objects from other packages with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package::object</a:t>
            </a:r>
            <a:r>
              <a:t> (recommended) or 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@import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@importFrom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@importClassesFrom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@importMethodsFrom </a:t>
            </a:r>
            <a:r>
              <a:t>(not always recommended)</a:t>
            </a:r>
          </a:p>
        </p:txBody>
      </p:sp>
      <p:sp>
        <p:nvSpPr>
          <p:cNvPr id="255" name=""/>
          <p:cNvSpPr txBox="1"/>
          <p:nvPr/>
        </p:nvSpPr>
        <p:spPr>
          <a:xfrm>
            <a:off x="9543952" y="6603203"/>
            <a:ext cx="487420" cy="502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31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56" name=""/>
          <p:cNvSpPr txBox="1"/>
          <p:nvPr/>
        </p:nvSpPr>
        <p:spPr>
          <a:xfrm>
            <a:off x="9543952" y="7138796"/>
            <a:ext cx="487420" cy="5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31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57" name="Line"/>
          <p:cNvSpPr/>
          <p:nvPr/>
        </p:nvSpPr>
        <p:spPr>
          <a:xfrm>
            <a:off x="9464306" y="6546065"/>
            <a:ext cx="4241679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258" name="Line"/>
          <p:cNvSpPr/>
          <p:nvPr/>
        </p:nvSpPr>
        <p:spPr>
          <a:xfrm>
            <a:off x="9466373" y="8024442"/>
            <a:ext cx="4241679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259" name="Teach (   vignettes/)"/>
          <p:cNvSpPr/>
          <p:nvPr/>
        </p:nvSpPr>
        <p:spPr>
          <a:xfrm>
            <a:off x="233176" y="7775769"/>
            <a:ext cx="9038650" cy="387049"/>
          </a:xfrm>
          <a:prstGeom prst="roundRect">
            <a:avLst>
              <a:gd name="adj" fmla="val 16636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Teach </a:t>
            </a:r>
            <a:r>
              <a:rPr sz="2300"/>
              <a:t>( </a:t>
            </a:r>
            <a:r>
              <a:rPr sz="2300">
                <a:latin typeface="FontAwesome"/>
                <a:ea typeface="FontAwesome"/>
                <a:cs typeface="FontAwesome"/>
                <a:sym typeface="FontAwesome"/>
              </a:rPr>
              <a:t> </a:t>
            </a:r>
            <a:r>
              <a:rPr b="1" sz="2300"/>
              <a:t> </a:t>
            </a:r>
            <a:r>
              <a:rPr sz="2300"/>
              <a:t>vignettes/)</a:t>
            </a:r>
          </a:p>
        </p:txBody>
      </p:sp>
      <p:sp>
        <p:nvSpPr>
          <p:cNvPr id="260" name=" man/ contains the documentation for your functions, the help pages in your package."/>
          <p:cNvSpPr txBox="1"/>
          <p:nvPr/>
        </p:nvSpPr>
        <p:spPr>
          <a:xfrm>
            <a:off x="268946" y="453232"/>
            <a:ext cx="9035560" cy="635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man</a:t>
            </a:r>
            <a:r>
              <a:t>/ contains the documentation for your functions, the help pages in your package.</a:t>
            </a:r>
          </a:p>
        </p:txBody>
      </p:sp>
      <p:grpSp>
        <p:nvGrpSpPr>
          <p:cNvPr id="273" name="Group"/>
          <p:cNvGrpSpPr/>
          <p:nvPr/>
        </p:nvGrpSpPr>
        <p:grpSpPr>
          <a:xfrm>
            <a:off x="9382051" y="246018"/>
            <a:ext cx="4373821" cy="5036046"/>
            <a:chOff x="0" y="0"/>
            <a:chExt cx="4373819" cy="5036044"/>
          </a:xfrm>
        </p:grpSpPr>
        <p:sp>
          <p:nvSpPr>
            <p:cNvPr id="261" name="Rounded Rectangle"/>
            <p:cNvSpPr/>
            <p:nvPr/>
          </p:nvSpPr>
          <p:spPr>
            <a:xfrm>
              <a:off x="63500" y="150639"/>
              <a:ext cx="4292601" cy="4885406"/>
            </a:xfrm>
            <a:prstGeom prst="roundRect">
              <a:avLst>
                <a:gd name="adj" fmla="val 1475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262" name="Add data (   data/)"/>
            <p:cNvSpPr/>
            <p:nvPr/>
          </p:nvSpPr>
          <p:spPr>
            <a:xfrm>
              <a:off x="63500" y="0"/>
              <a:ext cx="4294137" cy="387049"/>
            </a:xfrm>
            <a:prstGeom prst="roundRect">
              <a:avLst>
                <a:gd name="adj" fmla="val 1663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1" indent="0">
                <a:defRPr sz="15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 sz="2300"/>
                <a:t>Add data </a:t>
              </a:r>
              <a:r>
                <a:rPr sz="2300"/>
                <a:t>( </a:t>
              </a:r>
              <a:r>
                <a:rPr sz="2300">
                  <a:latin typeface="FontAwesome"/>
                  <a:ea typeface="FontAwesome"/>
                  <a:cs typeface="FontAwesome"/>
                  <a:sym typeface="FontAwesome"/>
                </a:rPr>
                <a:t> </a:t>
              </a:r>
              <a:r>
                <a:rPr b="1" sz="2300"/>
                <a:t> </a:t>
              </a:r>
              <a:r>
                <a:rPr sz="2300"/>
                <a:t>data/)</a:t>
              </a:r>
            </a:p>
          </p:txBody>
        </p:sp>
        <p:sp>
          <p:nvSpPr>
            <p:cNvPr id="263" name="The  data/ directory allows you to include data with your package."/>
            <p:cNvSpPr txBox="1"/>
            <p:nvPr/>
          </p:nvSpPr>
          <p:spPr>
            <a:xfrm>
              <a:off x="0" y="340777"/>
              <a:ext cx="4292601" cy="635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defRPr sz="14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The </a:t>
              </a:r>
              <a:r>
                <a:rPr>
                  <a:latin typeface="FontAwesome"/>
                  <a:ea typeface="FontAwesome"/>
                  <a:cs typeface="FontAwesome"/>
                  <a:sym typeface="FontAwesome"/>
                </a:rPr>
                <a:t> data</a:t>
              </a:r>
              <a:r>
                <a:t>/ directory allows you to include data with your package.</a:t>
              </a:r>
            </a:p>
          </p:txBody>
        </p:sp>
        <p:sp>
          <p:nvSpPr>
            <p:cNvPr id="264" name="Store data in one of data/, R/Sysdata.rda, inst/extdata…"/>
            <p:cNvSpPr txBox="1"/>
            <p:nvPr/>
          </p:nvSpPr>
          <p:spPr>
            <a:xfrm>
              <a:off x="654997" y="956363"/>
              <a:ext cx="3630164" cy="1162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 defTabSz="525779">
                <a:lnSpc>
                  <a:spcPct val="90000"/>
                </a:lnSpc>
                <a:spcBef>
                  <a:spcPts val="900"/>
                </a:spcBef>
                <a:defRPr sz="126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Store data in one of </a:t>
              </a:r>
              <a:r>
                <a:rPr b="1"/>
                <a:t>data/</a:t>
              </a:r>
              <a:r>
                <a:t>, </a:t>
              </a:r>
              <a:r>
                <a:rPr b="1"/>
                <a:t>R/Sysdata.rda</a:t>
              </a:r>
              <a:r>
                <a:t>, </a:t>
              </a:r>
              <a:r>
                <a:rPr b="1"/>
                <a:t>inst/extdata</a:t>
              </a:r>
            </a:p>
            <a:p>
              <a:pPr algn="l" defTabSz="525779">
                <a:lnSpc>
                  <a:spcPct val="90000"/>
                </a:lnSpc>
                <a:spcBef>
                  <a:spcPts val="900"/>
                </a:spcBef>
                <a:defRPr sz="126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Always use </a:t>
              </a:r>
              <a:r>
                <a:rPr b="1"/>
                <a:t>LazyData: true</a:t>
              </a:r>
              <a:r>
                <a:t> in your DESCRIPTION file.</a:t>
              </a:r>
            </a:p>
            <a:p>
              <a:pPr algn="l" defTabSz="525779">
                <a:lnSpc>
                  <a:spcPct val="90000"/>
                </a:lnSpc>
                <a:spcBef>
                  <a:spcPts val="200"/>
                </a:spcBef>
                <a:defRPr sz="126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Save data as .Rdata files (suggested)</a:t>
              </a:r>
            </a:p>
          </p:txBody>
        </p:sp>
        <p:sp>
          <p:nvSpPr>
            <p:cNvPr id="265" name="Line"/>
            <p:cNvSpPr/>
            <p:nvPr/>
          </p:nvSpPr>
          <p:spPr>
            <a:xfrm>
              <a:off x="144900" y="968811"/>
              <a:ext cx="4165479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66" name="Line"/>
            <p:cNvSpPr/>
            <p:nvPr/>
          </p:nvSpPr>
          <p:spPr>
            <a:xfrm>
              <a:off x="144900" y="2178987"/>
              <a:ext cx="4165479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67" name=""/>
            <p:cNvSpPr txBox="1"/>
            <p:nvPr/>
          </p:nvSpPr>
          <p:spPr>
            <a:xfrm>
              <a:off x="195700" y="1026060"/>
              <a:ext cx="487420" cy="502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3100">
                  <a:solidFill>
                    <a:srgbClr val="53585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</a:t>
              </a:r>
            </a:p>
          </p:txBody>
        </p:sp>
        <p:sp>
          <p:nvSpPr>
            <p:cNvPr id="268" name=""/>
            <p:cNvSpPr txBox="1"/>
            <p:nvPr/>
          </p:nvSpPr>
          <p:spPr>
            <a:xfrm>
              <a:off x="195700" y="1364129"/>
              <a:ext cx="487420" cy="502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3100">
                  <a:solidFill>
                    <a:srgbClr val="53585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</a:t>
              </a:r>
            </a:p>
          </p:txBody>
        </p:sp>
        <p:sp>
          <p:nvSpPr>
            <p:cNvPr id="269" name="devtools::use_data()…"/>
            <p:cNvSpPr txBox="1"/>
            <p:nvPr/>
          </p:nvSpPr>
          <p:spPr>
            <a:xfrm>
              <a:off x="120742" y="2208408"/>
              <a:ext cx="4040242" cy="17017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algn="l">
                <a:lnSpc>
                  <a:spcPct val="80000"/>
                </a:lnSpc>
                <a:spcBef>
                  <a:spcPts val="300"/>
                </a:spcBef>
                <a:defRPr sz="14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1"/>
                  </a:solidFill>
                </a:rPr>
                <a:t>devtools::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use_data()</a:t>
              </a: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4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Adds a data object to data/ </a:t>
              </a:r>
            </a:p>
            <a:p>
              <a:pPr algn="l">
                <a:lnSpc>
                  <a:spcPct val="80000"/>
                </a:lnSpc>
                <a:spcBef>
                  <a:spcPts val="900"/>
                </a:spcBef>
                <a:defRPr sz="14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(R/Sysdata.rda if </a:t>
              </a:r>
              <a:r>
                <a:rPr b="1">
                  <a:latin typeface="Source Sans Pro"/>
                  <a:ea typeface="Source Sans Pro"/>
                  <a:cs typeface="Source Sans Pro"/>
                  <a:sym typeface="Source Sans Pro"/>
                </a:rPr>
                <a:t>internal = TRUE</a:t>
              </a:r>
              <a:r>
                <a:t>)</a:t>
              </a: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4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solidFill>
                    <a:schemeClr val="accent1"/>
                  </a:solidFill>
                </a:rPr>
                <a:t>devtools::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use_data_raw()</a:t>
              </a:r>
            </a:p>
            <a:p>
              <a:pPr algn="l">
                <a:lnSpc>
                  <a:spcPct val="80000"/>
                </a:lnSpc>
                <a:spcBef>
                  <a:spcPts val="300"/>
                </a:spcBef>
                <a:defRPr sz="1400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Adds an R Script used to clean a data set to data-raw/. Includes data-raw/ on .Rbuildignore.</a:t>
              </a:r>
            </a:p>
          </p:txBody>
        </p:sp>
        <p:sp>
          <p:nvSpPr>
            <p:cNvPr id="270" name=""/>
            <p:cNvSpPr txBox="1"/>
            <p:nvPr/>
          </p:nvSpPr>
          <p:spPr>
            <a:xfrm>
              <a:off x="195700" y="1702199"/>
              <a:ext cx="487420" cy="502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3100">
                  <a:solidFill>
                    <a:srgbClr val="53585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</a:t>
              </a:r>
            </a:p>
          </p:txBody>
        </p:sp>
        <p:sp>
          <p:nvSpPr>
            <p:cNvPr id="271" name="Line"/>
            <p:cNvSpPr/>
            <p:nvPr/>
          </p:nvSpPr>
          <p:spPr>
            <a:xfrm>
              <a:off x="127060" y="3723277"/>
              <a:ext cx="4165480" cy="1"/>
            </a:xfrm>
            <a:prstGeom prst="line">
              <a:avLst/>
            </a:prstGeom>
            <a:noFill/>
            <a:ln w="127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/>
              </a:pPr>
            </a:p>
          </p:txBody>
        </p:sp>
        <p:sp>
          <p:nvSpPr>
            <p:cNvPr id="272" name="Store data in…"/>
            <p:cNvSpPr txBox="1"/>
            <p:nvPr/>
          </p:nvSpPr>
          <p:spPr>
            <a:xfrm>
              <a:off x="121980" y="3704413"/>
              <a:ext cx="4251840" cy="13236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 defTabSz="525779">
                <a:lnSpc>
                  <a:spcPct val="90000"/>
                </a:lnSpc>
                <a:spcBef>
                  <a:spcPts val="200"/>
                </a:spcBef>
                <a:defRPr sz="126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Store data in </a:t>
              </a:r>
            </a:p>
            <a:p>
              <a:pPr marL="342900" indent="-148589" algn="l" defTabSz="525779">
                <a:lnSpc>
                  <a:spcPct val="90000"/>
                </a:lnSpc>
                <a:spcBef>
                  <a:spcPts val="200"/>
                </a:spcBef>
                <a:buSzPct val="100000"/>
                <a:buChar char="•"/>
                <a:defRPr b="1" sz="126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data/</a:t>
              </a:r>
              <a:r>
                <a:rPr b="0"/>
                <a:t> to make data available to package users</a:t>
              </a:r>
              <a:endParaRPr b="0"/>
            </a:p>
            <a:p>
              <a:pPr marL="342900" indent="-148589" algn="l" defTabSz="525779">
                <a:lnSpc>
                  <a:spcPct val="90000"/>
                </a:lnSpc>
                <a:spcBef>
                  <a:spcPts val="200"/>
                </a:spcBef>
                <a:buSzPct val="100000"/>
                <a:buChar char="•"/>
                <a:defRPr b="1" sz="126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R/sysdata.rda </a:t>
              </a:r>
              <a:r>
                <a:rPr b="0"/>
                <a:t>to keep data internal for use by your functions.</a:t>
              </a:r>
              <a:endParaRPr b="0"/>
            </a:p>
            <a:p>
              <a:pPr marL="342900" indent="-148589" algn="l" defTabSz="525779">
                <a:lnSpc>
                  <a:spcPct val="90000"/>
                </a:lnSpc>
                <a:spcBef>
                  <a:spcPts val="700"/>
                </a:spcBef>
                <a:buSzPct val="100000"/>
                <a:buChar char="•"/>
                <a:defRPr b="1" sz="126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inst/extdata </a:t>
              </a:r>
              <a:r>
                <a:rPr b="0"/>
                <a:t>to make raw data available for loading and parsing examples. Access this data with </a:t>
              </a:r>
              <a:r>
                <a:t>system.file()</a:t>
              </a:r>
            </a:p>
          </p:txBody>
        </p:sp>
      </p:grpSp>
      <p:sp>
        <p:nvSpPr>
          <p:cNvPr id="274" name="1. Modify your code or tests.…"/>
          <p:cNvSpPr txBox="1"/>
          <p:nvPr/>
        </p:nvSpPr>
        <p:spPr>
          <a:xfrm>
            <a:off x="9622797" y="8218247"/>
            <a:ext cx="3939645" cy="1498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2000">
                <a:solidFill>
                  <a:srgbClr val="53585F"/>
                </a:solidFill>
                <a:latin typeface="ChunkFive-Roman"/>
                <a:ea typeface="ChunkFive-Roman"/>
                <a:cs typeface="ChunkFive-Roman"/>
                <a:sym typeface="ChunkFive-Roman"/>
              </a:rPr>
              <a:t>1.</a:t>
            </a:r>
            <a:r>
              <a:rPr sz="2000">
                <a:solidFill>
                  <a:srgbClr val="A6AAA9"/>
                </a:solidFill>
                <a:latin typeface="ChunkFive-Roman"/>
                <a:ea typeface="ChunkFive-Roman"/>
                <a:cs typeface="ChunkFive-Roman"/>
                <a:sym typeface="ChunkFive-Roman"/>
              </a:rPr>
              <a:t> </a:t>
            </a:r>
            <a:r>
              <a:t>Modify your code or tests.</a:t>
            </a:r>
          </a:p>
          <a:p>
            <a:pPr algn="l">
              <a:lnSpc>
                <a:spcPct val="90000"/>
              </a:lnSpc>
              <a:spcBef>
                <a:spcPts val="500"/>
              </a:spcBef>
              <a:defRPr sz="14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2000">
                <a:solidFill>
                  <a:srgbClr val="53585F"/>
                </a:solidFill>
                <a:latin typeface="ChunkFive-Roman"/>
                <a:ea typeface="ChunkFive-Roman"/>
                <a:cs typeface="ChunkFive-Roman"/>
                <a:sym typeface="ChunkFive-Roman"/>
              </a:rPr>
              <a:t>2.</a:t>
            </a:r>
            <a:r>
              <a:rPr sz="2000">
                <a:solidFill>
                  <a:srgbClr val="A6AAA9"/>
                </a:solidFill>
                <a:latin typeface="ChunkFive-Roman"/>
                <a:ea typeface="ChunkFive-Roman"/>
                <a:cs typeface="ChunkFive-Roman"/>
                <a:sym typeface="ChunkFive-Roman"/>
              </a:rPr>
              <a:t> </a:t>
            </a:r>
            <a:r>
              <a:t>Document your package (</a:t>
            </a:r>
            <a:r>
              <a: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devtools: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document()</a:t>
            </a:r>
            <a:r>
              <a:t>)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2000">
                <a:solidFill>
                  <a:srgbClr val="53585F"/>
                </a:solidFill>
                <a:latin typeface="ChunkFive-Roman"/>
                <a:ea typeface="ChunkFive-Roman"/>
                <a:cs typeface="ChunkFive-Roman"/>
                <a:sym typeface="ChunkFive-Roman"/>
              </a:rPr>
              <a:t>3.</a:t>
            </a:r>
            <a:r>
              <a:rPr sz="2000">
                <a:solidFill>
                  <a:srgbClr val="A6AAA9"/>
                </a:solidFill>
                <a:latin typeface="ChunkFive-Roman"/>
                <a:ea typeface="ChunkFive-Roman"/>
                <a:cs typeface="ChunkFive-Roman"/>
                <a:sym typeface="ChunkFive-Roman"/>
              </a:rPr>
              <a:t> </a:t>
            </a:r>
            <a:r>
              <a:t>Check NAMESPACE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4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2000">
                <a:solidFill>
                  <a:srgbClr val="53585F"/>
                </a:solidFill>
                <a:latin typeface="ChunkFive-Roman"/>
                <a:ea typeface="ChunkFive-Roman"/>
                <a:cs typeface="ChunkFive-Roman"/>
                <a:sym typeface="ChunkFive-Roman"/>
              </a:rPr>
              <a:t>4.</a:t>
            </a:r>
            <a:r>
              <a:rPr sz="2000">
                <a:solidFill>
                  <a:srgbClr val="A6AAA9"/>
                </a:solidFill>
                <a:latin typeface="ChunkFive-Roman"/>
                <a:ea typeface="ChunkFive-Roman"/>
                <a:cs typeface="ChunkFive-Roman"/>
                <a:sym typeface="ChunkFive-Roman"/>
              </a:rPr>
              <a:t> </a:t>
            </a:r>
            <a:r>
              <a:t>Repeat until NAMESPACE is correct</a:t>
            </a:r>
          </a:p>
        </p:txBody>
      </p:sp>
      <p:sp>
        <p:nvSpPr>
          <p:cNvPr id="275" name="Workflow"/>
          <p:cNvSpPr txBox="1"/>
          <p:nvPr/>
        </p:nvSpPr>
        <p:spPr>
          <a:xfrm>
            <a:off x="11044324" y="8031564"/>
            <a:ext cx="1096592" cy="40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>
              <a:defRPr sz="180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Workflow</a:t>
            </a:r>
          </a:p>
        </p:txBody>
      </p:sp>
      <p:sp>
        <p:nvSpPr>
          <p:cNvPr id="276" name="---…"/>
          <p:cNvSpPr/>
          <p:nvPr/>
        </p:nvSpPr>
        <p:spPr>
          <a:xfrm>
            <a:off x="5100630" y="8208590"/>
            <a:ext cx="4027542" cy="2086548"/>
          </a:xfrm>
          <a:prstGeom prst="rect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---</a:t>
            </a:r>
          </a:p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title: "Vignette Title"</a:t>
            </a:r>
          </a:p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author: "Vignette Author"</a:t>
            </a:r>
          </a:p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date: "`r Sys.Date()`"</a:t>
            </a:r>
          </a:p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output: rmarkdown::html_vignette</a:t>
            </a:r>
          </a:p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vignette: &gt;</a:t>
            </a:r>
          </a:p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%\VignetteIndexEntry{Vignette Title}</a:t>
            </a:r>
          </a:p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%\VignetteEngine{knitr::rmarkdown}</a:t>
            </a:r>
          </a:p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\usepackage[utf8]{inputenc}</a:t>
            </a:r>
          </a:p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---</a:t>
            </a:r>
          </a:p>
        </p:txBody>
      </p:sp>
      <p:sp>
        <p:nvSpPr>
          <p:cNvPr id="277" name=" vignettes/ holds documents that teach your users how to solve real problems with your tools."/>
          <p:cNvSpPr txBox="1"/>
          <p:nvPr/>
        </p:nvSpPr>
        <p:spPr>
          <a:xfrm>
            <a:off x="192739" y="8128958"/>
            <a:ext cx="4589744" cy="63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vignettes</a:t>
            </a:r>
            <a:r>
              <a:t>/ holds documents that teach your users how to solve real problems with your tools.</a:t>
            </a:r>
          </a:p>
        </p:txBody>
      </p:sp>
      <p:sp>
        <p:nvSpPr>
          <p:cNvPr id="278" name="Create a  vignettes/  directory and a template vignette with…"/>
          <p:cNvSpPr txBox="1"/>
          <p:nvPr/>
        </p:nvSpPr>
        <p:spPr>
          <a:xfrm>
            <a:off x="851468" y="8714227"/>
            <a:ext cx="4040242" cy="1614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 defTabSz="496570">
              <a:lnSpc>
                <a:spcPct val="90000"/>
              </a:lnSpc>
              <a:spcBef>
                <a:spcPts val="800"/>
              </a:spcBef>
              <a:defRPr sz="119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Create a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 vignettes</a:t>
            </a:r>
            <a:r>
              <a:t>/  directory and a template vignette with</a:t>
            </a:r>
          </a:p>
          <a:p>
            <a:pPr algn="l" defTabSz="496570">
              <a:lnSpc>
                <a:spcPct val="80000"/>
              </a:lnSpc>
              <a:spcBef>
                <a:spcPts val="200"/>
              </a:spcBef>
              <a:defRPr sz="119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solidFill>
                  <a:schemeClr val="accent1"/>
                </a:solidFill>
              </a:rPr>
              <a:t>devtools::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use_vignette()</a:t>
            </a:r>
          </a:p>
          <a:p>
            <a:pPr algn="l" defTabSz="496570">
              <a:lnSpc>
                <a:spcPct val="80000"/>
              </a:lnSpc>
              <a:spcBef>
                <a:spcPts val="800"/>
              </a:spcBef>
              <a:defRPr sz="119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Adds template vignette as vignettes/my-vignette.Rmd.</a:t>
            </a:r>
          </a:p>
          <a:p>
            <a:pPr algn="l" defTabSz="496570">
              <a:lnSpc>
                <a:spcPct val="90000"/>
              </a:lnSpc>
              <a:spcBef>
                <a:spcPts val="800"/>
              </a:spcBef>
              <a:defRPr sz="119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Append YAML headers to your vignettes (like right)</a:t>
            </a:r>
          </a:p>
          <a:p>
            <a:pPr algn="l" defTabSz="496570">
              <a:lnSpc>
                <a:spcPct val="90000"/>
              </a:lnSpc>
              <a:spcBef>
                <a:spcPts val="200"/>
              </a:spcBef>
              <a:defRPr sz="1190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Write the body of your vignettes in R Markdown (</a:t>
            </a:r>
            <a:r>
              <a:rPr u="sng">
                <a:hlinkClick r:id="rId5" invalidUrl="" action="" tgtFrame="" tooltip="" history="1" highlightClick="0" endSnd="0"/>
              </a:rPr>
              <a:t>rmarkdown.rstudio.com</a:t>
            </a:r>
            <a:r>
              <a:t>)</a:t>
            </a:r>
          </a:p>
        </p:txBody>
      </p:sp>
      <p:sp>
        <p:nvSpPr>
          <p:cNvPr id="279" name="Line"/>
          <p:cNvSpPr/>
          <p:nvPr/>
        </p:nvSpPr>
        <p:spPr>
          <a:xfrm>
            <a:off x="404871" y="8752075"/>
            <a:ext cx="4432180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280" name="Line"/>
          <p:cNvSpPr/>
          <p:nvPr/>
        </p:nvSpPr>
        <p:spPr>
          <a:xfrm>
            <a:off x="404871" y="10292451"/>
            <a:ext cx="4432180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281" name=""/>
          <p:cNvSpPr txBox="1"/>
          <p:nvPr/>
        </p:nvSpPr>
        <p:spPr>
          <a:xfrm>
            <a:off x="417571" y="8707724"/>
            <a:ext cx="487420" cy="5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3100"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82" name=""/>
          <p:cNvSpPr txBox="1"/>
          <p:nvPr/>
        </p:nvSpPr>
        <p:spPr>
          <a:xfrm>
            <a:off x="417571" y="9477593"/>
            <a:ext cx="487420" cy="502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3100"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83" name=""/>
          <p:cNvSpPr txBox="1"/>
          <p:nvPr/>
        </p:nvSpPr>
        <p:spPr>
          <a:xfrm>
            <a:off x="417571" y="9802963"/>
            <a:ext cx="487420" cy="502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3100">
                <a:solidFill>
                  <a:srgbClr val="53585F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84" name="1. Add roxygen comments in your .R files…"/>
          <p:cNvSpPr txBox="1"/>
          <p:nvPr/>
        </p:nvSpPr>
        <p:spPr>
          <a:xfrm>
            <a:off x="468881" y="2300324"/>
            <a:ext cx="3827839" cy="2551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560831">
              <a:lnSpc>
                <a:spcPct val="90000"/>
              </a:lnSpc>
              <a:spcBef>
                <a:spcPts val="500"/>
              </a:spcBef>
              <a:defRPr sz="1344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440">
                <a:solidFill>
                  <a:srgbClr val="A6AAA9"/>
                </a:solidFill>
                <a:latin typeface="ChunkFive-Roman"/>
                <a:ea typeface="ChunkFive-Roman"/>
                <a:cs typeface="ChunkFive-Roman"/>
                <a:sym typeface="ChunkFive-Roman"/>
              </a:rPr>
              <a:t>1.</a:t>
            </a:r>
            <a:r>
              <a:rPr sz="1919">
                <a:solidFill>
                  <a:srgbClr val="A6AAA9"/>
                </a:solidFill>
                <a:latin typeface="ChunkFive-Roman"/>
                <a:ea typeface="ChunkFive-Roman"/>
                <a:cs typeface="ChunkFive-Roman"/>
                <a:sym typeface="ChunkFive-Roman"/>
              </a:rPr>
              <a:t> </a:t>
            </a:r>
            <a:r>
              <a:rPr sz="1248"/>
              <a:t>Add roxygen comments in your .R files</a:t>
            </a:r>
          </a:p>
          <a:p>
            <a:pPr marL="268223" indent="-268223" algn="l" defTabSz="560831">
              <a:lnSpc>
                <a:spcPct val="90000"/>
              </a:lnSpc>
              <a:spcBef>
                <a:spcPts val="900"/>
              </a:spcBef>
              <a:defRPr sz="1344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440">
                <a:solidFill>
                  <a:srgbClr val="A6AAA9"/>
                </a:solidFill>
                <a:latin typeface="ChunkFive-Roman"/>
                <a:ea typeface="ChunkFive-Roman"/>
                <a:cs typeface="ChunkFive-Roman"/>
                <a:sym typeface="ChunkFive-Roman"/>
              </a:rPr>
              <a:t>2.</a:t>
            </a:r>
            <a:r>
              <a:rPr sz="1919">
                <a:solidFill>
                  <a:srgbClr val="A6AAA9"/>
                </a:solidFill>
                <a:latin typeface="ChunkFive-Roman"/>
                <a:ea typeface="ChunkFive-Roman"/>
                <a:cs typeface="ChunkFive-Roman"/>
                <a:sym typeface="ChunkFive-Roman"/>
              </a:rPr>
              <a:t> </a:t>
            </a:r>
            <a:r>
              <a:rPr sz="1248"/>
              <a:t>Convert roxygen comments into documentation with one of</a:t>
            </a:r>
            <a:endParaRPr sz="1248"/>
          </a:p>
          <a:p>
            <a:pPr algn="l" defTabSz="560831">
              <a:lnSpc>
                <a:spcPct val="80000"/>
              </a:lnSpc>
              <a:spcBef>
                <a:spcPts val="200"/>
              </a:spcBef>
              <a:defRPr sz="134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248">
                <a:solidFill>
                  <a:schemeClr val="accent1"/>
                </a:solidFill>
              </a:rPr>
              <a:t>devtools::</a:t>
            </a:r>
            <a:r>
              <a:rPr sz="1248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document()</a:t>
            </a:r>
            <a:endParaRPr sz="1248"/>
          </a:p>
          <a:p>
            <a:pPr algn="l" defTabSz="560831">
              <a:lnSpc>
                <a:spcPct val="80000"/>
              </a:lnSpc>
              <a:spcBef>
                <a:spcPts val="1100"/>
              </a:spcBef>
              <a:defRPr sz="1344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248"/>
              <a:t>Converts roxygen comments to .Rd files and places them in </a:t>
            </a:r>
            <a:r>
              <a:rPr sz="1248">
                <a:latin typeface="FontAwesome"/>
                <a:ea typeface="FontAwesome"/>
                <a:cs typeface="FontAwesome"/>
                <a:sym typeface="FontAwesome"/>
              </a:rPr>
              <a:t></a:t>
            </a:r>
            <a:r>
              <a:rPr sz="1248"/>
              <a:t> man/. Builds NAMESPACE.</a:t>
            </a:r>
            <a:endParaRPr sz="1248"/>
          </a:p>
          <a:p>
            <a:pPr algn="l" defTabSz="560831">
              <a:lnSpc>
                <a:spcPct val="80000"/>
              </a:lnSpc>
              <a:spcBef>
                <a:spcPts val="900"/>
              </a:spcBef>
              <a:defRPr sz="1344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1248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Ctrl/Cmd + Shift + D </a:t>
            </a:r>
            <a:r>
              <a:rPr sz="1248">
                <a:solidFill>
                  <a:schemeClr val="accent1"/>
                </a:solidFill>
              </a:rPr>
              <a:t>(Keyboard Shortcut)</a:t>
            </a:r>
          </a:p>
          <a:p>
            <a:pPr marL="268223" indent="-268223" algn="l" defTabSz="560831">
              <a:lnSpc>
                <a:spcPct val="90000"/>
              </a:lnSpc>
              <a:spcBef>
                <a:spcPts val="500"/>
              </a:spcBef>
              <a:defRPr sz="1344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727">
                <a:solidFill>
                  <a:srgbClr val="A6AAA9"/>
                </a:solidFill>
                <a:latin typeface="ChunkFive-Roman"/>
                <a:ea typeface="ChunkFive-Roman"/>
                <a:cs typeface="ChunkFive-Roman"/>
                <a:sym typeface="ChunkFive-Roman"/>
              </a:rPr>
              <a:t>3.</a:t>
            </a:r>
            <a:r>
              <a:rPr sz="1919">
                <a:solidFill>
                  <a:srgbClr val="A6AAA9"/>
                </a:solidFill>
                <a:latin typeface="ChunkFive-Roman"/>
                <a:ea typeface="ChunkFive-Roman"/>
                <a:cs typeface="ChunkFive-Roman"/>
                <a:sym typeface="ChunkFive-Roman"/>
              </a:rPr>
              <a:t> </a:t>
            </a:r>
            <a:r>
              <a:rPr sz="1248"/>
              <a:t>Open help pages with </a:t>
            </a:r>
            <a:r>
              <a:rPr b="1" sz="1248">
                <a:latin typeface="Source Sans Pro"/>
                <a:ea typeface="Source Sans Pro"/>
                <a:cs typeface="Source Sans Pro"/>
                <a:sym typeface="Source Sans Pro"/>
              </a:rPr>
              <a:t>? </a:t>
            </a:r>
            <a:r>
              <a:rPr sz="1248"/>
              <a:t>to preview documentation</a:t>
            </a:r>
          </a:p>
          <a:p>
            <a:pPr algn="l" defTabSz="560831">
              <a:lnSpc>
                <a:spcPct val="90000"/>
              </a:lnSpc>
              <a:spcBef>
                <a:spcPts val="200"/>
              </a:spcBef>
              <a:defRPr sz="1344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440">
                <a:solidFill>
                  <a:srgbClr val="A6AAA9"/>
                </a:solidFill>
                <a:latin typeface="ChunkFive-Roman"/>
                <a:ea typeface="ChunkFive-Roman"/>
                <a:cs typeface="ChunkFive-Roman"/>
                <a:sym typeface="ChunkFive-Roman"/>
              </a:rPr>
              <a:t>4.</a:t>
            </a:r>
            <a:r>
              <a:rPr sz="1919">
                <a:solidFill>
                  <a:srgbClr val="A6AAA9"/>
                </a:solidFill>
                <a:latin typeface="ChunkFive-Roman"/>
                <a:ea typeface="ChunkFive-Roman"/>
                <a:cs typeface="ChunkFive-Roman"/>
                <a:sym typeface="ChunkFive-Roman"/>
              </a:rPr>
              <a:t> </a:t>
            </a:r>
            <a:r>
              <a:rPr sz="1248"/>
              <a:t>Repeat</a:t>
            </a:r>
          </a:p>
        </p:txBody>
      </p:sp>
      <p:sp>
        <p:nvSpPr>
          <p:cNvPr id="285" name="Workflow"/>
          <p:cNvSpPr txBox="1"/>
          <p:nvPr/>
        </p:nvSpPr>
        <p:spPr>
          <a:xfrm>
            <a:off x="1834504" y="2065588"/>
            <a:ext cx="1096592" cy="40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>
              <a:defRPr sz="1800">
                <a:solidFill>
                  <a:srgbClr val="A6AA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Workflow</a:t>
            </a:r>
          </a:p>
        </p:txBody>
      </p:sp>
      <p:sp>
        <p:nvSpPr>
          <p:cNvPr id="286" name="Use roxygen comments to document each function beside its definition…"/>
          <p:cNvSpPr txBox="1"/>
          <p:nvPr/>
        </p:nvSpPr>
        <p:spPr>
          <a:xfrm>
            <a:off x="900697" y="951278"/>
            <a:ext cx="3693376" cy="1170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algn="l">
              <a:lnSpc>
                <a:spcPct val="70000"/>
              </a:lnSpc>
              <a:spcBef>
                <a:spcPts val="1000"/>
              </a:spcBef>
              <a:defRPr sz="14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roxygen comments to document each function beside its definition</a:t>
            </a:r>
          </a:p>
          <a:p>
            <a:pPr algn="l">
              <a:lnSpc>
                <a:spcPct val="70000"/>
              </a:lnSpc>
              <a:spcBef>
                <a:spcPts val="1000"/>
              </a:spcBef>
              <a:defRPr sz="14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Document the name of each exported data set</a:t>
            </a:r>
          </a:p>
          <a:p>
            <a:pPr algn="l">
              <a:lnSpc>
                <a:spcPct val="70000"/>
              </a:lnSpc>
              <a:spcBef>
                <a:spcPts val="300"/>
              </a:spcBef>
              <a:defRPr sz="14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Include helpful examples for each function</a:t>
            </a:r>
          </a:p>
        </p:txBody>
      </p:sp>
      <p:sp>
        <p:nvSpPr>
          <p:cNvPr id="287" name=""/>
          <p:cNvSpPr txBox="1"/>
          <p:nvPr/>
        </p:nvSpPr>
        <p:spPr>
          <a:xfrm>
            <a:off x="391979" y="953217"/>
            <a:ext cx="487421" cy="5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31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88" name=""/>
          <p:cNvSpPr txBox="1"/>
          <p:nvPr/>
        </p:nvSpPr>
        <p:spPr>
          <a:xfrm>
            <a:off x="391979" y="1320007"/>
            <a:ext cx="487421" cy="502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31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89" name=""/>
          <p:cNvSpPr txBox="1"/>
          <p:nvPr/>
        </p:nvSpPr>
        <p:spPr>
          <a:xfrm>
            <a:off x="391979" y="1686798"/>
            <a:ext cx="487421" cy="50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31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/>
            <a:r>
              <a:t></a:t>
            </a:r>
          </a:p>
        </p:txBody>
      </p:sp>
      <p:sp>
        <p:nvSpPr>
          <p:cNvPr id="290" name="Line"/>
          <p:cNvSpPr/>
          <p:nvPr/>
        </p:nvSpPr>
        <p:spPr>
          <a:xfrm>
            <a:off x="365500" y="993208"/>
            <a:ext cx="4036009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291" name="Line"/>
          <p:cNvSpPr/>
          <p:nvPr/>
        </p:nvSpPr>
        <p:spPr>
          <a:xfrm>
            <a:off x="365500" y="2119011"/>
            <a:ext cx="4036009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grpSp>
        <p:nvGrpSpPr>
          <p:cNvPr id="295" name="Group"/>
          <p:cNvGrpSpPr/>
          <p:nvPr/>
        </p:nvGrpSpPr>
        <p:grpSpPr>
          <a:xfrm>
            <a:off x="4740824" y="950619"/>
            <a:ext cx="4501903" cy="6692082"/>
            <a:chOff x="0" y="15124"/>
            <a:chExt cx="4501901" cy="6692080"/>
          </a:xfrm>
        </p:grpSpPr>
        <p:sp>
          <p:nvSpPr>
            <p:cNvPr id="292" name="Rounded Rectangle"/>
            <p:cNvSpPr/>
            <p:nvPr/>
          </p:nvSpPr>
          <p:spPr>
            <a:xfrm>
              <a:off x="0" y="15124"/>
              <a:ext cx="4501902" cy="6692082"/>
            </a:xfrm>
            <a:prstGeom prst="roundRect">
              <a:avLst>
                <a:gd name="adj" fmla="val 714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</a:p>
          </p:txBody>
        </p:sp>
        <p:sp>
          <p:nvSpPr>
            <p:cNvPr id="293" name="The roxygen package"/>
            <p:cNvSpPr txBox="1"/>
            <p:nvPr/>
          </p:nvSpPr>
          <p:spPr>
            <a:xfrm>
              <a:off x="1163616" y="20483"/>
              <a:ext cx="2174669" cy="401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lvl="1" indent="0">
                <a:defRPr sz="1800">
                  <a:solidFill>
                    <a:srgbClr val="53585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The </a:t>
              </a:r>
              <a:r>
                <a:rPr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r</a:t>
              </a:r>
              <a:r>
                <a:rPr b="1"/>
                <a:t>oxygen</a:t>
              </a:r>
              <a:r>
                <a:t> package</a:t>
              </a:r>
            </a:p>
          </p:txBody>
        </p:sp>
        <p:sp>
          <p:nvSpPr>
            <p:cNvPr id="294" name="roxygen lets you write documentation inline in your .R files with a shorthand syntax.…"/>
            <p:cNvSpPr txBox="1"/>
            <p:nvPr/>
          </p:nvSpPr>
          <p:spPr>
            <a:xfrm>
              <a:off x="126563" y="401331"/>
              <a:ext cx="4226701" cy="21020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algn="l" defTabSz="531622">
                <a:lnSpc>
                  <a:spcPct val="90000"/>
                </a:lnSpc>
                <a:spcBef>
                  <a:spcPts val="200"/>
                </a:spcBef>
                <a:defRPr sz="1274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roxygen 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lets you write documentation inline in your .R files with a shorthand syntax.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242697" indent="-127127" algn="l" defTabSz="531622">
                <a:lnSpc>
                  <a:spcPct val="90000"/>
                </a:lnSpc>
                <a:spcBef>
                  <a:spcPts val="200"/>
                </a:spcBef>
                <a:buSzPct val="100000"/>
                <a:buChar char="•"/>
                <a:defRPr sz="1274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Add roxygen documentation as comment lines that begin with </a:t>
              </a:r>
              <a:r>
                <a:rPr b="1"/>
                <a:t>#’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 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242697" indent="-127127" algn="l" defTabSz="531622">
                <a:lnSpc>
                  <a:spcPct val="90000"/>
                </a:lnSpc>
                <a:spcBef>
                  <a:spcPts val="200"/>
                </a:spcBef>
                <a:buSzPct val="100000"/>
                <a:buChar char="•"/>
                <a:defRPr sz="1274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Place comment lines directly above the code that defines the object documented. 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242697" indent="-127127" algn="l" defTabSz="531622">
                <a:lnSpc>
                  <a:spcPct val="90000"/>
                </a:lnSpc>
                <a:spcBef>
                  <a:spcPts val="200"/>
                </a:spcBef>
                <a:buSzPct val="100000"/>
                <a:buChar char="•"/>
                <a:defRPr sz="1274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Place a roxygen </a:t>
              </a:r>
              <a:r>
                <a:rPr b="1"/>
                <a:t>@ 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tag (right) after </a:t>
              </a:r>
              <a:r>
                <a:rPr b="1"/>
                <a:t>#’</a:t>
              </a: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to supply a specific section of documentation. </a:t>
              </a:r>
              <a:endParaRPr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242697" indent="-127127" algn="l" defTabSz="531622">
                <a:lnSpc>
                  <a:spcPct val="90000"/>
                </a:lnSpc>
                <a:spcBef>
                  <a:spcPts val="200"/>
                </a:spcBef>
                <a:buSzPct val="100000"/>
                <a:buChar char="•"/>
                <a:defRPr sz="1274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Untagged lines will be used to generate a title, description, and details section (in that order)</a:t>
              </a:r>
            </a:p>
          </p:txBody>
        </p:sp>
      </p:grpSp>
      <p:sp>
        <p:nvSpPr>
          <p:cNvPr id="296" name="#' Add together two numbers.…"/>
          <p:cNvSpPr/>
          <p:nvPr/>
        </p:nvSpPr>
        <p:spPr>
          <a:xfrm>
            <a:off x="4851819" y="3509325"/>
            <a:ext cx="4276353" cy="1988110"/>
          </a:xfrm>
          <a:prstGeom prst="rect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l">
              <a:defRPr sz="10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#' Add together two numbers.</a:t>
            </a:r>
          </a:p>
          <a:p>
            <a:pPr algn="l">
              <a:defRPr sz="10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#' </a:t>
            </a:r>
          </a:p>
          <a:p>
            <a:pPr algn="l">
              <a:defRPr sz="10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#' @param x A number.</a:t>
            </a:r>
          </a:p>
          <a:p>
            <a:pPr algn="l">
              <a:defRPr sz="10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#' @param y A number.</a:t>
            </a:r>
          </a:p>
          <a:p>
            <a:pPr algn="l">
              <a:defRPr sz="10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#' @return The sum of \code{x} and \code{y}.</a:t>
            </a:r>
          </a:p>
          <a:p>
            <a:pPr algn="l">
              <a:defRPr sz="10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#' @examples</a:t>
            </a:r>
          </a:p>
          <a:p>
            <a:pPr algn="l">
              <a:defRPr sz="10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#' add(1, 1)</a:t>
            </a:r>
          </a:p>
          <a:p>
            <a:pPr algn="l">
              <a:defRPr sz="10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#' @export</a:t>
            </a:r>
          </a:p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add &lt;- function(x, y) {</a:t>
            </a:r>
          </a:p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  x + y</a:t>
            </a:r>
          </a:p>
          <a:p>
            <a:pPr algn="l">
              <a:defRPr sz="1000"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t>}</a:t>
            </a:r>
          </a:p>
        </p:txBody>
      </p:sp>
      <p:sp>
        <p:nvSpPr>
          <p:cNvPr id="297" name=".Rd formatting tags"/>
          <p:cNvSpPr txBox="1"/>
          <p:nvPr/>
        </p:nvSpPr>
        <p:spPr>
          <a:xfrm>
            <a:off x="411593" y="4855108"/>
            <a:ext cx="1745092" cy="350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>
              <a:defRPr sz="15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/>
              <a:t>.Rd formatting tags</a:t>
            </a:r>
          </a:p>
        </p:txBody>
      </p:sp>
      <p:grpSp>
        <p:nvGrpSpPr>
          <p:cNvPr id="306" name="Group"/>
          <p:cNvGrpSpPr/>
          <p:nvPr/>
        </p:nvGrpSpPr>
        <p:grpSpPr>
          <a:xfrm>
            <a:off x="4909040" y="5525682"/>
            <a:ext cx="4190942" cy="2353891"/>
            <a:chOff x="0" y="76200"/>
            <a:chExt cx="4190941" cy="2353890"/>
          </a:xfrm>
        </p:grpSpPr>
        <p:sp>
          <p:nvSpPr>
            <p:cNvPr id="298" name="Rounded Rectangle"/>
            <p:cNvSpPr/>
            <p:nvPr/>
          </p:nvSpPr>
          <p:spPr>
            <a:xfrm>
              <a:off x="2744462" y="731723"/>
              <a:ext cx="1446480" cy="515542"/>
            </a:xfrm>
            <a:prstGeom prst="roundRect">
              <a:avLst>
                <a:gd name="adj" fmla="val 1478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9" name="Rounded Rectangle"/>
            <p:cNvSpPr/>
            <p:nvPr/>
          </p:nvSpPr>
          <p:spPr>
            <a:xfrm>
              <a:off x="2744462" y="1283892"/>
              <a:ext cx="1446480" cy="515541"/>
            </a:xfrm>
            <a:prstGeom prst="roundRect">
              <a:avLst>
                <a:gd name="adj" fmla="val 1478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0" name="Rounded Rectangle"/>
            <p:cNvSpPr/>
            <p:nvPr/>
          </p:nvSpPr>
          <p:spPr>
            <a:xfrm>
              <a:off x="2744462" y="1837428"/>
              <a:ext cx="1446480" cy="227623"/>
            </a:xfrm>
            <a:prstGeom prst="roundRect">
              <a:avLst>
                <a:gd name="adj" fmla="val 3347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1" name="@aliases…"/>
            <p:cNvSpPr txBox="1"/>
            <p:nvPr/>
          </p:nvSpPr>
          <p:spPr>
            <a:xfrm>
              <a:off x="0" y="354157"/>
              <a:ext cx="4139333" cy="20759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3" spcCol="206966" anchor="ctr">
              <a:normAutofit fontScale="100000" lnSpcReduction="0"/>
            </a:bodyPr>
            <a:lstStyle/>
            <a:p>
              <a:pPr algn="l" defTabSz="274574">
                <a:lnSpc>
                  <a:spcPct val="120000"/>
                </a:lnSpc>
                <a:defRPr sz="1457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@aliases</a:t>
              </a:r>
            </a:p>
            <a:p>
              <a:pPr algn="l" defTabSz="274574">
                <a:lnSpc>
                  <a:spcPct val="120000"/>
                </a:lnSpc>
                <a:defRPr sz="1457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@concepts</a:t>
              </a:r>
            </a:p>
            <a:p>
              <a:pPr algn="l" defTabSz="274574">
                <a:lnSpc>
                  <a:spcPct val="120000"/>
                </a:lnSpc>
                <a:defRPr sz="1457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@describeIn</a:t>
              </a:r>
            </a:p>
            <a:p>
              <a:pPr algn="l" defTabSz="274574">
                <a:lnSpc>
                  <a:spcPct val="120000"/>
                </a:lnSpc>
                <a:defRPr b="1" sz="1457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@examples</a:t>
              </a:r>
            </a:p>
            <a:p>
              <a:pPr algn="l" defTabSz="274574">
                <a:lnSpc>
                  <a:spcPct val="120000"/>
                </a:lnSpc>
                <a:defRPr b="1" sz="1457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@export</a:t>
              </a:r>
            </a:p>
            <a:p>
              <a:pPr algn="l" defTabSz="274574">
                <a:lnSpc>
                  <a:spcPct val="120000"/>
                </a:lnSpc>
                <a:defRPr sz="1457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@family</a:t>
              </a:r>
            </a:p>
            <a:p>
              <a:pPr algn="l" defTabSz="274574">
                <a:lnSpc>
                  <a:spcPct val="120000"/>
                </a:lnSpc>
                <a:defRPr sz="1457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</a:p>
            <a:p>
              <a:pPr algn="l" defTabSz="274574">
                <a:lnSpc>
                  <a:spcPct val="120000"/>
                </a:lnSpc>
                <a:defRPr sz="1457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@inheritParams</a:t>
              </a:r>
            </a:p>
            <a:p>
              <a:pPr algn="l" defTabSz="274574">
                <a:lnSpc>
                  <a:spcPct val="120000"/>
                </a:lnSpc>
                <a:defRPr sz="1457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@keywords</a:t>
              </a:r>
            </a:p>
            <a:p>
              <a:pPr algn="l" defTabSz="274574">
                <a:lnSpc>
                  <a:spcPct val="120000"/>
                </a:lnSpc>
                <a:defRPr b="1" sz="1457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@param</a:t>
              </a:r>
            </a:p>
            <a:p>
              <a:pPr algn="l" defTabSz="274574">
                <a:lnSpc>
                  <a:spcPct val="120000"/>
                </a:lnSpc>
                <a:defRPr sz="1457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@rdname</a:t>
              </a:r>
            </a:p>
            <a:p>
              <a:pPr algn="l" defTabSz="274574">
                <a:lnSpc>
                  <a:spcPct val="120000"/>
                </a:lnSpc>
                <a:defRPr b="1" sz="1457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@return</a:t>
              </a:r>
            </a:p>
            <a:p>
              <a:pPr algn="l" defTabSz="274574">
                <a:lnSpc>
                  <a:spcPct val="120000"/>
                </a:lnSpc>
                <a:defRPr sz="1457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@section</a:t>
              </a:r>
            </a:p>
            <a:p>
              <a:pPr algn="l" defTabSz="274574">
                <a:lnSpc>
                  <a:spcPct val="120000"/>
                </a:lnSpc>
                <a:defRPr sz="1457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</a:p>
            <a:p>
              <a:pPr algn="l" defTabSz="274574">
                <a:lnSpc>
                  <a:spcPct val="120000"/>
                </a:lnSpc>
                <a:defRPr b="1" sz="1457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@seealso</a:t>
              </a:r>
            </a:p>
            <a:p>
              <a:pPr algn="l" defTabSz="274574">
                <a:lnSpc>
                  <a:spcPct val="120000"/>
                </a:lnSpc>
                <a:defRPr sz="1457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@format</a:t>
              </a:r>
            </a:p>
            <a:p>
              <a:pPr algn="l" defTabSz="274574">
                <a:lnSpc>
                  <a:spcPct val="120000"/>
                </a:lnSpc>
                <a:defRPr sz="1457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@source</a:t>
              </a:r>
            </a:p>
            <a:p>
              <a:pPr algn="l" defTabSz="274574">
                <a:lnSpc>
                  <a:spcPct val="120000"/>
                </a:lnSpc>
                <a:defRPr sz="1457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@include</a:t>
              </a:r>
            </a:p>
            <a:p>
              <a:pPr algn="l" defTabSz="274574">
                <a:lnSpc>
                  <a:spcPct val="120000"/>
                </a:lnSpc>
                <a:defRPr sz="1457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@slot</a:t>
              </a:r>
            </a:p>
            <a:p>
              <a:pPr algn="l" defTabSz="274574">
                <a:lnSpc>
                  <a:spcPct val="120000"/>
                </a:lnSpc>
                <a:defRPr sz="1457"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r>
                <a:t>@field</a:t>
              </a:r>
            </a:p>
          </p:txBody>
        </p:sp>
        <p:sp>
          <p:nvSpPr>
            <p:cNvPr id="302" name="Common roxygen tags"/>
            <p:cNvSpPr txBox="1"/>
            <p:nvPr/>
          </p:nvSpPr>
          <p:spPr>
            <a:xfrm>
              <a:off x="968026" y="76200"/>
              <a:ext cx="2359379" cy="401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lvl="1" indent="0">
                <a:defRPr sz="1800"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rPr b="1"/>
                <a:t>Common roxygen tags</a:t>
              </a:r>
            </a:p>
          </p:txBody>
        </p:sp>
        <p:sp>
          <p:nvSpPr>
            <p:cNvPr id="303" name="data"/>
            <p:cNvSpPr txBox="1"/>
            <p:nvPr/>
          </p:nvSpPr>
          <p:spPr>
            <a:xfrm>
              <a:off x="3760655" y="1017473"/>
              <a:ext cx="406220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lvl="1" indent="0">
                <a:defRPr sz="12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data</a:t>
              </a:r>
            </a:p>
          </p:txBody>
        </p:sp>
        <p:sp>
          <p:nvSpPr>
            <p:cNvPr id="304" name="S4"/>
            <p:cNvSpPr txBox="1"/>
            <p:nvPr/>
          </p:nvSpPr>
          <p:spPr>
            <a:xfrm>
              <a:off x="3862382" y="1567151"/>
              <a:ext cx="278966" cy="29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lvl="1" indent="0">
                <a:defRPr sz="12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S4</a:t>
              </a:r>
            </a:p>
          </p:txBody>
        </p:sp>
        <p:sp>
          <p:nvSpPr>
            <p:cNvPr id="305" name="RC"/>
            <p:cNvSpPr txBox="1"/>
            <p:nvPr/>
          </p:nvSpPr>
          <p:spPr>
            <a:xfrm>
              <a:off x="3852937" y="1826819"/>
              <a:ext cx="295577" cy="29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lvl="1" indent="0">
                <a:defRPr sz="1200">
                  <a:solidFill>
                    <a:srgbClr val="A6AAA9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RC</a:t>
              </a:r>
            </a:p>
          </p:txBody>
        </p:sp>
      </p:grpSp>
      <p:sp>
        <p:nvSpPr>
          <p:cNvPr id="307" name="Line"/>
          <p:cNvSpPr/>
          <p:nvPr/>
        </p:nvSpPr>
        <p:spPr>
          <a:xfrm>
            <a:off x="469607" y="4814270"/>
            <a:ext cx="4036009" cy="1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defRPr sz="2600"/>
            </a:pPr>
          </a:p>
        </p:txBody>
      </p:sp>
      <p:sp>
        <p:nvSpPr>
          <p:cNvPr id="308" name="Submit your package…"/>
          <p:cNvSpPr/>
          <p:nvPr/>
        </p:nvSpPr>
        <p:spPr>
          <a:xfrm>
            <a:off x="9445551" y="9706625"/>
            <a:ext cx="4294137" cy="635226"/>
          </a:xfrm>
          <a:prstGeom prst="roundRect">
            <a:avLst>
              <a:gd name="adj" fmla="val 10137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lnSpc>
                <a:spcPct val="90000"/>
              </a:lnSpc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b="1" sz="2300"/>
              <a:t>Submit your package</a:t>
            </a:r>
            <a:endParaRPr b="1" sz="2300"/>
          </a:p>
          <a:p>
            <a:pPr lvl="1" indent="0">
              <a:lnSpc>
                <a:spcPct val="90000"/>
              </a:lnSpc>
              <a:defRPr sz="1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u="sng">
                <a:hlinkClick r:id="rId6" invalidUrl="" action="" tgtFrame="" tooltip="" history="1" highlightClick="0" endSnd="0"/>
              </a:rPr>
              <a:t>r-pkgs.had.co.nz/release.html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