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embeddedFontLst>
    <p:embeddedFont>
      <p:font typeface="Avenir" panose="020B0503020203020204" pitchFamily="3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Helvetica Neue Light" panose="020B0604020202020204" charset="0"/>
      <p:regular r:id="rId10"/>
      <p:bold r:id="rId11"/>
      <p:italic r:id="rId12"/>
      <p:boldItalic r:id="rId13"/>
    </p:embeddedFont>
    <p:embeddedFont>
      <p:font typeface="Lobster" panose="00000500000000000000" pitchFamily="2" charset="0"/>
      <p:regular r:id="rId14"/>
    </p:embeddedFont>
    <p:embeddedFont>
      <p:font typeface="Roboto Mono" panose="00000009000000000000" pitchFamily="49" charset="0"/>
      <p:regular r:id="rId15"/>
      <p:bold r:id="rId16"/>
      <p:italic r:id="rId17"/>
      <p:boldItalic r:id="rId18"/>
    </p:embeddedFont>
    <p:embeddedFont>
      <p:font typeface="Roboto Mono Light" panose="00000009000000000000" pitchFamily="49" charset="0"/>
      <p:regular r:id="rId19"/>
      <p:bold r:id="rId20"/>
      <p:italic r:id="rId21"/>
      <p:boldItalic r:id="rId22"/>
    </p:embeddedFont>
    <p:embeddedFont>
      <p:font typeface="Roboto Mono SemiBold" panose="020B0604020202020204" charset="0"/>
      <p:regular r:id="rId23"/>
      <p:bold r:id="rId24"/>
      <p:italic r:id="rId25"/>
      <p:boldItalic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72">
          <p15:clr>
            <a:srgbClr val="9AA0A6"/>
          </p15:clr>
        </p15:guide>
        <p15:guide id="2" pos="6649">
          <p15:clr>
            <a:srgbClr val="9AA0A6"/>
          </p15:clr>
        </p15:guide>
        <p15:guide id="3" pos="2299">
          <p15:clr>
            <a:srgbClr val="9AA0A6"/>
          </p15:clr>
        </p15:guide>
        <p15:guide id="4" pos="126">
          <p15:clr>
            <a:srgbClr val="9AA0A6"/>
          </p15:clr>
        </p15:guide>
        <p15:guide id="5" pos="8688">
          <p15:clr>
            <a:srgbClr val="9AA0A6"/>
          </p15:clr>
        </p15:guide>
        <p15:guide id="6" pos="4337">
          <p15:clr>
            <a:srgbClr val="9AA0A6"/>
          </p15:clr>
        </p15:guide>
        <p15:guide id="7" pos="6515">
          <p15:clr>
            <a:srgbClr val="9AA0A6"/>
          </p15:clr>
        </p15:guide>
        <p15:guide id="8" orient="horz" pos="228">
          <p15:clr>
            <a:srgbClr val="9AA0A6"/>
          </p15:clr>
        </p15:guide>
        <p15:guide id="9" orient="horz" pos="516">
          <p15:clr>
            <a:srgbClr val="9AA0A6"/>
          </p15:clr>
        </p15:guide>
        <p15:guide id="10" pos="2169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1422" y="102"/>
      </p:cViewPr>
      <p:guideLst>
        <p:guide pos="4472"/>
        <p:guide pos="6649"/>
        <p:guide pos="2299"/>
        <p:guide pos="126"/>
        <p:guide pos="8688"/>
        <p:guide pos="4337"/>
        <p:guide pos="6515"/>
        <p:guide orient="horz" pos="228"/>
        <p:guide orient="horz" pos="516"/>
        <p:guide pos="21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26" Type="http://schemas.openxmlformats.org/officeDocument/2006/relationships/font" Target="fonts/font22.fntdata"/><Relationship Id="rId3" Type="http://schemas.openxmlformats.org/officeDocument/2006/relationships/slide" Target="slides/slide2.xml"/><Relationship Id="rId21" Type="http://schemas.openxmlformats.org/officeDocument/2006/relationships/font" Target="fonts/font17.fntdata"/><Relationship Id="rId34" Type="http://schemas.openxmlformats.org/officeDocument/2006/relationships/tableStyles" Target="tableStyle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font" Target="fonts/font2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29" Type="http://schemas.openxmlformats.org/officeDocument/2006/relationships/font" Target="fonts/font2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font" Target="fonts/font20.fntdata"/><Relationship Id="rId32" Type="http://schemas.openxmlformats.org/officeDocument/2006/relationships/viewProps" Target="viewProps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font" Target="fonts/font19.fntdata"/><Relationship Id="rId28" Type="http://schemas.openxmlformats.org/officeDocument/2006/relationships/font" Target="fonts/font24.fntdata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31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font" Target="fonts/font18.fntdata"/><Relationship Id="rId27" Type="http://schemas.openxmlformats.org/officeDocument/2006/relationships/font" Target="fonts/font23.fntdata"/><Relationship Id="rId30" Type="http://schemas.openxmlformats.org/officeDocument/2006/relationships/font" Target="fonts/font26.fntdata"/><Relationship Id="rId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f93f08cd1_0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6f93f08cd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6f7ceddab1_5_28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g6f7ceddab1_5_2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>
            <a:lvl1pPr marL="457200" lvl="0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None/>
              <a:defRPr sz="900"/>
            </a:lvl1pPr>
            <a:lvl2pPr marL="914400" lvl="1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0" y="158750"/>
            <a:ext cx="13964218" cy="10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1pPr>
            <a:lvl2pPr marL="914400" lvl="1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2pPr>
            <a:lvl3pPr marL="1371600" lvl="2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3pPr>
            <a:lvl4pPr marL="1828800" lvl="3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4pPr>
            <a:lvl5pPr marL="2286000" lvl="4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5pPr>
            <a:lvl6pPr marL="2743200" lvl="5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>
            <a:spLocks noGrp="1"/>
          </p:cNvSpPr>
          <p:nvPr>
            <p:ph type="pic" idx="2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1pPr>
            <a:lvl2pPr marL="914400" lvl="1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2pPr>
            <a:lvl3pPr marL="1371600" lvl="2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3pPr>
            <a:lvl4pPr marL="1828800" lvl="3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4pPr>
            <a:lvl5pPr marL="2286000" lvl="4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5pPr>
            <a:lvl6pPr marL="2743200" lvl="5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>
            <a:spLocks noGrp="1"/>
          </p:cNvSpPr>
          <p:nvPr>
            <p:ph type="pic" idx="2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300"/>
              <a:buFont typeface="Source Sans Pro"/>
              <a:buNone/>
              <a:defRPr sz="33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1pPr>
            <a:lvl2pPr marL="914400" lvl="1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2pPr>
            <a:lvl3pPr marL="1371600" lvl="2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3pPr>
            <a:lvl4pPr marL="1828800" lvl="3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4pPr>
            <a:lvl5pPr marL="2286000" lvl="4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5pPr>
            <a:lvl6pPr marL="2743200" lvl="5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>
            <a:lvl1pPr marL="457200" lvl="0" indent="-28575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1"/>
            </a:lvl1pPr>
            <a:lvl2pPr marL="914400" lvl="1" indent="-28575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1"/>
            </a:lvl2pPr>
            <a:lvl3pPr marL="1371600" lvl="2" indent="-28575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1"/>
            </a:lvl3pPr>
            <a:lvl4pPr marL="1828800" lvl="3" indent="-28575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1"/>
            </a:lvl4pPr>
            <a:lvl5pPr marL="2286000" lvl="4" indent="-28575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1"/>
            </a:lvl5pPr>
            <a:lvl6pPr marL="2743200" lvl="5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>
            <a:lvl1pPr marL="457200" lvl="0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>
            <a:lvl1pPr marL="457200" marR="0" lvl="0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r4ds.hadley.nz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10565825" y="2513699"/>
            <a:ext cx="32352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/>
          <p:nvPr/>
        </p:nvSpPr>
        <p:spPr>
          <a:xfrm rot="1799914">
            <a:off x="9604183" y="-742688"/>
            <a:ext cx="1319457" cy="1143785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 w="9525" cap="flat" cmpd="sng">
            <a:solidFill>
              <a:srgbClr val="F3F3F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Google Shape;61;p14"/>
          <p:cNvSpPr/>
          <p:nvPr/>
        </p:nvSpPr>
        <p:spPr>
          <a:xfrm flipH="1">
            <a:off x="9977502" y="-208621"/>
            <a:ext cx="422100" cy="42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Google Shape;62;p14"/>
          <p:cNvSpPr/>
          <p:nvPr/>
        </p:nvSpPr>
        <p:spPr>
          <a:xfrm flipH="1">
            <a:off x="8426719" y="-227200"/>
            <a:ext cx="422100" cy="422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14"/>
          <p:cNvSpPr/>
          <p:nvPr/>
        </p:nvSpPr>
        <p:spPr>
          <a:xfrm rot="-1799914">
            <a:off x="10177825" y="-736950"/>
            <a:ext cx="1319457" cy="1143785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14"/>
          <p:cNvSpPr/>
          <p:nvPr/>
        </p:nvSpPr>
        <p:spPr>
          <a:xfrm flipH="1">
            <a:off x="10741916" y="-202937"/>
            <a:ext cx="422100" cy="4221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7097200" y="7684273"/>
            <a:ext cx="32505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7096350" y="6270523"/>
            <a:ext cx="32550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649450" y="9179050"/>
            <a:ext cx="3239100" cy="4221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7099125" y="4190513"/>
            <a:ext cx="32505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7576472" y="6748142"/>
            <a:ext cx="24825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latin typeface="Roboto Mono"/>
                <a:ea typeface="Roboto Mono"/>
                <a:cs typeface="Roboto Mono"/>
                <a:sym typeface="Roboto Mono"/>
              </a:rPr>
              <a:t>copy_to</a:t>
            </a: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(sc, mtcars) |&gt;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-US" sz="900" b="1">
                <a:latin typeface="Roboto Mono"/>
                <a:ea typeface="Roboto Mono"/>
                <a:cs typeface="Roboto Mono"/>
                <a:sym typeface="Roboto Mono"/>
              </a:rPr>
              <a:t>mutate</a:t>
            </a: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(trm = </a:t>
            </a:r>
            <a:r>
              <a:rPr lang="en-US" sz="900" b="1">
                <a:latin typeface="Roboto Mono"/>
                <a:ea typeface="Roboto Mono"/>
                <a:cs typeface="Roboto Mono"/>
                <a:sym typeface="Roboto Mono"/>
              </a:rPr>
              <a:t>ifelse</a:t>
            </a: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(am == 0, 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          "auto", "man")) |&gt;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-US" sz="900" b="1">
                <a:latin typeface="Roboto Mono"/>
                <a:ea typeface="Roboto Mono"/>
                <a:cs typeface="Roboto Mono"/>
                <a:sym typeface="Roboto Mono"/>
              </a:rPr>
              <a:t>group_by</a:t>
            </a: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(trm) |&gt;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-US" sz="900" b="1">
                <a:latin typeface="Roboto Mono"/>
                <a:ea typeface="Roboto Mono"/>
                <a:cs typeface="Roboto Mono"/>
                <a:sym typeface="Roboto Mono"/>
              </a:rPr>
              <a:t>summarise_all</a:t>
            </a: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(mean)</a:t>
            </a:r>
            <a:endParaRPr sz="90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1998325" y="10329125"/>
            <a:ext cx="11778300" cy="53100"/>
          </a:xfrm>
          <a:prstGeom prst="straightConnector1">
            <a:avLst/>
          </a:prstGeom>
          <a:noFill/>
          <a:ln w="12700" cap="flat" cmpd="sng">
            <a:solidFill>
              <a:srgbClr val="E4E4E3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1" name="Google Shape;71;p14"/>
          <p:cNvSpPr txBox="1"/>
          <p:nvPr/>
        </p:nvSpPr>
        <p:spPr>
          <a:xfrm>
            <a:off x="2443995" y="10417110"/>
            <a:ext cx="113226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CC BY SA Posit Software, PBC  •   info@posit.co  •   posit.co </a:t>
            </a:r>
            <a:r>
              <a:rPr lang="en-US" sz="9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•  Learn more at </a:t>
            </a:r>
            <a:r>
              <a:rPr lang="en-US" sz="900" b="1">
                <a:latin typeface="Source Sans Pro"/>
                <a:ea typeface="Source Sans Pro"/>
                <a:cs typeface="Source Sans Pro"/>
                <a:sym typeface="Source Sans Pro"/>
              </a:rPr>
              <a:t>spark.posit.co</a:t>
            </a:r>
            <a:r>
              <a:rPr lang="en-US" sz="9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•  sparklyr </a:t>
            </a: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1.8</a:t>
            </a:r>
            <a:r>
              <a:rPr lang="en-US" sz="9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lang="en-US" sz="9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•  Updated: 20</a:t>
            </a: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24-05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7095000" y="4212898"/>
            <a:ext cx="32505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n-US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 DATA FRAME INTO SPARK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654150" y="9353025"/>
            <a:ext cx="32199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dplyr::tbl(scr, …) </a:t>
            </a:r>
            <a:r>
              <a:rPr lang="en-US" sz="1100" b="0" i="0" u="none" strike="noStrike" cap="none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en-US" sz="1100" i="0" u="none" strike="noStrike" cap="none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Creates a reference to the table without loading its data into memory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7094725" y="4483348"/>
            <a:ext cx="32550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lang="en-US" sz="11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copy_to(</a:t>
            </a: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dest</a:t>
            </a:r>
            <a:r>
              <a:rPr lang="en-US" sz="11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df</a:t>
            </a:r>
            <a:r>
              <a:rPr lang="en-US" sz="11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name</a:t>
            </a:r>
            <a:r>
              <a:rPr lang="en-US" sz="11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1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649475" y="9177900"/>
            <a:ext cx="32352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n-US" sz="120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FROM A TABLE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7098546" y="5738857"/>
            <a:ext cx="23424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28D44"/>
              </a:buClr>
              <a:buSzPts val="2500"/>
              <a:buFont typeface="Source Sans Pro"/>
              <a:buNone/>
            </a:pPr>
            <a:r>
              <a:rPr lang="en-US" sz="25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Wrangle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1263225" y="5761139"/>
            <a:ext cx="2519700" cy="28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813E"/>
              </a:buClr>
              <a:buSzPts val="11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ft_idf()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 the Inverse Document Frequency (IDF) given a collection of documents.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C0813E"/>
              </a:buClr>
              <a:buSzPts val="11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ft_imputer()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Imputation estimator for completing missing values, uses the mean or  the median of the columns. 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C0813E"/>
              </a:buClr>
              <a:buSzPts val="11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ft_index_to_string()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Index labels back to label as strings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C0813E"/>
              </a:buClr>
              <a:buSzPts val="11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ft_interaction()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Takes in Double and  Vector columns and outputs a flattened vector of their feature interactions.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rgbClr val="C0813E"/>
              </a:buClr>
              <a:buSzPts val="11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ft_max_abs_scaler()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Rescale each feature individually to range [-1, 1] 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7101550" y="6483963"/>
            <a:ext cx="3239100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n-US" sz="900" b="0" i="0" u="none" strike="noStrike" cap="non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Translates into Spark SQL statements</a:t>
            </a:r>
            <a:endParaRPr sz="900">
              <a:solidFill>
                <a:srgbClr val="434343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7101175" y="6276298"/>
            <a:ext cx="32391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n-US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-US" sz="120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PLYR VERBS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10586840" y="2519066"/>
            <a:ext cx="31962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n-US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TRANSFORMERS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81" name="Google Shape;81;p14"/>
          <p:cNvGrpSpPr/>
          <p:nvPr/>
        </p:nvGrpSpPr>
        <p:grpSpPr>
          <a:xfrm>
            <a:off x="10747147" y="2914993"/>
            <a:ext cx="319204" cy="251522"/>
            <a:chOff x="3721662" y="4533187"/>
            <a:chExt cx="319204" cy="251522"/>
          </a:xfrm>
        </p:grpSpPr>
        <p:sp>
          <p:nvSpPr>
            <p:cNvPr id="82" name="Google Shape;82;p14"/>
            <p:cNvSpPr/>
            <p:nvPr/>
          </p:nvSpPr>
          <p:spPr>
            <a:xfrm>
              <a:off x="3721662" y="4533187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3721662" y="4619888"/>
              <a:ext cx="1041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84" name="Google Shape;84;p14"/>
            <p:cNvSpPr/>
            <p:nvPr/>
          </p:nvSpPr>
          <p:spPr>
            <a:xfrm rot="5400000">
              <a:off x="3835219" y="4634972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3721662" y="4700709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3936766" y="4533187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3936766" y="4619888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3936766" y="4700709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10747147" y="3363262"/>
            <a:ext cx="319204" cy="251522"/>
            <a:chOff x="3721662" y="4945737"/>
            <a:chExt cx="319204" cy="251522"/>
          </a:xfrm>
        </p:grpSpPr>
        <p:sp>
          <p:nvSpPr>
            <p:cNvPr id="90" name="Google Shape;90;p14"/>
            <p:cNvSpPr/>
            <p:nvPr/>
          </p:nvSpPr>
          <p:spPr>
            <a:xfrm>
              <a:off x="3721662" y="4945737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3721662" y="5032438"/>
              <a:ext cx="1041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92" name="Google Shape;92;p14"/>
            <p:cNvSpPr/>
            <p:nvPr/>
          </p:nvSpPr>
          <p:spPr>
            <a:xfrm rot="5400000">
              <a:off x="3835219" y="5047522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3721662" y="5113259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3936766" y="4945737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3936766" y="5032438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3936766" y="5113259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97" name="Google Shape;97;p14"/>
          <p:cNvGrpSpPr/>
          <p:nvPr/>
        </p:nvGrpSpPr>
        <p:grpSpPr>
          <a:xfrm>
            <a:off x="10565093" y="3868109"/>
            <a:ext cx="607113" cy="216225"/>
            <a:chOff x="3549133" y="5519641"/>
            <a:chExt cx="607113" cy="216225"/>
          </a:xfrm>
        </p:grpSpPr>
        <p:sp>
          <p:nvSpPr>
            <p:cNvPr id="98" name="Google Shape;98;p14"/>
            <p:cNvSpPr/>
            <p:nvPr/>
          </p:nvSpPr>
          <p:spPr>
            <a:xfrm>
              <a:off x="3549133" y="5521469"/>
              <a:ext cx="876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 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653908" y="5521469"/>
              <a:ext cx="876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549133" y="5635769"/>
              <a:ext cx="876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b 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653908" y="5635769"/>
              <a:ext cx="876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 rot="5400000">
              <a:off x="3741532" y="5599589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3861308" y="5519641"/>
              <a:ext cx="1473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0,1 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4008945" y="5519641"/>
              <a:ext cx="1473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1,1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3861308" y="5643466"/>
              <a:ext cx="1473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 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4008945" y="5643466"/>
              <a:ext cx="1473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07" name="Google Shape;107;p14"/>
          <p:cNvGrpSpPr/>
          <p:nvPr/>
        </p:nvGrpSpPr>
        <p:grpSpPr>
          <a:xfrm>
            <a:off x="10715073" y="6554965"/>
            <a:ext cx="319334" cy="251522"/>
            <a:chOff x="3721597" y="8197426"/>
            <a:chExt cx="319334" cy="251522"/>
          </a:xfrm>
        </p:grpSpPr>
        <p:sp>
          <p:nvSpPr>
            <p:cNvPr id="108" name="Google Shape;108;p14"/>
            <p:cNvSpPr/>
            <p:nvPr/>
          </p:nvSpPr>
          <p:spPr>
            <a:xfrm>
              <a:off x="3721597" y="8197426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3721597" y="8284127"/>
              <a:ext cx="1041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 rot="5400000">
              <a:off x="3820997" y="8299211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3721597" y="8364948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3936831" y="8197426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3936831" y="8284127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3936831" y="8364948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15" name="Google Shape;115;p14"/>
          <p:cNvGrpSpPr/>
          <p:nvPr/>
        </p:nvGrpSpPr>
        <p:grpSpPr>
          <a:xfrm>
            <a:off x="10577608" y="4322952"/>
            <a:ext cx="536363" cy="246719"/>
            <a:chOff x="3613083" y="5886378"/>
            <a:chExt cx="536363" cy="246719"/>
          </a:xfrm>
        </p:grpSpPr>
        <p:sp>
          <p:nvSpPr>
            <p:cNvPr id="116" name="Google Shape;116;p14"/>
            <p:cNvSpPr/>
            <p:nvPr/>
          </p:nvSpPr>
          <p:spPr>
            <a:xfrm>
              <a:off x="3613083" y="5886378"/>
              <a:ext cx="72300" cy="618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3613083" y="5950269"/>
              <a:ext cx="72300" cy="618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3613083" y="6009827"/>
              <a:ext cx="72300" cy="618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3685883" y="5886378"/>
              <a:ext cx="72300" cy="618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3685883" y="5950269"/>
              <a:ext cx="72300" cy="618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3685883" y="6009827"/>
              <a:ext cx="72300" cy="618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3613083" y="6071297"/>
              <a:ext cx="72300" cy="618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3685883" y="6071297"/>
              <a:ext cx="72300" cy="618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3758683" y="5886378"/>
              <a:ext cx="72300" cy="618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3758683" y="5950269"/>
              <a:ext cx="72300" cy="618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3758683" y="6009827"/>
              <a:ext cx="72300" cy="61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3831483" y="5886378"/>
              <a:ext cx="72300" cy="618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3831483" y="5950269"/>
              <a:ext cx="72300" cy="618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3831483" y="6009827"/>
              <a:ext cx="72300" cy="61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758683" y="6071297"/>
              <a:ext cx="72300" cy="61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3831483" y="6071297"/>
              <a:ext cx="72300" cy="61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4004345" y="5943802"/>
              <a:ext cx="72300" cy="618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4077146" y="5943802"/>
              <a:ext cx="72300" cy="618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4004345" y="6005272"/>
              <a:ext cx="72300" cy="618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4077146" y="6005272"/>
              <a:ext cx="72300" cy="61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36" name="Google Shape;136;p14"/>
            <p:cNvSpPr/>
            <p:nvPr/>
          </p:nvSpPr>
          <p:spPr>
            <a:xfrm rot="5400000">
              <a:off x="3892915" y="5981750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10566915" y="4741644"/>
            <a:ext cx="537898" cy="337223"/>
            <a:chOff x="3575390" y="9307743"/>
            <a:chExt cx="537898" cy="337223"/>
          </a:xfrm>
        </p:grpSpPr>
        <p:sp>
          <p:nvSpPr>
            <p:cNvPr id="138" name="Google Shape;138;p14"/>
            <p:cNvSpPr/>
            <p:nvPr/>
          </p:nvSpPr>
          <p:spPr>
            <a:xfrm>
              <a:off x="3575390" y="9312495"/>
              <a:ext cx="873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3575390" y="9399189"/>
              <a:ext cx="87300" cy="840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3575390" y="9480003"/>
              <a:ext cx="873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3575390" y="9560965"/>
              <a:ext cx="873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3667475" y="9312495"/>
              <a:ext cx="873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3667475" y="9399189"/>
              <a:ext cx="873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3667475" y="9480003"/>
              <a:ext cx="873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3667475" y="9560965"/>
              <a:ext cx="873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3857702" y="9308845"/>
              <a:ext cx="873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3857702" y="9395539"/>
              <a:ext cx="87300" cy="840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3857702" y="9476353"/>
              <a:ext cx="873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4025987" y="9308845"/>
              <a:ext cx="873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4025987" y="9395539"/>
              <a:ext cx="873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4025987" y="9476353"/>
              <a:ext cx="873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3857702" y="9557315"/>
              <a:ext cx="873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4025987" y="9557315"/>
              <a:ext cx="873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3932711" y="9307743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/>
                <a:t>x</a:t>
              </a:r>
              <a:endParaRPr sz="500"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3932711" y="9393468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/>
                <a:t>x</a:t>
              </a:r>
              <a:endParaRPr sz="500"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3932711" y="9472049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/>
                <a:t>x</a:t>
              </a:r>
              <a:endParaRPr sz="500"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932711" y="9557774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/>
                <a:t>x</a:t>
              </a:r>
              <a:endParaRPr sz="500"/>
            </a:p>
          </p:txBody>
        </p:sp>
        <p:sp>
          <p:nvSpPr>
            <p:cNvPr id="158" name="Google Shape;158;p14"/>
            <p:cNvSpPr/>
            <p:nvPr/>
          </p:nvSpPr>
          <p:spPr>
            <a:xfrm rot="5400000">
              <a:off x="3749584" y="9447193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</p:grpSp>
      <p:grpSp>
        <p:nvGrpSpPr>
          <p:cNvPr id="159" name="Google Shape;159;p14"/>
          <p:cNvGrpSpPr/>
          <p:nvPr/>
        </p:nvGrpSpPr>
        <p:grpSpPr>
          <a:xfrm>
            <a:off x="10596975" y="5306354"/>
            <a:ext cx="531767" cy="251522"/>
            <a:chOff x="3613000" y="6898355"/>
            <a:chExt cx="531767" cy="251522"/>
          </a:xfrm>
        </p:grpSpPr>
        <p:sp>
          <p:nvSpPr>
            <p:cNvPr id="160" name="Google Shape;160;p14"/>
            <p:cNvSpPr/>
            <p:nvPr/>
          </p:nvSpPr>
          <p:spPr>
            <a:xfrm>
              <a:off x="3613000" y="6921682"/>
              <a:ext cx="876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 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3717775" y="6921682"/>
              <a:ext cx="876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3613000" y="7050269"/>
              <a:ext cx="876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b 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3717775" y="7050269"/>
              <a:ext cx="876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 rot="5400000">
              <a:off x="3810161" y="7004564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3935891" y="6898355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3935891" y="6985056"/>
              <a:ext cx="104100" cy="84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3935891" y="7065877"/>
              <a:ext cx="104100" cy="84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4040666" y="6898355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4040666" y="6985056"/>
              <a:ext cx="104100" cy="84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4040666" y="7065877"/>
              <a:ext cx="104100" cy="84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71" name="Google Shape;171;p14"/>
          <p:cNvGrpSpPr/>
          <p:nvPr/>
        </p:nvGrpSpPr>
        <p:grpSpPr>
          <a:xfrm>
            <a:off x="10705539" y="7098318"/>
            <a:ext cx="318000" cy="268384"/>
            <a:chOff x="3722264" y="8769554"/>
            <a:chExt cx="318000" cy="268384"/>
          </a:xfrm>
        </p:grpSpPr>
        <p:sp>
          <p:nvSpPr>
            <p:cNvPr id="172" name="Google Shape;172;p14"/>
            <p:cNvSpPr/>
            <p:nvPr/>
          </p:nvSpPr>
          <p:spPr>
            <a:xfrm>
              <a:off x="3934064" y="8769554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3934064" y="8862389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3934064" y="8949138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 rot="5400000">
              <a:off x="3822393" y="8863439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3722264" y="8769554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3722264" y="8862389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3722264" y="8949138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79" name="Google Shape;179;p14"/>
          <p:cNvGrpSpPr/>
          <p:nvPr/>
        </p:nvGrpSpPr>
        <p:grpSpPr>
          <a:xfrm>
            <a:off x="10692895" y="8222974"/>
            <a:ext cx="342887" cy="251522"/>
            <a:chOff x="3709820" y="9996805"/>
            <a:chExt cx="342887" cy="251522"/>
          </a:xfrm>
        </p:grpSpPr>
        <p:sp>
          <p:nvSpPr>
            <p:cNvPr id="180" name="Google Shape;180;p14"/>
            <p:cNvSpPr/>
            <p:nvPr/>
          </p:nvSpPr>
          <p:spPr>
            <a:xfrm>
              <a:off x="3709820" y="9996805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3709820" y="10083505"/>
              <a:ext cx="1041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>
              <a:off x="3833598" y="10103352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3709820" y="10164327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3948608" y="9996805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3948608" y="10083505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-1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3948608" y="10164327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87" name="Google Shape;187;p14"/>
          <p:cNvGrpSpPr/>
          <p:nvPr/>
        </p:nvGrpSpPr>
        <p:grpSpPr>
          <a:xfrm>
            <a:off x="10597183" y="7721348"/>
            <a:ext cx="534713" cy="125700"/>
            <a:chOff x="3555513" y="9506484"/>
            <a:chExt cx="534713" cy="125700"/>
          </a:xfrm>
        </p:grpSpPr>
        <p:sp>
          <p:nvSpPr>
            <p:cNvPr id="188" name="Google Shape;188;p14"/>
            <p:cNvSpPr/>
            <p:nvPr/>
          </p:nvSpPr>
          <p:spPr>
            <a:xfrm>
              <a:off x="3555513" y="9508175"/>
              <a:ext cx="129900" cy="107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25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2,3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 rot="5400000">
              <a:off x="3838609" y="9544434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3707913" y="9508175"/>
              <a:ext cx="129900" cy="107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25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4,2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3960326" y="9508175"/>
              <a:ext cx="129900" cy="107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25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8,6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92" name="Google Shape;192;p14"/>
          <p:cNvGrpSpPr/>
          <p:nvPr/>
        </p:nvGrpSpPr>
        <p:grpSpPr>
          <a:xfrm>
            <a:off x="10622031" y="5874317"/>
            <a:ext cx="494941" cy="350400"/>
            <a:chOff x="3629031" y="7460029"/>
            <a:chExt cx="494941" cy="350400"/>
          </a:xfrm>
        </p:grpSpPr>
        <p:sp>
          <p:nvSpPr>
            <p:cNvPr id="193" name="Google Shape;193;p14"/>
            <p:cNvSpPr/>
            <p:nvPr/>
          </p:nvSpPr>
          <p:spPr>
            <a:xfrm>
              <a:off x="4019872" y="7500985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194" name="Google Shape;194;p14"/>
            <p:cNvGrpSpPr/>
            <p:nvPr/>
          </p:nvGrpSpPr>
          <p:grpSpPr>
            <a:xfrm>
              <a:off x="3705231" y="7460029"/>
              <a:ext cx="200100" cy="274200"/>
              <a:chOff x="3544525" y="8871875"/>
              <a:chExt cx="200100" cy="274200"/>
            </a:xfrm>
          </p:grpSpPr>
          <p:sp>
            <p:nvSpPr>
              <p:cNvPr id="195" name="Google Shape;195;p14"/>
              <p:cNvSpPr/>
              <p:nvPr/>
            </p:nvSpPr>
            <p:spPr>
              <a:xfrm>
                <a:off x="3544525" y="8871875"/>
                <a:ext cx="200100" cy="2742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/>
              </a:p>
            </p:txBody>
          </p:sp>
          <p:cxnSp>
            <p:nvCxnSpPr>
              <p:cNvPr id="196" name="Google Shape;196;p14"/>
              <p:cNvCxnSpPr/>
              <p:nvPr/>
            </p:nvCxnSpPr>
            <p:spPr>
              <a:xfrm>
                <a:off x="3573325" y="8907913"/>
                <a:ext cx="141300" cy="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14"/>
              <p:cNvCxnSpPr/>
              <p:nvPr/>
            </p:nvCxnSpPr>
            <p:spPr>
              <a:xfrm>
                <a:off x="3573325" y="8956728"/>
                <a:ext cx="141300" cy="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14"/>
              <p:cNvCxnSpPr/>
              <p:nvPr/>
            </p:nvCxnSpPr>
            <p:spPr>
              <a:xfrm>
                <a:off x="3573325" y="9005544"/>
                <a:ext cx="141300" cy="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14"/>
              <p:cNvCxnSpPr/>
              <p:nvPr/>
            </p:nvCxnSpPr>
            <p:spPr>
              <a:xfrm>
                <a:off x="3573325" y="9103175"/>
                <a:ext cx="141300" cy="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14"/>
              <p:cNvCxnSpPr/>
              <p:nvPr/>
            </p:nvCxnSpPr>
            <p:spPr>
              <a:xfrm>
                <a:off x="3573325" y="9054359"/>
                <a:ext cx="141300" cy="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1" name="Google Shape;201;p14"/>
            <p:cNvGrpSpPr/>
            <p:nvPr/>
          </p:nvGrpSpPr>
          <p:grpSpPr>
            <a:xfrm>
              <a:off x="3629031" y="7536229"/>
              <a:ext cx="200100" cy="274200"/>
              <a:chOff x="3544525" y="8871875"/>
              <a:chExt cx="200100" cy="274200"/>
            </a:xfrm>
          </p:grpSpPr>
          <p:sp>
            <p:nvSpPr>
              <p:cNvPr id="202" name="Google Shape;202;p14"/>
              <p:cNvSpPr/>
              <p:nvPr/>
            </p:nvSpPr>
            <p:spPr>
              <a:xfrm>
                <a:off x="3544525" y="8871875"/>
                <a:ext cx="200100" cy="2742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/>
              </a:p>
            </p:txBody>
          </p:sp>
          <p:cxnSp>
            <p:nvCxnSpPr>
              <p:cNvPr id="203" name="Google Shape;203;p14"/>
              <p:cNvCxnSpPr/>
              <p:nvPr/>
            </p:nvCxnSpPr>
            <p:spPr>
              <a:xfrm>
                <a:off x="3573325" y="8907913"/>
                <a:ext cx="141300" cy="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14"/>
              <p:cNvCxnSpPr/>
              <p:nvPr/>
            </p:nvCxnSpPr>
            <p:spPr>
              <a:xfrm>
                <a:off x="3573325" y="8956728"/>
                <a:ext cx="141300" cy="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14"/>
              <p:cNvCxnSpPr/>
              <p:nvPr/>
            </p:nvCxnSpPr>
            <p:spPr>
              <a:xfrm>
                <a:off x="3573325" y="9005544"/>
                <a:ext cx="141300" cy="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14"/>
              <p:cNvCxnSpPr/>
              <p:nvPr/>
            </p:nvCxnSpPr>
            <p:spPr>
              <a:xfrm>
                <a:off x="3573325" y="9103175"/>
                <a:ext cx="141300" cy="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14"/>
              <p:cNvCxnSpPr/>
              <p:nvPr/>
            </p:nvCxnSpPr>
            <p:spPr>
              <a:xfrm>
                <a:off x="3573325" y="9054359"/>
                <a:ext cx="141300" cy="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8" name="Google Shape;208;p14"/>
            <p:cNvSpPr/>
            <p:nvPr/>
          </p:nvSpPr>
          <p:spPr>
            <a:xfrm rot="5400000">
              <a:off x="3909000" y="7601851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4019872" y="7587686"/>
              <a:ext cx="104100" cy="840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4019872" y="7668507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211" name="Google Shape;2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717" y="7101242"/>
            <a:ext cx="368600" cy="4254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4"/>
          <p:cNvSpPr txBox="1"/>
          <p:nvPr/>
        </p:nvSpPr>
        <p:spPr>
          <a:xfrm>
            <a:off x="7097600" y="7684448"/>
            <a:ext cx="32391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n-US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TIDYR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3" name="Google Shape;213;p14"/>
          <p:cNvSpPr txBox="1"/>
          <p:nvPr/>
        </p:nvSpPr>
        <p:spPr>
          <a:xfrm>
            <a:off x="8047450" y="8004608"/>
            <a:ext cx="16929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pivot_longer()</a:t>
            </a:r>
            <a:r>
              <a:rPr lang="en-US" sz="1100" b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Collapse several columns into two.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pivot_wider()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Expand two columns into several.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14" name="Google Shape;214;p14"/>
          <p:cNvGrpSpPr/>
          <p:nvPr/>
        </p:nvGrpSpPr>
        <p:grpSpPr>
          <a:xfrm>
            <a:off x="7252574" y="9545949"/>
            <a:ext cx="456870" cy="265300"/>
            <a:chOff x="10572198" y="6834629"/>
            <a:chExt cx="456870" cy="265300"/>
          </a:xfrm>
        </p:grpSpPr>
        <p:sp>
          <p:nvSpPr>
            <p:cNvPr id="215" name="Google Shape;215;p14"/>
            <p:cNvSpPr/>
            <p:nvPr/>
          </p:nvSpPr>
          <p:spPr>
            <a:xfrm>
              <a:off x="10572198" y="6834629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0572198" y="6925975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10572198" y="7011125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10676973" y="6834629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10676973" y="6925975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10676973" y="7011125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10881768" y="6834629"/>
              <a:ext cx="1473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10881768" y="6925976"/>
              <a:ext cx="1473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0881768" y="7011129"/>
              <a:ext cx="1473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 rot="5400000">
              <a:off x="10769608" y="6892818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 rot="-5400000" flipH="1">
              <a:off x="10769608" y="7007118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26" name="Google Shape;226;p14"/>
          <p:cNvGrpSpPr/>
          <p:nvPr/>
        </p:nvGrpSpPr>
        <p:grpSpPr>
          <a:xfrm>
            <a:off x="7312590" y="9953961"/>
            <a:ext cx="330038" cy="268384"/>
            <a:chOff x="10641739" y="7222754"/>
            <a:chExt cx="330038" cy="268384"/>
          </a:xfrm>
        </p:grpSpPr>
        <p:sp>
          <p:nvSpPr>
            <p:cNvPr id="227" name="Google Shape;227;p14"/>
            <p:cNvSpPr/>
            <p:nvPr/>
          </p:nvSpPr>
          <p:spPr>
            <a:xfrm>
              <a:off x="10641739" y="7222754"/>
              <a:ext cx="106200" cy="888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10641739" y="7315589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Source Sans Pro"/>
                  <a:ea typeface="Source Sans Pro"/>
                  <a:cs typeface="Source Sans Pro"/>
                  <a:sym typeface="Source Sans Pro"/>
                </a:rPr>
                <a:t>NA</a:t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10641739" y="7402338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Source Sans Pro"/>
                  <a:ea typeface="Source Sans Pro"/>
                  <a:cs typeface="Source Sans Pro"/>
                  <a:sym typeface="Source Sans Pro"/>
                </a:rPr>
                <a:t>NA</a:t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10865577" y="7222754"/>
              <a:ext cx="106200" cy="888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10865577" y="7315589"/>
              <a:ext cx="106200" cy="888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10865577" y="7402338"/>
              <a:ext cx="106200" cy="888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 rot="5400000">
              <a:off x="10742333" y="7341881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34" name="Google Shape;234;p14"/>
          <p:cNvGrpSpPr/>
          <p:nvPr/>
        </p:nvGrpSpPr>
        <p:grpSpPr>
          <a:xfrm>
            <a:off x="7337590" y="9061431"/>
            <a:ext cx="309175" cy="332470"/>
            <a:chOff x="10652177" y="6316767"/>
            <a:chExt cx="309175" cy="332470"/>
          </a:xfrm>
        </p:grpSpPr>
        <p:sp>
          <p:nvSpPr>
            <p:cNvPr id="235" name="Google Shape;235;p14"/>
            <p:cNvSpPr/>
            <p:nvPr/>
          </p:nvSpPr>
          <p:spPr>
            <a:xfrm>
              <a:off x="10652177" y="6316767"/>
              <a:ext cx="873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10652177" y="6403460"/>
              <a:ext cx="873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10652177" y="6484274"/>
              <a:ext cx="873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0652177" y="6565237"/>
              <a:ext cx="873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0874052" y="6400523"/>
              <a:ext cx="873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0874052" y="6481337"/>
              <a:ext cx="873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241" name="Google Shape;241;p14"/>
            <p:cNvSpPr/>
            <p:nvPr/>
          </p:nvSpPr>
          <p:spPr>
            <a:xfrm rot="5400000">
              <a:off x="10742545" y="6405093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 rot="-5400000" flipH="1">
              <a:off x="10742545" y="6519393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43" name="Google Shape;243;p14"/>
          <p:cNvSpPr txBox="1"/>
          <p:nvPr/>
        </p:nvSpPr>
        <p:spPr>
          <a:xfrm>
            <a:off x="7809225" y="9005998"/>
            <a:ext cx="24825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813E"/>
              </a:buClr>
              <a:buSzPts val="11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nest() / unnest()</a:t>
            </a:r>
            <a:r>
              <a:rPr lang="en-US" sz="1100" b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Convert groups of cells into list-columns, and vice versa.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0813E"/>
              </a:buClr>
              <a:buSzPts val="11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unite() / separate()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Split a single column into several columns, and vice versa. 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rgbClr val="C0813E"/>
              </a:buClr>
              <a:buSzPts val="11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fill()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Fill NA with the previous value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44" name="Google Shape;244;p14"/>
          <p:cNvGrpSpPr/>
          <p:nvPr/>
        </p:nvGrpSpPr>
        <p:grpSpPr>
          <a:xfrm>
            <a:off x="7123387" y="8088551"/>
            <a:ext cx="772013" cy="736121"/>
            <a:chOff x="10515048" y="5497829"/>
            <a:chExt cx="772013" cy="736121"/>
          </a:xfrm>
        </p:grpSpPr>
        <p:sp>
          <p:nvSpPr>
            <p:cNvPr id="245" name="Google Shape;245;p14"/>
            <p:cNvSpPr/>
            <p:nvPr/>
          </p:nvSpPr>
          <p:spPr>
            <a:xfrm>
              <a:off x="10515048" y="5497829"/>
              <a:ext cx="106200" cy="888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10515048" y="5589175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X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10515048" y="5674325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X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10619823" y="5497829"/>
              <a:ext cx="106200" cy="888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10619823" y="5589175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10619823" y="5674325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10515048" y="5763700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Y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10619823" y="5763700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10724598" y="5497829"/>
              <a:ext cx="106200" cy="888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0724598" y="5589175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10724598" y="5674325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10724598" y="5763700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10515048" y="5854188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Y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10619823" y="5854188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10724598" y="5854188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10971310" y="5968654"/>
              <a:ext cx="106200" cy="888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10971310" y="6060000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X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10971310" y="6145150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Y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11076085" y="5968654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11076085" y="6060000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11076085" y="6145150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11180860" y="5968654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11180860" y="6060000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11180860" y="6145150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 rot="5404801">
              <a:off x="10850637" y="5727575"/>
              <a:ext cx="214800" cy="19920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55240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 rot="-5395199">
              <a:off x="10714650" y="5980275"/>
              <a:ext cx="214800" cy="19920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5524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1" name="Google Shape;2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571" y="5314255"/>
            <a:ext cx="629701" cy="22993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4"/>
          <p:cNvSpPr txBox="1"/>
          <p:nvPr/>
        </p:nvSpPr>
        <p:spPr>
          <a:xfrm>
            <a:off x="8334083" y="5197158"/>
            <a:ext cx="14046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library(sparklyr)</a:t>
            </a:r>
            <a:endParaRPr sz="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library(arrow)</a:t>
            </a:r>
            <a:endParaRPr sz="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3" name="Google Shape;273;p14"/>
          <p:cNvSpPr txBox="1"/>
          <p:nvPr/>
        </p:nvSpPr>
        <p:spPr>
          <a:xfrm>
            <a:off x="7099965" y="4794583"/>
            <a:ext cx="3235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Apache Arrow accelerates data transfer between R and Spark. To use, simply load the library</a:t>
            </a:r>
            <a:endParaRPr sz="10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4" name="Google Shape;274;p14"/>
          <p:cNvCxnSpPr/>
          <p:nvPr/>
        </p:nvCxnSpPr>
        <p:spPr>
          <a:xfrm rot="10800000" flipH="1">
            <a:off x="7335485" y="4797381"/>
            <a:ext cx="2772600" cy="66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5" name="Google Shape;2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32155" y="8253043"/>
            <a:ext cx="445725" cy="51444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4"/>
          <p:cNvSpPr txBox="1"/>
          <p:nvPr/>
        </p:nvSpPr>
        <p:spPr>
          <a:xfrm>
            <a:off x="11244325" y="2832964"/>
            <a:ext cx="255660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 b="0" i="0" u="none" strike="noStrike" cap="non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ft_binarizer() - </a:t>
            </a:r>
            <a:r>
              <a:rPr lang="en-US" sz="1100" b="0" i="0" u="none" strike="noStrike" cap="none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Assigned values based on threshold</a:t>
            </a:r>
            <a:endParaRPr sz="1100">
              <a:solidFill>
                <a:srgbClr val="99999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 b="0" i="0" u="none" strike="noStrike" cap="non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ft_bucketizer() </a:t>
            </a: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en-US" sz="1100" b="0" i="0" u="none" strike="noStrike" cap="none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Numeric column to discretized column</a:t>
            </a:r>
            <a:endParaRPr sz="1100" b="0" i="0" u="none" strike="noStrike" cap="none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C0813E"/>
              </a:buClr>
              <a:buSzPts val="11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ft_count_vectorizer()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Extracts a vocabulary from document 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C0813E"/>
              </a:buClr>
              <a:buSzPts val="11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ft_discrete_cosine_transform() - 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1D discrete cosine transform of a real  vector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 b="0" i="0" u="none" strike="noStrike" cap="non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ft_elementwise_product()</a:t>
            </a: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b="0" i="0" u="none" strike="noStrike" cap="non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en-US" sz="1100" b="0" i="0" u="none" strike="noStrike" cap="none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Element- wise product between 2 cols</a:t>
            </a:r>
            <a:endParaRPr sz="1100" b="0" i="0" u="none" strike="noStrike" cap="none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rgbClr val="C0813E"/>
              </a:buClr>
              <a:buSzPts val="11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ft_hashing_tf()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Maps a sequence of terms to their term frequencies using the hashing trick.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7" name="Google Shape;2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110" y="10152761"/>
            <a:ext cx="1645920" cy="42793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4"/>
          <p:cNvSpPr/>
          <p:nvPr/>
        </p:nvSpPr>
        <p:spPr>
          <a:xfrm>
            <a:off x="203955" y="4283750"/>
            <a:ext cx="32379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4"/>
          <p:cNvSpPr/>
          <p:nvPr/>
        </p:nvSpPr>
        <p:spPr>
          <a:xfrm>
            <a:off x="193829" y="8383605"/>
            <a:ext cx="32505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4"/>
          <p:cNvSpPr/>
          <p:nvPr/>
        </p:nvSpPr>
        <p:spPr>
          <a:xfrm>
            <a:off x="201550" y="5748900"/>
            <a:ext cx="32352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4"/>
          <p:cNvSpPr/>
          <p:nvPr/>
        </p:nvSpPr>
        <p:spPr>
          <a:xfrm>
            <a:off x="3643050" y="2926900"/>
            <a:ext cx="32379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4"/>
          <p:cNvSpPr/>
          <p:nvPr/>
        </p:nvSpPr>
        <p:spPr>
          <a:xfrm>
            <a:off x="3651700" y="1059839"/>
            <a:ext cx="32379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4"/>
          <p:cNvSpPr txBox="1"/>
          <p:nvPr/>
        </p:nvSpPr>
        <p:spPr>
          <a:xfrm>
            <a:off x="3669099" y="2937245"/>
            <a:ext cx="3195000" cy="10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marL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LOCAL MODE 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cluster required. </a:t>
            </a:r>
            <a:r>
              <a:rPr lang="en-US" sz="900" u="sng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for learning purposes only</a:t>
            </a:r>
            <a:endParaRPr sz="900" u="sng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5100" marR="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AutoNum type="arabicPeriod"/>
            </a:pPr>
            <a:r>
              <a:rPr lang="en-US" sz="11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Install a local version of Spark:</a:t>
            </a:r>
            <a:r>
              <a:rPr lang="en-US" sz="1300"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-US" sz="80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spark_install()</a:t>
            </a:r>
            <a:endParaRPr sz="800" i="0" u="none" strike="noStrike" cap="none">
              <a:solidFill>
                <a:srgbClr val="4C4C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65100" marR="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AutoNum type="arabicPeriod" startAt="2"/>
            </a:pPr>
            <a:r>
              <a:rPr lang="en-US" sz="11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 a connection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      </a:t>
            </a:r>
            <a:r>
              <a:rPr lang="en-US" sz="8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80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sc &lt;-</a:t>
            </a:r>
            <a:r>
              <a:rPr lang="en-US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80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spark_connect(master="local") 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3650225" y="4164610"/>
            <a:ext cx="32352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 txBox="1"/>
          <p:nvPr/>
        </p:nvSpPr>
        <p:spPr>
          <a:xfrm>
            <a:off x="240807" y="8382936"/>
            <a:ext cx="31950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YARN CLUSTER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5100" marR="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AutoNum type="arabicPeriod"/>
            </a:pP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Make sure to have copies of the yarn-site.xml and hive-site.xml files in the RStudio Server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5100" marR="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AutoNum type="arabicPeriod"/>
            </a:pP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Point environment variables to the correct paths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>
                <a:latin typeface="Roboto Mono"/>
                <a:ea typeface="Roboto Mono"/>
                <a:cs typeface="Roboto Mono"/>
                <a:sym typeface="Roboto Mono"/>
              </a:rPr>
              <a:t>    Sys.setenv(JAVA_HOME="[Path]")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>
                <a:latin typeface="Roboto Mono"/>
                <a:ea typeface="Roboto Mono"/>
                <a:cs typeface="Roboto Mono"/>
                <a:sym typeface="Roboto Mono"/>
              </a:rPr>
              <a:t>    Sys.setenv(SPARK_HOME ="[Path]")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>
                <a:latin typeface="Roboto Mono"/>
                <a:ea typeface="Roboto Mono"/>
                <a:cs typeface="Roboto Mono"/>
                <a:sym typeface="Roboto Mono"/>
              </a:rPr>
              <a:t>    Sys.setenv(YARN_CONF_DIR ="[Path]")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165100" marR="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AutoNum type="arabicPeriod"/>
            </a:pPr>
            <a:r>
              <a:rPr lang="en-US" sz="1100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Open a connection</a:t>
            </a: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95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>
                <a:latin typeface="Roboto Mono"/>
                <a:ea typeface="Roboto Mono"/>
                <a:cs typeface="Roboto Mono"/>
                <a:sym typeface="Roboto Mono"/>
              </a:rPr>
              <a:t>    sc &lt;- spark_connect(master = "yarn-cluster")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213250" y="4282181"/>
            <a:ext cx="3219900" cy="14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STANDALONE CLUSTER</a:t>
            </a:r>
            <a:endParaRPr sz="12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5100" marR="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AutoNum type="arabicPeriod"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Install RStudio Server on one of the existing nodes or a server in  the same LAN</a:t>
            </a:r>
            <a:endParaRPr sz="800" dirty="0">
              <a:solidFill>
                <a:srgbClr val="4C4C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65100" marR="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AutoNum type="arabicPeriod"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 a connection</a:t>
            </a:r>
            <a:endParaRPr sz="1300" dirty="0"/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000" dirty="0">
                <a:latin typeface="Source Sans Pro"/>
                <a:ea typeface="Source Sans Pro"/>
                <a:cs typeface="Source Sans Pro"/>
                <a:sym typeface="Source Sans Pro"/>
              </a:rPr>
              <a:t>            </a:t>
            </a:r>
            <a:r>
              <a:rPr lang="en-US" sz="800" i="0" u="none" strike="noStrike" cap="none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spark_connect</a:t>
            </a:r>
            <a:r>
              <a:rPr lang="en-US" sz="80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(master=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80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spark://</a:t>
            </a:r>
            <a:r>
              <a:rPr lang="en-US" sz="800" i="0" u="none" strike="noStrike" cap="none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host:port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80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 </a:t>
            </a:r>
            <a:endParaRPr sz="80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80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version = "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US" sz="80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80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",  </a:t>
            </a:r>
            <a:endParaRPr sz="80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800" i="0" u="none" strike="noStrike" cap="none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spark_home</a:t>
            </a:r>
            <a:r>
              <a:rPr lang="en-US" sz="80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[path to Spark]</a:t>
            </a:r>
            <a:r>
              <a:rPr lang="en-US" sz="80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3680775" y="1043131"/>
            <a:ext cx="3196200" cy="17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254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KUBERNETES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5100" marR="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AutoNum type="arabicPeriod"/>
            </a:pP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Use the following to obtain the Host and Port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000">
                <a:latin typeface="Source Sans Pro"/>
                <a:ea typeface="Source Sans Pro"/>
                <a:cs typeface="Source Sans Pro"/>
                <a:sym typeface="Source Sans Pro"/>
              </a:rPr>
              <a:t>      </a:t>
            </a:r>
            <a:r>
              <a:rPr lang="en-US" sz="800">
                <a:latin typeface="Roboto Mono"/>
                <a:ea typeface="Roboto Mono"/>
                <a:cs typeface="Roboto Mono"/>
                <a:sym typeface="Roboto Mono"/>
              </a:rPr>
              <a:t>system2("kubectl", "cluster-info")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165100" marR="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AutoNum type="arabicPeriod"/>
            </a:pP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Open a connection</a:t>
            </a:r>
            <a:endParaRPr sz="1300"/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>
                <a:latin typeface="Roboto Mono"/>
                <a:ea typeface="Roboto Mono"/>
                <a:cs typeface="Roboto Mono"/>
                <a:sym typeface="Roboto Mono"/>
              </a:rPr>
              <a:t>     sc &lt;- spark_connect(config = 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>
                <a:latin typeface="Roboto Mono"/>
                <a:ea typeface="Roboto Mono"/>
                <a:cs typeface="Roboto Mono"/>
                <a:sym typeface="Roboto Mono"/>
              </a:rPr>
              <a:t>         spark_config_kubernetes(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>
                <a:latin typeface="Roboto Mono"/>
                <a:ea typeface="Roboto Mono"/>
                <a:cs typeface="Roboto Mono"/>
                <a:sym typeface="Roboto Mono"/>
              </a:rPr>
              <a:t>          "k8s://https://[HOST]&gt;:[PORT]",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>
                <a:latin typeface="Roboto Mono"/>
                <a:ea typeface="Roboto Mono"/>
                <a:cs typeface="Roboto Mono"/>
                <a:sym typeface="Roboto Mono"/>
              </a:rPr>
              <a:t>   account = "default",                   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>
                <a:latin typeface="Roboto Mono"/>
                <a:ea typeface="Roboto Mono"/>
                <a:cs typeface="Roboto Mono"/>
                <a:sym typeface="Roboto Mono"/>
              </a:rPr>
              <a:t>   image = "docker.io/owner/repo:version"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209969" y="1029715"/>
            <a:ext cx="32352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28D44"/>
              </a:buClr>
              <a:buSzPts val="2500"/>
              <a:buFont typeface="Source Sans Pro"/>
              <a:buNone/>
            </a:pPr>
            <a:r>
              <a:rPr lang="en-US" sz="25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Connect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89" name="Google Shape;289;p14"/>
          <p:cNvSpPr txBox="1"/>
          <p:nvPr/>
        </p:nvSpPr>
        <p:spPr>
          <a:xfrm>
            <a:off x="218150" y="5751275"/>
            <a:ext cx="3219900" cy="23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YARN CLIENT</a:t>
            </a:r>
            <a:endParaRPr sz="12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5100" marR="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AutoNum type="arabicPeriod"/>
            </a:pPr>
            <a:r>
              <a:rPr lang="en-US" sz="1100" i="0" u="none" strike="noStrike" cap="none" dirty="0">
                <a:latin typeface="Source Sans Pro"/>
                <a:ea typeface="Source Sans Pro"/>
                <a:cs typeface="Source Sans Pro"/>
                <a:sym typeface="Source Sans Pro"/>
              </a:rPr>
              <a:t>Install RStudio Server</a:t>
            </a:r>
            <a:r>
              <a:rPr lang="en-US" sz="1100" dirty="0">
                <a:latin typeface="Source Sans Pro"/>
                <a:ea typeface="Source Sans Pro"/>
                <a:cs typeface="Source Sans Pro"/>
                <a:sym typeface="Source Sans Pro"/>
              </a:rPr>
              <a:t> on an edge </a:t>
            </a:r>
            <a:r>
              <a:rPr lang="en-US" sz="1100" i="0" u="none" strike="noStrike" cap="none" dirty="0">
                <a:latin typeface="Source Sans Pro"/>
                <a:ea typeface="Source Sans Pro"/>
                <a:cs typeface="Source Sans Pro"/>
                <a:sym typeface="Source Sans Pro"/>
              </a:rPr>
              <a:t>node</a:t>
            </a:r>
            <a:endParaRPr sz="13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5100" marR="0" lvl="0" indent="-158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Source Sans Pro"/>
              <a:buAutoNum type="arabicPeriod"/>
            </a:pPr>
            <a:r>
              <a:rPr lang="en-US" sz="1100" i="0" u="none" strike="noStrike" cap="none" dirty="0">
                <a:latin typeface="Source Sans Pro"/>
                <a:ea typeface="Source Sans Pro"/>
                <a:cs typeface="Source Sans Pro"/>
                <a:sym typeface="Source Sans Pro"/>
              </a:rPr>
              <a:t>Locate path to the cluster’s Spark Home Directory, it normally is “/</a:t>
            </a:r>
            <a:r>
              <a:rPr lang="en-US" sz="1100" i="0" u="none" strike="noStrike" cap="none" dirty="0" err="1">
                <a:latin typeface="Source Sans Pro"/>
                <a:ea typeface="Source Sans Pro"/>
                <a:cs typeface="Source Sans Pro"/>
                <a:sym typeface="Source Sans Pro"/>
              </a:rPr>
              <a:t>usr</a:t>
            </a:r>
            <a:r>
              <a:rPr lang="en-US" sz="1100" i="0" u="none" strike="noStrike" cap="none" dirty="0">
                <a:latin typeface="Source Sans Pro"/>
                <a:ea typeface="Source Sans Pro"/>
                <a:cs typeface="Source Sans Pro"/>
                <a:sym typeface="Source Sans Pro"/>
              </a:rPr>
              <a:t>/lib/spark”</a:t>
            </a:r>
            <a:endParaRPr sz="1100" i="0" u="none" strike="noStrike" cap="none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5100" marR="0" lvl="0" indent="-158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Source Sans Pro"/>
              <a:buAutoNum type="arabicPeriod"/>
            </a:pPr>
            <a:r>
              <a:rPr lang="en-US" sz="1100" dirty="0">
                <a:latin typeface="Source Sans Pro"/>
                <a:ea typeface="Source Sans Pro"/>
                <a:cs typeface="Source Sans Pro"/>
                <a:sym typeface="Source Sans Pro"/>
              </a:rPr>
              <a:t>Basic configuration example</a:t>
            </a:r>
            <a:endParaRPr sz="11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 Light"/>
                <a:ea typeface="Roboto Mono Light"/>
                <a:cs typeface="Roboto Mono Light"/>
                <a:sym typeface="Roboto Mono Light"/>
              </a:rPr>
              <a:t>      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conf &lt;-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spark_config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conf$spark.executor.memory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&lt;- "300M"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conf$spark.executor.cores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&lt;- 2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conf$spark.executor.instances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&lt;- 3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conf$spark.dynamicAllocation.enabled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&lt;-"false"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165100" marR="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AutoNum type="arabicPeriod"/>
            </a:pPr>
            <a:r>
              <a:rPr lang="en-US" sz="1100" i="0" u="none" strike="noStrike" cap="none" dirty="0">
                <a:latin typeface="Source Sans Pro"/>
                <a:ea typeface="Source Sans Pro"/>
                <a:cs typeface="Source Sans Pro"/>
                <a:sym typeface="Source Sans Pro"/>
              </a:rPr>
              <a:t>Open a connection</a:t>
            </a:r>
            <a:r>
              <a:rPr lang="en-US" sz="1100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95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sc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&lt;-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spark_connect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(master = "yarn", 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spark_home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= "/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/lib/spark/",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   version = "2.1.0", config = conf)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05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3649526" y="4162285"/>
            <a:ext cx="3237900" cy="7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CLOUD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>
                <a:latin typeface="Source Sans Pro"/>
                <a:ea typeface="Source Sans Pro"/>
                <a:cs typeface="Source Sans Pro"/>
                <a:sym typeface="Source Sans Pro"/>
              </a:rPr>
              <a:t>Azure -  </a:t>
            </a:r>
            <a:r>
              <a:rPr lang="en-US" sz="800">
                <a:latin typeface="Roboto Mono"/>
                <a:ea typeface="Roboto Mono"/>
                <a:cs typeface="Roboto Mono"/>
                <a:sym typeface="Roboto Mono"/>
              </a:rPr>
              <a:t>spark_connect(method = "synapse") 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Qubole- </a:t>
            </a:r>
            <a:r>
              <a:rPr lang="en-US" sz="10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800">
                <a:latin typeface="Roboto Mono"/>
                <a:ea typeface="Roboto Mono"/>
                <a:cs typeface="Roboto Mono"/>
                <a:sym typeface="Roboto Mono"/>
              </a:rPr>
              <a:t>spark_connect(method = "qubole") 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1" name="Google Shape;291;p14"/>
          <p:cNvSpPr/>
          <p:nvPr/>
        </p:nvSpPr>
        <p:spPr>
          <a:xfrm rot="-1799914">
            <a:off x="11323650" y="-73530"/>
            <a:ext cx="1319457" cy="1143785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2" name="Google Shape;292;p14"/>
          <p:cNvSpPr/>
          <p:nvPr/>
        </p:nvSpPr>
        <p:spPr>
          <a:xfrm flipH="1">
            <a:off x="11887741" y="460483"/>
            <a:ext cx="422100" cy="4221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3" name="Google Shape;293;p14"/>
          <p:cNvSpPr/>
          <p:nvPr/>
        </p:nvSpPr>
        <p:spPr>
          <a:xfrm rot="1799914">
            <a:off x="11897166" y="-734010"/>
            <a:ext cx="1319457" cy="1143785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 w="9525" cap="flat" cmpd="sng">
            <a:solidFill>
              <a:srgbClr val="F3F3F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4" name="Google Shape;294;p14"/>
          <p:cNvSpPr/>
          <p:nvPr/>
        </p:nvSpPr>
        <p:spPr>
          <a:xfrm flipH="1">
            <a:off x="12270483" y="-199942"/>
            <a:ext cx="422100" cy="42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5" name="Google Shape;295;p14"/>
          <p:cNvSpPr/>
          <p:nvPr/>
        </p:nvSpPr>
        <p:spPr>
          <a:xfrm rot="-1799914">
            <a:off x="12470806" y="-728272"/>
            <a:ext cx="1319457" cy="1143785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6" name="Google Shape;296;p14"/>
          <p:cNvSpPr/>
          <p:nvPr/>
        </p:nvSpPr>
        <p:spPr>
          <a:xfrm flipH="1">
            <a:off x="13034898" y="-194258"/>
            <a:ext cx="422100" cy="4221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7" name="Google Shape;297;p14"/>
          <p:cNvSpPr/>
          <p:nvPr/>
        </p:nvSpPr>
        <p:spPr>
          <a:xfrm rot="1799914">
            <a:off x="13044322" y="-67705"/>
            <a:ext cx="1319457" cy="1143785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 w="9525" cap="flat" cmpd="sng">
            <a:solidFill>
              <a:srgbClr val="F3F3F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8" name="Google Shape;298;p14"/>
          <p:cNvSpPr/>
          <p:nvPr/>
        </p:nvSpPr>
        <p:spPr>
          <a:xfrm>
            <a:off x="7145600" y="-9367"/>
            <a:ext cx="6820500" cy="1944300"/>
          </a:xfrm>
          <a:prstGeom prst="rect">
            <a:avLst/>
          </a:prstGeom>
          <a:gradFill>
            <a:gsLst>
              <a:gs pos="0">
                <a:srgbClr val="FFFFFF"/>
              </a:gs>
              <a:gs pos="13000">
                <a:srgbClr val="FFFFFF"/>
              </a:gs>
              <a:gs pos="3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4"/>
          <p:cNvSpPr/>
          <p:nvPr/>
        </p:nvSpPr>
        <p:spPr>
          <a:xfrm flipH="1">
            <a:off x="13417640" y="466363"/>
            <a:ext cx="422100" cy="42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00" name="Google Shape;300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315786" y="220303"/>
            <a:ext cx="1404600" cy="162153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/>
          <p:nvPr/>
        </p:nvSpPr>
        <p:spPr>
          <a:xfrm>
            <a:off x="7131003" y="1253323"/>
            <a:ext cx="1863300" cy="870900"/>
          </a:xfrm>
          <a:prstGeom prst="roundRect">
            <a:avLst>
              <a:gd name="adj" fmla="val 6174"/>
            </a:avLst>
          </a:prstGeom>
          <a:solidFill>
            <a:schemeClr val="lt1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</a:pPr>
            <a:endParaRPr sz="20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2" name="Google Shape;302;p14"/>
          <p:cNvSpPr txBox="1"/>
          <p:nvPr/>
        </p:nvSpPr>
        <p:spPr>
          <a:xfrm>
            <a:off x="7191777" y="1549067"/>
            <a:ext cx="17397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35818" marR="0" lvl="0" indent="-1358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Source Sans Pro"/>
              <a:buChar char="•"/>
            </a:pP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From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 (</a:t>
            </a:r>
            <a:r>
              <a:rPr lang="en-US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copy_to()</a:t>
            </a: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/>
          </a:p>
          <a:p>
            <a:pPr marL="135818" marR="0" lvl="0" indent="-1358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Source Sans Pro"/>
              <a:buChar char="•"/>
            </a:pP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Read a file (</a:t>
            </a:r>
            <a:r>
              <a:rPr lang="en-US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spark_read_</a:t>
            </a: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/>
          </a:p>
          <a:p>
            <a:pPr marL="135818" marR="0" lvl="0" indent="-1358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Source Sans Pro"/>
              <a:buChar char="•"/>
            </a:pP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Read Hive table (</a:t>
            </a:r>
            <a:r>
              <a:rPr lang="en-US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tbl()</a:t>
            </a: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/>
          </a:p>
        </p:txBody>
      </p:sp>
      <p:sp>
        <p:nvSpPr>
          <p:cNvPr id="303" name="Google Shape;303;p14"/>
          <p:cNvSpPr txBox="1"/>
          <p:nvPr/>
        </p:nvSpPr>
        <p:spPr>
          <a:xfrm>
            <a:off x="7141862" y="1321402"/>
            <a:ext cx="1840800" cy="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8A2F"/>
              </a:buClr>
              <a:buSzPts val="1200"/>
              <a:buFont typeface="Source Sans Pro"/>
              <a:buNone/>
            </a:pPr>
            <a:r>
              <a:rPr lang="en-US" sz="12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Import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4" name="Google Shape;304;p14"/>
          <p:cNvSpPr txBox="1"/>
          <p:nvPr/>
        </p:nvSpPr>
        <p:spPr>
          <a:xfrm>
            <a:off x="7183625" y="3592300"/>
            <a:ext cx="3195000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8A2F"/>
              </a:buClr>
              <a:buSzPts val="1000"/>
              <a:buFont typeface="Source Sans Pro"/>
              <a:buNone/>
            </a:pPr>
            <a:r>
              <a:rPr lang="en-US" sz="9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R for Data Science, Wickham, Çetinkaya-Rundel, Grolemund</a:t>
            </a:r>
            <a:endParaRPr sz="1300">
              <a:solidFill>
                <a:srgbClr val="999999"/>
              </a:solidFill>
            </a:endParaRPr>
          </a:p>
        </p:txBody>
      </p:sp>
      <p:sp>
        <p:nvSpPr>
          <p:cNvPr id="305" name="Google Shape;305;p14"/>
          <p:cNvSpPr/>
          <p:nvPr/>
        </p:nvSpPr>
        <p:spPr>
          <a:xfrm rot="5400000">
            <a:off x="7956028" y="2141454"/>
            <a:ext cx="242400" cy="274200"/>
          </a:xfrm>
          <a:prstGeom prst="rightArrow">
            <a:avLst>
              <a:gd name="adj1" fmla="val 19444"/>
              <a:gd name="adj2" fmla="val 6549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" name="Google Shape;306;p14"/>
          <p:cNvSpPr/>
          <p:nvPr/>
        </p:nvSpPr>
        <p:spPr>
          <a:xfrm>
            <a:off x="9106827" y="1481882"/>
            <a:ext cx="1222800" cy="642600"/>
          </a:xfrm>
          <a:prstGeom prst="roundRect">
            <a:avLst>
              <a:gd name="adj" fmla="val 9903"/>
            </a:avLst>
          </a:prstGeom>
          <a:solidFill>
            <a:schemeClr val="lt1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</a:pPr>
            <a:endParaRPr sz="20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7" name="Google Shape;307;p14"/>
          <p:cNvSpPr txBox="1"/>
          <p:nvPr/>
        </p:nvSpPr>
        <p:spPr>
          <a:xfrm>
            <a:off x="9143101" y="1780393"/>
            <a:ext cx="1076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35818" lvl="0" indent="-135818" algn="l" rtl="0">
              <a:spcBef>
                <a:spcPts val="0"/>
              </a:spcBef>
              <a:spcAft>
                <a:spcPts val="0"/>
              </a:spcAft>
              <a:buSzPts val="825"/>
              <a:buFont typeface="Source Sans Pro"/>
              <a:buChar char="•"/>
            </a:pP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Collect result, plot in R</a:t>
            </a:r>
            <a:endParaRPr sz="11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8" name="Google Shape;308;p14"/>
          <p:cNvSpPr txBox="1"/>
          <p:nvPr/>
        </p:nvSpPr>
        <p:spPr>
          <a:xfrm>
            <a:off x="9148227" y="1531896"/>
            <a:ext cx="12228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8A2F"/>
              </a:buClr>
              <a:buSzPts val="1200"/>
              <a:buFont typeface="Source Sans Pro"/>
              <a:buNone/>
            </a:pPr>
            <a:r>
              <a:rPr lang="en-US" sz="12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Visualize</a:t>
            </a:r>
            <a:endParaRPr/>
          </a:p>
        </p:txBody>
      </p:sp>
      <p:grpSp>
        <p:nvGrpSpPr>
          <p:cNvPr id="309" name="Google Shape;309;p14"/>
          <p:cNvGrpSpPr/>
          <p:nvPr/>
        </p:nvGrpSpPr>
        <p:grpSpPr>
          <a:xfrm>
            <a:off x="7205346" y="2438746"/>
            <a:ext cx="1754400" cy="1125406"/>
            <a:chOff x="6297500" y="1459792"/>
            <a:chExt cx="1754400" cy="853421"/>
          </a:xfrm>
        </p:grpSpPr>
        <p:sp>
          <p:nvSpPr>
            <p:cNvPr id="310" name="Google Shape;310;p14"/>
            <p:cNvSpPr/>
            <p:nvPr/>
          </p:nvSpPr>
          <p:spPr>
            <a:xfrm>
              <a:off x="6297500" y="1459792"/>
              <a:ext cx="1754400" cy="833100"/>
            </a:xfrm>
            <a:prstGeom prst="roundRect">
              <a:avLst>
                <a:gd name="adj" fmla="val 6434"/>
              </a:avLst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Source Sans Pro"/>
                <a:buNone/>
              </a:pPr>
              <a:endParaRPr sz="2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11" name="Google Shape;311;p14"/>
            <p:cNvSpPr txBox="1"/>
            <p:nvPr/>
          </p:nvSpPr>
          <p:spPr>
            <a:xfrm>
              <a:off x="6347160" y="1667912"/>
              <a:ext cx="1666500" cy="64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135818" marR="0" lvl="0" indent="-13581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Source Sans Pro"/>
                <a:buChar char="•"/>
              </a:pPr>
              <a:r>
                <a:rPr lang="en-US" sz="1100" b="1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dplyr</a:t>
              </a:r>
              <a:r>
                <a:rPr lang="en-US" sz="11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verb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135818" marR="0" lvl="0" indent="-13581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Source Sans Pro"/>
                <a:buChar char="•"/>
              </a:pPr>
              <a:r>
                <a:rPr lang="en-US" sz="1100" b="1">
                  <a:latin typeface="Source Sans Pro"/>
                  <a:ea typeface="Source Sans Pro"/>
                  <a:cs typeface="Source Sans Pro"/>
                  <a:sym typeface="Source Sans Pro"/>
                </a:rPr>
                <a:t>tidyr</a:t>
              </a:r>
              <a:r>
                <a:rPr lang="en-US" sz="1100">
                  <a:latin typeface="Source Sans Pro"/>
                  <a:ea typeface="Source Sans Pro"/>
                  <a:cs typeface="Source Sans Pro"/>
                  <a:sym typeface="Source Sans Pro"/>
                </a:rPr>
                <a:t> commands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135818" marR="0" lvl="0" indent="-13581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Source Sans Pro"/>
                <a:buChar char="•"/>
              </a:pPr>
              <a:r>
                <a:rPr lang="en-US" sz="1100">
                  <a:latin typeface="Source Sans Pro"/>
                  <a:ea typeface="Source Sans Pro"/>
                  <a:cs typeface="Source Sans Pro"/>
                  <a:sym typeface="Source Sans Pro"/>
                </a:rPr>
                <a:t>Feature transformer (</a:t>
              </a:r>
              <a:r>
                <a:rPr lang="en-US" sz="1100" b="1">
                  <a:latin typeface="Consolas"/>
                  <a:ea typeface="Consolas"/>
                  <a:cs typeface="Consolas"/>
                  <a:sym typeface="Consolas"/>
                </a:rPr>
                <a:t>ft_</a:t>
              </a:r>
              <a:r>
                <a:rPr lang="en-US" sz="1100">
                  <a:latin typeface="Source Sans Pro"/>
                  <a:ea typeface="Source Sans Pro"/>
                  <a:cs typeface="Source Sans Pro"/>
                  <a:sym typeface="Source Sans Pro"/>
                </a:rPr>
                <a:t>)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135818" marR="0" lvl="0" indent="-13581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Source Sans Pro"/>
                <a:buChar char="•"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Direct Spark SQL (</a:t>
              </a:r>
              <a:r>
                <a:rPr lang="en-US" sz="1100" b="1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DBI</a:t>
              </a:r>
              <a:r>
                <a:rPr lang="en-US" sz="11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)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12" name="Google Shape;312;p14"/>
            <p:cNvSpPr txBox="1"/>
            <p:nvPr/>
          </p:nvSpPr>
          <p:spPr>
            <a:xfrm>
              <a:off x="6758999" y="1495928"/>
              <a:ext cx="873300" cy="19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F8A2F"/>
                </a:buClr>
                <a:buSzPts val="1200"/>
                <a:buFont typeface="Source Sans Pro"/>
                <a:buNone/>
              </a:pPr>
              <a:r>
                <a:rPr lang="en-US" sz="1200" b="1">
                  <a:latin typeface="Source Sans Pro"/>
                  <a:ea typeface="Source Sans Pro"/>
                  <a:cs typeface="Source Sans Pro"/>
                  <a:sym typeface="Source Sans Pro"/>
                </a:rPr>
                <a:t>Wrangle</a:t>
              </a:r>
              <a:endParaRPr/>
            </a:p>
          </p:txBody>
        </p:sp>
      </p:grpSp>
      <p:sp>
        <p:nvSpPr>
          <p:cNvPr id="313" name="Google Shape;313;p14"/>
          <p:cNvSpPr/>
          <p:nvPr/>
        </p:nvSpPr>
        <p:spPr>
          <a:xfrm>
            <a:off x="10723925" y="1605816"/>
            <a:ext cx="1692900" cy="689700"/>
          </a:xfrm>
          <a:prstGeom prst="roundRect">
            <a:avLst>
              <a:gd name="adj" fmla="val 6499"/>
            </a:avLst>
          </a:prstGeom>
          <a:solidFill>
            <a:schemeClr val="lt1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9519"/>
              </a:buClr>
              <a:buSzPts val="2000"/>
              <a:buFont typeface="Source Sans Pro"/>
              <a:buNone/>
            </a:pPr>
            <a:endParaRPr sz="2000" b="0" i="0" u="none" strike="noStrike" cap="none">
              <a:solidFill>
                <a:srgbClr val="C1951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4" name="Google Shape;314;p14"/>
          <p:cNvSpPr txBox="1"/>
          <p:nvPr/>
        </p:nvSpPr>
        <p:spPr>
          <a:xfrm>
            <a:off x="10777380" y="1838373"/>
            <a:ext cx="15696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Collect results into R share using </a:t>
            </a:r>
            <a:r>
              <a:rPr lang="en-US" sz="1100" b="1">
                <a:latin typeface="Source Sans Pro"/>
                <a:ea typeface="Source Sans Pro"/>
                <a:cs typeface="Source Sans Pro"/>
                <a:sym typeface="Source Sans Pro"/>
              </a:rPr>
              <a:t>Quarto</a:t>
            </a:r>
            <a:endParaRPr sz="1100"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5" name="Google Shape;315;p14"/>
          <p:cNvSpPr txBox="1"/>
          <p:nvPr/>
        </p:nvSpPr>
        <p:spPr>
          <a:xfrm>
            <a:off x="10738484" y="1671027"/>
            <a:ext cx="1692900" cy="1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8A2F"/>
              </a:buClr>
              <a:buSzPts val="1200"/>
              <a:buFont typeface="Source Sans Pro"/>
              <a:buNone/>
            </a:pPr>
            <a:r>
              <a:rPr lang="en-US" sz="1200" b="1">
                <a:latin typeface="Source Sans Pro"/>
                <a:ea typeface="Source Sans Pro"/>
                <a:cs typeface="Source Sans Pro"/>
                <a:sym typeface="Source Sans Pro"/>
              </a:rPr>
              <a:t>Communicate</a:t>
            </a:r>
            <a:endParaRPr/>
          </a:p>
        </p:txBody>
      </p:sp>
      <p:sp>
        <p:nvSpPr>
          <p:cNvPr id="316" name="Google Shape;316;p14"/>
          <p:cNvSpPr/>
          <p:nvPr/>
        </p:nvSpPr>
        <p:spPr>
          <a:xfrm>
            <a:off x="10433036" y="1984168"/>
            <a:ext cx="242400" cy="274200"/>
          </a:xfrm>
          <a:prstGeom prst="rightArrow">
            <a:avLst>
              <a:gd name="adj1" fmla="val 19444"/>
              <a:gd name="adj2" fmla="val 6549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17" name="Google Shape;317;p14"/>
          <p:cNvGrpSpPr/>
          <p:nvPr/>
        </p:nvGrpSpPr>
        <p:grpSpPr>
          <a:xfrm>
            <a:off x="9118490" y="2199016"/>
            <a:ext cx="1222644" cy="689697"/>
            <a:chOff x="8141044" y="1764500"/>
            <a:chExt cx="1599900" cy="645300"/>
          </a:xfrm>
        </p:grpSpPr>
        <p:sp>
          <p:nvSpPr>
            <p:cNvPr id="318" name="Google Shape;318;p14"/>
            <p:cNvSpPr/>
            <p:nvPr/>
          </p:nvSpPr>
          <p:spPr>
            <a:xfrm>
              <a:off x="8141044" y="1764500"/>
              <a:ext cx="1599900" cy="645300"/>
            </a:xfrm>
            <a:prstGeom prst="roundRect">
              <a:avLst>
                <a:gd name="adj" fmla="val 9978"/>
              </a:avLst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Source Sans Pro"/>
                <a:buNone/>
              </a:pPr>
              <a:endParaRPr sz="2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19" name="Google Shape;319;p14"/>
            <p:cNvSpPr txBox="1"/>
            <p:nvPr/>
          </p:nvSpPr>
          <p:spPr>
            <a:xfrm>
              <a:off x="8183618" y="2022554"/>
              <a:ext cx="15318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135818" marR="0" lvl="0" indent="-13581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Source Sans Pro"/>
                <a:buChar char="•"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Spark MLlib (</a:t>
              </a:r>
              <a:r>
                <a:rPr lang="en-US" sz="1100" b="1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ml_</a:t>
              </a:r>
              <a:r>
                <a:rPr lang="en-US" sz="11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)</a:t>
              </a:r>
              <a:endParaRPr/>
            </a:p>
            <a:p>
              <a:pPr marL="135818" marR="0" lvl="0" indent="-13581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Source Sans Pro"/>
                <a:buChar char="•"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H2O Extension</a:t>
              </a:r>
              <a:endParaRPr/>
            </a:p>
          </p:txBody>
        </p:sp>
        <p:sp>
          <p:nvSpPr>
            <p:cNvPr id="320" name="Google Shape;320;p14"/>
            <p:cNvSpPr txBox="1"/>
            <p:nvPr/>
          </p:nvSpPr>
          <p:spPr>
            <a:xfrm>
              <a:off x="8269291" y="1791821"/>
              <a:ext cx="1341900" cy="19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F8A2F"/>
                </a:buClr>
                <a:buSzPts val="1200"/>
                <a:buFont typeface="Source Sans Pro"/>
                <a:buNone/>
              </a:pPr>
              <a:r>
                <a:rPr lang="en-US" sz="1200" b="1" i="0" u="none" strike="noStrike" cap="none">
                  <a:latin typeface="Source Sans Pro"/>
                  <a:ea typeface="Source Sans Pro"/>
                  <a:cs typeface="Source Sans Pro"/>
                  <a:sym typeface="Source Sans Pro"/>
                </a:rPr>
                <a:t>Model</a:t>
              </a:r>
              <a:endParaRPr/>
            </a:p>
          </p:txBody>
        </p:sp>
      </p:grpSp>
      <p:sp>
        <p:nvSpPr>
          <p:cNvPr id="321" name="Google Shape;321;p14"/>
          <p:cNvSpPr txBox="1">
            <a:spLocks noGrp="1"/>
          </p:cNvSpPr>
          <p:nvPr>
            <p:ph type="title"/>
          </p:nvPr>
        </p:nvSpPr>
        <p:spPr>
          <a:xfrm>
            <a:off x="199525" y="361175"/>
            <a:ext cx="11904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Source Sans Pro"/>
              <a:buNone/>
            </a:pPr>
            <a:r>
              <a:rPr lang="en-US" sz="4400" dirty="0">
                <a:solidFill>
                  <a:srgbClr val="424242"/>
                </a:solidFill>
              </a:rPr>
              <a:t>Data Science in Spark with </a:t>
            </a:r>
            <a:r>
              <a:rPr lang="en-US" sz="4400" i="1" dirty="0" err="1">
                <a:solidFill>
                  <a:srgbClr val="424242"/>
                </a:solidFill>
              </a:rPr>
              <a:t>sparklyr</a:t>
            </a:r>
            <a:r>
              <a:rPr lang="en-US" sz="4400" dirty="0">
                <a:solidFill>
                  <a:srgbClr val="424242"/>
                </a:solidFill>
              </a:rPr>
              <a:t> : : </a:t>
            </a:r>
            <a:r>
              <a:rPr lang="en-US" sz="3200" dirty="0">
                <a:latin typeface="Source Sans Pro"/>
                <a:ea typeface="Source Sans Pro"/>
                <a:cs typeface="Source Sans Pro"/>
                <a:sym typeface="Source Sans Pro"/>
              </a:rPr>
              <a:t>CHEAT SHEET</a:t>
            </a:r>
            <a:r>
              <a:rPr lang="en-US" sz="4400" dirty="0">
                <a:solidFill>
                  <a:srgbClr val="424242"/>
                </a:solidFill>
              </a:rPr>
              <a:t> </a:t>
            </a:r>
            <a:endParaRPr sz="4400" dirty="0"/>
          </a:p>
        </p:txBody>
      </p:sp>
      <p:sp>
        <p:nvSpPr>
          <p:cNvPr id="322" name="Google Shape;322;p14"/>
          <p:cNvSpPr/>
          <p:nvPr/>
        </p:nvSpPr>
        <p:spPr>
          <a:xfrm>
            <a:off x="3657075" y="6949825"/>
            <a:ext cx="32199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4"/>
          <p:cNvSpPr txBox="1"/>
          <p:nvPr/>
        </p:nvSpPr>
        <p:spPr>
          <a:xfrm>
            <a:off x="3659326" y="5010632"/>
            <a:ext cx="23424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28D44"/>
              </a:buClr>
              <a:buSzPts val="2500"/>
              <a:buFont typeface="Source Sans Pro"/>
              <a:buNone/>
            </a:pPr>
            <a:r>
              <a:rPr lang="en-US" sz="25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Import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324" name="Google Shape;324;p14"/>
          <p:cNvCxnSpPr/>
          <p:nvPr/>
        </p:nvCxnSpPr>
        <p:spPr>
          <a:xfrm>
            <a:off x="3649522" y="5452088"/>
            <a:ext cx="3239100" cy="3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ot"/>
            <a:miter lim="400000"/>
            <a:headEnd type="none" w="sm" len="sm"/>
            <a:tailEnd type="none" w="sm" len="sm"/>
          </a:ln>
        </p:spPr>
      </p:cxnSp>
      <p:sp>
        <p:nvSpPr>
          <p:cNvPr id="325" name="Google Shape;325;p14"/>
          <p:cNvSpPr txBox="1"/>
          <p:nvPr/>
        </p:nvSpPr>
        <p:spPr>
          <a:xfrm>
            <a:off x="4751275" y="7651924"/>
            <a:ext cx="20682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spark_read_csv( </a:t>
            </a:r>
            <a:r>
              <a:rPr lang="en-US" sz="9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header = TRUE, columns=NULL, infer_schema=TRUE, delimiter = ",", quote= "\"", escape = "\\", charset = "UTF-8", null_value = NULL</a:t>
            </a:r>
            <a:r>
              <a:rPr lang="en-US" sz="11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6" name="Google Shape;326;p14"/>
          <p:cNvSpPr txBox="1"/>
          <p:nvPr/>
        </p:nvSpPr>
        <p:spPr>
          <a:xfrm>
            <a:off x="4743602" y="8293039"/>
            <a:ext cx="14547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spark_read_json()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7" name="Google Shape;327;p14"/>
          <p:cNvSpPr txBox="1"/>
          <p:nvPr/>
        </p:nvSpPr>
        <p:spPr>
          <a:xfrm>
            <a:off x="4738390" y="8470356"/>
            <a:ext cx="16233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spark_read_parquet()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8" name="Google Shape;328;p14"/>
          <p:cNvSpPr txBox="1"/>
          <p:nvPr/>
        </p:nvSpPr>
        <p:spPr>
          <a:xfrm>
            <a:off x="3818575" y="7083288"/>
            <a:ext cx="28113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550" rIns="0" bIns="54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n-US" sz="1000" i="0" u="none" strike="noStrike" cap="non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Arguments that apply to all  functions: </a:t>
            </a:r>
            <a:endParaRPr sz="13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8A2F"/>
              </a:buClr>
              <a:buSzPts val="1100"/>
              <a:buFont typeface="Source Sans Pro"/>
              <a:buNone/>
            </a:pPr>
            <a:r>
              <a:rPr lang="en-US" sz="90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sc, name, path, options=list(),  repartition=0,</a:t>
            </a:r>
            <a:r>
              <a:rPr lang="en-US" sz="9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900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memory=TRUE, overwrite=TRUE</a:t>
            </a:r>
            <a:endParaRPr sz="9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9" name="Google Shape;329;p14"/>
          <p:cNvSpPr txBox="1"/>
          <p:nvPr/>
        </p:nvSpPr>
        <p:spPr>
          <a:xfrm>
            <a:off x="3970287" y="7651924"/>
            <a:ext cx="6786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8A2F"/>
              </a:buClr>
              <a:buSzPts val="1300"/>
              <a:buFont typeface="Source Sans Pro"/>
              <a:buNone/>
            </a:pPr>
            <a:r>
              <a:rPr lang="en-US" sz="1100" b="1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CSV</a:t>
            </a:r>
            <a:endParaRPr sz="11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0" name="Google Shape;330;p14"/>
          <p:cNvSpPr txBox="1"/>
          <p:nvPr/>
        </p:nvSpPr>
        <p:spPr>
          <a:xfrm>
            <a:off x="3967848" y="8293039"/>
            <a:ext cx="6297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8A2F"/>
              </a:buClr>
              <a:buSzPts val="1300"/>
              <a:buFont typeface="Source Sans Pro"/>
              <a:buNone/>
            </a:pPr>
            <a:r>
              <a:rPr lang="en-US" sz="1100" b="1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JSON</a:t>
            </a:r>
            <a:endParaRPr sz="11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1" name="Google Shape;331;p14"/>
          <p:cNvSpPr txBox="1"/>
          <p:nvPr/>
        </p:nvSpPr>
        <p:spPr>
          <a:xfrm>
            <a:off x="3972036" y="8466106"/>
            <a:ext cx="8064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8A2F"/>
              </a:buClr>
              <a:buSzPts val="1300"/>
              <a:buFont typeface="Source Sans Pro"/>
              <a:buNone/>
            </a:pPr>
            <a:r>
              <a:rPr lang="en-US" sz="1100" b="1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PARQUET</a:t>
            </a:r>
            <a:endParaRPr sz="11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2" name="Google Shape;332;p14"/>
          <p:cNvSpPr txBox="1"/>
          <p:nvPr/>
        </p:nvSpPr>
        <p:spPr>
          <a:xfrm>
            <a:off x="3758225" y="6950962"/>
            <a:ext cx="30039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n-US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READ A FILE INTO SPARK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3" name="Google Shape;333;p14"/>
          <p:cNvSpPr txBox="1"/>
          <p:nvPr/>
        </p:nvSpPr>
        <p:spPr>
          <a:xfrm>
            <a:off x="4738390" y="8654412"/>
            <a:ext cx="16233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spark_read_</a:t>
            </a: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text</a:t>
            </a:r>
            <a:r>
              <a:rPr lang="en-US" sz="11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4" name="Google Shape;334;p14"/>
          <p:cNvSpPr txBox="1"/>
          <p:nvPr/>
        </p:nvSpPr>
        <p:spPr>
          <a:xfrm>
            <a:off x="3972036" y="8654412"/>
            <a:ext cx="8064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8A2F"/>
              </a:buClr>
              <a:buSzPts val="1300"/>
              <a:buFont typeface="Source Sans Pro"/>
              <a:buNone/>
            </a:pPr>
            <a:r>
              <a:rPr lang="en-US" sz="11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</a:t>
            </a:r>
            <a:endParaRPr sz="11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5" name="Google Shape;335;p14"/>
          <p:cNvSpPr txBox="1"/>
          <p:nvPr/>
        </p:nvSpPr>
        <p:spPr>
          <a:xfrm>
            <a:off x="3778388" y="6646342"/>
            <a:ext cx="29355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8A2F"/>
              </a:buClr>
              <a:buSzPts val="1300"/>
              <a:buFont typeface="Source Sans Pro"/>
              <a:buNone/>
            </a:pPr>
            <a:r>
              <a:rPr lang="en-US" sz="11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Import data into </a:t>
            </a:r>
            <a:r>
              <a:rPr lang="en-US" sz="1100" u="sng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</a:t>
            </a:r>
            <a:r>
              <a:rPr lang="en-US" sz="11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not R</a:t>
            </a:r>
            <a:endParaRPr sz="11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6" name="Google Shape;336;p14"/>
          <p:cNvSpPr/>
          <p:nvPr/>
        </p:nvSpPr>
        <p:spPr>
          <a:xfrm rot="-8500164">
            <a:off x="4061790" y="6091268"/>
            <a:ext cx="684943" cy="60510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524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4"/>
          <p:cNvSpPr/>
          <p:nvPr/>
        </p:nvSpPr>
        <p:spPr>
          <a:xfrm rot="2299836">
            <a:off x="4133403" y="5557943"/>
            <a:ext cx="684943" cy="60510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524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4"/>
          <p:cNvSpPr/>
          <p:nvPr/>
        </p:nvSpPr>
        <p:spPr>
          <a:xfrm flipH="1">
            <a:off x="5236589" y="5873735"/>
            <a:ext cx="1404600" cy="523500"/>
          </a:xfrm>
          <a:prstGeom prst="rightArrow">
            <a:avLst>
              <a:gd name="adj1" fmla="val 76037"/>
              <a:gd name="adj2" fmla="val 50000"/>
            </a:avLst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CCCCC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9" name="Google Shape;339;p14"/>
          <p:cNvPicPr preferRelativeResize="0"/>
          <p:nvPr/>
        </p:nvPicPr>
        <p:blipFill rotWithShape="1">
          <a:blip r:embed="rId9">
            <a:alphaModFix/>
          </a:blip>
          <a:srcRect l="17795" r="19634" b="21222"/>
          <a:stretch/>
        </p:blipFill>
        <p:spPr>
          <a:xfrm>
            <a:off x="6032793" y="5800181"/>
            <a:ext cx="266824" cy="27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0" name="Google Shape;340;p14"/>
          <p:cNvGrpSpPr/>
          <p:nvPr/>
        </p:nvGrpSpPr>
        <p:grpSpPr>
          <a:xfrm>
            <a:off x="3867512" y="5594970"/>
            <a:ext cx="368595" cy="274210"/>
            <a:chOff x="324050" y="4271825"/>
            <a:chExt cx="304800" cy="230700"/>
          </a:xfrm>
        </p:grpSpPr>
        <p:sp>
          <p:nvSpPr>
            <p:cNvPr id="341" name="Google Shape;341;p14"/>
            <p:cNvSpPr/>
            <p:nvPr/>
          </p:nvSpPr>
          <p:spPr>
            <a:xfrm>
              <a:off x="324050" y="4271825"/>
              <a:ext cx="304800" cy="230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42" name="Google Shape;342;p1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52425" y="4303365"/>
              <a:ext cx="249000" cy="1733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3" name="Google Shape;343;p14"/>
          <p:cNvGrpSpPr/>
          <p:nvPr/>
        </p:nvGrpSpPr>
        <p:grpSpPr>
          <a:xfrm>
            <a:off x="6167319" y="6131067"/>
            <a:ext cx="214628" cy="230696"/>
            <a:chOff x="2642871" y="4280457"/>
            <a:chExt cx="243701" cy="251002"/>
          </a:xfrm>
        </p:grpSpPr>
        <p:grpSp>
          <p:nvGrpSpPr>
            <p:cNvPr id="344" name="Google Shape;344;p14"/>
            <p:cNvGrpSpPr/>
            <p:nvPr/>
          </p:nvGrpSpPr>
          <p:grpSpPr>
            <a:xfrm>
              <a:off x="2700021" y="4280457"/>
              <a:ext cx="186551" cy="230614"/>
              <a:chOff x="1476362" y="8581300"/>
              <a:chExt cx="242400" cy="309300"/>
            </a:xfrm>
          </p:grpSpPr>
          <p:sp>
            <p:nvSpPr>
              <p:cNvPr id="345" name="Google Shape;345;p14"/>
              <p:cNvSpPr/>
              <p:nvPr/>
            </p:nvSpPr>
            <p:spPr>
              <a:xfrm>
                <a:off x="1476362" y="8581300"/>
                <a:ext cx="242400" cy="3093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6" name="Google Shape;346;p14"/>
              <p:cNvCxnSpPr/>
              <p:nvPr/>
            </p:nvCxnSpPr>
            <p:spPr>
              <a:xfrm>
                <a:off x="1496254" y="859780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14"/>
              <p:cNvCxnSpPr/>
              <p:nvPr/>
            </p:nvCxnSpPr>
            <p:spPr>
              <a:xfrm>
                <a:off x="1496254" y="874608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14"/>
              <p:cNvCxnSpPr/>
              <p:nvPr/>
            </p:nvCxnSpPr>
            <p:spPr>
              <a:xfrm>
                <a:off x="1496254" y="8820231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14"/>
              <p:cNvCxnSpPr/>
              <p:nvPr/>
            </p:nvCxnSpPr>
            <p:spPr>
              <a:xfrm>
                <a:off x="1496254" y="8634874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4"/>
              <p:cNvCxnSpPr/>
              <p:nvPr/>
            </p:nvCxnSpPr>
            <p:spPr>
              <a:xfrm>
                <a:off x="1496254" y="8709017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14"/>
              <p:cNvCxnSpPr/>
              <p:nvPr/>
            </p:nvCxnSpPr>
            <p:spPr>
              <a:xfrm>
                <a:off x="1496254" y="8783160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4"/>
              <p:cNvCxnSpPr/>
              <p:nvPr/>
            </p:nvCxnSpPr>
            <p:spPr>
              <a:xfrm>
                <a:off x="1496254" y="885730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14"/>
              <p:cNvCxnSpPr/>
              <p:nvPr/>
            </p:nvCxnSpPr>
            <p:spPr>
              <a:xfrm>
                <a:off x="1496254" y="861633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14"/>
              <p:cNvCxnSpPr/>
              <p:nvPr/>
            </p:nvCxnSpPr>
            <p:spPr>
              <a:xfrm>
                <a:off x="1496254" y="8690482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14"/>
              <p:cNvCxnSpPr/>
              <p:nvPr/>
            </p:nvCxnSpPr>
            <p:spPr>
              <a:xfrm>
                <a:off x="1496254" y="8764624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4"/>
              <p:cNvCxnSpPr/>
              <p:nvPr/>
            </p:nvCxnSpPr>
            <p:spPr>
              <a:xfrm>
                <a:off x="1496254" y="8838767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4"/>
              <p:cNvCxnSpPr/>
              <p:nvPr/>
            </p:nvCxnSpPr>
            <p:spPr>
              <a:xfrm>
                <a:off x="1496254" y="8653410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4"/>
              <p:cNvCxnSpPr/>
              <p:nvPr/>
            </p:nvCxnSpPr>
            <p:spPr>
              <a:xfrm>
                <a:off x="1496254" y="872755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4"/>
              <p:cNvCxnSpPr/>
              <p:nvPr/>
            </p:nvCxnSpPr>
            <p:spPr>
              <a:xfrm>
                <a:off x="1496254" y="8801696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14"/>
              <p:cNvCxnSpPr/>
              <p:nvPr/>
            </p:nvCxnSpPr>
            <p:spPr>
              <a:xfrm>
                <a:off x="1496254" y="887583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14"/>
              <p:cNvCxnSpPr/>
              <p:nvPr/>
            </p:nvCxnSpPr>
            <p:spPr>
              <a:xfrm>
                <a:off x="1496254" y="8671946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14"/>
              <p:cNvCxnSpPr/>
              <p:nvPr/>
            </p:nvCxnSpPr>
            <p:spPr>
              <a:xfrm>
                <a:off x="1549885" y="859780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14"/>
              <p:cNvCxnSpPr/>
              <p:nvPr/>
            </p:nvCxnSpPr>
            <p:spPr>
              <a:xfrm>
                <a:off x="1549885" y="874608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14"/>
              <p:cNvCxnSpPr/>
              <p:nvPr/>
            </p:nvCxnSpPr>
            <p:spPr>
              <a:xfrm>
                <a:off x="1549885" y="8820231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14"/>
              <p:cNvCxnSpPr/>
              <p:nvPr/>
            </p:nvCxnSpPr>
            <p:spPr>
              <a:xfrm>
                <a:off x="1549885" y="8634874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14"/>
              <p:cNvCxnSpPr/>
              <p:nvPr/>
            </p:nvCxnSpPr>
            <p:spPr>
              <a:xfrm>
                <a:off x="1549885" y="8709017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14"/>
              <p:cNvCxnSpPr/>
              <p:nvPr/>
            </p:nvCxnSpPr>
            <p:spPr>
              <a:xfrm>
                <a:off x="1549885" y="8783160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14"/>
              <p:cNvCxnSpPr/>
              <p:nvPr/>
            </p:nvCxnSpPr>
            <p:spPr>
              <a:xfrm>
                <a:off x="1549885" y="885730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14"/>
              <p:cNvCxnSpPr/>
              <p:nvPr/>
            </p:nvCxnSpPr>
            <p:spPr>
              <a:xfrm>
                <a:off x="1549885" y="861633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14"/>
              <p:cNvCxnSpPr/>
              <p:nvPr/>
            </p:nvCxnSpPr>
            <p:spPr>
              <a:xfrm>
                <a:off x="1549885" y="8690482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14"/>
              <p:cNvCxnSpPr/>
              <p:nvPr/>
            </p:nvCxnSpPr>
            <p:spPr>
              <a:xfrm>
                <a:off x="1549885" y="8764624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14"/>
              <p:cNvCxnSpPr/>
              <p:nvPr/>
            </p:nvCxnSpPr>
            <p:spPr>
              <a:xfrm>
                <a:off x="1549885" y="8838767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14"/>
              <p:cNvCxnSpPr/>
              <p:nvPr/>
            </p:nvCxnSpPr>
            <p:spPr>
              <a:xfrm>
                <a:off x="1549885" y="8653410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14"/>
              <p:cNvCxnSpPr/>
              <p:nvPr/>
            </p:nvCxnSpPr>
            <p:spPr>
              <a:xfrm>
                <a:off x="1549885" y="872755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14"/>
              <p:cNvCxnSpPr/>
              <p:nvPr/>
            </p:nvCxnSpPr>
            <p:spPr>
              <a:xfrm>
                <a:off x="1549885" y="8801696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14"/>
              <p:cNvCxnSpPr/>
              <p:nvPr/>
            </p:nvCxnSpPr>
            <p:spPr>
              <a:xfrm>
                <a:off x="1549885" y="887583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14"/>
              <p:cNvCxnSpPr/>
              <p:nvPr/>
            </p:nvCxnSpPr>
            <p:spPr>
              <a:xfrm>
                <a:off x="1549885" y="8671946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14"/>
              <p:cNvCxnSpPr/>
              <p:nvPr/>
            </p:nvCxnSpPr>
            <p:spPr>
              <a:xfrm>
                <a:off x="1603747" y="859780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14"/>
              <p:cNvCxnSpPr/>
              <p:nvPr/>
            </p:nvCxnSpPr>
            <p:spPr>
              <a:xfrm>
                <a:off x="1603747" y="874608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14"/>
              <p:cNvCxnSpPr/>
              <p:nvPr/>
            </p:nvCxnSpPr>
            <p:spPr>
              <a:xfrm>
                <a:off x="1603747" y="8820231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" name="Google Shape;381;p14"/>
              <p:cNvCxnSpPr/>
              <p:nvPr/>
            </p:nvCxnSpPr>
            <p:spPr>
              <a:xfrm>
                <a:off x="1603747" y="8634874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Google Shape;382;p14"/>
              <p:cNvCxnSpPr/>
              <p:nvPr/>
            </p:nvCxnSpPr>
            <p:spPr>
              <a:xfrm>
                <a:off x="1603747" y="8709017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" name="Google Shape;383;p14"/>
              <p:cNvCxnSpPr/>
              <p:nvPr/>
            </p:nvCxnSpPr>
            <p:spPr>
              <a:xfrm>
                <a:off x="1603747" y="8783160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14"/>
              <p:cNvCxnSpPr/>
              <p:nvPr/>
            </p:nvCxnSpPr>
            <p:spPr>
              <a:xfrm>
                <a:off x="1603747" y="885730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14"/>
              <p:cNvCxnSpPr/>
              <p:nvPr/>
            </p:nvCxnSpPr>
            <p:spPr>
              <a:xfrm>
                <a:off x="1603747" y="861633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14"/>
              <p:cNvCxnSpPr/>
              <p:nvPr/>
            </p:nvCxnSpPr>
            <p:spPr>
              <a:xfrm>
                <a:off x="1603747" y="8690482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14"/>
              <p:cNvCxnSpPr/>
              <p:nvPr/>
            </p:nvCxnSpPr>
            <p:spPr>
              <a:xfrm>
                <a:off x="1603747" y="8764624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14"/>
              <p:cNvCxnSpPr/>
              <p:nvPr/>
            </p:nvCxnSpPr>
            <p:spPr>
              <a:xfrm>
                <a:off x="1603747" y="8838767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Google Shape;389;p14"/>
              <p:cNvCxnSpPr/>
              <p:nvPr/>
            </p:nvCxnSpPr>
            <p:spPr>
              <a:xfrm>
                <a:off x="1603747" y="8653410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14"/>
              <p:cNvCxnSpPr/>
              <p:nvPr/>
            </p:nvCxnSpPr>
            <p:spPr>
              <a:xfrm>
                <a:off x="1603747" y="872755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14"/>
              <p:cNvCxnSpPr/>
              <p:nvPr/>
            </p:nvCxnSpPr>
            <p:spPr>
              <a:xfrm>
                <a:off x="1603747" y="8801696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14"/>
              <p:cNvCxnSpPr/>
              <p:nvPr/>
            </p:nvCxnSpPr>
            <p:spPr>
              <a:xfrm>
                <a:off x="1603747" y="887583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14"/>
              <p:cNvCxnSpPr/>
              <p:nvPr/>
            </p:nvCxnSpPr>
            <p:spPr>
              <a:xfrm>
                <a:off x="1603747" y="8671946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14"/>
              <p:cNvCxnSpPr/>
              <p:nvPr/>
            </p:nvCxnSpPr>
            <p:spPr>
              <a:xfrm>
                <a:off x="1657377" y="859780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14"/>
              <p:cNvCxnSpPr/>
              <p:nvPr/>
            </p:nvCxnSpPr>
            <p:spPr>
              <a:xfrm>
                <a:off x="1657377" y="874608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14"/>
              <p:cNvCxnSpPr/>
              <p:nvPr/>
            </p:nvCxnSpPr>
            <p:spPr>
              <a:xfrm>
                <a:off x="1657377" y="8820231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14"/>
              <p:cNvCxnSpPr/>
              <p:nvPr/>
            </p:nvCxnSpPr>
            <p:spPr>
              <a:xfrm>
                <a:off x="1657377" y="8634874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14"/>
              <p:cNvCxnSpPr/>
              <p:nvPr/>
            </p:nvCxnSpPr>
            <p:spPr>
              <a:xfrm>
                <a:off x="1657377" y="8709017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14"/>
              <p:cNvCxnSpPr/>
              <p:nvPr/>
            </p:nvCxnSpPr>
            <p:spPr>
              <a:xfrm>
                <a:off x="1657377" y="8783160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14"/>
              <p:cNvCxnSpPr/>
              <p:nvPr/>
            </p:nvCxnSpPr>
            <p:spPr>
              <a:xfrm>
                <a:off x="1657377" y="885730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14"/>
              <p:cNvCxnSpPr/>
              <p:nvPr/>
            </p:nvCxnSpPr>
            <p:spPr>
              <a:xfrm>
                <a:off x="1657377" y="861633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14"/>
              <p:cNvCxnSpPr/>
              <p:nvPr/>
            </p:nvCxnSpPr>
            <p:spPr>
              <a:xfrm>
                <a:off x="1657377" y="8690482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14"/>
              <p:cNvCxnSpPr/>
              <p:nvPr/>
            </p:nvCxnSpPr>
            <p:spPr>
              <a:xfrm>
                <a:off x="1657377" y="8764624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" name="Google Shape;404;p14"/>
              <p:cNvCxnSpPr/>
              <p:nvPr/>
            </p:nvCxnSpPr>
            <p:spPr>
              <a:xfrm>
                <a:off x="1657377" y="8838767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" name="Google Shape;405;p14"/>
              <p:cNvCxnSpPr/>
              <p:nvPr/>
            </p:nvCxnSpPr>
            <p:spPr>
              <a:xfrm>
                <a:off x="1657377" y="8653410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14"/>
              <p:cNvCxnSpPr/>
              <p:nvPr/>
            </p:nvCxnSpPr>
            <p:spPr>
              <a:xfrm>
                <a:off x="1657377" y="872755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7" name="Google Shape;407;p14"/>
              <p:cNvCxnSpPr/>
              <p:nvPr/>
            </p:nvCxnSpPr>
            <p:spPr>
              <a:xfrm>
                <a:off x="1657377" y="8801696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14"/>
              <p:cNvCxnSpPr/>
              <p:nvPr/>
            </p:nvCxnSpPr>
            <p:spPr>
              <a:xfrm>
                <a:off x="1657377" y="887583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14"/>
              <p:cNvCxnSpPr/>
              <p:nvPr/>
            </p:nvCxnSpPr>
            <p:spPr>
              <a:xfrm>
                <a:off x="1657377" y="8671946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0" name="Google Shape;410;p14"/>
            <p:cNvGrpSpPr/>
            <p:nvPr/>
          </p:nvGrpSpPr>
          <p:grpSpPr>
            <a:xfrm>
              <a:off x="2642871" y="4300845"/>
              <a:ext cx="186551" cy="230614"/>
              <a:chOff x="1476362" y="8581300"/>
              <a:chExt cx="242400" cy="309300"/>
            </a:xfrm>
          </p:grpSpPr>
          <p:sp>
            <p:nvSpPr>
              <p:cNvPr id="411" name="Google Shape;411;p14"/>
              <p:cNvSpPr/>
              <p:nvPr/>
            </p:nvSpPr>
            <p:spPr>
              <a:xfrm>
                <a:off x="1476362" y="8581300"/>
                <a:ext cx="242400" cy="3093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2" name="Google Shape;412;p14"/>
              <p:cNvCxnSpPr/>
              <p:nvPr/>
            </p:nvCxnSpPr>
            <p:spPr>
              <a:xfrm>
                <a:off x="1496254" y="859780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14"/>
              <p:cNvCxnSpPr/>
              <p:nvPr/>
            </p:nvCxnSpPr>
            <p:spPr>
              <a:xfrm>
                <a:off x="1496254" y="874608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14"/>
              <p:cNvCxnSpPr/>
              <p:nvPr/>
            </p:nvCxnSpPr>
            <p:spPr>
              <a:xfrm>
                <a:off x="1496254" y="8820231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14"/>
              <p:cNvCxnSpPr/>
              <p:nvPr/>
            </p:nvCxnSpPr>
            <p:spPr>
              <a:xfrm>
                <a:off x="1496254" y="8634874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14"/>
              <p:cNvCxnSpPr/>
              <p:nvPr/>
            </p:nvCxnSpPr>
            <p:spPr>
              <a:xfrm>
                <a:off x="1496254" y="8709017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14"/>
              <p:cNvCxnSpPr/>
              <p:nvPr/>
            </p:nvCxnSpPr>
            <p:spPr>
              <a:xfrm>
                <a:off x="1496254" y="8783160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14"/>
              <p:cNvCxnSpPr/>
              <p:nvPr/>
            </p:nvCxnSpPr>
            <p:spPr>
              <a:xfrm>
                <a:off x="1496254" y="885730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14"/>
              <p:cNvCxnSpPr/>
              <p:nvPr/>
            </p:nvCxnSpPr>
            <p:spPr>
              <a:xfrm>
                <a:off x="1496254" y="861633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4"/>
              <p:cNvCxnSpPr/>
              <p:nvPr/>
            </p:nvCxnSpPr>
            <p:spPr>
              <a:xfrm>
                <a:off x="1496254" y="8690482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4"/>
              <p:cNvCxnSpPr/>
              <p:nvPr/>
            </p:nvCxnSpPr>
            <p:spPr>
              <a:xfrm>
                <a:off x="1496254" y="8764624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4"/>
              <p:cNvCxnSpPr/>
              <p:nvPr/>
            </p:nvCxnSpPr>
            <p:spPr>
              <a:xfrm>
                <a:off x="1496254" y="8838767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4"/>
              <p:cNvCxnSpPr/>
              <p:nvPr/>
            </p:nvCxnSpPr>
            <p:spPr>
              <a:xfrm>
                <a:off x="1496254" y="8653410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14"/>
              <p:cNvCxnSpPr/>
              <p:nvPr/>
            </p:nvCxnSpPr>
            <p:spPr>
              <a:xfrm>
                <a:off x="1496254" y="872755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5" name="Google Shape;425;p14"/>
              <p:cNvCxnSpPr/>
              <p:nvPr/>
            </p:nvCxnSpPr>
            <p:spPr>
              <a:xfrm>
                <a:off x="1496254" y="8801696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6" name="Google Shape;426;p14"/>
              <p:cNvCxnSpPr/>
              <p:nvPr/>
            </p:nvCxnSpPr>
            <p:spPr>
              <a:xfrm>
                <a:off x="1496254" y="887583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14"/>
              <p:cNvCxnSpPr/>
              <p:nvPr/>
            </p:nvCxnSpPr>
            <p:spPr>
              <a:xfrm>
                <a:off x="1496254" y="8671946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14"/>
              <p:cNvCxnSpPr/>
              <p:nvPr/>
            </p:nvCxnSpPr>
            <p:spPr>
              <a:xfrm>
                <a:off x="1549885" y="859780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14"/>
              <p:cNvCxnSpPr/>
              <p:nvPr/>
            </p:nvCxnSpPr>
            <p:spPr>
              <a:xfrm>
                <a:off x="1549885" y="874608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" name="Google Shape;430;p14"/>
              <p:cNvCxnSpPr/>
              <p:nvPr/>
            </p:nvCxnSpPr>
            <p:spPr>
              <a:xfrm>
                <a:off x="1549885" y="8820231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" name="Google Shape;431;p14"/>
              <p:cNvCxnSpPr/>
              <p:nvPr/>
            </p:nvCxnSpPr>
            <p:spPr>
              <a:xfrm>
                <a:off x="1549885" y="8634874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14"/>
              <p:cNvCxnSpPr/>
              <p:nvPr/>
            </p:nvCxnSpPr>
            <p:spPr>
              <a:xfrm>
                <a:off x="1549885" y="8709017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" name="Google Shape;433;p14"/>
              <p:cNvCxnSpPr/>
              <p:nvPr/>
            </p:nvCxnSpPr>
            <p:spPr>
              <a:xfrm>
                <a:off x="1549885" y="8783160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" name="Google Shape;434;p14"/>
              <p:cNvCxnSpPr/>
              <p:nvPr/>
            </p:nvCxnSpPr>
            <p:spPr>
              <a:xfrm>
                <a:off x="1549885" y="885730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" name="Google Shape;435;p14"/>
              <p:cNvCxnSpPr/>
              <p:nvPr/>
            </p:nvCxnSpPr>
            <p:spPr>
              <a:xfrm>
                <a:off x="1549885" y="861633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" name="Google Shape;436;p14"/>
              <p:cNvCxnSpPr/>
              <p:nvPr/>
            </p:nvCxnSpPr>
            <p:spPr>
              <a:xfrm>
                <a:off x="1549885" y="8690482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" name="Google Shape;437;p14"/>
              <p:cNvCxnSpPr/>
              <p:nvPr/>
            </p:nvCxnSpPr>
            <p:spPr>
              <a:xfrm>
                <a:off x="1549885" y="8764624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" name="Google Shape;438;p14"/>
              <p:cNvCxnSpPr/>
              <p:nvPr/>
            </p:nvCxnSpPr>
            <p:spPr>
              <a:xfrm>
                <a:off x="1549885" y="8838767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14"/>
              <p:cNvCxnSpPr/>
              <p:nvPr/>
            </p:nvCxnSpPr>
            <p:spPr>
              <a:xfrm>
                <a:off x="1549885" y="8653410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14"/>
              <p:cNvCxnSpPr/>
              <p:nvPr/>
            </p:nvCxnSpPr>
            <p:spPr>
              <a:xfrm>
                <a:off x="1549885" y="872755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14"/>
              <p:cNvCxnSpPr/>
              <p:nvPr/>
            </p:nvCxnSpPr>
            <p:spPr>
              <a:xfrm>
                <a:off x="1549885" y="8801696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" name="Google Shape;442;p14"/>
              <p:cNvCxnSpPr/>
              <p:nvPr/>
            </p:nvCxnSpPr>
            <p:spPr>
              <a:xfrm>
                <a:off x="1549885" y="887583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14"/>
              <p:cNvCxnSpPr/>
              <p:nvPr/>
            </p:nvCxnSpPr>
            <p:spPr>
              <a:xfrm>
                <a:off x="1549885" y="8671946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14"/>
              <p:cNvCxnSpPr/>
              <p:nvPr/>
            </p:nvCxnSpPr>
            <p:spPr>
              <a:xfrm>
                <a:off x="1603747" y="859780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14"/>
              <p:cNvCxnSpPr/>
              <p:nvPr/>
            </p:nvCxnSpPr>
            <p:spPr>
              <a:xfrm>
                <a:off x="1603747" y="874608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14"/>
              <p:cNvCxnSpPr/>
              <p:nvPr/>
            </p:nvCxnSpPr>
            <p:spPr>
              <a:xfrm>
                <a:off x="1603747" y="8820231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14"/>
              <p:cNvCxnSpPr/>
              <p:nvPr/>
            </p:nvCxnSpPr>
            <p:spPr>
              <a:xfrm>
                <a:off x="1603747" y="8634874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14"/>
              <p:cNvCxnSpPr/>
              <p:nvPr/>
            </p:nvCxnSpPr>
            <p:spPr>
              <a:xfrm>
                <a:off x="1603747" y="8709017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14"/>
              <p:cNvCxnSpPr/>
              <p:nvPr/>
            </p:nvCxnSpPr>
            <p:spPr>
              <a:xfrm>
                <a:off x="1603747" y="8783160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14"/>
              <p:cNvCxnSpPr/>
              <p:nvPr/>
            </p:nvCxnSpPr>
            <p:spPr>
              <a:xfrm>
                <a:off x="1603747" y="885730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14"/>
              <p:cNvCxnSpPr/>
              <p:nvPr/>
            </p:nvCxnSpPr>
            <p:spPr>
              <a:xfrm>
                <a:off x="1603747" y="861633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14"/>
              <p:cNvCxnSpPr/>
              <p:nvPr/>
            </p:nvCxnSpPr>
            <p:spPr>
              <a:xfrm>
                <a:off x="1603747" y="8690482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14"/>
              <p:cNvCxnSpPr/>
              <p:nvPr/>
            </p:nvCxnSpPr>
            <p:spPr>
              <a:xfrm>
                <a:off x="1603747" y="8764624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14"/>
              <p:cNvCxnSpPr/>
              <p:nvPr/>
            </p:nvCxnSpPr>
            <p:spPr>
              <a:xfrm>
                <a:off x="1603747" y="8838767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14"/>
              <p:cNvCxnSpPr/>
              <p:nvPr/>
            </p:nvCxnSpPr>
            <p:spPr>
              <a:xfrm>
                <a:off x="1603747" y="8653410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4"/>
              <p:cNvCxnSpPr/>
              <p:nvPr/>
            </p:nvCxnSpPr>
            <p:spPr>
              <a:xfrm>
                <a:off x="1603747" y="872755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4"/>
              <p:cNvCxnSpPr/>
              <p:nvPr/>
            </p:nvCxnSpPr>
            <p:spPr>
              <a:xfrm>
                <a:off x="1603747" y="8801696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4"/>
              <p:cNvCxnSpPr/>
              <p:nvPr/>
            </p:nvCxnSpPr>
            <p:spPr>
              <a:xfrm>
                <a:off x="1603747" y="887583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4"/>
              <p:cNvCxnSpPr/>
              <p:nvPr/>
            </p:nvCxnSpPr>
            <p:spPr>
              <a:xfrm>
                <a:off x="1603747" y="8671946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14"/>
              <p:cNvCxnSpPr/>
              <p:nvPr/>
            </p:nvCxnSpPr>
            <p:spPr>
              <a:xfrm>
                <a:off x="1657377" y="859780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14"/>
              <p:cNvCxnSpPr/>
              <p:nvPr/>
            </p:nvCxnSpPr>
            <p:spPr>
              <a:xfrm>
                <a:off x="1657377" y="874608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14"/>
              <p:cNvCxnSpPr/>
              <p:nvPr/>
            </p:nvCxnSpPr>
            <p:spPr>
              <a:xfrm>
                <a:off x="1657377" y="8820231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14"/>
              <p:cNvCxnSpPr/>
              <p:nvPr/>
            </p:nvCxnSpPr>
            <p:spPr>
              <a:xfrm>
                <a:off x="1657377" y="8634874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14"/>
              <p:cNvCxnSpPr/>
              <p:nvPr/>
            </p:nvCxnSpPr>
            <p:spPr>
              <a:xfrm>
                <a:off x="1657377" y="8709017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14"/>
              <p:cNvCxnSpPr/>
              <p:nvPr/>
            </p:nvCxnSpPr>
            <p:spPr>
              <a:xfrm>
                <a:off x="1657377" y="8783160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14"/>
              <p:cNvCxnSpPr/>
              <p:nvPr/>
            </p:nvCxnSpPr>
            <p:spPr>
              <a:xfrm>
                <a:off x="1657377" y="885730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14"/>
              <p:cNvCxnSpPr/>
              <p:nvPr/>
            </p:nvCxnSpPr>
            <p:spPr>
              <a:xfrm>
                <a:off x="1657377" y="861633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14"/>
              <p:cNvCxnSpPr/>
              <p:nvPr/>
            </p:nvCxnSpPr>
            <p:spPr>
              <a:xfrm>
                <a:off x="1657377" y="8690482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14"/>
              <p:cNvCxnSpPr/>
              <p:nvPr/>
            </p:nvCxnSpPr>
            <p:spPr>
              <a:xfrm>
                <a:off x="1657377" y="8764624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14"/>
              <p:cNvCxnSpPr/>
              <p:nvPr/>
            </p:nvCxnSpPr>
            <p:spPr>
              <a:xfrm>
                <a:off x="1657377" y="8838767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14"/>
              <p:cNvCxnSpPr/>
              <p:nvPr/>
            </p:nvCxnSpPr>
            <p:spPr>
              <a:xfrm>
                <a:off x="1657377" y="8653410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14"/>
              <p:cNvCxnSpPr/>
              <p:nvPr/>
            </p:nvCxnSpPr>
            <p:spPr>
              <a:xfrm>
                <a:off x="1657377" y="872755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14"/>
              <p:cNvCxnSpPr/>
              <p:nvPr/>
            </p:nvCxnSpPr>
            <p:spPr>
              <a:xfrm>
                <a:off x="1657377" y="8801696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14"/>
              <p:cNvCxnSpPr/>
              <p:nvPr/>
            </p:nvCxnSpPr>
            <p:spPr>
              <a:xfrm>
                <a:off x="1657377" y="887583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14"/>
              <p:cNvCxnSpPr/>
              <p:nvPr/>
            </p:nvCxnSpPr>
            <p:spPr>
              <a:xfrm>
                <a:off x="1657377" y="8671946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476" name="Google Shape;476;p14" descr="hive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80768" y="6015399"/>
            <a:ext cx="266825" cy="24013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14"/>
          <p:cNvSpPr txBox="1"/>
          <p:nvPr/>
        </p:nvSpPr>
        <p:spPr>
          <a:xfrm>
            <a:off x="6022355" y="6342493"/>
            <a:ext cx="5373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8A2F"/>
              </a:buClr>
              <a:buSzPts val="1300"/>
              <a:buFont typeface="Source Sans Pro"/>
              <a:buNone/>
            </a:pPr>
            <a:r>
              <a:rPr lang="en-US" sz="10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Source</a:t>
            </a:r>
            <a:endParaRPr sz="10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478" name="Google Shape;478;p14"/>
          <p:cNvGrpSpPr/>
          <p:nvPr/>
        </p:nvGrpSpPr>
        <p:grpSpPr>
          <a:xfrm>
            <a:off x="4682405" y="5988385"/>
            <a:ext cx="537300" cy="286800"/>
            <a:chOff x="2608637" y="4460538"/>
            <a:chExt cx="537300" cy="286800"/>
          </a:xfrm>
        </p:grpSpPr>
        <p:sp>
          <p:nvSpPr>
            <p:cNvPr id="479" name="Google Shape;479;p14"/>
            <p:cNvSpPr/>
            <p:nvPr/>
          </p:nvSpPr>
          <p:spPr>
            <a:xfrm>
              <a:off x="2608637" y="4460538"/>
              <a:ext cx="537300" cy="286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80" name="Google Shape;480;p14" descr="spark-logo-trademark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2664658" y="4494757"/>
              <a:ext cx="434788" cy="2306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1" name="Google Shape;481;p14"/>
          <p:cNvSpPr txBox="1"/>
          <p:nvPr/>
        </p:nvSpPr>
        <p:spPr>
          <a:xfrm>
            <a:off x="4014967" y="6353123"/>
            <a:ext cx="852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8A2F"/>
              </a:buClr>
              <a:buSzPts val="1300"/>
              <a:buFont typeface="Source Sans Pro"/>
              <a:buNone/>
            </a:pPr>
            <a:r>
              <a:rPr lang="en-US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Collect </a:t>
            </a:r>
            <a:endParaRPr sz="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8A2F"/>
              </a:buClr>
              <a:buSzPts val="1300"/>
              <a:buFont typeface="Source Sans Pro"/>
              <a:buNone/>
            </a:pPr>
            <a:r>
              <a:rPr lang="en-US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Results</a:t>
            </a:r>
            <a:endParaRPr sz="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2" name="Google Shape;482;p14"/>
          <p:cNvSpPr txBox="1"/>
          <p:nvPr/>
        </p:nvSpPr>
        <p:spPr>
          <a:xfrm>
            <a:off x="4169568" y="5608910"/>
            <a:ext cx="4983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8A2F"/>
              </a:buClr>
              <a:buSzPts val="1300"/>
              <a:buFont typeface="Source Sans Pro"/>
              <a:buNone/>
            </a:pPr>
            <a:r>
              <a:rPr lang="en-US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Push Compute</a:t>
            </a:r>
            <a:endParaRPr sz="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83" name="Google Shape;483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75279" y="5759155"/>
            <a:ext cx="331759" cy="2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371743" y="5996699"/>
            <a:ext cx="249000" cy="251529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14"/>
          <p:cNvSpPr txBox="1"/>
          <p:nvPr/>
        </p:nvSpPr>
        <p:spPr>
          <a:xfrm>
            <a:off x="5298843" y="6037823"/>
            <a:ext cx="5622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8A2F"/>
              </a:buClr>
              <a:buSzPts val="1300"/>
              <a:buFont typeface="Source Sans Pro"/>
              <a:buNone/>
            </a:pPr>
            <a:r>
              <a:rPr lang="en-US" sz="10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Import</a:t>
            </a:r>
            <a:endParaRPr sz="10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6" name="Google Shape;486;p14"/>
          <p:cNvSpPr txBox="1"/>
          <p:nvPr/>
        </p:nvSpPr>
        <p:spPr>
          <a:xfrm>
            <a:off x="4738390" y="8838332"/>
            <a:ext cx="16233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spark_read_</a:t>
            </a: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delta</a:t>
            </a:r>
            <a:r>
              <a:rPr lang="en-US" sz="11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7" name="Google Shape;487;p14"/>
          <p:cNvSpPr txBox="1"/>
          <p:nvPr/>
        </p:nvSpPr>
        <p:spPr>
          <a:xfrm>
            <a:off x="3972036" y="8838332"/>
            <a:ext cx="8064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8A2F"/>
              </a:buClr>
              <a:buSzPts val="1300"/>
              <a:buFont typeface="Source Sans Pro"/>
              <a:buNone/>
            </a:pPr>
            <a:r>
              <a:rPr lang="en-US" sz="11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DELTA</a:t>
            </a:r>
            <a:endParaRPr sz="11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8" name="Google Shape;488;p14"/>
          <p:cNvSpPr/>
          <p:nvPr/>
        </p:nvSpPr>
        <p:spPr>
          <a:xfrm>
            <a:off x="198475" y="1529230"/>
            <a:ext cx="32379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4"/>
          <p:cNvSpPr txBox="1"/>
          <p:nvPr/>
        </p:nvSpPr>
        <p:spPr>
          <a:xfrm>
            <a:off x="217725" y="1539225"/>
            <a:ext cx="3195000" cy="28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DATABRICKS CONNECT (v2)</a:t>
            </a:r>
            <a:endParaRPr sz="4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5100" marR="0" lvl="0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AutoNum type="arabicPeriod"/>
            </a:pPr>
            <a:r>
              <a:rPr lang="en-US" sz="1100" dirty="0">
                <a:latin typeface="Source Sans Pro"/>
                <a:ea typeface="Source Sans Pro"/>
                <a:cs typeface="Source Sans Pro"/>
                <a:sym typeface="Source Sans Pro"/>
              </a:rPr>
              <a:t>Open your .</a:t>
            </a:r>
            <a:r>
              <a:rPr lang="en-US" sz="1100" dirty="0" err="1">
                <a:latin typeface="Source Sans Pro"/>
                <a:ea typeface="Source Sans Pro"/>
                <a:cs typeface="Source Sans Pro"/>
                <a:sym typeface="Source Sans Pro"/>
              </a:rPr>
              <a:t>Renviron</a:t>
            </a:r>
            <a:r>
              <a:rPr lang="en-US" sz="1100" dirty="0">
                <a:latin typeface="Source Sans Pro"/>
                <a:ea typeface="Source Sans Pro"/>
                <a:cs typeface="Source Sans Pro"/>
                <a:sym typeface="Source Sans Pro"/>
              </a:rPr>
              <a:t> file: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usethis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edit_r_environ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1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5100" marR="0" lvl="0" indent="-158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AutoNum type="arabicPeriod"/>
            </a:pPr>
            <a:r>
              <a:rPr lang="en-US" sz="1100" dirty="0">
                <a:latin typeface="Source Sans Pro"/>
                <a:ea typeface="Source Sans Pro"/>
                <a:cs typeface="Source Sans Pro"/>
                <a:sym typeface="Source Sans Pro"/>
              </a:rPr>
              <a:t>In the .</a:t>
            </a:r>
            <a:r>
              <a:rPr lang="en-US" sz="1100" dirty="0" err="1">
                <a:latin typeface="Source Sans Pro"/>
                <a:ea typeface="Source Sans Pro"/>
                <a:cs typeface="Source Sans Pro"/>
                <a:sym typeface="Source Sans Pro"/>
              </a:rPr>
              <a:t>Renviron</a:t>
            </a:r>
            <a:r>
              <a:rPr lang="en-US" sz="1100" dirty="0">
                <a:latin typeface="Source Sans Pro"/>
                <a:ea typeface="Source Sans Pro"/>
                <a:cs typeface="Source Sans Pro"/>
                <a:sym typeface="Source Sans Pro"/>
              </a:rPr>
              <a:t> file add your Databricks Host </a:t>
            </a:r>
            <a:r>
              <a:rPr lang="en-US" sz="1100" dirty="0" err="1">
                <a:latin typeface="Source Sans Pro"/>
                <a:ea typeface="Source Sans Pro"/>
                <a:cs typeface="Source Sans Pro"/>
                <a:sym typeface="Source Sans Pro"/>
              </a:rPr>
              <a:t>Url</a:t>
            </a:r>
            <a:r>
              <a:rPr lang="en-US" sz="1100" dirty="0">
                <a:latin typeface="Source Sans Pro"/>
                <a:ea typeface="Source Sans Pro"/>
                <a:cs typeface="Source Sans Pro"/>
                <a:sym typeface="Source Sans Pro"/>
              </a:rPr>
              <a:t> and Token (PAT): </a:t>
            </a:r>
            <a:endParaRPr sz="11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20624" lvl="1" indent="-15138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Roboto Mono Light"/>
              <a:buChar char="○"/>
            </a:pPr>
            <a:r>
              <a:rPr lang="en-US" sz="800" dirty="0">
                <a:latin typeface="Roboto Mono Light"/>
                <a:ea typeface="Roboto Mono Light"/>
                <a:cs typeface="Roboto Mono Light"/>
                <a:sym typeface="Roboto Mono Light"/>
              </a:rPr>
              <a:t>DATABRICKS_HOST = [Your Host URL]</a:t>
            </a:r>
            <a:endParaRPr sz="800" dirty="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20624" marR="0" lvl="1" indent="-15138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"/>
              <a:buFont typeface="Roboto Mono Light"/>
              <a:buChar char="○"/>
            </a:pPr>
            <a:r>
              <a:rPr lang="en-US" sz="800" dirty="0">
                <a:latin typeface="Roboto Mono Light"/>
                <a:ea typeface="Roboto Mono Light"/>
                <a:cs typeface="Roboto Mono Light"/>
                <a:sym typeface="Roboto Mono Light"/>
              </a:rPr>
              <a:t>DATABRICKS_TOKEN = [Your PAT]</a:t>
            </a:r>
            <a:endParaRPr sz="800" dirty="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165100" lvl="0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AutoNum type="arabicPeriod"/>
            </a:pPr>
            <a:r>
              <a:rPr lang="en-US" sz="1100" dirty="0">
                <a:latin typeface="Source Sans Pro"/>
                <a:ea typeface="Source Sans Pro"/>
                <a:cs typeface="Source Sans Pro"/>
                <a:sym typeface="Source Sans Pro"/>
              </a:rPr>
              <a:t>Install extension: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install.packages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("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pysparklyr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sz="11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5100" marR="0" lvl="0" indent="-158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AutoNum type="arabicPeriod"/>
            </a:pPr>
            <a:r>
              <a:rPr lang="en-US" sz="1100" dirty="0">
                <a:latin typeface="Source Sans Pro"/>
                <a:ea typeface="Source Sans Pro"/>
                <a:cs typeface="Source Sans Pro"/>
                <a:sym typeface="Source Sans Pro"/>
              </a:rPr>
              <a:t>Open connection: 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                     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sc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&lt;-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spark_connect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                                                                               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cluster_id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= "[Your cluster’s ID]",         method = "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databricks_connect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"                    )</a:t>
            </a:r>
            <a:endParaRPr sz="11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90" name="Google Shape;490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916503" y="1584940"/>
            <a:ext cx="155448" cy="155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1" name="Google Shape;491;p14"/>
          <p:cNvGrpSpPr/>
          <p:nvPr/>
        </p:nvGrpSpPr>
        <p:grpSpPr>
          <a:xfrm>
            <a:off x="805647" y="3942364"/>
            <a:ext cx="182873" cy="182873"/>
            <a:chOff x="-1248444" y="4367694"/>
            <a:chExt cx="320100" cy="320100"/>
          </a:xfrm>
        </p:grpSpPr>
        <p:sp>
          <p:nvSpPr>
            <p:cNvPr id="492" name="Google Shape;492;p14"/>
            <p:cNvSpPr/>
            <p:nvPr/>
          </p:nvSpPr>
          <p:spPr>
            <a:xfrm>
              <a:off x="-1248444" y="4367694"/>
              <a:ext cx="320100" cy="320100"/>
            </a:xfrm>
            <a:prstGeom prst="ellipse">
              <a:avLst/>
            </a:prstGeom>
            <a:solidFill>
              <a:srgbClr val="E4E4E3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493" name="Google Shape;493;p1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-1202694" y="4413444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4" name="Google Shape;494;p14"/>
          <p:cNvSpPr txBox="1"/>
          <p:nvPr/>
        </p:nvSpPr>
        <p:spPr>
          <a:xfrm>
            <a:off x="939519" y="3872250"/>
            <a:ext cx="277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 Supported in  Databricks Connect v2</a:t>
            </a:r>
            <a:endParaRPr sz="9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495" name="Google Shape;495;p14"/>
          <p:cNvGrpSpPr/>
          <p:nvPr/>
        </p:nvGrpSpPr>
        <p:grpSpPr>
          <a:xfrm>
            <a:off x="6691038" y="6964362"/>
            <a:ext cx="182873" cy="182873"/>
            <a:chOff x="-1248444" y="4367694"/>
            <a:chExt cx="320100" cy="320100"/>
          </a:xfrm>
        </p:grpSpPr>
        <p:sp>
          <p:nvSpPr>
            <p:cNvPr id="496" name="Google Shape;496;p14"/>
            <p:cNvSpPr/>
            <p:nvPr/>
          </p:nvSpPr>
          <p:spPr>
            <a:xfrm>
              <a:off x="-1248444" y="4367694"/>
              <a:ext cx="320100" cy="320100"/>
            </a:xfrm>
            <a:prstGeom prst="ellipse">
              <a:avLst/>
            </a:prstGeom>
            <a:solidFill>
              <a:srgbClr val="E4E4E3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497" name="Google Shape;497;p1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-1202694" y="4413444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8" name="Google Shape;498;p14"/>
          <p:cNvGrpSpPr/>
          <p:nvPr/>
        </p:nvGrpSpPr>
        <p:grpSpPr>
          <a:xfrm>
            <a:off x="6689337" y="9178852"/>
            <a:ext cx="182873" cy="182873"/>
            <a:chOff x="-1248444" y="4367694"/>
            <a:chExt cx="320100" cy="320100"/>
          </a:xfrm>
        </p:grpSpPr>
        <p:sp>
          <p:nvSpPr>
            <p:cNvPr id="499" name="Google Shape;499;p14"/>
            <p:cNvSpPr/>
            <p:nvPr/>
          </p:nvSpPr>
          <p:spPr>
            <a:xfrm>
              <a:off x="-1248444" y="4367694"/>
              <a:ext cx="320100" cy="320100"/>
            </a:xfrm>
            <a:prstGeom prst="ellipse">
              <a:avLst/>
            </a:prstGeom>
            <a:solidFill>
              <a:srgbClr val="E4E4E3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500" name="Google Shape;500;p1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-1202694" y="4413444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1" name="Google Shape;501;p14"/>
          <p:cNvGrpSpPr/>
          <p:nvPr/>
        </p:nvGrpSpPr>
        <p:grpSpPr>
          <a:xfrm>
            <a:off x="10164844" y="4222592"/>
            <a:ext cx="182873" cy="182873"/>
            <a:chOff x="-1248444" y="4367694"/>
            <a:chExt cx="320100" cy="320100"/>
          </a:xfrm>
        </p:grpSpPr>
        <p:sp>
          <p:nvSpPr>
            <p:cNvPr id="502" name="Google Shape;502;p14"/>
            <p:cNvSpPr/>
            <p:nvPr/>
          </p:nvSpPr>
          <p:spPr>
            <a:xfrm>
              <a:off x="-1248444" y="4367694"/>
              <a:ext cx="320100" cy="320100"/>
            </a:xfrm>
            <a:prstGeom prst="ellipse">
              <a:avLst/>
            </a:prstGeom>
            <a:solidFill>
              <a:srgbClr val="E4E4E3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503" name="Google Shape;503;p1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-1202694" y="4413444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4" name="Google Shape;504;p14"/>
          <p:cNvGrpSpPr/>
          <p:nvPr/>
        </p:nvGrpSpPr>
        <p:grpSpPr>
          <a:xfrm>
            <a:off x="10157224" y="6301977"/>
            <a:ext cx="182873" cy="182873"/>
            <a:chOff x="-1248444" y="4367694"/>
            <a:chExt cx="320100" cy="320100"/>
          </a:xfrm>
        </p:grpSpPr>
        <p:sp>
          <p:nvSpPr>
            <p:cNvPr id="505" name="Google Shape;505;p14"/>
            <p:cNvSpPr/>
            <p:nvPr/>
          </p:nvSpPr>
          <p:spPr>
            <a:xfrm>
              <a:off x="-1248444" y="4367694"/>
              <a:ext cx="320100" cy="320100"/>
            </a:xfrm>
            <a:prstGeom prst="ellipse">
              <a:avLst/>
            </a:prstGeom>
            <a:solidFill>
              <a:srgbClr val="E4E4E3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506" name="Google Shape;506;p1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-1202694" y="4413444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" name="Google Shape;507;p14"/>
          <p:cNvGrpSpPr/>
          <p:nvPr/>
        </p:nvGrpSpPr>
        <p:grpSpPr>
          <a:xfrm>
            <a:off x="7675252" y="8240200"/>
            <a:ext cx="182873" cy="182873"/>
            <a:chOff x="-1248444" y="4367694"/>
            <a:chExt cx="320100" cy="320100"/>
          </a:xfrm>
        </p:grpSpPr>
        <p:sp>
          <p:nvSpPr>
            <p:cNvPr id="508" name="Google Shape;508;p14"/>
            <p:cNvSpPr/>
            <p:nvPr/>
          </p:nvSpPr>
          <p:spPr>
            <a:xfrm>
              <a:off x="-1248444" y="4367694"/>
              <a:ext cx="320100" cy="320100"/>
            </a:xfrm>
            <a:prstGeom prst="ellipse">
              <a:avLst/>
            </a:prstGeom>
            <a:solidFill>
              <a:srgbClr val="E4E4E3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509" name="Google Shape;509;p1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-1202694" y="4413444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0" name="Google Shape;510;p14"/>
          <p:cNvGrpSpPr/>
          <p:nvPr/>
        </p:nvGrpSpPr>
        <p:grpSpPr>
          <a:xfrm>
            <a:off x="13414177" y="8260942"/>
            <a:ext cx="182873" cy="182873"/>
            <a:chOff x="-1248444" y="4367694"/>
            <a:chExt cx="320100" cy="320100"/>
          </a:xfrm>
        </p:grpSpPr>
        <p:sp>
          <p:nvSpPr>
            <p:cNvPr id="511" name="Google Shape;511;p14"/>
            <p:cNvSpPr/>
            <p:nvPr/>
          </p:nvSpPr>
          <p:spPr>
            <a:xfrm>
              <a:off x="-1248444" y="4367694"/>
              <a:ext cx="320100" cy="320100"/>
            </a:xfrm>
            <a:prstGeom prst="ellipse">
              <a:avLst/>
            </a:prstGeom>
            <a:solidFill>
              <a:srgbClr val="E4E4E3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512" name="Google Shape;512;p1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-1202694" y="4413444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13" name="Google Shape;513;p14"/>
          <p:cNvCxnSpPr/>
          <p:nvPr/>
        </p:nvCxnSpPr>
        <p:spPr>
          <a:xfrm>
            <a:off x="209082" y="1453628"/>
            <a:ext cx="3219900" cy="18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ot"/>
            <a:miter lim="400000"/>
            <a:headEnd type="none" w="sm" len="sm"/>
            <a:tailEnd type="none" w="sm" len="sm"/>
          </a:ln>
        </p:spPr>
      </p:cxnSp>
      <p:cxnSp>
        <p:nvCxnSpPr>
          <p:cNvPr id="514" name="Google Shape;514;p14"/>
          <p:cNvCxnSpPr/>
          <p:nvPr/>
        </p:nvCxnSpPr>
        <p:spPr>
          <a:xfrm>
            <a:off x="3651170" y="5009402"/>
            <a:ext cx="3237300" cy="12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15" name="Google Shape;515;p14"/>
          <p:cNvSpPr txBox="1"/>
          <p:nvPr/>
        </p:nvSpPr>
        <p:spPr>
          <a:xfrm>
            <a:off x="3652925" y="9685665"/>
            <a:ext cx="32352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dbplyr</a:t>
            </a: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in_catalog</a:t>
            </a: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n-US" sz="1100" b="0" i="0" u="none" strike="noStrike" cap="none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Enables a three part table address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6" name="Google Shape;516;p14"/>
          <p:cNvSpPr txBox="1"/>
          <p:nvPr/>
        </p:nvSpPr>
        <p:spPr>
          <a:xfrm>
            <a:off x="3654475" y="10100925"/>
            <a:ext cx="3235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x &lt;- tbl(sc,in_catalog("catalog", "schema", "table"))</a:t>
            </a:r>
            <a:endParaRPr sz="8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17" name="Google Shape;517;p14"/>
          <p:cNvCxnSpPr/>
          <p:nvPr/>
        </p:nvCxnSpPr>
        <p:spPr>
          <a:xfrm>
            <a:off x="7101382" y="6173071"/>
            <a:ext cx="3239100" cy="3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ot"/>
            <a:miter lim="400000"/>
            <a:headEnd type="none" w="sm" len="sm"/>
            <a:tailEnd type="none" w="sm" len="sm"/>
          </a:ln>
        </p:spPr>
      </p:cxnSp>
      <p:cxnSp>
        <p:nvCxnSpPr>
          <p:cNvPr id="518" name="Google Shape;518;p14"/>
          <p:cNvCxnSpPr/>
          <p:nvPr/>
        </p:nvCxnSpPr>
        <p:spPr>
          <a:xfrm>
            <a:off x="7103030" y="5730384"/>
            <a:ext cx="3237300" cy="12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519" name="Google Shape;519;p14"/>
          <p:cNvCxnSpPr/>
          <p:nvPr/>
        </p:nvCxnSpPr>
        <p:spPr>
          <a:xfrm rot="10800000" flipH="1">
            <a:off x="194886" y="1031071"/>
            <a:ext cx="12120900" cy="27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20" name="Google Shape;520;p14"/>
          <p:cNvSpPr txBox="1"/>
          <p:nvPr/>
        </p:nvSpPr>
        <p:spPr>
          <a:xfrm>
            <a:off x="11265740" y="8537707"/>
            <a:ext cx="2476500" cy="11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ft_min_max_scaler()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Rescale each feature to a common range [min, max] linearly 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ft_ngram()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Converts the input array of strings into an array of n-grams</a:t>
            </a:r>
            <a:endParaRPr/>
          </a:p>
        </p:txBody>
      </p:sp>
      <p:grpSp>
        <p:nvGrpSpPr>
          <p:cNvPr id="521" name="Google Shape;521;p14"/>
          <p:cNvGrpSpPr/>
          <p:nvPr/>
        </p:nvGrpSpPr>
        <p:grpSpPr>
          <a:xfrm>
            <a:off x="10647024" y="9370954"/>
            <a:ext cx="449250" cy="125700"/>
            <a:chOff x="7005116" y="3805220"/>
            <a:chExt cx="449250" cy="125700"/>
          </a:xfrm>
        </p:grpSpPr>
        <p:sp>
          <p:nvSpPr>
            <p:cNvPr id="522" name="Google Shape;522;p14"/>
            <p:cNvSpPr/>
            <p:nvPr/>
          </p:nvSpPr>
          <p:spPr>
            <a:xfrm>
              <a:off x="7005116" y="3815585"/>
              <a:ext cx="249000" cy="107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25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SPAR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3" name="Google Shape;523;p14"/>
            <p:cNvSpPr/>
            <p:nvPr/>
          </p:nvSpPr>
          <p:spPr>
            <a:xfrm rot="5400000">
              <a:off x="7243349" y="3843170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7367065" y="3815585"/>
              <a:ext cx="87300" cy="107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25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K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25" name="Google Shape;525;p14"/>
          <p:cNvGrpSpPr/>
          <p:nvPr/>
        </p:nvGrpSpPr>
        <p:grpSpPr>
          <a:xfrm>
            <a:off x="10689600" y="8712661"/>
            <a:ext cx="395534" cy="265372"/>
            <a:chOff x="7100973" y="3181842"/>
            <a:chExt cx="395534" cy="265372"/>
          </a:xfrm>
        </p:grpSpPr>
        <p:sp>
          <p:nvSpPr>
            <p:cNvPr id="526" name="Google Shape;526;p14"/>
            <p:cNvSpPr/>
            <p:nvPr/>
          </p:nvSpPr>
          <p:spPr>
            <a:xfrm>
              <a:off x="7100973" y="3195692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7100973" y="3282393"/>
              <a:ext cx="1041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8" name="Google Shape;528;p14"/>
            <p:cNvSpPr/>
            <p:nvPr/>
          </p:nvSpPr>
          <p:spPr>
            <a:xfrm rot="5400000">
              <a:off x="7242410" y="3316527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7100973" y="3363214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7392407" y="3190930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7392407" y="3277630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7392407" y="3358452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7223979" y="3181842"/>
              <a:ext cx="1473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i="1">
                  <a:latin typeface="Source Sans Pro"/>
                  <a:ea typeface="Source Sans Pro"/>
                  <a:cs typeface="Source Sans Pro"/>
                  <a:sym typeface="Source Sans Pro"/>
                </a:rPr>
                <a:t>1-4</a:t>
              </a:r>
              <a:endParaRPr sz="700" i="1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34" name="Google Shape;534;p14"/>
          <p:cNvGrpSpPr/>
          <p:nvPr/>
        </p:nvGrpSpPr>
        <p:grpSpPr>
          <a:xfrm>
            <a:off x="10700697" y="9816684"/>
            <a:ext cx="309175" cy="335407"/>
            <a:chOff x="7144152" y="4331004"/>
            <a:chExt cx="309175" cy="335407"/>
          </a:xfrm>
        </p:grpSpPr>
        <p:sp>
          <p:nvSpPr>
            <p:cNvPr id="535" name="Google Shape;535;p14"/>
            <p:cNvSpPr/>
            <p:nvPr/>
          </p:nvSpPr>
          <p:spPr>
            <a:xfrm>
              <a:off x="7144152" y="4333942"/>
              <a:ext cx="873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7144152" y="4420635"/>
              <a:ext cx="873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7144152" y="4501449"/>
              <a:ext cx="873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7144152" y="4582412"/>
              <a:ext cx="873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39" name="Google Shape;539;p14"/>
            <p:cNvSpPr/>
            <p:nvPr/>
          </p:nvSpPr>
          <p:spPr>
            <a:xfrm rot="5400000">
              <a:off x="7243186" y="4472977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7366027" y="4331004"/>
              <a:ext cx="87300" cy="840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7366027" y="4417698"/>
              <a:ext cx="87300" cy="840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7366027" y="4498512"/>
              <a:ext cx="873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7366027" y="4579474"/>
              <a:ext cx="87300" cy="840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</p:grpSp>
      <p:sp>
        <p:nvSpPr>
          <p:cNvPr id="544" name="Google Shape;544;p14"/>
          <p:cNvSpPr txBox="1"/>
          <p:nvPr/>
        </p:nvSpPr>
        <p:spPr>
          <a:xfrm>
            <a:off x="11281488" y="9599007"/>
            <a:ext cx="24765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ft_bucketed_random_projection_lsh()</a:t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ft_minhash_lsh()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Locality Sensitive Hashing functions for Euclidean distance  and Jaccard distance (MinHash)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5"/>
          <p:cNvSpPr/>
          <p:nvPr/>
        </p:nvSpPr>
        <p:spPr>
          <a:xfrm>
            <a:off x="3653210" y="8362568"/>
            <a:ext cx="32391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5"/>
          <p:cNvSpPr/>
          <p:nvPr/>
        </p:nvSpPr>
        <p:spPr>
          <a:xfrm>
            <a:off x="7106605" y="6430032"/>
            <a:ext cx="32391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5"/>
          <p:cNvSpPr/>
          <p:nvPr/>
        </p:nvSpPr>
        <p:spPr>
          <a:xfrm>
            <a:off x="7103495" y="5037037"/>
            <a:ext cx="32391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5"/>
          <p:cNvSpPr/>
          <p:nvPr/>
        </p:nvSpPr>
        <p:spPr>
          <a:xfrm>
            <a:off x="7107705" y="3460967"/>
            <a:ext cx="32391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5"/>
          <p:cNvSpPr/>
          <p:nvPr/>
        </p:nvSpPr>
        <p:spPr>
          <a:xfrm>
            <a:off x="7106605" y="2845527"/>
            <a:ext cx="32391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5"/>
          <p:cNvSpPr/>
          <p:nvPr/>
        </p:nvSpPr>
        <p:spPr>
          <a:xfrm>
            <a:off x="3644372" y="5803492"/>
            <a:ext cx="32391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5"/>
          <p:cNvSpPr/>
          <p:nvPr/>
        </p:nvSpPr>
        <p:spPr>
          <a:xfrm>
            <a:off x="3651475" y="3542592"/>
            <a:ext cx="32391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5"/>
          <p:cNvSpPr/>
          <p:nvPr/>
        </p:nvSpPr>
        <p:spPr>
          <a:xfrm rot="1799914">
            <a:off x="9604183" y="-742688"/>
            <a:ext cx="1319457" cy="1143785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 w="9525" cap="flat" cmpd="sng">
            <a:solidFill>
              <a:srgbClr val="F3F3F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7" name="Google Shape;557;p15"/>
          <p:cNvSpPr/>
          <p:nvPr/>
        </p:nvSpPr>
        <p:spPr>
          <a:xfrm flipH="1">
            <a:off x="9977502" y="-208621"/>
            <a:ext cx="422100" cy="42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8" name="Google Shape;558;p15"/>
          <p:cNvSpPr/>
          <p:nvPr/>
        </p:nvSpPr>
        <p:spPr>
          <a:xfrm flipH="1">
            <a:off x="8426719" y="-227200"/>
            <a:ext cx="422100" cy="422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9" name="Google Shape;559;p15"/>
          <p:cNvSpPr/>
          <p:nvPr/>
        </p:nvSpPr>
        <p:spPr>
          <a:xfrm rot="-1799914">
            <a:off x="10177825" y="-736950"/>
            <a:ext cx="1319457" cy="1143785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0" name="Google Shape;560;p15"/>
          <p:cNvSpPr/>
          <p:nvPr/>
        </p:nvSpPr>
        <p:spPr>
          <a:xfrm flipH="1">
            <a:off x="10741916" y="-202937"/>
            <a:ext cx="422100" cy="4221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1" name="Google Shape;561;p15"/>
          <p:cNvSpPr/>
          <p:nvPr/>
        </p:nvSpPr>
        <p:spPr>
          <a:xfrm>
            <a:off x="3656950" y="1559167"/>
            <a:ext cx="32391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5"/>
          <p:cNvSpPr txBox="1"/>
          <p:nvPr/>
        </p:nvSpPr>
        <p:spPr>
          <a:xfrm>
            <a:off x="3649525" y="1500225"/>
            <a:ext cx="3234900" cy="86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0" bIns="254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REGRESSION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ml_linear_regression()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Linear regression.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ml_aft_survival_regression()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Parametric survival regression model named accelerated failure time (AFT) model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ml_generalized_linear_regression()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GLM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ml_isotonic_regression()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Uses parallelized pool adjacent violators algorithm. 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ml_random_forest_regressor()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Regression using random forests.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CLASSIFICATION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ml_linear_svc()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Classification using linear support vector machines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ml_logistic_regression()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Logistic regression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ml_multilayer_perceptron_classifier()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Based on the Multilayer Perceptron. 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ml_naive_bayes()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supports Multinomial NB  which can handle finitely supported discrete data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ml_one_vs_rest()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Reduction of Multiclass, performs reduction using one against all strategy. 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TREE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ml_decision_tree_classifier()</a:t>
            </a:r>
            <a:r>
              <a:rPr lang="en-US" sz="11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</a:t>
            </a: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ml_decision_tree()</a:t>
            </a:r>
            <a:r>
              <a:rPr lang="en-US" sz="11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</a:t>
            </a: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ml_decision_tree_regressor()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Classification and regression using decision trees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ml_gbt_classifier()</a:t>
            </a:r>
            <a:r>
              <a:rPr lang="en-US" sz="11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</a:t>
            </a: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ml_gradient_boosted_trees() </a:t>
            </a:r>
            <a:r>
              <a:rPr lang="en-US" sz="11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</a:t>
            </a: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ml_gbt_regressor()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Binary classification and regression using gradient boosted trees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ml_random_forest_classifier()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Classification and regression using random forests.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ml_feature_importances() </a:t>
            </a:r>
            <a:r>
              <a:rPr lang="en-US" sz="11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 </a:t>
            </a: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ml_tree_feature_importance() -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Feature Importance for Tree Models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CLUSTERING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ml_bisecting_kmeans()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bisecting k-means algorithm based on the paper 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ml_lda() </a:t>
            </a:r>
            <a:r>
              <a:rPr lang="en-US" sz="11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</a:t>
            </a: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ml_describe_topics() </a:t>
            </a:r>
            <a:r>
              <a:rPr lang="en-US" sz="11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</a:t>
            </a: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ml_log_likelihood()   </a:t>
            </a:r>
            <a:r>
              <a:rPr lang="en-US" sz="11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 </a:t>
            </a: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ml_log_perplexity()</a:t>
            </a:r>
            <a:r>
              <a:rPr lang="en-US" sz="11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| </a:t>
            </a: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ml_topics_matrix()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LDA topic model designed for text documents.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ml_gaussian_mixture()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Expectation maximization for multivariate Gaussian Mixture Models (GMMs)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3" name="Google Shape;563;p15"/>
          <p:cNvSpPr txBox="1"/>
          <p:nvPr/>
        </p:nvSpPr>
        <p:spPr>
          <a:xfrm>
            <a:off x="3669760" y="1046077"/>
            <a:ext cx="2998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28D44"/>
              </a:buClr>
              <a:buSzPts val="2500"/>
              <a:buFont typeface="Source Sans Pro"/>
              <a:buNone/>
            </a:pPr>
            <a:r>
              <a:rPr lang="en-US" sz="25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Modeling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64" name="Google Shape;564;p15"/>
          <p:cNvSpPr/>
          <p:nvPr/>
        </p:nvSpPr>
        <p:spPr>
          <a:xfrm>
            <a:off x="10576156" y="8809283"/>
            <a:ext cx="3207300" cy="1527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5" name="Google Shape;5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1203" y="9120033"/>
            <a:ext cx="601201" cy="789638"/>
          </a:xfrm>
          <a:prstGeom prst="rect">
            <a:avLst/>
          </a:prstGeom>
          <a:noFill/>
          <a:ln>
            <a:noFill/>
          </a:ln>
          <a:effectLst>
            <a:outerShdw blurRad="100013" dist="38100" dir="36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66" name="Google Shape;566;p15"/>
          <p:cNvSpPr txBox="1"/>
          <p:nvPr/>
        </p:nvSpPr>
        <p:spPr>
          <a:xfrm>
            <a:off x="10576131" y="8762783"/>
            <a:ext cx="3207300" cy="213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28D44"/>
              </a:buClr>
              <a:buSzPts val="2500"/>
              <a:buFont typeface="Source Sans Pro"/>
              <a:buNone/>
            </a:pPr>
            <a:r>
              <a:rPr lang="en-US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</a:t>
            </a:r>
            <a:endParaRPr sz="1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7" name="Google Shape;567;p15"/>
          <p:cNvSpPr txBox="1"/>
          <p:nvPr/>
        </p:nvSpPr>
        <p:spPr>
          <a:xfrm>
            <a:off x="10694653" y="9969515"/>
            <a:ext cx="1413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28D44"/>
              </a:buClr>
              <a:buSzPts val="2500"/>
              <a:buFont typeface="Source Sans Pro"/>
              <a:buNone/>
            </a:pPr>
            <a:r>
              <a:rPr lang="en-US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spark.posit.co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8" name="Google Shape;568;p15"/>
          <p:cNvSpPr txBox="1"/>
          <p:nvPr/>
        </p:nvSpPr>
        <p:spPr>
          <a:xfrm>
            <a:off x="12294853" y="9969515"/>
            <a:ext cx="1413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28D44"/>
              </a:buClr>
              <a:buSzPts val="2500"/>
              <a:buFont typeface="Source Sans Pro"/>
              <a:buNone/>
            </a:pPr>
            <a:r>
              <a:rPr lang="en-US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therinspark.com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69" name="Google Shape;5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6825" y="9160631"/>
            <a:ext cx="931799" cy="774844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15"/>
          <p:cNvSpPr txBox="1"/>
          <p:nvPr/>
        </p:nvSpPr>
        <p:spPr>
          <a:xfrm>
            <a:off x="2443995" y="10417110"/>
            <a:ext cx="113226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CC BY SA Posit Software, PBC  •   info@posit.co  •   posit.co </a:t>
            </a:r>
            <a:r>
              <a:rPr lang="en-US" sz="9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•  Learn more at </a:t>
            </a:r>
            <a:r>
              <a:rPr lang="en-US" sz="900" b="1">
                <a:latin typeface="Source Sans Pro"/>
                <a:ea typeface="Source Sans Pro"/>
                <a:cs typeface="Source Sans Pro"/>
                <a:sym typeface="Source Sans Pro"/>
              </a:rPr>
              <a:t>spark.posit.co</a:t>
            </a:r>
            <a:r>
              <a:rPr lang="en-US" sz="9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•  sparklyr </a:t>
            </a: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1.8</a:t>
            </a:r>
            <a:r>
              <a:rPr lang="en-US" sz="9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lang="en-US" sz="9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•  Updated: 20</a:t>
            </a: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24</a:t>
            </a:r>
            <a:r>
              <a:rPr lang="en-US" sz="9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</a:t>
            </a: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05</a:t>
            </a:r>
            <a:endParaRPr/>
          </a:p>
        </p:txBody>
      </p:sp>
      <p:cxnSp>
        <p:nvCxnSpPr>
          <p:cNvPr id="571" name="Google Shape;571;p15"/>
          <p:cNvCxnSpPr/>
          <p:nvPr/>
        </p:nvCxnSpPr>
        <p:spPr>
          <a:xfrm>
            <a:off x="1998325" y="10329125"/>
            <a:ext cx="11778300" cy="53100"/>
          </a:xfrm>
          <a:prstGeom prst="straightConnector1">
            <a:avLst/>
          </a:prstGeom>
          <a:noFill/>
          <a:ln w="12700" cap="flat" cmpd="sng">
            <a:solidFill>
              <a:srgbClr val="E4E4E3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72" name="Google Shape;5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110" y="10152761"/>
            <a:ext cx="1645920" cy="427939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15"/>
          <p:cNvSpPr txBox="1"/>
          <p:nvPr/>
        </p:nvSpPr>
        <p:spPr>
          <a:xfrm>
            <a:off x="857425" y="6113511"/>
            <a:ext cx="2565600" cy="20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2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ft_vector_assembler()</a:t>
            </a:r>
            <a:r>
              <a:rPr lang="en-US" sz="1100" b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Combine vectors into single row-vector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ft_vector_indexer()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Indexing categorical feature columns in a dataset of Vector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0813E"/>
              </a:buClr>
              <a:buSzPts val="11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ft_vector_slicer()</a:t>
            </a:r>
            <a:r>
              <a:rPr lang="en-US" sz="1100" b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Takes a feature vector and outputs a new feature vector with a subarray of the original features 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0813E"/>
              </a:buClr>
              <a:buSzPts val="11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ft_word2vec()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Word2Vec transforms a word into a code 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0813E"/>
              </a:buClr>
              <a:buSzPts val="1100"/>
              <a:buFont typeface="Source Sans Pro"/>
              <a:buNone/>
            </a:pP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74" name="Google Shape;574;p15"/>
          <p:cNvGrpSpPr/>
          <p:nvPr/>
        </p:nvGrpSpPr>
        <p:grpSpPr>
          <a:xfrm>
            <a:off x="280904" y="5876468"/>
            <a:ext cx="483550" cy="125700"/>
            <a:chOff x="7053653" y="9869001"/>
            <a:chExt cx="483550" cy="125700"/>
          </a:xfrm>
        </p:grpSpPr>
        <p:sp>
          <p:nvSpPr>
            <p:cNvPr id="575" name="Google Shape;575;p15"/>
            <p:cNvSpPr/>
            <p:nvPr/>
          </p:nvSpPr>
          <p:spPr>
            <a:xfrm>
              <a:off x="7053653" y="9879366"/>
              <a:ext cx="179400" cy="107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25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 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7344828" y="9882319"/>
              <a:ext cx="876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 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7449603" y="9882319"/>
              <a:ext cx="876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8" name="Google Shape;578;p15"/>
            <p:cNvSpPr/>
            <p:nvPr/>
          </p:nvSpPr>
          <p:spPr>
            <a:xfrm rot="5400000">
              <a:off x="7217290" y="9906951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79" name="Google Shape;579;p15"/>
          <p:cNvGrpSpPr/>
          <p:nvPr/>
        </p:nvGrpSpPr>
        <p:grpSpPr>
          <a:xfrm>
            <a:off x="217208" y="4935284"/>
            <a:ext cx="581953" cy="129035"/>
            <a:chOff x="7010410" y="8889650"/>
            <a:chExt cx="581953" cy="129035"/>
          </a:xfrm>
        </p:grpSpPr>
        <p:sp>
          <p:nvSpPr>
            <p:cNvPr id="580" name="Google Shape;580;p15"/>
            <p:cNvSpPr/>
            <p:nvPr/>
          </p:nvSpPr>
          <p:spPr>
            <a:xfrm>
              <a:off x="7358064" y="8889935"/>
              <a:ext cx="234300" cy="128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1" name="Google Shape;581;p15"/>
            <p:cNvSpPr/>
            <p:nvPr/>
          </p:nvSpPr>
          <p:spPr>
            <a:xfrm rot="5400000">
              <a:off x="7246272" y="8930934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7010410" y="8889650"/>
              <a:ext cx="234300" cy="128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7050350" y="8905975"/>
              <a:ext cx="1473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no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84" name="Google Shape;584;p15"/>
          <p:cNvGrpSpPr/>
          <p:nvPr/>
        </p:nvGrpSpPr>
        <p:grpSpPr>
          <a:xfrm>
            <a:off x="318172" y="5310332"/>
            <a:ext cx="342075" cy="268384"/>
            <a:chOff x="7129342" y="9260912"/>
            <a:chExt cx="342075" cy="268384"/>
          </a:xfrm>
        </p:grpSpPr>
        <p:sp>
          <p:nvSpPr>
            <p:cNvPr id="585" name="Google Shape;585;p15"/>
            <p:cNvSpPr/>
            <p:nvPr/>
          </p:nvSpPr>
          <p:spPr>
            <a:xfrm>
              <a:off x="7129342" y="9260912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7129342" y="9352258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7129342" y="9437409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8" name="Google Shape;588;p15"/>
            <p:cNvSpPr/>
            <p:nvPr/>
          </p:nvSpPr>
          <p:spPr>
            <a:xfrm rot="5400000">
              <a:off x="7241509" y="9359559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7365217" y="9264000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7365217" y="9355345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7365217" y="9440496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2" name="Google Shape;592;p15"/>
          <p:cNvGrpSpPr/>
          <p:nvPr/>
        </p:nvGrpSpPr>
        <p:grpSpPr>
          <a:xfrm>
            <a:off x="293222" y="4273452"/>
            <a:ext cx="421913" cy="360485"/>
            <a:chOff x="7087783" y="8189505"/>
            <a:chExt cx="421913" cy="360485"/>
          </a:xfrm>
        </p:grpSpPr>
        <p:sp>
          <p:nvSpPr>
            <p:cNvPr id="593" name="Google Shape;593;p15"/>
            <p:cNvSpPr/>
            <p:nvPr/>
          </p:nvSpPr>
          <p:spPr>
            <a:xfrm>
              <a:off x="7124823" y="8296293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7124823" y="8382994"/>
              <a:ext cx="1041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95" name="Google Shape;595;p15"/>
            <p:cNvSpPr/>
            <p:nvPr/>
          </p:nvSpPr>
          <p:spPr>
            <a:xfrm rot="5400000">
              <a:off x="7248035" y="8398077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7124823" y="8463815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7378585" y="8298468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7378585" y="8385169"/>
              <a:ext cx="1041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7378585" y="8465990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7087783" y="8189505"/>
              <a:ext cx="1794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i="1">
                  <a:latin typeface="Lobster"/>
                  <a:ea typeface="Lobster"/>
                  <a:cs typeface="Lobster"/>
                  <a:sym typeface="Lobster"/>
                </a:rPr>
                <a:t>𝞼 </a:t>
              </a:r>
              <a:r>
                <a:rPr lang="en-US" sz="600">
                  <a:latin typeface="Source Sans Pro"/>
                  <a:ea typeface="Source Sans Pro"/>
                  <a:cs typeface="Source Sans Pro"/>
                  <a:sym typeface="Source Sans Pro"/>
                </a:rPr>
                <a:t>= x</a:t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7330296" y="8200905"/>
              <a:ext cx="1794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i="1">
                  <a:latin typeface="Lobster"/>
                  <a:ea typeface="Lobster"/>
                  <a:cs typeface="Lobster"/>
                  <a:sym typeface="Lobster"/>
                </a:rPr>
                <a:t> 𝞼</a:t>
              </a:r>
              <a:r>
                <a:rPr lang="en-US" sz="600">
                  <a:latin typeface="Source Sans Pro"/>
                  <a:ea typeface="Source Sans Pro"/>
                  <a:cs typeface="Source Sans Pro"/>
                  <a:sym typeface="Source Sans Pro"/>
                </a:rPr>
                <a:t>= 0</a:t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02" name="Google Shape;602;p15"/>
          <p:cNvGrpSpPr/>
          <p:nvPr/>
        </p:nvGrpSpPr>
        <p:grpSpPr>
          <a:xfrm>
            <a:off x="273775" y="6213984"/>
            <a:ext cx="456870" cy="265300"/>
            <a:chOff x="10544378" y="3048316"/>
            <a:chExt cx="456870" cy="265300"/>
          </a:xfrm>
        </p:grpSpPr>
        <p:sp>
          <p:nvSpPr>
            <p:cNvPr id="603" name="Google Shape;603;p15"/>
            <p:cNvSpPr/>
            <p:nvPr/>
          </p:nvSpPr>
          <p:spPr>
            <a:xfrm>
              <a:off x="10544378" y="3048317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10544378" y="3139662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10544378" y="3224813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10649153" y="3048317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10649153" y="3139662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10649153" y="3224813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10853948" y="3048316"/>
              <a:ext cx="1473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0,a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10853948" y="3139664"/>
              <a:ext cx="1473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1,a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10853948" y="3224816"/>
              <a:ext cx="1473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1,b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2" name="Google Shape;612;p15"/>
            <p:cNvSpPr/>
            <p:nvPr/>
          </p:nvSpPr>
          <p:spPr>
            <a:xfrm rot="5400000">
              <a:off x="10741787" y="3163656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13" name="Google Shape;613;p15"/>
          <p:cNvGrpSpPr/>
          <p:nvPr/>
        </p:nvGrpSpPr>
        <p:grpSpPr>
          <a:xfrm>
            <a:off x="273775" y="6658389"/>
            <a:ext cx="456870" cy="265300"/>
            <a:chOff x="10544378" y="3525241"/>
            <a:chExt cx="456870" cy="265300"/>
          </a:xfrm>
        </p:grpSpPr>
        <p:sp>
          <p:nvSpPr>
            <p:cNvPr id="614" name="Google Shape;614;p15"/>
            <p:cNvSpPr/>
            <p:nvPr/>
          </p:nvSpPr>
          <p:spPr>
            <a:xfrm>
              <a:off x="10544378" y="3525242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10544378" y="3616587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10544378" y="3701738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10649153" y="3525242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10649153" y="3616587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10649153" y="3701738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10853948" y="3525241"/>
              <a:ext cx="1473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0,0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10853948" y="3616589"/>
              <a:ext cx="1473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1,0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10853948" y="3701741"/>
              <a:ext cx="1473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1,1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3" name="Google Shape;623;p15"/>
            <p:cNvSpPr/>
            <p:nvPr/>
          </p:nvSpPr>
          <p:spPr>
            <a:xfrm rot="5400000">
              <a:off x="10741787" y="3640581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24" name="Google Shape;624;p15"/>
          <p:cNvGrpSpPr/>
          <p:nvPr/>
        </p:nvGrpSpPr>
        <p:grpSpPr>
          <a:xfrm>
            <a:off x="321408" y="7226920"/>
            <a:ext cx="380680" cy="269000"/>
            <a:chOff x="10576210" y="4056771"/>
            <a:chExt cx="380680" cy="269000"/>
          </a:xfrm>
        </p:grpSpPr>
        <p:sp>
          <p:nvSpPr>
            <p:cNvPr id="625" name="Google Shape;625;p15"/>
            <p:cNvSpPr/>
            <p:nvPr/>
          </p:nvSpPr>
          <p:spPr>
            <a:xfrm>
              <a:off x="10576210" y="4060471"/>
              <a:ext cx="1473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0,a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10576210" y="4151818"/>
              <a:ext cx="1473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1,a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10576210" y="4236971"/>
              <a:ext cx="1473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1,b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8" name="Google Shape;628;p15"/>
            <p:cNvSpPr/>
            <p:nvPr/>
          </p:nvSpPr>
          <p:spPr>
            <a:xfrm rot="5400000">
              <a:off x="10729925" y="4168210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10850690" y="4056771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10850690" y="4148116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10850690" y="4233267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32" name="Google Shape;632;p15"/>
          <p:cNvGrpSpPr/>
          <p:nvPr/>
        </p:nvGrpSpPr>
        <p:grpSpPr>
          <a:xfrm>
            <a:off x="297087" y="7760845"/>
            <a:ext cx="466322" cy="265283"/>
            <a:chOff x="10534134" y="4625025"/>
            <a:chExt cx="466322" cy="265283"/>
          </a:xfrm>
        </p:grpSpPr>
        <p:sp>
          <p:nvSpPr>
            <p:cNvPr id="633" name="Google Shape;633;p15"/>
            <p:cNvSpPr/>
            <p:nvPr/>
          </p:nvSpPr>
          <p:spPr>
            <a:xfrm>
              <a:off x="10896356" y="4627680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4" name="Google Shape;634;p15"/>
            <p:cNvSpPr/>
            <p:nvPr/>
          </p:nvSpPr>
          <p:spPr>
            <a:xfrm>
              <a:off x="10896356" y="4714380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5" name="Google Shape;635;p15"/>
            <p:cNvSpPr/>
            <p:nvPr/>
          </p:nvSpPr>
          <p:spPr>
            <a:xfrm>
              <a:off x="10896356" y="4795202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10534134" y="4625025"/>
              <a:ext cx="2490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boo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10534134" y="4716364"/>
              <a:ext cx="2490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too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10534134" y="4801508"/>
              <a:ext cx="2490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next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9" name="Google Shape;639;p15"/>
            <p:cNvSpPr/>
            <p:nvPr/>
          </p:nvSpPr>
          <p:spPr>
            <a:xfrm rot="5400000">
              <a:off x="10781666" y="4721389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40" name="Google Shape;640;p15"/>
          <p:cNvGrpSpPr/>
          <p:nvPr/>
        </p:nvGrpSpPr>
        <p:grpSpPr>
          <a:xfrm>
            <a:off x="283934" y="3616181"/>
            <a:ext cx="448500" cy="437290"/>
            <a:chOff x="7074490" y="7594375"/>
            <a:chExt cx="448500" cy="437290"/>
          </a:xfrm>
        </p:grpSpPr>
        <p:sp>
          <p:nvSpPr>
            <p:cNvPr id="641" name="Google Shape;641;p15"/>
            <p:cNvSpPr/>
            <p:nvPr/>
          </p:nvSpPr>
          <p:spPr>
            <a:xfrm>
              <a:off x="7106132" y="7777968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7106132" y="7864669"/>
              <a:ext cx="1041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43" name="Google Shape;643;p15"/>
            <p:cNvSpPr/>
            <p:nvPr/>
          </p:nvSpPr>
          <p:spPr>
            <a:xfrm rot="5400000">
              <a:off x="7229344" y="7879752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7106132" y="7945490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7369420" y="7780143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7369420" y="7866844"/>
              <a:ext cx="1041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7369420" y="7947665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7074490" y="7594375"/>
              <a:ext cx="4485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66666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(x - median) / (p75 - p25)</a:t>
              </a:r>
              <a:endParaRPr sz="6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49" name="Google Shape;649;p15"/>
          <p:cNvSpPr txBox="1"/>
          <p:nvPr/>
        </p:nvSpPr>
        <p:spPr>
          <a:xfrm>
            <a:off x="862400" y="3677861"/>
            <a:ext cx="2565600" cy="24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2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ft_robust_scaler()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Removes the median and scales according to standard scale.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ft_standard_scaler()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Removes the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mean and scaling to unit variance 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using  column summary statistics 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ft_stop_words_remover()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Filters out stop words from input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ft_string_indexer()</a:t>
            </a:r>
            <a:r>
              <a:rPr lang="en-US" sz="1100" b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Column of labels into a column of label indices. 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ft_tokenizer()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Converts to lowercase and then splits it by white spaces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0" name="Google Shape;650;p15"/>
          <p:cNvSpPr/>
          <p:nvPr/>
        </p:nvSpPr>
        <p:spPr>
          <a:xfrm rot="-1799914">
            <a:off x="11323650" y="-73530"/>
            <a:ext cx="1319457" cy="1143785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1" name="Google Shape;651;p15"/>
          <p:cNvSpPr/>
          <p:nvPr/>
        </p:nvSpPr>
        <p:spPr>
          <a:xfrm flipH="1">
            <a:off x="11887741" y="460483"/>
            <a:ext cx="422100" cy="4221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2" name="Google Shape;652;p15"/>
          <p:cNvSpPr/>
          <p:nvPr/>
        </p:nvSpPr>
        <p:spPr>
          <a:xfrm rot="1799914">
            <a:off x="11897166" y="-734010"/>
            <a:ext cx="1319457" cy="1143785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 w="9525" cap="flat" cmpd="sng">
            <a:solidFill>
              <a:srgbClr val="F3F3F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3" name="Google Shape;653;p15"/>
          <p:cNvSpPr/>
          <p:nvPr/>
        </p:nvSpPr>
        <p:spPr>
          <a:xfrm flipH="1">
            <a:off x="12270483" y="-199942"/>
            <a:ext cx="422100" cy="42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4" name="Google Shape;654;p15"/>
          <p:cNvSpPr/>
          <p:nvPr/>
        </p:nvSpPr>
        <p:spPr>
          <a:xfrm rot="-1799914">
            <a:off x="12470806" y="-728272"/>
            <a:ext cx="1319457" cy="1143785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5" name="Google Shape;655;p15"/>
          <p:cNvSpPr/>
          <p:nvPr/>
        </p:nvSpPr>
        <p:spPr>
          <a:xfrm flipH="1">
            <a:off x="13034898" y="-194258"/>
            <a:ext cx="422100" cy="4221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6" name="Google Shape;656;p15"/>
          <p:cNvSpPr/>
          <p:nvPr/>
        </p:nvSpPr>
        <p:spPr>
          <a:xfrm rot="1799914">
            <a:off x="13044322" y="-67705"/>
            <a:ext cx="1319457" cy="1143785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 w="9525" cap="flat" cmpd="sng">
            <a:solidFill>
              <a:srgbClr val="F3F3F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7" name="Google Shape;657;p15"/>
          <p:cNvSpPr/>
          <p:nvPr/>
        </p:nvSpPr>
        <p:spPr>
          <a:xfrm>
            <a:off x="7145600" y="-9367"/>
            <a:ext cx="6820500" cy="1944300"/>
          </a:xfrm>
          <a:prstGeom prst="rect">
            <a:avLst/>
          </a:prstGeom>
          <a:gradFill>
            <a:gsLst>
              <a:gs pos="0">
                <a:srgbClr val="FFFFFF"/>
              </a:gs>
              <a:gs pos="13000">
                <a:srgbClr val="FFFFFF"/>
              </a:gs>
              <a:gs pos="3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5"/>
          <p:cNvSpPr/>
          <p:nvPr/>
        </p:nvSpPr>
        <p:spPr>
          <a:xfrm flipH="1">
            <a:off x="13417640" y="466363"/>
            <a:ext cx="422100" cy="42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9" name="Google Shape;659;p15"/>
          <p:cNvSpPr txBox="1">
            <a:spLocks noGrp="1"/>
          </p:cNvSpPr>
          <p:nvPr>
            <p:ph type="title"/>
          </p:nvPr>
        </p:nvSpPr>
        <p:spPr>
          <a:xfrm>
            <a:off x="199525" y="361175"/>
            <a:ext cx="11904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Source Sans Pro"/>
              <a:buNone/>
            </a:pPr>
            <a:r>
              <a:rPr lang="en-US" sz="4400" dirty="0">
                <a:solidFill>
                  <a:srgbClr val="424242"/>
                </a:solidFill>
              </a:rPr>
              <a:t>Data Science in Spark with </a:t>
            </a:r>
            <a:r>
              <a:rPr lang="en-US" sz="4400" i="1" dirty="0" err="1">
                <a:solidFill>
                  <a:srgbClr val="424242"/>
                </a:solidFill>
              </a:rPr>
              <a:t>sparklyr</a:t>
            </a:r>
            <a:r>
              <a:rPr lang="en-US" sz="4400" dirty="0">
                <a:solidFill>
                  <a:srgbClr val="424242"/>
                </a:solidFill>
              </a:rPr>
              <a:t> : : </a:t>
            </a:r>
            <a:r>
              <a:rPr lang="en-US" sz="3200" dirty="0">
                <a:latin typeface="Source Sans Pro"/>
                <a:ea typeface="Source Sans Pro"/>
                <a:cs typeface="Source Sans Pro"/>
                <a:sym typeface="Source Sans Pro"/>
              </a:rPr>
              <a:t>CHEAT SHEET</a:t>
            </a:r>
            <a:r>
              <a:rPr lang="en-US" sz="4400" dirty="0">
                <a:solidFill>
                  <a:srgbClr val="424242"/>
                </a:solidFill>
              </a:rPr>
              <a:t> </a:t>
            </a:r>
            <a:endParaRPr sz="4400" dirty="0"/>
          </a:p>
        </p:txBody>
      </p:sp>
      <p:sp>
        <p:nvSpPr>
          <p:cNvPr id="660" name="Google Shape;660;p15"/>
          <p:cNvSpPr/>
          <p:nvPr/>
        </p:nvSpPr>
        <p:spPr>
          <a:xfrm>
            <a:off x="7107215" y="8542590"/>
            <a:ext cx="32349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5"/>
          <p:cNvSpPr txBox="1"/>
          <p:nvPr/>
        </p:nvSpPr>
        <p:spPr>
          <a:xfrm>
            <a:off x="857050" y="2006796"/>
            <a:ext cx="2601300" cy="16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2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ft_pca() - 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 vectors to a lower dimensional space of top k principal components.</a:t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ft_quantile_discretizer()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Continuous to binned categorical values.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ft_regex_tokenizer()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Extracts tokens either by using the provided regex pattern to split the text. 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62" name="Google Shape;662;p15"/>
          <p:cNvGrpSpPr/>
          <p:nvPr/>
        </p:nvGrpSpPr>
        <p:grpSpPr>
          <a:xfrm>
            <a:off x="254579" y="3295176"/>
            <a:ext cx="507233" cy="125700"/>
            <a:chOff x="7053148" y="7240566"/>
            <a:chExt cx="507233" cy="125700"/>
          </a:xfrm>
        </p:grpSpPr>
        <p:sp>
          <p:nvSpPr>
            <p:cNvPr id="663" name="Google Shape;663;p15"/>
            <p:cNvSpPr/>
            <p:nvPr/>
          </p:nvSpPr>
          <p:spPr>
            <a:xfrm>
              <a:off x="7053148" y="7250932"/>
              <a:ext cx="179400" cy="107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25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 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7368005" y="7253884"/>
              <a:ext cx="876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7472780" y="7253884"/>
              <a:ext cx="876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66" name="Google Shape;666;p15"/>
            <p:cNvSpPr/>
            <p:nvPr/>
          </p:nvSpPr>
          <p:spPr>
            <a:xfrm rot="5400000">
              <a:off x="7240467" y="7278516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67" name="Google Shape;667;p15"/>
          <p:cNvGrpSpPr/>
          <p:nvPr/>
        </p:nvGrpSpPr>
        <p:grpSpPr>
          <a:xfrm>
            <a:off x="338868" y="2742812"/>
            <a:ext cx="319204" cy="251522"/>
            <a:chOff x="7139137" y="6623933"/>
            <a:chExt cx="319204" cy="251522"/>
          </a:xfrm>
        </p:grpSpPr>
        <p:sp>
          <p:nvSpPr>
            <p:cNvPr id="668" name="Google Shape;668;p15"/>
            <p:cNvSpPr/>
            <p:nvPr/>
          </p:nvSpPr>
          <p:spPr>
            <a:xfrm>
              <a:off x="7139137" y="6623933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7139137" y="6710634"/>
              <a:ext cx="1041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70" name="Google Shape;670;p15"/>
            <p:cNvSpPr/>
            <p:nvPr/>
          </p:nvSpPr>
          <p:spPr>
            <a:xfrm rot="5400000">
              <a:off x="7252695" y="6725718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7139137" y="6791455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7354242" y="6623933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7354242" y="6710634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7354242" y="6791455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75" name="Google Shape;675;p15"/>
          <p:cNvSpPr/>
          <p:nvPr/>
        </p:nvSpPr>
        <p:spPr>
          <a:xfrm>
            <a:off x="7099595" y="7394500"/>
            <a:ext cx="32349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6" name="Google Shape;676;p15"/>
          <p:cNvGrpSpPr/>
          <p:nvPr/>
        </p:nvGrpSpPr>
        <p:grpSpPr>
          <a:xfrm>
            <a:off x="287958" y="2178091"/>
            <a:ext cx="440325" cy="242138"/>
            <a:chOff x="7078577" y="8813915"/>
            <a:chExt cx="440325" cy="242138"/>
          </a:xfrm>
        </p:grpSpPr>
        <p:sp>
          <p:nvSpPr>
            <p:cNvPr id="677" name="Google Shape;677;p15"/>
            <p:cNvSpPr/>
            <p:nvPr/>
          </p:nvSpPr>
          <p:spPr>
            <a:xfrm>
              <a:off x="7078577" y="8813915"/>
              <a:ext cx="498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7078577" y="8864353"/>
              <a:ext cx="49800" cy="191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7130965" y="8813915"/>
              <a:ext cx="49800" cy="840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130965" y="8864353"/>
              <a:ext cx="49800" cy="191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183352" y="8813915"/>
              <a:ext cx="498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183352" y="8864353"/>
              <a:ext cx="49800" cy="191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7235740" y="8813915"/>
              <a:ext cx="49800" cy="84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7235740" y="8864353"/>
              <a:ext cx="49800" cy="191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7416715" y="8813915"/>
              <a:ext cx="498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7416715" y="8864353"/>
              <a:ext cx="49800" cy="191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7469102" y="8813915"/>
              <a:ext cx="49800" cy="84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7469102" y="8864353"/>
              <a:ext cx="49800" cy="191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89" name="Google Shape;689;p15"/>
            <p:cNvSpPr/>
            <p:nvPr/>
          </p:nvSpPr>
          <p:spPr>
            <a:xfrm rot="5400000">
              <a:off x="7287389" y="8912812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90" name="Google Shape;690;p15"/>
          <p:cNvSpPr txBox="1"/>
          <p:nvPr/>
        </p:nvSpPr>
        <p:spPr>
          <a:xfrm>
            <a:off x="7108125" y="8489400"/>
            <a:ext cx="3207300" cy="20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UTILITIES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ml_call_constructor()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Identifies the associated sparklyr ML constructor for the JVM 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ml_model_data()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Extracts data associated with a Spark ML model</a:t>
            </a:r>
            <a:endParaRPr sz="1200" b="1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ml_standardize_formula()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Generates a formula string from user inputs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ml_uid()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Extracts the UID of an ML object.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1" name="Google Shape;691;p15"/>
          <p:cNvSpPr txBox="1"/>
          <p:nvPr/>
        </p:nvSpPr>
        <p:spPr>
          <a:xfrm>
            <a:off x="7094713" y="960627"/>
            <a:ext cx="3239100" cy="6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ml_kmeans() </a:t>
            </a:r>
            <a:r>
              <a:rPr lang="en-US" sz="11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</a:t>
            </a: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ml_compute_cost() </a:t>
            </a:r>
            <a:r>
              <a:rPr lang="en-US" sz="11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</a:t>
            </a: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ml_compute_silhouette_measure() 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Clustering with support for k-means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ml_power_iteration() 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clustering vertices of a graph given pairwise similarities as edge properties.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RECOMMENDATION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ml_als()</a:t>
            </a:r>
            <a:r>
              <a:rPr lang="en-US" sz="11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|</a:t>
            </a: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ml_recommend()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Recommendation using Alternating Least Squares  matrix factorization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EVALUATION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ml_clustering_evaluator()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Evaluator for clustering 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ml_evaluate()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 performance metrics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ml_binary_classification_evaluator() </a:t>
            </a:r>
            <a:r>
              <a:rPr lang="en-US" sz="11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</a:t>
            </a: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ml_binary_classification_eval() </a:t>
            </a:r>
            <a:r>
              <a:rPr lang="en-US" sz="11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 </a:t>
            </a: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ml_classification_eval()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set of functions to calculate performance metrics for prediction models. 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FREQUENT PATTERN</a:t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ml_fpgrowth() </a:t>
            </a:r>
            <a:r>
              <a:rPr lang="en-US" sz="11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</a:t>
            </a: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ml_association_rules() </a:t>
            </a:r>
            <a:r>
              <a:rPr lang="en-US" sz="11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</a:t>
            </a: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ml_freq_itemsets()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parallel FP-growth algorithm to mine frequent itemsets.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ml_freq_seq_patterns() </a:t>
            </a:r>
            <a:r>
              <a:rPr lang="en-US" sz="11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</a:t>
            </a: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ml_prefixspan()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PrefixSpan algorithm for mining frequent itemsets.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STATS</a:t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ml_summary()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Extracts a metric from the summary object of a Spark ML model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ml_corr()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 correlation matrix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2" name="Google Shape;692;p15"/>
          <p:cNvSpPr txBox="1"/>
          <p:nvPr/>
        </p:nvSpPr>
        <p:spPr>
          <a:xfrm>
            <a:off x="7107100" y="7335425"/>
            <a:ext cx="3152700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254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ml_chisquare_test(x,features,label)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Pearson's independence test for every feature against the  label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ml_default_stop_words()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Loads the default stop words for the given language</a:t>
            </a:r>
            <a:endParaRPr sz="1200" b="1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3" name="Google Shape;693;p15"/>
          <p:cNvSpPr/>
          <p:nvPr/>
        </p:nvSpPr>
        <p:spPr>
          <a:xfrm>
            <a:off x="1930096" y="9511601"/>
            <a:ext cx="931800" cy="216000"/>
          </a:xfrm>
          <a:prstGeom prst="wedgeRoundRectCallout">
            <a:avLst>
              <a:gd name="adj1" fmla="val -73818"/>
              <a:gd name="adj2" fmla="val -24653"/>
              <a:gd name="adj3" fmla="val 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Collect results in R</a:t>
            </a:r>
            <a:endParaRPr sz="9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4" name="Google Shape;694;p15"/>
          <p:cNvSpPr/>
          <p:nvPr/>
        </p:nvSpPr>
        <p:spPr>
          <a:xfrm>
            <a:off x="196468" y="8672921"/>
            <a:ext cx="32349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CCCCCC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5"/>
          <p:cNvSpPr/>
          <p:nvPr/>
        </p:nvSpPr>
        <p:spPr>
          <a:xfrm>
            <a:off x="2689020" y="9801301"/>
            <a:ext cx="681600" cy="216000"/>
          </a:xfrm>
          <a:prstGeom prst="wedgeRoundRectCallout">
            <a:avLst>
              <a:gd name="adj1" fmla="val -83359"/>
              <a:gd name="adj2" fmla="val -39711"/>
              <a:gd name="adj3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plot</a:t>
            </a:r>
            <a:endParaRPr sz="9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6" name="Google Shape;696;p15"/>
          <p:cNvSpPr/>
          <p:nvPr/>
        </p:nvSpPr>
        <p:spPr>
          <a:xfrm rot="-5400000" flipH="1">
            <a:off x="253046" y="9371064"/>
            <a:ext cx="395400" cy="290700"/>
          </a:xfrm>
          <a:prstGeom prst="rightArrow">
            <a:avLst>
              <a:gd name="adj1" fmla="val 76037"/>
              <a:gd name="adj2" fmla="val 50000"/>
            </a:avLst>
          </a:prstGeom>
          <a:gradFill>
            <a:gsLst>
              <a:gs pos="0">
                <a:srgbClr val="FFFFFF"/>
              </a:gs>
              <a:gs pos="50000">
                <a:srgbClr val="CCCCCC"/>
              </a:gs>
              <a:gs pos="100000">
                <a:srgbClr val="B7B7B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15"/>
          <p:cNvSpPr txBox="1"/>
          <p:nvPr/>
        </p:nvSpPr>
        <p:spPr>
          <a:xfrm>
            <a:off x="222573" y="8161851"/>
            <a:ext cx="23424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28D44"/>
              </a:buClr>
              <a:buSzPts val="2500"/>
              <a:buFont typeface="Source Sans Pro"/>
              <a:buNone/>
            </a:pPr>
            <a:r>
              <a:rPr lang="en-US" sz="25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Visualize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698" name="Google Shape;698;p15"/>
          <p:cNvCxnSpPr/>
          <p:nvPr/>
        </p:nvCxnSpPr>
        <p:spPr>
          <a:xfrm>
            <a:off x="200260" y="8584255"/>
            <a:ext cx="3224100" cy="6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ot"/>
            <a:miter lim="400000"/>
            <a:headEnd type="none" w="sm" len="sm"/>
            <a:tailEnd type="none" w="sm" len="sm"/>
          </a:ln>
        </p:spPr>
      </p:cxnSp>
      <p:sp>
        <p:nvSpPr>
          <p:cNvPr id="699" name="Google Shape;699;p15"/>
          <p:cNvSpPr txBox="1"/>
          <p:nvPr/>
        </p:nvSpPr>
        <p:spPr>
          <a:xfrm>
            <a:off x="665971" y="8895126"/>
            <a:ext cx="27048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Roboto Mono SemiBold"/>
                <a:ea typeface="Roboto Mono SemiBold"/>
                <a:cs typeface="Roboto Mono SemiBold"/>
                <a:sym typeface="Roboto Mono SemiBold"/>
              </a:rPr>
              <a:t>copy_to(</a:t>
            </a:r>
            <a:r>
              <a:rPr lang="en-US" sz="800">
                <a:latin typeface="Roboto Mono Light"/>
                <a:ea typeface="Roboto Mono Light"/>
                <a:cs typeface="Roboto Mono Light"/>
                <a:sym typeface="Roboto Mono Light"/>
              </a:rPr>
              <a:t>sc, mtcars</a:t>
            </a:r>
            <a:r>
              <a:rPr lang="en-US" sz="800">
                <a:latin typeface="Roboto Mono SemiBold"/>
                <a:ea typeface="Roboto Mono SemiBold"/>
                <a:cs typeface="Roboto Mono SemiBold"/>
                <a:sym typeface="Roboto Mono SemiBold"/>
              </a:rPr>
              <a:t>)</a:t>
            </a:r>
            <a:r>
              <a:rPr lang="en-US" sz="800">
                <a:latin typeface="Roboto Mono Light"/>
                <a:ea typeface="Roboto Mono Light"/>
                <a:cs typeface="Roboto Mono Light"/>
                <a:sym typeface="Roboto Mono Light"/>
              </a:rPr>
              <a:t> |&gt;</a:t>
            </a:r>
            <a:endParaRPr sz="8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>
                <a:latin typeface="Roboto Mono SemiBold"/>
                <a:ea typeface="Roboto Mono SemiBold"/>
                <a:cs typeface="Roboto Mono SemiBold"/>
                <a:sym typeface="Roboto Mono SemiBold"/>
              </a:rPr>
              <a:t>  group_by(</a:t>
            </a:r>
            <a:r>
              <a:rPr lang="en-US" sz="800">
                <a:latin typeface="Roboto Mono Light"/>
                <a:ea typeface="Roboto Mono Light"/>
                <a:cs typeface="Roboto Mono Light"/>
                <a:sym typeface="Roboto Mono Light"/>
              </a:rPr>
              <a:t>cyl</a:t>
            </a:r>
            <a:r>
              <a:rPr lang="en-US" sz="800">
                <a:latin typeface="Roboto Mono SemiBold"/>
                <a:ea typeface="Roboto Mono SemiBold"/>
                <a:cs typeface="Roboto Mono SemiBold"/>
                <a:sym typeface="Roboto Mono SemiBold"/>
              </a:rPr>
              <a:t>)</a:t>
            </a:r>
            <a:r>
              <a:rPr lang="en-US" sz="800">
                <a:latin typeface="Roboto Mono Light"/>
                <a:ea typeface="Roboto Mono Light"/>
                <a:cs typeface="Roboto Mono Light"/>
                <a:sym typeface="Roboto Mono Light"/>
              </a:rPr>
              <a:t> |&gt;</a:t>
            </a:r>
            <a:endParaRPr sz="8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>
                <a:latin typeface="Roboto Mono SemiBold"/>
                <a:ea typeface="Roboto Mono SemiBold"/>
                <a:cs typeface="Roboto Mono SemiBold"/>
                <a:sym typeface="Roboto Mono SemiBold"/>
              </a:rPr>
              <a:t>  summarise(</a:t>
            </a:r>
            <a:r>
              <a:rPr lang="en-US" sz="800">
                <a:latin typeface="Roboto Mono Light"/>
                <a:ea typeface="Roboto Mono Light"/>
                <a:cs typeface="Roboto Mono Light"/>
                <a:sym typeface="Roboto Mono Light"/>
              </a:rPr>
              <a:t>mpg_m = mean(mpg)</a:t>
            </a:r>
            <a:r>
              <a:rPr lang="en-US" sz="800">
                <a:latin typeface="Roboto Mono SemiBold"/>
                <a:ea typeface="Roboto Mono SemiBold"/>
                <a:cs typeface="Roboto Mono SemiBold"/>
                <a:sym typeface="Roboto Mono SemiBold"/>
              </a:rPr>
              <a:t>)</a:t>
            </a:r>
            <a:r>
              <a:rPr lang="en-US" sz="800">
                <a:latin typeface="Roboto Mono Light"/>
                <a:ea typeface="Roboto Mono Light"/>
                <a:cs typeface="Roboto Mono Light"/>
                <a:sym typeface="Roboto Mono Light"/>
              </a:rPr>
              <a:t> |&gt;</a:t>
            </a:r>
            <a:endParaRPr sz="8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>
                <a:latin typeface="Roboto Mono SemiBold"/>
                <a:ea typeface="Roboto Mono SemiBold"/>
                <a:cs typeface="Roboto Mono SemiBold"/>
                <a:sym typeface="Roboto Mono SemiBold"/>
              </a:rPr>
              <a:t>  collect() </a:t>
            </a:r>
            <a:r>
              <a:rPr lang="en-US" sz="800">
                <a:latin typeface="Roboto Mono Light"/>
                <a:ea typeface="Roboto Mono Light"/>
                <a:cs typeface="Roboto Mono Light"/>
                <a:sym typeface="Roboto Mono Light"/>
              </a:rPr>
              <a:t>|&gt;</a:t>
            </a:r>
            <a:endParaRPr sz="8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>
                <a:latin typeface="Roboto Mono SemiBold"/>
                <a:ea typeface="Roboto Mono SemiBold"/>
                <a:cs typeface="Roboto Mono SemiBold"/>
                <a:sym typeface="Roboto Mono SemiBold"/>
              </a:rPr>
              <a:t>  ggplot()</a:t>
            </a:r>
            <a:r>
              <a:rPr lang="en-US" sz="800">
                <a:latin typeface="Roboto Mono Light"/>
                <a:ea typeface="Roboto Mono Light"/>
                <a:cs typeface="Roboto Mono Light"/>
                <a:sym typeface="Roboto Mono Light"/>
              </a:rPr>
              <a:t> +</a:t>
            </a:r>
            <a:endParaRPr sz="8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>
                <a:latin typeface="Roboto Mono SemiBold"/>
                <a:ea typeface="Roboto Mono SemiBold"/>
                <a:cs typeface="Roboto Mono SemiBold"/>
                <a:sym typeface="Roboto Mono SemiBold"/>
              </a:rPr>
              <a:t>  geom_col(</a:t>
            </a:r>
            <a:r>
              <a:rPr lang="en-US" sz="800">
                <a:latin typeface="Roboto Mono Light"/>
                <a:ea typeface="Roboto Mono Light"/>
                <a:cs typeface="Roboto Mono Light"/>
                <a:sym typeface="Roboto Mono Light"/>
              </a:rPr>
              <a:t>aes(cyl, mpg_m)</a:t>
            </a:r>
            <a:r>
              <a:rPr lang="en-US" sz="800">
                <a:latin typeface="Roboto Mono SemiBold"/>
                <a:ea typeface="Roboto Mono SemiBold"/>
                <a:cs typeface="Roboto Mono SemiBold"/>
                <a:sym typeface="Roboto Mono SemiBold"/>
              </a:rPr>
              <a:t>)</a:t>
            </a:r>
            <a:endParaRPr sz="80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700" name="Google Shape;700;p15"/>
          <p:cNvSpPr txBox="1"/>
          <p:nvPr/>
        </p:nvSpPr>
        <p:spPr>
          <a:xfrm>
            <a:off x="204008" y="8677271"/>
            <a:ext cx="32349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n-US" sz="12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 + GGPLOT2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701" name="Google Shape;70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321" y="9735738"/>
            <a:ext cx="274322" cy="315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7146" y="8975724"/>
            <a:ext cx="290700" cy="335516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15"/>
          <p:cNvSpPr/>
          <p:nvPr/>
        </p:nvSpPr>
        <p:spPr>
          <a:xfrm>
            <a:off x="2134596" y="9032814"/>
            <a:ext cx="1106700" cy="195300"/>
          </a:xfrm>
          <a:prstGeom prst="wedgeRoundRectCallout">
            <a:avLst>
              <a:gd name="adj1" fmla="val -39347"/>
              <a:gd name="adj2" fmla="val 101261"/>
              <a:gd name="adj3" fmla="val 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Summarize in Spark</a:t>
            </a:r>
            <a:endParaRPr sz="9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4" name="Google Shape;704;p15"/>
          <p:cNvSpPr txBox="1"/>
          <p:nvPr/>
        </p:nvSpPr>
        <p:spPr>
          <a:xfrm>
            <a:off x="861050" y="1026838"/>
            <a:ext cx="2476500" cy="9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ft_normalizer()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Normalize a vector to have unit norm using the given p-norm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ft_one_hot_encoder()-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Continuous to binary  vectors</a:t>
            </a:r>
            <a:endParaRPr/>
          </a:p>
        </p:txBody>
      </p:sp>
      <p:grpSp>
        <p:nvGrpSpPr>
          <p:cNvPr id="705" name="Google Shape;705;p15"/>
          <p:cNvGrpSpPr/>
          <p:nvPr/>
        </p:nvGrpSpPr>
        <p:grpSpPr>
          <a:xfrm>
            <a:off x="262610" y="1633375"/>
            <a:ext cx="471734" cy="251522"/>
            <a:chOff x="7062873" y="5504137"/>
            <a:chExt cx="471734" cy="251522"/>
          </a:xfrm>
        </p:grpSpPr>
        <p:sp>
          <p:nvSpPr>
            <p:cNvPr id="706" name="Google Shape;706;p15"/>
            <p:cNvSpPr/>
            <p:nvPr/>
          </p:nvSpPr>
          <p:spPr>
            <a:xfrm>
              <a:off x="7062873" y="5552738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07" name="Google Shape;707;p15"/>
            <p:cNvSpPr/>
            <p:nvPr/>
          </p:nvSpPr>
          <p:spPr>
            <a:xfrm rot="5400000">
              <a:off x="7190847" y="5605922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7062873" y="5633559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7325732" y="5504137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7325732" y="5590838"/>
              <a:ext cx="1041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7325732" y="5671659"/>
              <a:ext cx="1041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7430507" y="5504137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7430507" y="5590838"/>
              <a:ext cx="1041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7430507" y="5671659"/>
              <a:ext cx="1041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15" name="Google Shape;715;p15"/>
          <p:cNvGrpSpPr/>
          <p:nvPr/>
        </p:nvGrpSpPr>
        <p:grpSpPr>
          <a:xfrm>
            <a:off x="264939" y="1075548"/>
            <a:ext cx="445725" cy="360485"/>
            <a:chOff x="7075877" y="4960330"/>
            <a:chExt cx="445725" cy="360485"/>
          </a:xfrm>
        </p:grpSpPr>
        <p:sp>
          <p:nvSpPr>
            <p:cNvPr id="716" name="Google Shape;716;p15"/>
            <p:cNvSpPr/>
            <p:nvPr/>
          </p:nvSpPr>
          <p:spPr>
            <a:xfrm>
              <a:off x="7112916" y="5067118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7112916" y="5153818"/>
              <a:ext cx="1041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718" name="Google Shape;718;p15"/>
            <p:cNvSpPr/>
            <p:nvPr/>
          </p:nvSpPr>
          <p:spPr>
            <a:xfrm rot="5400000">
              <a:off x="7236128" y="5168902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7112916" y="5234640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7380966" y="5069293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7380966" y="5155993"/>
              <a:ext cx="1041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7380966" y="5236815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7075877" y="4960330"/>
              <a:ext cx="1794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i="1">
                  <a:latin typeface="Lobster"/>
                  <a:ea typeface="Lobster"/>
                  <a:cs typeface="Lobster"/>
                  <a:sym typeface="Lobster"/>
                </a:rPr>
                <a:t>p </a:t>
              </a:r>
              <a:r>
                <a:rPr lang="en-US" sz="600">
                  <a:latin typeface="Source Sans Pro"/>
                  <a:ea typeface="Source Sans Pro"/>
                  <a:cs typeface="Source Sans Pro"/>
                  <a:sym typeface="Source Sans Pro"/>
                </a:rPr>
                <a:t>= x</a:t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7342202" y="4960330"/>
              <a:ext cx="1794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i="1">
                  <a:latin typeface="Lobster"/>
                  <a:ea typeface="Lobster"/>
                  <a:cs typeface="Lobster"/>
                  <a:sym typeface="Lobster"/>
                </a:rPr>
                <a:t>p </a:t>
              </a:r>
              <a:r>
                <a:rPr lang="en-US" sz="600">
                  <a:latin typeface="Source Sans Pro"/>
                  <a:ea typeface="Source Sans Pro"/>
                  <a:cs typeface="Source Sans Pro"/>
                  <a:sym typeface="Source Sans Pro"/>
                </a:rPr>
                <a:t>= 2</a:t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25" name="Google Shape;725;p15"/>
          <p:cNvGrpSpPr/>
          <p:nvPr/>
        </p:nvGrpSpPr>
        <p:grpSpPr>
          <a:xfrm>
            <a:off x="2938395" y="4362243"/>
            <a:ext cx="182873" cy="182873"/>
            <a:chOff x="-1248444" y="4367694"/>
            <a:chExt cx="320100" cy="320100"/>
          </a:xfrm>
        </p:grpSpPr>
        <p:sp>
          <p:nvSpPr>
            <p:cNvPr id="726" name="Google Shape;726;p15"/>
            <p:cNvSpPr/>
            <p:nvPr/>
          </p:nvSpPr>
          <p:spPr>
            <a:xfrm>
              <a:off x="-1248444" y="4367694"/>
              <a:ext cx="320100" cy="320100"/>
            </a:xfrm>
            <a:prstGeom prst="ellipse">
              <a:avLst/>
            </a:prstGeom>
            <a:solidFill>
              <a:srgbClr val="E4E4E3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727" name="Google Shape;727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-1202694" y="4413444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8" name="Google Shape;728;p15"/>
          <p:cNvGrpSpPr/>
          <p:nvPr/>
        </p:nvGrpSpPr>
        <p:grpSpPr>
          <a:xfrm>
            <a:off x="6344277" y="4240932"/>
            <a:ext cx="182873" cy="182873"/>
            <a:chOff x="-1248444" y="4367694"/>
            <a:chExt cx="320100" cy="320100"/>
          </a:xfrm>
        </p:grpSpPr>
        <p:sp>
          <p:nvSpPr>
            <p:cNvPr id="729" name="Google Shape;729;p15"/>
            <p:cNvSpPr/>
            <p:nvPr/>
          </p:nvSpPr>
          <p:spPr>
            <a:xfrm>
              <a:off x="-1248444" y="4367694"/>
              <a:ext cx="320100" cy="320100"/>
            </a:xfrm>
            <a:prstGeom prst="ellipse">
              <a:avLst/>
            </a:prstGeom>
            <a:solidFill>
              <a:srgbClr val="E4E4E3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730" name="Google Shape;730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-1202694" y="4413444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1" name="Google Shape;731;p15"/>
          <p:cNvGrpSpPr/>
          <p:nvPr/>
        </p:nvGrpSpPr>
        <p:grpSpPr>
          <a:xfrm>
            <a:off x="3224707" y="8686206"/>
            <a:ext cx="182873" cy="182873"/>
            <a:chOff x="-1248444" y="4367694"/>
            <a:chExt cx="320100" cy="320100"/>
          </a:xfrm>
        </p:grpSpPr>
        <p:sp>
          <p:nvSpPr>
            <p:cNvPr id="732" name="Google Shape;732;p15"/>
            <p:cNvSpPr/>
            <p:nvPr/>
          </p:nvSpPr>
          <p:spPr>
            <a:xfrm>
              <a:off x="-1248444" y="4367694"/>
              <a:ext cx="320100" cy="320100"/>
            </a:xfrm>
            <a:prstGeom prst="ellipse">
              <a:avLst/>
            </a:prstGeom>
            <a:solidFill>
              <a:srgbClr val="E4E4E3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733" name="Google Shape;733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-1202694" y="4413444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34" name="Google Shape;734;p15"/>
          <p:cNvCxnSpPr>
            <a:endCxn id="735" idx="1"/>
          </p:cNvCxnSpPr>
          <p:nvPr/>
        </p:nvCxnSpPr>
        <p:spPr>
          <a:xfrm rot="10800000" flipH="1">
            <a:off x="194886" y="1031071"/>
            <a:ext cx="12120900" cy="27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36" name="Google Shape;736;p15"/>
          <p:cNvCxnSpPr/>
          <p:nvPr/>
        </p:nvCxnSpPr>
        <p:spPr>
          <a:xfrm>
            <a:off x="3649522" y="1474700"/>
            <a:ext cx="3239100" cy="3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ot"/>
            <a:miter lim="400000"/>
            <a:headEnd type="none" w="sm" len="sm"/>
            <a:tailEnd type="none" w="sm" len="sm"/>
          </a:ln>
        </p:spPr>
      </p:cxnSp>
      <p:cxnSp>
        <p:nvCxnSpPr>
          <p:cNvPr id="737" name="Google Shape;737;p15"/>
          <p:cNvCxnSpPr/>
          <p:nvPr/>
        </p:nvCxnSpPr>
        <p:spPr>
          <a:xfrm>
            <a:off x="3651170" y="1039633"/>
            <a:ext cx="3237300" cy="12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38" name="Google Shape;738;p15"/>
          <p:cNvCxnSpPr/>
          <p:nvPr/>
        </p:nvCxnSpPr>
        <p:spPr>
          <a:xfrm>
            <a:off x="193145" y="8125478"/>
            <a:ext cx="3237300" cy="12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39" name="Google Shape;739;p15"/>
          <p:cNvSpPr/>
          <p:nvPr/>
        </p:nvSpPr>
        <p:spPr>
          <a:xfrm>
            <a:off x="10560900" y="3879636"/>
            <a:ext cx="32349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15"/>
          <p:cNvSpPr/>
          <p:nvPr/>
        </p:nvSpPr>
        <p:spPr>
          <a:xfrm>
            <a:off x="10589592" y="4892084"/>
            <a:ext cx="3195000" cy="69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15"/>
          <p:cNvSpPr txBox="1"/>
          <p:nvPr/>
        </p:nvSpPr>
        <p:spPr>
          <a:xfrm>
            <a:off x="10567785" y="2019861"/>
            <a:ext cx="31527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28D44"/>
              </a:buClr>
              <a:buSzPts val="2500"/>
              <a:buFont typeface="Source Sans Pro"/>
              <a:buNone/>
            </a:pPr>
            <a:r>
              <a:rPr lang="en-US" sz="25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 Pipelines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742" name="Google Shape;742;p15"/>
          <p:cNvCxnSpPr/>
          <p:nvPr/>
        </p:nvCxnSpPr>
        <p:spPr>
          <a:xfrm>
            <a:off x="10568950" y="2452286"/>
            <a:ext cx="3218100" cy="3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ot"/>
            <a:miter lim="400000"/>
            <a:headEnd type="none" w="sm" len="sm"/>
            <a:tailEnd type="none" w="sm" len="sm"/>
          </a:ln>
        </p:spPr>
      </p:cxnSp>
      <p:cxnSp>
        <p:nvCxnSpPr>
          <p:cNvPr id="743" name="Google Shape;743;p15"/>
          <p:cNvCxnSpPr/>
          <p:nvPr/>
        </p:nvCxnSpPr>
        <p:spPr>
          <a:xfrm rot="10800000" flipH="1">
            <a:off x="10561325" y="2011661"/>
            <a:ext cx="3238500" cy="6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44" name="Google Shape;744;p15"/>
          <p:cNvSpPr/>
          <p:nvPr/>
        </p:nvSpPr>
        <p:spPr>
          <a:xfrm>
            <a:off x="10568500" y="2952911"/>
            <a:ext cx="32349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15"/>
          <p:cNvSpPr txBox="1"/>
          <p:nvPr/>
        </p:nvSpPr>
        <p:spPr>
          <a:xfrm>
            <a:off x="10484387" y="5574912"/>
            <a:ext cx="319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28D44"/>
              </a:buClr>
              <a:buSzPts val="2500"/>
              <a:buFont typeface="Source Sans Pro"/>
              <a:buNone/>
            </a:pPr>
            <a:r>
              <a:rPr lang="en-US" sz="900" i="1" u="sng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spark.posit.co/guides/pipelines</a:t>
            </a:r>
            <a:endParaRPr sz="900" i="1" u="sng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6" name="Google Shape;746;p15"/>
          <p:cNvSpPr txBox="1"/>
          <p:nvPr/>
        </p:nvSpPr>
        <p:spPr>
          <a:xfrm>
            <a:off x="10563250" y="2501636"/>
            <a:ext cx="3227400" cy="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Easily create a formal Spark Pipeline models using R. Save the Pipeline in native Sacala. It will have no dependencies on R.</a:t>
            </a:r>
            <a:endParaRPr sz="1000" i="1">
              <a:solidFill>
                <a:srgbClr val="666666"/>
              </a:solidFill>
            </a:endParaRPr>
          </a:p>
        </p:txBody>
      </p:sp>
      <p:sp>
        <p:nvSpPr>
          <p:cNvPr id="747" name="Google Shape;747;p15"/>
          <p:cNvSpPr txBox="1"/>
          <p:nvPr/>
        </p:nvSpPr>
        <p:spPr>
          <a:xfrm>
            <a:off x="10549425" y="2901811"/>
            <a:ext cx="3239100" cy="20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INITIALIZE AND TRAIN</a:t>
            </a:r>
            <a:endParaRPr sz="1200" b="1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ml_pipeline()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Initializes a new Spark Pipeline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ml_fit()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Trains the model, outputs a Spark Pipeline Model.</a:t>
            </a:r>
            <a:endParaRPr sz="1200" b="1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SAVE AND RETRIEVE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ml_save()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Saves into a format that can be read by Scala and PySpark .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ml_read() - 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Reads Spark object into sparklyr.</a:t>
            </a: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1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8" name="Google Shape;748;p15"/>
          <p:cNvSpPr/>
          <p:nvPr/>
        </p:nvSpPr>
        <p:spPr>
          <a:xfrm>
            <a:off x="11408825" y="5078453"/>
            <a:ext cx="189050" cy="293025"/>
          </a:xfrm>
          <a:prstGeom prst="flowChartMagneticDrum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15"/>
          <p:cNvSpPr txBox="1"/>
          <p:nvPr/>
        </p:nvSpPr>
        <p:spPr>
          <a:xfrm>
            <a:off x="10526147" y="5077215"/>
            <a:ext cx="7812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ml_pipeline()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0" name="Google Shape;750;p15"/>
          <p:cNvSpPr txBox="1"/>
          <p:nvPr/>
        </p:nvSpPr>
        <p:spPr>
          <a:xfrm>
            <a:off x="10831178" y="4852304"/>
            <a:ext cx="12693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ft_dplyr_transformer()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1" name="Google Shape;751;p15"/>
          <p:cNvSpPr/>
          <p:nvPr/>
        </p:nvSpPr>
        <p:spPr>
          <a:xfrm>
            <a:off x="11893949" y="5078453"/>
            <a:ext cx="189050" cy="293025"/>
          </a:xfrm>
          <a:prstGeom prst="flowChartMagneticDrum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15"/>
          <p:cNvSpPr txBox="1"/>
          <p:nvPr/>
        </p:nvSpPr>
        <p:spPr>
          <a:xfrm>
            <a:off x="11316953" y="5347314"/>
            <a:ext cx="12693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ft_bucketizer()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3" name="Google Shape;753;p15"/>
          <p:cNvSpPr/>
          <p:nvPr/>
        </p:nvSpPr>
        <p:spPr>
          <a:xfrm>
            <a:off x="12389755" y="5078453"/>
            <a:ext cx="189050" cy="293025"/>
          </a:xfrm>
          <a:prstGeom prst="flowChartMagneticDrum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15"/>
          <p:cNvSpPr txBox="1"/>
          <p:nvPr/>
        </p:nvSpPr>
        <p:spPr>
          <a:xfrm>
            <a:off x="11868825" y="4852304"/>
            <a:ext cx="12693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ml_linear_regression()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5" name="Google Shape;755;p15"/>
          <p:cNvSpPr txBox="1"/>
          <p:nvPr/>
        </p:nvSpPr>
        <p:spPr>
          <a:xfrm>
            <a:off x="12693492" y="5080678"/>
            <a:ext cx="528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ml_fit()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6" name="Google Shape;756;p15"/>
          <p:cNvSpPr txBox="1"/>
          <p:nvPr/>
        </p:nvSpPr>
        <p:spPr>
          <a:xfrm>
            <a:off x="13222300" y="5080678"/>
            <a:ext cx="6012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ml_save()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7" name="Google Shape;757;p15"/>
          <p:cNvSpPr/>
          <p:nvPr/>
        </p:nvSpPr>
        <p:spPr>
          <a:xfrm rot="5400000">
            <a:off x="11650303" y="5170003"/>
            <a:ext cx="200050" cy="109925"/>
          </a:xfrm>
          <a:prstGeom prst="flowChartExtract">
            <a:avLst/>
          </a:prstGeom>
          <a:solidFill>
            <a:srgbClr val="D9D9D9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15"/>
          <p:cNvSpPr/>
          <p:nvPr/>
        </p:nvSpPr>
        <p:spPr>
          <a:xfrm rot="5400000">
            <a:off x="12136340" y="5170003"/>
            <a:ext cx="200050" cy="109925"/>
          </a:xfrm>
          <a:prstGeom prst="flowChartExtract">
            <a:avLst/>
          </a:prstGeom>
          <a:solidFill>
            <a:srgbClr val="D9D9D9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15"/>
          <p:cNvSpPr/>
          <p:nvPr/>
        </p:nvSpPr>
        <p:spPr>
          <a:xfrm rot="5400000">
            <a:off x="12610829" y="5173465"/>
            <a:ext cx="200050" cy="109925"/>
          </a:xfrm>
          <a:prstGeom prst="flowChartExtract">
            <a:avLst/>
          </a:prstGeom>
          <a:solidFill>
            <a:srgbClr val="D9D9D9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15"/>
          <p:cNvSpPr/>
          <p:nvPr/>
        </p:nvSpPr>
        <p:spPr>
          <a:xfrm rot="5400000">
            <a:off x="13131519" y="5173465"/>
            <a:ext cx="200050" cy="109925"/>
          </a:xfrm>
          <a:prstGeom prst="flowChartExtra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15"/>
          <p:cNvSpPr/>
          <p:nvPr/>
        </p:nvSpPr>
        <p:spPr>
          <a:xfrm rot="5400000">
            <a:off x="11206353" y="5170003"/>
            <a:ext cx="200050" cy="109925"/>
          </a:xfrm>
          <a:prstGeom prst="flowChartExtract">
            <a:avLst/>
          </a:prstGeom>
          <a:solidFill>
            <a:srgbClr val="D9D9D9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2" name="Google Shape;762;p15"/>
          <p:cNvGrpSpPr/>
          <p:nvPr/>
        </p:nvGrpSpPr>
        <p:grpSpPr>
          <a:xfrm>
            <a:off x="13612614" y="2969747"/>
            <a:ext cx="182873" cy="182873"/>
            <a:chOff x="-1248444" y="4367694"/>
            <a:chExt cx="320100" cy="320100"/>
          </a:xfrm>
        </p:grpSpPr>
        <p:sp>
          <p:nvSpPr>
            <p:cNvPr id="763" name="Google Shape;763;p15"/>
            <p:cNvSpPr/>
            <p:nvPr/>
          </p:nvSpPr>
          <p:spPr>
            <a:xfrm>
              <a:off x="-1248444" y="4367694"/>
              <a:ext cx="320100" cy="320100"/>
            </a:xfrm>
            <a:prstGeom prst="ellipse">
              <a:avLst/>
            </a:prstGeom>
            <a:solidFill>
              <a:srgbClr val="E4E4E3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764" name="Google Shape;764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-1202694" y="4413444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5" name="Google Shape;765;p15"/>
          <p:cNvGrpSpPr/>
          <p:nvPr/>
        </p:nvGrpSpPr>
        <p:grpSpPr>
          <a:xfrm>
            <a:off x="13613464" y="3889807"/>
            <a:ext cx="182873" cy="182873"/>
            <a:chOff x="-1248444" y="4367694"/>
            <a:chExt cx="320100" cy="320100"/>
          </a:xfrm>
        </p:grpSpPr>
        <p:sp>
          <p:nvSpPr>
            <p:cNvPr id="766" name="Google Shape;766;p15"/>
            <p:cNvSpPr/>
            <p:nvPr/>
          </p:nvSpPr>
          <p:spPr>
            <a:xfrm>
              <a:off x="-1248444" y="4367694"/>
              <a:ext cx="320100" cy="320100"/>
            </a:xfrm>
            <a:prstGeom prst="ellipse">
              <a:avLst/>
            </a:prstGeom>
            <a:solidFill>
              <a:srgbClr val="E4E4E3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767" name="Google Shape;767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-1202694" y="4413444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5" name="Google Shape;735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315786" y="220303"/>
            <a:ext cx="1404600" cy="1621535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15"/>
          <p:cNvSpPr txBox="1"/>
          <p:nvPr/>
        </p:nvSpPr>
        <p:spPr>
          <a:xfrm>
            <a:off x="10597298" y="6041916"/>
            <a:ext cx="23424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28D44"/>
              </a:buClr>
              <a:buSzPts val="2500"/>
              <a:buFont typeface="Source Sans Pro"/>
              <a:buNone/>
            </a:pPr>
            <a:r>
              <a:rPr lang="en-US" sz="25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Distributed R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769" name="Google Shape;769;p15"/>
          <p:cNvCxnSpPr/>
          <p:nvPr/>
        </p:nvCxnSpPr>
        <p:spPr>
          <a:xfrm>
            <a:off x="10574985" y="6464320"/>
            <a:ext cx="3224100" cy="6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ot"/>
            <a:miter lim="400000"/>
            <a:headEnd type="none" w="sm" len="sm"/>
            <a:tailEnd type="none" w="sm" len="sm"/>
          </a:ln>
        </p:spPr>
      </p:cxnSp>
      <p:cxnSp>
        <p:nvCxnSpPr>
          <p:cNvPr id="770" name="Google Shape;770;p15"/>
          <p:cNvCxnSpPr/>
          <p:nvPr/>
        </p:nvCxnSpPr>
        <p:spPr>
          <a:xfrm>
            <a:off x="10567870" y="5976406"/>
            <a:ext cx="3237300" cy="12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71" name="Google Shape;771;p15"/>
          <p:cNvSpPr txBox="1"/>
          <p:nvPr/>
        </p:nvSpPr>
        <p:spPr>
          <a:xfrm>
            <a:off x="10498943" y="7190798"/>
            <a:ext cx="3300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spark_apply(</a:t>
            </a:r>
            <a:r>
              <a:rPr lang="en-US" sz="9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x, f, columns = NULL, memory = TRUE, group_by = NULL, name = NULL, barrier = NULL, fetch_result_as_sdf = TRUE</a:t>
            </a:r>
            <a:r>
              <a:rPr lang="en-US" sz="1000" b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000" b="1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772" name="Google Shape;772;p15"/>
          <p:cNvGrpSpPr/>
          <p:nvPr/>
        </p:nvGrpSpPr>
        <p:grpSpPr>
          <a:xfrm>
            <a:off x="13537264" y="6153389"/>
            <a:ext cx="182873" cy="182873"/>
            <a:chOff x="-1248444" y="4367694"/>
            <a:chExt cx="320100" cy="320100"/>
          </a:xfrm>
        </p:grpSpPr>
        <p:sp>
          <p:nvSpPr>
            <p:cNvPr id="773" name="Google Shape;773;p15"/>
            <p:cNvSpPr/>
            <p:nvPr/>
          </p:nvSpPr>
          <p:spPr>
            <a:xfrm>
              <a:off x="-1248444" y="4367694"/>
              <a:ext cx="320100" cy="320100"/>
            </a:xfrm>
            <a:prstGeom prst="ellipse">
              <a:avLst/>
            </a:prstGeom>
            <a:solidFill>
              <a:srgbClr val="E4E4E3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774" name="Google Shape;774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-1202694" y="4413444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5" name="Google Shape;775;p15"/>
          <p:cNvSpPr txBox="1"/>
          <p:nvPr/>
        </p:nvSpPr>
        <p:spPr>
          <a:xfrm>
            <a:off x="10560812" y="6470277"/>
            <a:ext cx="3224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Run arbitrary R code at scale inside your cluster with </a:t>
            </a:r>
            <a:r>
              <a:rPr lang="en-US" sz="1100" b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spark_apply()</a:t>
            </a:r>
            <a:r>
              <a:rPr lang="en-US" sz="11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Useful when there you need functionality only available in R, and to solve ‘embarrassingly parallel problems’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776" name="Google Shape;776;p15"/>
          <p:cNvSpPr txBox="1"/>
          <p:nvPr/>
        </p:nvSpPr>
        <p:spPr>
          <a:xfrm>
            <a:off x="10866432" y="7625557"/>
            <a:ext cx="27984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34343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copy_to(</a:t>
            </a:r>
            <a:r>
              <a:rPr lang="en-US" sz="9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sc, mtcars</a:t>
            </a:r>
            <a:r>
              <a:rPr lang="en-US" sz="900">
                <a:solidFill>
                  <a:srgbClr val="434343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)</a:t>
            </a:r>
            <a:r>
              <a:rPr lang="en-US" sz="9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|&gt;</a:t>
            </a:r>
            <a:endParaRPr sz="9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</a:t>
            </a:r>
            <a:r>
              <a:rPr lang="en-US" sz="9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spark_apply(</a:t>
            </a:r>
            <a:endParaRPr sz="9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nrow, </a:t>
            </a:r>
            <a:r>
              <a:rPr lang="en-US" sz="900">
                <a:solidFill>
                  <a:srgbClr val="93C47D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# R only function</a:t>
            </a:r>
            <a:endParaRPr sz="900">
              <a:solidFill>
                <a:srgbClr val="93C47D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group_by = "am", </a:t>
            </a:r>
            <a:endParaRPr sz="9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columns = "am double, x long"</a:t>
            </a:r>
            <a:endParaRPr sz="9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2526</Words>
  <Application>Microsoft Office PowerPoint</Application>
  <PresentationFormat>Custom</PresentationFormat>
  <Paragraphs>375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Roboto Mono Light</vt:lpstr>
      <vt:lpstr>Roboto Mono SemiBold</vt:lpstr>
      <vt:lpstr>Source Sans Pro</vt:lpstr>
      <vt:lpstr>Avenir</vt:lpstr>
      <vt:lpstr>Consolas</vt:lpstr>
      <vt:lpstr>Helvetica Neue Light</vt:lpstr>
      <vt:lpstr>Roboto Mono</vt:lpstr>
      <vt:lpstr>Arial</vt:lpstr>
      <vt:lpstr>Lobster</vt:lpstr>
      <vt:lpstr>White</vt:lpstr>
      <vt:lpstr>Data Science in Spark with sparklyr : : CHEAT SHEET </vt:lpstr>
      <vt:lpstr>Data Science in Spark with sparklyr 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David Díaz Rodríguez</cp:lastModifiedBy>
  <cp:revision>1</cp:revision>
  <dcterms:modified xsi:type="dcterms:W3CDTF">2024-06-09T15:59:06Z</dcterms:modified>
</cp:coreProperties>
</file>