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ADF5BDE8-2873-4DAC-81AF-ED8810668007}">
          <p14:sldIdLst>
            <p14:sldId id="256"/>
          </p14:sldIdLst>
        </p14:section>
        <p14:section name="Untitled Section" id="{2D6A3C04-DE61-47E2-A16B-5759A832B82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0546"/>
            <a:ext cx="37611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7368"/>
            <a:ext cx="37611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posit.co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os.it/cheatsheets" TargetMode="External"/><Relationship Id="rId5" Type="http://schemas.openxmlformats.org/officeDocument/2006/relationships/hyperlink" Target="http://purrr.tidyverse.org/" TargetMode="External"/><Relationship Id="rId4" Type="http://schemas.openxmlformats.org/officeDocument/2006/relationships/hyperlink" Target="http://posit.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os.it/cheatshee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urrr.tidyverse.org/" TargetMode="External"/><Relationship Id="rId5" Type="http://schemas.openxmlformats.org/officeDocument/2006/relationships/hyperlink" Target="http://posit.co" TargetMode="External"/><Relationship Id="rId4" Type="http://schemas.openxmlformats.org/officeDocument/2006/relationships/hyperlink" Target="mailto:info@posit.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Agrupar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6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7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8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35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37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Apply functions with purrr : : CHEATSHEET"/>
          <p:cNvSpPr txBox="1">
            <a:spLocks noGrp="1"/>
          </p:cNvSpPr>
          <p:nvPr>
            <p:ph type="title"/>
          </p:nvPr>
        </p:nvSpPr>
        <p:spPr>
          <a:xfrm>
            <a:off x="3011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s-ES" dirty="0"/>
              <a:t>Aplique funciones con</a:t>
            </a:r>
            <a:r>
              <a:rPr dirty="0"/>
              <a:t> </a:t>
            </a:r>
            <a:r>
              <a:rPr dirty="0" err="1"/>
              <a:t>purrr</a:t>
            </a:r>
            <a:r>
              <a:rPr dirty="0"/>
              <a:t> : : </a:t>
            </a:r>
            <a:r>
              <a:rPr lang="en-US" sz="3300" b="1" dirty="0"/>
              <a:t>GU</a:t>
            </a:r>
            <a:r>
              <a:rPr lang="es-ES" sz="3300" b="1" dirty="0"/>
              <a:t>ÍA RÁPIDA</a:t>
            </a:r>
            <a:r>
              <a:rPr dirty="0"/>
              <a:t> </a:t>
            </a:r>
          </a:p>
        </p:txBody>
      </p:sp>
      <p:sp>
        <p:nvSpPr>
          <p:cNvPr id="139" name="Map Functions"/>
          <p:cNvSpPr txBox="1"/>
          <p:nvPr/>
        </p:nvSpPr>
        <p:spPr>
          <a:xfrm>
            <a:off x="318910" y="1154211"/>
            <a:ext cx="28132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797979"/>
                </a:solidFill>
              </a:defRPr>
            </a:pPr>
            <a:r>
              <a:rPr lang="es-ES"/>
              <a:t>Funciones de mapa</a:t>
            </a:r>
            <a:endParaRPr dirty="0"/>
          </a:p>
        </p:txBody>
      </p:sp>
      <p:grpSp>
        <p:nvGrpSpPr>
          <p:cNvPr id="150" name="Agrupar"/>
          <p:cNvGrpSpPr/>
          <p:nvPr/>
        </p:nvGrpSpPr>
        <p:grpSpPr>
          <a:xfrm>
            <a:off x="320020" y="8559403"/>
            <a:ext cx="13329961" cy="1499885"/>
            <a:chOff x="0" y="152399"/>
            <a:chExt cx="13329958" cy="1499884"/>
          </a:xfrm>
        </p:grpSpPr>
        <p:sp>
          <p:nvSpPr>
            <p:cNvPr id="140" name="Function Shortcuts"/>
            <p:cNvSpPr/>
            <p:nvPr/>
          </p:nvSpPr>
          <p:spPr>
            <a:xfrm>
              <a:off x="0" y="15239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000">
                  <a:solidFill>
                    <a:srgbClr val="797979"/>
                  </a:solidFill>
                </a:defRPr>
              </a:pPr>
              <a:r>
                <a:rPr lang="es-ES" dirty="0"/>
                <a:t>Atajos de función</a:t>
              </a:r>
              <a:endParaRPr dirty="0"/>
            </a:p>
          </p:txBody>
        </p:sp>
        <p:sp>
          <p:nvSpPr>
            <p:cNvPr id="141" name="Línea"/>
            <p:cNvSpPr/>
            <p:nvPr/>
          </p:nvSpPr>
          <p:spPr>
            <a:xfrm>
              <a:off x="8980" y="373663"/>
              <a:ext cx="13320978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2" name="Use \(x) with functions like map() that have single arguments."/>
            <p:cNvSpPr txBox="1"/>
            <p:nvPr/>
          </p:nvSpPr>
          <p:spPr>
            <a:xfrm>
              <a:off x="0" y="402073"/>
              <a:ext cx="311323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spcBef>
                  <a:spcPts val="10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/>
                <a:t>Use \(x) con funciones como map() que tienen argumentos únicos.</a:t>
              </a:r>
              <a:endParaRPr dirty="0"/>
            </a:p>
          </p:txBody>
        </p:sp>
        <p:sp>
          <p:nvSpPr>
            <p:cNvPr id="143" name="Use \(x, y) with functions like map2() that have two arguments."/>
            <p:cNvSpPr txBox="1"/>
            <p:nvPr/>
          </p:nvSpPr>
          <p:spPr>
            <a:xfrm>
              <a:off x="3383340" y="402073"/>
              <a:ext cx="3113234" cy="419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spcBef>
                  <a:spcPts val="10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/>
                <a:t>Usa \(x, y) con funciones como map2() que tienen dos argumentos.</a:t>
              </a:r>
              <a:endParaRPr dirty="0"/>
            </a:p>
          </p:txBody>
        </p:sp>
        <p:sp>
          <p:nvSpPr>
            <p:cNvPr id="144" name="Use \(x, y, z) etc with functions like pmap() that have many arguments."/>
            <p:cNvSpPr txBox="1"/>
            <p:nvPr/>
          </p:nvSpPr>
          <p:spPr>
            <a:xfrm>
              <a:off x="6800590" y="402073"/>
              <a:ext cx="3113233" cy="419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spcBef>
                  <a:spcPts val="10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/>
                <a:t>Use \(x, y, z), etc. con funciones como pmap() que tienen muchos argumentos.</a:t>
              </a:r>
              <a:endParaRPr/>
            </a:p>
          </p:txBody>
        </p:sp>
        <p:sp>
          <p:nvSpPr>
            <p:cNvPr id="145" name="map(l, \(x) x + 2) becomes  map(l, function(x) x + 2)"/>
            <p:cNvSpPr txBox="1"/>
            <p:nvPr/>
          </p:nvSpPr>
          <p:spPr>
            <a:xfrm>
              <a:off x="3884" y="853304"/>
              <a:ext cx="3075133" cy="798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algn="ctr">
                <a:spcBef>
                  <a:spcPts val="10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>
                  <a:solidFill>
                    <a:srgbClr val="81A550"/>
                  </a:solidFill>
                </a:rPr>
                <a:t>map(l, \(x) x + 2)</a:t>
              </a:r>
              <a:br>
                <a:rPr b="1" dirty="0">
                  <a:solidFill>
                    <a:srgbClr val="B0D183"/>
                  </a:solidFill>
                </a:rPr>
              </a:br>
              <a:r>
                <a:rPr lang="es-ES" dirty="0"/>
                <a:t>se convierte</a:t>
              </a:r>
              <a:br>
                <a:rPr dirty="0"/>
              </a:br>
              <a:r>
                <a:rPr b="1" dirty="0">
                  <a:solidFill>
                    <a:srgbClr val="83A9D1"/>
                  </a:solidFill>
                </a:rPr>
                <a:t>map(l, function(x) x + 2)</a:t>
              </a:r>
            </a:p>
          </p:txBody>
        </p:sp>
        <p:sp>
          <p:nvSpPr>
            <p:cNvPr id="146" name="map2(l, p, \(x, y) x + y)  becomes  map2(l, p, function(l, p) l + p)"/>
            <p:cNvSpPr txBox="1"/>
            <p:nvPr/>
          </p:nvSpPr>
          <p:spPr>
            <a:xfrm>
              <a:off x="3384381" y="853304"/>
              <a:ext cx="3113233" cy="798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algn="ctr">
                <a:spcBef>
                  <a:spcPts val="10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>
                  <a:solidFill>
                    <a:srgbClr val="81A551"/>
                  </a:solidFill>
                </a:rPr>
                <a:t>map2(l, p, \(x, y) x + y)</a:t>
              </a:r>
              <a:r>
                <a:rPr dirty="0"/>
                <a:t> </a:t>
              </a:r>
              <a:br>
                <a:rPr dirty="0"/>
              </a:br>
              <a:r>
                <a:rPr lang="es-ES" dirty="0"/>
                <a:t>se convierte</a:t>
              </a:r>
              <a:r>
                <a:rPr dirty="0"/>
                <a:t> </a:t>
              </a:r>
              <a:br>
                <a:rPr dirty="0"/>
              </a:br>
              <a:r>
                <a:rPr b="1" dirty="0">
                  <a:solidFill>
                    <a:srgbClr val="83A9D1"/>
                  </a:solidFill>
                </a:rPr>
                <a:t>map2(l, p, function(l, p) l + p)</a:t>
              </a:r>
            </a:p>
          </p:txBody>
        </p:sp>
        <p:sp>
          <p:nvSpPr>
            <p:cNvPr id="147" name="pmap(list(x, y, z), \(x, y, z) x + y / z)  becomes  pmap(list(x, y, z), function(x, y, z) x * (y + z))"/>
            <p:cNvSpPr txBox="1"/>
            <p:nvPr/>
          </p:nvSpPr>
          <p:spPr>
            <a:xfrm>
              <a:off x="6797443" y="853304"/>
              <a:ext cx="3262186" cy="722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algn="ctr">
                <a:spcBef>
                  <a:spcPts val="10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>
                  <a:solidFill>
                    <a:srgbClr val="82A550"/>
                  </a:solidFill>
                </a:rPr>
                <a:t>pmap</a:t>
              </a:r>
              <a:r>
                <a:rPr b="1" dirty="0">
                  <a:solidFill>
                    <a:srgbClr val="82A550"/>
                  </a:solidFill>
                </a:rPr>
                <a:t>(list(x, y, z), \(x, y, z) x + y / z)</a:t>
              </a:r>
              <a:r>
                <a:rPr dirty="0">
                  <a:solidFill>
                    <a:srgbClr val="82A550"/>
                  </a:solidFill>
                </a:rPr>
                <a:t> </a:t>
              </a:r>
              <a:br>
                <a:rPr dirty="0">
                  <a:solidFill>
                    <a:srgbClr val="82A550"/>
                  </a:solidFill>
                </a:rPr>
              </a:br>
              <a:r>
                <a:rPr lang="es-ES" dirty="0"/>
                <a:t>se convierte</a:t>
              </a:r>
              <a:br>
                <a:rPr dirty="0"/>
              </a:br>
              <a:r>
                <a:rPr b="1" dirty="0" err="1">
                  <a:solidFill>
                    <a:srgbClr val="83A9D1"/>
                  </a:solidFill>
                </a:rPr>
                <a:t>pmap</a:t>
              </a:r>
              <a:r>
                <a:rPr b="1" dirty="0">
                  <a:solidFill>
                    <a:srgbClr val="83A9D1"/>
                  </a:solidFill>
                </a:rPr>
                <a:t>(list(x, y, z), function(x, y, z) x * (y + z))</a:t>
              </a:r>
            </a:p>
          </p:txBody>
        </p:sp>
        <p:sp>
          <p:nvSpPr>
            <p:cNvPr id="148" name="Use \(x, y) with functions like imap(). .x will get the list value and .y will get the index, or name if available."/>
            <p:cNvSpPr txBox="1"/>
            <p:nvPr/>
          </p:nvSpPr>
          <p:spPr>
            <a:xfrm>
              <a:off x="10194603" y="402073"/>
              <a:ext cx="3113233" cy="616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spcBef>
                  <a:spcPts val="10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/>
                <a:t>Usa \(x, y) con funciones como imap(). .x obtendrá el valor de la lista y .y obtendrá el índice, o el nombre si está disponible.</a:t>
              </a:r>
              <a:endParaRPr dirty="0"/>
            </a:p>
          </p:txBody>
        </p:sp>
        <p:sp>
          <p:nvSpPr>
            <p:cNvPr id="149" name="imap(list(&quot;a&quot;, &quot;b&quot;, &quot;c&quot;), \(x, y) paste0(y, &quot;: &quot;, x))  outputs &quot;index: value&quot; for each item"/>
            <p:cNvSpPr txBox="1"/>
            <p:nvPr/>
          </p:nvSpPr>
          <p:spPr>
            <a:xfrm>
              <a:off x="10207257" y="980304"/>
              <a:ext cx="3113233" cy="485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algn="ctr" defTabSz="543305">
                <a:spcBef>
                  <a:spcPts val="90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b="1" dirty="0" err="1">
                  <a:solidFill>
                    <a:srgbClr val="82A550"/>
                  </a:solidFill>
                </a:rPr>
                <a:t>imap</a:t>
              </a:r>
              <a:r>
                <a:rPr b="1" dirty="0">
                  <a:solidFill>
                    <a:srgbClr val="82A550"/>
                  </a:solidFill>
                </a:rPr>
                <a:t>(list("a", "b", "c"), \(x, y) paste0(y, ": ", x))</a:t>
              </a:r>
              <a:r>
                <a:rPr dirty="0">
                  <a:solidFill>
                    <a:srgbClr val="82A550"/>
                  </a:solidFill>
                </a:rPr>
                <a:t> </a:t>
              </a:r>
              <a:br>
                <a:rPr dirty="0">
                  <a:solidFill>
                    <a:srgbClr val="82A550"/>
                  </a:solidFill>
                </a:rPr>
              </a:br>
              <a:r>
                <a:rPr lang="es-ES" dirty="0"/>
                <a:t>salidas</a:t>
              </a:r>
              <a:r>
                <a:rPr dirty="0"/>
                <a:t> </a:t>
              </a:r>
              <a:r>
                <a:rPr b="1" dirty="0">
                  <a:solidFill>
                    <a:srgbClr val="83A9D2"/>
                  </a:solidFill>
                </a:rPr>
                <a:t>"index: value" </a:t>
              </a:r>
              <a:r>
                <a:rPr lang="es-ES" dirty="0"/>
                <a:t>para cada elemento</a:t>
              </a:r>
              <a:endParaRPr dirty="0"/>
            </a:p>
          </p:txBody>
        </p:sp>
      </p:grpSp>
      <p:sp>
        <p:nvSpPr>
          <p:cNvPr id="151" name="Use a string or an integer with any map function to index list elements by name or position. map(l, &quot;name&quot;) becomes map(l, function(x) x[[&quot;name&quot;]])"/>
          <p:cNvSpPr txBox="1"/>
          <p:nvPr/>
        </p:nvSpPr>
        <p:spPr>
          <a:xfrm>
            <a:off x="2353572" y="10055542"/>
            <a:ext cx="113211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 defTabSz="549148">
              <a:spcBef>
                <a:spcPts val="900"/>
              </a:spcBef>
              <a:defRPr sz="1128" b="0">
                <a:solidFill>
                  <a:srgbClr val="000000"/>
                </a:solidFill>
              </a:defRPr>
            </a:pPr>
            <a:r>
              <a:rPr lang="es-ES" dirty="0"/>
              <a:t>Utilice una cadena o un número entero con cualquier función de asignación para indexar los elementos de la lista por nombre o posición.</a:t>
            </a:r>
            <a:r>
              <a:rPr dirty="0"/>
              <a:t> </a:t>
            </a:r>
            <a:r>
              <a:rPr b="1" dirty="0">
                <a:solidFill>
                  <a:srgbClr val="78A742"/>
                </a:solidFill>
              </a:rPr>
              <a:t>map(l, "name")</a:t>
            </a:r>
            <a:r>
              <a:rPr dirty="0"/>
              <a:t> </a:t>
            </a:r>
            <a:r>
              <a:rPr lang="es-ES" dirty="0"/>
              <a:t>se convierte</a:t>
            </a:r>
            <a:r>
              <a:rPr dirty="0"/>
              <a:t> </a:t>
            </a:r>
            <a:r>
              <a:rPr b="1" dirty="0">
                <a:solidFill>
                  <a:srgbClr val="82A9D1"/>
                </a:solidFill>
              </a:rPr>
              <a:t>map(l, function(x) x[["name"]])</a:t>
            </a:r>
          </a:p>
        </p:txBody>
      </p:sp>
      <p:pic>
        <p:nvPicPr>
          <p:cNvPr id="152" name="posit-full-color.png" descr="posit-full-colo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CC BY SA Posit Software, PBC  •   info@posit.co  •   posit.co  •  Learn more at purrr.tidyverse.org  •  HTML cheatsheets at pos.it/cheatsheets  •. purrr  1.0.2  •  Updated:  2024-05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CC BY SA Posit Software, PBC  •   </a:t>
            </a:r>
            <a:r>
              <a:rPr dirty="0">
                <a:hlinkClick r:id="rId3"/>
              </a:rPr>
              <a:t>info@posit.co</a:t>
            </a:r>
            <a:r>
              <a:rPr dirty="0"/>
              <a:t>  •   </a:t>
            </a:r>
            <a:r>
              <a:rPr dirty="0">
                <a:hlinkClick r:id="rId4"/>
              </a:rPr>
              <a:t>posit.co</a:t>
            </a:r>
            <a:r>
              <a:rPr dirty="0"/>
              <a:t>  •  </a:t>
            </a:r>
            <a:r>
              <a:rPr lang="es-ES" dirty="0"/>
              <a:t>Más información en</a:t>
            </a:r>
            <a:r>
              <a:rPr dirty="0"/>
              <a:t> </a:t>
            </a:r>
            <a:r>
              <a:rPr b="1" dirty="0">
                <a:hlinkClick r:id="rId5"/>
              </a:rPr>
              <a:t>purrr.tidyverse.org</a:t>
            </a:r>
            <a:r>
              <a:rPr dirty="0"/>
              <a:t>  •  </a:t>
            </a:r>
            <a:r>
              <a:rPr lang="es-ES" dirty="0"/>
              <a:t>Guía rápida en </a:t>
            </a:r>
            <a:r>
              <a:rPr dirty="0"/>
              <a:t>HTML</a:t>
            </a:r>
            <a:r>
              <a:rPr lang="es-ES" dirty="0"/>
              <a:t> en</a:t>
            </a:r>
            <a:r>
              <a:rPr dirty="0"/>
              <a:t> </a:t>
            </a:r>
            <a:r>
              <a:rPr b="1" dirty="0">
                <a:hlinkClick r:id="rId6"/>
              </a:rPr>
              <a:t>pos.it/</a:t>
            </a:r>
            <a:r>
              <a:rPr b="1" dirty="0" err="1">
                <a:hlinkClick r:id="rId6"/>
              </a:rPr>
              <a:t>cheatsheets</a:t>
            </a:r>
            <a:r>
              <a:rPr dirty="0">
                <a:solidFill>
                  <a:srgbClr val="D1D2D3"/>
                </a:solidFill>
              </a:rPr>
              <a:t>  </a:t>
            </a:r>
            <a:r>
              <a:rPr dirty="0"/>
              <a:t>•. </a:t>
            </a:r>
            <a:r>
              <a:rPr dirty="0" err="1"/>
              <a:t>purrr</a:t>
            </a:r>
            <a:r>
              <a:rPr dirty="0"/>
              <a:t>  1.0.2  •  </a:t>
            </a:r>
            <a:r>
              <a:rPr lang="es-ES" dirty="0"/>
              <a:t>Actualizado</a:t>
            </a:r>
            <a:r>
              <a:rPr dirty="0"/>
              <a:t>:  2024-05</a:t>
            </a:r>
          </a:p>
        </p:txBody>
      </p:sp>
      <p:grpSp>
        <p:nvGrpSpPr>
          <p:cNvPr id="214" name="Agrupar"/>
          <p:cNvGrpSpPr/>
          <p:nvPr/>
        </p:nvGrpSpPr>
        <p:grpSpPr>
          <a:xfrm>
            <a:off x="318910" y="1529443"/>
            <a:ext cx="3113898" cy="6771581"/>
            <a:chOff x="0" y="0"/>
            <a:chExt cx="3113897" cy="6771579"/>
          </a:xfrm>
        </p:grpSpPr>
        <p:sp>
          <p:nvSpPr>
            <p:cNvPr id="154" name="map(.x, .f, …) Apply a function to each element of a list or vector, and return a list. x &lt;- list(a = 1:10, b = 11:20, c = 21:30) l1 &lt;- list(x = c(&quot;a&quot;, &quot;b&quot;), y = c(&quot;c&quot;, &quot;d&quot;)) map(l1, sort, decreasing = TRUE)"/>
            <p:cNvSpPr txBox="1"/>
            <p:nvPr/>
          </p:nvSpPr>
          <p:spPr>
            <a:xfrm>
              <a:off x="0" y="264265"/>
              <a:ext cx="3113233" cy="925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20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/>
                <a:t>map(</a:t>
              </a:r>
              <a:r>
                <a:rPr dirty="0"/>
                <a:t>.x, .f, …</a:t>
              </a:r>
              <a:r>
                <a:rPr b="1" dirty="0"/>
                <a:t>)</a:t>
              </a:r>
              <a:r>
                <a:rPr dirty="0"/>
                <a:t> </a:t>
              </a:r>
              <a:r>
                <a:rPr lang="es-ES" dirty="0"/>
                <a:t>Aplique una función a cada elemento de una lista o vector y devuelva una lista</a:t>
              </a:r>
              <a:r>
                <a:rPr dirty="0"/>
                <a:t>.</a:t>
              </a:r>
              <a:br>
                <a:rPr dirty="0"/>
              </a:br>
              <a:r>
                <a:rPr dirty="0"/>
                <a:t>x &lt;- list(a = 1:10, b = 11:20, c = 21:30)</a:t>
              </a:r>
              <a:br>
                <a:rPr dirty="0"/>
              </a:br>
              <a:r>
                <a:rPr dirty="0"/>
                <a:t>l1 &lt;- list(x = c("a", "b"), y = c("c", "d"))</a:t>
              </a:r>
              <a:br>
                <a:rPr dirty="0"/>
              </a:br>
              <a:r>
                <a:rPr dirty="0"/>
                <a:t>map(l1, sort, decreasing = TRUE)</a:t>
              </a:r>
            </a:p>
          </p:txBody>
        </p:sp>
        <p:grpSp>
          <p:nvGrpSpPr>
            <p:cNvPr id="172" name="Agrupar"/>
            <p:cNvGrpSpPr/>
            <p:nvPr/>
          </p:nvGrpSpPr>
          <p:grpSpPr>
            <a:xfrm>
              <a:off x="212738" y="1129302"/>
              <a:ext cx="2582898" cy="659965"/>
              <a:chOff x="0" y="101600"/>
              <a:chExt cx="2582896" cy="659964"/>
            </a:xfrm>
          </p:grpSpPr>
          <p:sp>
            <p:nvSpPr>
              <p:cNvPr id="155" name="fun(     ,…)…"/>
              <p:cNvSpPr txBox="1"/>
              <p:nvPr/>
            </p:nvSpPr>
            <p:spPr>
              <a:xfrm>
                <a:off x="1456722" y="101600"/>
                <a:ext cx="98825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 b="0">
                    <a:solidFill>
                      <a:srgbClr val="424242"/>
                    </a:solidFill>
                  </a:defRPr>
                </a:pPr>
                <a:r>
                  <a:t>fun(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 b="0">
                    <a:solidFill>
                      <a:srgbClr val="424242"/>
                    </a:solidFill>
                  </a:defRPr>
                </a:pPr>
                <a:r>
                  <a:t>fun(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 b="0">
                    <a:solidFill>
                      <a:srgbClr val="424242"/>
                    </a:solidFill>
                  </a:defRPr>
                </a:pPr>
                <a:r>
                  <a:t>fun(     ,…)</a:t>
                </a:r>
              </a:p>
            </p:txBody>
          </p:sp>
          <p:graphicFrame>
            <p:nvGraphicFramePr>
              <p:cNvPr id="156" name="Table 2-1-2-4-1-1-1-1-5-3-1-3-3-1-1-1-1-2-4-3-1-1-2-2-1-1-2"/>
              <p:cNvGraphicFramePr/>
              <p:nvPr>
                <p:extLst>
                  <p:ext uri="{D42A27DB-BD31-4B8C-83A1-F6EECF244321}">
                    <p14:modId xmlns:p14="http://schemas.microsoft.com/office/powerpoint/2010/main" val="739000802"/>
                  </p:ext>
                </p:extLst>
              </p:nvPr>
            </p:nvGraphicFramePr>
            <p:xfrm>
              <a:off x="1742663" y="243500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57" name="Table 2-1-2-4-1-1-1-1-5-3-1-3-3-1-1-1-1-2-2-1-3-1-1-2-2-1-1-2"/>
              <p:cNvGraphicFramePr/>
              <p:nvPr>
                <p:extLst>
                  <p:ext uri="{D42A27DB-BD31-4B8C-83A1-F6EECF244321}">
                    <p14:modId xmlns:p14="http://schemas.microsoft.com/office/powerpoint/2010/main" val="3154990486"/>
                  </p:ext>
                </p:extLst>
              </p:nvPr>
            </p:nvGraphicFramePr>
            <p:xfrm>
              <a:off x="1742663" y="371256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58" name="Table 2-1-2-4-1-1-1-1-5-3-1-3-3-1-1-1-1-2-1-1-2-1-1-2-2-1-1-2"/>
              <p:cNvGraphicFramePr/>
              <p:nvPr>
                <p:extLst>
                  <p:ext uri="{D42A27DB-BD31-4B8C-83A1-F6EECF244321}">
                    <p14:modId xmlns:p14="http://schemas.microsoft.com/office/powerpoint/2010/main" val="1143645381"/>
                  </p:ext>
                </p:extLst>
              </p:nvPr>
            </p:nvGraphicFramePr>
            <p:xfrm>
              <a:off x="1742663" y="499012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59" name="map(       , fun, …)"/>
              <p:cNvSpPr txBox="1"/>
              <p:nvPr/>
            </p:nvSpPr>
            <p:spPr>
              <a:xfrm>
                <a:off x="0" y="279517"/>
                <a:ext cx="1176815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107442" indent="-107442" defTabSz="549148">
                  <a:lnSpc>
                    <a:spcPct val="90000"/>
                  </a:lnSpc>
                  <a:spcBef>
                    <a:spcPts val="0"/>
                  </a:spcBef>
                  <a:defRPr sz="1034" b="0">
                    <a:solidFill>
                      <a:srgbClr val="424242"/>
                    </a:solidFill>
                  </a:defRPr>
                </a:pPr>
                <a:r>
                  <a:rPr>
                    <a:solidFill>
                      <a:srgbClr val="000000"/>
                    </a:solidFill>
                  </a:rPr>
                  <a:t>map</a:t>
                </a:r>
                <a:r>
                  <a:t>(       , fun, …)</a:t>
                </a:r>
              </a:p>
            </p:txBody>
          </p:sp>
          <p:grpSp>
            <p:nvGrpSpPr>
              <p:cNvPr id="164" name="Agrupar"/>
              <p:cNvGrpSpPr/>
              <p:nvPr/>
            </p:nvGrpSpPr>
            <p:grpSpPr>
              <a:xfrm>
                <a:off x="2429956" y="203249"/>
                <a:ext cx="152940" cy="461803"/>
                <a:chOff x="6080" y="101600"/>
                <a:chExt cx="152940" cy="461801"/>
              </a:xfrm>
            </p:grpSpPr>
            <p:sp>
              <p:nvSpPr>
                <p:cNvPr id="160" name="Rectángulo redondeado"/>
                <p:cNvSpPr/>
                <p:nvPr/>
              </p:nvSpPr>
              <p:spPr>
                <a:xfrm>
                  <a:off x="6080" y="10160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161" name="Table 2-1-2-4-1-1-1-1-5-3-1-3-3-1-1-1-1-2-4-3-1-4-2-3-1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3217733552"/>
                    </p:ext>
                  </p:extLst>
                </p:nvPr>
              </p:nvGraphicFramePr>
              <p:xfrm>
                <a:off x="25400" y="147593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162" name="Table 2-1-2-4-1-1-1-1-5-3-1-3-3-1-1-1-1-2-2-1-3-1-4-2-3-1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778774949"/>
                    </p:ext>
                  </p:extLst>
                </p:nvPr>
              </p:nvGraphicFramePr>
              <p:xfrm>
                <a:off x="25400" y="275350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163" name="Table 2-1-2-4-1-1-1-1-5-3-1-3-3-1-1-1-1-2-1-1-2-1-4-2-3-1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3973533081"/>
                    </p:ext>
                  </p:extLst>
                </p:nvPr>
              </p:nvGraphicFramePr>
              <p:xfrm>
                <a:off x="25400" y="403106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169" name="Agrupar"/>
              <p:cNvGrpSpPr/>
              <p:nvPr/>
            </p:nvGrpSpPr>
            <p:grpSpPr>
              <a:xfrm>
                <a:off x="372556" y="203249"/>
                <a:ext cx="152940" cy="461803"/>
                <a:chOff x="6080" y="101600"/>
                <a:chExt cx="152940" cy="461801"/>
              </a:xfrm>
            </p:grpSpPr>
            <p:sp>
              <p:nvSpPr>
                <p:cNvPr id="165" name="Rectángulo redondeado"/>
                <p:cNvSpPr/>
                <p:nvPr/>
              </p:nvSpPr>
              <p:spPr>
                <a:xfrm>
                  <a:off x="6080" y="10160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166" name="Table 2-1-2-4-1-1-1-1-5-3-1-3-3-1-1-1-1-2-4-3-1-4-2-3-1-2-2-2"/>
                <p:cNvGraphicFramePr/>
                <p:nvPr>
                  <p:extLst>
                    <p:ext uri="{D42A27DB-BD31-4B8C-83A1-F6EECF244321}">
                      <p14:modId xmlns:p14="http://schemas.microsoft.com/office/powerpoint/2010/main" val="1547147438"/>
                    </p:ext>
                  </p:extLst>
                </p:nvPr>
              </p:nvGraphicFramePr>
              <p:xfrm>
                <a:off x="25400" y="147593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167" name="Table 2-1-2-4-1-1-1-1-5-3-1-3-3-1-1-1-1-2-2-1-3-1-4-2-3-1-2-2-2"/>
                <p:cNvGraphicFramePr/>
                <p:nvPr>
                  <p:extLst>
                    <p:ext uri="{D42A27DB-BD31-4B8C-83A1-F6EECF244321}">
                      <p14:modId xmlns:p14="http://schemas.microsoft.com/office/powerpoint/2010/main" val="235575611"/>
                    </p:ext>
                  </p:extLst>
                </p:nvPr>
              </p:nvGraphicFramePr>
              <p:xfrm>
                <a:off x="25400" y="275350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168" name="Table 2-1-2-4-1-1-1-1-5-3-1-3-3-1-1-1-1-2-1-1-2-1-4-2-3-1-2-2-2"/>
                <p:cNvGraphicFramePr/>
                <p:nvPr>
                  <p:extLst>
                    <p:ext uri="{D42A27DB-BD31-4B8C-83A1-F6EECF244321}">
                      <p14:modId xmlns:p14="http://schemas.microsoft.com/office/powerpoint/2010/main" val="1035664521"/>
                    </p:ext>
                  </p:extLst>
                </p:nvPr>
              </p:nvGraphicFramePr>
              <p:xfrm>
                <a:off x="25400" y="403106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p:grpSp>
          <p:sp>
            <p:nvSpPr>
              <p:cNvPr id="170" name="Línea"/>
              <p:cNvSpPr/>
              <p:nvPr/>
            </p:nvSpPr>
            <p:spPr>
              <a:xfrm>
                <a:off x="1067045" y="444281"/>
                <a:ext cx="395789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1" name="Línea"/>
              <p:cNvSpPr/>
              <p:nvPr/>
            </p:nvSpPr>
            <p:spPr>
              <a:xfrm>
                <a:off x="2098991" y="344024"/>
                <a:ext cx="292006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73" name="ONE LIST"/>
            <p:cNvSpPr txBox="1"/>
            <p:nvPr/>
          </p:nvSpPr>
          <p:spPr>
            <a:xfrm>
              <a:off x="0" y="26751"/>
              <a:ext cx="1039703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1" indent="0"/>
              <a:r>
                <a:rPr lang="es-ES"/>
                <a:t>UNA LISTA</a:t>
              </a:r>
              <a:endParaRPr dirty="0"/>
            </a:p>
          </p:txBody>
        </p:sp>
        <p:sp>
          <p:nvSpPr>
            <p:cNvPr id="174" name="Línea"/>
            <p:cNvSpPr/>
            <p:nvPr/>
          </p:nvSpPr>
          <p:spPr>
            <a:xfrm>
              <a:off x="0" y="0"/>
              <a:ext cx="3113897" cy="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5" name="map_dbl(.x, .f, …)  Return a double vector.  map_dbl(x, mean)…"/>
            <p:cNvSpPr txBox="1"/>
            <p:nvPr/>
          </p:nvSpPr>
          <p:spPr>
            <a:xfrm>
              <a:off x="872852" y="1907665"/>
              <a:ext cx="2218839" cy="486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map_dbl</a:t>
              </a:r>
              <a:r>
                <a:rPr b="1" dirty="0"/>
                <a:t>(</a:t>
              </a:r>
              <a:r>
                <a:rPr dirty="0"/>
                <a:t>.x, .f, …</a:t>
              </a:r>
              <a:r>
                <a:rPr b="1" dirty="0"/>
                <a:t>) </a:t>
              </a:r>
              <a:br>
                <a:rPr b="1" dirty="0"/>
              </a:br>
              <a:r>
                <a:rPr lang="es-ES" dirty="0"/>
                <a:t>Devuelve un vector doble</a:t>
              </a:r>
              <a:r>
                <a:rPr dirty="0"/>
                <a:t>. </a:t>
              </a:r>
              <a:br>
                <a:rPr dirty="0"/>
              </a:br>
              <a:r>
                <a:rPr dirty="0" err="1"/>
                <a:t>map_dbl</a:t>
              </a:r>
              <a:r>
                <a:rPr dirty="0"/>
                <a:t>(x, mean)</a:t>
              </a:r>
            </a:p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map_int</a:t>
              </a:r>
              <a:r>
                <a:rPr b="1" dirty="0"/>
                <a:t>(</a:t>
              </a:r>
              <a:r>
                <a:rPr dirty="0"/>
                <a:t>.x, .f, ...</a:t>
              </a:r>
              <a:r>
                <a:rPr b="1" dirty="0"/>
                <a:t>) </a:t>
              </a:r>
              <a:br>
                <a:rPr b="1" dirty="0"/>
              </a:br>
              <a:r>
                <a:rPr lang="es-ES" dirty="0"/>
                <a:t>Devolver un vector entero</a:t>
              </a:r>
              <a:r>
                <a:rPr dirty="0"/>
                <a:t>.</a:t>
              </a:r>
              <a:br>
                <a:rPr dirty="0"/>
              </a:br>
              <a:r>
                <a:rPr dirty="0" err="1"/>
                <a:t>map_int</a:t>
              </a:r>
              <a:r>
                <a:rPr dirty="0"/>
                <a:t>(x, length)</a:t>
              </a:r>
            </a:p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map_chr</a:t>
              </a:r>
              <a:r>
                <a:rPr b="1" dirty="0"/>
                <a:t>(</a:t>
              </a:r>
              <a:r>
                <a:rPr dirty="0"/>
                <a:t>.x, .f, …</a:t>
              </a:r>
              <a:r>
                <a:rPr b="1" dirty="0"/>
                <a:t>) </a:t>
              </a:r>
              <a:br>
                <a:rPr b="1" dirty="0"/>
              </a:br>
              <a:r>
                <a:rPr lang="es-ES" dirty="0"/>
                <a:t>Devolver un vector de caracteres</a:t>
              </a:r>
              <a:r>
                <a:rPr dirty="0"/>
                <a:t>. </a:t>
              </a:r>
              <a:br>
                <a:rPr dirty="0"/>
              </a:br>
              <a:r>
                <a:rPr dirty="0" err="1"/>
                <a:t>map_chr</a:t>
              </a:r>
              <a:r>
                <a:rPr dirty="0"/>
                <a:t>(l1, paste, collapse = "")</a:t>
              </a:r>
            </a:p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map_lgl</a:t>
              </a:r>
              <a:r>
                <a:rPr b="1" dirty="0"/>
                <a:t>(</a:t>
              </a:r>
              <a:r>
                <a:rPr dirty="0"/>
                <a:t>.x, .f, …</a:t>
              </a:r>
              <a:r>
                <a:rPr b="1" dirty="0"/>
                <a:t>) </a:t>
              </a:r>
              <a:br>
                <a:rPr b="1" dirty="0"/>
              </a:br>
              <a:r>
                <a:rPr lang="es-ES" dirty="0"/>
                <a:t>Devolver un vector lógico</a:t>
              </a:r>
              <a:r>
                <a:rPr dirty="0"/>
                <a:t>. </a:t>
              </a:r>
              <a:br>
                <a:rPr dirty="0"/>
              </a:br>
              <a:r>
                <a:rPr dirty="0" err="1"/>
                <a:t>map_lgl</a:t>
              </a:r>
              <a:r>
                <a:rPr dirty="0"/>
                <a:t>(x, </a:t>
              </a:r>
              <a:r>
                <a:rPr dirty="0" err="1"/>
                <a:t>is.integer</a:t>
              </a:r>
              <a:r>
                <a:rPr dirty="0"/>
                <a:t>)</a:t>
              </a:r>
            </a:p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map_vec</a:t>
              </a:r>
              <a:r>
                <a:rPr b="1" dirty="0"/>
                <a:t>(</a:t>
              </a:r>
              <a:r>
                <a:rPr dirty="0"/>
                <a:t>.x, .f, ...</a:t>
              </a:r>
              <a:r>
                <a:rPr b="1" dirty="0"/>
                <a:t>) </a:t>
              </a:r>
              <a:br>
                <a:rPr b="1" dirty="0"/>
              </a:br>
              <a:r>
                <a:rPr lang="es-ES" dirty="0"/>
                <a:t>Devuelve un vector que es del tipo común más simple</a:t>
              </a:r>
              <a:r>
                <a:rPr dirty="0"/>
                <a:t>. </a:t>
              </a:r>
              <a:br>
                <a:rPr dirty="0"/>
              </a:br>
              <a:r>
                <a:rPr dirty="0" err="1"/>
                <a:t>map_vec</a:t>
              </a:r>
              <a:r>
                <a:rPr dirty="0"/>
                <a:t>(l1, paste, collapse = “")</a:t>
              </a:r>
            </a:p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/>
                <a:t>walk(</a:t>
              </a:r>
              <a:r>
                <a:rPr dirty="0"/>
                <a:t>.x, .f, ...</a:t>
              </a:r>
              <a:r>
                <a:rPr b="1" dirty="0"/>
                <a:t>) </a:t>
              </a:r>
              <a:r>
                <a:rPr lang="es-ES" dirty="0"/>
                <a:t>Desencadenan efectos secundarios, regresan de forma invisible</a:t>
              </a:r>
              <a:r>
                <a:rPr dirty="0"/>
                <a:t>.</a:t>
              </a:r>
              <a:br>
                <a:rPr dirty="0"/>
              </a:br>
              <a:r>
                <a:rPr dirty="0"/>
                <a:t>walk(x, print)</a:t>
              </a:r>
            </a:p>
          </p:txBody>
        </p:sp>
        <p:grpSp>
          <p:nvGrpSpPr>
            <p:cNvPr id="181" name="Agrupar"/>
            <p:cNvGrpSpPr/>
            <p:nvPr/>
          </p:nvGrpSpPr>
          <p:grpSpPr>
            <a:xfrm>
              <a:off x="72345" y="1936607"/>
              <a:ext cx="603519" cy="470752"/>
              <a:chOff x="0" y="25400"/>
              <a:chExt cx="603518" cy="470749"/>
            </a:xfrm>
          </p:grpSpPr>
          <p:graphicFrame>
            <p:nvGraphicFramePr>
              <p:cNvPr id="176" name="Table 2-1-2-4-1-1-1-1-5-3-1-3-3-1-1-1-1-2-4-3-1-4-2-3-1-1-2-1-3"/>
              <p:cNvGraphicFramePr/>
              <p:nvPr/>
            </p:nvGraphicFramePr>
            <p:xfrm>
              <a:off x="451118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1,0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2,5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3,0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177" name="Línea"/>
              <p:cNvSpPr/>
              <p:nvPr/>
            </p:nvSpPr>
            <p:spPr>
              <a:xfrm>
                <a:off x="240534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180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178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179" name="Table 2-1-2-4-1-1-1-1-5-3-1-3-3-1-1-1-1-2-4-3-1-4-2-3-1-1-2-1-4-2"/>
                <p:cNvGraphicFramePr/>
                <p:nvPr>
                  <p:extLst>
                    <p:ext uri="{D42A27DB-BD31-4B8C-83A1-F6EECF244321}">
                      <p14:modId xmlns:p14="http://schemas.microsoft.com/office/powerpoint/2010/main" val="709787686"/>
                    </p:ext>
                  </p:extLst>
                </p:nvPr>
              </p:nvGraphicFramePr>
              <p:xfrm>
                <a:off x="31288" y="44872"/>
                <a:ext cx="127000" cy="41147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187" name="Agrupar"/>
            <p:cNvGrpSpPr/>
            <p:nvPr/>
          </p:nvGrpSpPr>
          <p:grpSpPr>
            <a:xfrm>
              <a:off x="72345" y="2741303"/>
              <a:ext cx="603519" cy="470752"/>
              <a:chOff x="0" y="25400"/>
              <a:chExt cx="603518" cy="470749"/>
            </a:xfrm>
          </p:grpSpPr>
          <p:graphicFrame>
            <p:nvGraphicFramePr>
              <p:cNvPr id="182" name="Table 2-1-2-4-1-1-1-1-5-3-1-3-3-1-1-1-1-2-4-3-1-4-2-3-1-1-2-1-3-1"/>
              <p:cNvGraphicFramePr/>
              <p:nvPr/>
            </p:nvGraphicFramePr>
            <p:xfrm>
              <a:off x="451118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183" name="Línea"/>
              <p:cNvSpPr/>
              <p:nvPr/>
            </p:nvSpPr>
            <p:spPr>
              <a:xfrm>
                <a:off x="240534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186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184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185" name="Table 2-1-2-4-1-1-1-1-5-3-1-3-3-1-1-1-1-2-4-3-1-4-2-3-1-1-2-1-4-2-1"/>
                <p:cNvGraphicFramePr/>
                <p:nvPr>
                  <p:extLst>
                    <p:ext uri="{D42A27DB-BD31-4B8C-83A1-F6EECF244321}">
                      <p14:modId xmlns:p14="http://schemas.microsoft.com/office/powerpoint/2010/main" val="4022523132"/>
                    </p:ext>
                  </p:extLst>
                </p:nvPr>
              </p:nvGraphicFramePr>
              <p:xfrm>
                <a:off x="31288" y="44872"/>
                <a:ext cx="127000" cy="41147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193" name="Agrupar"/>
            <p:cNvGrpSpPr/>
            <p:nvPr/>
          </p:nvGrpSpPr>
          <p:grpSpPr>
            <a:xfrm>
              <a:off x="72345" y="3545998"/>
              <a:ext cx="603519" cy="470752"/>
              <a:chOff x="0" y="25400"/>
              <a:chExt cx="603518" cy="470749"/>
            </a:xfrm>
          </p:grpSpPr>
          <p:graphicFrame>
            <p:nvGraphicFramePr>
              <p:cNvPr id="188" name="Table 2-1-2-4-1-1-1-1-5-3-1-3-3-1-1-1-1-2-4-3-1-4-2-3-1-1-2-1-3-2"/>
              <p:cNvGraphicFramePr/>
              <p:nvPr/>
            </p:nvGraphicFramePr>
            <p:xfrm>
              <a:off x="451118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189" name="Línea"/>
              <p:cNvSpPr/>
              <p:nvPr/>
            </p:nvSpPr>
            <p:spPr>
              <a:xfrm>
                <a:off x="240534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192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190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191" name="Table 2-1-2-4-1-1-1-1-5-3-1-3-3-1-1-1-1-2-4-3-1-4-2-3-1-1-2-1-4-2-2"/>
                <p:cNvGraphicFramePr/>
                <p:nvPr>
                  <p:extLst>
                    <p:ext uri="{D42A27DB-BD31-4B8C-83A1-F6EECF244321}">
                      <p14:modId xmlns:p14="http://schemas.microsoft.com/office/powerpoint/2010/main" val="4270295319"/>
                    </p:ext>
                  </p:extLst>
                </p:nvPr>
              </p:nvGraphicFramePr>
              <p:xfrm>
                <a:off x="23668" y="44872"/>
                <a:ext cx="127000" cy="41147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199" name="Agrupar"/>
            <p:cNvGrpSpPr/>
            <p:nvPr/>
          </p:nvGrpSpPr>
          <p:grpSpPr>
            <a:xfrm>
              <a:off x="72345" y="4350693"/>
              <a:ext cx="603519" cy="470752"/>
              <a:chOff x="0" y="25400"/>
              <a:chExt cx="603518" cy="470749"/>
            </a:xfrm>
          </p:grpSpPr>
          <p:graphicFrame>
            <p:nvGraphicFramePr>
              <p:cNvPr id="194" name="Table 2-1-2-4-1-1-1-1-5-3-1-3-3-1-1-1-1-2-4-3-1-4-2-3-1-1-2-1-3-3"/>
              <p:cNvGraphicFramePr/>
              <p:nvPr/>
            </p:nvGraphicFramePr>
            <p:xfrm>
              <a:off x="451118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T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T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F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195" name="Línea"/>
              <p:cNvSpPr/>
              <p:nvPr/>
            </p:nvSpPr>
            <p:spPr>
              <a:xfrm>
                <a:off x="240534" y="209081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198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196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197" name="Table 2-1-2-4-1-1-1-1-5-3-1-3-3-1-1-1-1-2-4-3-1-4-2-3-1-1-2-1-4-2-3"/>
                <p:cNvGraphicFramePr/>
                <p:nvPr>
                  <p:extLst>
                    <p:ext uri="{D42A27DB-BD31-4B8C-83A1-F6EECF244321}">
                      <p14:modId xmlns:p14="http://schemas.microsoft.com/office/powerpoint/2010/main" val="2339656085"/>
                    </p:ext>
                  </p:extLst>
                </p:nvPr>
              </p:nvGraphicFramePr>
              <p:xfrm>
                <a:off x="23668" y="44872"/>
                <a:ext cx="127000" cy="41147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207" name="Agrupar"/>
            <p:cNvGrpSpPr/>
            <p:nvPr/>
          </p:nvGrpSpPr>
          <p:grpSpPr>
            <a:xfrm>
              <a:off x="79016" y="5965013"/>
              <a:ext cx="622249" cy="470752"/>
              <a:chOff x="0" y="0"/>
              <a:chExt cx="622248" cy="470749"/>
            </a:xfrm>
          </p:grpSpPr>
          <p:sp>
            <p:nvSpPr>
              <p:cNvPr id="200" name="Línea"/>
              <p:cNvSpPr/>
              <p:nvPr/>
            </p:nvSpPr>
            <p:spPr>
              <a:xfrm>
                <a:off x="227834" y="1836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03" name="Agrupar"/>
              <p:cNvGrpSpPr/>
              <p:nvPr/>
            </p:nvGrpSpPr>
            <p:grpSpPr>
              <a:xfrm>
                <a:off x="0" y="0"/>
                <a:ext cx="184134" cy="470749"/>
                <a:chOff x="0" y="0"/>
                <a:chExt cx="184134" cy="470746"/>
              </a:xfrm>
            </p:grpSpPr>
            <p:sp>
              <p:nvSpPr>
                <p:cNvPr id="201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02" name="Table 2-1-2-4-1-1-1-1-5-3-1-3-3-1-1-1-1-2-4-3-1-4-2-3-1-1-2-1-4-2-6"/>
                <p:cNvGraphicFramePr/>
                <p:nvPr>
                  <p:extLst>
                    <p:ext uri="{D42A27DB-BD31-4B8C-83A1-F6EECF244321}">
                      <p14:modId xmlns:p14="http://schemas.microsoft.com/office/powerpoint/2010/main" val="2662721821"/>
                    </p:ext>
                  </p:extLst>
                </p:nvPr>
              </p:nvGraphicFramePr>
              <p:xfrm>
                <a:off x="31288" y="44872"/>
                <a:ext cx="127000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206" name="Agrupar"/>
              <p:cNvGrpSpPr/>
              <p:nvPr/>
            </p:nvGrpSpPr>
            <p:grpSpPr>
              <a:xfrm>
                <a:off x="438114" y="0"/>
                <a:ext cx="184134" cy="470749"/>
                <a:chOff x="0" y="0"/>
                <a:chExt cx="184134" cy="470746"/>
              </a:xfrm>
            </p:grpSpPr>
            <p:sp>
              <p:nvSpPr>
                <p:cNvPr id="204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05" name="Table 2-1-2-4-1-1-1-1-5-3-1-3-3-1-1-1-1-2-4-3-1-4-2-3-1-1-2-1-4-2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823027832"/>
                    </p:ext>
                  </p:extLst>
                </p:nvPr>
              </p:nvGraphicFramePr>
              <p:xfrm>
                <a:off x="31288" y="44873"/>
                <a:ext cx="127000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rgbClr val="407BAA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213" name="Agrupar"/>
            <p:cNvGrpSpPr/>
            <p:nvPr/>
          </p:nvGrpSpPr>
          <p:grpSpPr>
            <a:xfrm>
              <a:off x="69009" y="5155387"/>
              <a:ext cx="603519" cy="470752"/>
              <a:chOff x="0" y="25400"/>
              <a:chExt cx="603518" cy="470749"/>
            </a:xfrm>
          </p:grpSpPr>
          <p:graphicFrame>
            <p:nvGraphicFramePr>
              <p:cNvPr id="208" name="Table 2-1-2-4-1-1-1-1-5-3-1-3-3-1-1-1-1-2-4-3-1-4-2-3-1-1-2-1-3-2-2"/>
              <p:cNvGraphicFramePr/>
              <p:nvPr/>
            </p:nvGraphicFramePr>
            <p:xfrm>
              <a:off x="451118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09" name="Línea"/>
              <p:cNvSpPr/>
              <p:nvPr/>
            </p:nvSpPr>
            <p:spPr>
              <a:xfrm>
                <a:off x="240534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12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210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11" name="Table 2-1-2-4-1-1-1-1-5-3-1-3-3-1-1-1-1-2-4-3-1-4-2-3-1-1-2-1-4-2-2-2"/>
                <p:cNvGraphicFramePr/>
                <p:nvPr>
                  <p:extLst>
                    <p:ext uri="{D42A27DB-BD31-4B8C-83A1-F6EECF244321}">
                      <p14:modId xmlns:p14="http://schemas.microsoft.com/office/powerpoint/2010/main" val="4251733352"/>
                    </p:ext>
                  </p:extLst>
                </p:nvPr>
              </p:nvGraphicFramePr>
              <p:xfrm>
                <a:off x="23668" y="44872"/>
                <a:ext cx="127000" cy="41147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</p:grpSp>
      <p:grpSp>
        <p:nvGrpSpPr>
          <p:cNvPr id="304" name="Agrupar"/>
          <p:cNvGrpSpPr/>
          <p:nvPr/>
        </p:nvGrpSpPr>
        <p:grpSpPr>
          <a:xfrm>
            <a:off x="4611641" y="1527252"/>
            <a:ext cx="3138567" cy="6773772"/>
            <a:chOff x="0" y="0"/>
            <a:chExt cx="3138565" cy="6671575"/>
          </a:xfrm>
        </p:grpSpPr>
        <p:grpSp>
          <p:nvGrpSpPr>
            <p:cNvPr id="242" name="Agrupar"/>
            <p:cNvGrpSpPr/>
            <p:nvPr/>
          </p:nvGrpSpPr>
          <p:grpSpPr>
            <a:xfrm>
              <a:off x="272025" y="1027701"/>
              <a:ext cx="2583992" cy="659966"/>
              <a:chOff x="0" y="-1"/>
              <a:chExt cx="2583991" cy="659965"/>
            </a:xfrm>
          </p:grpSpPr>
          <p:sp>
            <p:nvSpPr>
              <p:cNvPr id="215" name="fun(     ,     ,…)…"/>
              <p:cNvSpPr txBox="1"/>
              <p:nvPr/>
            </p:nvSpPr>
            <p:spPr>
              <a:xfrm>
                <a:off x="1457817" y="-1"/>
                <a:ext cx="988253" cy="6599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112013" indent="-112013" defTabSz="572516">
                  <a:lnSpc>
                    <a:spcPct val="70000"/>
                  </a:lnSpc>
                  <a:spcBef>
                    <a:spcPts val="0"/>
                  </a:spcBef>
                  <a:defRPr sz="1078" b="0">
                    <a:solidFill>
                      <a:srgbClr val="424242"/>
                    </a:solidFill>
                  </a:defRPr>
                </a:pPr>
                <a:r>
                  <a:t>fun(     ,     ,…)</a:t>
                </a:r>
              </a:p>
              <a:p>
                <a:pPr marL="112013" indent="-112013" defTabSz="572516">
                  <a:lnSpc>
                    <a:spcPct val="70000"/>
                  </a:lnSpc>
                  <a:spcBef>
                    <a:spcPts val="0"/>
                  </a:spcBef>
                  <a:defRPr sz="1078" b="0">
                    <a:solidFill>
                      <a:srgbClr val="424242"/>
                    </a:solidFill>
                  </a:defRPr>
                </a:pPr>
                <a:r>
                  <a:t>fun(     ,     ,…)</a:t>
                </a:r>
              </a:p>
              <a:p>
                <a:pPr marL="112013" indent="-112013" defTabSz="572516">
                  <a:lnSpc>
                    <a:spcPct val="70000"/>
                  </a:lnSpc>
                  <a:spcBef>
                    <a:spcPts val="0"/>
                  </a:spcBef>
                  <a:defRPr sz="1078" b="0">
                    <a:solidFill>
                      <a:srgbClr val="424242"/>
                    </a:solidFill>
                  </a:defRPr>
                </a:pPr>
                <a:r>
                  <a:t>fun(     ,     ,…)</a:t>
                </a:r>
              </a:p>
            </p:txBody>
          </p:sp>
          <p:grpSp>
            <p:nvGrpSpPr>
              <p:cNvPr id="227" name="Agrupar"/>
              <p:cNvGrpSpPr/>
              <p:nvPr/>
            </p:nvGrpSpPr>
            <p:grpSpPr>
              <a:xfrm>
                <a:off x="2431051" y="101997"/>
                <a:ext cx="152940" cy="461802"/>
                <a:chOff x="6080" y="0"/>
                <a:chExt cx="152940" cy="461801"/>
              </a:xfrm>
            </p:grpSpPr>
            <p:sp>
              <p:nvSpPr>
                <p:cNvPr id="223" name="Rectángulo redondeado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24" name="Table 2-1-2-4-1-1-1-1-5-3-1-3-3-1-1-1-1-2-4-3-1-4-2-3-1-5"/>
                <p:cNvGraphicFramePr/>
                <p:nvPr>
                  <p:extLst>
                    <p:ext uri="{D42A27DB-BD31-4B8C-83A1-F6EECF244321}">
                      <p14:modId xmlns:p14="http://schemas.microsoft.com/office/powerpoint/2010/main" val="883121994"/>
                    </p:ext>
                  </p:extLst>
                </p:nvPr>
              </p:nvGraphicFramePr>
              <p:xfrm>
                <a:off x="25400" y="45993"/>
                <a:ext cx="127000" cy="120080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225" name="Table 2-1-2-4-1-1-1-1-5-3-1-3-3-1-1-1-1-2-2-1-3-1-4-2-3-1-5"/>
                <p:cNvGraphicFramePr/>
                <p:nvPr>
                  <p:extLst>
                    <p:ext uri="{D42A27DB-BD31-4B8C-83A1-F6EECF244321}">
                      <p14:modId xmlns:p14="http://schemas.microsoft.com/office/powerpoint/2010/main" val="1096223548"/>
                    </p:ext>
                  </p:extLst>
                </p:nvPr>
              </p:nvGraphicFramePr>
              <p:xfrm>
                <a:off x="25400" y="173750"/>
                <a:ext cx="127000" cy="120080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226" name="Table 2-1-2-4-1-1-1-1-5-3-1-3-3-1-1-1-1-2-1-1-2-1-4-2-3-1-5"/>
                <p:cNvGraphicFramePr/>
                <p:nvPr>
                  <p:extLst>
                    <p:ext uri="{D42A27DB-BD31-4B8C-83A1-F6EECF244321}">
                      <p14:modId xmlns:p14="http://schemas.microsoft.com/office/powerpoint/2010/main" val="155016351"/>
                    </p:ext>
                  </p:extLst>
                </p:nvPr>
              </p:nvGraphicFramePr>
              <p:xfrm>
                <a:off x="25400" y="301506"/>
                <a:ext cx="127000" cy="120080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239" name="Agrupar"/>
              <p:cNvGrpSpPr/>
              <p:nvPr/>
            </p:nvGrpSpPr>
            <p:grpSpPr>
              <a:xfrm>
                <a:off x="0" y="99382"/>
                <a:ext cx="1342709" cy="464418"/>
                <a:chOff x="0" y="0"/>
                <a:chExt cx="1342708" cy="464416"/>
              </a:xfrm>
            </p:grpSpPr>
            <p:sp>
              <p:nvSpPr>
                <p:cNvPr id="228" name="map2(       ,      ,fun,…)"/>
                <p:cNvSpPr txBox="1"/>
                <p:nvPr/>
              </p:nvSpPr>
              <p:spPr>
                <a:xfrm>
                  <a:off x="0" y="78881"/>
                  <a:ext cx="1342708" cy="3092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rmAutofit fontScale="92500"/>
                </a:bodyPr>
                <a:lstStyle/>
                <a:p>
                  <a:pPr marL="100584" indent="-100584" defTabSz="514095">
                    <a:lnSpc>
                      <a:spcPct val="90000"/>
                    </a:lnSpc>
                    <a:spcBef>
                      <a:spcPts val="0"/>
                    </a:spcBef>
                    <a:defRPr sz="968" b="0">
                      <a:solidFill>
                        <a:srgbClr val="424242"/>
                      </a:solidFill>
                    </a:defRPr>
                  </a:pPr>
                  <a:r>
                    <a:rPr>
                      <a:solidFill>
                        <a:srgbClr val="000000"/>
                      </a:solidFill>
                    </a:rPr>
                    <a:t>map2</a:t>
                  </a:r>
                  <a:r>
                    <a:t>(       ,      ,fun,…)</a:t>
                  </a:r>
                </a:p>
              </p:txBody>
            </p:sp>
            <p:grpSp>
              <p:nvGrpSpPr>
                <p:cNvPr id="233" name="Agrupar"/>
                <p:cNvGrpSpPr/>
                <p:nvPr/>
              </p:nvGrpSpPr>
              <p:grpSpPr>
                <a:xfrm>
                  <a:off x="440326" y="0"/>
                  <a:ext cx="152940" cy="461802"/>
                  <a:chOff x="6080" y="0"/>
                  <a:chExt cx="152940" cy="461801"/>
                </a:xfrm>
              </p:grpSpPr>
              <p:sp>
                <p:nvSpPr>
                  <p:cNvPr id="229" name="Rectángulo redondeado"/>
                  <p:cNvSpPr/>
                  <p:nvPr/>
                </p:nvSpPr>
                <p:spPr>
                  <a:xfrm>
                    <a:off x="6080" y="0"/>
                    <a:ext cx="152940" cy="461801"/>
                  </a:xfrm>
                  <a:prstGeom prst="roundRect">
                    <a:avLst>
                      <a:gd name="adj" fmla="val 45925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230" name="Table 2-1-2-4-1-1-1-1-5-3-1-3-3-1-1-1-1-2-4-3-1-4-2-3-1-2-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473189671"/>
                      </p:ext>
                    </p:extLst>
                  </p:nvPr>
                </p:nvGraphicFramePr>
                <p:xfrm>
                  <a:off x="25400" y="45993"/>
                  <a:ext cx="127000" cy="120080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graphicFrame>
                <p:nvGraphicFramePr>
                  <p:cNvPr id="231" name="Table 2-1-2-4-1-1-1-1-5-3-1-3-3-1-1-1-1-2-2-1-3-1-4-2-3-1-2-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504666982"/>
                      </p:ext>
                    </p:extLst>
                  </p:nvPr>
                </p:nvGraphicFramePr>
                <p:xfrm>
                  <a:off x="25400" y="173750"/>
                  <a:ext cx="127000" cy="120080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graphicFrame>
                <p:nvGraphicFramePr>
                  <p:cNvPr id="232" name="Table 2-1-2-4-1-1-1-1-5-3-1-3-3-1-1-1-1-2-1-1-2-1-4-2-3-1-2-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947775940"/>
                      </p:ext>
                    </p:extLst>
                  </p:nvPr>
                </p:nvGraphicFramePr>
                <p:xfrm>
                  <a:off x="25400" y="301506"/>
                  <a:ext cx="127000" cy="120080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</p:grpSp>
            <p:grpSp>
              <p:nvGrpSpPr>
                <p:cNvPr id="238" name="Agrupar"/>
                <p:cNvGrpSpPr/>
                <p:nvPr/>
              </p:nvGrpSpPr>
              <p:grpSpPr>
                <a:xfrm>
                  <a:off x="642431" y="2614"/>
                  <a:ext cx="152940" cy="461802"/>
                  <a:chOff x="6080" y="0"/>
                  <a:chExt cx="152940" cy="461801"/>
                </a:xfrm>
              </p:grpSpPr>
              <p:sp>
                <p:nvSpPr>
                  <p:cNvPr id="234" name="Rectángulo redondeado"/>
                  <p:cNvSpPr/>
                  <p:nvPr/>
                </p:nvSpPr>
                <p:spPr>
                  <a:xfrm>
                    <a:off x="6080" y="0"/>
                    <a:ext cx="152940" cy="461801"/>
                  </a:xfrm>
                  <a:prstGeom prst="roundRect">
                    <a:avLst>
                      <a:gd name="adj" fmla="val 45925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235" name="Table 2-1-2-4-1-1-1-1-5-3-1-3-3-1-1-1-1-2-4-3-1-4-2-3-1-2-1-3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485645083"/>
                      </p:ext>
                    </p:extLst>
                  </p:nvPr>
                </p:nvGraphicFramePr>
                <p:xfrm>
                  <a:off x="25400" y="45993"/>
                  <a:ext cx="127000" cy="120080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graphicFrame>
                <p:nvGraphicFramePr>
                  <p:cNvPr id="236" name="Table 2-1-2-4-1-1-1-1-5-3-1-3-3-1-1-1-1-2-2-1-3-1-4-2-3-1-2-1-3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890450776"/>
                      </p:ext>
                    </p:extLst>
                  </p:nvPr>
                </p:nvGraphicFramePr>
                <p:xfrm>
                  <a:off x="25400" y="173750"/>
                  <a:ext cx="127000" cy="120080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graphicFrame>
                <p:nvGraphicFramePr>
                  <p:cNvPr id="237" name="Table 2-1-2-4-1-1-1-1-5-3-1-3-3-1-1-1-1-2-1-1-2-1-4-2-3-1-2-1-3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194531757"/>
                      </p:ext>
                    </p:extLst>
                  </p:nvPr>
                </p:nvGraphicFramePr>
                <p:xfrm>
                  <a:off x="25400" y="301506"/>
                  <a:ext cx="127000" cy="120080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</p:grpSp>
          </p:grpSp>
          <p:sp>
            <p:nvSpPr>
              <p:cNvPr id="240" name="Línea"/>
              <p:cNvSpPr/>
              <p:nvPr/>
            </p:nvSpPr>
            <p:spPr>
              <a:xfrm>
                <a:off x="1273523" y="334726"/>
                <a:ext cx="190406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1" name="Línea"/>
              <p:cNvSpPr/>
              <p:nvPr/>
            </p:nvSpPr>
            <p:spPr>
              <a:xfrm>
                <a:off x="2239786" y="334726"/>
                <a:ext cx="1523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243" name="map2(.x, .y, .f, …) Apply a function to pairs of elements from two lists or vectors, return a list.  y &lt;- list(1, 2, 3); z &lt;- list(4, 5, 6); l2 &lt;- list(x = &quot;a&quot;, y = &quot;z&quot;) map2(x, y,\(x, y) x*y)"/>
            <p:cNvSpPr txBox="1"/>
            <p:nvPr/>
          </p:nvSpPr>
          <p:spPr>
            <a:xfrm>
              <a:off x="0" y="264265"/>
              <a:ext cx="3121422" cy="83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lnSpcReduction="10000"/>
            </a:bodyPr>
            <a:lstStyle/>
            <a:p>
              <a:pPr defTabSz="578358">
                <a:lnSpc>
                  <a:spcPct val="80000"/>
                </a:lnSpc>
                <a:spcBef>
                  <a:spcPts val="1900"/>
                </a:spcBef>
                <a:defRPr sz="1188" b="0">
                  <a:solidFill>
                    <a:srgbClr val="000000"/>
                  </a:solidFill>
                </a:defRPr>
              </a:pPr>
              <a:r>
                <a:rPr b="1" dirty="0"/>
                <a:t>map2(</a:t>
              </a:r>
              <a:r>
                <a:rPr dirty="0"/>
                <a:t>.x, .y, .f, …</a:t>
              </a:r>
              <a:r>
                <a:rPr b="1" dirty="0"/>
                <a:t>) </a:t>
              </a:r>
              <a:r>
                <a:rPr lang="es-ES" dirty="0"/>
                <a:t>Aplique una función a pares de elementos de dos listas o vectores, devuelva una lista</a:t>
              </a:r>
              <a:r>
                <a:rPr dirty="0"/>
                <a:t>. </a:t>
              </a:r>
              <a:br>
                <a:rPr dirty="0"/>
              </a:br>
              <a:r>
                <a:rPr dirty="0"/>
                <a:t>y &lt;- list(1, 2, 3); z &lt;- list(4, 5, 6); l2 &lt;- list(x = "a", y = "z")</a:t>
              </a:r>
              <a:br>
                <a:rPr dirty="0"/>
              </a:br>
              <a:r>
                <a:rPr dirty="0"/>
                <a:t>map2(x, y,\(x, y) x*y)</a:t>
              </a:r>
            </a:p>
          </p:txBody>
        </p:sp>
        <p:sp>
          <p:nvSpPr>
            <p:cNvPr id="244" name="TWO LISTS"/>
            <p:cNvSpPr txBox="1"/>
            <p:nvPr/>
          </p:nvSpPr>
          <p:spPr>
            <a:xfrm>
              <a:off x="0" y="26751"/>
              <a:ext cx="1039703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1" indent="0"/>
              <a:r>
                <a:rPr lang="es-ES"/>
                <a:t>DOS LISTAS</a:t>
              </a:r>
              <a:endParaRPr dirty="0"/>
            </a:p>
          </p:txBody>
        </p:sp>
        <p:sp>
          <p:nvSpPr>
            <p:cNvPr id="245" name="Línea"/>
            <p:cNvSpPr/>
            <p:nvPr/>
          </p:nvSpPr>
          <p:spPr>
            <a:xfrm>
              <a:off x="0" y="0"/>
              <a:ext cx="3113897" cy="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6" name="map2_dbl(.x, .y, .f, …) Return a double vector.  map2_dbl(y, z, ~ .x / .y)…"/>
            <p:cNvSpPr txBox="1"/>
            <p:nvPr/>
          </p:nvSpPr>
          <p:spPr>
            <a:xfrm>
              <a:off x="1024796" y="1907666"/>
              <a:ext cx="2113769" cy="4763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lnSpcReduction="10000"/>
            </a:bodyPr>
            <a:lstStyle/>
            <a:p>
              <a:pPr defTabSz="566674">
                <a:lnSpc>
                  <a:spcPct val="80000"/>
                </a:lnSpc>
                <a:spcBef>
                  <a:spcPts val="24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/>
                <a:t>map2_dbl(</a:t>
              </a:r>
              <a:r>
                <a:rPr dirty="0"/>
                <a:t>.x, .y, .f, …</a:t>
              </a:r>
              <a:r>
                <a:rPr b="1" dirty="0"/>
                <a:t>) </a:t>
              </a:r>
              <a:r>
                <a:rPr lang="es-ES" dirty="0"/>
                <a:t>Devuelve un vector doble.</a:t>
              </a:r>
              <a:r>
                <a:rPr dirty="0"/>
                <a:t> </a:t>
              </a:r>
              <a:br>
                <a:rPr dirty="0"/>
              </a:br>
              <a:r>
                <a:rPr dirty="0"/>
                <a:t>map2_dbl(y, z, ~ .x / .y)</a:t>
              </a:r>
            </a:p>
            <a:p>
              <a:pPr defTabSz="566674">
                <a:lnSpc>
                  <a:spcPct val="80000"/>
                </a:lnSpc>
                <a:spcBef>
                  <a:spcPts val="36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/>
                <a:t>map2_int(</a:t>
              </a:r>
              <a:r>
                <a:rPr dirty="0"/>
                <a:t>.x, .y, .f, …</a:t>
              </a:r>
              <a:r>
                <a:rPr b="1" dirty="0"/>
                <a:t>) </a:t>
              </a:r>
              <a:r>
                <a:rPr lang="es-ES" dirty="0"/>
                <a:t>Devuelve un vector entero.</a:t>
              </a:r>
              <a:r>
                <a:rPr dirty="0"/>
                <a:t> </a:t>
              </a:r>
              <a:br>
                <a:rPr dirty="0"/>
              </a:br>
              <a:r>
                <a:rPr dirty="0"/>
                <a:t>map2_int(y, z, `+`)</a:t>
              </a:r>
            </a:p>
            <a:p>
              <a:pPr defTabSz="566674">
                <a:lnSpc>
                  <a:spcPct val="80000"/>
                </a:lnSpc>
                <a:spcBef>
                  <a:spcPts val="30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/>
                <a:t>map2_chr(</a:t>
              </a:r>
              <a:r>
                <a:rPr dirty="0"/>
                <a:t>.x, .y, .f, …</a:t>
              </a:r>
              <a:r>
                <a:rPr b="1" dirty="0"/>
                <a:t>) </a:t>
              </a:r>
              <a:r>
                <a:rPr lang="es-ES" dirty="0"/>
                <a:t>Devuelve un vector de caracteres.</a:t>
              </a:r>
              <a:br>
                <a:rPr dirty="0"/>
              </a:br>
              <a:r>
                <a:rPr dirty="0"/>
                <a:t>map2_chr(l1, l2, paste, collapse = ",", </a:t>
              </a:r>
              <a:r>
                <a:rPr dirty="0" err="1"/>
                <a:t>sep</a:t>
              </a:r>
              <a:r>
                <a:rPr dirty="0"/>
                <a:t> = ":")</a:t>
              </a:r>
            </a:p>
            <a:p>
              <a:pPr defTabSz="566674">
                <a:lnSpc>
                  <a:spcPct val="80000"/>
                </a:lnSpc>
                <a:spcBef>
                  <a:spcPts val="24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/>
                <a:t>map2_lgl(</a:t>
              </a:r>
              <a:r>
                <a:rPr dirty="0"/>
                <a:t>.x, .y, .f, …</a:t>
              </a:r>
              <a:r>
                <a:rPr b="1" dirty="0"/>
                <a:t>) </a:t>
              </a:r>
              <a:r>
                <a:rPr lang="es-ES" dirty="0"/>
                <a:t>Devuelve un vector lógico.</a:t>
              </a:r>
              <a:r>
                <a:rPr dirty="0"/>
                <a:t> </a:t>
              </a:r>
              <a:br>
                <a:rPr dirty="0"/>
              </a:br>
              <a:r>
                <a:rPr dirty="0"/>
                <a:t>map2_lgl(l2, l1, `%in%`)</a:t>
              </a:r>
            </a:p>
            <a:p>
              <a:pPr defTabSz="566674">
                <a:lnSpc>
                  <a:spcPct val="80000"/>
                </a:lnSpc>
                <a:spcBef>
                  <a:spcPts val="24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/>
                <a:t>map2_vec(</a:t>
              </a:r>
              <a:r>
                <a:rPr dirty="0"/>
                <a:t>.x, .f, ...</a:t>
              </a:r>
              <a:r>
                <a:rPr b="1" dirty="0"/>
                <a:t>) </a:t>
              </a:r>
              <a:br>
                <a:rPr b="1" dirty="0"/>
              </a:br>
              <a:r>
                <a:rPr lang="es-ES" dirty="0"/>
                <a:t>Devuelve un vector que es del tipo común más simple.</a:t>
              </a:r>
              <a:r>
                <a:rPr dirty="0"/>
                <a:t> </a:t>
              </a:r>
              <a:br>
                <a:rPr dirty="0"/>
              </a:br>
              <a:r>
                <a:rPr dirty="0"/>
                <a:t>map2_vec(l1, l2, paste, collapse = ",", </a:t>
              </a:r>
              <a:r>
                <a:rPr dirty="0" err="1"/>
                <a:t>sep</a:t>
              </a:r>
              <a:r>
                <a:rPr dirty="0"/>
                <a:t> = ":")</a:t>
              </a:r>
            </a:p>
            <a:p>
              <a:pPr defTabSz="566674">
                <a:lnSpc>
                  <a:spcPct val="80000"/>
                </a:lnSpc>
                <a:spcBef>
                  <a:spcPts val="2400"/>
                </a:spcBef>
                <a:defRPr sz="1164">
                  <a:solidFill>
                    <a:srgbClr val="000000"/>
                  </a:solidFill>
                </a:defRPr>
              </a:pPr>
              <a:r>
                <a:rPr dirty="0"/>
                <a:t>walk2(</a:t>
              </a:r>
              <a:r>
                <a:rPr b="0" dirty="0"/>
                <a:t>.x, .y, .f, ...</a:t>
              </a:r>
              <a:r>
                <a:rPr dirty="0"/>
                <a:t>) </a:t>
              </a:r>
              <a:r>
                <a:rPr lang="es-ES" b="0" dirty="0"/>
                <a:t>Desencadena efectos secundarios, regresa de forma invisible.</a:t>
              </a:r>
              <a:br>
                <a:rPr b="0" dirty="0"/>
              </a:br>
              <a:r>
                <a:rPr b="0" dirty="0"/>
                <a:t>walk2(</a:t>
              </a:r>
              <a:r>
                <a:rPr b="0" dirty="0" err="1"/>
                <a:t>objs</a:t>
              </a:r>
              <a:r>
                <a:rPr b="0" dirty="0"/>
                <a:t>, paths, save)</a:t>
              </a:r>
            </a:p>
          </p:txBody>
        </p:sp>
        <p:grpSp>
          <p:nvGrpSpPr>
            <p:cNvPr id="255" name="Agrupar"/>
            <p:cNvGrpSpPr/>
            <p:nvPr/>
          </p:nvGrpSpPr>
          <p:grpSpPr>
            <a:xfrm>
              <a:off x="83343" y="1936607"/>
              <a:ext cx="812258" cy="470752"/>
              <a:chOff x="0" y="25400"/>
              <a:chExt cx="812257" cy="470749"/>
            </a:xfrm>
          </p:grpSpPr>
          <p:graphicFrame>
            <p:nvGraphicFramePr>
              <p:cNvPr id="247" name="Table 2-1-2-4-1-1-1-1-5-3-1-3-3-1-1-1-1-2-4-3-1-4-2-3-1-1-2-1-3-4"/>
              <p:cNvGraphicFramePr/>
              <p:nvPr/>
            </p:nvGraphicFramePr>
            <p:xfrm>
              <a:off x="659857" y="25400"/>
              <a:ext cx="152400" cy="45029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1,0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2,5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3,0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48" name="Línea"/>
              <p:cNvSpPr/>
              <p:nvPr/>
            </p:nvSpPr>
            <p:spPr>
              <a:xfrm>
                <a:off x="449273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51" name="Agrupar"/>
              <p:cNvGrpSpPr/>
              <p:nvPr/>
            </p:nvGrpSpPr>
            <p:grpSpPr>
              <a:xfrm>
                <a:off x="208738" y="25400"/>
                <a:ext cx="184134" cy="470749"/>
                <a:chOff x="0" y="0"/>
                <a:chExt cx="184134" cy="470746"/>
              </a:xfrm>
            </p:grpSpPr>
            <p:sp>
              <p:nvSpPr>
                <p:cNvPr id="249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50" name="Table 2-1-2-4-1-1-1-1-5-3-1-3-3-1-1-1-1-2-4-3-1-4-2-3-1-1-2-1-4-2-4"/>
                <p:cNvGraphicFramePr/>
                <p:nvPr>
                  <p:extLst>
                    <p:ext uri="{D42A27DB-BD31-4B8C-83A1-F6EECF244321}">
                      <p14:modId xmlns:p14="http://schemas.microsoft.com/office/powerpoint/2010/main" val="2097700916"/>
                    </p:ext>
                  </p:extLst>
                </p:nvPr>
              </p:nvGraphicFramePr>
              <p:xfrm>
                <a:off x="31288" y="44872"/>
                <a:ext cx="127000" cy="39025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254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252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53" name="Table 2-1-2-4-1-1-1-1-5-3-1-3-3-1-1-1-1-2-4-3-1-4-2-3-1-1-2-1-4-2-4-1"/>
                <p:cNvGraphicFramePr/>
                <p:nvPr>
                  <p:extLst>
                    <p:ext uri="{D42A27DB-BD31-4B8C-83A1-F6EECF244321}">
                      <p14:modId xmlns:p14="http://schemas.microsoft.com/office/powerpoint/2010/main" val="3003920034"/>
                    </p:ext>
                  </p:extLst>
                </p:nvPr>
              </p:nvGraphicFramePr>
              <p:xfrm>
                <a:off x="31288" y="44872"/>
                <a:ext cx="127000" cy="36023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264" name="Agrupar"/>
            <p:cNvGrpSpPr/>
            <p:nvPr/>
          </p:nvGrpSpPr>
          <p:grpSpPr>
            <a:xfrm>
              <a:off x="83343" y="2743643"/>
              <a:ext cx="812258" cy="470752"/>
              <a:chOff x="0" y="25400"/>
              <a:chExt cx="812257" cy="470749"/>
            </a:xfrm>
          </p:grpSpPr>
          <p:graphicFrame>
            <p:nvGraphicFramePr>
              <p:cNvPr id="256" name="Table 2-1-2-4-1-1-1-1-5-3-1-3-3-1-1-1-1-2-4-3-1-4-2-3-1-1-2-1-3-4-1"/>
              <p:cNvGraphicFramePr/>
              <p:nvPr/>
            </p:nvGraphicFramePr>
            <p:xfrm>
              <a:off x="659857" y="25400"/>
              <a:ext cx="152400" cy="45029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57" name="Línea"/>
              <p:cNvSpPr/>
              <p:nvPr/>
            </p:nvSpPr>
            <p:spPr>
              <a:xfrm>
                <a:off x="449273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60" name="Agrupar"/>
              <p:cNvGrpSpPr/>
              <p:nvPr/>
            </p:nvGrpSpPr>
            <p:grpSpPr>
              <a:xfrm>
                <a:off x="208738" y="25400"/>
                <a:ext cx="184134" cy="470749"/>
                <a:chOff x="0" y="0"/>
                <a:chExt cx="184134" cy="470746"/>
              </a:xfrm>
            </p:grpSpPr>
            <p:sp>
              <p:nvSpPr>
                <p:cNvPr id="258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59" name="Table 2-1-2-4-1-1-1-1-5-3-1-3-3-1-1-1-1-2-4-3-1-4-2-3-1-1-2-1-4-2-4-2"/>
                <p:cNvGraphicFramePr/>
                <p:nvPr>
                  <p:extLst>
                    <p:ext uri="{D42A27DB-BD31-4B8C-83A1-F6EECF244321}">
                      <p14:modId xmlns:p14="http://schemas.microsoft.com/office/powerpoint/2010/main" val="3711338686"/>
                    </p:ext>
                  </p:extLst>
                </p:nvPr>
              </p:nvGraphicFramePr>
              <p:xfrm>
                <a:off x="31288" y="44872"/>
                <a:ext cx="127000" cy="36023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263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261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62" name="Table 2-1-2-4-1-1-1-1-5-3-1-3-3-1-1-1-1-2-4-3-1-4-2-3-1-1-2-1-4-2-4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2918945001"/>
                    </p:ext>
                  </p:extLst>
                </p:nvPr>
              </p:nvGraphicFramePr>
              <p:xfrm>
                <a:off x="31288" y="44872"/>
                <a:ext cx="127000" cy="36023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273" name="Agrupar"/>
            <p:cNvGrpSpPr/>
            <p:nvPr/>
          </p:nvGrpSpPr>
          <p:grpSpPr>
            <a:xfrm>
              <a:off x="83343" y="3550679"/>
              <a:ext cx="812258" cy="470752"/>
              <a:chOff x="0" y="25400"/>
              <a:chExt cx="812257" cy="470749"/>
            </a:xfrm>
          </p:grpSpPr>
          <p:graphicFrame>
            <p:nvGraphicFramePr>
              <p:cNvPr id="265" name="Table 2-1-2-4-1-1-1-1-5-3-1-3-3-1-1-1-1-2-4-3-1-4-2-3-1-1-2-1-3-4-2"/>
              <p:cNvGraphicFramePr/>
              <p:nvPr/>
            </p:nvGraphicFramePr>
            <p:xfrm>
              <a:off x="659857" y="25400"/>
              <a:ext cx="152400" cy="45029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66" name="Línea"/>
              <p:cNvSpPr/>
              <p:nvPr/>
            </p:nvSpPr>
            <p:spPr>
              <a:xfrm>
                <a:off x="449273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69" name="Agrupar"/>
              <p:cNvGrpSpPr/>
              <p:nvPr/>
            </p:nvGrpSpPr>
            <p:grpSpPr>
              <a:xfrm>
                <a:off x="208738" y="25400"/>
                <a:ext cx="184134" cy="470749"/>
                <a:chOff x="0" y="0"/>
                <a:chExt cx="184134" cy="470746"/>
              </a:xfrm>
            </p:grpSpPr>
            <p:sp>
              <p:nvSpPr>
                <p:cNvPr id="267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68" name="Table 2-1-2-4-1-1-1-1-5-3-1-3-3-1-1-1-1-2-4-3-1-4-2-3-1-1-2-1-4-2-4-3"/>
                <p:cNvGraphicFramePr/>
                <p:nvPr>
                  <p:extLst>
                    <p:ext uri="{D42A27DB-BD31-4B8C-83A1-F6EECF244321}">
                      <p14:modId xmlns:p14="http://schemas.microsoft.com/office/powerpoint/2010/main" val="163109638"/>
                    </p:ext>
                  </p:extLst>
                </p:nvPr>
              </p:nvGraphicFramePr>
              <p:xfrm>
                <a:off x="31288" y="44872"/>
                <a:ext cx="127000" cy="36023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272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270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71" name="Table 2-1-2-4-1-1-1-1-5-3-1-3-3-1-1-1-1-2-4-3-1-4-2-3-1-1-2-1-4-2-4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1430578143"/>
                    </p:ext>
                  </p:extLst>
                </p:nvPr>
              </p:nvGraphicFramePr>
              <p:xfrm>
                <a:off x="31288" y="44872"/>
                <a:ext cx="127000" cy="36023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282" name="Agrupar"/>
            <p:cNvGrpSpPr/>
            <p:nvPr/>
          </p:nvGrpSpPr>
          <p:grpSpPr>
            <a:xfrm>
              <a:off x="83343" y="4357715"/>
              <a:ext cx="812258" cy="470752"/>
              <a:chOff x="0" y="25400"/>
              <a:chExt cx="812257" cy="470749"/>
            </a:xfrm>
          </p:grpSpPr>
          <p:graphicFrame>
            <p:nvGraphicFramePr>
              <p:cNvPr id="274" name="Table 2-1-2-4-1-1-1-1-5-3-1-3-3-1-1-1-1-2-4-3-1-4-2-3-1-1-2-1-3-4-3"/>
              <p:cNvGraphicFramePr/>
              <p:nvPr>
                <p:extLst>
                  <p:ext uri="{D42A27DB-BD31-4B8C-83A1-F6EECF244321}">
                    <p14:modId xmlns:p14="http://schemas.microsoft.com/office/powerpoint/2010/main" val="1704257284"/>
                  </p:ext>
                </p:extLst>
              </p:nvPr>
            </p:nvGraphicFramePr>
            <p:xfrm>
              <a:off x="659857" y="25400"/>
              <a:ext cx="152400" cy="45029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lang="en-US" sz="700" b="1" dirty="0">
                              <a:solidFill>
                                <a:srgbClr val="FFFFFF"/>
                              </a:solidFill>
                            </a:rPr>
                            <a:t>T</a:t>
                          </a:r>
                          <a:endParaRPr sz="7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lang="en-US" sz="700" b="1" dirty="0">
                              <a:solidFill>
                                <a:srgbClr val="FFFFFF"/>
                              </a:solidFill>
                            </a:rPr>
                            <a:t>F</a:t>
                          </a:r>
                          <a:endParaRPr sz="7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lang="en-US" sz="700" b="1" dirty="0">
                              <a:solidFill>
                                <a:srgbClr val="FFFFFF"/>
                              </a:solidFill>
                            </a:rPr>
                            <a:t>T</a:t>
                          </a:r>
                          <a:endParaRPr sz="7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75" name="Línea"/>
              <p:cNvSpPr/>
              <p:nvPr/>
            </p:nvSpPr>
            <p:spPr>
              <a:xfrm>
                <a:off x="449273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78" name="Agrupar"/>
              <p:cNvGrpSpPr/>
              <p:nvPr/>
            </p:nvGrpSpPr>
            <p:grpSpPr>
              <a:xfrm>
                <a:off x="208738" y="25400"/>
                <a:ext cx="184134" cy="470749"/>
                <a:chOff x="0" y="0"/>
                <a:chExt cx="184134" cy="470746"/>
              </a:xfrm>
            </p:grpSpPr>
            <p:sp>
              <p:nvSpPr>
                <p:cNvPr id="276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77" name="Table 2-1-2-4-1-1-1-1-5-3-1-3-3-1-1-1-1-2-4-3-1-4-2-3-1-1-2-1-4-2-4-4"/>
                <p:cNvGraphicFramePr/>
                <p:nvPr>
                  <p:extLst>
                    <p:ext uri="{D42A27DB-BD31-4B8C-83A1-F6EECF244321}">
                      <p14:modId xmlns:p14="http://schemas.microsoft.com/office/powerpoint/2010/main" val="4123443624"/>
                    </p:ext>
                  </p:extLst>
                </p:nvPr>
              </p:nvGraphicFramePr>
              <p:xfrm>
                <a:off x="31288" y="44872"/>
                <a:ext cx="127000" cy="36023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281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279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80" name="Table 2-1-2-4-1-1-1-1-5-3-1-3-3-1-1-1-1-2-4-3-1-4-2-3-1-1-2-1-4-2-4-1-3"/>
                <p:cNvGraphicFramePr/>
                <p:nvPr>
                  <p:extLst>
                    <p:ext uri="{D42A27DB-BD31-4B8C-83A1-F6EECF244321}">
                      <p14:modId xmlns:p14="http://schemas.microsoft.com/office/powerpoint/2010/main" val="2322485114"/>
                    </p:ext>
                  </p:extLst>
                </p:nvPr>
              </p:nvGraphicFramePr>
              <p:xfrm>
                <a:off x="31288" y="44872"/>
                <a:ext cx="127000" cy="36023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294" name="Agrupar"/>
            <p:cNvGrpSpPr/>
            <p:nvPr/>
          </p:nvGrpSpPr>
          <p:grpSpPr>
            <a:xfrm>
              <a:off x="87341" y="5965013"/>
              <a:ext cx="829664" cy="470755"/>
              <a:chOff x="0" y="0"/>
              <a:chExt cx="829663" cy="470752"/>
            </a:xfrm>
          </p:grpSpPr>
          <p:grpSp>
            <p:nvGrpSpPr>
              <p:cNvPr id="290" name="Agrupar"/>
              <p:cNvGrpSpPr/>
              <p:nvPr/>
            </p:nvGrpSpPr>
            <p:grpSpPr>
              <a:xfrm>
                <a:off x="0" y="0"/>
                <a:ext cx="614858" cy="470752"/>
                <a:chOff x="0" y="0"/>
                <a:chExt cx="614857" cy="470749"/>
              </a:xfrm>
            </p:grpSpPr>
            <p:sp>
              <p:nvSpPr>
                <p:cNvPr id="283" name="Línea"/>
                <p:cNvSpPr/>
                <p:nvPr/>
              </p:nvSpPr>
              <p:spPr>
                <a:xfrm>
                  <a:off x="452392" y="183304"/>
                  <a:ext cx="162465" cy="1"/>
                </a:xfrm>
                <a:prstGeom prst="line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grpSp>
              <p:nvGrpSpPr>
                <p:cNvPr id="286" name="Agrupar"/>
                <p:cNvGrpSpPr/>
                <p:nvPr/>
              </p:nvGrpSpPr>
              <p:grpSpPr>
                <a:xfrm>
                  <a:off x="208738" y="0"/>
                  <a:ext cx="184135" cy="470749"/>
                  <a:chOff x="0" y="0"/>
                  <a:chExt cx="184134" cy="470746"/>
                </a:xfrm>
              </p:grpSpPr>
              <p:sp>
                <p:nvSpPr>
                  <p:cNvPr id="284" name="Rectángulo redondeado"/>
                  <p:cNvSpPr/>
                  <p:nvPr/>
                </p:nvSpPr>
                <p:spPr>
                  <a:xfrm>
                    <a:off x="0" y="0"/>
                    <a:ext cx="184134" cy="4707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285" name="Table 2-1-2-4-1-1-1-1-5-3-1-3-3-1-1-1-1-2-4-3-1-4-2-3-1-1-2-1-4-2-4-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175338908"/>
                      </p:ext>
                    </p:extLst>
                  </p:nvPr>
                </p:nvGraphicFramePr>
                <p:xfrm>
                  <a:off x="28748" y="27092"/>
                  <a:ext cx="126999" cy="360235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grpSp>
              <p:nvGrpSpPr>
                <p:cNvPr id="289" name="Agrupar"/>
                <p:cNvGrpSpPr/>
                <p:nvPr/>
              </p:nvGrpSpPr>
              <p:grpSpPr>
                <a:xfrm>
                  <a:off x="0" y="0"/>
                  <a:ext cx="184135" cy="470749"/>
                  <a:chOff x="0" y="0"/>
                  <a:chExt cx="184134" cy="470746"/>
                </a:xfrm>
              </p:grpSpPr>
              <p:sp>
                <p:nvSpPr>
                  <p:cNvPr id="287" name="Rectángulo redondeado"/>
                  <p:cNvSpPr/>
                  <p:nvPr/>
                </p:nvSpPr>
                <p:spPr>
                  <a:xfrm>
                    <a:off x="0" y="0"/>
                    <a:ext cx="184134" cy="4707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288" name="Table 2-1-2-4-1-1-1-1-5-3-1-3-3-1-1-1-1-2-4-3-1-4-2-3-1-1-2-1-4-2-4-1-4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066566786"/>
                      </p:ext>
                    </p:extLst>
                  </p:nvPr>
                </p:nvGraphicFramePr>
                <p:xfrm>
                  <a:off x="28748" y="34712"/>
                  <a:ext cx="126999" cy="360235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</p:grpSp>
          <p:grpSp>
            <p:nvGrpSpPr>
              <p:cNvPr id="293" name="Agrupar"/>
              <p:cNvGrpSpPr/>
              <p:nvPr/>
            </p:nvGrpSpPr>
            <p:grpSpPr>
              <a:xfrm>
                <a:off x="645528" y="0"/>
                <a:ext cx="184135" cy="470749"/>
                <a:chOff x="0" y="0"/>
                <a:chExt cx="184134" cy="470746"/>
              </a:xfrm>
            </p:grpSpPr>
            <p:sp>
              <p:nvSpPr>
                <p:cNvPr id="291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92" name="Table 2-1-2-4-1-1-1-1-5-3-1-3-3-1-1-1-1-2-4-3-1-4-2-3-1-1-2-1-4-2-1-2-1"/>
                <p:cNvGraphicFramePr/>
                <p:nvPr>
                  <p:extLst>
                    <p:ext uri="{D42A27DB-BD31-4B8C-83A1-F6EECF244321}">
                      <p14:modId xmlns:p14="http://schemas.microsoft.com/office/powerpoint/2010/main" val="853067919"/>
                    </p:ext>
                  </p:extLst>
                </p:nvPr>
              </p:nvGraphicFramePr>
              <p:xfrm>
                <a:off x="31288" y="44873"/>
                <a:ext cx="126999" cy="36023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rgbClr val="407BAA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303" name="Agrupar"/>
            <p:cNvGrpSpPr/>
            <p:nvPr/>
          </p:nvGrpSpPr>
          <p:grpSpPr>
            <a:xfrm>
              <a:off x="83343" y="5164750"/>
              <a:ext cx="812258" cy="470752"/>
              <a:chOff x="0" y="25400"/>
              <a:chExt cx="812257" cy="470749"/>
            </a:xfrm>
          </p:grpSpPr>
          <p:graphicFrame>
            <p:nvGraphicFramePr>
              <p:cNvPr id="295" name="Table 2-1-2-4-1-1-1-1-5-3-1-3-3-1-1-1-1-2-4-3-1-4-2-3-1-1-2-1-3-4-2-1"/>
              <p:cNvGraphicFramePr/>
              <p:nvPr/>
            </p:nvGraphicFramePr>
            <p:xfrm>
              <a:off x="659857" y="25400"/>
              <a:ext cx="152400" cy="45029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96" name="Línea"/>
              <p:cNvSpPr/>
              <p:nvPr/>
            </p:nvSpPr>
            <p:spPr>
              <a:xfrm>
                <a:off x="449273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99" name="Agrupar"/>
              <p:cNvGrpSpPr/>
              <p:nvPr/>
            </p:nvGrpSpPr>
            <p:grpSpPr>
              <a:xfrm>
                <a:off x="208738" y="25400"/>
                <a:ext cx="184134" cy="470749"/>
                <a:chOff x="0" y="0"/>
                <a:chExt cx="184134" cy="470746"/>
              </a:xfrm>
            </p:grpSpPr>
            <p:sp>
              <p:nvSpPr>
                <p:cNvPr id="297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98" name="Table 2-1-2-4-1-1-1-1-5-3-1-3-3-1-1-1-1-2-4-3-1-4-2-3-1-1-2-1-4-2-4-3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657030494"/>
                    </p:ext>
                  </p:extLst>
                </p:nvPr>
              </p:nvGraphicFramePr>
              <p:xfrm>
                <a:off x="31288" y="44872"/>
                <a:ext cx="127000" cy="36023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302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300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301" name="Table 2-1-2-4-1-1-1-1-5-3-1-3-3-1-1-1-1-2-4-3-1-4-2-3-1-1-2-1-4-2-4-1-2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094676693"/>
                    </p:ext>
                  </p:extLst>
                </p:nvPr>
              </p:nvGraphicFramePr>
              <p:xfrm>
                <a:off x="31288" y="44872"/>
                <a:ext cx="127000" cy="36023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</p:grpSp>
      <p:grpSp>
        <p:nvGrpSpPr>
          <p:cNvPr id="432" name="Agrupar"/>
          <p:cNvGrpSpPr/>
          <p:nvPr/>
        </p:nvGrpSpPr>
        <p:grpSpPr>
          <a:xfrm>
            <a:off x="8391012" y="1534004"/>
            <a:ext cx="3721170" cy="6854871"/>
            <a:chOff x="-1" y="0"/>
            <a:chExt cx="3183142" cy="6854869"/>
          </a:xfrm>
        </p:grpSpPr>
        <p:sp>
          <p:nvSpPr>
            <p:cNvPr id="305" name="Línea"/>
            <p:cNvSpPr/>
            <p:nvPr/>
          </p:nvSpPr>
          <p:spPr>
            <a:xfrm>
              <a:off x="0" y="0"/>
              <a:ext cx="3113897" cy="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42" name="Agrupar"/>
            <p:cNvGrpSpPr/>
            <p:nvPr/>
          </p:nvGrpSpPr>
          <p:grpSpPr>
            <a:xfrm>
              <a:off x="189131" y="1014198"/>
              <a:ext cx="2735298" cy="659966"/>
              <a:chOff x="0" y="0"/>
              <a:chExt cx="2735296" cy="659965"/>
            </a:xfrm>
          </p:grpSpPr>
          <p:sp>
            <p:nvSpPr>
              <p:cNvPr id="315" name="fun(    ,    ,    ,…)…"/>
              <p:cNvSpPr txBox="1"/>
              <p:nvPr/>
            </p:nvSpPr>
            <p:spPr>
              <a:xfrm>
                <a:off x="1558322" y="0"/>
                <a:ext cx="988254" cy="6599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99440" indent="-99440" defTabSz="508254">
                  <a:lnSpc>
                    <a:spcPct val="70000"/>
                  </a:lnSpc>
                  <a:spcBef>
                    <a:spcPts val="0"/>
                  </a:spcBef>
                  <a:defRPr sz="957" b="0">
                    <a:solidFill>
                      <a:srgbClr val="424242"/>
                    </a:solidFill>
                  </a:defRPr>
                </a:pPr>
                <a:r>
                  <a:rPr dirty="0"/>
                  <a:t>fun(    ,    ,    ,…)</a:t>
                </a:r>
              </a:p>
              <a:p>
                <a:pPr marL="99440" indent="-99440" defTabSz="508254">
                  <a:lnSpc>
                    <a:spcPct val="70000"/>
                  </a:lnSpc>
                  <a:spcBef>
                    <a:spcPts val="0"/>
                  </a:spcBef>
                  <a:defRPr sz="957" b="0">
                    <a:solidFill>
                      <a:srgbClr val="424242"/>
                    </a:solidFill>
                  </a:defRPr>
                </a:pPr>
                <a:r>
                  <a:rPr dirty="0"/>
                  <a:t>fun(    ,    ,    ,…)</a:t>
                </a:r>
              </a:p>
              <a:p>
                <a:pPr marL="99440" indent="-99440" defTabSz="508254">
                  <a:lnSpc>
                    <a:spcPct val="70000"/>
                  </a:lnSpc>
                  <a:spcBef>
                    <a:spcPts val="0"/>
                  </a:spcBef>
                  <a:defRPr sz="957" b="0">
                    <a:solidFill>
                      <a:srgbClr val="424242"/>
                    </a:solidFill>
                  </a:defRPr>
                </a:pPr>
                <a:r>
                  <a:rPr dirty="0"/>
                  <a:t>fun(    ,    ,    ,…)</a:t>
                </a:r>
              </a:p>
            </p:txBody>
          </p:sp>
          <p:sp>
            <p:nvSpPr>
              <p:cNvPr id="317" name="pmap(                      ,fun,…)"/>
              <p:cNvSpPr txBox="1"/>
              <p:nvPr/>
            </p:nvSpPr>
            <p:spPr>
              <a:xfrm>
                <a:off x="0" y="175348"/>
                <a:ext cx="1589031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98298" indent="-98298" defTabSz="502412">
                  <a:lnSpc>
                    <a:spcPct val="90000"/>
                  </a:lnSpc>
                  <a:spcBef>
                    <a:spcPts val="0"/>
                  </a:spcBef>
                  <a:defRPr sz="946" b="0">
                    <a:solidFill>
                      <a:srgbClr val="424242"/>
                    </a:solidFill>
                  </a:defRPr>
                </a:pPr>
                <a:r>
                  <a:rPr dirty="0" err="1">
                    <a:solidFill>
                      <a:srgbClr val="000000"/>
                    </a:solidFill>
                  </a:rPr>
                  <a:t>pmap</a:t>
                </a:r>
                <a:r>
                  <a:rPr dirty="0"/>
                  <a:t>(                      ,fun,…)</a:t>
                </a:r>
              </a:p>
            </p:txBody>
          </p:sp>
          <p:grpSp>
            <p:nvGrpSpPr>
              <p:cNvPr id="334" name="Agrupar"/>
              <p:cNvGrpSpPr/>
              <p:nvPr/>
            </p:nvGrpSpPr>
            <p:grpSpPr>
              <a:xfrm>
                <a:off x="338568" y="59952"/>
                <a:ext cx="605539" cy="539032"/>
                <a:chOff x="-95739" y="0"/>
                <a:chExt cx="605538" cy="539031"/>
              </a:xfrm>
            </p:grpSpPr>
            <p:sp>
              <p:nvSpPr>
                <p:cNvPr id="318" name="Rectángulo redondeado"/>
                <p:cNvSpPr/>
                <p:nvPr/>
              </p:nvSpPr>
              <p:spPr>
                <a:xfrm>
                  <a:off x="-55884" y="39129"/>
                  <a:ext cx="152940" cy="461802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23" name="Rectángulo redondeado"/>
                <p:cNvSpPr/>
                <p:nvPr/>
              </p:nvSpPr>
              <p:spPr>
                <a:xfrm>
                  <a:off x="-95739" y="0"/>
                  <a:ext cx="605538" cy="539031"/>
                </a:xfrm>
                <a:prstGeom prst="roundRect">
                  <a:avLst>
                    <a:gd name="adj" fmla="val 1303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24" name="Rectángulo redondeado"/>
                <p:cNvSpPr/>
                <p:nvPr/>
              </p:nvSpPr>
              <p:spPr>
                <a:xfrm>
                  <a:off x="131433" y="39129"/>
                  <a:ext cx="152940" cy="461802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29" name="Rectángulo redondeado"/>
                <p:cNvSpPr/>
                <p:nvPr/>
              </p:nvSpPr>
              <p:spPr>
                <a:xfrm>
                  <a:off x="318764" y="39129"/>
                  <a:ext cx="152940" cy="461803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339" name="Agrupar"/>
              <p:cNvGrpSpPr/>
              <p:nvPr/>
            </p:nvGrpSpPr>
            <p:grpSpPr>
              <a:xfrm>
                <a:off x="2582356" y="99081"/>
                <a:ext cx="152940" cy="461803"/>
                <a:chOff x="6080" y="0"/>
                <a:chExt cx="152940" cy="461801"/>
              </a:xfrm>
            </p:grpSpPr>
            <p:sp>
              <p:nvSpPr>
                <p:cNvPr id="335" name="Rectángulo redondeado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336" name="Table 2-1-2-4-1-1-1-1-5-3-1-3-3-1-1-1-1-2-4-3-1-4-2-3-3"/>
                <p:cNvGraphicFramePr/>
                <p:nvPr>
                  <p:extLst>
                    <p:ext uri="{D42A27DB-BD31-4B8C-83A1-F6EECF244321}">
                      <p14:modId xmlns:p14="http://schemas.microsoft.com/office/powerpoint/2010/main" val="1989342077"/>
                    </p:ext>
                  </p:extLst>
                </p:nvPr>
              </p:nvGraphicFramePr>
              <p:xfrm>
                <a:off x="25400" y="45993"/>
                <a:ext cx="108637" cy="12699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100" dirty="0"/>
                          </a:p>
                        </a:txBody>
                        <a:tcPr marL="50800" marR="50800" marT="50800" marB="5080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337" name="Table 2-1-2-4-1-1-1-1-5-3-1-3-3-1-1-1-1-2-2-1-3-1-4-2-3-3"/>
                <p:cNvGraphicFramePr/>
                <p:nvPr>
                  <p:extLst>
                    <p:ext uri="{D42A27DB-BD31-4B8C-83A1-F6EECF244321}">
                      <p14:modId xmlns:p14="http://schemas.microsoft.com/office/powerpoint/2010/main" val="3893830799"/>
                    </p:ext>
                  </p:extLst>
                </p:nvPr>
              </p:nvGraphicFramePr>
              <p:xfrm>
                <a:off x="25400" y="173750"/>
                <a:ext cx="108637" cy="12699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100" dirty="0"/>
                          </a:p>
                        </a:txBody>
                        <a:tcPr marL="50800" marR="50800" marT="50800" marB="5080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338" name="Table 2-1-2-4-1-1-1-1-5-3-1-3-3-1-1-1-1-2-1-1-2-1-4-2-3-3"/>
                <p:cNvGraphicFramePr/>
                <p:nvPr>
                  <p:extLst>
                    <p:ext uri="{D42A27DB-BD31-4B8C-83A1-F6EECF244321}">
                      <p14:modId xmlns:p14="http://schemas.microsoft.com/office/powerpoint/2010/main" val="4224690760"/>
                    </p:ext>
                  </p:extLst>
                </p:nvPr>
              </p:nvGraphicFramePr>
              <p:xfrm>
                <a:off x="25400" y="301506"/>
                <a:ext cx="108637" cy="12699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100" dirty="0"/>
                          </a:p>
                        </a:txBody>
                        <a:tcPr marL="50800" marR="50800" marT="50800" marB="50800" anchor="ctr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p:grpSp>
          <p:sp>
            <p:nvSpPr>
              <p:cNvPr id="340" name="Línea"/>
              <p:cNvSpPr/>
              <p:nvPr/>
            </p:nvSpPr>
            <p:spPr>
              <a:xfrm>
                <a:off x="2429191" y="340448"/>
                <a:ext cx="1269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41" name="Línea"/>
              <p:cNvSpPr/>
              <p:nvPr/>
            </p:nvSpPr>
            <p:spPr>
              <a:xfrm>
                <a:off x="1454466" y="342166"/>
                <a:ext cx="152306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343" name="pmap(.l, .f, …) Apply a function to groups of elements from a list of lists or vectors, return a list.  pmap(…"/>
            <p:cNvSpPr txBox="1"/>
            <p:nvPr/>
          </p:nvSpPr>
          <p:spPr>
            <a:xfrm>
              <a:off x="0" y="250761"/>
              <a:ext cx="3183141" cy="1092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defTabSz="543305">
                <a:lnSpc>
                  <a:spcPct val="80000"/>
                </a:lnSpc>
                <a:spcBef>
                  <a:spcPts val="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b="1" dirty="0" err="1"/>
                <a:t>pmap</a:t>
              </a:r>
              <a:r>
                <a:rPr dirty="0"/>
                <a:t>(.l, .f, …) </a:t>
              </a:r>
              <a:r>
                <a:rPr lang="es-ES" dirty="0"/>
                <a:t>Aplique una función a grupos de elementos de una lista de listas o vectores, devuelva una lista.</a:t>
              </a:r>
              <a:r>
                <a:rPr dirty="0"/>
                <a:t> </a:t>
              </a:r>
              <a:br>
                <a:rPr dirty="0"/>
              </a:br>
              <a:r>
                <a:rPr dirty="0" err="1"/>
                <a:t>pmap</a:t>
              </a:r>
              <a:r>
                <a:rPr dirty="0"/>
                <a:t>(</a:t>
              </a:r>
            </a:p>
            <a:p>
              <a:pPr defTabSz="543305">
                <a:lnSpc>
                  <a:spcPct val="80000"/>
                </a:lnSpc>
                <a:spcBef>
                  <a:spcPts val="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dirty="0"/>
                <a:t>  list(x, y, z), </a:t>
              </a:r>
            </a:p>
            <a:p>
              <a:pPr defTabSz="543305">
                <a:lnSpc>
                  <a:spcPct val="80000"/>
                </a:lnSpc>
                <a:spcBef>
                  <a:spcPts val="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dirty="0"/>
                <a:t>  function(first, second, third) first * (second + third)</a:t>
              </a:r>
            </a:p>
            <a:p>
              <a:pPr defTabSz="543305">
                <a:lnSpc>
                  <a:spcPct val="80000"/>
                </a:lnSpc>
                <a:spcBef>
                  <a:spcPts val="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dirty="0"/>
                <a:t>)</a:t>
              </a:r>
            </a:p>
          </p:txBody>
        </p:sp>
        <p:sp>
          <p:nvSpPr>
            <p:cNvPr id="344" name="MANY LISTS"/>
            <p:cNvSpPr txBox="1"/>
            <p:nvPr/>
          </p:nvSpPr>
          <p:spPr>
            <a:xfrm>
              <a:off x="-1" y="13247"/>
              <a:ext cx="1363153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1" indent="0"/>
              <a:r>
                <a:rPr lang="es-ES"/>
                <a:t>MUCHAS LISTAS</a:t>
              </a:r>
              <a:endParaRPr dirty="0"/>
            </a:p>
          </p:txBody>
        </p:sp>
        <p:sp>
          <p:nvSpPr>
            <p:cNvPr id="345" name="pmap_dbl(.l, .f, …)  Return a double vector.  pmap_dbl(list(y, z), ~ .x / .y)…"/>
            <p:cNvSpPr txBox="1"/>
            <p:nvPr/>
          </p:nvSpPr>
          <p:spPr>
            <a:xfrm>
              <a:off x="1190878" y="1894161"/>
              <a:ext cx="1950376" cy="4960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defTabSz="543305">
                <a:lnSpc>
                  <a:spcPct val="80000"/>
                </a:lnSpc>
                <a:spcBef>
                  <a:spcPts val="230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b="1" dirty="0" err="1"/>
                <a:t>pmap_dbl</a:t>
              </a:r>
              <a:r>
                <a:rPr b="1" dirty="0"/>
                <a:t>(</a:t>
              </a:r>
              <a:r>
                <a:rPr dirty="0"/>
                <a:t>.l, .f, …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lang="es-ES" dirty="0"/>
                <a:t>Devuelve un vector doble.</a:t>
              </a:r>
              <a:br>
                <a:rPr dirty="0"/>
              </a:br>
              <a:r>
                <a:rPr dirty="0" err="1"/>
                <a:t>pmap_dbl</a:t>
              </a:r>
              <a:r>
                <a:rPr dirty="0"/>
                <a:t>(list(y, z), ~ .x / .y)</a:t>
              </a:r>
            </a:p>
            <a:p>
              <a:pPr defTabSz="543305">
                <a:lnSpc>
                  <a:spcPct val="80000"/>
                </a:lnSpc>
                <a:spcBef>
                  <a:spcPts val="300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b="1" dirty="0" err="1"/>
                <a:t>pmap_int</a:t>
              </a:r>
              <a:r>
                <a:rPr b="1" dirty="0"/>
                <a:t>(</a:t>
              </a:r>
              <a:r>
                <a:rPr dirty="0"/>
                <a:t>.l, .f, …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lang="es-ES" dirty="0"/>
                <a:t>Devuelve un vector entero.</a:t>
              </a:r>
              <a:r>
                <a:rPr dirty="0"/>
                <a:t> </a:t>
              </a:r>
              <a:br>
                <a:rPr dirty="0"/>
              </a:br>
              <a:r>
                <a:rPr dirty="0" err="1"/>
                <a:t>pmap_int</a:t>
              </a:r>
              <a:r>
                <a:rPr dirty="0"/>
                <a:t>(list(y, z), `+`)</a:t>
              </a:r>
            </a:p>
            <a:p>
              <a:pPr defTabSz="543305">
                <a:lnSpc>
                  <a:spcPct val="80000"/>
                </a:lnSpc>
                <a:spcBef>
                  <a:spcPts val="300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b="1" dirty="0" err="1"/>
                <a:t>pmap_chr</a:t>
              </a:r>
              <a:r>
                <a:rPr b="1" dirty="0"/>
                <a:t>(</a:t>
              </a:r>
              <a:r>
                <a:rPr dirty="0"/>
                <a:t>.l, .f, …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lang="es-ES" dirty="0"/>
                <a:t>Devuelve un vector de caracteres.</a:t>
              </a:r>
              <a:br>
                <a:rPr dirty="0"/>
              </a:br>
              <a:r>
                <a:rPr dirty="0" err="1"/>
                <a:t>pmap_chr</a:t>
              </a:r>
              <a:r>
                <a:rPr dirty="0"/>
                <a:t>(list(l1, l2), paste, collapse = ",", </a:t>
              </a:r>
              <a:r>
                <a:rPr dirty="0" err="1"/>
                <a:t>sep</a:t>
              </a:r>
              <a:r>
                <a:rPr dirty="0"/>
                <a:t> = ":")</a:t>
              </a:r>
            </a:p>
            <a:p>
              <a:pPr defTabSz="543305">
                <a:lnSpc>
                  <a:spcPct val="80000"/>
                </a:lnSpc>
                <a:spcBef>
                  <a:spcPts val="230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b="1" dirty="0" err="1"/>
                <a:t>pmap_lgl</a:t>
              </a:r>
              <a:r>
                <a:rPr b="1" dirty="0"/>
                <a:t>(</a:t>
              </a:r>
              <a:r>
                <a:rPr dirty="0"/>
                <a:t>.l, .f, …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lang="es-ES" dirty="0"/>
                <a:t>Devuelve un vector lógico.</a:t>
              </a:r>
              <a:br>
                <a:rPr dirty="0"/>
              </a:br>
              <a:r>
                <a:rPr dirty="0" err="1"/>
                <a:t>pmap_lgl</a:t>
              </a:r>
              <a:r>
                <a:rPr dirty="0"/>
                <a:t>(list(l2, l1), `%in%`)</a:t>
              </a:r>
            </a:p>
            <a:p>
              <a:pPr defTabSz="543305">
                <a:lnSpc>
                  <a:spcPct val="80000"/>
                </a:lnSpc>
                <a:spcBef>
                  <a:spcPts val="230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b="1" dirty="0" err="1"/>
                <a:t>pmap_vec</a:t>
              </a:r>
              <a:r>
                <a:rPr b="1" dirty="0"/>
                <a:t>(</a:t>
              </a:r>
              <a:r>
                <a:rPr dirty="0"/>
                <a:t>.l, .f, …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lang="es-ES" dirty="0"/>
                <a:t>Devuelve un vector que es del tipo común más simple.</a:t>
              </a:r>
              <a:r>
                <a:rPr dirty="0"/>
                <a:t> </a:t>
              </a:r>
              <a:br>
                <a:rPr dirty="0"/>
              </a:br>
              <a:r>
                <a:rPr dirty="0" err="1"/>
                <a:t>pmap_vec</a:t>
              </a:r>
              <a:r>
                <a:rPr dirty="0"/>
                <a:t>(list(l1, l2), paste, collapse = ",", </a:t>
              </a:r>
              <a:r>
                <a:rPr dirty="0" err="1"/>
                <a:t>sep</a:t>
              </a:r>
              <a:r>
                <a:rPr dirty="0"/>
                <a:t> = ":")</a:t>
              </a:r>
            </a:p>
            <a:p>
              <a:pPr defTabSz="543305">
                <a:lnSpc>
                  <a:spcPct val="80000"/>
                </a:lnSpc>
                <a:spcBef>
                  <a:spcPts val="3600"/>
                </a:spcBef>
                <a:defRPr sz="1116">
                  <a:solidFill>
                    <a:srgbClr val="000000"/>
                  </a:solidFill>
                </a:defRPr>
              </a:pPr>
              <a:r>
                <a:rPr dirty="0" err="1"/>
                <a:t>pwalk</a:t>
              </a:r>
              <a:r>
                <a:rPr dirty="0"/>
                <a:t>(</a:t>
              </a:r>
              <a:r>
                <a:rPr b="0" dirty="0"/>
                <a:t>.l, .f, ...</a:t>
              </a:r>
              <a:r>
                <a:rPr dirty="0"/>
                <a:t>)</a:t>
              </a:r>
              <a:r>
                <a:rPr b="0" dirty="0"/>
                <a:t> </a:t>
              </a:r>
              <a:r>
                <a:rPr lang="es-ES" b="0" dirty="0"/>
                <a:t>Desencadena efectos secundarios, regresa de forma invisible.</a:t>
              </a:r>
              <a:br>
                <a:rPr b="0" dirty="0"/>
              </a:br>
              <a:r>
                <a:rPr b="0" dirty="0" err="1"/>
                <a:t>pwalk</a:t>
              </a:r>
              <a:r>
                <a:rPr b="0" dirty="0"/>
                <a:t>(list(</a:t>
              </a:r>
              <a:r>
                <a:rPr b="0" dirty="0" err="1"/>
                <a:t>objs</a:t>
              </a:r>
              <a:r>
                <a:rPr b="0" dirty="0"/>
                <a:t>, paths), save)</a:t>
              </a:r>
            </a:p>
          </p:txBody>
        </p:sp>
        <p:grpSp>
          <p:nvGrpSpPr>
            <p:cNvPr id="359" name="Agrupar"/>
            <p:cNvGrpSpPr/>
            <p:nvPr/>
          </p:nvGrpSpPr>
          <p:grpSpPr>
            <a:xfrm>
              <a:off x="65351" y="1897703"/>
              <a:ext cx="922042" cy="485345"/>
              <a:chOff x="0" y="0"/>
              <a:chExt cx="922041" cy="485342"/>
            </a:xfrm>
          </p:grpSpPr>
          <p:graphicFrame>
            <p:nvGraphicFramePr>
              <p:cNvPr id="346" name="Table 2-1-2-4-1-1-1-1-5-3-1-3-3-1-1-1-1-2-4-3-1-4-2-3-1-1-2-1-3-4-4"/>
              <p:cNvGraphicFramePr/>
              <p:nvPr/>
            </p:nvGraphicFramePr>
            <p:xfrm>
              <a:off x="791676" y="27947"/>
              <a:ext cx="130365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1,0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2,5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3,0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347" name="Línea"/>
              <p:cNvSpPr/>
              <p:nvPr/>
            </p:nvSpPr>
            <p:spPr>
              <a:xfrm>
                <a:off x="581092" y="211628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358" name="Agrupar"/>
              <p:cNvGrpSpPr/>
              <p:nvPr/>
            </p:nvGrpSpPr>
            <p:grpSpPr>
              <a:xfrm>
                <a:off x="0" y="0"/>
                <a:ext cx="545887" cy="485342"/>
                <a:chOff x="0" y="0"/>
                <a:chExt cx="545886" cy="485339"/>
              </a:xfrm>
            </p:grpSpPr>
            <p:grpSp>
              <p:nvGrpSpPr>
                <p:cNvPr id="350" name="Agrupar"/>
                <p:cNvGrpSpPr/>
                <p:nvPr/>
              </p:nvGrpSpPr>
              <p:grpSpPr>
                <a:xfrm>
                  <a:off x="36595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48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49" name="Table 2-1-2-4-1-1-1-1-5-3-1-3-3-1-1-1-1-2-4-3-1-4-2-3-1-1-2-1-4-2-4-6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219140633"/>
                      </p:ext>
                    </p:extLst>
                  </p:nvPr>
                </p:nvGraphicFramePr>
                <p:xfrm>
                  <a:off x="27964" y="44872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sp>
              <p:nvSpPr>
                <p:cNvPr id="351" name="Rectángulo redondeado"/>
                <p:cNvSpPr/>
                <p:nvPr/>
              </p:nvSpPr>
              <p:spPr>
                <a:xfrm>
                  <a:off x="0" y="0"/>
                  <a:ext cx="545886" cy="485339"/>
                </a:xfrm>
                <a:prstGeom prst="roundRect">
                  <a:avLst>
                    <a:gd name="adj" fmla="val 262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354" name="Agrupar"/>
                <p:cNvGrpSpPr/>
                <p:nvPr/>
              </p:nvGrpSpPr>
              <p:grpSpPr>
                <a:xfrm>
                  <a:off x="202304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52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53" name="Table 2-1-2-4-1-1-1-1-5-3-1-3-3-1-1-1-1-2-4-3-1-4-2-3-1-1-2-1-4-2-4-6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026367682"/>
                      </p:ext>
                    </p:extLst>
                  </p:nvPr>
                </p:nvGraphicFramePr>
                <p:xfrm>
                  <a:off x="25927" y="44872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grpSp>
              <p:nvGrpSpPr>
                <p:cNvPr id="357" name="Agrupar"/>
                <p:cNvGrpSpPr/>
                <p:nvPr/>
              </p:nvGrpSpPr>
              <p:grpSpPr>
                <a:xfrm>
                  <a:off x="3467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55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56" name="Table 2-1-2-4-1-1-1-1-5-3-1-3-3-1-1-1-1-2-4-3-1-4-2-3-1-1-2-1-4-2-4-6-2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615412170"/>
                      </p:ext>
                    </p:extLst>
                  </p:nvPr>
                </p:nvGraphicFramePr>
                <p:xfrm>
                  <a:off x="25927" y="44873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</p:grpSp>
        </p:grpSp>
        <p:grpSp>
          <p:nvGrpSpPr>
            <p:cNvPr id="373" name="Agrupar"/>
            <p:cNvGrpSpPr/>
            <p:nvPr/>
          </p:nvGrpSpPr>
          <p:grpSpPr>
            <a:xfrm>
              <a:off x="65351" y="2703025"/>
              <a:ext cx="922043" cy="485345"/>
              <a:chOff x="0" y="0"/>
              <a:chExt cx="922042" cy="485342"/>
            </a:xfrm>
          </p:grpSpPr>
          <p:graphicFrame>
            <p:nvGraphicFramePr>
              <p:cNvPr id="360" name="Table 2-1-2-4-1-1-1-1-5-3-1-3-3-1-1-1-1-2-4-3-1-4-2-3-1-1-2-1-3-4-4-1"/>
              <p:cNvGraphicFramePr/>
              <p:nvPr/>
            </p:nvGraphicFramePr>
            <p:xfrm>
              <a:off x="791677" y="27947"/>
              <a:ext cx="130365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361" name="Línea"/>
              <p:cNvSpPr/>
              <p:nvPr/>
            </p:nvSpPr>
            <p:spPr>
              <a:xfrm>
                <a:off x="581093" y="211628"/>
                <a:ext cx="162464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372" name="Agrupar"/>
              <p:cNvGrpSpPr/>
              <p:nvPr/>
            </p:nvGrpSpPr>
            <p:grpSpPr>
              <a:xfrm>
                <a:off x="0" y="0"/>
                <a:ext cx="545887" cy="485342"/>
                <a:chOff x="0" y="0"/>
                <a:chExt cx="545886" cy="485339"/>
              </a:xfrm>
            </p:grpSpPr>
            <p:grpSp>
              <p:nvGrpSpPr>
                <p:cNvPr id="364" name="Agrupar"/>
                <p:cNvGrpSpPr/>
                <p:nvPr/>
              </p:nvGrpSpPr>
              <p:grpSpPr>
                <a:xfrm>
                  <a:off x="36595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62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63" name="Table 2-1-2-4-1-1-1-1-5-3-1-3-3-1-1-1-1-2-4-3-1-4-2-3-1-1-2-1-4-2-4-6-3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125390282"/>
                      </p:ext>
                    </p:extLst>
                  </p:nvPr>
                </p:nvGraphicFramePr>
                <p:xfrm>
                  <a:off x="25400" y="44872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sp>
              <p:nvSpPr>
                <p:cNvPr id="365" name="Rectángulo redondeado"/>
                <p:cNvSpPr/>
                <p:nvPr/>
              </p:nvSpPr>
              <p:spPr>
                <a:xfrm>
                  <a:off x="0" y="0"/>
                  <a:ext cx="545886" cy="485339"/>
                </a:xfrm>
                <a:prstGeom prst="roundRect">
                  <a:avLst>
                    <a:gd name="adj" fmla="val 262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368" name="Agrupar"/>
                <p:cNvGrpSpPr/>
                <p:nvPr/>
              </p:nvGrpSpPr>
              <p:grpSpPr>
                <a:xfrm>
                  <a:off x="202304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66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67" name="Table 2-1-2-4-1-1-1-1-5-3-1-3-3-1-1-1-1-2-4-3-1-4-2-3-1-1-2-1-4-2-4-6-1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658526668"/>
                      </p:ext>
                    </p:extLst>
                  </p:nvPr>
                </p:nvGraphicFramePr>
                <p:xfrm>
                  <a:off x="25400" y="44872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grpSp>
              <p:nvGrpSpPr>
                <p:cNvPr id="371" name="Agrupar"/>
                <p:cNvGrpSpPr/>
                <p:nvPr/>
              </p:nvGrpSpPr>
              <p:grpSpPr>
                <a:xfrm>
                  <a:off x="3467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69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70" name="Table 2-1-2-4-1-1-1-1-5-3-1-3-3-1-1-1-1-2-4-3-1-4-2-3-1-1-2-1-4-2-4-6-2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256034385"/>
                      </p:ext>
                    </p:extLst>
                  </p:nvPr>
                </p:nvGraphicFramePr>
                <p:xfrm>
                  <a:off x="25400" y="44873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</p:grpSp>
        </p:grpSp>
        <p:grpSp>
          <p:nvGrpSpPr>
            <p:cNvPr id="387" name="Agrupar"/>
            <p:cNvGrpSpPr/>
            <p:nvPr/>
          </p:nvGrpSpPr>
          <p:grpSpPr>
            <a:xfrm>
              <a:off x="65351" y="3508347"/>
              <a:ext cx="922042" cy="485345"/>
              <a:chOff x="0" y="0"/>
              <a:chExt cx="922041" cy="485342"/>
            </a:xfrm>
          </p:grpSpPr>
          <p:graphicFrame>
            <p:nvGraphicFramePr>
              <p:cNvPr id="374" name="Table 2-1-2-4-1-1-1-1-5-3-1-3-3-1-1-1-1-2-4-3-1-4-2-3-1-1-2-1-3-4-4-2"/>
              <p:cNvGraphicFramePr/>
              <p:nvPr/>
            </p:nvGraphicFramePr>
            <p:xfrm>
              <a:off x="791676" y="27947"/>
              <a:ext cx="130365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375" name="Línea"/>
              <p:cNvSpPr/>
              <p:nvPr/>
            </p:nvSpPr>
            <p:spPr>
              <a:xfrm>
                <a:off x="581092" y="211628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386" name="Agrupar"/>
              <p:cNvGrpSpPr/>
              <p:nvPr/>
            </p:nvGrpSpPr>
            <p:grpSpPr>
              <a:xfrm>
                <a:off x="0" y="0"/>
                <a:ext cx="545887" cy="485342"/>
                <a:chOff x="0" y="0"/>
                <a:chExt cx="545886" cy="485339"/>
              </a:xfrm>
            </p:grpSpPr>
            <p:grpSp>
              <p:nvGrpSpPr>
                <p:cNvPr id="378" name="Agrupar"/>
                <p:cNvGrpSpPr/>
                <p:nvPr/>
              </p:nvGrpSpPr>
              <p:grpSpPr>
                <a:xfrm>
                  <a:off x="36595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76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77" name="Table 2-1-2-4-1-1-1-1-5-3-1-3-3-1-1-1-1-2-4-3-1-4-2-3-1-1-2-1-4-2-4-6-4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942025323"/>
                      </p:ext>
                    </p:extLst>
                  </p:nvPr>
                </p:nvGraphicFramePr>
                <p:xfrm>
                  <a:off x="25400" y="44872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sp>
              <p:nvSpPr>
                <p:cNvPr id="379" name="Rectángulo redondeado"/>
                <p:cNvSpPr/>
                <p:nvPr/>
              </p:nvSpPr>
              <p:spPr>
                <a:xfrm>
                  <a:off x="0" y="0"/>
                  <a:ext cx="545886" cy="485339"/>
                </a:xfrm>
                <a:prstGeom prst="roundRect">
                  <a:avLst>
                    <a:gd name="adj" fmla="val 262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382" name="Agrupar"/>
                <p:cNvGrpSpPr/>
                <p:nvPr/>
              </p:nvGrpSpPr>
              <p:grpSpPr>
                <a:xfrm>
                  <a:off x="202304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80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81" name="Table 2-1-2-4-1-1-1-1-5-3-1-3-3-1-1-1-1-2-4-3-1-4-2-3-1-1-2-1-4-2-4-6-1-2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781332584"/>
                      </p:ext>
                    </p:extLst>
                  </p:nvPr>
                </p:nvGraphicFramePr>
                <p:xfrm>
                  <a:off x="25400" y="44872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grpSp>
              <p:nvGrpSpPr>
                <p:cNvPr id="385" name="Agrupar"/>
                <p:cNvGrpSpPr/>
                <p:nvPr/>
              </p:nvGrpSpPr>
              <p:grpSpPr>
                <a:xfrm>
                  <a:off x="3467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83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84" name="Table 2-1-2-4-1-1-1-1-5-3-1-3-3-1-1-1-1-2-4-3-1-4-2-3-1-1-2-1-4-2-4-6-2-2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806500794"/>
                      </p:ext>
                    </p:extLst>
                  </p:nvPr>
                </p:nvGraphicFramePr>
                <p:xfrm>
                  <a:off x="25400" y="44873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</p:grpSp>
        </p:grpSp>
        <p:grpSp>
          <p:nvGrpSpPr>
            <p:cNvPr id="401" name="Agrupar"/>
            <p:cNvGrpSpPr/>
            <p:nvPr/>
          </p:nvGrpSpPr>
          <p:grpSpPr>
            <a:xfrm>
              <a:off x="65351" y="4313668"/>
              <a:ext cx="922043" cy="485345"/>
              <a:chOff x="0" y="0"/>
              <a:chExt cx="922042" cy="485342"/>
            </a:xfrm>
          </p:grpSpPr>
          <p:graphicFrame>
            <p:nvGraphicFramePr>
              <p:cNvPr id="388" name="Table 2-1-2-4-1-1-1-1-5-3-1-3-3-1-1-1-1-2-4-3-1-4-2-3-1-1-2-1-3-4-4-3"/>
              <p:cNvGraphicFramePr/>
              <p:nvPr/>
            </p:nvGraphicFramePr>
            <p:xfrm>
              <a:off x="791677" y="27947"/>
              <a:ext cx="130365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T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F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T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389" name="Línea"/>
              <p:cNvSpPr/>
              <p:nvPr/>
            </p:nvSpPr>
            <p:spPr>
              <a:xfrm>
                <a:off x="581093" y="211628"/>
                <a:ext cx="162464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400" name="Agrupar"/>
              <p:cNvGrpSpPr/>
              <p:nvPr/>
            </p:nvGrpSpPr>
            <p:grpSpPr>
              <a:xfrm>
                <a:off x="0" y="0"/>
                <a:ext cx="545887" cy="485342"/>
                <a:chOff x="0" y="0"/>
                <a:chExt cx="545886" cy="485339"/>
              </a:xfrm>
            </p:grpSpPr>
            <p:grpSp>
              <p:nvGrpSpPr>
                <p:cNvPr id="392" name="Agrupar"/>
                <p:cNvGrpSpPr/>
                <p:nvPr/>
              </p:nvGrpSpPr>
              <p:grpSpPr>
                <a:xfrm>
                  <a:off x="36595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90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91" name="Table 2-1-2-4-1-1-1-1-5-3-1-3-3-1-1-1-1-2-4-3-1-4-2-3-1-1-2-1-4-2-4-6-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162577472"/>
                      </p:ext>
                    </p:extLst>
                  </p:nvPr>
                </p:nvGraphicFramePr>
                <p:xfrm>
                  <a:off x="25400" y="44872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sp>
              <p:nvSpPr>
                <p:cNvPr id="393" name="Rectángulo redondeado"/>
                <p:cNvSpPr/>
                <p:nvPr/>
              </p:nvSpPr>
              <p:spPr>
                <a:xfrm>
                  <a:off x="0" y="0"/>
                  <a:ext cx="545886" cy="485339"/>
                </a:xfrm>
                <a:prstGeom prst="roundRect">
                  <a:avLst>
                    <a:gd name="adj" fmla="val 262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396" name="Agrupar"/>
                <p:cNvGrpSpPr/>
                <p:nvPr/>
              </p:nvGrpSpPr>
              <p:grpSpPr>
                <a:xfrm>
                  <a:off x="202304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94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95" name="Table 2-1-2-4-1-1-1-1-5-3-1-3-3-1-1-1-1-2-4-3-1-4-2-3-1-1-2-1-4-2-4-6-1-3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244649235"/>
                      </p:ext>
                    </p:extLst>
                  </p:nvPr>
                </p:nvGraphicFramePr>
                <p:xfrm>
                  <a:off x="25400" y="44872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grpSp>
              <p:nvGrpSpPr>
                <p:cNvPr id="399" name="Agrupar"/>
                <p:cNvGrpSpPr/>
                <p:nvPr/>
              </p:nvGrpSpPr>
              <p:grpSpPr>
                <a:xfrm>
                  <a:off x="3467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97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98" name="Table 2-1-2-4-1-1-1-1-5-3-1-3-3-1-1-1-1-2-4-3-1-4-2-3-1-1-2-1-4-2-4-6-2-3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299801456"/>
                      </p:ext>
                    </p:extLst>
                  </p:nvPr>
                </p:nvGraphicFramePr>
                <p:xfrm>
                  <a:off x="25400" y="44873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</p:grpSp>
        </p:grpSp>
        <p:grpSp>
          <p:nvGrpSpPr>
            <p:cNvPr id="417" name="Agrupar"/>
            <p:cNvGrpSpPr/>
            <p:nvPr/>
          </p:nvGrpSpPr>
          <p:grpSpPr>
            <a:xfrm>
              <a:off x="66741" y="6159165"/>
              <a:ext cx="966697" cy="485345"/>
              <a:chOff x="0" y="222250"/>
              <a:chExt cx="966696" cy="485342"/>
            </a:xfrm>
          </p:grpSpPr>
          <p:sp>
            <p:nvSpPr>
              <p:cNvPr id="402" name="Línea"/>
              <p:cNvSpPr/>
              <p:nvPr/>
            </p:nvSpPr>
            <p:spPr>
              <a:xfrm>
                <a:off x="581092" y="433878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413" name="Agrupar"/>
              <p:cNvGrpSpPr/>
              <p:nvPr/>
            </p:nvGrpSpPr>
            <p:grpSpPr>
              <a:xfrm>
                <a:off x="0" y="222250"/>
                <a:ext cx="545887" cy="485342"/>
                <a:chOff x="0" y="222250"/>
                <a:chExt cx="545886" cy="485339"/>
              </a:xfrm>
            </p:grpSpPr>
            <p:grpSp>
              <p:nvGrpSpPr>
                <p:cNvPr id="405" name="Agrupar"/>
                <p:cNvGrpSpPr/>
                <p:nvPr/>
              </p:nvGrpSpPr>
              <p:grpSpPr>
                <a:xfrm>
                  <a:off x="365957" y="248596"/>
                  <a:ext cx="146034" cy="432649"/>
                  <a:chOff x="6811" y="222250"/>
                  <a:chExt cx="146034" cy="432646"/>
                </a:xfrm>
              </p:grpSpPr>
              <p:sp>
                <p:nvSpPr>
                  <p:cNvPr id="403" name="Rectángulo redondeado"/>
                  <p:cNvSpPr/>
                  <p:nvPr/>
                </p:nvSpPr>
                <p:spPr>
                  <a:xfrm>
                    <a:off x="6811" y="22225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404" name="Table 2-1-2-4-1-1-1-1-5-3-1-3-3-1-1-1-1-2-4-3-1-4-2-3-1-1-2-1-4-2-4-6-6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120845960"/>
                      </p:ext>
                    </p:extLst>
                  </p:nvPr>
                </p:nvGraphicFramePr>
                <p:xfrm>
                  <a:off x="25400" y="267122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sp>
              <p:nvSpPr>
                <p:cNvPr id="406" name="Rectángulo redondeado"/>
                <p:cNvSpPr/>
                <p:nvPr/>
              </p:nvSpPr>
              <p:spPr>
                <a:xfrm>
                  <a:off x="0" y="222250"/>
                  <a:ext cx="545886" cy="485339"/>
                </a:xfrm>
                <a:prstGeom prst="roundRect">
                  <a:avLst>
                    <a:gd name="adj" fmla="val 262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409" name="Agrupar"/>
                <p:cNvGrpSpPr/>
                <p:nvPr/>
              </p:nvGrpSpPr>
              <p:grpSpPr>
                <a:xfrm>
                  <a:off x="202304" y="248596"/>
                  <a:ext cx="146034" cy="432649"/>
                  <a:chOff x="6811" y="222250"/>
                  <a:chExt cx="146034" cy="432646"/>
                </a:xfrm>
              </p:grpSpPr>
              <p:sp>
                <p:nvSpPr>
                  <p:cNvPr id="407" name="Rectángulo redondeado"/>
                  <p:cNvSpPr/>
                  <p:nvPr/>
                </p:nvSpPr>
                <p:spPr>
                  <a:xfrm>
                    <a:off x="6811" y="22225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408" name="Table 2-1-2-4-1-1-1-1-5-3-1-3-3-1-1-1-1-2-4-3-1-4-2-3-1-1-2-1-4-2-4-6-1-4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399910079"/>
                      </p:ext>
                    </p:extLst>
                  </p:nvPr>
                </p:nvGraphicFramePr>
                <p:xfrm>
                  <a:off x="25400" y="267122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grpSp>
              <p:nvGrpSpPr>
                <p:cNvPr id="412" name="Agrupar"/>
                <p:cNvGrpSpPr/>
                <p:nvPr/>
              </p:nvGrpSpPr>
              <p:grpSpPr>
                <a:xfrm>
                  <a:off x="34677" y="248596"/>
                  <a:ext cx="146034" cy="432649"/>
                  <a:chOff x="6811" y="222250"/>
                  <a:chExt cx="146034" cy="432646"/>
                </a:xfrm>
              </p:grpSpPr>
              <p:sp>
                <p:nvSpPr>
                  <p:cNvPr id="410" name="Rectángulo redondeado"/>
                  <p:cNvSpPr/>
                  <p:nvPr/>
                </p:nvSpPr>
                <p:spPr>
                  <a:xfrm>
                    <a:off x="6811" y="22225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411" name="Table 2-1-2-4-1-1-1-1-5-3-1-3-3-1-1-1-1-2-4-3-1-4-2-3-1-1-2-1-4-2-4-6-2-4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359859362"/>
                      </p:ext>
                    </p:extLst>
                  </p:nvPr>
                </p:nvGraphicFramePr>
                <p:xfrm>
                  <a:off x="25400" y="267123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</p:grpSp>
          <p:grpSp>
            <p:nvGrpSpPr>
              <p:cNvPr id="416" name="Agrupar"/>
              <p:cNvGrpSpPr/>
              <p:nvPr/>
            </p:nvGrpSpPr>
            <p:grpSpPr>
              <a:xfrm>
                <a:off x="782562" y="222250"/>
                <a:ext cx="184134" cy="470749"/>
                <a:chOff x="0" y="222250"/>
                <a:chExt cx="184134" cy="470746"/>
              </a:xfrm>
            </p:grpSpPr>
            <p:sp>
              <p:nvSpPr>
                <p:cNvPr id="414" name="Rectángulo redondeado"/>
                <p:cNvSpPr/>
                <p:nvPr/>
              </p:nvSpPr>
              <p:spPr>
                <a:xfrm>
                  <a:off x="0" y="22225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415" name="Table 2-1-2-4-1-1-1-1-5-3-1-3-3-1-1-1-1-2-4-3-1-4-2-3-1-1-2-1-4-2-1-2-2"/>
                <p:cNvGraphicFramePr/>
                <p:nvPr>
                  <p:extLst>
                    <p:ext uri="{D42A27DB-BD31-4B8C-83A1-F6EECF244321}">
                      <p14:modId xmlns:p14="http://schemas.microsoft.com/office/powerpoint/2010/main" val="1359129136"/>
                    </p:ext>
                  </p:extLst>
                </p:nvPr>
              </p:nvGraphicFramePr>
              <p:xfrm>
                <a:off x="31288" y="267123"/>
                <a:ext cx="108638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rgbClr val="407BAA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431" name="Agrupar"/>
            <p:cNvGrpSpPr/>
            <p:nvPr/>
          </p:nvGrpSpPr>
          <p:grpSpPr>
            <a:xfrm>
              <a:off x="65351" y="5118989"/>
              <a:ext cx="922042" cy="485345"/>
              <a:chOff x="0" y="0"/>
              <a:chExt cx="922041" cy="485342"/>
            </a:xfrm>
          </p:grpSpPr>
          <p:graphicFrame>
            <p:nvGraphicFramePr>
              <p:cNvPr id="418" name="Table 2-1-2-4-1-1-1-1-5-3-1-3-3-1-1-1-1-2-4-3-1-4-2-3-1-1-2-1-3-4-4-2-1"/>
              <p:cNvGraphicFramePr/>
              <p:nvPr/>
            </p:nvGraphicFramePr>
            <p:xfrm>
              <a:off x="791676" y="27947"/>
              <a:ext cx="130365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419" name="Línea"/>
              <p:cNvSpPr/>
              <p:nvPr/>
            </p:nvSpPr>
            <p:spPr>
              <a:xfrm>
                <a:off x="581092" y="211628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430" name="Agrupar"/>
              <p:cNvGrpSpPr/>
              <p:nvPr/>
            </p:nvGrpSpPr>
            <p:grpSpPr>
              <a:xfrm>
                <a:off x="0" y="0"/>
                <a:ext cx="545887" cy="485342"/>
                <a:chOff x="0" y="0"/>
                <a:chExt cx="545886" cy="485339"/>
              </a:xfrm>
            </p:grpSpPr>
            <p:grpSp>
              <p:nvGrpSpPr>
                <p:cNvPr id="422" name="Agrupar"/>
                <p:cNvGrpSpPr/>
                <p:nvPr/>
              </p:nvGrpSpPr>
              <p:grpSpPr>
                <a:xfrm>
                  <a:off x="36595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420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421" name="Table 2-1-2-4-1-1-1-1-5-3-1-3-3-1-1-1-1-2-4-3-1-4-2-3-1-1-2-1-4-2-4-6-4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306013681"/>
                      </p:ext>
                    </p:extLst>
                  </p:nvPr>
                </p:nvGraphicFramePr>
                <p:xfrm>
                  <a:off x="25400" y="44872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sp>
              <p:nvSpPr>
                <p:cNvPr id="423" name="Rectángulo redondeado"/>
                <p:cNvSpPr/>
                <p:nvPr/>
              </p:nvSpPr>
              <p:spPr>
                <a:xfrm>
                  <a:off x="0" y="0"/>
                  <a:ext cx="545886" cy="485339"/>
                </a:xfrm>
                <a:prstGeom prst="roundRect">
                  <a:avLst>
                    <a:gd name="adj" fmla="val 262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426" name="Agrupar"/>
                <p:cNvGrpSpPr/>
                <p:nvPr/>
              </p:nvGrpSpPr>
              <p:grpSpPr>
                <a:xfrm>
                  <a:off x="202304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424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425" name="Table 2-1-2-4-1-1-1-1-5-3-1-3-3-1-1-1-1-2-4-3-1-4-2-3-1-1-2-1-4-2-4-6-1-2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244120312"/>
                      </p:ext>
                    </p:extLst>
                  </p:nvPr>
                </p:nvGraphicFramePr>
                <p:xfrm>
                  <a:off x="25400" y="44872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grpSp>
              <p:nvGrpSpPr>
                <p:cNvPr id="429" name="Agrupar"/>
                <p:cNvGrpSpPr/>
                <p:nvPr/>
              </p:nvGrpSpPr>
              <p:grpSpPr>
                <a:xfrm>
                  <a:off x="3467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427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428" name="Table 2-1-2-4-1-1-1-1-5-3-1-3-3-1-1-1-1-2-4-3-1-4-2-3-1-1-2-1-4-2-4-6-2-2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982569137"/>
                      </p:ext>
                    </p:extLst>
                  </p:nvPr>
                </p:nvGraphicFramePr>
                <p:xfrm>
                  <a:off x="25400" y="44873"/>
                  <a:ext cx="108637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</p:grpSp>
        </p:grpSp>
      </p:grpSp>
      <p:sp>
        <p:nvSpPr>
          <p:cNvPr id="433" name="imap(.x, .f, ...) is shorthand for map2(.x, names(.x), .f) or  map2(.x, seq_along(.x), .f)  depending on whether .x is named or not."/>
          <p:cNvSpPr txBox="1"/>
          <p:nvPr/>
        </p:nvSpPr>
        <p:spPr>
          <a:xfrm>
            <a:off x="3962399" y="8298028"/>
            <a:ext cx="4594861" cy="381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imap</a:t>
            </a:r>
            <a:r>
              <a:rPr sz="1100" b="1" dirty="0"/>
              <a:t>(.x, .f, ...)</a:t>
            </a:r>
            <a:r>
              <a:rPr sz="1100" dirty="0">
                <a:solidFill>
                  <a:srgbClr val="373A3C"/>
                </a:solidFill>
              </a:rPr>
              <a:t> </a:t>
            </a:r>
            <a:r>
              <a:rPr lang="es-ES" sz="1100" dirty="0">
                <a:solidFill>
                  <a:srgbClr val="373A3C"/>
                </a:solidFill>
              </a:rPr>
              <a:t>es la abreviatura de</a:t>
            </a:r>
            <a:r>
              <a:rPr sz="1100" dirty="0">
                <a:solidFill>
                  <a:srgbClr val="373A3C"/>
                </a:solidFill>
              </a:rPr>
              <a:t> </a:t>
            </a:r>
            <a:r>
              <a:rPr sz="1100" b="1" dirty="0"/>
              <a:t>map2(.x, names(.x),</a:t>
            </a:r>
            <a:r>
              <a:rPr lang="es-ES" sz="1100" b="1" dirty="0"/>
              <a:t> </a:t>
            </a:r>
            <a:r>
              <a:rPr sz="1100" b="1" dirty="0"/>
              <a:t>.f)</a:t>
            </a:r>
            <a:r>
              <a:rPr sz="1100" dirty="0">
                <a:solidFill>
                  <a:srgbClr val="373A3C"/>
                </a:solidFill>
              </a:rPr>
              <a:t> o  </a:t>
            </a:r>
            <a:r>
              <a:rPr sz="1100" b="1" dirty="0"/>
              <a:t>map2(.x, </a:t>
            </a:r>
            <a:r>
              <a:rPr sz="1100" b="1" dirty="0" err="1"/>
              <a:t>seq_along</a:t>
            </a:r>
            <a:r>
              <a:rPr sz="1100" b="1" dirty="0"/>
              <a:t>(.x), .f)</a:t>
            </a:r>
            <a:r>
              <a:rPr sz="1100" dirty="0">
                <a:solidFill>
                  <a:srgbClr val="373A3C"/>
                </a:solidFill>
              </a:rPr>
              <a:t>  </a:t>
            </a:r>
            <a:r>
              <a:rPr lang="es-ES" sz="1100" dirty="0">
                <a:solidFill>
                  <a:srgbClr val="373A3C"/>
                </a:solidFill>
              </a:rPr>
              <a:t>dependiendo de si</a:t>
            </a:r>
            <a:r>
              <a:rPr sz="1100" dirty="0">
                <a:solidFill>
                  <a:srgbClr val="373A3C"/>
                </a:solidFill>
              </a:rPr>
              <a:t> </a:t>
            </a:r>
            <a:r>
              <a:rPr sz="1100" b="1" dirty="0"/>
              <a:t>.x</a:t>
            </a:r>
            <a:r>
              <a:rPr sz="1100" dirty="0">
                <a:solidFill>
                  <a:srgbClr val="373A3C"/>
                </a:solidFill>
              </a:rPr>
              <a:t> </a:t>
            </a:r>
            <a:r>
              <a:rPr lang="es-ES" sz="1100" dirty="0">
                <a:solidFill>
                  <a:srgbClr val="373A3C"/>
                </a:solidFill>
              </a:rPr>
              <a:t>se nombra o no</a:t>
            </a:r>
            <a:r>
              <a:rPr sz="1100" dirty="0">
                <a:solidFill>
                  <a:srgbClr val="373A3C"/>
                </a:solidFill>
              </a:rPr>
              <a:t>.</a:t>
            </a:r>
          </a:p>
        </p:txBody>
      </p:sp>
      <p:pic>
        <p:nvPicPr>
          <p:cNvPr id="434" name="purrr.png" descr="purr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" name="Table 2-1-2-4-1-1-1-1-5-3-1-3-3-1-1-1-1-2-4-3-1-4-2-3-1-2-5">
            <a:extLst>
              <a:ext uri="{FF2B5EF4-FFF2-40B4-BE49-F238E27FC236}">
                <a16:creationId xmlns:a16="http://schemas.microsoft.com/office/drawing/2014/main" id="{3C73E620-2582-7F9A-7C3B-B0D7C3CE3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759913"/>
              </p:ext>
            </p:extLst>
          </p:nvPr>
        </p:nvGraphicFramePr>
        <p:xfrm>
          <a:off x="6648246" y="2709322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-1-2-4-1-1-1-1-5-3-1-3-3-1-1-1-1-2-2-1-3-1-4-2-3-1-2-5">
            <a:extLst>
              <a:ext uri="{FF2B5EF4-FFF2-40B4-BE49-F238E27FC236}">
                <a16:creationId xmlns:a16="http://schemas.microsoft.com/office/drawing/2014/main" id="{C57B94A1-B8C0-F8CC-DB5E-B2D06B12D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1508897"/>
              </p:ext>
            </p:extLst>
          </p:nvPr>
        </p:nvGraphicFramePr>
        <p:xfrm>
          <a:off x="6648246" y="2837080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2-1-2-4-1-1-1-1-5-3-1-3-3-1-1-1-1-2-1-1-2-1-4-2-3-1-2-5">
            <a:extLst>
              <a:ext uri="{FF2B5EF4-FFF2-40B4-BE49-F238E27FC236}">
                <a16:creationId xmlns:a16="http://schemas.microsoft.com/office/drawing/2014/main" id="{12E68D07-16A9-21B6-9A64-4F52E99285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3076792"/>
              </p:ext>
            </p:extLst>
          </p:nvPr>
        </p:nvGraphicFramePr>
        <p:xfrm>
          <a:off x="6648246" y="2964837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2-1-2-4-1-1-1-1-5-3-1-3-3-1-1-1-1-2-4-3-1-4-2-3-1-2-5">
            <a:extLst>
              <a:ext uri="{FF2B5EF4-FFF2-40B4-BE49-F238E27FC236}">
                <a16:creationId xmlns:a16="http://schemas.microsoft.com/office/drawing/2014/main" id="{935DF58C-4B8D-9D8E-9E15-7F3D371A2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030690"/>
              </p:ext>
            </p:extLst>
          </p:nvPr>
        </p:nvGraphicFramePr>
        <p:xfrm>
          <a:off x="6892092" y="2702943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2-1-2-4-1-1-1-1-5-3-1-3-3-1-1-1-1-2-2-1-3-1-4-2-3-1-2-5">
            <a:extLst>
              <a:ext uri="{FF2B5EF4-FFF2-40B4-BE49-F238E27FC236}">
                <a16:creationId xmlns:a16="http://schemas.microsoft.com/office/drawing/2014/main" id="{DCC18FA7-AD10-0919-0BB2-BBBED2918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165837"/>
              </p:ext>
            </p:extLst>
          </p:nvPr>
        </p:nvGraphicFramePr>
        <p:xfrm>
          <a:off x="6892092" y="2830701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2-1-2-4-1-1-1-1-5-3-1-3-3-1-1-1-1-2-1-1-2-1-4-2-3-1-2-5">
            <a:extLst>
              <a:ext uri="{FF2B5EF4-FFF2-40B4-BE49-F238E27FC236}">
                <a16:creationId xmlns:a16="http://schemas.microsoft.com/office/drawing/2014/main" id="{9AAE1AF3-77FA-452D-D079-448DEADB6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967634"/>
              </p:ext>
            </p:extLst>
          </p:nvPr>
        </p:nvGraphicFramePr>
        <p:xfrm>
          <a:off x="6892092" y="2958458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2-1-2-4-1-1-1-1-5-3-1-3-3-1-1-1-1-2-4-3-1-4-2-3-1-2-5">
            <a:extLst>
              <a:ext uri="{FF2B5EF4-FFF2-40B4-BE49-F238E27FC236}">
                <a16:creationId xmlns:a16="http://schemas.microsoft.com/office/drawing/2014/main" id="{4B4C23F2-151E-63F1-FB0B-4C944B98A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44373"/>
              </p:ext>
            </p:extLst>
          </p:nvPr>
        </p:nvGraphicFramePr>
        <p:xfrm>
          <a:off x="9078351" y="2687975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2-1-2-4-1-1-1-1-5-3-1-3-3-1-1-1-1-2-2-1-3-1-4-2-3-1-2-5">
            <a:extLst>
              <a:ext uri="{FF2B5EF4-FFF2-40B4-BE49-F238E27FC236}">
                <a16:creationId xmlns:a16="http://schemas.microsoft.com/office/drawing/2014/main" id="{D9B091A4-A30C-B97A-71B2-67F694A99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698885"/>
              </p:ext>
            </p:extLst>
          </p:nvPr>
        </p:nvGraphicFramePr>
        <p:xfrm>
          <a:off x="9078351" y="2815733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2-1-2-4-1-1-1-1-5-3-1-3-3-1-1-1-1-2-1-1-2-1-4-2-3-1-2-5">
            <a:extLst>
              <a:ext uri="{FF2B5EF4-FFF2-40B4-BE49-F238E27FC236}">
                <a16:creationId xmlns:a16="http://schemas.microsoft.com/office/drawing/2014/main" id="{F70DBA71-71AA-111B-2247-F6FB4C0733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980911"/>
              </p:ext>
            </p:extLst>
          </p:nvPr>
        </p:nvGraphicFramePr>
        <p:xfrm>
          <a:off x="9078351" y="2943490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2-1-2-4-1-1-1-1-5-3-1-3-3-1-1-1-1-2-4-3-1-4-2-3-1-2-5">
            <a:extLst>
              <a:ext uri="{FF2B5EF4-FFF2-40B4-BE49-F238E27FC236}">
                <a16:creationId xmlns:a16="http://schemas.microsoft.com/office/drawing/2014/main" id="{0DEB9BA4-0903-AE37-561C-651351655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033485"/>
              </p:ext>
            </p:extLst>
          </p:nvPr>
        </p:nvGraphicFramePr>
        <p:xfrm>
          <a:off x="9299988" y="2690875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2-1-2-4-1-1-1-1-5-3-1-3-3-1-1-1-1-2-2-1-3-1-4-2-3-1-2-5">
            <a:extLst>
              <a:ext uri="{FF2B5EF4-FFF2-40B4-BE49-F238E27FC236}">
                <a16:creationId xmlns:a16="http://schemas.microsoft.com/office/drawing/2014/main" id="{9A1D02C1-AE68-E9DD-CB2C-D925C15C7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693590"/>
              </p:ext>
            </p:extLst>
          </p:nvPr>
        </p:nvGraphicFramePr>
        <p:xfrm>
          <a:off x="9299988" y="2818633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2-1-2-4-1-1-1-1-5-3-1-3-3-1-1-1-1-2-1-1-2-1-4-2-3-1-2-5">
            <a:extLst>
              <a:ext uri="{FF2B5EF4-FFF2-40B4-BE49-F238E27FC236}">
                <a16:creationId xmlns:a16="http://schemas.microsoft.com/office/drawing/2014/main" id="{8D99E915-84CE-D945-5349-9C0924CE4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578440"/>
              </p:ext>
            </p:extLst>
          </p:nvPr>
        </p:nvGraphicFramePr>
        <p:xfrm>
          <a:off x="9299988" y="2946390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2-1-2-4-1-1-1-1-5-3-1-3-3-1-1-1-1-2-4-3-1-4-2-3-1-2-5">
            <a:extLst>
              <a:ext uri="{FF2B5EF4-FFF2-40B4-BE49-F238E27FC236}">
                <a16:creationId xmlns:a16="http://schemas.microsoft.com/office/drawing/2014/main" id="{DE3480C4-67F0-D33A-234D-385EE0A996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021576"/>
              </p:ext>
            </p:extLst>
          </p:nvPr>
        </p:nvGraphicFramePr>
        <p:xfrm>
          <a:off x="9518782" y="2688349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2-1-2-4-1-1-1-1-5-3-1-3-3-1-1-1-1-2-2-1-3-1-4-2-3-1-2-5">
            <a:extLst>
              <a:ext uri="{FF2B5EF4-FFF2-40B4-BE49-F238E27FC236}">
                <a16:creationId xmlns:a16="http://schemas.microsoft.com/office/drawing/2014/main" id="{390F16D3-A999-98D4-68BA-A7D0F5086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944051"/>
              </p:ext>
            </p:extLst>
          </p:nvPr>
        </p:nvGraphicFramePr>
        <p:xfrm>
          <a:off x="9518782" y="2816107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2-1-2-4-1-1-1-1-5-3-1-3-3-1-1-1-1-2-1-1-2-1-4-2-3-1-2-5">
            <a:extLst>
              <a:ext uri="{FF2B5EF4-FFF2-40B4-BE49-F238E27FC236}">
                <a16:creationId xmlns:a16="http://schemas.microsoft.com/office/drawing/2014/main" id="{C71DA383-E658-B5B7-65DC-A4564A2911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000945"/>
              </p:ext>
            </p:extLst>
          </p:nvPr>
        </p:nvGraphicFramePr>
        <p:xfrm>
          <a:off x="9518782" y="2943864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2-1-2-4-1-1-1-1-5-3-1-3-3-1-1-1-1-2-4-3-1-4-2-3-1-2-5">
            <a:extLst>
              <a:ext uri="{FF2B5EF4-FFF2-40B4-BE49-F238E27FC236}">
                <a16:creationId xmlns:a16="http://schemas.microsoft.com/office/drawing/2014/main" id="{37B00081-9A08-A98F-D1B5-DF9B39C77B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649665"/>
              </p:ext>
            </p:extLst>
          </p:nvPr>
        </p:nvGraphicFramePr>
        <p:xfrm>
          <a:off x="10686620" y="2678143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2-1-2-4-1-1-1-1-5-3-1-3-3-1-1-1-1-2-2-1-3-1-4-2-3-1-2-5">
            <a:extLst>
              <a:ext uri="{FF2B5EF4-FFF2-40B4-BE49-F238E27FC236}">
                <a16:creationId xmlns:a16="http://schemas.microsoft.com/office/drawing/2014/main" id="{6EDC0185-F974-87EA-EAF6-B91E9C4A3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529957"/>
              </p:ext>
            </p:extLst>
          </p:nvPr>
        </p:nvGraphicFramePr>
        <p:xfrm>
          <a:off x="10686620" y="2805901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2-1-2-4-1-1-1-1-5-3-1-3-3-1-1-1-1-2-1-1-2-1-4-2-3-1-2-5">
            <a:extLst>
              <a:ext uri="{FF2B5EF4-FFF2-40B4-BE49-F238E27FC236}">
                <a16:creationId xmlns:a16="http://schemas.microsoft.com/office/drawing/2014/main" id="{628C00BD-CB54-0952-D2D9-12F3FE32F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098859"/>
              </p:ext>
            </p:extLst>
          </p:nvPr>
        </p:nvGraphicFramePr>
        <p:xfrm>
          <a:off x="10686620" y="2933658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2-1-2-4-1-1-1-1-5-3-1-3-3-1-1-1-1-2-4-3-1-4-2-3-1-2-5">
            <a:extLst>
              <a:ext uri="{FF2B5EF4-FFF2-40B4-BE49-F238E27FC236}">
                <a16:creationId xmlns:a16="http://schemas.microsoft.com/office/drawing/2014/main" id="{980B5C7C-D41B-794E-140B-C4D308C5B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233842"/>
              </p:ext>
            </p:extLst>
          </p:nvPr>
        </p:nvGraphicFramePr>
        <p:xfrm>
          <a:off x="10861303" y="2678587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-1-2-4-1-1-1-1-5-3-1-3-3-1-1-1-1-2-2-1-3-1-4-2-3-1-2-5">
            <a:extLst>
              <a:ext uri="{FF2B5EF4-FFF2-40B4-BE49-F238E27FC236}">
                <a16:creationId xmlns:a16="http://schemas.microsoft.com/office/drawing/2014/main" id="{7962DBD6-A0C8-2AEF-CF66-A22E28DF60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152692"/>
              </p:ext>
            </p:extLst>
          </p:nvPr>
        </p:nvGraphicFramePr>
        <p:xfrm>
          <a:off x="10861303" y="2806345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-1-2-4-1-1-1-1-5-3-1-3-3-1-1-1-1-2-1-1-2-1-4-2-3-1-2-5">
            <a:extLst>
              <a:ext uri="{FF2B5EF4-FFF2-40B4-BE49-F238E27FC236}">
                <a16:creationId xmlns:a16="http://schemas.microsoft.com/office/drawing/2014/main" id="{57F5302A-F00E-B1A6-B07F-6F4B53B0E7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32010"/>
              </p:ext>
            </p:extLst>
          </p:nvPr>
        </p:nvGraphicFramePr>
        <p:xfrm>
          <a:off x="10861303" y="2934102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-1-2-4-1-1-1-1-5-3-1-3-3-1-1-1-1-2-4-3-1-4-2-3-1-2-5">
            <a:extLst>
              <a:ext uri="{FF2B5EF4-FFF2-40B4-BE49-F238E27FC236}">
                <a16:creationId xmlns:a16="http://schemas.microsoft.com/office/drawing/2014/main" id="{CB695A56-8B4C-A973-FD2F-CFA01BDEA0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229263"/>
              </p:ext>
            </p:extLst>
          </p:nvPr>
        </p:nvGraphicFramePr>
        <p:xfrm>
          <a:off x="11036563" y="2670967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-1-2-4-1-1-1-1-5-3-1-3-3-1-1-1-1-2-2-1-3-1-4-2-3-1-2-5">
            <a:extLst>
              <a:ext uri="{FF2B5EF4-FFF2-40B4-BE49-F238E27FC236}">
                <a16:creationId xmlns:a16="http://schemas.microsoft.com/office/drawing/2014/main" id="{A3B91C6C-2C89-25A9-E32D-83455561F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766973"/>
              </p:ext>
            </p:extLst>
          </p:nvPr>
        </p:nvGraphicFramePr>
        <p:xfrm>
          <a:off x="11036563" y="2798725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-1-2-4-1-1-1-1-5-3-1-3-3-1-1-1-1-2-1-1-2-1-4-2-3-1-2-5">
            <a:extLst>
              <a:ext uri="{FF2B5EF4-FFF2-40B4-BE49-F238E27FC236}">
                <a16:creationId xmlns:a16="http://schemas.microsoft.com/office/drawing/2014/main" id="{E59BDFC6-89C3-62D9-86A8-D35393400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742186"/>
              </p:ext>
            </p:extLst>
          </p:nvPr>
        </p:nvGraphicFramePr>
        <p:xfrm>
          <a:off x="11036563" y="2926482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Agrupar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451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36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7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8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9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0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2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3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5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6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7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8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9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0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52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54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5" name="Línea"/>
          <p:cNvSpPr/>
          <p:nvPr/>
        </p:nvSpPr>
        <p:spPr>
          <a:xfrm>
            <a:off x="3663517" y="3741305"/>
            <a:ext cx="31123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78" name="Agrupar"/>
          <p:cNvGrpSpPr/>
          <p:nvPr/>
        </p:nvGrpSpPr>
        <p:grpSpPr>
          <a:xfrm>
            <a:off x="3652779" y="3793365"/>
            <a:ext cx="3272290" cy="6443637"/>
            <a:chOff x="-1758" y="35640"/>
            <a:chExt cx="3272289" cy="6443636"/>
          </a:xfrm>
        </p:grpSpPr>
        <p:grpSp>
          <p:nvGrpSpPr>
            <p:cNvPr id="474" name="Agrupar"/>
            <p:cNvGrpSpPr/>
            <p:nvPr/>
          </p:nvGrpSpPr>
          <p:grpSpPr>
            <a:xfrm>
              <a:off x="0" y="1326746"/>
              <a:ext cx="762540" cy="576104"/>
              <a:chOff x="0" y="0"/>
              <a:chExt cx="762539" cy="576102"/>
            </a:xfrm>
          </p:grpSpPr>
          <p:sp>
            <p:nvSpPr>
              <p:cNvPr id="456" name="Línea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57" name="Rectángulo redondeado"/>
              <p:cNvSpPr/>
              <p:nvPr/>
            </p:nvSpPr>
            <p:spPr>
              <a:xfrm>
                <a:off x="48260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60" name="Agrupar"/>
              <p:cNvGrpSpPr/>
              <p:nvPr/>
            </p:nvGrpSpPr>
            <p:grpSpPr>
              <a:xfrm>
                <a:off x="482869" y="20593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458" name="Table 2-1-2-4-1-1-1-1-5-3-1-3-3-1-1-1-1-2-4-2-2"/>
                <p:cNvGraphicFramePr/>
                <p:nvPr>
                  <p:extLst>
                    <p:ext uri="{D42A27DB-BD31-4B8C-83A1-F6EECF244321}">
                      <p14:modId xmlns:p14="http://schemas.microsoft.com/office/powerpoint/2010/main" val="3687718979"/>
                    </p:ext>
                  </p:extLst>
                </p:nvPr>
              </p:nvGraphicFramePr>
              <p:xfrm>
                <a:off x="120650" y="25400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459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463" name="Agrupar"/>
              <p:cNvGrpSpPr/>
              <p:nvPr/>
            </p:nvGrpSpPr>
            <p:grpSpPr>
              <a:xfrm>
                <a:off x="482869" y="148350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461" name="Table 2-1-2-4-1-1-1-1-5-3-1-3-3-1-1-1-1-2-2-1-2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22188124"/>
                    </p:ext>
                  </p:extLst>
                </p:nvPr>
              </p:nvGraphicFramePr>
              <p:xfrm>
                <a:off x="120650" y="25400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462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473" name="Agrupar"/>
              <p:cNvGrpSpPr/>
              <p:nvPr/>
            </p:nvGrpSpPr>
            <p:grpSpPr>
              <a:xfrm>
                <a:off x="0" y="0"/>
                <a:ext cx="279939" cy="576102"/>
                <a:chOff x="0" y="0"/>
                <a:chExt cx="279939" cy="576101"/>
              </a:xfrm>
            </p:grpSpPr>
            <p:sp>
              <p:nvSpPr>
                <p:cNvPr id="464" name="Rectángulo redondeado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465" name="Table 2-1-2-4-1-1-1-1-5-3-1-3-3-1-1-1-1-2-4-4"/>
                <p:cNvGraphicFramePr/>
                <p:nvPr>
                  <p:extLst>
                    <p:ext uri="{D42A27DB-BD31-4B8C-83A1-F6EECF244321}">
                      <p14:modId xmlns:p14="http://schemas.microsoft.com/office/powerpoint/2010/main" val="891227136"/>
                    </p:ext>
                  </p:extLst>
                </p:nvPr>
              </p:nvGraphicFramePr>
              <p:xfrm>
                <a:off x="120919" y="33293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466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  <p:graphicFrame>
              <p:nvGraphicFramePr>
                <p:cNvPr id="467" name="Table 2-1-2-4-1-1-1-1-5-3-1-3-3-1-1-1-1-2-2-1-4"/>
                <p:cNvGraphicFramePr/>
                <p:nvPr>
                  <p:extLst>
                    <p:ext uri="{D42A27DB-BD31-4B8C-83A1-F6EECF244321}">
                      <p14:modId xmlns:p14="http://schemas.microsoft.com/office/powerpoint/2010/main" val="2414487230"/>
                    </p:ext>
                  </p:extLst>
                </p:nvPr>
              </p:nvGraphicFramePr>
              <p:xfrm>
                <a:off x="120919" y="161050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468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  <p:graphicFrame>
              <p:nvGraphicFramePr>
                <p:cNvPr id="469" name="Table 2-1-2-4-1-1-1-1-5-3-1-3-3-1-1-1-1-2-1-1-3"/>
                <p:cNvGraphicFramePr/>
                <p:nvPr>
                  <p:extLst>
                    <p:ext uri="{D42A27DB-BD31-4B8C-83A1-F6EECF244321}">
                      <p14:modId xmlns:p14="http://schemas.microsoft.com/office/powerpoint/2010/main" val="2557321423"/>
                    </p:ext>
                  </p:extLst>
                </p:nvPr>
              </p:nvGraphicFramePr>
              <p:xfrm>
                <a:off x="120919" y="288806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470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  <p:graphicFrame>
              <p:nvGraphicFramePr>
                <p:cNvPr id="471" name="Table 2-1-2-4-1-1-1-1-5-3-1-3-3-1-1-1-1-2-1-1-3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198435846"/>
                    </p:ext>
                  </p:extLst>
                </p:nvPr>
              </p:nvGraphicFramePr>
              <p:xfrm>
                <a:off x="120919" y="418981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472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d</a:t>
                  </a:r>
                </a:p>
              </p:txBody>
            </p:sp>
          </p:grpSp>
        </p:grpSp>
        <p:sp>
          <p:nvSpPr>
            <p:cNvPr id="475" name="keep(.x, .p, …)  Keep elements that pass a logical test.  Conversely, discard().  keep(x, is.numeric)…"/>
            <p:cNvSpPr txBox="1"/>
            <p:nvPr/>
          </p:nvSpPr>
          <p:spPr>
            <a:xfrm>
              <a:off x="857254" y="341319"/>
              <a:ext cx="2413277" cy="6137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defTabSz="566674">
                <a:lnSpc>
                  <a:spcPct val="80000"/>
                </a:lnSpc>
                <a:spcBef>
                  <a:spcPts val="12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/>
                <a:t>keep(</a:t>
              </a:r>
              <a:r>
                <a:rPr dirty="0"/>
                <a:t>.x, .p, …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lang="es-ES" dirty="0"/>
                <a:t>Mantenga los elementos que pasan una prueba lógica. </a:t>
              </a:r>
              <a:br>
                <a:rPr lang="es-ES" dirty="0"/>
              </a:br>
              <a:r>
                <a:rPr lang="es-ES" dirty="0"/>
                <a:t>En cambio</a:t>
              </a:r>
              <a:r>
                <a:rPr dirty="0"/>
                <a:t>, </a:t>
              </a:r>
              <a:r>
                <a:rPr b="1" dirty="0"/>
                <a:t>discard()</a:t>
              </a:r>
              <a:r>
                <a:rPr dirty="0"/>
                <a:t>. </a:t>
              </a:r>
              <a:br>
                <a:rPr dirty="0"/>
              </a:br>
              <a:r>
                <a:rPr dirty="0"/>
                <a:t>keep(x, </a:t>
              </a:r>
              <a:r>
                <a:rPr dirty="0" err="1"/>
                <a:t>is.numeric</a:t>
              </a:r>
              <a:r>
                <a:rPr dirty="0"/>
                <a:t>) </a:t>
              </a:r>
              <a:endParaRPr i="1" dirty="0"/>
            </a:p>
            <a:p>
              <a:pPr defTabSz="566674">
                <a:lnSpc>
                  <a:spcPct val="80000"/>
                </a:lnSpc>
                <a:spcBef>
                  <a:spcPts val="12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 err="1"/>
                <a:t>head_while</a:t>
              </a:r>
              <a:r>
                <a:rPr b="1" dirty="0"/>
                <a:t>(</a:t>
              </a:r>
              <a:r>
                <a:rPr dirty="0"/>
                <a:t>.x, .p, …</a:t>
              </a:r>
              <a:r>
                <a:rPr b="1" dirty="0"/>
                <a:t>) </a:t>
              </a:r>
              <a:br>
                <a:rPr dirty="0"/>
              </a:br>
              <a:r>
                <a:rPr lang="es-ES" dirty="0"/>
                <a:t>Regrese los elementos de la cabeza hasta que uno no pase. </a:t>
              </a:r>
              <a:br>
                <a:rPr lang="es-ES" dirty="0"/>
              </a:br>
              <a:r>
                <a:rPr lang="es-ES" dirty="0"/>
                <a:t>Además,</a:t>
              </a:r>
              <a:r>
                <a:rPr dirty="0"/>
                <a:t> </a:t>
              </a:r>
              <a:r>
                <a:rPr b="1" dirty="0" err="1"/>
                <a:t>tail_while</a:t>
              </a:r>
              <a:r>
                <a:rPr b="1" dirty="0"/>
                <a:t>()</a:t>
              </a:r>
              <a:r>
                <a:rPr dirty="0"/>
                <a:t>. </a:t>
              </a:r>
              <a:br>
                <a:rPr dirty="0"/>
              </a:br>
              <a:r>
                <a:rPr dirty="0" err="1"/>
                <a:t>head_while</a:t>
              </a:r>
              <a:r>
                <a:rPr dirty="0"/>
                <a:t>(x, </a:t>
              </a:r>
              <a:r>
                <a:rPr dirty="0" err="1"/>
                <a:t>is.character</a:t>
              </a:r>
              <a:r>
                <a:rPr dirty="0"/>
                <a:t>)</a:t>
              </a:r>
            </a:p>
            <a:p>
              <a:pPr defTabSz="566674">
                <a:lnSpc>
                  <a:spcPct val="80000"/>
                </a:lnSpc>
                <a:spcBef>
                  <a:spcPts val="12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/>
                <a:t>detect(</a:t>
              </a:r>
              <a:r>
                <a:rPr dirty="0"/>
                <a:t>.x, .f, ..., </a:t>
              </a:r>
              <a:r>
                <a:rPr dirty="0" err="1"/>
                <a:t>dir</a:t>
              </a:r>
              <a:r>
                <a:rPr dirty="0"/>
                <a:t> = c("forward", "backward"), </a:t>
              </a:r>
              <a:br>
                <a:rPr dirty="0"/>
              </a:br>
              <a:r>
                <a:rPr dirty="0"/>
                <a:t>.right = NULL, .default = NULL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lang="es-ES" dirty="0"/>
                <a:t>Encuentre el primer elemento para pasar.</a:t>
              </a:r>
              <a:r>
                <a:rPr dirty="0"/>
                <a:t> detect(x,  </a:t>
              </a:r>
              <a:r>
                <a:rPr dirty="0" err="1"/>
                <a:t>is.character</a:t>
              </a:r>
              <a:r>
                <a:rPr dirty="0"/>
                <a:t>)</a:t>
              </a:r>
            </a:p>
            <a:p>
              <a:pPr defTabSz="566674">
                <a:lnSpc>
                  <a:spcPct val="80000"/>
                </a:lnSpc>
                <a:spcBef>
                  <a:spcPts val="12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 err="1"/>
                <a:t>detect_index</a:t>
              </a:r>
              <a:r>
                <a:rPr b="1" dirty="0"/>
                <a:t>(</a:t>
              </a:r>
              <a:r>
                <a:rPr dirty="0"/>
                <a:t>.x, .f, ..., </a:t>
              </a:r>
              <a:r>
                <a:rPr dirty="0" err="1"/>
                <a:t>dir</a:t>
              </a:r>
              <a:r>
                <a:rPr dirty="0"/>
                <a:t> = c("forward", "backward"), </a:t>
              </a:r>
              <a:br>
                <a:rPr dirty="0"/>
              </a:br>
              <a:r>
                <a:rPr dirty="0"/>
                <a:t>.right = NULL</a:t>
              </a:r>
              <a:r>
                <a:rPr b="1" dirty="0"/>
                <a:t>)</a:t>
              </a:r>
              <a:r>
                <a:rPr dirty="0"/>
                <a:t> </a:t>
              </a:r>
              <a:r>
                <a:rPr lang="es-ES" dirty="0"/>
                <a:t>Busque el índice del primer elemento que se va a pasar.</a:t>
              </a:r>
              <a:r>
                <a:rPr dirty="0"/>
                <a:t> </a:t>
              </a:r>
              <a:br>
                <a:rPr dirty="0"/>
              </a:br>
              <a:r>
                <a:rPr dirty="0" err="1"/>
                <a:t>detect_index</a:t>
              </a:r>
              <a:r>
                <a:rPr dirty="0"/>
                <a:t>(x, </a:t>
              </a:r>
              <a:r>
                <a:rPr dirty="0" err="1"/>
                <a:t>is.character</a:t>
              </a:r>
              <a:r>
                <a:rPr dirty="0"/>
                <a:t>)</a:t>
              </a:r>
            </a:p>
            <a:p>
              <a:pPr defTabSz="566674">
                <a:lnSpc>
                  <a:spcPct val="80000"/>
                </a:lnSpc>
                <a:spcBef>
                  <a:spcPts val="18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/>
                <a:t>every(</a:t>
              </a:r>
              <a:r>
                <a:rPr dirty="0"/>
                <a:t>.x, .p, …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lang="es-ES" dirty="0"/>
                <a:t>¿Todos los elementos pasan una prueba?</a:t>
              </a:r>
              <a:br>
                <a:rPr dirty="0"/>
              </a:br>
              <a:r>
                <a:rPr dirty="0"/>
                <a:t>every(x, </a:t>
              </a:r>
              <a:r>
                <a:rPr dirty="0" err="1"/>
                <a:t>is.character</a:t>
              </a:r>
              <a:r>
                <a:rPr dirty="0"/>
                <a:t>)</a:t>
              </a:r>
              <a:endParaRPr i="1" dirty="0"/>
            </a:p>
            <a:p>
              <a:pPr defTabSz="566674">
                <a:lnSpc>
                  <a:spcPct val="80000"/>
                </a:lnSpc>
                <a:spcBef>
                  <a:spcPts val="12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/>
                <a:t>some(</a:t>
              </a:r>
              <a:r>
                <a:rPr dirty="0"/>
                <a:t>.x, .p, …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lang="es-ES" dirty="0"/>
                <a:t>¿Algunos elementos pasan una prueba?</a:t>
              </a:r>
              <a:br>
                <a:rPr dirty="0"/>
              </a:br>
              <a:r>
                <a:rPr dirty="0"/>
                <a:t>some(x,  </a:t>
              </a:r>
              <a:r>
                <a:rPr dirty="0" err="1"/>
                <a:t>is.character</a:t>
              </a:r>
              <a:r>
                <a:rPr dirty="0"/>
                <a:t>)</a:t>
              </a:r>
            </a:p>
            <a:p>
              <a:pPr defTabSz="566674">
                <a:lnSpc>
                  <a:spcPct val="80000"/>
                </a:lnSpc>
                <a:spcBef>
                  <a:spcPts val="1200"/>
                </a:spcBef>
                <a:defRPr sz="1164">
                  <a:solidFill>
                    <a:srgbClr val="000000"/>
                  </a:solidFill>
                </a:defRPr>
              </a:pPr>
              <a:r>
                <a:rPr dirty="0"/>
                <a:t>none(</a:t>
              </a:r>
              <a:r>
                <a:rPr b="0" dirty="0"/>
                <a:t>.x, .p, …</a:t>
              </a:r>
              <a:r>
                <a:rPr dirty="0"/>
                <a:t>)</a:t>
              </a:r>
              <a:br>
                <a:rPr b="0" dirty="0"/>
              </a:br>
              <a:r>
                <a:rPr lang="es-ES" b="0" dirty="0"/>
                <a:t>¿Ningún elemento pasa una prueba?</a:t>
              </a:r>
              <a:br>
                <a:rPr b="0" dirty="0"/>
              </a:br>
              <a:r>
                <a:rPr b="0" dirty="0"/>
                <a:t>none(x, </a:t>
              </a:r>
              <a:r>
                <a:rPr b="0" dirty="0" err="1"/>
                <a:t>is.character</a:t>
              </a:r>
              <a:r>
                <a:rPr b="0" dirty="0"/>
                <a:t>)</a:t>
              </a:r>
              <a:endParaRPr i="1" dirty="0"/>
            </a:p>
            <a:p>
              <a:pPr defTabSz="566674">
                <a:lnSpc>
                  <a:spcPct val="80000"/>
                </a:lnSpc>
                <a:spcBef>
                  <a:spcPts val="12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 err="1"/>
                <a:t>has_element</a:t>
              </a:r>
              <a:r>
                <a:rPr b="1" dirty="0"/>
                <a:t>(</a:t>
              </a:r>
              <a:r>
                <a:rPr dirty="0"/>
                <a:t>.x, .y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lang="es-ES" dirty="0"/>
                <a:t>¿Una lista contiene un elemento?</a:t>
              </a:r>
              <a:r>
                <a:rPr dirty="0"/>
                <a:t> </a:t>
              </a:r>
              <a:br>
                <a:rPr dirty="0"/>
              </a:br>
              <a:r>
                <a:rPr dirty="0" err="1"/>
                <a:t>has_element</a:t>
              </a:r>
              <a:r>
                <a:rPr dirty="0"/>
                <a:t>(x, "foo")</a:t>
              </a:r>
            </a:p>
          </p:txBody>
        </p:sp>
        <p:grpSp>
          <p:nvGrpSpPr>
            <p:cNvPr id="493" name="Agrupar"/>
            <p:cNvGrpSpPr/>
            <p:nvPr/>
          </p:nvGrpSpPr>
          <p:grpSpPr>
            <a:xfrm>
              <a:off x="0" y="416296"/>
              <a:ext cx="762541" cy="436404"/>
              <a:chOff x="0" y="0"/>
              <a:chExt cx="762540" cy="436402"/>
            </a:xfrm>
          </p:grpSpPr>
          <p:grpSp>
            <p:nvGrpSpPr>
              <p:cNvPr id="486" name="Agrupar"/>
              <p:cNvGrpSpPr/>
              <p:nvPr/>
            </p:nvGrpSpPr>
            <p:grpSpPr>
              <a:xfrm>
                <a:off x="0" y="0"/>
                <a:ext cx="279939" cy="436402"/>
                <a:chOff x="0" y="0"/>
                <a:chExt cx="279939" cy="436401"/>
              </a:xfrm>
            </p:grpSpPr>
            <p:sp>
              <p:nvSpPr>
                <p:cNvPr id="476" name="Rectángulo redondeado"/>
                <p:cNvSpPr/>
                <p:nvPr/>
              </p:nvSpPr>
              <p:spPr>
                <a:xfrm>
                  <a:off x="0" y="0"/>
                  <a:ext cx="279939" cy="4364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479" name="Agrupar"/>
                <p:cNvGrpSpPr/>
                <p:nvPr/>
              </p:nvGrpSpPr>
              <p:grpSpPr>
                <a:xfrm>
                  <a:off x="269" y="20593"/>
                  <a:ext cx="247650" cy="139703"/>
                  <a:chOff x="0" y="12700"/>
                  <a:chExt cx="247650" cy="139701"/>
                </a:xfrm>
              </p:grpSpPr>
              <p:graphicFrame>
                <p:nvGraphicFramePr>
                  <p:cNvPr id="477" name="Table 2-1-2-4-1-1-1-1-5-3-1-3-3-1-1-1-1-2-4-5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200407195"/>
                      </p:ext>
                    </p:extLst>
                  </p:nvPr>
                </p:nvGraphicFramePr>
                <p:xfrm>
                  <a:off x="120650" y="25400"/>
                  <a:ext cx="127000" cy="121917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sp>
                <p:nvSpPr>
                  <p:cNvPr id="478" name="a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sz="900" b="0"/>
                    </a:lvl1pPr>
                  </a:lstStyle>
                  <a:p>
                    <a:r>
                      <a:t>a</a:t>
                    </a:r>
                  </a:p>
                </p:txBody>
              </p:sp>
            </p:grpSp>
            <p:grpSp>
              <p:nvGrpSpPr>
                <p:cNvPr id="482" name="Agrupar"/>
                <p:cNvGrpSpPr/>
                <p:nvPr/>
              </p:nvGrpSpPr>
              <p:grpSpPr>
                <a:xfrm>
                  <a:off x="269" y="148350"/>
                  <a:ext cx="247650" cy="139703"/>
                  <a:chOff x="0" y="12700"/>
                  <a:chExt cx="247650" cy="139701"/>
                </a:xfrm>
              </p:grpSpPr>
              <p:graphicFrame>
                <p:nvGraphicFramePr>
                  <p:cNvPr id="480" name="Table 2-1-2-4-1-1-1-1-5-3-1-3-3-1-1-1-1-2-2-1-5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989948025"/>
                      </p:ext>
                    </p:extLst>
                  </p:nvPr>
                </p:nvGraphicFramePr>
                <p:xfrm>
                  <a:off x="120650" y="25400"/>
                  <a:ext cx="127000" cy="121917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sp>
                <p:nvSpPr>
                  <p:cNvPr id="481" name="b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sz="900" b="0"/>
                    </a:lvl1pPr>
                  </a:lstStyle>
                  <a:p>
                    <a:r>
                      <a:t>b</a:t>
                    </a:r>
                  </a:p>
                </p:txBody>
              </p:sp>
            </p:grpSp>
            <p:grpSp>
              <p:nvGrpSpPr>
                <p:cNvPr id="485" name="Agrupar"/>
                <p:cNvGrpSpPr/>
                <p:nvPr/>
              </p:nvGrpSpPr>
              <p:grpSpPr>
                <a:xfrm>
                  <a:off x="269" y="276106"/>
                  <a:ext cx="247650" cy="139703"/>
                  <a:chOff x="0" y="12700"/>
                  <a:chExt cx="247650" cy="139701"/>
                </a:xfrm>
              </p:grpSpPr>
              <p:graphicFrame>
                <p:nvGraphicFramePr>
                  <p:cNvPr id="483" name="Table 2-1-2-4-1-1-1-1-5-3-1-3-3-1-1-1-1-2-1-1-4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73686072"/>
                      </p:ext>
                    </p:extLst>
                  </p:nvPr>
                </p:nvGraphicFramePr>
                <p:xfrm>
                  <a:off x="120650" y="25400"/>
                  <a:ext cx="127000" cy="121917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sp>
                <p:nvSpPr>
                  <p:cNvPr id="484" name="c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sz="900" b="0"/>
                    </a:lvl1pPr>
                  </a:lstStyle>
                  <a:p>
                    <a:r>
                      <a:t>c</a:t>
                    </a:r>
                  </a:p>
                </p:txBody>
              </p:sp>
            </p:grpSp>
          </p:grpSp>
          <p:sp>
            <p:nvSpPr>
              <p:cNvPr id="487" name="Línea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492" name="Agrupar"/>
              <p:cNvGrpSpPr/>
              <p:nvPr/>
            </p:nvGrpSpPr>
            <p:grpSpPr>
              <a:xfrm>
                <a:off x="482600" y="5803"/>
                <a:ext cx="279940" cy="182404"/>
                <a:chOff x="0" y="0"/>
                <a:chExt cx="279939" cy="182401"/>
              </a:xfrm>
            </p:grpSpPr>
            <p:sp>
              <p:nvSpPr>
                <p:cNvPr id="488" name="Rectángulo redondeado"/>
                <p:cNvSpPr/>
                <p:nvPr/>
              </p:nvSpPr>
              <p:spPr>
                <a:xfrm>
                  <a:off x="0" y="0"/>
                  <a:ext cx="279939" cy="182401"/>
                </a:xfrm>
                <a:prstGeom prst="roundRect">
                  <a:avLst>
                    <a:gd name="adj" fmla="val 38507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491" name="Agrupar"/>
                <p:cNvGrpSpPr/>
                <p:nvPr/>
              </p:nvGrpSpPr>
              <p:grpSpPr>
                <a:xfrm>
                  <a:off x="269" y="7893"/>
                  <a:ext cx="222250" cy="121917"/>
                  <a:chOff x="0" y="0"/>
                  <a:chExt cx="222249" cy="121915"/>
                </a:xfrm>
              </p:grpSpPr>
              <p:graphicFrame>
                <p:nvGraphicFramePr>
                  <p:cNvPr id="489" name="Table 2-1-2-4-1-1-1-1-5-3-1-3-3-1-1-1-1-2-4-2-1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90407704"/>
                      </p:ext>
                    </p:extLst>
                  </p:nvPr>
                </p:nvGraphicFramePr>
                <p:xfrm>
                  <a:off x="95250" y="0"/>
                  <a:ext cx="126999" cy="121915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sp>
                <p:nvSpPr>
                  <p:cNvPr id="490" name="b"/>
                  <p:cNvSpPr/>
                  <p:nvPr/>
                </p:nvSpPr>
                <p:spPr>
                  <a:xfrm>
                    <a:off x="0" y="82550"/>
                    <a:ext cx="127000" cy="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sz="900" b="0"/>
                    </a:lvl1pPr>
                  </a:lstStyle>
                  <a:p>
                    <a:r>
                      <a:t>b</a:t>
                    </a:r>
                  </a:p>
                </p:txBody>
              </p:sp>
            </p:grpSp>
          </p:grpSp>
        </p:grpSp>
        <p:grpSp>
          <p:nvGrpSpPr>
            <p:cNvPr id="511" name="Agrupar"/>
            <p:cNvGrpSpPr/>
            <p:nvPr/>
          </p:nvGrpSpPr>
          <p:grpSpPr>
            <a:xfrm>
              <a:off x="0" y="2275296"/>
              <a:ext cx="762541" cy="436404"/>
              <a:chOff x="0" y="0"/>
              <a:chExt cx="762540" cy="436402"/>
            </a:xfrm>
          </p:grpSpPr>
          <p:grpSp>
            <p:nvGrpSpPr>
              <p:cNvPr id="504" name="Agrupar"/>
              <p:cNvGrpSpPr/>
              <p:nvPr/>
            </p:nvGrpSpPr>
            <p:grpSpPr>
              <a:xfrm>
                <a:off x="0" y="0"/>
                <a:ext cx="279939" cy="436402"/>
                <a:chOff x="0" y="0"/>
                <a:chExt cx="279939" cy="436401"/>
              </a:xfrm>
            </p:grpSpPr>
            <p:sp>
              <p:nvSpPr>
                <p:cNvPr id="494" name="Rectángulo redondeado"/>
                <p:cNvSpPr/>
                <p:nvPr/>
              </p:nvSpPr>
              <p:spPr>
                <a:xfrm>
                  <a:off x="0" y="0"/>
                  <a:ext cx="279939" cy="4364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497" name="Agrupar"/>
                <p:cNvGrpSpPr/>
                <p:nvPr/>
              </p:nvGrpSpPr>
              <p:grpSpPr>
                <a:xfrm>
                  <a:off x="269" y="20593"/>
                  <a:ext cx="247650" cy="139703"/>
                  <a:chOff x="0" y="12700"/>
                  <a:chExt cx="247650" cy="139701"/>
                </a:xfrm>
              </p:grpSpPr>
              <p:graphicFrame>
                <p:nvGraphicFramePr>
                  <p:cNvPr id="495" name="Table 2-1-2-4-1-1-1-1-5-3-1-3-3-1-1-1-1-2-4-3-1-2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73953501"/>
                      </p:ext>
                    </p:extLst>
                  </p:nvPr>
                </p:nvGraphicFramePr>
                <p:xfrm>
                  <a:off x="120650" y="25400"/>
                  <a:ext cx="127000" cy="121917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sp>
                <p:nvSpPr>
                  <p:cNvPr id="496" name="a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sz="900" b="0"/>
                    </a:lvl1pPr>
                  </a:lstStyle>
                  <a:p>
                    <a:r>
                      <a:t>a</a:t>
                    </a:r>
                  </a:p>
                </p:txBody>
              </p:sp>
            </p:grpSp>
            <p:grpSp>
              <p:nvGrpSpPr>
                <p:cNvPr id="500" name="Agrupar"/>
                <p:cNvGrpSpPr/>
                <p:nvPr/>
              </p:nvGrpSpPr>
              <p:grpSpPr>
                <a:xfrm>
                  <a:off x="269" y="148350"/>
                  <a:ext cx="247650" cy="139703"/>
                  <a:chOff x="0" y="12700"/>
                  <a:chExt cx="247650" cy="139701"/>
                </a:xfrm>
              </p:grpSpPr>
              <p:graphicFrame>
                <p:nvGraphicFramePr>
                  <p:cNvPr id="498" name="Table 2-1-2-4-1-1-1-1-5-3-1-3-3-1-1-1-1-2-2-1-3-1-2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867366739"/>
                      </p:ext>
                    </p:extLst>
                  </p:nvPr>
                </p:nvGraphicFramePr>
                <p:xfrm>
                  <a:off x="120650" y="25400"/>
                  <a:ext cx="127000" cy="121917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sp>
                <p:nvSpPr>
                  <p:cNvPr id="499" name="b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sz="900" b="0"/>
                    </a:lvl1pPr>
                  </a:lstStyle>
                  <a:p>
                    <a:r>
                      <a:t>b</a:t>
                    </a:r>
                  </a:p>
                </p:txBody>
              </p:sp>
            </p:grpSp>
            <p:grpSp>
              <p:nvGrpSpPr>
                <p:cNvPr id="503" name="Agrupar"/>
                <p:cNvGrpSpPr/>
                <p:nvPr/>
              </p:nvGrpSpPr>
              <p:grpSpPr>
                <a:xfrm>
                  <a:off x="269" y="276106"/>
                  <a:ext cx="247650" cy="139703"/>
                  <a:chOff x="0" y="12700"/>
                  <a:chExt cx="247650" cy="139701"/>
                </a:xfrm>
              </p:grpSpPr>
              <p:graphicFrame>
                <p:nvGraphicFramePr>
                  <p:cNvPr id="501" name="Table 2-1-2-4-1-1-1-1-5-3-1-3-3-1-1-1-1-2-1-1-2-1-2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52771579"/>
                      </p:ext>
                    </p:extLst>
                  </p:nvPr>
                </p:nvGraphicFramePr>
                <p:xfrm>
                  <a:off x="120650" y="25400"/>
                  <a:ext cx="127000" cy="121917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sp>
                <p:nvSpPr>
                  <p:cNvPr id="502" name="c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sz="900" b="0"/>
                    </a:lvl1pPr>
                  </a:lstStyle>
                  <a:p>
                    <a:r>
                      <a:t>c</a:t>
                    </a:r>
                  </a:p>
                </p:txBody>
              </p:sp>
            </p:grpSp>
          </p:grpSp>
          <p:sp>
            <p:nvSpPr>
              <p:cNvPr id="505" name="Línea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510" name="Agrupar"/>
              <p:cNvGrpSpPr/>
              <p:nvPr/>
            </p:nvGrpSpPr>
            <p:grpSpPr>
              <a:xfrm>
                <a:off x="482600" y="0"/>
                <a:ext cx="279940" cy="182404"/>
                <a:chOff x="0" y="0"/>
                <a:chExt cx="279939" cy="182401"/>
              </a:xfrm>
            </p:grpSpPr>
            <p:sp>
              <p:nvSpPr>
                <p:cNvPr id="506" name="Rectángulo redondeado"/>
                <p:cNvSpPr/>
                <p:nvPr/>
              </p:nvSpPr>
              <p:spPr>
                <a:xfrm>
                  <a:off x="0" y="0"/>
                  <a:ext cx="279939" cy="182401"/>
                </a:xfrm>
                <a:prstGeom prst="roundRect">
                  <a:avLst>
                    <a:gd name="adj" fmla="val 38507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509" name="Agrupar"/>
                <p:cNvGrpSpPr/>
                <p:nvPr/>
              </p:nvGrpSpPr>
              <p:grpSpPr>
                <a:xfrm>
                  <a:off x="269" y="33291"/>
                  <a:ext cx="222250" cy="121917"/>
                  <a:chOff x="0" y="25398"/>
                  <a:chExt cx="222249" cy="121915"/>
                </a:xfrm>
              </p:grpSpPr>
              <p:graphicFrame>
                <p:nvGraphicFramePr>
                  <p:cNvPr id="507" name="Table 2-1-2-4-1-1-1-1-5-3-1-3-3-1-1-1-1-2-4-2-1-1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74074091"/>
                      </p:ext>
                    </p:extLst>
                  </p:nvPr>
                </p:nvGraphicFramePr>
                <p:xfrm>
                  <a:off x="95250" y="25398"/>
                  <a:ext cx="126999" cy="121915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sp>
                <p:nvSpPr>
                  <p:cNvPr id="508" name="c"/>
                  <p:cNvSpPr/>
                  <p:nvPr/>
                </p:nvSpPr>
                <p:spPr>
                  <a:xfrm>
                    <a:off x="0" y="82550"/>
                    <a:ext cx="127000" cy="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sz="900" b="0"/>
                    </a:lvl1pPr>
                  </a:lstStyle>
                  <a:p>
                    <a:r>
                      <a:t>c</a:t>
                    </a:r>
                  </a:p>
                </p:txBody>
              </p:sp>
            </p:grpSp>
          </p:grpSp>
        </p:grpSp>
        <p:sp>
          <p:nvSpPr>
            <p:cNvPr id="512" name="Predicate functions"/>
            <p:cNvSpPr txBox="1"/>
            <p:nvPr/>
          </p:nvSpPr>
          <p:spPr>
            <a:xfrm>
              <a:off x="0" y="35640"/>
              <a:ext cx="2951128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000">
                  <a:solidFill>
                    <a:srgbClr val="797979"/>
                  </a:solidFill>
                </a:defRPr>
              </a:pPr>
              <a:r>
                <a:rPr lang="es-ES"/>
                <a:t>Funciones de predicado</a:t>
              </a:r>
              <a:endParaRPr dirty="0"/>
            </a:p>
          </p:txBody>
        </p:sp>
        <p:grpSp>
          <p:nvGrpSpPr>
            <p:cNvPr id="525" name="Agrupar"/>
            <p:cNvGrpSpPr/>
            <p:nvPr/>
          </p:nvGrpSpPr>
          <p:grpSpPr>
            <a:xfrm>
              <a:off x="4472" y="3840657"/>
              <a:ext cx="802442" cy="436402"/>
              <a:chOff x="4472" y="-306340"/>
              <a:chExt cx="802441" cy="436401"/>
            </a:xfrm>
          </p:grpSpPr>
          <p:sp>
            <p:nvSpPr>
              <p:cNvPr id="513" name="Rectángulo redondeado"/>
              <p:cNvSpPr/>
              <p:nvPr/>
            </p:nvSpPr>
            <p:spPr>
              <a:xfrm>
                <a:off x="4472" y="-30634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16" name="Agrupar"/>
              <p:cNvGrpSpPr/>
              <p:nvPr/>
            </p:nvGrpSpPr>
            <p:grpSpPr>
              <a:xfrm>
                <a:off x="4741" y="-285747"/>
                <a:ext cx="247650" cy="139703"/>
                <a:chOff x="4472" y="-293636"/>
                <a:chExt cx="247650" cy="139701"/>
              </a:xfrm>
            </p:grpSpPr>
            <p:graphicFrame>
              <p:nvGraphicFramePr>
                <p:cNvPr id="514" name="Table 2-1-2-4-1-1-1-1-5-3-1-3-3-1-1-1-1-2-4-3-1-1-1-1-1-1-2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76374730"/>
                    </p:ext>
                  </p:extLst>
                </p:nvPr>
              </p:nvGraphicFramePr>
              <p:xfrm>
                <a:off x="125122" y="-280937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15" name="a"/>
                <p:cNvSpPr txBox="1"/>
                <p:nvPr/>
              </p:nvSpPr>
              <p:spPr>
                <a:xfrm>
                  <a:off x="4472" y="-293636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519" name="Agrupar"/>
              <p:cNvGrpSpPr/>
              <p:nvPr/>
            </p:nvGrpSpPr>
            <p:grpSpPr>
              <a:xfrm>
                <a:off x="4741" y="-157990"/>
                <a:ext cx="247650" cy="139703"/>
                <a:chOff x="4472" y="-293636"/>
                <a:chExt cx="247650" cy="139701"/>
              </a:xfrm>
            </p:grpSpPr>
            <p:graphicFrame>
              <p:nvGraphicFramePr>
                <p:cNvPr id="517" name="Table 2-1-2-4-1-1-1-1-5-3-1-3-3-1-1-1-1-2-2-1-3-1-1-1-1-1-1-2-1"/>
                <p:cNvGraphicFramePr/>
                <p:nvPr>
                  <p:extLst>
                    <p:ext uri="{D42A27DB-BD31-4B8C-83A1-F6EECF244321}">
                      <p14:modId xmlns:p14="http://schemas.microsoft.com/office/powerpoint/2010/main" val="3037036836"/>
                    </p:ext>
                  </p:extLst>
                </p:nvPr>
              </p:nvGraphicFramePr>
              <p:xfrm>
                <a:off x="125122" y="-280937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18" name="b"/>
                <p:cNvSpPr txBox="1"/>
                <p:nvPr/>
              </p:nvSpPr>
              <p:spPr>
                <a:xfrm>
                  <a:off x="4472" y="-293636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522" name="Agrupar"/>
              <p:cNvGrpSpPr/>
              <p:nvPr/>
            </p:nvGrpSpPr>
            <p:grpSpPr>
              <a:xfrm>
                <a:off x="4741" y="-30234"/>
                <a:ext cx="247650" cy="139703"/>
                <a:chOff x="4472" y="-293636"/>
                <a:chExt cx="247650" cy="139701"/>
              </a:xfrm>
            </p:grpSpPr>
            <p:graphicFrame>
              <p:nvGraphicFramePr>
                <p:cNvPr id="520" name="Table 2-1-2-4-1-1-1-1-5-3-1-3-3-1-1-1-1-2-1-1-2-1-1-1-1-1-1-2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604772889"/>
                    </p:ext>
                  </p:extLst>
                </p:nvPr>
              </p:nvGraphicFramePr>
              <p:xfrm>
                <a:off x="125122" y="-280937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21" name="c"/>
                <p:cNvSpPr txBox="1"/>
                <p:nvPr/>
              </p:nvSpPr>
              <p:spPr>
                <a:xfrm>
                  <a:off x="4472" y="-293636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523" name="Línea"/>
              <p:cNvSpPr/>
              <p:nvPr/>
            </p:nvSpPr>
            <p:spPr>
              <a:xfrm>
                <a:off x="328639" y="-21514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24" name="FALSE"/>
              <p:cNvSpPr txBox="1"/>
              <p:nvPr/>
            </p:nvSpPr>
            <p:spPr>
              <a:xfrm>
                <a:off x="500041" y="-292097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sz="700" b="0"/>
                </a:lvl1pPr>
              </a:lstStyle>
              <a:p>
                <a:r>
                  <a:rPr dirty="0"/>
                  <a:t>FALSE</a:t>
                </a:r>
              </a:p>
            </p:txBody>
          </p:sp>
        </p:grpSp>
        <p:grpSp>
          <p:nvGrpSpPr>
            <p:cNvPr id="538" name="Agrupar"/>
            <p:cNvGrpSpPr/>
            <p:nvPr/>
          </p:nvGrpSpPr>
          <p:grpSpPr>
            <a:xfrm>
              <a:off x="-1758" y="5986069"/>
              <a:ext cx="802442" cy="436402"/>
              <a:chOff x="-1758" y="3070"/>
              <a:chExt cx="802441" cy="436401"/>
            </a:xfrm>
          </p:grpSpPr>
          <p:sp>
            <p:nvSpPr>
              <p:cNvPr id="526" name="Rectángulo redondeado"/>
              <p:cNvSpPr/>
              <p:nvPr/>
            </p:nvSpPr>
            <p:spPr>
              <a:xfrm>
                <a:off x="-1758" y="307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29" name="Agrupar"/>
              <p:cNvGrpSpPr/>
              <p:nvPr/>
            </p:nvGrpSpPr>
            <p:grpSpPr>
              <a:xfrm>
                <a:off x="-1489" y="23662"/>
                <a:ext cx="247650" cy="139703"/>
                <a:chOff x="-1758" y="15769"/>
                <a:chExt cx="247650" cy="139701"/>
              </a:xfrm>
            </p:grpSpPr>
            <p:graphicFrame>
              <p:nvGraphicFramePr>
                <p:cNvPr id="527" name="Table 2-1-2-4-1-1-1-1-5-3-1-3-3-1-1-1-1-2-4-3-1-1-1-1-1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125599148"/>
                    </p:ext>
                  </p:extLst>
                </p:nvPr>
              </p:nvGraphicFramePr>
              <p:xfrm>
                <a:off x="118892" y="28470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28" name="a"/>
                <p:cNvSpPr txBox="1"/>
                <p:nvPr/>
              </p:nvSpPr>
              <p:spPr>
                <a:xfrm>
                  <a:off x="-1758" y="15769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532" name="Agrupar"/>
              <p:cNvGrpSpPr/>
              <p:nvPr/>
            </p:nvGrpSpPr>
            <p:grpSpPr>
              <a:xfrm>
                <a:off x="-1489" y="151419"/>
                <a:ext cx="247650" cy="139703"/>
                <a:chOff x="-1758" y="15769"/>
                <a:chExt cx="247650" cy="139701"/>
              </a:xfrm>
            </p:grpSpPr>
            <p:graphicFrame>
              <p:nvGraphicFramePr>
                <p:cNvPr id="530" name="Table 2-1-2-4-1-1-1-1-5-3-1-3-3-1-1-1-1-2-2-1-3-1-1-1-1-1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2284851929"/>
                    </p:ext>
                  </p:extLst>
                </p:nvPr>
              </p:nvGraphicFramePr>
              <p:xfrm>
                <a:off x="118892" y="28469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31" name="b"/>
                <p:cNvSpPr txBox="1"/>
                <p:nvPr/>
              </p:nvSpPr>
              <p:spPr>
                <a:xfrm>
                  <a:off x="-1758" y="15769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535" name="Agrupar"/>
              <p:cNvGrpSpPr/>
              <p:nvPr/>
            </p:nvGrpSpPr>
            <p:grpSpPr>
              <a:xfrm>
                <a:off x="-1489" y="279177"/>
                <a:ext cx="247650" cy="139703"/>
                <a:chOff x="-1758" y="15771"/>
                <a:chExt cx="247650" cy="139701"/>
              </a:xfrm>
            </p:grpSpPr>
            <p:graphicFrame>
              <p:nvGraphicFramePr>
                <p:cNvPr id="533" name="Table 2-1-2-4-1-1-1-1-5-3-1-3-3-1-1-1-1-2-1-1-2-1-1-1-1-1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2461810746"/>
                    </p:ext>
                  </p:extLst>
                </p:nvPr>
              </p:nvGraphicFramePr>
              <p:xfrm>
                <a:off x="118892" y="28470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34" name="c"/>
                <p:cNvSpPr txBox="1"/>
                <p:nvPr/>
              </p:nvSpPr>
              <p:spPr>
                <a:xfrm>
                  <a:off x="-1758" y="15771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536" name="Línea"/>
              <p:cNvSpPr/>
              <p:nvPr/>
            </p:nvSpPr>
            <p:spPr>
              <a:xfrm>
                <a:off x="322409" y="94269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37" name="TRUE"/>
              <p:cNvSpPr txBox="1"/>
              <p:nvPr/>
            </p:nvSpPr>
            <p:spPr>
              <a:xfrm>
                <a:off x="493811" y="17312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sz="700" b="0"/>
                </a:lvl1pPr>
              </a:lstStyle>
              <a:p>
                <a:r>
                  <a:rPr dirty="0"/>
                  <a:t>TRUE</a:t>
                </a:r>
              </a:p>
            </p:txBody>
          </p:sp>
        </p:grpSp>
        <p:grpSp>
          <p:nvGrpSpPr>
            <p:cNvPr id="551" name="Agrupar"/>
            <p:cNvGrpSpPr/>
            <p:nvPr/>
          </p:nvGrpSpPr>
          <p:grpSpPr>
            <a:xfrm>
              <a:off x="2759" y="4598473"/>
              <a:ext cx="802442" cy="436403"/>
              <a:chOff x="2759" y="-160525"/>
              <a:chExt cx="802441" cy="436401"/>
            </a:xfrm>
          </p:grpSpPr>
          <p:sp>
            <p:nvSpPr>
              <p:cNvPr id="539" name="Rectángulo redondeado"/>
              <p:cNvSpPr/>
              <p:nvPr/>
            </p:nvSpPr>
            <p:spPr>
              <a:xfrm>
                <a:off x="2759" y="-160525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42" name="Agrupar"/>
              <p:cNvGrpSpPr/>
              <p:nvPr/>
            </p:nvGrpSpPr>
            <p:grpSpPr>
              <a:xfrm>
                <a:off x="3028" y="-139932"/>
                <a:ext cx="247650" cy="139703"/>
                <a:chOff x="2759" y="-147823"/>
                <a:chExt cx="247650" cy="139701"/>
              </a:xfrm>
            </p:grpSpPr>
            <p:graphicFrame>
              <p:nvGraphicFramePr>
                <p:cNvPr id="540" name="Table 2-1-2-4-1-1-1-1-5-3-1-3-3-1-1-1-1-2-4-3-1-1-1-1-1-1-3"/>
                <p:cNvGraphicFramePr/>
                <p:nvPr>
                  <p:extLst>
                    <p:ext uri="{D42A27DB-BD31-4B8C-83A1-F6EECF244321}">
                      <p14:modId xmlns:p14="http://schemas.microsoft.com/office/powerpoint/2010/main" val="141287290"/>
                    </p:ext>
                  </p:extLst>
                </p:nvPr>
              </p:nvGraphicFramePr>
              <p:xfrm>
                <a:off x="123409" y="-135122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41" name="a"/>
                <p:cNvSpPr txBox="1"/>
                <p:nvPr/>
              </p:nvSpPr>
              <p:spPr>
                <a:xfrm>
                  <a:off x="2759" y="-147823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545" name="Agrupar"/>
              <p:cNvGrpSpPr/>
              <p:nvPr/>
            </p:nvGrpSpPr>
            <p:grpSpPr>
              <a:xfrm>
                <a:off x="3028" y="-12175"/>
                <a:ext cx="247650" cy="139703"/>
                <a:chOff x="2759" y="-147823"/>
                <a:chExt cx="247650" cy="139701"/>
              </a:xfrm>
            </p:grpSpPr>
            <p:graphicFrame>
              <p:nvGraphicFramePr>
                <p:cNvPr id="543" name="Table 2-1-2-4-1-1-1-1-5-3-1-3-3-1-1-1-1-2-2-1-3-1-1-1-1-1-1-3"/>
                <p:cNvGraphicFramePr/>
                <p:nvPr>
                  <p:extLst>
                    <p:ext uri="{D42A27DB-BD31-4B8C-83A1-F6EECF244321}">
                      <p14:modId xmlns:p14="http://schemas.microsoft.com/office/powerpoint/2010/main" val="2482468074"/>
                    </p:ext>
                  </p:extLst>
                </p:nvPr>
              </p:nvGraphicFramePr>
              <p:xfrm>
                <a:off x="123409" y="-135122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44" name="b"/>
                <p:cNvSpPr txBox="1"/>
                <p:nvPr/>
              </p:nvSpPr>
              <p:spPr>
                <a:xfrm>
                  <a:off x="2759" y="-147823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548" name="Agrupar"/>
              <p:cNvGrpSpPr/>
              <p:nvPr/>
            </p:nvGrpSpPr>
            <p:grpSpPr>
              <a:xfrm>
                <a:off x="3028" y="115581"/>
                <a:ext cx="247650" cy="139703"/>
                <a:chOff x="2759" y="-147823"/>
                <a:chExt cx="247650" cy="139701"/>
              </a:xfrm>
            </p:grpSpPr>
            <p:graphicFrame>
              <p:nvGraphicFramePr>
                <p:cNvPr id="546" name="Table 2-1-2-4-1-1-1-1-5-3-1-3-3-1-1-1-1-2-1-1-2-1-1-1-1-1-1-3"/>
                <p:cNvGraphicFramePr/>
                <p:nvPr>
                  <p:extLst>
                    <p:ext uri="{D42A27DB-BD31-4B8C-83A1-F6EECF244321}">
                      <p14:modId xmlns:p14="http://schemas.microsoft.com/office/powerpoint/2010/main" val="3862626473"/>
                    </p:ext>
                  </p:extLst>
                </p:nvPr>
              </p:nvGraphicFramePr>
              <p:xfrm>
                <a:off x="123409" y="-135122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47" name="c"/>
                <p:cNvSpPr txBox="1"/>
                <p:nvPr/>
              </p:nvSpPr>
              <p:spPr>
                <a:xfrm>
                  <a:off x="2759" y="-147823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549" name="Línea"/>
              <p:cNvSpPr/>
              <p:nvPr/>
            </p:nvSpPr>
            <p:spPr>
              <a:xfrm>
                <a:off x="326926" y="-69325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50" name="TRUE"/>
              <p:cNvSpPr txBox="1"/>
              <p:nvPr/>
            </p:nvSpPr>
            <p:spPr>
              <a:xfrm>
                <a:off x="498328" y="-146282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sz="700" b="0"/>
                </a:lvl1pPr>
              </a:lstStyle>
              <a:p>
                <a:r>
                  <a:rPr dirty="0"/>
                  <a:t>TRUE</a:t>
                </a:r>
              </a:p>
            </p:txBody>
          </p:sp>
        </p:grpSp>
        <p:grpSp>
          <p:nvGrpSpPr>
            <p:cNvPr id="564" name="Agrupar"/>
            <p:cNvGrpSpPr/>
            <p:nvPr/>
          </p:nvGrpSpPr>
          <p:grpSpPr>
            <a:xfrm>
              <a:off x="0" y="3192097"/>
              <a:ext cx="622571" cy="436402"/>
              <a:chOff x="0" y="0"/>
              <a:chExt cx="622570" cy="436401"/>
            </a:xfrm>
          </p:grpSpPr>
          <p:sp>
            <p:nvSpPr>
              <p:cNvPr id="552" name="Rectángulo redondeado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55" name="Agrupar"/>
              <p:cNvGrpSpPr/>
              <p:nvPr/>
            </p:nvGrpSpPr>
            <p:grpSpPr>
              <a:xfrm>
                <a:off x="269" y="20593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553" name="Table 2-1-2-4-1-1-1-1-5-3-1-3-3-1-1-1-1-2-4-3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3878470309"/>
                    </p:ext>
                  </p:extLst>
                </p:nvPr>
              </p:nvGraphicFramePr>
              <p:xfrm>
                <a:off x="120650" y="25400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54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558" name="Agrupar"/>
              <p:cNvGrpSpPr/>
              <p:nvPr/>
            </p:nvGrpSpPr>
            <p:grpSpPr>
              <a:xfrm>
                <a:off x="269" y="148350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556" name="Table 2-1-2-4-1-1-1-1-5-3-1-3-3-1-1-1-1-2-2-1-3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3324668030"/>
                    </p:ext>
                  </p:extLst>
                </p:nvPr>
              </p:nvGraphicFramePr>
              <p:xfrm>
                <a:off x="120650" y="25400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57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561" name="Agrupar"/>
              <p:cNvGrpSpPr/>
              <p:nvPr/>
            </p:nvGrpSpPr>
            <p:grpSpPr>
              <a:xfrm>
                <a:off x="269" y="276106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559" name="Table 2-1-2-4-1-1-1-1-5-3-1-3-3-1-1-1-1-2-1-1-2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2383588390"/>
                    </p:ext>
                  </p:extLst>
                </p:nvPr>
              </p:nvGraphicFramePr>
              <p:xfrm>
                <a:off x="120650" y="25400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60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562" name="Línea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63" name="3"/>
              <p:cNvSpPr txBox="1"/>
              <p:nvPr/>
            </p:nvSpPr>
            <p:spPr>
              <a:xfrm>
                <a:off x="4955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577" name="Agrupar"/>
            <p:cNvGrpSpPr/>
            <p:nvPr/>
          </p:nvGrpSpPr>
          <p:grpSpPr>
            <a:xfrm>
              <a:off x="4472" y="5314817"/>
              <a:ext cx="802442" cy="436403"/>
              <a:chOff x="4472" y="-68881"/>
              <a:chExt cx="802441" cy="436401"/>
            </a:xfrm>
          </p:grpSpPr>
          <p:sp>
            <p:nvSpPr>
              <p:cNvPr id="565" name="Rectángulo redondeado"/>
              <p:cNvSpPr/>
              <p:nvPr/>
            </p:nvSpPr>
            <p:spPr>
              <a:xfrm>
                <a:off x="4472" y="-68881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68" name="Agrupar"/>
              <p:cNvGrpSpPr/>
              <p:nvPr/>
            </p:nvGrpSpPr>
            <p:grpSpPr>
              <a:xfrm>
                <a:off x="4741" y="-48287"/>
                <a:ext cx="247650" cy="139703"/>
                <a:chOff x="4472" y="-56179"/>
                <a:chExt cx="247650" cy="139701"/>
              </a:xfrm>
            </p:grpSpPr>
            <p:graphicFrame>
              <p:nvGraphicFramePr>
                <p:cNvPr id="566" name="Table 2-1-2-4-1-1-1-1-5-3-1-3-3-1-1-1-1-2-4-3-1-1-1-1-1-1-3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226736420"/>
                    </p:ext>
                  </p:extLst>
                </p:nvPr>
              </p:nvGraphicFramePr>
              <p:xfrm>
                <a:off x="125122" y="-43481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67" name="a"/>
                <p:cNvSpPr txBox="1"/>
                <p:nvPr/>
              </p:nvSpPr>
              <p:spPr>
                <a:xfrm>
                  <a:off x="4472" y="-56179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571" name="Agrupar"/>
              <p:cNvGrpSpPr/>
              <p:nvPr/>
            </p:nvGrpSpPr>
            <p:grpSpPr>
              <a:xfrm>
                <a:off x="4741" y="79469"/>
                <a:ext cx="247650" cy="139703"/>
                <a:chOff x="4472" y="-56180"/>
                <a:chExt cx="247650" cy="139701"/>
              </a:xfrm>
            </p:grpSpPr>
            <p:graphicFrame>
              <p:nvGraphicFramePr>
                <p:cNvPr id="569" name="Table 2-1-2-4-1-1-1-1-5-3-1-3-3-1-1-1-1-2-2-1-3-1-1-1-1-1-1-3-1"/>
                <p:cNvGraphicFramePr/>
                <p:nvPr>
                  <p:extLst>
                    <p:ext uri="{D42A27DB-BD31-4B8C-83A1-F6EECF244321}">
                      <p14:modId xmlns:p14="http://schemas.microsoft.com/office/powerpoint/2010/main" val="530829149"/>
                    </p:ext>
                  </p:extLst>
                </p:nvPr>
              </p:nvGraphicFramePr>
              <p:xfrm>
                <a:off x="125122" y="-43480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70" name="b"/>
                <p:cNvSpPr txBox="1"/>
                <p:nvPr/>
              </p:nvSpPr>
              <p:spPr>
                <a:xfrm>
                  <a:off x="4472" y="-5618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574" name="Agrupar"/>
              <p:cNvGrpSpPr/>
              <p:nvPr/>
            </p:nvGrpSpPr>
            <p:grpSpPr>
              <a:xfrm>
                <a:off x="4741" y="207225"/>
                <a:ext cx="247650" cy="139703"/>
                <a:chOff x="4472" y="-56180"/>
                <a:chExt cx="247650" cy="139701"/>
              </a:xfrm>
            </p:grpSpPr>
            <p:graphicFrame>
              <p:nvGraphicFramePr>
                <p:cNvPr id="572" name="Table 2-1-2-4-1-1-1-1-5-3-1-3-3-1-1-1-1-2-1-1-2-1-1-1-1-1-1-3-1"/>
                <p:cNvGraphicFramePr/>
                <p:nvPr>
                  <p:extLst>
                    <p:ext uri="{D42A27DB-BD31-4B8C-83A1-F6EECF244321}">
                      <p14:modId xmlns:p14="http://schemas.microsoft.com/office/powerpoint/2010/main" val="3186087816"/>
                    </p:ext>
                  </p:extLst>
                </p:nvPr>
              </p:nvGraphicFramePr>
              <p:xfrm>
                <a:off x="125122" y="-43480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73" name="c"/>
                <p:cNvSpPr txBox="1"/>
                <p:nvPr/>
              </p:nvSpPr>
              <p:spPr>
                <a:xfrm>
                  <a:off x="4472" y="-5618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575" name="Línea"/>
              <p:cNvSpPr/>
              <p:nvPr/>
            </p:nvSpPr>
            <p:spPr>
              <a:xfrm>
                <a:off x="328639" y="22319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76" name="TRUE"/>
              <p:cNvSpPr txBox="1"/>
              <p:nvPr/>
            </p:nvSpPr>
            <p:spPr>
              <a:xfrm>
                <a:off x="500041" y="-54638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sz="700" b="0"/>
                </a:lvl1pPr>
              </a:lstStyle>
              <a:p>
                <a:r>
                  <a:rPr dirty="0"/>
                  <a:t>TRUE</a:t>
                </a:r>
              </a:p>
            </p:txBody>
          </p:sp>
        </p:grpSp>
      </p:grpSp>
      <p:grpSp>
        <p:nvGrpSpPr>
          <p:cNvPr id="638" name="Agrupar"/>
          <p:cNvGrpSpPr/>
          <p:nvPr/>
        </p:nvGrpSpPr>
        <p:grpSpPr>
          <a:xfrm>
            <a:off x="7111049" y="1079163"/>
            <a:ext cx="3105174" cy="3987327"/>
            <a:chOff x="0" y="6350"/>
            <a:chExt cx="3105172" cy="3987326"/>
          </a:xfrm>
        </p:grpSpPr>
        <p:sp>
          <p:nvSpPr>
            <p:cNvPr id="579" name="Pluck"/>
            <p:cNvSpPr txBox="1"/>
            <p:nvPr/>
          </p:nvSpPr>
          <p:spPr>
            <a:xfrm>
              <a:off x="0" y="6350"/>
              <a:ext cx="690365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000">
                  <a:solidFill>
                    <a:srgbClr val="797979"/>
                  </a:solidFill>
                </a:defRPr>
              </a:pPr>
              <a:r>
                <a:rPr dirty="0"/>
                <a:t>Pluck</a:t>
              </a:r>
            </a:p>
          </p:txBody>
        </p:sp>
        <p:sp>
          <p:nvSpPr>
            <p:cNvPr id="580" name="pluck(.x, ..., .default=NULL) Select an element by name or index. Also attr_getter() and chuck().  pluck(x, &quot;b&quot;) x |&gt; pluck(“b&quot;)…"/>
            <p:cNvSpPr txBox="1"/>
            <p:nvPr/>
          </p:nvSpPr>
          <p:spPr>
            <a:xfrm>
              <a:off x="1073171" y="391362"/>
              <a:ext cx="2032001" cy="3602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/>
                <a:t>pluck(</a:t>
              </a:r>
              <a:r>
                <a:rPr dirty="0"/>
                <a:t>.x, ..., .default=NULL</a:t>
              </a:r>
              <a:r>
                <a:rPr b="1" dirty="0"/>
                <a:t>)</a:t>
              </a:r>
              <a:r>
                <a:rPr dirty="0"/>
                <a:t> </a:t>
              </a:r>
              <a:r>
                <a:rPr lang="es-ES" dirty="0"/>
                <a:t>Seleccione un elemento por nombre o índice. Además,</a:t>
              </a:r>
              <a:r>
                <a:rPr dirty="0"/>
                <a:t> </a:t>
              </a:r>
              <a:r>
                <a:rPr b="1" dirty="0" err="1"/>
                <a:t>attr_getter</a:t>
              </a:r>
              <a:r>
                <a:rPr b="1" dirty="0"/>
                <a:t>()</a:t>
              </a:r>
              <a:r>
                <a:rPr dirty="0"/>
                <a:t> </a:t>
              </a:r>
              <a:r>
                <a:rPr lang="es-ES" dirty="0"/>
                <a:t>y</a:t>
              </a:r>
              <a:r>
                <a:rPr dirty="0"/>
                <a:t> </a:t>
              </a:r>
              <a:r>
                <a:rPr b="1" dirty="0"/>
                <a:t>chuck()</a:t>
              </a:r>
              <a:r>
                <a:rPr dirty="0"/>
                <a:t>. </a:t>
              </a:r>
              <a:br>
                <a:rPr dirty="0"/>
              </a:br>
              <a:r>
                <a:rPr dirty="0"/>
                <a:t>pluck(x, "b")</a:t>
              </a:r>
              <a:br>
                <a:rPr dirty="0"/>
              </a:br>
              <a:r>
                <a:rPr dirty="0"/>
                <a:t>x |&gt; pluck(“b")</a:t>
              </a:r>
            </a:p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assign_in</a:t>
              </a:r>
              <a:r>
                <a:rPr b="1" dirty="0"/>
                <a:t>(</a:t>
              </a:r>
              <a:r>
                <a:rPr dirty="0"/>
                <a:t>x, where, value</a:t>
              </a:r>
              <a:r>
                <a:rPr b="1" dirty="0"/>
                <a:t>)</a:t>
              </a:r>
              <a:r>
                <a:rPr dirty="0"/>
                <a:t> </a:t>
              </a:r>
              <a:r>
                <a:rPr lang="es-ES" dirty="0"/>
                <a:t>Asigne un valor a una ubicación mediante la selección.</a:t>
              </a:r>
              <a:r>
                <a:rPr dirty="0"/>
                <a:t> </a:t>
              </a:r>
              <a:br>
                <a:rPr dirty="0"/>
              </a:br>
              <a:r>
                <a:rPr dirty="0" err="1"/>
                <a:t>assign_in</a:t>
              </a:r>
              <a:r>
                <a:rPr dirty="0"/>
                <a:t>(x, "b", 5)</a:t>
              </a:r>
              <a:br>
                <a:rPr dirty="0"/>
              </a:br>
              <a:r>
                <a:rPr dirty="0"/>
                <a:t>x |&gt; </a:t>
              </a:r>
              <a:r>
                <a:rPr dirty="0" err="1"/>
                <a:t>assign_in</a:t>
              </a:r>
              <a:r>
                <a:rPr dirty="0"/>
                <a:t>("b", 5)</a:t>
              </a:r>
            </a:p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modify_in</a:t>
              </a:r>
              <a:r>
                <a:rPr b="1" dirty="0"/>
                <a:t>(</a:t>
              </a:r>
              <a:r>
                <a:rPr dirty="0"/>
                <a:t>.x, .where, .f</a:t>
              </a:r>
              <a:r>
                <a:rPr b="1" dirty="0"/>
                <a:t>)</a:t>
              </a:r>
              <a:r>
                <a:rPr dirty="0"/>
                <a:t> </a:t>
              </a:r>
              <a:r>
                <a:rPr lang="es-ES" dirty="0"/>
                <a:t>Aplicar una función a un valor en una ubicación seleccionada</a:t>
              </a:r>
              <a:r>
                <a:rPr dirty="0"/>
                <a:t>.</a:t>
              </a:r>
              <a:br>
                <a:rPr dirty="0"/>
              </a:br>
              <a:r>
                <a:rPr dirty="0" err="1"/>
                <a:t>modify_in</a:t>
              </a:r>
              <a:r>
                <a:rPr dirty="0"/>
                <a:t>(x, "b", abs)</a:t>
              </a:r>
              <a:br>
                <a:rPr dirty="0"/>
              </a:br>
              <a:r>
                <a:rPr dirty="0"/>
                <a:t>x |&gt; </a:t>
              </a:r>
              <a:r>
                <a:rPr dirty="0" err="1"/>
                <a:t>modify_in</a:t>
              </a:r>
              <a:r>
                <a:rPr dirty="0"/>
                <a:t>("b", abs)</a:t>
              </a:r>
            </a:p>
          </p:txBody>
        </p:sp>
        <p:grpSp>
          <p:nvGrpSpPr>
            <p:cNvPr id="595" name="Agrupar"/>
            <p:cNvGrpSpPr/>
            <p:nvPr/>
          </p:nvGrpSpPr>
          <p:grpSpPr>
            <a:xfrm>
              <a:off x="0" y="391363"/>
              <a:ext cx="707651" cy="576103"/>
              <a:chOff x="0" y="0"/>
              <a:chExt cx="707650" cy="576102"/>
            </a:xfrm>
          </p:grpSpPr>
          <p:grpSp>
            <p:nvGrpSpPr>
              <p:cNvPr id="590" name="Agrupar"/>
              <p:cNvGrpSpPr/>
              <p:nvPr/>
            </p:nvGrpSpPr>
            <p:grpSpPr>
              <a:xfrm>
                <a:off x="0" y="0"/>
                <a:ext cx="279939" cy="576102"/>
                <a:chOff x="0" y="0"/>
                <a:chExt cx="279939" cy="576101"/>
              </a:xfrm>
            </p:grpSpPr>
            <p:sp>
              <p:nvSpPr>
                <p:cNvPr id="581" name="Rectángulo redondeado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582" name="Table 2-1-2-4-1-1-1-1-5-3-1-3-3-1-1-1-1-2-4-4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611203680"/>
                    </p:ext>
                  </p:extLst>
                </p:nvPr>
              </p:nvGraphicFramePr>
              <p:xfrm>
                <a:off x="120919" y="33293"/>
                <a:ext cx="127000" cy="121920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83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  <p:graphicFrame>
              <p:nvGraphicFramePr>
                <p:cNvPr id="584" name="Table 2-1-2-4-1-1-1-1-5-3-1-3-3-1-1-1-1-2-2-1-4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021424168"/>
                    </p:ext>
                  </p:extLst>
                </p:nvPr>
              </p:nvGraphicFramePr>
              <p:xfrm>
                <a:off x="120919" y="161050"/>
                <a:ext cx="127000" cy="121920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85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  <p:graphicFrame>
              <p:nvGraphicFramePr>
                <p:cNvPr id="586" name="Table 2-1-2-4-1-1-1-1-5-3-1-3-3-1-1-1-1-2-1-1-3-2"/>
                <p:cNvGraphicFramePr/>
                <p:nvPr>
                  <p:extLst>
                    <p:ext uri="{D42A27DB-BD31-4B8C-83A1-F6EECF244321}">
                      <p14:modId xmlns:p14="http://schemas.microsoft.com/office/powerpoint/2010/main" val="1768353546"/>
                    </p:ext>
                  </p:extLst>
                </p:nvPr>
              </p:nvGraphicFramePr>
              <p:xfrm>
                <a:off x="120919" y="288806"/>
                <a:ext cx="127000" cy="121920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87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  <p:graphicFrame>
              <p:nvGraphicFramePr>
                <p:cNvPr id="588" name="Table 2-1-2-4-1-1-1-1-5-3-1-3-3-1-1-1-1-2-1-1-3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509746737"/>
                    </p:ext>
                  </p:extLst>
                </p:nvPr>
              </p:nvGraphicFramePr>
              <p:xfrm>
                <a:off x="120919" y="418981"/>
                <a:ext cx="127000" cy="121920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89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591" name="Línea"/>
              <p:cNvSpPr/>
              <p:nvPr/>
            </p:nvSpPr>
            <p:spPr>
              <a:xfrm>
                <a:off x="326698" y="92156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594" name="Agrupar"/>
              <p:cNvGrpSpPr/>
              <p:nvPr/>
            </p:nvGrpSpPr>
            <p:grpSpPr>
              <a:xfrm>
                <a:off x="485400" y="8849"/>
                <a:ext cx="222250" cy="121920"/>
                <a:chOff x="0" y="0"/>
                <a:chExt cx="222249" cy="121917"/>
              </a:xfrm>
            </p:grpSpPr>
            <p:graphicFrame>
              <p:nvGraphicFramePr>
                <p:cNvPr id="592" name="Table 2-1-2-4-1-1-1-1-5-3-1-3-3-1-1-1-1-2-4-2-1"/>
                <p:cNvGraphicFramePr/>
                <p:nvPr>
                  <p:extLst>
                    <p:ext uri="{D42A27DB-BD31-4B8C-83A1-F6EECF244321}">
                      <p14:modId xmlns:p14="http://schemas.microsoft.com/office/powerpoint/2010/main" val="3157589745"/>
                    </p:ext>
                  </p:extLst>
                </p:nvPr>
              </p:nvGraphicFramePr>
              <p:xfrm>
                <a:off x="95250" y="0"/>
                <a:ext cx="126999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93" name="b"/>
                <p:cNvSpPr/>
                <p:nvPr/>
              </p:nvSpPr>
              <p:spPr>
                <a:xfrm>
                  <a:off x="0" y="82550"/>
                  <a:ext cx="127000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</p:grpSp>
        <p:grpSp>
          <p:nvGrpSpPr>
            <p:cNvPr id="616" name="Agrupar"/>
            <p:cNvGrpSpPr/>
            <p:nvPr/>
          </p:nvGrpSpPr>
          <p:grpSpPr>
            <a:xfrm>
              <a:off x="0" y="1621882"/>
              <a:ext cx="760131" cy="576103"/>
              <a:chOff x="0" y="0"/>
              <a:chExt cx="760130" cy="576102"/>
            </a:xfrm>
          </p:grpSpPr>
          <p:grpSp>
            <p:nvGrpSpPr>
              <p:cNvPr id="605" name="Agrupar"/>
              <p:cNvGrpSpPr/>
              <p:nvPr/>
            </p:nvGrpSpPr>
            <p:grpSpPr>
              <a:xfrm>
                <a:off x="0" y="0"/>
                <a:ext cx="279939" cy="576102"/>
                <a:chOff x="0" y="0"/>
                <a:chExt cx="279939" cy="576101"/>
              </a:xfrm>
            </p:grpSpPr>
            <p:sp>
              <p:nvSpPr>
                <p:cNvPr id="596" name="Rectángulo redondeado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98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600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  <p:sp>
              <p:nvSpPr>
                <p:cNvPr id="602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  <p:sp>
              <p:nvSpPr>
                <p:cNvPr id="604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606" name="Línea"/>
              <p:cNvSpPr/>
              <p:nvPr/>
            </p:nvSpPr>
            <p:spPr>
              <a:xfrm>
                <a:off x="326698" y="92156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07" name="Rectángulo redondeado"/>
              <p:cNvSpPr/>
              <p:nvPr/>
            </p:nvSpPr>
            <p:spPr>
              <a:xfrm>
                <a:off x="480190" y="0"/>
                <a:ext cx="279940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9" name="a"/>
              <p:cNvSpPr txBox="1"/>
              <p:nvPr/>
            </p:nvSpPr>
            <p:spPr>
              <a:xfrm>
                <a:off x="48045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11" name="b"/>
              <p:cNvSpPr txBox="1"/>
              <p:nvPr/>
            </p:nvSpPr>
            <p:spPr>
              <a:xfrm>
                <a:off x="48045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613" name="c"/>
              <p:cNvSpPr txBox="1"/>
              <p:nvPr/>
            </p:nvSpPr>
            <p:spPr>
              <a:xfrm>
                <a:off x="48045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15" name="d"/>
              <p:cNvSpPr txBox="1"/>
              <p:nvPr/>
            </p:nvSpPr>
            <p:spPr>
              <a:xfrm>
                <a:off x="48045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</p:grpSp>
        <p:grpSp>
          <p:nvGrpSpPr>
            <p:cNvPr id="637" name="Agrupar"/>
            <p:cNvGrpSpPr/>
            <p:nvPr/>
          </p:nvGrpSpPr>
          <p:grpSpPr>
            <a:xfrm>
              <a:off x="0" y="2768634"/>
              <a:ext cx="977742" cy="576104"/>
              <a:chOff x="0" y="0"/>
              <a:chExt cx="977741" cy="576102"/>
            </a:xfrm>
          </p:grpSpPr>
          <p:grpSp>
            <p:nvGrpSpPr>
              <p:cNvPr id="626" name="Agrupar"/>
              <p:cNvGrpSpPr/>
              <p:nvPr/>
            </p:nvGrpSpPr>
            <p:grpSpPr>
              <a:xfrm>
                <a:off x="0" y="0"/>
                <a:ext cx="279939" cy="576102"/>
                <a:chOff x="0" y="0"/>
                <a:chExt cx="279939" cy="576101"/>
              </a:xfrm>
            </p:grpSpPr>
            <p:sp>
              <p:nvSpPr>
                <p:cNvPr id="617" name="Rectángulo redondeado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19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621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  <p:sp>
              <p:nvSpPr>
                <p:cNvPr id="623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  <p:sp>
              <p:nvSpPr>
                <p:cNvPr id="625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627" name="Línea"/>
              <p:cNvSpPr/>
              <p:nvPr/>
            </p:nvSpPr>
            <p:spPr>
              <a:xfrm>
                <a:off x="326698" y="92156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28" name="Rectángulo redondeado"/>
              <p:cNvSpPr/>
              <p:nvPr/>
            </p:nvSpPr>
            <p:spPr>
              <a:xfrm>
                <a:off x="480190" y="0"/>
                <a:ext cx="447214" cy="576101"/>
              </a:xfrm>
              <a:prstGeom prst="roundRect">
                <a:avLst>
                  <a:gd name="adj" fmla="val 1570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0" name="a"/>
              <p:cNvSpPr txBox="1"/>
              <p:nvPr/>
            </p:nvSpPr>
            <p:spPr>
              <a:xfrm>
                <a:off x="60745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32" name="fun(      )"/>
              <p:cNvSpPr txBox="1"/>
              <p:nvPr/>
            </p:nvSpPr>
            <p:spPr>
              <a:xfrm>
                <a:off x="521002" y="135650"/>
                <a:ext cx="456739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sz="900" b="0"/>
                </a:lvl1pPr>
              </a:lstStyle>
              <a:p>
                <a:r>
                  <a:rPr dirty="0"/>
                  <a:t>fun(     )</a:t>
                </a:r>
              </a:p>
            </p:txBody>
          </p:sp>
          <p:sp>
            <p:nvSpPr>
              <p:cNvPr id="634" name="c"/>
              <p:cNvSpPr txBox="1"/>
              <p:nvPr/>
            </p:nvSpPr>
            <p:spPr>
              <a:xfrm>
                <a:off x="60745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36" name="d"/>
              <p:cNvSpPr txBox="1"/>
              <p:nvPr/>
            </p:nvSpPr>
            <p:spPr>
              <a:xfrm>
                <a:off x="60745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</p:grpSp>
      </p:grpSp>
      <p:grpSp>
        <p:nvGrpSpPr>
          <p:cNvPr id="662" name="Agrupar"/>
          <p:cNvGrpSpPr/>
          <p:nvPr/>
        </p:nvGrpSpPr>
        <p:grpSpPr>
          <a:xfrm>
            <a:off x="7103032" y="7078975"/>
            <a:ext cx="6571223" cy="3158027"/>
            <a:chOff x="17875" y="35640"/>
            <a:chExt cx="6571222" cy="3158026"/>
          </a:xfrm>
        </p:grpSpPr>
        <p:sp>
          <p:nvSpPr>
            <p:cNvPr id="639" name="List-Columns"/>
            <p:cNvSpPr txBox="1"/>
            <p:nvPr/>
          </p:nvSpPr>
          <p:spPr>
            <a:xfrm>
              <a:off x="17875" y="35640"/>
              <a:ext cx="1837041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000">
                  <a:solidFill>
                    <a:srgbClr val="797979"/>
                  </a:solidFill>
                </a:defRPr>
              </a:pPr>
              <a:r>
                <a:rPr lang="es-ES" dirty="0"/>
                <a:t>Columnas-lista</a:t>
              </a:r>
              <a:endParaRPr dirty="0"/>
            </a:p>
          </p:txBody>
        </p:sp>
        <p:sp>
          <p:nvSpPr>
            <p:cNvPr id="640" name="WORK WITH LIST-COLUMNS"/>
            <p:cNvSpPr txBox="1"/>
            <p:nvPr/>
          </p:nvSpPr>
          <p:spPr>
            <a:xfrm>
              <a:off x="25400" y="1844128"/>
              <a:ext cx="2930289" cy="210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s-ES"/>
                <a:t>TRABAJAR CON COLUMNAS DE LISTA</a:t>
              </a:r>
              <a:endParaRPr dirty="0"/>
            </a:p>
          </p:txBody>
        </p:sp>
        <p:sp>
          <p:nvSpPr>
            <p:cNvPr id="641" name="List-columns are columns of a data frame where each element is a list or vector instead of an atomic value. Columns can also be lists of data frames. See tidyr for more about nested data and list columns."/>
            <p:cNvSpPr txBox="1"/>
            <p:nvPr/>
          </p:nvSpPr>
          <p:spPr>
            <a:xfrm>
              <a:off x="961697" y="405968"/>
              <a:ext cx="2172206" cy="1387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lnSpcReduction="10000"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/>
                <a:t>Las columnas de lista son columnas de un marco de datos donde cada elemento es una lista o vector en lugar de un valor atómico. Las columnas también pueden ser listas de marcos de datos. Consulte tidyr para obtener más información sobre los datos anidados y las columnas de lista.</a:t>
              </a:r>
              <a:endParaRPr dirty="0"/>
            </a:p>
          </p:txBody>
        </p:sp>
        <p:graphicFrame>
          <p:nvGraphicFramePr>
            <p:cNvPr id="642" name="Table 2-1-3-1-2-2-1"/>
            <p:cNvGraphicFramePr/>
            <p:nvPr/>
          </p:nvGraphicFramePr>
          <p:xfrm>
            <a:off x="25400" y="718857"/>
            <a:ext cx="817856" cy="558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3110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067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max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seq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&lt;int [3]&gt;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B2D5F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&lt;int [4]&gt;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&lt;int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43" name="Manipulate list-columns like any other kind of column, using dplyr functions like mutate(). Because each element is a list, use map functions within a column function to manipulate each element."/>
            <p:cNvSpPr txBox="1"/>
            <p:nvPr/>
          </p:nvSpPr>
          <p:spPr>
            <a:xfrm>
              <a:off x="25400" y="2058089"/>
              <a:ext cx="3131857" cy="92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dirty="0"/>
                <a:t>Manipule las columnas de la lista como cualquier otro tipo de columna, usando funciones </a:t>
              </a:r>
              <a:r>
                <a:rPr lang="es-ES" dirty="0" err="1"/>
                <a:t>dplyr</a:t>
              </a:r>
              <a:r>
                <a:rPr lang="es-ES" dirty="0"/>
                <a:t> como </a:t>
              </a:r>
              <a:r>
                <a:rPr lang="es-ES" dirty="0" err="1"/>
                <a:t>mutate</a:t>
              </a:r>
              <a:r>
                <a:rPr lang="es-ES" dirty="0"/>
                <a:t>(). Dado que cada elemento es una lista, utilice funciones de mapa dentro de una función de columna para manipular cada elemento.</a:t>
              </a:r>
              <a:endParaRPr dirty="0"/>
            </a:p>
          </p:txBody>
        </p:sp>
        <p:sp>
          <p:nvSpPr>
            <p:cNvPr id="644" name="Suffixed map functions like map_int() return an atomic data type and will simplify list-columns into regular columns."/>
            <p:cNvSpPr txBox="1"/>
            <p:nvPr/>
          </p:nvSpPr>
          <p:spPr>
            <a:xfrm>
              <a:off x="3457239" y="1652632"/>
              <a:ext cx="3131857" cy="96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dirty="0"/>
                <a:t>Las funciones de mapa con sufijo como </a:t>
              </a:r>
              <a:r>
                <a:rPr lang="es-ES" dirty="0" err="1"/>
                <a:t>map_int</a:t>
              </a:r>
              <a:r>
                <a:rPr lang="es-ES" dirty="0"/>
                <a:t>() devuelven un tipo de datos atómicos y simplificarán las columnas de lista en columnas regulares</a:t>
              </a:r>
              <a:r>
                <a:rPr dirty="0"/>
                <a:t>.</a:t>
              </a:r>
            </a:p>
          </p:txBody>
        </p:sp>
        <p:sp>
          <p:nvSpPr>
            <p:cNvPr id="645" name="map(), map2(), or pmap() return lists and will create new list-columns."/>
            <p:cNvSpPr txBox="1"/>
            <p:nvPr/>
          </p:nvSpPr>
          <p:spPr>
            <a:xfrm>
              <a:off x="3457239" y="116981"/>
              <a:ext cx="3131857" cy="5325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/>
                <a:t>map()</a:t>
              </a:r>
              <a:r>
                <a:rPr dirty="0"/>
                <a:t>, </a:t>
              </a:r>
              <a:r>
                <a:rPr b="1" dirty="0"/>
                <a:t>map2()</a:t>
              </a:r>
              <a:r>
                <a:rPr dirty="0"/>
                <a:t>, o </a:t>
              </a:r>
              <a:r>
                <a:rPr b="1" dirty="0" err="1"/>
                <a:t>pmap</a:t>
              </a:r>
              <a:r>
                <a:rPr b="1" dirty="0"/>
                <a:t>()</a:t>
              </a:r>
              <a:r>
                <a:rPr dirty="0"/>
                <a:t> </a:t>
              </a:r>
              <a:r>
                <a:rPr lang="es-ES" dirty="0"/>
                <a:t>devuelve listas y creará nuevas columnas-lista.</a:t>
              </a:r>
              <a:endParaRPr dirty="0"/>
            </a:p>
          </p:txBody>
        </p:sp>
        <p:grpSp>
          <p:nvGrpSpPr>
            <p:cNvPr id="653" name="Agrupar"/>
            <p:cNvGrpSpPr/>
            <p:nvPr/>
          </p:nvGrpSpPr>
          <p:grpSpPr>
            <a:xfrm>
              <a:off x="3457239" y="2305037"/>
              <a:ext cx="3131858" cy="888629"/>
              <a:chOff x="0" y="0"/>
              <a:chExt cx="3131857" cy="888627"/>
            </a:xfrm>
          </p:grpSpPr>
          <p:sp>
            <p:nvSpPr>
              <p:cNvPr id="646" name="starwars |&gt;                  mutate(n_films = map_int(films, length))"/>
              <p:cNvSpPr txBox="1"/>
              <p:nvPr/>
            </p:nvSpPr>
            <p:spPr>
              <a:xfrm>
                <a:off x="0" y="244127"/>
                <a:ext cx="3131857" cy="532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ts val="5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starwars |&gt;</a:t>
                </a:r>
                <a:br/>
                <a:r>
                  <a:t>                 mutate(n_films = map_int(films, length))</a:t>
                </a:r>
              </a:p>
            </p:txBody>
          </p:sp>
          <p:sp>
            <p:nvSpPr>
              <p:cNvPr id="647" name="Triángulo"/>
              <p:cNvSpPr/>
              <p:nvPr/>
            </p:nvSpPr>
            <p:spPr>
              <a:xfrm rot="10800000" flipH="1">
                <a:off x="1844154" y="192591"/>
                <a:ext cx="112193" cy="263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8" name="list function, return int"/>
              <p:cNvSpPr/>
              <p:nvPr/>
            </p:nvSpPr>
            <p:spPr>
              <a:xfrm>
                <a:off x="1777658" y="0"/>
                <a:ext cx="885404" cy="29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207"/>
                    </a:moveTo>
                    <a:lnTo>
                      <a:pt x="0" y="5393"/>
                    </a:lnTo>
                    <a:cubicBezTo>
                      <a:pt x="0" y="2415"/>
                      <a:pt x="897" y="0"/>
                      <a:pt x="2004" y="0"/>
                    </a:cubicBezTo>
                    <a:lnTo>
                      <a:pt x="19596" y="0"/>
                    </a:lnTo>
                    <a:cubicBezTo>
                      <a:pt x="20703" y="0"/>
                      <a:pt x="21600" y="2415"/>
                      <a:pt x="21600" y="5393"/>
                    </a:cubicBezTo>
                    <a:lnTo>
                      <a:pt x="21600" y="16207"/>
                    </a:lnTo>
                    <a:cubicBezTo>
                      <a:pt x="21600" y="19185"/>
                      <a:pt x="20703" y="21600"/>
                      <a:pt x="19596" y="21600"/>
                    </a:cubicBezTo>
                    <a:lnTo>
                      <a:pt x="2004" y="21600"/>
                    </a:lnTo>
                    <a:cubicBezTo>
                      <a:pt x="897" y="21600"/>
                      <a:pt x="0" y="19185"/>
                      <a:pt x="0" y="16207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s-ES" dirty="0"/>
                  <a:t>función de lista, retorna </a:t>
                </a:r>
                <a:r>
                  <a:rPr lang="es-ES" dirty="0" err="1"/>
                  <a:t>int</a:t>
                </a:r>
                <a:endParaRPr dirty="0"/>
              </a:p>
            </p:txBody>
          </p:sp>
          <p:sp>
            <p:nvSpPr>
              <p:cNvPr id="649" name="Triángulo"/>
              <p:cNvSpPr/>
              <p:nvPr/>
            </p:nvSpPr>
            <p:spPr>
              <a:xfrm flipH="1">
                <a:off x="733533" y="543958"/>
                <a:ext cx="112194" cy="263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0" name="column function"/>
              <p:cNvSpPr/>
              <p:nvPr/>
            </p:nvSpPr>
            <p:spPr>
              <a:xfrm>
                <a:off x="578388" y="687611"/>
                <a:ext cx="1129760" cy="201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769" y="0"/>
                      <a:pt x="1717" y="0"/>
                    </a:cubicBezTo>
                    <a:lnTo>
                      <a:pt x="19883" y="0"/>
                    </a:lnTo>
                    <a:cubicBezTo>
                      <a:pt x="20831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831" y="21600"/>
                      <a:pt x="19883" y="21600"/>
                    </a:cubicBezTo>
                    <a:lnTo>
                      <a:pt x="1717" y="21600"/>
                    </a:lnTo>
                    <a:cubicBezTo>
                      <a:pt x="769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s-ES" dirty="0"/>
                  <a:t>función de columna</a:t>
                </a:r>
                <a:endParaRPr dirty="0"/>
              </a:p>
            </p:txBody>
          </p:sp>
          <p:sp>
            <p:nvSpPr>
              <p:cNvPr id="651" name="Triángulo"/>
              <p:cNvSpPr/>
              <p:nvPr/>
            </p:nvSpPr>
            <p:spPr>
              <a:xfrm flipH="1">
                <a:off x="2266000" y="543958"/>
                <a:ext cx="112194" cy="263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2" name="list-column"/>
              <p:cNvSpPr/>
              <p:nvPr/>
            </p:nvSpPr>
            <p:spPr>
              <a:xfrm>
                <a:off x="2199505" y="687611"/>
                <a:ext cx="830558" cy="17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867" y="0"/>
                      <a:pt x="1936" y="0"/>
                    </a:cubicBezTo>
                    <a:lnTo>
                      <a:pt x="19664" y="0"/>
                    </a:lnTo>
                    <a:cubicBezTo>
                      <a:pt x="20733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733" y="21600"/>
                      <a:pt x="19664" y="21600"/>
                    </a:cubicBezTo>
                    <a:lnTo>
                      <a:pt x="1936" y="21600"/>
                    </a:lnTo>
                    <a:cubicBezTo>
                      <a:pt x="867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s-ES"/>
                  <a:t>columna-lista</a:t>
                </a:r>
                <a:endParaRPr dirty="0"/>
              </a:p>
            </p:txBody>
          </p:sp>
        </p:grpSp>
        <p:grpSp>
          <p:nvGrpSpPr>
            <p:cNvPr id="661" name="Agrupar"/>
            <p:cNvGrpSpPr/>
            <p:nvPr/>
          </p:nvGrpSpPr>
          <p:grpSpPr>
            <a:xfrm>
              <a:off x="3457239" y="546862"/>
              <a:ext cx="3131858" cy="984825"/>
              <a:chOff x="0" y="0"/>
              <a:chExt cx="3131857" cy="984823"/>
            </a:xfrm>
          </p:grpSpPr>
          <p:sp>
            <p:nvSpPr>
              <p:cNvPr id="654" name="starwars |&gt;                   transmute(ships = map2(vehicles,                                                                            starships,                                                                     append))"/>
              <p:cNvSpPr txBox="1"/>
              <p:nvPr/>
            </p:nvSpPr>
            <p:spPr>
              <a:xfrm>
                <a:off x="0" y="267848"/>
                <a:ext cx="3131857" cy="6588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/>
              <a:p>
                <a:pPr defTabSz="525779">
                  <a:lnSpc>
                    <a:spcPct val="80000"/>
                  </a:lnSpc>
                  <a:spcBef>
                    <a:spcPts val="400"/>
                  </a:spcBef>
                  <a:defRPr sz="1079" b="0">
                    <a:solidFill>
                      <a:srgbClr val="000000"/>
                    </a:solidFill>
                  </a:defRPr>
                </a:pPr>
                <a:r>
                  <a:rPr dirty="0" err="1"/>
                  <a:t>starwars</a:t>
                </a:r>
                <a:r>
                  <a:rPr dirty="0"/>
                  <a:t> |&gt;</a:t>
                </a:r>
                <a:br>
                  <a:rPr dirty="0"/>
                </a:br>
                <a:r>
                  <a:rPr dirty="0"/>
                  <a:t>                  transmute(ships = map2(vehicles,    </a:t>
                </a:r>
                <a:br>
                  <a:rPr dirty="0"/>
                </a:br>
                <a:r>
                  <a:rPr dirty="0"/>
                  <a:t>                                                          starships, </a:t>
                </a:r>
                <a:br>
                  <a:rPr dirty="0"/>
                </a:br>
                <a:r>
                  <a:rPr dirty="0"/>
                  <a:t>                                                           append))</a:t>
                </a:r>
              </a:p>
            </p:txBody>
          </p:sp>
          <p:sp>
            <p:nvSpPr>
              <p:cNvPr id="655" name="Triángulo"/>
              <p:cNvSpPr/>
              <p:nvPr/>
            </p:nvSpPr>
            <p:spPr>
              <a:xfrm flipH="1">
                <a:off x="809722" y="582745"/>
                <a:ext cx="112194" cy="263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6" name="column function"/>
              <p:cNvSpPr/>
              <p:nvPr/>
            </p:nvSpPr>
            <p:spPr>
              <a:xfrm>
                <a:off x="743227" y="726397"/>
                <a:ext cx="1136910" cy="258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769" y="0"/>
                      <a:pt x="1717" y="0"/>
                    </a:cubicBezTo>
                    <a:lnTo>
                      <a:pt x="19883" y="0"/>
                    </a:lnTo>
                    <a:cubicBezTo>
                      <a:pt x="20831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831" y="21600"/>
                      <a:pt x="19883" y="21600"/>
                    </a:cubicBezTo>
                    <a:lnTo>
                      <a:pt x="1717" y="21600"/>
                    </a:lnTo>
                    <a:cubicBezTo>
                      <a:pt x="769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s-ES"/>
                  <a:t>Función de columna</a:t>
                </a:r>
                <a:endParaRPr dirty="0"/>
              </a:p>
            </p:txBody>
          </p:sp>
          <p:sp>
            <p:nvSpPr>
              <p:cNvPr id="657" name="Triángulo"/>
              <p:cNvSpPr/>
              <p:nvPr/>
            </p:nvSpPr>
            <p:spPr>
              <a:xfrm rot="10800000" flipH="1">
                <a:off x="1767943" y="192591"/>
                <a:ext cx="112193" cy="263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8" name="list function, return list"/>
              <p:cNvSpPr/>
              <p:nvPr/>
            </p:nvSpPr>
            <p:spPr>
              <a:xfrm>
                <a:off x="1180748" y="0"/>
                <a:ext cx="802441" cy="29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207"/>
                    </a:moveTo>
                    <a:lnTo>
                      <a:pt x="0" y="5393"/>
                    </a:lnTo>
                    <a:cubicBezTo>
                      <a:pt x="0" y="2415"/>
                      <a:pt x="897" y="0"/>
                      <a:pt x="2004" y="0"/>
                    </a:cubicBezTo>
                    <a:lnTo>
                      <a:pt x="19596" y="0"/>
                    </a:lnTo>
                    <a:cubicBezTo>
                      <a:pt x="20703" y="0"/>
                      <a:pt x="21600" y="2415"/>
                      <a:pt x="21600" y="5393"/>
                    </a:cubicBezTo>
                    <a:lnTo>
                      <a:pt x="21600" y="16207"/>
                    </a:lnTo>
                    <a:cubicBezTo>
                      <a:pt x="21600" y="19185"/>
                      <a:pt x="20703" y="21600"/>
                      <a:pt x="19596" y="21600"/>
                    </a:cubicBezTo>
                    <a:lnTo>
                      <a:pt x="2004" y="21600"/>
                    </a:lnTo>
                    <a:cubicBezTo>
                      <a:pt x="897" y="21600"/>
                      <a:pt x="0" y="19185"/>
                      <a:pt x="0" y="16207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s-ES"/>
                  <a:t>función de lista, lista de retorno</a:t>
                </a:r>
                <a:endParaRPr dirty="0"/>
              </a:p>
            </p:txBody>
          </p:sp>
          <p:sp>
            <p:nvSpPr>
              <p:cNvPr id="659" name="Triángulo"/>
              <p:cNvSpPr/>
              <p:nvPr/>
            </p:nvSpPr>
            <p:spPr>
              <a:xfrm rot="10800000">
                <a:off x="2291389" y="192591"/>
                <a:ext cx="112194" cy="263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0" name="list-columns"/>
              <p:cNvSpPr/>
              <p:nvPr/>
            </p:nvSpPr>
            <p:spPr>
              <a:xfrm>
                <a:off x="2224894" y="120344"/>
                <a:ext cx="830558" cy="17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867" y="0"/>
                      <a:pt x="1936" y="0"/>
                    </a:cubicBezTo>
                    <a:lnTo>
                      <a:pt x="19664" y="0"/>
                    </a:lnTo>
                    <a:cubicBezTo>
                      <a:pt x="20733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733" y="21600"/>
                      <a:pt x="19664" y="21600"/>
                    </a:cubicBezTo>
                    <a:lnTo>
                      <a:pt x="1936" y="21600"/>
                    </a:lnTo>
                    <a:cubicBezTo>
                      <a:pt x="867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s-ES"/>
                  <a:t>columnas-lista</a:t>
                </a:r>
                <a:endParaRPr/>
              </a:p>
            </p:txBody>
          </p:sp>
        </p:grpSp>
      </p:grpSp>
      <p:pic>
        <p:nvPicPr>
          <p:cNvPr id="663" name="posit-full-color.png" descr="posit-full-colo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665" name="Línea"/>
          <p:cNvSpPr/>
          <p:nvPr/>
        </p:nvSpPr>
        <p:spPr>
          <a:xfrm>
            <a:off x="7112012" y="6954460"/>
            <a:ext cx="6536408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02" name="Agrupar"/>
          <p:cNvGrpSpPr/>
          <p:nvPr/>
        </p:nvGrpSpPr>
        <p:grpSpPr>
          <a:xfrm>
            <a:off x="10543187" y="1237781"/>
            <a:ext cx="3165739" cy="4133155"/>
            <a:chOff x="0" y="152399"/>
            <a:chExt cx="3165737" cy="4133154"/>
          </a:xfrm>
        </p:grpSpPr>
        <p:sp>
          <p:nvSpPr>
            <p:cNvPr id="666" name="Concatenate"/>
            <p:cNvSpPr/>
            <p:nvPr/>
          </p:nvSpPr>
          <p:spPr>
            <a:xfrm>
              <a:off x="0" y="15239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000">
                  <a:solidFill>
                    <a:srgbClr val="797979"/>
                  </a:solidFill>
                </a:defRPr>
              </a:pPr>
              <a:r>
                <a:rPr lang="es-ES" dirty="0"/>
                <a:t>Concatenar</a:t>
              </a:r>
              <a:endParaRPr dirty="0"/>
            </a:p>
          </p:txBody>
        </p:sp>
        <p:sp>
          <p:nvSpPr>
            <p:cNvPr id="667" name="list_c(x) Combines elements into a vector by concatenating them together.…"/>
            <p:cNvSpPr/>
            <p:nvPr/>
          </p:nvSpPr>
          <p:spPr>
            <a:xfrm>
              <a:off x="1133736" y="1466857"/>
              <a:ext cx="2032001" cy="70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list_c</a:t>
              </a:r>
              <a:r>
                <a:rPr b="1" dirty="0"/>
                <a:t>(</a:t>
              </a:r>
              <a:r>
                <a:rPr dirty="0"/>
                <a:t>x</a:t>
              </a:r>
              <a:r>
                <a:rPr b="1" dirty="0"/>
                <a:t>)</a:t>
              </a:r>
              <a:r>
                <a:rPr dirty="0"/>
                <a:t> </a:t>
              </a:r>
              <a:r>
                <a:rPr lang="es-ES" dirty="0"/>
                <a:t>Combina elementos en un vector concatenándolos.</a:t>
              </a: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dirty="0" err="1"/>
                <a:t>list_c</a:t>
              </a:r>
              <a:r>
                <a:rPr dirty="0"/>
                <a:t>(x1)</a:t>
              </a:r>
            </a:p>
          </p:txBody>
        </p:sp>
        <p:grpSp>
          <p:nvGrpSpPr>
            <p:cNvPr id="673" name="Agrupar"/>
            <p:cNvGrpSpPr/>
            <p:nvPr/>
          </p:nvGrpSpPr>
          <p:grpSpPr>
            <a:xfrm>
              <a:off x="0" y="1588825"/>
              <a:ext cx="570958" cy="470752"/>
              <a:chOff x="0" y="25400"/>
              <a:chExt cx="570957" cy="470749"/>
            </a:xfrm>
          </p:grpSpPr>
          <p:graphicFrame>
            <p:nvGraphicFramePr>
              <p:cNvPr id="668" name="Table 2-1-2-4-1-1-1-1-5-3-1-3-3-1-1-1-1-2-4-3-1-4-2-3-1-1-2-1-3-4"/>
              <p:cNvGraphicFramePr/>
              <p:nvPr>
                <p:extLst>
                  <p:ext uri="{D42A27DB-BD31-4B8C-83A1-F6EECF244321}">
                    <p14:modId xmlns:p14="http://schemas.microsoft.com/office/powerpoint/2010/main" val="3583157559"/>
                  </p:ext>
                </p:extLst>
              </p:nvPr>
            </p:nvGraphicFramePr>
            <p:xfrm>
              <a:off x="418557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 b="1">
                              <a:solidFill>
                                <a:srgbClr val="FFFFFF"/>
                              </a:solidFill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 b="1">
                              <a:solidFill>
                                <a:srgbClr val="FFFFFF"/>
                              </a:solidFill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 b="1">
                              <a:solidFill>
                                <a:srgbClr val="FFFFFF"/>
                              </a:solidFill>
                            </a:defRPr>
                          </a:pPr>
                          <a:endParaRPr dirty="0"/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669" name="Línea"/>
              <p:cNvSpPr/>
              <p:nvPr/>
            </p:nvSpPr>
            <p:spPr>
              <a:xfrm>
                <a:off x="242338" y="254000"/>
                <a:ext cx="162465" cy="0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672" name="Agrupar"/>
              <p:cNvGrpSpPr/>
              <p:nvPr/>
            </p:nvGrpSpPr>
            <p:grpSpPr>
              <a:xfrm>
                <a:off x="0" y="25400"/>
                <a:ext cx="184135" cy="470749"/>
                <a:chOff x="0" y="0"/>
                <a:chExt cx="184134" cy="470746"/>
              </a:xfrm>
            </p:grpSpPr>
            <p:sp>
              <p:nvSpPr>
                <p:cNvPr id="670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671" name="Table 2-1-2-4-1-1-1-1-5-3-1-3-3-1-1-1-1-2-4-3-1-4-2-3-1-1-2-1-4-2-4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211294711"/>
                    </p:ext>
                  </p:extLst>
                </p:nvPr>
              </p:nvGraphicFramePr>
              <p:xfrm>
                <a:off x="31288" y="57571"/>
                <a:ext cx="126999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sp>
          <p:nvSpPr>
            <p:cNvPr id="674" name="x1 &lt;- list(a = 1, b = 2, c = 3)…"/>
            <p:cNvSpPr/>
            <p:nvPr/>
          </p:nvSpPr>
          <p:spPr>
            <a:xfrm>
              <a:off x="0" y="889662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x1 &lt;- list(a = 1, b = 2, c = 3)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x2 &lt;- list(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  a = data.frame(x = 1:2),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  b = data.frame(y = "a")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)</a:t>
              </a:r>
            </a:p>
          </p:txBody>
        </p:sp>
        <p:sp>
          <p:nvSpPr>
            <p:cNvPr id="675" name="list_rbind(x) Combines elements into a data frame by row-binding them together.…"/>
            <p:cNvSpPr/>
            <p:nvPr/>
          </p:nvSpPr>
          <p:spPr>
            <a:xfrm>
              <a:off x="1133736" y="2333454"/>
              <a:ext cx="2032001" cy="848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list_rbind</a:t>
              </a:r>
              <a:r>
                <a:rPr b="1" dirty="0"/>
                <a:t>(</a:t>
              </a:r>
              <a:r>
                <a:rPr dirty="0"/>
                <a:t>x</a:t>
              </a:r>
              <a:r>
                <a:rPr b="1" dirty="0"/>
                <a:t>)</a:t>
              </a:r>
              <a:r>
                <a:rPr dirty="0"/>
                <a:t> </a:t>
              </a:r>
              <a:r>
                <a:rPr lang="es-ES" dirty="0"/>
                <a:t>Combina elementos en un marco de datos mediante el enlace de filas.</a:t>
              </a: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dirty="0" err="1"/>
                <a:t>list_rbind</a:t>
              </a:r>
              <a:r>
                <a:rPr dirty="0"/>
                <a:t>(x2)</a:t>
              </a:r>
            </a:p>
          </p:txBody>
        </p:sp>
        <p:grpSp>
          <p:nvGrpSpPr>
            <p:cNvPr id="688" name="Agrupar"/>
            <p:cNvGrpSpPr/>
            <p:nvPr/>
          </p:nvGrpSpPr>
          <p:grpSpPr>
            <a:xfrm>
              <a:off x="0" y="2442446"/>
              <a:ext cx="913587" cy="630888"/>
              <a:chOff x="0" y="0"/>
              <a:chExt cx="913586" cy="630886"/>
            </a:xfrm>
          </p:grpSpPr>
          <p:grpSp>
            <p:nvGrpSpPr>
              <p:cNvPr id="681" name="Agrupar"/>
              <p:cNvGrpSpPr/>
              <p:nvPr/>
            </p:nvGrpSpPr>
            <p:grpSpPr>
              <a:xfrm>
                <a:off x="0" y="0"/>
                <a:ext cx="271100" cy="630886"/>
                <a:chOff x="0" y="0"/>
                <a:chExt cx="271099" cy="630885"/>
              </a:xfrm>
            </p:grpSpPr>
            <p:sp>
              <p:nvSpPr>
                <p:cNvPr id="676" name="Rectángulo redondeado"/>
                <p:cNvSpPr/>
                <p:nvPr/>
              </p:nvSpPr>
              <p:spPr>
                <a:xfrm>
                  <a:off x="0" y="0"/>
                  <a:ext cx="271099" cy="630885"/>
                </a:xfrm>
                <a:prstGeom prst="roundRect">
                  <a:avLst>
                    <a:gd name="adj" fmla="val 33979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677" name="Table 2-1-2-4-1-1-1-1-5-3-1-3-3-1-1-1-1-2-4-3-1-4-2-3-1-1-2-1-3-4-1"/>
                <p:cNvGraphicFramePr/>
                <p:nvPr>
                  <p:extLst>
                    <p:ext uri="{D42A27DB-BD31-4B8C-83A1-F6EECF244321}">
                      <p14:modId xmlns:p14="http://schemas.microsoft.com/office/powerpoint/2010/main" val="847598835"/>
                    </p:ext>
                  </p:extLst>
                </p:nvPr>
              </p:nvGraphicFramePr>
              <p:xfrm>
                <a:off x="62523" y="58087"/>
                <a:ext cx="152399" cy="30479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24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678" name="Rectángulo"/>
                <p:cNvSpPr/>
                <p:nvPr/>
              </p:nvSpPr>
              <p:spPr>
                <a:xfrm>
                  <a:off x="45061" y="46606"/>
                  <a:ext cx="184134" cy="327764"/>
                </a:xfrm>
                <a:prstGeom prst="rect">
                  <a:avLst/>
                </a:prstGeom>
                <a:noFill/>
                <a:ln w="9525" cap="flat">
                  <a:solidFill>
                    <a:srgbClr val="A9A9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679" name="Table 2-1-2-4-1-1-1-1-5-3-1-3-3-1-1-1-1-2-4-3-1-4-2-3-1-1-2-1-3-4-2"/>
                <p:cNvGraphicFramePr/>
                <p:nvPr>
                  <p:extLst>
                    <p:ext uri="{D42A27DB-BD31-4B8C-83A1-F6EECF244321}">
                      <p14:modId xmlns:p14="http://schemas.microsoft.com/office/powerpoint/2010/main" val="2597861050"/>
                    </p:ext>
                  </p:extLst>
                </p:nvPr>
              </p:nvGraphicFramePr>
              <p:xfrm>
                <a:off x="60142" y="420397"/>
                <a:ext cx="152399" cy="15239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24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680" name="Rectángulo"/>
                <p:cNvSpPr/>
                <p:nvPr/>
              </p:nvSpPr>
              <p:spPr>
                <a:xfrm>
                  <a:off x="43482" y="406212"/>
                  <a:ext cx="184134" cy="180770"/>
                </a:xfrm>
                <a:prstGeom prst="rect">
                  <a:avLst/>
                </a:prstGeom>
                <a:noFill/>
                <a:ln w="9525" cap="flat">
                  <a:solidFill>
                    <a:srgbClr val="A9A9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682" name="Línea"/>
              <p:cNvSpPr/>
              <p:nvPr/>
            </p:nvSpPr>
            <p:spPr>
              <a:xfrm>
                <a:off x="336205" y="315442"/>
                <a:ext cx="162464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687" name="Agrupar"/>
              <p:cNvGrpSpPr/>
              <p:nvPr/>
            </p:nvGrpSpPr>
            <p:grpSpPr>
              <a:xfrm>
                <a:off x="580209" y="76118"/>
                <a:ext cx="333377" cy="481368"/>
                <a:chOff x="11112" y="15433"/>
                <a:chExt cx="333376" cy="481367"/>
              </a:xfrm>
            </p:grpSpPr>
            <p:graphicFrame>
              <p:nvGraphicFramePr>
                <p:cNvPr id="683" name="Table 2-1-2-4-1-1-1-1-5-3-1-3-3-1-1-1-1-2-4-3-1-4-2-3-1-1-2-1-3-4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8957869"/>
                    </p:ext>
                  </p:extLst>
                </p:nvPr>
              </p:nvGraphicFramePr>
              <p:xfrm>
                <a:off x="23812" y="28501"/>
                <a:ext cx="152399" cy="45567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24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51894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51894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51894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C0C0C0"/>
                                </a:solidFill>
                              </a:defRPr>
                            </a:pPr>
                            <a:endParaRPr dirty="0"/>
                          </a:p>
                        </a:txBody>
                        <a:tcPr marL="0" marR="0" marT="0" marB="0" anchor="ctr" horzOverflow="overflow">
                          <a:solidFill>
                            <a:srgbClr val="C0C0C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684" name="Rectángulo"/>
                <p:cNvSpPr/>
                <p:nvPr/>
              </p:nvSpPr>
              <p:spPr>
                <a:xfrm>
                  <a:off x="11112" y="15433"/>
                  <a:ext cx="333376" cy="481367"/>
                </a:xfrm>
                <a:prstGeom prst="rect">
                  <a:avLst/>
                </a:prstGeom>
                <a:noFill/>
                <a:ln w="9525" cap="flat">
                  <a:solidFill>
                    <a:srgbClr val="A9A9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686" name="Table 2-1-2-4-1-1-1-1-5-3-1-3-3-1-1-1-1-2-4-3-1-4-2-3-1-1-2-1-3-4-3"/>
                <p:cNvGraphicFramePr/>
                <p:nvPr>
                  <p:extLst>
                    <p:ext uri="{D42A27DB-BD31-4B8C-83A1-F6EECF244321}">
                      <p14:modId xmlns:p14="http://schemas.microsoft.com/office/powerpoint/2010/main" val="1757165745"/>
                    </p:ext>
                  </p:extLst>
                </p:nvPr>
              </p:nvGraphicFramePr>
              <p:xfrm>
                <a:off x="176212" y="26986"/>
                <a:ext cx="152399" cy="45719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24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rgbClr val="C0C0C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rgbClr val="C0C0C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sp>
          <p:nvSpPr>
            <p:cNvPr id="689" name="list_cbind(x) Combines elements into a data frame by column-binding them together.…"/>
            <p:cNvSpPr/>
            <p:nvPr/>
          </p:nvSpPr>
          <p:spPr>
            <a:xfrm>
              <a:off x="1133736" y="3288951"/>
              <a:ext cx="2032001" cy="996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list_cbind</a:t>
              </a:r>
              <a:r>
                <a:rPr b="1" dirty="0"/>
                <a:t>(</a:t>
              </a:r>
              <a:r>
                <a:rPr dirty="0"/>
                <a:t>x</a:t>
              </a:r>
              <a:r>
                <a:rPr b="1" dirty="0"/>
                <a:t>)</a:t>
              </a:r>
              <a:r>
                <a:rPr dirty="0"/>
                <a:t> </a:t>
              </a:r>
              <a:r>
                <a:rPr lang="es-ES" dirty="0"/>
                <a:t>Combina elementos en un marco de datos enlazándolos entre sí mediante la unión de columnas.</a:t>
              </a: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dirty="0" err="1"/>
                <a:t>list_cbind</a:t>
              </a:r>
              <a:r>
                <a:rPr dirty="0"/>
                <a:t>(x2)</a:t>
              </a:r>
            </a:p>
          </p:txBody>
        </p:sp>
        <p:grpSp>
          <p:nvGrpSpPr>
            <p:cNvPr id="701" name="Agrupar"/>
            <p:cNvGrpSpPr/>
            <p:nvPr/>
          </p:nvGrpSpPr>
          <p:grpSpPr>
            <a:xfrm>
              <a:off x="0" y="3471809"/>
              <a:ext cx="913586" cy="630888"/>
              <a:chOff x="0" y="0"/>
              <a:chExt cx="913585" cy="630886"/>
            </a:xfrm>
          </p:grpSpPr>
          <p:sp>
            <p:nvSpPr>
              <p:cNvPr id="690" name="Línea"/>
              <p:cNvSpPr/>
              <p:nvPr/>
            </p:nvSpPr>
            <p:spPr>
              <a:xfrm>
                <a:off x="336205" y="315442"/>
                <a:ext cx="162464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696" name="Agrupar"/>
              <p:cNvGrpSpPr/>
              <p:nvPr/>
            </p:nvGrpSpPr>
            <p:grpSpPr>
              <a:xfrm>
                <a:off x="0" y="0"/>
                <a:ext cx="271100" cy="630886"/>
                <a:chOff x="0" y="0"/>
                <a:chExt cx="271099" cy="630885"/>
              </a:xfrm>
            </p:grpSpPr>
            <p:sp>
              <p:nvSpPr>
                <p:cNvPr id="691" name="Rectángulo redondeado"/>
                <p:cNvSpPr/>
                <p:nvPr/>
              </p:nvSpPr>
              <p:spPr>
                <a:xfrm>
                  <a:off x="0" y="0"/>
                  <a:ext cx="271099" cy="630885"/>
                </a:xfrm>
                <a:prstGeom prst="roundRect">
                  <a:avLst>
                    <a:gd name="adj" fmla="val 33979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692" name="Table 2-1-2-4-1-1-1-1-5-3-1-3-3-1-1-1-1-2-4-3-1-4-2-3-1-1-2-1-3-4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3608981232"/>
                    </p:ext>
                  </p:extLst>
                </p:nvPr>
              </p:nvGraphicFramePr>
              <p:xfrm>
                <a:off x="59349" y="64492"/>
                <a:ext cx="152399" cy="30479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24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693" name="Rectángulo"/>
                <p:cNvSpPr/>
                <p:nvPr/>
              </p:nvSpPr>
              <p:spPr>
                <a:xfrm>
                  <a:off x="45061" y="46606"/>
                  <a:ext cx="184134" cy="327764"/>
                </a:xfrm>
                <a:prstGeom prst="rect">
                  <a:avLst/>
                </a:prstGeom>
                <a:noFill/>
                <a:ln w="9525" cap="flat">
                  <a:solidFill>
                    <a:srgbClr val="A9A9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694" name="Table 2-1-2-4-1-1-1-1-5-3-1-3-3-1-1-1-1-2-4-3-1-4-2-3-1-1-2-1-3-4-2-2"/>
                <p:cNvGraphicFramePr/>
                <p:nvPr>
                  <p:extLst>
                    <p:ext uri="{D42A27DB-BD31-4B8C-83A1-F6EECF244321}">
                      <p14:modId xmlns:p14="http://schemas.microsoft.com/office/powerpoint/2010/main" val="3718920274"/>
                    </p:ext>
                  </p:extLst>
                </p:nvPr>
              </p:nvGraphicFramePr>
              <p:xfrm>
                <a:off x="58165" y="419900"/>
                <a:ext cx="152399" cy="15239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24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695" name="Rectángulo"/>
                <p:cNvSpPr/>
                <p:nvPr/>
              </p:nvSpPr>
              <p:spPr>
                <a:xfrm>
                  <a:off x="43482" y="406212"/>
                  <a:ext cx="184134" cy="180770"/>
                </a:xfrm>
                <a:prstGeom prst="rect">
                  <a:avLst/>
                </a:prstGeom>
                <a:noFill/>
                <a:ln w="9525" cap="flat">
                  <a:solidFill>
                    <a:srgbClr val="A9A9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697" name="Rectángulo"/>
              <p:cNvSpPr/>
              <p:nvPr/>
            </p:nvSpPr>
            <p:spPr>
              <a:xfrm>
                <a:off x="580209" y="144460"/>
                <a:ext cx="333376" cy="341965"/>
              </a:xfrm>
              <a:prstGeom prst="rect">
                <a:avLst/>
              </a:prstGeom>
              <a:noFill/>
              <a:ln w="9525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00" name="Agrupar"/>
              <p:cNvGrpSpPr/>
              <p:nvPr/>
            </p:nvGrpSpPr>
            <p:grpSpPr>
              <a:xfrm>
                <a:off x="592909" y="166184"/>
                <a:ext cx="304800" cy="304691"/>
                <a:chOff x="23812" y="29300"/>
                <a:chExt cx="304799" cy="304690"/>
              </a:xfrm>
            </p:grpSpPr>
            <p:graphicFrame>
              <p:nvGraphicFramePr>
                <p:cNvPr id="698" name="Table 2-1-2-4-1-1-1-1-5-3-1-3-3-1-1-1-1-2-4-3-1-4-2-3-1-1-2-1-3-4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493594440"/>
                    </p:ext>
                  </p:extLst>
                </p:nvPr>
              </p:nvGraphicFramePr>
              <p:xfrm>
                <a:off x="23812" y="30815"/>
                <a:ext cx="152399" cy="301660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24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508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508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699" name="Table 2-1-2-4-1-1-1-1-5-3-1-3-3-1-1-1-1-2-4-3-1-4-2-3-1-1-2-1-3-4-3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218518134"/>
                    </p:ext>
                  </p:extLst>
                </p:nvPr>
              </p:nvGraphicFramePr>
              <p:xfrm>
                <a:off x="176212" y="29300"/>
                <a:ext cx="152399" cy="304690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24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52346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52346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</a:tbl>
                </a:graphicData>
              </a:graphic>
            </p:graphicFrame>
          </p:grpSp>
        </p:grpSp>
      </p:grpSp>
      <p:sp>
        <p:nvSpPr>
          <p:cNvPr id="703" name="Vectors"/>
          <p:cNvSpPr txBox="1"/>
          <p:nvPr/>
        </p:nvSpPr>
        <p:spPr>
          <a:xfrm>
            <a:off x="3675876" y="668564"/>
            <a:ext cx="126477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797979"/>
                </a:solidFill>
              </a:defRPr>
            </a:pPr>
            <a:r>
              <a:rPr lang="es-ES"/>
              <a:t>Vectores</a:t>
            </a:r>
            <a:endParaRPr dirty="0"/>
          </a:p>
        </p:txBody>
      </p:sp>
      <p:sp>
        <p:nvSpPr>
          <p:cNvPr id="704" name="compact(.x, .p = identity) Discard empty elements. compact(x)…"/>
          <p:cNvSpPr txBox="1"/>
          <p:nvPr/>
        </p:nvSpPr>
        <p:spPr>
          <a:xfrm>
            <a:off x="4534368" y="1182650"/>
            <a:ext cx="2300962" cy="2511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130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compact(</a:t>
            </a:r>
            <a:r>
              <a:rPr dirty="0"/>
              <a:t>.x, .p = identity</a:t>
            </a:r>
            <a:r>
              <a:rPr b="1" dirty="0"/>
              <a:t>)</a:t>
            </a:r>
            <a:br>
              <a:rPr dirty="0"/>
            </a:br>
            <a:r>
              <a:rPr lang="es-ES" dirty="0"/>
              <a:t>Descarte los elementos vacíos.</a:t>
            </a:r>
            <a:br>
              <a:rPr dirty="0"/>
            </a:br>
            <a:r>
              <a:rPr dirty="0"/>
              <a:t>compact(x)</a:t>
            </a:r>
          </a:p>
          <a:p>
            <a:pPr>
              <a:lnSpc>
                <a:spcPct val="80000"/>
              </a:lnSpc>
              <a:spcBef>
                <a:spcPts val="13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keep_at</a:t>
            </a:r>
            <a:r>
              <a:rPr b="1" dirty="0"/>
              <a:t>(</a:t>
            </a:r>
            <a:r>
              <a:rPr dirty="0"/>
              <a:t>x, at</a:t>
            </a:r>
            <a:r>
              <a:rPr b="1" dirty="0"/>
              <a:t>)</a:t>
            </a:r>
            <a:r>
              <a:rPr dirty="0"/>
              <a:t> </a:t>
            </a:r>
            <a:br>
              <a:rPr dirty="0"/>
            </a:br>
            <a:r>
              <a:rPr lang="es-ES" dirty="0"/>
              <a:t>Conservar/descartar elementos según el nombre o la posición.</a:t>
            </a:r>
            <a:br>
              <a:rPr dirty="0"/>
            </a:br>
            <a:r>
              <a:rPr lang="es-ES" dirty="0"/>
              <a:t>En cambio</a:t>
            </a:r>
            <a:r>
              <a:rPr dirty="0"/>
              <a:t> </a:t>
            </a:r>
            <a:r>
              <a:rPr b="1" dirty="0" err="1"/>
              <a:t>discard_at</a:t>
            </a:r>
            <a:r>
              <a:rPr b="1" dirty="0"/>
              <a:t>()</a:t>
            </a:r>
            <a:r>
              <a:rPr dirty="0"/>
              <a:t>. </a:t>
            </a:r>
            <a:br>
              <a:rPr dirty="0"/>
            </a:br>
            <a:r>
              <a:rPr dirty="0" err="1"/>
              <a:t>keep_at</a:t>
            </a:r>
            <a:r>
              <a:rPr dirty="0"/>
              <a:t>(x, “a”) </a:t>
            </a:r>
          </a:p>
          <a:p>
            <a:pPr>
              <a:lnSpc>
                <a:spcPct val="80000"/>
              </a:lnSpc>
              <a:spcBef>
                <a:spcPts val="13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set_names</a:t>
            </a:r>
            <a:r>
              <a:rPr b="1" dirty="0"/>
              <a:t>(</a:t>
            </a:r>
            <a:r>
              <a:rPr dirty="0"/>
              <a:t>x, nm = x</a:t>
            </a:r>
            <a:r>
              <a:rPr b="1" dirty="0"/>
              <a:t>)</a:t>
            </a:r>
            <a:r>
              <a:rPr dirty="0"/>
              <a:t> </a:t>
            </a:r>
            <a:br>
              <a:rPr dirty="0"/>
            </a:br>
            <a:r>
              <a:rPr lang="es-ES" dirty="0"/>
              <a:t>Establezca los nombres de un vector/lista directamente o con una función.</a:t>
            </a:r>
            <a:r>
              <a:rPr dirty="0"/>
              <a:t> </a:t>
            </a:r>
            <a:br>
              <a:rPr dirty="0"/>
            </a:br>
            <a:r>
              <a:rPr dirty="0" err="1"/>
              <a:t>set_names</a:t>
            </a:r>
            <a:r>
              <a:rPr dirty="0"/>
              <a:t>(x, c("p", "q", "r"))</a:t>
            </a:r>
            <a:br>
              <a:rPr dirty="0"/>
            </a:br>
            <a:r>
              <a:rPr dirty="0" err="1"/>
              <a:t>set_names</a:t>
            </a:r>
            <a:r>
              <a:rPr dirty="0"/>
              <a:t>(x, </a:t>
            </a:r>
            <a:r>
              <a:rPr dirty="0" err="1"/>
              <a:t>tolower</a:t>
            </a:r>
            <a:r>
              <a:rPr dirty="0"/>
              <a:t>)</a:t>
            </a:r>
          </a:p>
        </p:txBody>
      </p:sp>
      <p:grpSp>
        <p:nvGrpSpPr>
          <p:cNvPr id="722" name="Agrupar"/>
          <p:cNvGrpSpPr/>
          <p:nvPr/>
        </p:nvGrpSpPr>
        <p:grpSpPr>
          <a:xfrm>
            <a:off x="3654537" y="1305799"/>
            <a:ext cx="762541" cy="436404"/>
            <a:chOff x="0" y="0"/>
            <a:chExt cx="762540" cy="436402"/>
          </a:xfrm>
        </p:grpSpPr>
        <p:grpSp>
          <p:nvGrpSpPr>
            <p:cNvPr id="715" name="Agrupar"/>
            <p:cNvGrpSpPr/>
            <p:nvPr/>
          </p:nvGrpSpPr>
          <p:grpSpPr>
            <a:xfrm>
              <a:off x="0" y="0"/>
              <a:ext cx="279939" cy="436402"/>
              <a:chOff x="0" y="0"/>
              <a:chExt cx="279939" cy="436401"/>
            </a:xfrm>
          </p:grpSpPr>
          <p:sp>
            <p:nvSpPr>
              <p:cNvPr id="705" name="Rectángulo redondeado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08" name="Agrupar"/>
              <p:cNvGrpSpPr/>
              <p:nvPr/>
            </p:nvGrpSpPr>
            <p:grpSpPr>
              <a:xfrm>
                <a:off x="269" y="90443"/>
                <a:ext cx="241301" cy="1"/>
                <a:chOff x="0" y="69849"/>
                <a:chExt cx="241300" cy="0"/>
              </a:xfrm>
            </p:grpSpPr>
            <p:sp>
              <p:nvSpPr>
                <p:cNvPr id="706" name="NULL"/>
                <p:cNvSpPr/>
                <p:nvPr/>
              </p:nvSpPr>
              <p:spPr>
                <a:xfrm>
                  <a:off x="11430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r>
                    <a:t>NULL</a:t>
                  </a:r>
                </a:p>
              </p:txBody>
            </p:sp>
            <p:sp>
              <p:nvSpPr>
                <p:cNvPr id="707" name="a"/>
                <p:cNvSpPr/>
                <p:nvPr/>
              </p:nvSpPr>
              <p:spPr>
                <a:xfrm>
                  <a:off x="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711" name="Agrupar"/>
              <p:cNvGrpSpPr/>
              <p:nvPr/>
            </p:nvGrpSpPr>
            <p:grpSpPr>
              <a:xfrm>
                <a:off x="269" y="148350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709" name="Table 2-1-2-4-1-1-1-1-5-3-1-3-3-1-1-1-1-2-2-1-3-2"/>
                <p:cNvGraphicFramePr/>
                <p:nvPr>
                  <p:extLst>
                    <p:ext uri="{D42A27DB-BD31-4B8C-83A1-F6EECF244321}">
                      <p14:modId xmlns:p14="http://schemas.microsoft.com/office/powerpoint/2010/main" val="803335392"/>
                    </p:ext>
                  </p:extLst>
                </p:nvPr>
              </p:nvGraphicFramePr>
              <p:xfrm>
                <a:off x="120650" y="25400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1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714" name="Agrupar"/>
              <p:cNvGrpSpPr/>
              <p:nvPr/>
            </p:nvGrpSpPr>
            <p:grpSpPr>
              <a:xfrm>
                <a:off x="269" y="345956"/>
                <a:ext cx="241301" cy="1"/>
                <a:chOff x="0" y="69849"/>
                <a:chExt cx="241300" cy="0"/>
              </a:xfrm>
            </p:grpSpPr>
            <p:sp>
              <p:nvSpPr>
                <p:cNvPr id="712" name="NULL"/>
                <p:cNvSpPr/>
                <p:nvPr/>
              </p:nvSpPr>
              <p:spPr>
                <a:xfrm>
                  <a:off x="11430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r>
                    <a:t>NULL</a:t>
                  </a:r>
                </a:p>
              </p:txBody>
            </p:sp>
            <p:sp>
              <p:nvSpPr>
                <p:cNvPr id="713" name="c"/>
                <p:cNvSpPr/>
                <p:nvPr/>
              </p:nvSpPr>
              <p:spPr>
                <a:xfrm>
                  <a:off x="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</p:grpSp>
        </p:grpSp>
        <p:sp>
          <p:nvSpPr>
            <p:cNvPr id="716" name="Línea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721" name="Agrupar"/>
            <p:cNvGrpSpPr/>
            <p:nvPr/>
          </p:nvGrpSpPr>
          <p:grpSpPr>
            <a:xfrm>
              <a:off x="482600" y="0"/>
              <a:ext cx="279940" cy="182404"/>
              <a:chOff x="0" y="0"/>
              <a:chExt cx="279939" cy="182401"/>
            </a:xfrm>
          </p:grpSpPr>
          <p:sp>
            <p:nvSpPr>
              <p:cNvPr id="717" name="Rectángulo redondeado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20" name="Agrupar"/>
              <p:cNvGrpSpPr/>
              <p:nvPr/>
            </p:nvGrpSpPr>
            <p:grpSpPr>
              <a:xfrm>
                <a:off x="269" y="26943"/>
                <a:ext cx="222250" cy="121917"/>
                <a:chOff x="0" y="19050"/>
                <a:chExt cx="222249" cy="121915"/>
              </a:xfrm>
            </p:grpSpPr>
            <p:graphicFrame>
              <p:nvGraphicFramePr>
                <p:cNvPr id="718" name="Table 2-1-2-4-1-1-1-1-5-3-1-3-3-1-1-1-1-2-4-2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179563648"/>
                    </p:ext>
                  </p:extLst>
                </p:nvPr>
              </p:nvGraphicFramePr>
              <p:xfrm>
                <a:off x="95250" y="19050"/>
                <a:ext cx="126999" cy="12191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19" name="b"/>
                <p:cNvSpPr/>
                <p:nvPr/>
              </p:nvSpPr>
              <p:spPr>
                <a:xfrm>
                  <a:off x="0" y="82550"/>
                  <a:ext cx="127000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</p:grpSp>
      </p:grpSp>
      <p:grpSp>
        <p:nvGrpSpPr>
          <p:cNvPr id="734" name="Agrupar"/>
          <p:cNvGrpSpPr/>
          <p:nvPr/>
        </p:nvGrpSpPr>
        <p:grpSpPr>
          <a:xfrm>
            <a:off x="3690288" y="1933447"/>
            <a:ext cx="762540" cy="436403"/>
            <a:chOff x="0" y="0"/>
            <a:chExt cx="762539" cy="436401"/>
          </a:xfrm>
        </p:grpSpPr>
        <p:sp>
          <p:nvSpPr>
            <p:cNvPr id="723" name="Rectángulo redondeado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724" name="Table 2-1-2-4-1-1-1-1-5-3-1-3-3-1-1-1-1-2-4-5-1-1"/>
            <p:cNvGraphicFramePr/>
            <p:nvPr>
              <p:extLst>
                <p:ext uri="{D42A27DB-BD31-4B8C-83A1-F6EECF244321}">
                  <p14:modId xmlns:p14="http://schemas.microsoft.com/office/powerpoint/2010/main" val="3438528821"/>
                </p:ext>
              </p:extLst>
            </p:nvPr>
          </p:nvGraphicFramePr>
          <p:xfrm>
            <a:off x="120919" y="33293"/>
            <a:ext cx="127000" cy="12191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800" dirty="0"/>
                      </a:p>
                    </a:txBody>
                    <a:tcPr marL="0" marR="0" marT="0" marB="0" anchor="ctr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725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a</a:t>
              </a:r>
            </a:p>
          </p:txBody>
        </p:sp>
        <p:graphicFrame>
          <p:nvGraphicFramePr>
            <p:cNvPr id="726" name="Table 2-1-2-4-1-1-1-1-5-3-1-3-3-1-1-1-1-2-2-1-5-1-1"/>
            <p:cNvGraphicFramePr/>
            <p:nvPr>
              <p:extLst>
                <p:ext uri="{D42A27DB-BD31-4B8C-83A1-F6EECF244321}">
                  <p14:modId xmlns:p14="http://schemas.microsoft.com/office/powerpoint/2010/main" val="1906723301"/>
                </p:ext>
              </p:extLst>
            </p:nvPr>
          </p:nvGraphicFramePr>
          <p:xfrm>
            <a:off x="120919" y="161050"/>
            <a:ext cx="127000" cy="12191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800" dirty="0"/>
                      </a:p>
                    </a:txBody>
                    <a:tcPr marL="0" marR="0" marT="0" marB="0" anchor="ctr" horzOverflow="overflow">
                      <a:solidFill>
                        <a:srgbClr val="B0D4E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727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b</a:t>
              </a:r>
            </a:p>
          </p:txBody>
        </p:sp>
        <p:graphicFrame>
          <p:nvGraphicFramePr>
            <p:cNvPr id="728" name="Table 2-1-2-4-1-1-1-1-5-3-1-3-3-1-1-1-1-2-1-1-4-1-1"/>
            <p:cNvGraphicFramePr/>
            <p:nvPr>
              <p:extLst>
                <p:ext uri="{D42A27DB-BD31-4B8C-83A1-F6EECF244321}">
                  <p14:modId xmlns:p14="http://schemas.microsoft.com/office/powerpoint/2010/main" val="2818317564"/>
                </p:ext>
              </p:extLst>
            </p:nvPr>
          </p:nvGraphicFramePr>
          <p:xfrm>
            <a:off x="120919" y="288806"/>
            <a:ext cx="127000" cy="12191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800" dirty="0"/>
                      </a:p>
                    </a:txBody>
                    <a:tcPr marL="0" marR="0" marT="0" marB="0" anchor="ctr" horzOverflow="overflow">
                      <a:solidFill>
                        <a:schemeClr val="accent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729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c</a:t>
              </a:r>
            </a:p>
          </p:txBody>
        </p:sp>
        <p:sp>
          <p:nvSpPr>
            <p:cNvPr id="730" name="Línea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1" name="Rectángulo redondeado"/>
            <p:cNvSpPr/>
            <p:nvPr/>
          </p:nvSpPr>
          <p:spPr>
            <a:xfrm>
              <a:off x="482600" y="5803"/>
              <a:ext cx="279939" cy="182401"/>
            </a:xfrm>
            <a:prstGeom prst="roundRect">
              <a:avLst>
                <a:gd name="adj" fmla="val 38507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732" name="Table 2-1-2-4-1-1-1-1-5-3-1-3-3-1-1-1-1-2-4-2-1-1-2"/>
            <p:cNvGraphicFramePr/>
            <p:nvPr>
              <p:extLst>
                <p:ext uri="{D42A27DB-BD31-4B8C-83A1-F6EECF244321}">
                  <p14:modId xmlns:p14="http://schemas.microsoft.com/office/powerpoint/2010/main" val="2949103023"/>
                </p:ext>
              </p:extLst>
            </p:nvPr>
          </p:nvGraphicFramePr>
          <p:xfrm>
            <a:off x="584469" y="39096"/>
            <a:ext cx="127000" cy="12191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800" dirty="0"/>
                      </a:p>
                    </a:txBody>
                    <a:tcPr marL="0" marR="0" marT="0" marB="0" anchor="ctr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733" name="a"/>
            <p:cNvSpPr txBox="1"/>
            <p:nvPr/>
          </p:nvSpPr>
          <p:spPr>
            <a:xfrm>
              <a:off x="482869" y="2639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a</a:t>
              </a:r>
            </a:p>
          </p:txBody>
        </p:sp>
      </p:grpSp>
      <p:grpSp>
        <p:nvGrpSpPr>
          <p:cNvPr id="758" name="Agrupar"/>
          <p:cNvGrpSpPr/>
          <p:nvPr/>
        </p:nvGrpSpPr>
        <p:grpSpPr>
          <a:xfrm>
            <a:off x="3690288" y="2869279"/>
            <a:ext cx="762540" cy="439817"/>
            <a:chOff x="0" y="0"/>
            <a:chExt cx="762539" cy="439815"/>
          </a:xfrm>
        </p:grpSpPr>
        <p:grpSp>
          <p:nvGrpSpPr>
            <p:cNvPr id="745" name="Agrupar"/>
            <p:cNvGrpSpPr/>
            <p:nvPr/>
          </p:nvGrpSpPr>
          <p:grpSpPr>
            <a:xfrm>
              <a:off x="482600" y="0"/>
              <a:ext cx="279939" cy="436402"/>
              <a:chOff x="0" y="0"/>
              <a:chExt cx="279939" cy="436401"/>
            </a:xfrm>
          </p:grpSpPr>
          <p:sp>
            <p:nvSpPr>
              <p:cNvPr id="735" name="Rectángulo redondeado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38" name="Agrupar"/>
              <p:cNvGrpSpPr/>
              <p:nvPr/>
            </p:nvGrpSpPr>
            <p:grpSpPr>
              <a:xfrm>
                <a:off x="269" y="20593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736" name="Table 2-1-2-4-1-1-1-1-5-3-1-3-3-1-1-1-1-2-4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4228260503"/>
                    </p:ext>
                  </p:extLst>
                </p:nvPr>
              </p:nvGraphicFramePr>
              <p:xfrm>
                <a:off x="120650" y="25400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37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p</a:t>
                  </a:r>
                </a:p>
              </p:txBody>
            </p:sp>
          </p:grpSp>
          <p:grpSp>
            <p:nvGrpSpPr>
              <p:cNvPr id="741" name="Agrupar"/>
              <p:cNvGrpSpPr/>
              <p:nvPr/>
            </p:nvGrpSpPr>
            <p:grpSpPr>
              <a:xfrm>
                <a:off x="269" y="148350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739" name="Table 2-1-2-4-1-1-1-1-5-3-1-3-3-1-1-1-1-2-2-1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4129246420"/>
                    </p:ext>
                  </p:extLst>
                </p:nvPr>
              </p:nvGraphicFramePr>
              <p:xfrm>
                <a:off x="120650" y="25400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40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q</a:t>
                  </a:r>
                </a:p>
              </p:txBody>
            </p:sp>
          </p:grpSp>
          <p:grpSp>
            <p:nvGrpSpPr>
              <p:cNvPr id="744" name="Agrupar"/>
              <p:cNvGrpSpPr/>
              <p:nvPr/>
            </p:nvGrpSpPr>
            <p:grpSpPr>
              <a:xfrm>
                <a:off x="269" y="276106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742" name="Table 2-1-2-4-1-1-1-1-5-3-1-3-3-1-1-1-1-2-1-1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620283099"/>
                    </p:ext>
                  </p:extLst>
                </p:nvPr>
              </p:nvGraphicFramePr>
              <p:xfrm>
                <a:off x="120650" y="25400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43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r</a:t>
                  </a:r>
                </a:p>
              </p:txBody>
            </p:sp>
          </p:grpSp>
        </p:grpSp>
        <p:grpSp>
          <p:nvGrpSpPr>
            <p:cNvPr id="756" name="Agrupar"/>
            <p:cNvGrpSpPr/>
            <p:nvPr/>
          </p:nvGrpSpPr>
          <p:grpSpPr>
            <a:xfrm>
              <a:off x="0" y="3412"/>
              <a:ext cx="279939" cy="436403"/>
              <a:chOff x="0" y="0"/>
              <a:chExt cx="279939" cy="436401"/>
            </a:xfrm>
          </p:grpSpPr>
          <p:sp>
            <p:nvSpPr>
              <p:cNvPr id="746" name="Rectángulo redondeado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49" name="Agrupar"/>
              <p:cNvGrpSpPr/>
              <p:nvPr/>
            </p:nvGrpSpPr>
            <p:grpSpPr>
              <a:xfrm>
                <a:off x="269" y="20593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747" name="Table 2-1-2-4-1-1-1-1-5-3-1-3-3-1-1-1-1-2-4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1867399667"/>
                    </p:ext>
                  </p:extLst>
                </p:nvPr>
              </p:nvGraphicFramePr>
              <p:xfrm>
                <a:off x="120650" y="25400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48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752" name="Agrupar"/>
              <p:cNvGrpSpPr/>
              <p:nvPr/>
            </p:nvGrpSpPr>
            <p:grpSpPr>
              <a:xfrm>
                <a:off x="269" y="148350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750" name="Table 2-1-2-4-1-1-1-1-5-3-1-3-3-1-1-1-1-2-2-1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2076959480"/>
                    </p:ext>
                  </p:extLst>
                </p:nvPr>
              </p:nvGraphicFramePr>
              <p:xfrm>
                <a:off x="120650" y="25400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51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755" name="Agrupar"/>
              <p:cNvGrpSpPr/>
              <p:nvPr/>
            </p:nvGrpSpPr>
            <p:grpSpPr>
              <a:xfrm>
                <a:off x="269" y="276106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753" name="Table 2-1-2-4-1-1-1-1-5-3-1-3-3-1-1-1-1-2-1-1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308479111"/>
                    </p:ext>
                  </p:extLst>
                </p:nvPr>
              </p:nvGraphicFramePr>
              <p:xfrm>
                <a:off x="120650" y="25400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54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</p:grpSp>
        </p:grpSp>
        <p:sp>
          <p:nvSpPr>
            <p:cNvPr id="757" name="Línea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759" name="Línea"/>
          <p:cNvSpPr/>
          <p:nvPr/>
        </p:nvSpPr>
        <p:spPr>
          <a:xfrm>
            <a:off x="3687892" y="1020417"/>
            <a:ext cx="31123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81" name="Agrupar"/>
          <p:cNvGrpSpPr/>
          <p:nvPr/>
        </p:nvGrpSpPr>
        <p:grpSpPr>
          <a:xfrm>
            <a:off x="240425" y="1681542"/>
            <a:ext cx="770630" cy="576103"/>
            <a:chOff x="0" y="0"/>
            <a:chExt cx="770629" cy="576102"/>
          </a:xfrm>
        </p:grpSpPr>
        <p:grpSp>
          <p:nvGrpSpPr>
            <p:cNvPr id="769" name="Agrupar"/>
            <p:cNvGrpSpPr/>
            <p:nvPr/>
          </p:nvGrpSpPr>
          <p:grpSpPr>
            <a:xfrm>
              <a:off x="490689" y="0"/>
              <a:ext cx="279940" cy="576102"/>
              <a:chOff x="0" y="0"/>
              <a:chExt cx="279939" cy="576101"/>
            </a:xfrm>
          </p:grpSpPr>
          <p:sp>
            <p:nvSpPr>
              <p:cNvPr id="76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761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762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763" name="Rectángulo redondeado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764" name="Table 2-1-2-4-1-1-1-1-5-3-1-3-3-1-1-1-1-2-4-4-1-1-1-1"/>
              <p:cNvGraphicFramePr/>
              <p:nvPr>
                <p:extLst>
                  <p:ext uri="{D42A27DB-BD31-4B8C-83A1-F6EECF244321}">
                    <p14:modId xmlns:p14="http://schemas.microsoft.com/office/powerpoint/2010/main" val="615807720"/>
                  </p:ext>
                </p:extLst>
              </p:nvPr>
            </p:nvGraphicFramePr>
            <p:xfrm>
              <a:off x="120919" y="33293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94498"/>
                            <a:satOff val="46796"/>
                            <a:lumOff val="-41592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65" name="Table 2-1-2-4-1-1-1-1-5-3-1-3-3-1-1-1-1-2-2-1-4-1-1-1-1"/>
              <p:cNvGraphicFramePr/>
              <p:nvPr>
                <p:extLst>
                  <p:ext uri="{D42A27DB-BD31-4B8C-83A1-F6EECF244321}">
                    <p14:modId xmlns:p14="http://schemas.microsoft.com/office/powerpoint/2010/main" val="982934735"/>
                  </p:ext>
                </p:extLst>
              </p:nvPr>
            </p:nvGraphicFramePr>
            <p:xfrm>
              <a:off x="120919" y="161050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66" name="Table 2-1-2-4-1-1-1-1-5-3-1-3-3-1-1-1-1-2-1-1-3-2-1-1-1"/>
              <p:cNvGraphicFramePr/>
              <p:nvPr>
                <p:extLst>
                  <p:ext uri="{D42A27DB-BD31-4B8C-83A1-F6EECF244321}">
                    <p14:modId xmlns:p14="http://schemas.microsoft.com/office/powerpoint/2010/main" val="2238197457"/>
                  </p:ext>
                </p:extLst>
              </p:nvPr>
            </p:nvGraphicFramePr>
            <p:xfrm>
              <a:off x="120919" y="288806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67" name="Table 2-1-2-4-1-1-1-1-5-3-1-3-3-1-1-1-1-2-1-1-3-1-1-1-1-1"/>
              <p:cNvGraphicFramePr/>
              <p:nvPr>
                <p:extLst>
                  <p:ext uri="{D42A27DB-BD31-4B8C-83A1-F6EECF244321}">
                    <p14:modId xmlns:p14="http://schemas.microsoft.com/office/powerpoint/2010/main" val="2957020054"/>
                  </p:ext>
                </p:extLst>
              </p:nvPr>
            </p:nvGraphicFramePr>
            <p:xfrm>
              <a:off x="120919" y="418981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768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770" name="Línea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780" name="Agrupar"/>
            <p:cNvGrpSpPr/>
            <p:nvPr/>
          </p:nvGrpSpPr>
          <p:grpSpPr>
            <a:xfrm>
              <a:off x="0" y="0"/>
              <a:ext cx="279939" cy="576102"/>
              <a:chOff x="0" y="0"/>
              <a:chExt cx="279939" cy="576101"/>
            </a:xfrm>
          </p:grpSpPr>
          <p:sp>
            <p:nvSpPr>
              <p:cNvPr id="771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772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773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774" name="Rectángulo redondeado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775" name="Table 2-1-2-4-1-1-1-1-5-3-1-3-3-1-1-1-1-2-4-4-1-1-2"/>
              <p:cNvGraphicFramePr/>
              <p:nvPr>
                <p:extLst>
                  <p:ext uri="{D42A27DB-BD31-4B8C-83A1-F6EECF244321}">
                    <p14:modId xmlns:p14="http://schemas.microsoft.com/office/powerpoint/2010/main" val="748241889"/>
                  </p:ext>
                </p:extLst>
              </p:nvPr>
            </p:nvGraphicFramePr>
            <p:xfrm>
              <a:off x="120919" y="33293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rgbClr val="0041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76" name="Table 2-1-2-4-1-1-1-1-5-3-1-3-3-1-1-1-1-2-2-1-4-1-1-2"/>
              <p:cNvGraphicFramePr/>
              <p:nvPr>
                <p:extLst>
                  <p:ext uri="{D42A27DB-BD31-4B8C-83A1-F6EECF244321}">
                    <p14:modId xmlns:p14="http://schemas.microsoft.com/office/powerpoint/2010/main" val="2480042967"/>
                  </p:ext>
                </p:extLst>
              </p:nvPr>
            </p:nvGraphicFramePr>
            <p:xfrm>
              <a:off x="120919" y="161050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77" name="Table 2-1-2-4-1-1-1-1-5-3-1-3-3-1-1-1-1-2-1-1-3-2-1-2"/>
              <p:cNvGraphicFramePr/>
              <p:nvPr>
                <p:extLst>
                  <p:ext uri="{D42A27DB-BD31-4B8C-83A1-F6EECF244321}">
                    <p14:modId xmlns:p14="http://schemas.microsoft.com/office/powerpoint/2010/main" val="3815329422"/>
                  </p:ext>
                </p:extLst>
              </p:nvPr>
            </p:nvGraphicFramePr>
            <p:xfrm>
              <a:off x="120919" y="288806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78" name="Table 2-1-2-4-1-1-1-1-5-3-1-3-3-1-1-1-1-2-1-1-3-1-1-1-2"/>
              <p:cNvGraphicFramePr/>
              <p:nvPr>
                <p:extLst>
                  <p:ext uri="{D42A27DB-BD31-4B8C-83A1-F6EECF244321}">
                    <p14:modId xmlns:p14="http://schemas.microsoft.com/office/powerpoint/2010/main" val="373271068"/>
                  </p:ext>
                </p:extLst>
              </p:nvPr>
            </p:nvGraphicFramePr>
            <p:xfrm>
              <a:off x="120919" y="418981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779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</p:grpSp>
      </p:grpSp>
      <p:grpSp>
        <p:nvGrpSpPr>
          <p:cNvPr id="803" name="Agrupar"/>
          <p:cNvGrpSpPr/>
          <p:nvPr/>
        </p:nvGrpSpPr>
        <p:grpSpPr>
          <a:xfrm>
            <a:off x="240425" y="3551618"/>
            <a:ext cx="770630" cy="576103"/>
            <a:chOff x="0" y="0"/>
            <a:chExt cx="770629" cy="576102"/>
          </a:xfrm>
        </p:grpSpPr>
        <p:grpSp>
          <p:nvGrpSpPr>
            <p:cNvPr id="791" name="Agrupar"/>
            <p:cNvGrpSpPr/>
            <p:nvPr/>
          </p:nvGrpSpPr>
          <p:grpSpPr>
            <a:xfrm>
              <a:off x="490689" y="0"/>
              <a:ext cx="279940" cy="576102"/>
              <a:chOff x="0" y="0"/>
              <a:chExt cx="279939" cy="576101"/>
            </a:xfrm>
          </p:grpSpPr>
          <p:sp>
            <p:nvSpPr>
              <p:cNvPr id="782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78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78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785" name="Rectángulo redondeado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786" name="Table 2-1-2-4-1-1-1-1-5-3-1-3-3-1-1-1-1-2-4-4-1-1-1-2"/>
              <p:cNvGraphicFramePr/>
              <p:nvPr>
                <p:extLst>
                  <p:ext uri="{D42A27DB-BD31-4B8C-83A1-F6EECF244321}">
                    <p14:modId xmlns:p14="http://schemas.microsoft.com/office/powerpoint/2010/main" val="160964171"/>
                  </p:ext>
                </p:extLst>
              </p:nvPr>
            </p:nvGraphicFramePr>
            <p:xfrm>
              <a:off x="120919" y="33293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87" name="Table 2-1-2-4-1-1-1-1-5-3-1-3-3-1-1-1-1-2-2-1-4-1-1-1-2"/>
              <p:cNvGraphicFramePr/>
              <p:nvPr>
                <p:extLst>
                  <p:ext uri="{D42A27DB-BD31-4B8C-83A1-F6EECF244321}">
                    <p14:modId xmlns:p14="http://schemas.microsoft.com/office/powerpoint/2010/main" val="1286775251"/>
                  </p:ext>
                </p:extLst>
              </p:nvPr>
            </p:nvGraphicFramePr>
            <p:xfrm>
              <a:off x="120919" y="161050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88" name="Table 2-1-2-4-1-1-1-1-5-3-1-3-3-1-1-1-1-2-1-1-3-2-1-1-2"/>
              <p:cNvGraphicFramePr/>
              <p:nvPr>
                <p:extLst>
                  <p:ext uri="{D42A27DB-BD31-4B8C-83A1-F6EECF244321}">
                    <p14:modId xmlns:p14="http://schemas.microsoft.com/office/powerpoint/2010/main" val="750639486"/>
                  </p:ext>
                </p:extLst>
              </p:nvPr>
            </p:nvGraphicFramePr>
            <p:xfrm>
              <a:off x="120919" y="288806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89" name="Table 2-1-2-4-1-1-1-1-5-3-1-3-3-1-1-1-1-2-1-1-3-1-1-1-1-2"/>
              <p:cNvGraphicFramePr/>
              <p:nvPr>
                <p:extLst>
                  <p:ext uri="{D42A27DB-BD31-4B8C-83A1-F6EECF244321}">
                    <p14:modId xmlns:p14="http://schemas.microsoft.com/office/powerpoint/2010/main" val="438287127"/>
                  </p:ext>
                </p:extLst>
              </p:nvPr>
            </p:nvGraphicFramePr>
            <p:xfrm>
              <a:off x="120919" y="418981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790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792" name="Línea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802" name="Agrupar"/>
            <p:cNvGrpSpPr/>
            <p:nvPr/>
          </p:nvGrpSpPr>
          <p:grpSpPr>
            <a:xfrm>
              <a:off x="0" y="0"/>
              <a:ext cx="279939" cy="576102"/>
              <a:chOff x="0" y="0"/>
              <a:chExt cx="279939" cy="576101"/>
            </a:xfrm>
          </p:grpSpPr>
          <p:sp>
            <p:nvSpPr>
              <p:cNvPr id="793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794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79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796" name="Rectángulo redondeado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797" name="Table 2-1-2-4-1-1-1-1-5-3-1-3-3-1-1-1-1-2-4-4-1-1-3"/>
              <p:cNvGraphicFramePr/>
              <p:nvPr>
                <p:extLst>
                  <p:ext uri="{D42A27DB-BD31-4B8C-83A1-F6EECF244321}">
                    <p14:modId xmlns:p14="http://schemas.microsoft.com/office/powerpoint/2010/main" val="3821029973"/>
                  </p:ext>
                </p:extLst>
              </p:nvPr>
            </p:nvGraphicFramePr>
            <p:xfrm>
              <a:off x="120919" y="33293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98" name="Table 2-1-2-4-1-1-1-1-5-3-1-3-3-1-1-1-1-2-2-1-4-1-1-3"/>
              <p:cNvGraphicFramePr/>
              <p:nvPr>
                <p:extLst>
                  <p:ext uri="{D42A27DB-BD31-4B8C-83A1-F6EECF244321}">
                    <p14:modId xmlns:p14="http://schemas.microsoft.com/office/powerpoint/2010/main" val="479375769"/>
                  </p:ext>
                </p:extLst>
              </p:nvPr>
            </p:nvGraphicFramePr>
            <p:xfrm>
              <a:off x="120919" y="161050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99" name="Table 2-1-2-4-1-1-1-1-5-3-1-3-3-1-1-1-1-2-1-1-3-2-1-3"/>
              <p:cNvGraphicFramePr/>
              <p:nvPr>
                <p:extLst>
                  <p:ext uri="{D42A27DB-BD31-4B8C-83A1-F6EECF244321}">
                    <p14:modId xmlns:p14="http://schemas.microsoft.com/office/powerpoint/2010/main" val="3156359805"/>
                  </p:ext>
                </p:extLst>
              </p:nvPr>
            </p:nvGraphicFramePr>
            <p:xfrm>
              <a:off x="120919" y="288806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00" name="Table 2-1-2-4-1-1-1-1-5-3-1-3-3-1-1-1-1-2-1-1-3-1-1-1-3"/>
              <p:cNvGraphicFramePr/>
              <p:nvPr>
                <p:extLst>
                  <p:ext uri="{D42A27DB-BD31-4B8C-83A1-F6EECF244321}">
                    <p14:modId xmlns:p14="http://schemas.microsoft.com/office/powerpoint/2010/main" val="1865390888"/>
                  </p:ext>
                </p:extLst>
              </p:nvPr>
            </p:nvGraphicFramePr>
            <p:xfrm>
              <a:off x="120919" y="418981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801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</p:grpSp>
      </p:grpSp>
      <p:grpSp>
        <p:nvGrpSpPr>
          <p:cNvPr id="825" name="Agrupar"/>
          <p:cNvGrpSpPr/>
          <p:nvPr/>
        </p:nvGrpSpPr>
        <p:grpSpPr>
          <a:xfrm>
            <a:off x="240425" y="2604706"/>
            <a:ext cx="770630" cy="576104"/>
            <a:chOff x="0" y="0"/>
            <a:chExt cx="770629" cy="576102"/>
          </a:xfrm>
        </p:grpSpPr>
        <p:grpSp>
          <p:nvGrpSpPr>
            <p:cNvPr id="813" name="Agrupar"/>
            <p:cNvGrpSpPr/>
            <p:nvPr/>
          </p:nvGrpSpPr>
          <p:grpSpPr>
            <a:xfrm>
              <a:off x="490689" y="0"/>
              <a:ext cx="279940" cy="576102"/>
              <a:chOff x="0" y="0"/>
              <a:chExt cx="279939" cy="576101"/>
            </a:xfrm>
          </p:grpSpPr>
          <p:sp>
            <p:nvSpPr>
              <p:cNvPr id="804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05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06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07" name="Rectángulo redondeado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808" name="Table 2-1-2-4-1-1-1-1-5-3-1-3-3-1-1-1-1-2-4-4-1-1-1-3"/>
              <p:cNvGraphicFramePr/>
              <p:nvPr>
                <p:extLst>
                  <p:ext uri="{D42A27DB-BD31-4B8C-83A1-F6EECF244321}">
                    <p14:modId xmlns:p14="http://schemas.microsoft.com/office/powerpoint/2010/main" val="2833290411"/>
                  </p:ext>
                </p:extLst>
              </p:nvPr>
            </p:nvGraphicFramePr>
            <p:xfrm>
              <a:off x="120919" y="33293"/>
              <a:ext cx="127000" cy="12191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09" name="Table 2-1-2-4-1-1-1-1-5-3-1-3-3-1-1-1-1-2-2-1-4-1-1-1-3"/>
              <p:cNvGraphicFramePr/>
              <p:nvPr>
                <p:extLst>
                  <p:ext uri="{D42A27DB-BD31-4B8C-83A1-F6EECF244321}">
                    <p14:modId xmlns:p14="http://schemas.microsoft.com/office/powerpoint/2010/main" val="2190991387"/>
                  </p:ext>
                </p:extLst>
              </p:nvPr>
            </p:nvGraphicFramePr>
            <p:xfrm>
              <a:off x="120919" y="161050"/>
              <a:ext cx="127000" cy="12191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10" name="Table 2-1-2-4-1-1-1-1-5-3-1-3-3-1-1-1-1-2-1-1-3-2-1-1-3"/>
              <p:cNvGraphicFramePr/>
              <p:nvPr>
                <p:extLst>
                  <p:ext uri="{D42A27DB-BD31-4B8C-83A1-F6EECF244321}">
                    <p14:modId xmlns:p14="http://schemas.microsoft.com/office/powerpoint/2010/main" val="2868354518"/>
                  </p:ext>
                </p:extLst>
              </p:nvPr>
            </p:nvGraphicFramePr>
            <p:xfrm>
              <a:off x="120919" y="288806"/>
              <a:ext cx="127000" cy="12191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11" name="Table 2-1-2-4-1-1-1-1-5-3-1-3-3-1-1-1-1-2-1-1-3-1-1-1-1-3"/>
              <p:cNvGraphicFramePr/>
              <p:nvPr>
                <p:extLst>
                  <p:ext uri="{D42A27DB-BD31-4B8C-83A1-F6EECF244321}">
                    <p14:modId xmlns:p14="http://schemas.microsoft.com/office/powerpoint/2010/main" val="1020571405"/>
                  </p:ext>
                </p:extLst>
              </p:nvPr>
            </p:nvGraphicFramePr>
            <p:xfrm>
              <a:off x="120919" y="418981"/>
              <a:ext cx="127000" cy="12191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812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814" name="Línea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824" name="Agrupar"/>
            <p:cNvGrpSpPr/>
            <p:nvPr/>
          </p:nvGrpSpPr>
          <p:grpSpPr>
            <a:xfrm>
              <a:off x="0" y="0"/>
              <a:ext cx="279939" cy="576102"/>
              <a:chOff x="0" y="0"/>
              <a:chExt cx="279939" cy="576101"/>
            </a:xfrm>
          </p:grpSpPr>
          <p:sp>
            <p:nvSpPr>
              <p:cNvPr id="815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16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17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18" name="Rectángulo redondeado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819" name="Table 2-1-2-4-1-1-1-1-5-3-1-3-3-1-1-1-1-2-4-4-1-1-4"/>
              <p:cNvGraphicFramePr/>
              <p:nvPr>
                <p:extLst>
                  <p:ext uri="{D42A27DB-BD31-4B8C-83A1-F6EECF244321}">
                    <p14:modId xmlns:p14="http://schemas.microsoft.com/office/powerpoint/2010/main" val="3363873546"/>
                  </p:ext>
                </p:extLst>
              </p:nvPr>
            </p:nvGraphicFramePr>
            <p:xfrm>
              <a:off x="120919" y="33293"/>
              <a:ext cx="127000" cy="12191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20" name="Table 2-1-2-4-1-1-1-1-5-3-1-3-3-1-1-1-1-2-2-1-4-1-1-4"/>
              <p:cNvGraphicFramePr/>
              <p:nvPr>
                <p:extLst>
                  <p:ext uri="{D42A27DB-BD31-4B8C-83A1-F6EECF244321}">
                    <p14:modId xmlns:p14="http://schemas.microsoft.com/office/powerpoint/2010/main" val="3380407732"/>
                  </p:ext>
                </p:extLst>
              </p:nvPr>
            </p:nvGraphicFramePr>
            <p:xfrm>
              <a:off x="120919" y="161050"/>
              <a:ext cx="127000" cy="12191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21" name="Table 2-1-2-4-1-1-1-1-5-3-1-3-3-1-1-1-1-2-1-1-3-2-1-4"/>
              <p:cNvGraphicFramePr/>
              <p:nvPr>
                <p:extLst>
                  <p:ext uri="{D42A27DB-BD31-4B8C-83A1-F6EECF244321}">
                    <p14:modId xmlns:p14="http://schemas.microsoft.com/office/powerpoint/2010/main" val="226845506"/>
                  </p:ext>
                </p:extLst>
              </p:nvPr>
            </p:nvGraphicFramePr>
            <p:xfrm>
              <a:off x="120919" y="288806"/>
              <a:ext cx="127000" cy="12191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22" name="Table 2-1-2-4-1-1-1-1-5-3-1-3-3-1-1-1-1-2-1-1-3-1-1-1-4"/>
              <p:cNvGraphicFramePr/>
              <p:nvPr>
                <p:extLst>
                  <p:ext uri="{D42A27DB-BD31-4B8C-83A1-F6EECF244321}">
                    <p14:modId xmlns:p14="http://schemas.microsoft.com/office/powerpoint/2010/main" val="171615726"/>
                  </p:ext>
                </p:extLst>
              </p:nvPr>
            </p:nvGraphicFramePr>
            <p:xfrm>
              <a:off x="120919" y="418981"/>
              <a:ext cx="127000" cy="12191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823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</p:grpSp>
      </p:grpSp>
      <p:sp>
        <p:nvSpPr>
          <p:cNvPr id="826" name="modify(.x, .f, ...) Apply a function to each element. Also modify2(), and imodify().  modify(x, ~.+ 2)…"/>
          <p:cNvSpPr txBox="1"/>
          <p:nvPr/>
        </p:nvSpPr>
        <p:spPr>
          <a:xfrm>
            <a:off x="1184521" y="1640533"/>
            <a:ext cx="2307979" cy="377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50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modify(</a:t>
            </a:r>
            <a:r>
              <a:rPr dirty="0"/>
              <a:t>.x, .f, ...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Aplique una función a cada elemento.</a:t>
            </a:r>
            <a:r>
              <a:rPr dirty="0"/>
              <a:t> </a:t>
            </a:r>
            <a:r>
              <a:rPr lang="es-ES" dirty="0"/>
              <a:t>Además,</a:t>
            </a:r>
            <a:r>
              <a:rPr dirty="0"/>
              <a:t> </a:t>
            </a:r>
            <a:r>
              <a:rPr b="1" dirty="0"/>
              <a:t>modify2()</a:t>
            </a:r>
            <a:r>
              <a:rPr dirty="0"/>
              <a:t>, </a:t>
            </a:r>
            <a:r>
              <a:rPr lang="es-ES" dirty="0"/>
              <a:t>y</a:t>
            </a:r>
            <a:r>
              <a:rPr dirty="0"/>
              <a:t> </a:t>
            </a:r>
            <a:r>
              <a:rPr b="1" dirty="0" err="1"/>
              <a:t>imodify</a:t>
            </a:r>
            <a:r>
              <a:rPr b="1" dirty="0"/>
              <a:t>()</a:t>
            </a:r>
            <a:r>
              <a:rPr dirty="0"/>
              <a:t>. </a:t>
            </a:r>
            <a:br>
              <a:rPr dirty="0"/>
            </a:br>
            <a:r>
              <a:rPr dirty="0"/>
              <a:t>modify(x, ~.+ 2)</a:t>
            </a:r>
          </a:p>
          <a:p>
            <a:pPr>
              <a:lnSpc>
                <a:spcPct val="80000"/>
              </a:lnSpc>
              <a:spcBef>
                <a:spcPts val="25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modify_at</a:t>
            </a:r>
            <a:r>
              <a:rPr b="1" dirty="0"/>
              <a:t>(</a:t>
            </a:r>
            <a:r>
              <a:rPr dirty="0"/>
              <a:t>.x, .at, .f, ...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Aplique una función a los elementos seleccionados. Además,</a:t>
            </a:r>
            <a:r>
              <a:rPr dirty="0"/>
              <a:t> </a:t>
            </a:r>
            <a:r>
              <a:rPr b="1" dirty="0" err="1"/>
              <a:t>map_at</a:t>
            </a:r>
            <a:r>
              <a:rPr b="1" dirty="0"/>
              <a:t>()</a:t>
            </a:r>
            <a:r>
              <a:rPr dirty="0"/>
              <a:t>. </a:t>
            </a:r>
            <a:br>
              <a:rPr dirty="0"/>
            </a:br>
            <a:r>
              <a:rPr dirty="0" err="1"/>
              <a:t>modify_at</a:t>
            </a:r>
            <a:r>
              <a:rPr dirty="0"/>
              <a:t>(x, "b", ~.+ 2)</a:t>
            </a:r>
            <a:endParaRPr i="1" dirty="0"/>
          </a:p>
          <a:p>
            <a:pPr>
              <a:lnSpc>
                <a:spcPct val="80000"/>
              </a:lnSpc>
              <a:spcBef>
                <a:spcPts val="25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modify_if</a:t>
            </a:r>
            <a:r>
              <a:rPr b="1" dirty="0"/>
              <a:t>(</a:t>
            </a:r>
            <a:r>
              <a:rPr dirty="0"/>
              <a:t>.x, .p, .f, ...</a:t>
            </a:r>
            <a:r>
              <a:rPr b="1" dirty="0"/>
              <a:t>)</a:t>
            </a:r>
            <a:r>
              <a:rPr dirty="0"/>
              <a:t> Apply a function to elements that pass a test. Also </a:t>
            </a:r>
            <a:r>
              <a:rPr b="1" dirty="0" err="1"/>
              <a:t>map_if</a:t>
            </a:r>
            <a:r>
              <a:rPr b="1" dirty="0"/>
              <a:t>()</a:t>
            </a:r>
            <a:r>
              <a:rPr dirty="0"/>
              <a:t>.</a:t>
            </a:r>
            <a:br>
              <a:rPr dirty="0"/>
            </a:br>
            <a:r>
              <a:rPr dirty="0" err="1"/>
              <a:t>modify_if</a:t>
            </a:r>
            <a:r>
              <a:rPr dirty="0"/>
              <a:t>(x, </a:t>
            </a:r>
            <a:r>
              <a:rPr dirty="0" err="1"/>
              <a:t>is.numeric</a:t>
            </a:r>
            <a:r>
              <a:rPr dirty="0"/>
              <a:t>,~.+2)</a:t>
            </a:r>
          </a:p>
          <a:p>
            <a:pPr>
              <a:lnSpc>
                <a:spcPct val="80000"/>
              </a:lnSpc>
              <a:spcBef>
                <a:spcPts val="25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modify_depth</a:t>
            </a:r>
            <a:r>
              <a:rPr b="1" dirty="0"/>
              <a:t>(</a:t>
            </a:r>
            <a:r>
              <a:rPr dirty="0"/>
              <a:t>.x, .depth, .f, ...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Aplique la función a cada elemento en un nivel determinado de una lista. Además,</a:t>
            </a:r>
            <a:r>
              <a:rPr dirty="0"/>
              <a:t> </a:t>
            </a:r>
            <a:r>
              <a:rPr b="1" dirty="0" err="1"/>
              <a:t>map_depth</a:t>
            </a:r>
            <a:r>
              <a:rPr b="1" dirty="0"/>
              <a:t>()</a:t>
            </a:r>
            <a:r>
              <a:rPr dirty="0"/>
              <a:t>.</a:t>
            </a:r>
            <a:br>
              <a:rPr dirty="0">
                <a:solidFill>
                  <a:schemeClr val="accent5"/>
                </a:solidFill>
              </a:rPr>
            </a:br>
            <a:r>
              <a:rPr dirty="0" err="1"/>
              <a:t>modify_depth</a:t>
            </a:r>
            <a:r>
              <a:rPr dirty="0"/>
              <a:t>(x, 1, ~.+ 2)</a:t>
            </a:r>
          </a:p>
        </p:txBody>
      </p:sp>
      <p:sp>
        <p:nvSpPr>
          <p:cNvPr id="827" name="Modify"/>
          <p:cNvSpPr txBox="1"/>
          <p:nvPr/>
        </p:nvSpPr>
        <p:spPr>
          <a:xfrm>
            <a:off x="239847" y="1140144"/>
            <a:ext cx="113813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000">
                <a:solidFill>
                  <a:srgbClr val="797979"/>
                </a:solidFill>
              </a:defRPr>
            </a:pPr>
            <a:r>
              <a:rPr lang="es-ES"/>
              <a:t>Modificar</a:t>
            </a:r>
            <a:endParaRPr dirty="0"/>
          </a:p>
        </p:txBody>
      </p:sp>
      <p:grpSp>
        <p:nvGrpSpPr>
          <p:cNvPr id="859" name="Agrupar"/>
          <p:cNvGrpSpPr/>
          <p:nvPr/>
        </p:nvGrpSpPr>
        <p:grpSpPr>
          <a:xfrm>
            <a:off x="227725" y="4621652"/>
            <a:ext cx="894893" cy="538653"/>
            <a:chOff x="0" y="0"/>
            <a:chExt cx="894892" cy="538652"/>
          </a:xfrm>
        </p:grpSpPr>
        <p:grpSp>
          <p:nvGrpSpPr>
            <p:cNvPr id="842" name="Agrupar"/>
            <p:cNvGrpSpPr/>
            <p:nvPr/>
          </p:nvGrpSpPr>
          <p:grpSpPr>
            <a:xfrm>
              <a:off x="0" y="-1"/>
              <a:ext cx="356139" cy="532527"/>
              <a:chOff x="0" y="0"/>
              <a:chExt cx="356138" cy="532525"/>
            </a:xfrm>
          </p:grpSpPr>
          <p:sp>
            <p:nvSpPr>
              <p:cNvPr id="828" name="Rectángulo redondeado"/>
              <p:cNvSpPr/>
              <p:nvPr/>
            </p:nvSpPr>
            <p:spPr>
              <a:xfrm>
                <a:off x="0" y="17016"/>
                <a:ext cx="356139" cy="515510"/>
              </a:xfrm>
              <a:prstGeom prst="roundRect">
                <a:avLst>
                  <a:gd name="adj" fmla="val 125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29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30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31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32" name="Cuadrado"/>
              <p:cNvSpPr/>
              <p:nvPr/>
            </p:nvSpPr>
            <p:spPr>
              <a:xfrm>
                <a:off x="127269" y="289303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3" name="Cuadrado"/>
              <p:cNvSpPr/>
              <p:nvPr/>
            </p:nvSpPr>
            <p:spPr>
              <a:xfrm>
                <a:off x="219368" y="288546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4" name="Cuadrado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5" name="Cuadrado"/>
              <p:cNvSpPr/>
              <p:nvPr/>
            </p:nvSpPr>
            <p:spPr>
              <a:xfrm>
                <a:off x="127269" y="16116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6" name="Cuadrado"/>
              <p:cNvSpPr/>
              <p:nvPr/>
            </p:nvSpPr>
            <p:spPr>
              <a:xfrm>
                <a:off x="219368" y="16116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7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838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y</a:t>
                </a:r>
              </a:p>
            </p:txBody>
          </p:sp>
          <p:sp>
            <p:nvSpPr>
              <p:cNvPr id="839" name="Rectángulo redondeado"/>
              <p:cNvSpPr/>
              <p:nvPr/>
            </p:nvSpPr>
            <p:spPr>
              <a:xfrm>
                <a:off x="20649" y="145293"/>
                <a:ext cx="310994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40" name="Rectángulo redondeado"/>
              <p:cNvSpPr/>
              <p:nvPr/>
            </p:nvSpPr>
            <p:spPr>
              <a:xfrm>
                <a:off x="17450" y="273050"/>
                <a:ext cx="3053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41" name="Rectángulo redondeado"/>
              <p:cNvSpPr/>
              <p:nvPr/>
            </p:nvSpPr>
            <p:spPr>
              <a:xfrm>
                <a:off x="17450" y="400806"/>
                <a:ext cx="3053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843" name="Línea"/>
            <p:cNvSpPr/>
            <p:nvPr/>
          </p:nvSpPr>
          <p:spPr>
            <a:xfrm>
              <a:off x="379717" y="1103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858" name="Agrupar"/>
            <p:cNvGrpSpPr/>
            <p:nvPr/>
          </p:nvGrpSpPr>
          <p:grpSpPr>
            <a:xfrm>
              <a:off x="538753" y="6127"/>
              <a:ext cx="356140" cy="532526"/>
              <a:chOff x="0" y="0"/>
              <a:chExt cx="356138" cy="532525"/>
            </a:xfrm>
          </p:grpSpPr>
          <p:sp>
            <p:nvSpPr>
              <p:cNvPr id="844" name="Rectángulo redondeado"/>
              <p:cNvSpPr/>
              <p:nvPr/>
            </p:nvSpPr>
            <p:spPr>
              <a:xfrm>
                <a:off x="0" y="17016"/>
                <a:ext cx="356139" cy="515510"/>
              </a:xfrm>
              <a:prstGeom prst="roundRect">
                <a:avLst>
                  <a:gd name="adj" fmla="val 125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45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46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47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48" name="Cuadrado"/>
              <p:cNvSpPr/>
              <p:nvPr/>
            </p:nvSpPr>
            <p:spPr>
              <a:xfrm>
                <a:off x="127269" y="289303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49" name="Cuadrado"/>
              <p:cNvSpPr/>
              <p:nvPr/>
            </p:nvSpPr>
            <p:spPr>
              <a:xfrm>
                <a:off x="219368" y="288546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0" name="Cuadrado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1" name="Cuadrado"/>
              <p:cNvSpPr/>
              <p:nvPr/>
            </p:nvSpPr>
            <p:spPr>
              <a:xfrm>
                <a:off x="127269" y="161168"/>
                <a:ext cx="76201" cy="76201"/>
              </a:xfrm>
              <a:prstGeom prst="rect">
                <a:avLst/>
              </a:prstGeom>
              <a:solidFill>
                <a:srgbClr val="407B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2" name="Cuadrado"/>
              <p:cNvSpPr/>
              <p:nvPr/>
            </p:nvSpPr>
            <p:spPr>
              <a:xfrm>
                <a:off x="219368" y="161168"/>
                <a:ext cx="76201" cy="76201"/>
              </a:xfrm>
              <a:prstGeom prst="rect">
                <a:avLst/>
              </a:prstGeom>
              <a:solidFill>
                <a:srgbClr val="407B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3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854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y</a:t>
                </a:r>
              </a:p>
            </p:txBody>
          </p:sp>
          <p:sp>
            <p:nvSpPr>
              <p:cNvPr id="855" name="Rectángulo redondeado"/>
              <p:cNvSpPr/>
              <p:nvPr/>
            </p:nvSpPr>
            <p:spPr>
              <a:xfrm>
                <a:off x="20648" y="145293"/>
                <a:ext cx="310995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6" name="Rectángulo redondeado"/>
              <p:cNvSpPr/>
              <p:nvPr/>
            </p:nvSpPr>
            <p:spPr>
              <a:xfrm>
                <a:off x="17450" y="273050"/>
                <a:ext cx="3053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7" name="Rectángulo redondeado"/>
              <p:cNvSpPr/>
              <p:nvPr/>
            </p:nvSpPr>
            <p:spPr>
              <a:xfrm>
                <a:off x="17450" y="400806"/>
                <a:ext cx="3053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860" name="Línea"/>
          <p:cNvSpPr/>
          <p:nvPr/>
        </p:nvSpPr>
        <p:spPr>
          <a:xfrm>
            <a:off x="249405" y="1020417"/>
            <a:ext cx="31250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1" name="reduce(.x, .f, ..., .init, .…"/>
          <p:cNvSpPr txBox="1"/>
          <p:nvPr/>
        </p:nvSpPr>
        <p:spPr>
          <a:xfrm>
            <a:off x="245983" y="6083032"/>
            <a:ext cx="3131857" cy="86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reduce(</a:t>
            </a:r>
            <a:r>
              <a:rPr dirty="0"/>
              <a:t>.x, .f, ..., .</a:t>
            </a:r>
            <a:r>
              <a:rPr dirty="0" err="1"/>
              <a:t>init</a:t>
            </a:r>
            <a:r>
              <a:rPr dirty="0"/>
              <a:t>, 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dir</a:t>
            </a:r>
            <a:r>
              <a:rPr dirty="0"/>
              <a:t> = c("forward", "backward")</a:t>
            </a:r>
            <a:r>
              <a:rPr b="1" dirty="0"/>
              <a:t>)</a:t>
            </a:r>
            <a:r>
              <a:rPr dirty="0"/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ES" dirty="0"/>
              <a:t>Aplique la función de forma recursiva a cada elemento de una lista o vector. Además,</a:t>
            </a:r>
            <a:r>
              <a:rPr dirty="0"/>
              <a:t> </a:t>
            </a:r>
            <a:r>
              <a:rPr b="1" dirty="0"/>
              <a:t>reduce2()</a:t>
            </a:r>
            <a:r>
              <a:rPr dirty="0"/>
              <a:t>. </a:t>
            </a:r>
            <a:br>
              <a:rPr dirty="0"/>
            </a:br>
            <a:r>
              <a:rPr dirty="0"/>
              <a:t>reduce(x, sum)</a:t>
            </a:r>
          </a:p>
        </p:txBody>
      </p:sp>
      <p:sp>
        <p:nvSpPr>
          <p:cNvPr id="862" name="accumulate(.x, .f, ..., .init) Reduce a list, but also  return intermediate results. Also accumulate2().  accumulate(x, sum)"/>
          <p:cNvSpPr txBox="1"/>
          <p:nvPr/>
        </p:nvSpPr>
        <p:spPr>
          <a:xfrm>
            <a:off x="245983" y="8112728"/>
            <a:ext cx="3125096" cy="65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r>
              <a:rPr b="1" dirty="0"/>
              <a:t>accumulate(</a:t>
            </a:r>
            <a:r>
              <a:rPr dirty="0"/>
              <a:t>.x, .f, ..., .</a:t>
            </a:r>
            <a:r>
              <a:rPr dirty="0" err="1"/>
              <a:t>init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Reduzca una lista, pero también devuelva resultados intermedios. Además,</a:t>
            </a:r>
            <a:r>
              <a:rPr dirty="0"/>
              <a:t> </a:t>
            </a:r>
            <a:r>
              <a:rPr b="1" dirty="0"/>
              <a:t>accumulate2()</a:t>
            </a:r>
            <a:r>
              <a:rPr dirty="0"/>
              <a:t>. </a:t>
            </a:r>
            <a:br>
              <a:rPr dirty="0"/>
            </a:br>
            <a:r>
              <a:rPr dirty="0"/>
              <a:t>accumulate(x, sum)</a:t>
            </a:r>
          </a:p>
        </p:txBody>
      </p:sp>
      <p:grpSp>
        <p:nvGrpSpPr>
          <p:cNvPr id="902" name="Agrupar"/>
          <p:cNvGrpSpPr/>
          <p:nvPr/>
        </p:nvGrpSpPr>
        <p:grpSpPr>
          <a:xfrm>
            <a:off x="779263" y="8788131"/>
            <a:ext cx="2598578" cy="858041"/>
            <a:chOff x="0" y="0"/>
            <a:chExt cx="2598576" cy="858040"/>
          </a:xfrm>
        </p:grpSpPr>
        <p:sp>
          <p:nvSpPr>
            <p:cNvPr id="863" name="Línea"/>
            <p:cNvSpPr/>
            <p:nvPr/>
          </p:nvSpPr>
          <p:spPr>
            <a:xfrm>
              <a:off x="1192208" y="275555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64" name="func(    ,    )"/>
            <p:cNvSpPr txBox="1"/>
            <p:nvPr/>
          </p:nvSpPr>
          <p:spPr>
            <a:xfrm>
              <a:off x="1293592" y="158975"/>
              <a:ext cx="82825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/>
              </a:lvl1pPr>
            </a:lstStyle>
            <a:p>
              <a:r>
                <a:t>func(    ,    )</a:t>
              </a:r>
            </a:p>
          </p:txBody>
        </p:sp>
        <p:sp>
          <p:nvSpPr>
            <p:cNvPr id="865" name="Cuadrado"/>
            <p:cNvSpPr/>
            <p:nvPr/>
          </p:nvSpPr>
          <p:spPr>
            <a:xfrm>
              <a:off x="1712271" y="270695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6" name="Cuadrado"/>
            <p:cNvSpPr/>
            <p:nvPr/>
          </p:nvSpPr>
          <p:spPr>
            <a:xfrm>
              <a:off x="1877371" y="270695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7" name="func(    ,    )"/>
            <p:cNvSpPr txBox="1"/>
            <p:nvPr/>
          </p:nvSpPr>
          <p:spPr>
            <a:xfrm>
              <a:off x="1460291" y="371387"/>
              <a:ext cx="82825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/>
              </a:lvl1pPr>
            </a:lstStyle>
            <a:p>
              <a:r>
                <a:t>func(    ,    )</a:t>
              </a:r>
            </a:p>
          </p:txBody>
        </p:sp>
        <p:sp>
          <p:nvSpPr>
            <p:cNvPr id="868" name="Cuadrado"/>
            <p:cNvSpPr/>
            <p:nvPr/>
          </p:nvSpPr>
          <p:spPr>
            <a:xfrm>
              <a:off x="1872621" y="48427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9" name="c"/>
            <p:cNvSpPr txBox="1"/>
            <p:nvPr/>
          </p:nvSpPr>
          <p:spPr>
            <a:xfrm>
              <a:off x="1956365" y="34900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c</a:t>
              </a:r>
            </a:p>
          </p:txBody>
        </p:sp>
        <p:sp>
          <p:nvSpPr>
            <p:cNvPr id="870" name="Cuadrado"/>
            <p:cNvSpPr/>
            <p:nvPr/>
          </p:nvSpPr>
          <p:spPr>
            <a:xfrm>
              <a:off x="2037721" y="483107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71" name="func(    ,    )"/>
            <p:cNvSpPr txBox="1"/>
            <p:nvPr/>
          </p:nvSpPr>
          <p:spPr>
            <a:xfrm>
              <a:off x="1626991" y="583798"/>
              <a:ext cx="82825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/>
              </a:lvl1pPr>
            </a:lstStyle>
            <a:p>
              <a:r>
                <a:t>func(    ,    )</a:t>
              </a:r>
            </a:p>
          </p:txBody>
        </p:sp>
        <p:sp>
          <p:nvSpPr>
            <p:cNvPr id="872" name="Cuadrado"/>
            <p:cNvSpPr/>
            <p:nvPr/>
          </p:nvSpPr>
          <p:spPr>
            <a:xfrm>
              <a:off x="2058370" y="697845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73" name="d"/>
            <p:cNvSpPr txBox="1"/>
            <p:nvPr/>
          </p:nvSpPr>
          <p:spPr>
            <a:xfrm>
              <a:off x="2123064" y="561412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d</a:t>
              </a:r>
            </a:p>
          </p:txBody>
        </p:sp>
        <p:sp>
          <p:nvSpPr>
            <p:cNvPr id="874" name="Cuadrado"/>
            <p:cNvSpPr/>
            <p:nvPr/>
          </p:nvSpPr>
          <p:spPr>
            <a:xfrm>
              <a:off x="2223470" y="69551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84" name="Agrupar"/>
            <p:cNvGrpSpPr/>
            <p:nvPr/>
          </p:nvGrpSpPr>
          <p:grpSpPr>
            <a:xfrm>
              <a:off x="447554" y="189572"/>
              <a:ext cx="715923" cy="243645"/>
              <a:chOff x="0" y="0"/>
              <a:chExt cx="715921" cy="243644"/>
            </a:xfrm>
          </p:grpSpPr>
          <p:sp>
            <p:nvSpPr>
              <p:cNvPr id="875" name="Cuadrado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6" name="Cuadrado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7" name="Cuadrado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8" name="Cuadrado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9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80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81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82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883" name="Rectángulo redondeado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885" name="func +"/>
            <p:cNvSpPr txBox="1"/>
            <p:nvPr/>
          </p:nvSpPr>
          <p:spPr>
            <a:xfrm>
              <a:off x="0" y="171675"/>
              <a:ext cx="506289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/>
              </a:lvl1pPr>
            </a:lstStyle>
            <a:p>
              <a:r>
                <a:t>func +</a:t>
              </a:r>
            </a:p>
          </p:txBody>
        </p:sp>
        <p:sp>
          <p:nvSpPr>
            <p:cNvPr id="886" name="Cuadrado"/>
            <p:cNvSpPr/>
            <p:nvPr/>
          </p:nvSpPr>
          <p:spPr>
            <a:xfrm>
              <a:off x="2465486" y="695518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7" name="Línea"/>
            <p:cNvSpPr/>
            <p:nvPr/>
          </p:nvSpPr>
          <p:spPr>
            <a:xfrm>
              <a:off x="1351446" y="381443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8" name="Línea"/>
            <p:cNvSpPr/>
            <p:nvPr/>
          </p:nvSpPr>
          <p:spPr>
            <a:xfrm>
              <a:off x="1516546" y="597343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9" name="Línea"/>
            <p:cNvSpPr/>
            <p:nvPr/>
          </p:nvSpPr>
          <p:spPr>
            <a:xfrm>
              <a:off x="1776203" y="379633"/>
              <a:ext cx="55280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0" name="Línea"/>
            <p:cNvSpPr/>
            <p:nvPr/>
          </p:nvSpPr>
          <p:spPr>
            <a:xfrm>
              <a:off x="1941303" y="595533"/>
              <a:ext cx="55280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1" name="Línea"/>
            <p:cNvSpPr/>
            <p:nvPr/>
          </p:nvSpPr>
          <p:spPr>
            <a:xfrm>
              <a:off x="2297109" y="736575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2" name="Cuadrado"/>
            <p:cNvSpPr/>
            <p:nvPr/>
          </p:nvSpPr>
          <p:spPr>
            <a:xfrm>
              <a:off x="2465486" y="482575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93" name="Línea"/>
            <p:cNvSpPr/>
            <p:nvPr/>
          </p:nvSpPr>
          <p:spPr>
            <a:xfrm>
              <a:off x="2144708" y="522370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4" name="Cuadrado"/>
            <p:cNvSpPr/>
            <p:nvPr/>
          </p:nvSpPr>
          <p:spPr>
            <a:xfrm>
              <a:off x="2465486" y="26837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95" name="Línea"/>
            <p:cNvSpPr/>
            <p:nvPr/>
          </p:nvSpPr>
          <p:spPr>
            <a:xfrm>
              <a:off x="1979608" y="296095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6" name="Cuadrado"/>
            <p:cNvSpPr/>
            <p:nvPr/>
          </p:nvSpPr>
          <p:spPr>
            <a:xfrm>
              <a:off x="2465486" y="58379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97" name="Rectángulo redondeado"/>
            <p:cNvSpPr/>
            <p:nvPr/>
          </p:nvSpPr>
          <p:spPr>
            <a:xfrm>
              <a:off x="2408597" y="0"/>
              <a:ext cx="189979" cy="853618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98" name="a"/>
            <p:cNvSpPr txBox="1"/>
            <p:nvPr/>
          </p:nvSpPr>
          <p:spPr>
            <a:xfrm>
              <a:off x="1624565" y="13939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a</a:t>
              </a:r>
            </a:p>
          </p:txBody>
        </p:sp>
        <p:sp>
          <p:nvSpPr>
            <p:cNvPr id="899" name="b"/>
            <p:cNvSpPr txBox="1"/>
            <p:nvPr/>
          </p:nvSpPr>
          <p:spPr>
            <a:xfrm>
              <a:off x="1789665" y="13939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b</a:t>
              </a:r>
            </a:p>
          </p:txBody>
        </p:sp>
        <p:sp>
          <p:nvSpPr>
            <p:cNvPr id="900" name="a"/>
            <p:cNvSpPr txBox="1"/>
            <p:nvPr/>
          </p:nvSpPr>
          <p:spPr>
            <a:xfrm>
              <a:off x="2186086" y="2851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a</a:t>
              </a:r>
            </a:p>
          </p:txBody>
        </p:sp>
        <p:sp>
          <p:nvSpPr>
            <p:cNvPr id="901" name="Línea"/>
            <p:cNvSpPr/>
            <p:nvPr/>
          </p:nvSpPr>
          <p:spPr>
            <a:xfrm>
              <a:off x="2297109" y="108177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903" name="Reduce"/>
          <p:cNvSpPr txBox="1"/>
          <p:nvPr/>
        </p:nvSpPr>
        <p:spPr>
          <a:xfrm>
            <a:off x="245983" y="5705782"/>
            <a:ext cx="95539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000">
                <a:solidFill>
                  <a:srgbClr val="797979"/>
                </a:solidFill>
              </a:defRPr>
            </a:pPr>
            <a:r>
              <a:rPr lang="es-ES"/>
              <a:t>Reducir</a:t>
            </a:r>
            <a:endParaRPr dirty="0"/>
          </a:p>
        </p:txBody>
      </p:sp>
      <p:sp>
        <p:nvSpPr>
          <p:cNvPr id="904" name="Línea"/>
          <p:cNvSpPr/>
          <p:nvPr/>
        </p:nvSpPr>
        <p:spPr>
          <a:xfrm>
            <a:off x="254963" y="5595582"/>
            <a:ext cx="31250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39" name="Agrupar"/>
          <p:cNvGrpSpPr/>
          <p:nvPr/>
        </p:nvGrpSpPr>
        <p:grpSpPr>
          <a:xfrm>
            <a:off x="836152" y="7128064"/>
            <a:ext cx="2541689" cy="927231"/>
            <a:chOff x="0" y="0"/>
            <a:chExt cx="2541687" cy="927230"/>
          </a:xfrm>
        </p:grpSpPr>
        <p:sp>
          <p:nvSpPr>
            <p:cNvPr id="905" name="func(    ,    )"/>
            <p:cNvSpPr txBox="1"/>
            <p:nvPr/>
          </p:nvSpPr>
          <p:spPr>
            <a:xfrm>
              <a:off x="1293592" y="22386"/>
              <a:ext cx="82825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/>
              </a:lvl1pPr>
            </a:lstStyle>
            <a:p>
              <a:r>
                <a:t>func(    ,    )</a:t>
              </a:r>
            </a:p>
          </p:txBody>
        </p:sp>
        <p:sp>
          <p:nvSpPr>
            <p:cNvPr id="906" name="a"/>
            <p:cNvSpPr txBox="1"/>
            <p:nvPr/>
          </p:nvSpPr>
          <p:spPr>
            <a:xfrm>
              <a:off x="1624565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a</a:t>
              </a:r>
            </a:p>
          </p:txBody>
        </p:sp>
        <p:sp>
          <p:nvSpPr>
            <p:cNvPr id="907" name="b"/>
            <p:cNvSpPr txBox="1"/>
            <p:nvPr/>
          </p:nvSpPr>
          <p:spPr>
            <a:xfrm>
              <a:off x="1789665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b</a:t>
              </a:r>
            </a:p>
          </p:txBody>
        </p:sp>
        <p:sp>
          <p:nvSpPr>
            <p:cNvPr id="908" name="Cuadrado"/>
            <p:cNvSpPr/>
            <p:nvPr/>
          </p:nvSpPr>
          <p:spPr>
            <a:xfrm>
              <a:off x="1712271" y="134106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09" name="Cuadrado"/>
            <p:cNvSpPr/>
            <p:nvPr/>
          </p:nvSpPr>
          <p:spPr>
            <a:xfrm>
              <a:off x="1877371" y="134106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0" name="func(    ,    )"/>
            <p:cNvSpPr txBox="1"/>
            <p:nvPr/>
          </p:nvSpPr>
          <p:spPr>
            <a:xfrm>
              <a:off x="1460291" y="260198"/>
              <a:ext cx="82825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/>
              </a:lvl1pPr>
            </a:lstStyle>
            <a:p>
              <a:r>
                <a:t>func(    ,    )</a:t>
              </a:r>
            </a:p>
          </p:txBody>
        </p:sp>
        <p:sp>
          <p:nvSpPr>
            <p:cNvPr id="911" name="Cuadrado"/>
            <p:cNvSpPr/>
            <p:nvPr/>
          </p:nvSpPr>
          <p:spPr>
            <a:xfrm>
              <a:off x="1878971" y="373081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2" name="c"/>
            <p:cNvSpPr txBox="1"/>
            <p:nvPr/>
          </p:nvSpPr>
          <p:spPr>
            <a:xfrm>
              <a:off x="1956365" y="23781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c</a:t>
              </a:r>
            </a:p>
          </p:txBody>
        </p:sp>
        <p:sp>
          <p:nvSpPr>
            <p:cNvPr id="913" name="Cuadrado"/>
            <p:cNvSpPr/>
            <p:nvPr/>
          </p:nvSpPr>
          <p:spPr>
            <a:xfrm>
              <a:off x="2044071" y="37191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4" name="func(    ,    )"/>
            <p:cNvSpPr txBox="1"/>
            <p:nvPr/>
          </p:nvSpPr>
          <p:spPr>
            <a:xfrm>
              <a:off x="1626991" y="498009"/>
              <a:ext cx="82825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/>
              </a:lvl1pPr>
            </a:lstStyle>
            <a:p>
              <a:r>
                <a:t>func(    ,    )</a:t>
              </a:r>
            </a:p>
          </p:txBody>
        </p:sp>
        <p:sp>
          <p:nvSpPr>
            <p:cNvPr id="915" name="Cuadrado"/>
            <p:cNvSpPr/>
            <p:nvPr/>
          </p:nvSpPr>
          <p:spPr>
            <a:xfrm>
              <a:off x="2045670" y="612055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6" name="d"/>
            <p:cNvSpPr txBox="1"/>
            <p:nvPr/>
          </p:nvSpPr>
          <p:spPr>
            <a:xfrm>
              <a:off x="2123064" y="475622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d</a:t>
              </a:r>
            </a:p>
          </p:txBody>
        </p:sp>
        <p:sp>
          <p:nvSpPr>
            <p:cNvPr id="917" name="Cuadrado"/>
            <p:cNvSpPr/>
            <p:nvPr/>
          </p:nvSpPr>
          <p:spPr>
            <a:xfrm>
              <a:off x="2210770" y="609729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8" name="Cuadrado"/>
            <p:cNvSpPr/>
            <p:nvPr/>
          </p:nvSpPr>
          <p:spPr>
            <a:xfrm>
              <a:off x="2166320" y="851029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928" name="Agrupar"/>
            <p:cNvGrpSpPr/>
            <p:nvPr/>
          </p:nvGrpSpPr>
          <p:grpSpPr>
            <a:xfrm>
              <a:off x="447554" y="52982"/>
              <a:ext cx="715923" cy="243645"/>
              <a:chOff x="0" y="0"/>
              <a:chExt cx="715921" cy="243644"/>
            </a:xfrm>
          </p:grpSpPr>
          <p:sp>
            <p:nvSpPr>
              <p:cNvPr id="919" name="Cuadrado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0" name="Cuadrado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1" name="Cuadrado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2" name="Cuadrado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3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924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925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926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927" name="Rectángulo redondeado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929" name="func +"/>
            <p:cNvSpPr txBox="1"/>
            <p:nvPr/>
          </p:nvSpPr>
          <p:spPr>
            <a:xfrm>
              <a:off x="0" y="35086"/>
              <a:ext cx="506289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/>
              </a:lvl1pPr>
            </a:lstStyle>
            <a:p>
              <a:r>
                <a:t>func +</a:t>
              </a:r>
            </a:p>
          </p:txBody>
        </p:sp>
        <p:sp>
          <p:nvSpPr>
            <p:cNvPr id="930" name="Línea"/>
            <p:cNvSpPr/>
            <p:nvPr/>
          </p:nvSpPr>
          <p:spPr>
            <a:xfrm>
              <a:off x="1192208" y="164365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31" name="Línea"/>
            <p:cNvSpPr/>
            <p:nvPr/>
          </p:nvSpPr>
          <p:spPr>
            <a:xfrm>
              <a:off x="2284408" y="8891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32" name="Cuadrado"/>
            <p:cNvSpPr/>
            <p:nvPr/>
          </p:nvSpPr>
          <p:spPr>
            <a:xfrm>
              <a:off x="2465486" y="851029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3" name="Línea"/>
            <p:cNvSpPr/>
            <p:nvPr/>
          </p:nvSpPr>
          <p:spPr>
            <a:xfrm>
              <a:off x="1351446" y="270254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4" name="Línea"/>
            <p:cNvSpPr/>
            <p:nvPr/>
          </p:nvSpPr>
          <p:spPr>
            <a:xfrm>
              <a:off x="1516546" y="511554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5" name="Línea"/>
            <p:cNvSpPr/>
            <p:nvPr/>
          </p:nvSpPr>
          <p:spPr>
            <a:xfrm>
              <a:off x="1694346" y="752854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6" name="Línea"/>
            <p:cNvSpPr/>
            <p:nvPr/>
          </p:nvSpPr>
          <p:spPr>
            <a:xfrm>
              <a:off x="1776203" y="268444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37" name="Línea"/>
            <p:cNvSpPr/>
            <p:nvPr/>
          </p:nvSpPr>
          <p:spPr>
            <a:xfrm>
              <a:off x="1941303" y="509744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38" name="Línea"/>
            <p:cNvSpPr/>
            <p:nvPr/>
          </p:nvSpPr>
          <p:spPr>
            <a:xfrm>
              <a:off x="2106403" y="751044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940" name="Línea"/>
          <p:cNvSpPr/>
          <p:nvPr/>
        </p:nvSpPr>
        <p:spPr>
          <a:xfrm>
            <a:off x="7120030" y="1020417"/>
            <a:ext cx="31123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41" name="Línea"/>
          <p:cNvSpPr/>
          <p:nvPr/>
        </p:nvSpPr>
        <p:spPr>
          <a:xfrm>
            <a:off x="10587631" y="1020417"/>
            <a:ext cx="31123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942" name="purrr.png" descr="purr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99" name="Agrupar"/>
          <p:cNvGrpSpPr/>
          <p:nvPr/>
        </p:nvGrpSpPr>
        <p:grpSpPr>
          <a:xfrm>
            <a:off x="7094855" y="5675062"/>
            <a:ext cx="6614071" cy="1270002"/>
            <a:chOff x="0" y="152399"/>
            <a:chExt cx="6614070" cy="1270001"/>
          </a:xfrm>
        </p:grpSpPr>
        <p:sp>
          <p:nvSpPr>
            <p:cNvPr id="943" name="list_flatten(.x) Remove a level of indexes from a list.  list_flatten(x)"/>
            <p:cNvSpPr txBox="1"/>
            <p:nvPr/>
          </p:nvSpPr>
          <p:spPr>
            <a:xfrm>
              <a:off x="1089366" y="384832"/>
              <a:ext cx="2032001" cy="865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list_flatten</a:t>
              </a:r>
              <a:r>
                <a:rPr b="1" dirty="0"/>
                <a:t>(</a:t>
              </a:r>
              <a:r>
                <a:rPr dirty="0"/>
                <a:t>.x</a:t>
              </a:r>
              <a:r>
                <a:rPr b="1" dirty="0"/>
                <a:t>)</a:t>
              </a:r>
              <a:r>
                <a:rPr dirty="0"/>
                <a:t> </a:t>
              </a:r>
              <a:r>
                <a:rPr lang="es-ES" dirty="0"/>
                <a:t>Eliminar un nivel de índices de una lista.</a:t>
              </a:r>
              <a:r>
                <a:rPr dirty="0"/>
                <a:t> </a:t>
              </a:r>
              <a:br>
                <a:rPr dirty="0"/>
              </a:br>
              <a:r>
                <a:rPr dirty="0" err="1"/>
                <a:t>list_flatten</a:t>
              </a:r>
              <a:r>
                <a:rPr dirty="0"/>
                <a:t>(x)</a:t>
              </a:r>
            </a:p>
          </p:txBody>
        </p:sp>
        <p:grpSp>
          <p:nvGrpSpPr>
            <p:cNvPr id="974" name="Agrupar"/>
            <p:cNvGrpSpPr/>
            <p:nvPr/>
          </p:nvGrpSpPr>
          <p:grpSpPr>
            <a:xfrm>
              <a:off x="3448332" y="389149"/>
              <a:ext cx="852516" cy="540909"/>
              <a:chOff x="0" y="4316"/>
              <a:chExt cx="852515" cy="540908"/>
            </a:xfrm>
          </p:grpSpPr>
          <p:sp>
            <p:nvSpPr>
              <p:cNvPr id="944" name="Rectángulo redondeado"/>
              <p:cNvSpPr/>
              <p:nvPr/>
            </p:nvSpPr>
            <p:spPr>
              <a:xfrm>
                <a:off x="0" y="4316"/>
                <a:ext cx="356139" cy="540910"/>
              </a:xfrm>
              <a:prstGeom prst="roundRect">
                <a:avLst>
                  <a:gd name="adj" fmla="val 125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45" name="a"/>
              <p:cNvSpPr/>
              <p:nvPr/>
            </p:nvSpPr>
            <p:spPr>
              <a:xfrm>
                <a:off x="12969" y="199268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946" name="b"/>
              <p:cNvSpPr/>
              <p:nvPr/>
            </p:nvSpPr>
            <p:spPr>
              <a:xfrm>
                <a:off x="12969" y="327024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947" name="c"/>
              <p:cNvSpPr/>
              <p:nvPr/>
            </p:nvSpPr>
            <p:spPr>
              <a:xfrm>
                <a:off x="12969" y="442081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grpSp>
            <p:nvGrpSpPr>
              <p:cNvPr id="950" name="Agrupar"/>
              <p:cNvGrpSpPr/>
              <p:nvPr/>
            </p:nvGrpSpPr>
            <p:grpSpPr>
              <a:xfrm>
                <a:off x="127269" y="288546"/>
                <a:ext cx="168300" cy="76958"/>
                <a:chOff x="0" y="0"/>
                <a:chExt cx="168299" cy="76956"/>
              </a:xfrm>
            </p:grpSpPr>
            <p:sp>
              <p:nvSpPr>
                <p:cNvPr id="948" name="Cuadrado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>
                    <a:hueOff val="2026753"/>
                    <a:satOff val="-20210"/>
                    <a:lumOff val="-2905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49" name="Cuadrado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>
                    <a:hueOff val="2026753"/>
                    <a:satOff val="-20210"/>
                    <a:lumOff val="-2905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951" name="Cuadrado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52" name="Cuadrado"/>
              <p:cNvSpPr/>
              <p:nvPr/>
            </p:nvSpPr>
            <p:spPr>
              <a:xfrm>
                <a:off x="127269" y="161925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53" name="Cuadrado"/>
              <p:cNvSpPr/>
              <p:nvPr/>
            </p:nvSpPr>
            <p:spPr>
              <a:xfrm>
                <a:off x="219368" y="161168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54" name="x"/>
              <p:cNvSpPr/>
              <p:nvPr/>
            </p:nvSpPr>
            <p:spPr>
              <a:xfrm>
                <a:off x="93919" y="69849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955" name="y"/>
              <p:cNvSpPr/>
              <p:nvPr/>
            </p:nvSpPr>
            <p:spPr>
              <a:xfrm>
                <a:off x="186018" y="69849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y</a:t>
                </a:r>
              </a:p>
            </p:txBody>
          </p:sp>
          <p:sp>
            <p:nvSpPr>
              <p:cNvPr id="956" name="Rectángulo redondeado"/>
              <p:cNvSpPr/>
              <p:nvPr/>
            </p:nvSpPr>
            <p:spPr>
              <a:xfrm>
                <a:off x="20649" y="145293"/>
                <a:ext cx="318039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57" name="Rectángulo redondeado"/>
              <p:cNvSpPr/>
              <p:nvPr/>
            </p:nvSpPr>
            <p:spPr>
              <a:xfrm>
                <a:off x="17450" y="273050"/>
                <a:ext cx="318039" cy="107950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58" name="Rectángulo redondeado"/>
              <p:cNvSpPr/>
              <p:nvPr/>
            </p:nvSpPr>
            <p:spPr>
              <a:xfrm>
                <a:off x="17450" y="400806"/>
                <a:ext cx="318039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59" name="Línea"/>
              <p:cNvSpPr/>
              <p:nvPr/>
            </p:nvSpPr>
            <p:spPr>
              <a:xfrm>
                <a:off x="379717" y="199268"/>
                <a:ext cx="888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973" name="Agrupar"/>
              <p:cNvGrpSpPr/>
              <p:nvPr/>
            </p:nvGrpSpPr>
            <p:grpSpPr>
              <a:xfrm>
                <a:off x="483676" y="4316"/>
                <a:ext cx="368840" cy="540910"/>
                <a:chOff x="0" y="0"/>
                <a:chExt cx="368838" cy="540908"/>
              </a:xfrm>
            </p:grpSpPr>
            <p:sp>
              <p:nvSpPr>
                <p:cNvPr id="960" name="Cuadrado"/>
                <p:cNvSpPr/>
                <p:nvPr/>
              </p:nvSpPr>
              <p:spPr>
                <a:xfrm rot="16200000" flipH="1">
                  <a:off x="125435" y="408044"/>
                  <a:ext cx="76201" cy="76201"/>
                </a:xfrm>
                <a:prstGeom prst="rect">
                  <a:avLst/>
                </a:prstGeom>
                <a:solidFill>
                  <a:schemeClr val="accent2">
                    <a:hueOff val="-34927"/>
                    <a:satOff val="-6987"/>
                    <a:lumOff val="-1943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61" name="Rectángulo redondeado"/>
                <p:cNvSpPr/>
                <p:nvPr/>
              </p:nvSpPr>
              <p:spPr>
                <a:xfrm>
                  <a:off x="0" y="0"/>
                  <a:ext cx="368839" cy="540909"/>
                </a:xfrm>
                <a:prstGeom prst="roundRect">
                  <a:avLst>
                    <a:gd name="adj" fmla="val 12156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62" name="a"/>
                <p:cNvSpPr/>
                <p:nvPr/>
              </p:nvSpPr>
              <p:spPr>
                <a:xfrm>
                  <a:off x="269" y="194951"/>
                  <a:ext cx="1270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963" name="b"/>
                <p:cNvSpPr/>
                <p:nvPr/>
              </p:nvSpPr>
              <p:spPr>
                <a:xfrm>
                  <a:off x="269" y="322708"/>
                  <a:ext cx="1270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  <p:sp>
              <p:nvSpPr>
                <p:cNvPr id="964" name="c"/>
                <p:cNvSpPr/>
                <p:nvPr/>
              </p:nvSpPr>
              <p:spPr>
                <a:xfrm>
                  <a:off x="269" y="437764"/>
                  <a:ext cx="1270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  <p:sp>
              <p:nvSpPr>
                <p:cNvPr id="965" name="x"/>
                <p:cNvSpPr/>
                <p:nvPr/>
              </p:nvSpPr>
              <p:spPr>
                <a:xfrm>
                  <a:off x="93919" y="78233"/>
                  <a:ext cx="1270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x</a:t>
                  </a:r>
                </a:p>
              </p:txBody>
            </p:sp>
            <p:sp>
              <p:nvSpPr>
                <p:cNvPr id="966" name="y"/>
                <p:cNvSpPr/>
                <p:nvPr/>
              </p:nvSpPr>
              <p:spPr>
                <a:xfrm>
                  <a:off x="224118" y="78233"/>
                  <a:ext cx="1270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y</a:t>
                  </a:r>
                </a:p>
              </p:txBody>
            </p:sp>
            <p:sp>
              <p:nvSpPr>
                <p:cNvPr id="967" name="Cuadrado"/>
                <p:cNvSpPr/>
                <p:nvPr/>
              </p:nvSpPr>
              <p:spPr>
                <a:xfrm rot="16200000" flipH="1">
                  <a:off x="253570" y="160346"/>
                  <a:ext cx="76201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68" name="Cuadrado"/>
                <p:cNvSpPr/>
                <p:nvPr/>
              </p:nvSpPr>
              <p:spPr>
                <a:xfrm rot="16200000" flipH="1">
                  <a:off x="252814" y="277845"/>
                  <a:ext cx="76201" cy="76201"/>
                </a:xfrm>
                <a:prstGeom prst="rect">
                  <a:avLst/>
                </a:prstGeom>
                <a:solidFill>
                  <a:schemeClr val="accent2">
                    <a:hueOff val="2026753"/>
                    <a:satOff val="-20210"/>
                    <a:lumOff val="-2905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69" name="Cuadrado"/>
                <p:cNvSpPr/>
                <p:nvPr/>
              </p:nvSpPr>
              <p:spPr>
                <a:xfrm rot="16200000" flipH="1">
                  <a:off x="126192" y="160346"/>
                  <a:ext cx="76201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70" name="Cuadrado"/>
                <p:cNvSpPr/>
                <p:nvPr/>
              </p:nvSpPr>
              <p:spPr>
                <a:xfrm rot="16200000" flipH="1">
                  <a:off x="125435" y="277845"/>
                  <a:ext cx="76201" cy="76201"/>
                </a:xfrm>
                <a:prstGeom prst="rect">
                  <a:avLst/>
                </a:prstGeom>
                <a:solidFill>
                  <a:schemeClr val="accent2">
                    <a:hueOff val="2026753"/>
                    <a:satOff val="-20210"/>
                    <a:lumOff val="-2905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71" name="Rectángulo redondeado"/>
                <p:cNvSpPr/>
                <p:nvPr/>
              </p:nvSpPr>
              <p:spPr>
                <a:xfrm rot="16200000" flipH="1">
                  <a:off x="-78034" y="215920"/>
                  <a:ext cx="483140" cy="107951"/>
                </a:xfrm>
                <a:prstGeom prst="roundRect">
                  <a:avLst>
                    <a:gd name="adj" fmla="val 3823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72" name="Rectángulo redondeado"/>
                <p:cNvSpPr/>
                <p:nvPr/>
              </p:nvSpPr>
              <p:spPr>
                <a:xfrm rot="16200000" flipH="1">
                  <a:off x="49723" y="215920"/>
                  <a:ext cx="483140" cy="107951"/>
                </a:xfrm>
                <a:prstGeom prst="roundRect">
                  <a:avLst>
                    <a:gd name="adj" fmla="val 3823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996" name="Agrupar"/>
            <p:cNvGrpSpPr/>
            <p:nvPr/>
          </p:nvGrpSpPr>
          <p:grpSpPr>
            <a:xfrm>
              <a:off x="16194" y="384832"/>
              <a:ext cx="749084" cy="639247"/>
              <a:chOff x="0" y="0"/>
              <a:chExt cx="749082" cy="639246"/>
            </a:xfrm>
          </p:grpSpPr>
          <p:sp>
            <p:nvSpPr>
              <p:cNvPr id="975" name="Rectángulo redondeado"/>
              <p:cNvSpPr/>
              <p:nvPr/>
            </p:nvSpPr>
            <p:spPr>
              <a:xfrm>
                <a:off x="0" y="0"/>
                <a:ext cx="406939" cy="436401"/>
              </a:xfrm>
              <a:prstGeom prst="roundRect">
                <a:avLst>
                  <a:gd name="adj" fmla="val 1726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76" name="a"/>
              <p:cNvSpPr/>
              <p:nvPr/>
            </p:nvSpPr>
            <p:spPr>
              <a:xfrm>
                <a:off x="269" y="90443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977" name="b"/>
              <p:cNvSpPr/>
              <p:nvPr/>
            </p:nvSpPr>
            <p:spPr>
              <a:xfrm>
                <a:off x="269" y="218200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978" name="c"/>
              <p:cNvSpPr/>
              <p:nvPr/>
            </p:nvSpPr>
            <p:spPr>
              <a:xfrm>
                <a:off x="269" y="345956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979" name="Línea"/>
              <p:cNvSpPr/>
              <p:nvPr/>
            </p:nvSpPr>
            <p:spPr>
              <a:xfrm>
                <a:off x="4384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982" name="Agrupar"/>
              <p:cNvGrpSpPr/>
              <p:nvPr/>
            </p:nvGrpSpPr>
            <p:grpSpPr>
              <a:xfrm>
                <a:off x="114569" y="179722"/>
                <a:ext cx="168300" cy="76957"/>
                <a:chOff x="0" y="0"/>
                <a:chExt cx="168299" cy="76956"/>
              </a:xfrm>
            </p:grpSpPr>
            <p:sp>
              <p:nvSpPr>
                <p:cNvPr id="980" name="Cuadrado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>
                    <a:hueOff val="2026753"/>
                    <a:satOff val="-20210"/>
                    <a:lumOff val="-2905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81" name="Cuadrado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>
                    <a:hueOff val="2026753"/>
                    <a:satOff val="-20210"/>
                    <a:lumOff val="-2905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983" name="Cuadrado"/>
              <p:cNvSpPr/>
              <p:nvPr/>
            </p:nvSpPr>
            <p:spPr>
              <a:xfrm>
                <a:off x="114569" y="308235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987" name="Agrupar"/>
              <p:cNvGrpSpPr/>
              <p:nvPr/>
            </p:nvGrpSpPr>
            <p:grpSpPr>
              <a:xfrm>
                <a:off x="114569" y="52343"/>
                <a:ext cx="260399" cy="76958"/>
                <a:chOff x="0" y="0"/>
                <a:chExt cx="260398" cy="76956"/>
              </a:xfrm>
            </p:grpSpPr>
            <p:sp>
              <p:nvSpPr>
                <p:cNvPr id="984" name="Cuadrado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85" name="Cuadrado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86" name="Cuadrado"/>
                <p:cNvSpPr/>
                <p:nvPr/>
              </p:nvSpPr>
              <p:spPr>
                <a:xfrm>
                  <a:off x="184198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988" name="Rectángulo redondeado"/>
              <p:cNvSpPr/>
              <p:nvPr/>
            </p:nvSpPr>
            <p:spPr>
              <a:xfrm>
                <a:off x="596900" y="0"/>
                <a:ext cx="152183" cy="6392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995" name="Agrupar"/>
              <p:cNvGrpSpPr/>
              <p:nvPr/>
            </p:nvGrpSpPr>
            <p:grpSpPr>
              <a:xfrm>
                <a:off x="634891" y="52343"/>
                <a:ext cx="76201" cy="534560"/>
                <a:chOff x="0" y="0"/>
                <a:chExt cx="76200" cy="534558"/>
              </a:xfrm>
            </p:grpSpPr>
            <p:sp>
              <p:nvSpPr>
                <p:cNvPr id="989" name="Cuadrado"/>
                <p:cNvSpPr/>
                <p:nvPr/>
              </p:nvSpPr>
              <p:spPr>
                <a:xfrm rot="16200000">
                  <a:off x="0" y="366748"/>
                  <a:ext cx="76200" cy="76201"/>
                </a:xfrm>
                <a:prstGeom prst="rect">
                  <a:avLst/>
                </a:prstGeom>
                <a:solidFill>
                  <a:schemeClr val="accent2">
                    <a:hueOff val="2026753"/>
                    <a:satOff val="-20210"/>
                    <a:lumOff val="-2905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90" name="Cuadrado"/>
                <p:cNvSpPr/>
                <p:nvPr/>
              </p:nvSpPr>
              <p:spPr>
                <a:xfrm rot="16200000">
                  <a:off x="0" y="275015"/>
                  <a:ext cx="76200" cy="76201"/>
                </a:xfrm>
                <a:prstGeom prst="rect">
                  <a:avLst/>
                </a:prstGeom>
                <a:solidFill>
                  <a:schemeClr val="accent2">
                    <a:hueOff val="2026753"/>
                    <a:satOff val="-20210"/>
                    <a:lumOff val="-2905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91" name="Cuadrado"/>
                <p:cNvSpPr/>
                <p:nvPr/>
              </p:nvSpPr>
              <p:spPr>
                <a:xfrm>
                  <a:off x="0" y="458358"/>
                  <a:ext cx="76200" cy="76201"/>
                </a:xfrm>
                <a:prstGeom prst="rect">
                  <a:avLst/>
                </a:prstGeom>
                <a:solidFill>
                  <a:schemeClr val="accent2">
                    <a:hueOff val="-34927"/>
                    <a:satOff val="-6987"/>
                    <a:lumOff val="-1943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92" name="Cuadrado"/>
                <p:cNvSpPr/>
                <p:nvPr/>
              </p:nvSpPr>
              <p:spPr>
                <a:xfrm rot="16200000">
                  <a:off x="0" y="183343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93" name="Cuadrado"/>
                <p:cNvSpPr/>
                <p:nvPr/>
              </p:nvSpPr>
              <p:spPr>
                <a:xfrm rot="16200000">
                  <a:off x="0" y="91671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94" name="Cuadrado"/>
                <p:cNvSpPr/>
                <p:nvPr/>
              </p:nvSpPr>
              <p:spPr>
                <a:xfrm rot="16200000">
                  <a:off x="0" y="0"/>
                  <a:ext cx="76200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997" name="Reshape"/>
            <p:cNvSpPr/>
            <p:nvPr/>
          </p:nvSpPr>
          <p:spPr>
            <a:xfrm>
              <a:off x="0" y="15239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000">
                  <a:solidFill>
                    <a:srgbClr val="797979"/>
                  </a:solidFill>
                </a:defRPr>
              </a:pPr>
              <a:r>
                <a:rPr lang="es-ES" dirty="0"/>
                <a:t>Reformar</a:t>
              </a:r>
              <a:endParaRPr dirty="0"/>
            </a:p>
          </p:txBody>
        </p:sp>
        <p:sp>
          <p:nvSpPr>
            <p:cNvPr id="998" name="list_transpose(.l, .names = NULL)  Transposes the index order in a multi-level list.  list_transpose(x)"/>
            <p:cNvSpPr/>
            <p:nvPr/>
          </p:nvSpPr>
          <p:spPr>
            <a:xfrm>
              <a:off x="4479895" y="415019"/>
              <a:ext cx="2134175" cy="84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list_transpose</a:t>
              </a:r>
              <a:r>
                <a:rPr b="1" dirty="0"/>
                <a:t>(</a:t>
              </a:r>
              <a:r>
                <a:rPr dirty="0"/>
                <a:t>.l, .names = NULL</a:t>
              </a:r>
              <a:r>
                <a:rPr b="1" dirty="0"/>
                <a:t>) </a:t>
              </a:r>
              <a:br>
                <a:rPr dirty="0"/>
              </a:br>
              <a:r>
                <a:rPr lang="es-ES" dirty="0"/>
                <a:t>Transpone el orden de índice en una lista de varios niveles.</a:t>
              </a:r>
              <a:r>
                <a:rPr dirty="0"/>
                <a:t> </a:t>
              </a:r>
              <a:br>
                <a:rPr dirty="0"/>
              </a:br>
              <a:r>
                <a:rPr dirty="0" err="1"/>
                <a:t>list_transpose</a:t>
              </a:r>
              <a:r>
                <a:rPr dirty="0"/>
                <a:t>(x)</a:t>
              </a:r>
            </a:p>
          </p:txBody>
        </p:sp>
      </p:grpSp>
      <p:sp>
        <p:nvSpPr>
          <p:cNvPr id="1000" name="Línea"/>
          <p:cNvSpPr/>
          <p:nvPr/>
        </p:nvSpPr>
        <p:spPr>
          <a:xfrm>
            <a:off x="7112012" y="5449702"/>
            <a:ext cx="6536408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2" name="Table 2-1-2-4-1-1-1-1-5-3-1-3-3-1-1-1-1-2-4-4-1">
            <a:extLst>
              <a:ext uri="{FF2B5EF4-FFF2-40B4-BE49-F238E27FC236}">
                <a16:creationId xmlns:a16="http://schemas.microsoft.com/office/drawing/2014/main" id="{C6FE9CCB-3114-C048-FD64-4EEF35D3A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481069"/>
              </p:ext>
            </p:extLst>
          </p:nvPr>
        </p:nvGraphicFramePr>
        <p:xfrm>
          <a:off x="7225618" y="2722411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-1-2-4-1-1-1-1-5-3-1-3-3-1-1-1-1-2-2-1-4-1">
            <a:extLst>
              <a:ext uri="{FF2B5EF4-FFF2-40B4-BE49-F238E27FC236}">
                <a16:creationId xmlns:a16="http://schemas.microsoft.com/office/drawing/2014/main" id="{2526CE85-6DB8-B43B-C6B5-4CE7C90D82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962309"/>
              </p:ext>
            </p:extLst>
          </p:nvPr>
        </p:nvGraphicFramePr>
        <p:xfrm>
          <a:off x="7225618" y="2850169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2-1-2-4-1-1-1-1-5-3-1-3-3-1-1-1-1-2-1-1-3-2">
            <a:extLst>
              <a:ext uri="{FF2B5EF4-FFF2-40B4-BE49-F238E27FC236}">
                <a16:creationId xmlns:a16="http://schemas.microsoft.com/office/drawing/2014/main" id="{DE83C490-8A25-16E1-6EC2-E4EA3E510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866759"/>
              </p:ext>
            </p:extLst>
          </p:nvPr>
        </p:nvGraphicFramePr>
        <p:xfrm>
          <a:off x="7225618" y="2977925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2-1-2-4-1-1-1-1-5-3-1-3-3-1-1-1-1-2-1-1-3-1-1">
            <a:extLst>
              <a:ext uri="{FF2B5EF4-FFF2-40B4-BE49-F238E27FC236}">
                <a16:creationId xmlns:a16="http://schemas.microsoft.com/office/drawing/2014/main" id="{B1560B28-7B8C-411F-4C6B-45FAAA2F8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439548"/>
              </p:ext>
            </p:extLst>
          </p:nvPr>
        </p:nvGraphicFramePr>
        <p:xfrm>
          <a:off x="7225618" y="3108100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2-1-2-4-1-1-1-1-5-3-1-3-3-1-1-1-1-2-4-4-1">
            <a:extLst>
              <a:ext uri="{FF2B5EF4-FFF2-40B4-BE49-F238E27FC236}">
                <a16:creationId xmlns:a16="http://schemas.microsoft.com/office/drawing/2014/main" id="{2E8BABD3-A291-8578-7328-30FF55C94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279913"/>
              </p:ext>
            </p:extLst>
          </p:nvPr>
        </p:nvGraphicFramePr>
        <p:xfrm>
          <a:off x="7707676" y="2722374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2-1-2-4-1-1-1-1-5-3-1-3-3-1-1-1-1-2-2-1-4-1">
            <a:extLst>
              <a:ext uri="{FF2B5EF4-FFF2-40B4-BE49-F238E27FC236}">
                <a16:creationId xmlns:a16="http://schemas.microsoft.com/office/drawing/2014/main" id="{80462B5D-7963-C027-D9FA-2A308C4897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569748"/>
              </p:ext>
            </p:extLst>
          </p:nvPr>
        </p:nvGraphicFramePr>
        <p:xfrm>
          <a:off x="7707676" y="2850132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rgbClr val="407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2-1-2-4-1-1-1-1-5-3-1-3-3-1-1-1-1-2-1-1-3-2">
            <a:extLst>
              <a:ext uri="{FF2B5EF4-FFF2-40B4-BE49-F238E27FC236}">
                <a16:creationId xmlns:a16="http://schemas.microsoft.com/office/drawing/2014/main" id="{FEA83C23-A661-0B24-A35B-FE469F20ED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724709"/>
              </p:ext>
            </p:extLst>
          </p:nvPr>
        </p:nvGraphicFramePr>
        <p:xfrm>
          <a:off x="7707676" y="2977888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2-1-2-4-1-1-1-1-5-3-1-3-3-1-1-1-1-2-1-1-3-1-1">
            <a:extLst>
              <a:ext uri="{FF2B5EF4-FFF2-40B4-BE49-F238E27FC236}">
                <a16:creationId xmlns:a16="http://schemas.microsoft.com/office/drawing/2014/main" id="{7DA67FBF-36C9-96CC-8FCC-5F87807615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018679"/>
              </p:ext>
            </p:extLst>
          </p:nvPr>
        </p:nvGraphicFramePr>
        <p:xfrm>
          <a:off x="7707676" y="3108063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2-1-2-4-1-1-1-1-5-3-1-3-3-1-1-1-1-2-4-4-1">
            <a:extLst>
              <a:ext uri="{FF2B5EF4-FFF2-40B4-BE49-F238E27FC236}">
                <a16:creationId xmlns:a16="http://schemas.microsoft.com/office/drawing/2014/main" id="{143B3EEB-CDFD-FB56-2394-73F5FABD4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6631120"/>
              </p:ext>
            </p:extLst>
          </p:nvPr>
        </p:nvGraphicFramePr>
        <p:xfrm>
          <a:off x="7219922" y="3871815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2-1-2-4-1-1-1-1-5-3-1-3-3-1-1-1-1-2-2-1-4-1">
            <a:extLst>
              <a:ext uri="{FF2B5EF4-FFF2-40B4-BE49-F238E27FC236}">
                <a16:creationId xmlns:a16="http://schemas.microsoft.com/office/drawing/2014/main" id="{ADB74C50-4DD6-7D61-87EB-4EC2FDCEC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009727"/>
              </p:ext>
            </p:extLst>
          </p:nvPr>
        </p:nvGraphicFramePr>
        <p:xfrm>
          <a:off x="7219922" y="3999573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2-1-2-4-1-1-1-1-5-3-1-3-3-1-1-1-1-2-1-1-3-2">
            <a:extLst>
              <a:ext uri="{FF2B5EF4-FFF2-40B4-BE49-F238E27FC236}">
                <a16:creationId xmlns:a16="http://schemas.microsoft.com/office/drawing/2014/main" id="{2039AFE4-0EEB-8CF5-5A32-2129408E9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718322"/>
              </p:ext>
            </p:extLst>
          </p:nvPr>
        </p:nvGraphicFramePr>
        <p:xfrm>
          <a:off x="7219922" y="4127329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2-1-2-4-1-1-1-1-5-3-1-3-3-1-1-1-1-2-1-1-3-1-1">
            <a:extLst>
              <a:ext uri="{FF2B5EF4-FFF2-40B4-BE49-F238E27FC236}">
                <a16:creationId xmlns:a16="http://schemas.microsoft.com/office/drawing/2014/main" id="{364EE2E5-EB37-7AC8-42D9-6C5B9B13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638917"/>
              </p:ext>
            </p:extLst>
          </p:nvPr>
        </p:nvGraphicFramePr>
        <p:xfrm>
          <a:off x="7219922" y="4257504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2-1-2-4-1-1-1-1-5-3-1-3-3-1-1-1-1-2-4-4-1">
            <a:extLst>
              <a:ext uri="{FF2B5EF4-FFF2-40B4-BE49-F238E27FC236}">
                <a16:creationId xmlns:a16="http://schemas.microsoft.com/office/drawing/2014/main" id="{302C0FD7-6CB2-628A-21E7-19DBCA41F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349746"/>
              </p:ext>
            </p:extLst>
          </p:nvPr>
        </p:nvGraphicFramePr>
        <p:xfrm>
          <a:off x="7856078" y="3871567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2-1-2-4-1-1-1-1-5-3-1-3-3-1-1-1-1-2-2-1-4-1">
            <a:extLst>
              <a:ext uri="{FF2B5EF4-FFF2-40B4-BE49-F238E27FC236}">
                <a16:creationId xmlns:a16="http://schemas.microsoft.com/office/drawing/2014/main" id="{85ABBEF6-F27E-5C2A-82C3-5EAF51345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81033"/>
              </p:ext>
            </p:extLst>
          </p:nvPr>
        </p:nvGraphicFramePr>
        <p:xfrm>
          <a:off x="7856078" y="3999325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rgbClr val="407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2-1-2-4-1-1-1-1-5-3-1-3-3-1-1-1-1-2-1-1-3-2">
            <a:extLst>
              <a:ext uri="{FF2B5EF4-FFF2-40B4-BE49-F238E27FC236}">
                <a16:creationId xmlns:a16="http://schemas.microsoft.com/office/drawing/2014/main" id="{AC62C29A-D536-0952-7527-245368560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058434"/>
              </p:ext>
            </p:extLst>
          </p:nvPr>
        </p:nvGraphicFramePr>
        <p:xfrm>
          <a:off x="7856078" y="4127081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2-1-2-4-1-1-1-1-5-3-1-3-3-1-1-1-1-2-1-1-3-1-1">
            <a:extLst>
              <a:ext uri="{FF2B5EF4-FFF2-40B4-BE49-F238E27FC236}">
                <a16:creationId xmlns:a16="http://schemas.microsoft.com/office/drawing/2014/main" id="{4A123FE4-2BEB-27E9-36F9-596EAA18C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671070"/>
              </p:ext>
            </p:extLst>
          </p:nvPr>
        </p:nvGraphicFramePr>
        <p:xfrm>
          <a:off x="7856078" y="4257256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CC BY SA Posit Software, PBC  •   info@posit.co  •   posit.co  •  Learn more at purrr.tidyverse.org  •  HTML cheatsheets at pos.it/cheatsheets  •. purrr  1.0.2  •  Updated:  2024-05">
            <a:extLst>
              <a:ext uri="{FF2B5EF4-FFF2-40B4-BE49-F238E27FC236}">
                <a16:creationId xmlns:a16="http://schemas.microsoft.com/office/drawing/2014/main" id="{1DF0B69B-D8A1-FCB1-7BF9-74E6AC4FB7FC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CC BY SA Posit Software, PBC  •   </a:t>
            </a:r>
            <a:r>
              <a:rPr dirty="0">
                <a:hlinkClick r:id="rId4"/>
              </a:rPr>
              <a:t>info@posit.co</a:t>
            </a:r>
            <a:r>
              <a:rPr dirty="0"/>
              <a:t>  •   </a:t>
            </a:r>
            <a:r>
              <a:rPr dirty="0">
                <a:hlinkClick r:id="rId5"/>
              </a:rPr>
              <a:t>posit.co</a:t>
            </a:r>
            <a:r>
              <a:rPr dirty="0"/>
              <a:t>  •  </a:t>
            </a:r>
            <a:r>
              <a:rPr lang="es-ES" dirty="0"/>
              <a:t>Más información en</a:t>
            </a:r>
            <a:r>
              <a:rPr dirty="0"/>
              <a:t> </a:t>
            </a:r>
            <a:r>
              <a:rPr b="1" dirty="0">
                <a:hlinkClick r:id="rId6"/>
              </a:rPr>
              <a:t>purrr.tidyverse.org</a:t>
            </a:r>
            <a:r>
              <a:rPr dirty="0"/>
              <a:t>  •  </a:t>
            </a:r>
            <a:r>
              <a:rPr lang="es-ES" dirty="0"/>
              <a:t>Guía rápida en </a:t>
            </a:r>
            <a:r>
              <a:rPr dirty="0"/>
              <a:t>HTML</a:t>
            </a:r>
            <a:r>
              <a:rPr lang="es-ES" dirty="0"/>
              <a:t> en</a:t>
            </a:r>
            <a:r>
              <a:rPr dirty="0"/>
              <a:t> </a:t>
            </a:r>
            <a:r>
              <a:rPr b="1" dirty="0">
                <a:hlinkClick r:id="rId7"/>
              </a:rPr>
              <a:t>pos.it/</a:t>
            </a:r>
            <a:r>
              <a:rPr b="1" dirty="0" err="1">
                <a:hlinkClick r:id="rId7"/>
              </a:rPr>
              <a:t>cheatsheets</a:t>
            </a:r>
            <a:r>
              <a:rPr dirty="0">
                <a:solidFill>
                  <a:srgbClr val="D1D2D3"/>
                </a:solidFill>
              </a:rPr>
              <a:t>  </a:t>
            </a:r>
            <a:r>
              <a:rPr dirty="0"/>
              <a:t>•. </a:t>
            </a:r>
            <a:r>
              <a:rPr dirty="0" err="1"/>
              <a:t>purrr</a:t>
            </a:r>
            <a:r>
              <a:rPr dirty="0"/>
              <a:t>  1.0.2  •  </a:t>
            </a:r>
            <a:r>
              <a:rPr lang="es-ES" dirty="0"/>
              <a:t>Actualizado</a:t>
            </a:r>
            <a:r>
              <a:rPr dirty="0"/>
              <a:t>:  2024-05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2604</Words>
  <Application>Microsoft Office PowerPoint</Application>
  <PresentationFormat>Custom</PresentationFormat>
  <Paragraphs>306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Helvetica</vt:lpstr>
      <vt:lpstr>White</vt:lpstr>
      <vt:lpstr>Aplique funciones con purrr : : GUÍA RÁPIDA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Díaz Rodríguez</cp:lastModifiedBy>
  <cp:revision>6</cp:revision>
  <dcterms:modified xsi:type="dcterms:W3CDTF">2024-06-08T12:39:42Z</dcterms:modified>
</cp:coreProperties>
</file>