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all" spc="0" normalizeH="0" baseline="0">
        <a:ln>
          <a:noFill/>
        </a:ln>
        <a:solidFill>
          <a:srgbClr val="42709B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all" spc="0" normalizeH="0" baseline="0">
        <a:ln>
          <a:noFill/>
        </a:ln>
        <a:solidFill>
          <a:srgbClr val="42709B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all" spc="0" normalizeH="0" baseline="0">
        <a:ln>
          <a:noFill/>
        </a:ln>
        <a:solidFill>
          <a:srgbClr val="42709B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all" spc="0" normalizeH="0" baseline="0">
        <a:ln>
          <a:noFill/>
        </a:ln>
        <a:solidFill>
          <a:srgbClr val="42709B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all" spc="0" normalizeH="0" baseline="0">
        <a:ln>
          <a:noFill/>
        </a:ln>
        <a:solidFill>
          <a:srgbClr val="42709B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all" spc="0" normalizeH="0" baseline="0">
        <a:ln>
          <a:noFill/>
        </a:ln>
        <a:solidFill>
          <a:srgbClr val="42709B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all" spc="0" normalizeH="0" baseline="0">
        <a:ln>
          <a:noFill/>
        </a:ln>
        <a:solidFill>
          <a:srgbClr val="42709B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all" spc="0" normalizeH="0" baseline="0">
        <a:ln>
          <a:noFill/>
        </a:ln>
        <a:solidFill>
          <a:srgbClr val="42709B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all" spc="0" normalizeH="0" baseline="0">
        <a:ln>
          <a:noFill/>
        </a:ln>
        <a:solidFill>
          <a:srgbClr val="42709B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0F5F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200"/>
              </a:spcBef>
              <a:buSzTx/>
              <a:buNone/>
              <a:defRPr sz="2500" spc="-50">
                <a:solidFill>
                  <a:srgbClr val="42709B"/>
                </a:solidFill>
              </a:defRPr>
            </a:lvl1pPr>
            <a:lvl2pPr marL="0" indent="228600">
              <a:spcBef>
                <a:spcPts val="200"/>
              </a:spcBef>
              <a:buSzTx/>
              <a:buNone/>
              <a:defRPr sz="2500" spc="-50">
                <a:solidFill>
                  <a:srgbClr val="42709B"/>
                </a:solidFill>
              </a:defRPr>
            </a:lvl2pPr>
            <a:lvl3pPr marL="0" indent="457200">
              <a:spcBef>
                <a:spcPts val="200"/>
              </a:spcBef>
              <a:buSzTx/>
              <a:buNone/>
              <a:defRPr sz="2500" spc="-50">
                <a:solidFill>
                  <a:srgbClr val="42709B"/>
                </a:solidFill>
              </a:defRPr>
            </a:lvl3pPr>
            <a:lvl4pPr marL="0" indent="685800">
              <a:spcBef>
                <a:spcPts val="200"/>
              </a:spcBef>
              <a:buSzTx/>
              <a:buNone/>
              <a:defRPr sz="2500" spc="-50">
                <a:solidFill>
                  <a:srgbClr val="42709B"/>
                </a:solidFill>
              </a:defRPr>
            </a:lvl4pPr>
            <a:lvl5pPr marL="0" indent="914400">
              <a:spcBef>
                <a:spcPts val="200"/>
              </a:spcBef>
              <a:buSzTx/>
              <a:buNone/>
              <a:defRPr sz="2500" spc="-50">
                <a:solidFill>
                  <a:srgbClr val="42709B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n"/>
          <p:cNvSpPr>
            <a:spLocks noGrp="1"/>
          </p:cNvSpPr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2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200"/>
              </a:spcBef>
              <a:buSzTx/>
              <a:buNone/>
              <a:defRPr sz="2500" spc="-50">
                <a:solidFill>
                  <a:srgbClr val="42709B"/>
                </a:solidFill>
              </a:defRPr>
            </a:lvl1pPr>
            <a:lvl2pPr marL="0" indent="228600">
              <a:spcBef>
                <a:spcPts val="200"/>
              </a:spcBef>
              <a:buSzTx/>
              <a:buNone/>
              <a:defRPr sz="2500" spc="-50">
                <a:solidFill>
                  <a:srgbClr val="42709B"/>
                </a:solidFill>
              </a:defRPr>
            </a:lvl2pPr>
            <a:lvl3pPr marL="0" indent="457200">
              <a:spcBef>
                <a:spcPts val="200"/>
              </a:spcBef>
              <a:buSzTx/>
              <a:buNone/>
              <a:defRPr sz="2500" spc="-50">
                <a:solidFill>
                  <a:srgbClr val="42709B"/>
                </a:solidFill>
              </a:defRPr>
            </a:lvl3pPr>
            <a:lvl4pPr marL="0" indent="685800">
              <a:spcBef>
                <a:spcPts val="200"/>
              </a:spcBef>
              <a:buSzTx/>
              <a:buNone/>
              <a:defRPr sz="2500" spc="-50">
                <a:solidFill>
                  <a:srgbClr val="42709B"/>
                </a:solidFill>
              </a:defRPr>
            </a:lvl4pPr>
            <a:lvl5pPr marL="0" indent="914400">
              <a:spcBef>
                <a:spcPts val="200"/>
              </a:spcBef>
              <a:buSzTx/>
              <a:buNone/>
              <a:defRPr sz="2500" spc="-50">
                <a:solidFill>
                  <a:srgbClr val="42709B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n"/>
          <p:cNvSpPr>
            <a:spLocks noGrp="1"/>
          </p:cNvSpPr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el título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 b="1"/>
            </a:lvl1pPr>
          </a:lstStyle>
          <a:p>
            <a:r>
              <a:t>Texto del título</a:t>
            </a:r>
          </a:p>
        </p:txBody>
      </p:sp>
      <p:sp>
        <p:nvSpPr>
          <p:cNvPr id="4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200"/>
              </a:spcBef>
              <a:buSzTx/>
              <a:buNone/>
              <a:defRPr sz="2500" spc="-50">
                <a:solidFill>
                  <a:srgbClr val="42709B"/>
                </a:solidFill>
              </a:defRPr>
            </a:lvl1pPr>
            <a:lvl2pPr marL="0" indent="228600">
              <a:spcBef>
                <a:spcPts val="200"/>
              </a:spcBef>
              <a:buSzTx/>
              <a:buNone/>
              <a:defRPr sz="2500" spc="-50">
                <a:solidFill>
                  <a:srgbClr val="42709B"/>
                </a:solidFill>
              </a:defRPr>
            </a:lvl2pPr>
            <a:lvl3pPr marL="0" indent="457200">
              <a:spcBef>
                <a:spcPts val="200"/>
              </a:spcBef>
              <a:buSzTx/>
              <a:buNone/>
              <a:defRPr sz="2500" spc="-50">
                <a:solidFill>
                  <a:srgbClr val="42709B"/>
                </a:solidFill>
              </a:defRPr>
            </a:lvl3pPr>
            <a:lvl4pPr marL="0" indent="685800">
              <a:spcBef>
                <a:spcPts val="200"/>
              </a:spcBef>
              <a:buSzTx/>
              <a:buNone/>
              <a:defRPr sz="2500" spc="-50">
                <a:solidFill>
                  <a:srgbClr val="42709B"/>
                </a:solidFill>
              </a:defRPr>
            </a:lvl4pPr>
            <a:lvl5pPr marL="0" indent="914400">
              <a:spcBef>
                <a:spcPts val="200"/>
              </a:spcBef>
              <a:buSzTx/>
              <a:buNone/>
              <a:defRPr sz="2500" spc="-50">
                <a:solidFill>
                  <a:srgbClr val="42709B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7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>
            <a:spLocks noGrp="1"/>
          </p:cNvSpPr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spcBef>
                <a:spcPts val="0"/>
              </a:spcBef>
              <a:defRPr sz="1200" b="1"/>
            </a:lvl1pPr>
            <a:lvl2pPr marL="489857" indent="-146957">
              <a:spcBef>
                <a:spcPts val="0"/>
              </a:spcBef>
              <a:defRPr sz="1200" b="1"/>
            </a:lvl2pPr>
            <a:lvl3pPr marL="832757" indent="-146957">
              <a:spcBef>
                <a:spcPts val="0"/>
              </a:spcBef>
              <a:defRPr sz="1200" b="1"/>
            </a:lvl3pPr>
            <a:lvl4pPr marL="1175657" indent="-146957">
              <a:spcBef>
                <a:spcPts val="0"/>
              </a:spcBef>
              <a:defRPr sz="1200" b="1"/>
            </a:lvl4pPr>
            <a:lvl5pPr marL="1518557" indent="-146957">
              <a:spcBef>
                <a:spcPts val="0"/>
              </a:spcBef>
              <a:defRPr sz="12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n"/>
          <p:cNvSpPr>
            <a:spLocks noGrp="1"/>
          </p:cNvSpPr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n"/>
          <p:cNvSpPr>
            <a:spLocks noGrp="1"/>
          </p:cNvSpPr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 cap="none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152400" marR="0" indent="-101600" algn="l" defTabSz="584200" rtl="0" latinLnBrk="0">
        <a:lnSpc>
          <a:spcPct val="8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567972" marR="0" indent="-123472" algn="l" defTabSz="584200" rtl="0" latinLnBrk="0">
        <a:lnSpc>
          <a:spcPct val="80000"/>
        </a:lnSpc>
        <a:spcBef>
          <a:spcPts val="40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012472" marR="0" indent="-123472" algn="l" defTabSz="584200" rtl="0" latinLnBrk="0">
        <a:lnSpc>
          <a:spcPct val="80000"/>
        </a:lnSpc>
        <a:spcBef>
          <a:spcPts val="40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456972" marR="0" indent="-123472" algn="l" defTabSz="584200" rtl="0" latinLnBrk="0">
        <a:lnSpc>
          <a:spcPct val="80000"/>
        </a:lnSpc>
        <a:spcBef>
          <a:spcPts val="40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1901472" marR="0" indent="-123472" algn="l" defTabSz="584200" rtl="0" latinLnBrk="0">
        <a:lnSpc>
          <a:spcPct val="80000"/>
        </a:lnSpc>
        <a:spcBef>
          <a:spcPts val="40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345972" marR="0" indent="-123472" algn="l" defTabSz="584200" rtl="0" latinLnBrk="0">
        <a:lnSpc>
          <a:spcPct val="80000"/>
        </a:lnSpc>
        <a:spcBef>
          <a:spcPts val="40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2790472" marR="0" indent="-123472" algn="l" defTabSz="584200" rtl="0" latinLnBrk="0">
        <a:lnSpc>
          <a:spcPct val="80000"/>
        </a:lnSpc>
        <a:spcBef>
          <a:spcPts val="40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234972" marR="0" indent="-123472" algn="l" defTabSz="584200" rtl="0" latinLnBrk="0">
        <a:lnSpc>
          <a:spcPct val="80000"/>
        </a:lnSpc>
        <a:spcBef>
          <a:spcPts val="40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3679472" marR="0" indent="-123472" algn="l" defTabSz="584200" rtl="0" latinLnBrk="0">
        <a:lnSpc>
          <a:spcPct val="80000"/>
        </a:lnSpc>
        <a:spcBef>
          <a:spcPts val="40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os.it/cheatsheets" TargetMode="External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hyperlink" Target="http://quarto.org" TargetMode="External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posit.co" TargetMode="External"/><Relationship Id="rId11" Type="http://schemas.openxmlformats.org/officeDocument/2006/relationships/image" Target="../media/image7.png"/><Relationship Id="rId5" Type="http://schemas.openxmlformats.org/officeDocument/2006/relationships/hyperlink" Target="mailto:info@posit.co" TargetMode="External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5.png"/><Relationship Id="rId14" Type="http://schemas.openxmlformats.org/officeDocument/2006/relationships/hyperlink" Target="https://quarto.org/docs/download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quarto.org/docs/reference/cells/" TargetMode="External"/><Relationship Id="rId13" Type="http://schemas.openxmlformats.org/officeDocument/2006/relationships/hyperlink" Target="mailto:info@posit.co" TargetMode="External"/><Relationship Id="rId1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hyperlink" Target="https://cwickham.github.io/cheatsheets/html/quarto.html#layout" TargetMode="External"/><Relationship Id="rId12" Type="http://schemas.openxmlformats.org/officeDocument/2006/relationships/image" Target="../media/image17.png"/><Relationship Id="rId17" Type="http://schemas.openxmlformats.org/officeDocument/2006/relationships/image" Target="../media/image4.png"/><Relationship Id="rId2" Type="http://schemas.openxmlformats.org/officeDocument/2006/relationships/image" Target="../media/image3.png"/><Relationship Id="rId16" Type="http://schemas.openxmlformats.org/officeDocument/2006/relationships/hyperlink" Target="https://pos.it/cheatsheet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wickham.github.io/cheatsheets/html/quarto.html#tables" TargetMode="External"/><Relationship Id="rId11" Type="http://schemas.openxmlformats.org/officeDocument/2006/relationships/image" Target="../media/image16.png"/><Relationship Id="rId5" Type="http://schemas.openxmlformats.org/officeDocument/2006/relationships/hyperlink" Target="https://cwickham.github.io/cheatsheets/html/quarto.html#figures" TargetMode="External"/><Relationship Id="rId15" Type="http://schemas.openxmlformats.org/officeDocument/2006/relationships/hyperlink" Target="http://quarto.org" TargetMode="External"/><Relationship Id="rId10" Type="http://schemas.openxmlformats.org/officeDocument/2006/relationships/image" Target="../media/image15.png"/><Relationship Id="rId19" Type="http://schemas.openxmlformats.org/officeDocument/2006/relationships/image" Target="../media/image19.svg"/><Relationship Id="rId4" Type="http://schemas.openxmlformats.org/officeDocument/2006/relationships/image" Target="../media/image6.png"/><Relationship Id="rId9" Type="http://schemas.openxmlformats.org/officeDocument/2006/relationships/hyperlink" Target="https://quarto.org/docs/reference/" TargetMode="External"/><Relationship Id="rId14" Type="http://schemas.openxmlformats.org/officeDocument/2006/relationships/hyperlink" Target="http://posit.c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creen Shot 2023-07-28 at 11.46.09 AM.png" descr="Screen Shot 2023-07-28 at 11.46.09 AM.png"/>
          <p:cNvPicPr>
            <a:picLocks noChangeAspect="1"/>
          </p:cNvPicPr>
          <p:nvPr/>
        </p:nvPicPr>
        <p:blipFill>
          <a:blip r:embed="rId2"/>
          <a:srcRect l="278" b="22615"/>
          <a:stretch>
            <a:fillRect/>
          </a:stretch>
        </p:blipFill>
        <p:spPr>
          <a:xfrm>
            <a:off x="5355639" y="3851683"/>
            <a:ext cx="4863225" cy="4119949"/>
          </a:xfrm>
          <a:prstGeom prst="rect">
            <a:avLst/>
          </a:prstGeom>
          <a:ln w="12700">
            <a:solidFill>
              <a:srgbClr val="42709B"/>
            </a:solidFill>
            <a:miter lim="400000"/>
          </a:ln>
        </p:spPr>
      </p:pic>
      <p:grpSp>
        <p:nvGrpSpPr>
          <p:cNvPr id="136" name="Agrupar"/>
          <p:cNvGrpSpPr/>
          <p:nvPr/>
        </p:nvGrpSpPr>
        <p:grpSpPr>
          <a:xfrm>
            <a:off x="8388098" y="-1005302"/>
            <a:ext cx="6157893" cy="3553962"/>
            <a:chOff x="0" y="51032"/>
            <a:chExt cx="6157891" cy="3553961"/>
          </a:xfrm>
        </p:grpSpPr>
        <p:sp>
          <p:nvSpPr>
            <p:cNvPr id="120" name="Triángulo"/>
            <p:cNvSpPr/>
            <p:nvPr/>
          </p:nvSpPr>
          <p:spPr>
            <a:xfrm rot="1800000">
              <a:off x="1200670" y="304285"/>
              <a:ext cx="1319509" cy="1143860"/>
            </a:xfrm>
            <a:prstGeom prst="triangle">
              <a:avLst/>
            </a:prstGeom>
            <a:solidFill>
              <a:srgbClr val="7AAADC"/>
            </a:solidFill>
            <a:ln w="3175" cap="flat">
              <a:solidFill>
                <a:srgbClr val="7AAADC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1" name="Círculo"/>
            <p:cNvSpPr/>
            <p:nvPr/>
          </p:nvSpPr>
          <p:spPr>
            <a:xfrm flipH="1">
              <a:off x="1574075" y="838358"/>
              <a:ext cx="422090" cy="422090"/>
            </a:xfrm>
            <a:prstGeom prst="ellipse">
              <a:avLst/>
            </a:prstGeom>
            <a:solidFill>
              <a:srgbClr val="BAD4EE"/>
            </a:solidFill>
            <a:ln w="6350" cap="flat">
              <a:solidFill>
                <a:srgbClr val="BAD4EE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2" name="Círculo"/>
            <p:cNvSpPr/>
            <p:nvPr/>
          </p:nvSpPr>
          <p:spPr>
            <a:xfrm flipH="1">
              <a:off x="23293" y="819779"/>
              <a:ext cx="422090" cy="422089"/>
            </a:xfrm>
            <a:prstGeom prst="ellipse">
              <a:avLst/>
            </a:prstGeom>
            <a:solidFill>
              <a:srgbClr val="BAD4EE">
                <a:alpha val="50458"/>
              </a:srgbClr>
            </a:solidFill>
            <a:ln w="6350" cap="flat">
              <a:solidFill>
                <a:srgbClr val="BAD4EE">
                  <a:alpha val="50458"/>
                </a:srgb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3" name="Triángulo"/>
            <p:cNvSpPr/>
            <p:nvPr/>
          </p:nvSpPr>
          <p:spPr>
            <a:xfrm rot="19800000">
              <a:off x="2920266" y="973389"/>
              <a:ext cx="1319509" cy="1143860"/>
            </a:xfrm>
            <a:prstGeom prst="triangle">
              <a:avLst/>
            </a:prstGeom>
            <a:solidFill>
              <a:srgbClr val="BAD4EE"/>
            </a:solidFill>
            <a:ln w="6350" cap="flat">
              <a:solidFill>
                <a:srgbClr val="BAD4EE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4" name="Triángulo"/>
            <p:cNvSpPr/>
            <p:nvPr/>
          </p:nvSpPr>
          <p:spPr>
            <a:xfrm rot="1800000">
              <a:off x="3493651" y="1634009"/>
              <a:ext cx="1319510" cy="1143861"/>
            </a:xfrm>
            <a:prstGeom prst="triangle">
              <a:avLst/>
            </a:prstGeom>
            <a:solidFill>
              <a:srgbClr val="7AAADC"/>
            </a:solidFill>
            <a:ln w="3175" cap="flat">
              <a:solidFill>
                <a:srgbClr val="7AAADC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5" name="Círculo"/>
            <p:cNvSpPr/>
            <p:nvPr/>
          </p:nvSpPr>
          <p:spPr>
            <a:xfrm flipH="1">
              <a:off x="3484314" y="1507462"/>
              <a:ext cx="422090" cy="422090"/>
            </a:xfrm>
            <a:prstGeom prst="ellipse">
              <a:avLst/>
            </a:prstGeom>
            <a:solidFill>
              <a:srgbClr val="7AAADC"/>
            </a:solidFill>
            <a:ln w="3175" cap="flat">
              <a:solidFill>
                <a:srgbClr val="7AAADC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6" name="Círculo"/>
            <p:cNvSpPr/>
            <p:nvPr/>
          </p:nvSpPr>
          <p:spPr>
            <a:xfrm flipH="1">
              <a:off x="3867056" y="2168082"/>
              <a:ext cx="422090" cy="422090"/>
            </a:xfrm>
            <a:prstGeom prst="ellipse">
              <a:avLst/>
            </a:prstGeom>
            <a:solidFill>
              <a:srgbClr val="BAD4EE"/>
            </a:solidFill>
            <a:ln w="6350" cap="flat">
              <a:solidFill>
                <a:srgbClr val="BAD4EE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7" name="Triángulo"/>
            <p:cNvSpPr/>
            <p:nvPr/>
          </p:nvSpPr>
          <p:spPr>
            <a:xfrm rot="1800000">
              <a:off x="3493651" y="312964"/>
              <a:ext cx="1319510" cy="1143860"/>
            </a:xfrm>
            <a:prstGeom prst="triangle">
              <a:avLst/>
            </a:prstGeom>
            <a:solidFill>
              <a:srgbClr val="7AAADC"/>
            </a:solidFill>
            <a:ln w="3175" cap="flat">
              <a:solidFill>
                <a:srgbClr val="7AAADC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8" name="Círculo"/>
            <p:cNvSpPr/>
            <p:nvPr/>
          </p:nvSpPr>
          <p:spPr>
            <a:xfrm flipH="1">
              <a:off x="3867056" y="847036"/>
              <a:ext cx="422090" cy="422090"/>
            </a:xfrm>
            <a:prstGeom prst="ellipse">
              <a:avLst/>
            </a:prstGeom>
            <a:solidFill>
              <a:srgbClr val="BAD4EE"/>
            </a:solidFill>
            <a:ln w="6350" cap="flat">
              <a:solidFill>
                <a:srgbClr val="BAD4EE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9" name="Triángulo"/>
            <p:cNvSpPr/>
            <p:nvPr/>
          </p:nvSpPr>
          <p:spPr>
            <a:xfrm rot="19800000">
              <a:off x="4067423" y="318647"/>
              <a:ext cx="1319509" cy="1143861"/>
            </a:xfrm>
            <a:prstGeom prst="triangle">
              <a:avLst/>
            </a:prstGeom>
            <a:solidFill>
              <a:srgbClr val="BAD4EE"/>
            </a:solidFill>
            <a:ln w="6350" cap="flat">
              <a:solidFill>
                <a:srgbClr val="BAD4EE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0" name="Círculo"/>
            <p:cNvSpPr/>
            <p:nvPr/>
          </p:nvSpPr>
          <p:spPr>
            <a:xfrm flipH="1">
              <a:off x="4631471" y="852720"/>
              <a:ext cx="422090" cy="422090"/>
            </a:xfrm>
            <a:prstGeom prst="ellipse">
              <a:avLst/>
            </a:prstGeom>
            <a:solidFill>
              <a:srgbClr val="7AAADC"/>
            </a:solidFill>
            <a:ln w="3175" cap="flat">
              <a:solidFill>
                <a:srgbClr val="7AAADC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1" name="Triángulo"/>
            <p:cNvSpPr/>
            <p:nvPr/>
          </p:nvSpPr>
          <p:spPr>
            <a:xfrm rot="1800000">
              <a:off x="4640808" y="979268"/>
              <a:ext cx="1319509" cy="1143861"/>
            </a:xfrm>
            <a:prstGeom prst="triangle">
              <a:avLst/>
            </a:prstGeom>
            <a:solidFill>
              <a:srgbClr val="7AAADC"/>
            </a:solidFill>
            <a:ln w="3175" cap="flat">
              <a:solidFill>
                <a:srgbClr val="7AAADC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2" name="Círculo"/>
            <p:cNvSpPr/>
            <p:nvPr/>
          </p:nvSpPr>
          <p:spPr>
            <a:xfrm flipH="1">
              <a:off x="5014212" y="1513341"/>
              <a:ext cx="422090" cy="422090"/>
            </a:xfrm>
            <a:prstGeom prst="ellipse">
              <a:avLst/>
            </a:prstGeom>
            <a:solidFill>
              <a:srgbClr val="BAD4EE"/>
            </a:solidFill>
            <a:ln w="6350" cap="flat">
              <a:solidFill>
                <a:srgbClr val="BAD4EE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3" name="Triángulo"/>
            <p:cNvSpPr/>
            <p:nvPr/>
          </p:nvSpPr>
          <p:spPr>
            <a:xfrm rot="19800000">
              <a:off x="1774441" y="309969"/>
              <a:ext cx="1319510" cy="1143861"/>
            </a:xfrm>
            <a:prstGeom prst="triangle">
              <a:avLst/>
            </a:prstGeom>
            <a:solidFill>
              <a:srgbClr val="BAD4EE"/>
            </a:solidFill>
            <a:ln w="6350" cap="flat">
              <a:solidFill>
                <a:srgbClr val="BAD4EE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4" name="Círculo"/>
            <p:cNvSpPr/>
            <p:nvPr/>
          </p:nvSpPr>
          <p:spPr>
            <a:xfrm flipH="1">
              <a:off x="2338489" y="844041"/>
              <a:ext cx="422090" cy="422090"/>
            </a:xfrm>
            <a:prstGeom prst="ellipse">
              <a:avLst/>
            </a:prstGeom>
            <a:solidFill>
              <a:srgbClr val="7AAADC"/>
            </a:solidFill>
            <a:ln w="3175" cap="flat">
              <a:solidFill>
                <a:srgbClr val="7AAADC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5" name="Rectángulo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2462" t="-2372" r="47537" b="10237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7AAADC"/>
                  </a:solidFill>
                </a:defRPr>
              </a:pPr>
              <a:endParaRPr/>
            </a:p>
          </p:txBody>
        </p:sp>
      </p:grpSp>
      <p:sp>
        <p:nvSpPr>
          <p:cNvPr id="137" name="Línea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38" name="posit-full-color.png" descr="posit-full-color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82542" y="10050579"/>
            <a:ext cx="1719068" cy="544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logo-quarto.png" descr="logo-quart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6300" y="203200"/>
            <a:ext cx="1385582" cy="1599192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Publish and Share with Quarto : : CHEATSHEET"/>
          <p:cNvSpPr txBox="1">
            <a:spLocks noGrp="1"/>
          </p:cNvSpPr>
          <p:nvPr>
            <p:ph type="title"/>
          </p:nvPr>
        </p:nvSpPr>
        <p:spPr>
          <a:xfrm>
            <a:off x="275721" y="552562"/>
            <a:ext cx="10898129" cy="8033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defTabSz="572516">
              <a:defRPr sz="4410"/>
            </a:pPr>
            <a:r>
              <a:rPr lang="es-ES" sz="4000" dirty="0"/>
              <a:t>Publicar y compartir con</a:t>
            </a:r>
            <a:r>
              <a:rPr sz="4000" dirty="0"/>
              <a:t> Quarto : : </a:t>
            </a:r>
            <a:r>
              <a:rPr lang="es-ES" sz="2400" b="1" dirty="0"/>
              <a:t>GUÍA RÁPIDA</a:t>
            </a:r>
            <a:endParaRPr sz="2400" b="1" dirty="0"/>
          </a:p>
        </p:txBody>
      </p:sp>
      <p:sp>
        <p:nvSpPr>
          <p:cNvPr id="141" name="Render"/>
          <p:cNvSpPr txBox="1"/>
          <p:nvPr/>
        </p:nvSpPr>
        <p:spPr>
          <a:xfrm>
            <a:off x="5362601" y="3189687"/>
            <a:ext cx="1854273" cy="417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80000"/>
              </a:lnSpc>
              <a:defRPr sz="2500" b="0" cap="none" spc="-50"/>
            </a:lvl1pPr>
          </a:lstStyle>
          <a:p>
            <a:r>
              <a:rPr lang="es-ES" dirty="0"/>
              <a:t>Renderizado</a:t>
            </a:r>
            <a:endParaRPr dirty="0"/>
          </a:p>
        </p:txBody>
      </p:sp>
      <p:sp>
        <p:nvSpPr>
          <p:cNvPr id="142" name="CC BY SA Posit Software, PBC  •   info@posit.co  •   posit.co  •  Learn more at quarto.org  • HTML cheatsheets at pos.it/cheatsheets  •  Quarto 1.4  •  Updated:  2024-05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 cap="none">
                <a:solidFill>
                  <a:srgbClr val="000000"/>
                </a:solidFill>
              </a:defRPr>
            </a:pPr>
            <a:r>
              <a:rPr dirty="0"/>
              <a:t>CC BY SA Posit Software, PBC  •   </a:t>
            </a:r>
            <a:r>
              <a:rPr u="sng" dirty="0">
                <a:hlinkClick r:id="rId5"/>
              </a:rPr>
              <a:t>info@posit.co</a:t>
            </a:r>
            <a:r>
              <a:rPr dirty="0"/>
              <a:t>  •   </a:t>
            </a:r>
            <a:r>
              <a:rPr u="sng" dirty="0">
                <a:hlinkClick r:id="rId6"/>
              </a:rPr>
              <a:t>posit.co</a:t>
            </a:r>
            <a:r>
              <a:rPr dirty="0"/>
              <a:t>  •  </a:t>
            </a:r>
            <a:r>
              <a:rPr lang="es-ES" dirty="0"/>
              <a:t>Aprenda más en</a:t>
            </a:r>
            <a:r>
              <a:rPr dirty="0"/>
              <a:t> </a:t>
            </a:r>
            <a:r>
              <a:rPr b="1" dirty="0">
                <a:hlinkClick r:id="rId7"/>
              </a:rPr>
              <a:t>quarto.org</a:t>
            </a:r>
            <a:r>
              <a:rPr dirty="0"/>
              <a:t>  • </a:t>
            </a:r>
            <a:r>
              <a:rPr lang="es-ES" dirty="0"/>
              <a:t>Guía rápida en </a:t>
            </a:r>
            <a:r>
              <a:rPr dirty="0"/>
              <a:t>HTML </a:t>
            </a:r>
            <a:r>
              <a:rPr lang="es-ES" dirty="0"/>
              <a:t>en</a:t>
            </a:r>
            <a:r>
              <a:rPr dirty="0"/>
              <a:t> </a:t>
            </a:r>
            <a:r>
              <a:rPr b="1" dirty="0">
                <a:hlinkClick r:id="rId8"/>
              </a:rPr>
              <a:t>pos.it/</a:t>
            </a:r>
            <a:r>
              <a:rPr b="1" dirty="0" err="1">
                <a:hlinkClick r:id="rId8"/>
              </a:rPr>
              <a:t>cheatsheets</a:t>
            </a:r>
            <a:r>
              <a:rPr dirty="0"/>
              <a:t>  •  Quarto 1.4  •  </a:t>
            </a:r>
            <a:r>
              <a:rPr lang="es-ES" dirty="0"/>
              <a:t>Actualizado</a:t>
            </a:r>
            <a:r>
              <a:rPr dirty="0"/>
              <a:t>:  2024-05</a:t>
            </a:r>
          </a:p>
        </p:txBody>
      </p:sp>
      <p:sp>
        <p:nvSpPr>
          <p:cNvPr id="143" name="Author"/>
          <p:cNvSpPr txBox="1"/>
          <p:nvPr/>
        </p:nvSpPr>
        <p:spPr>
          <a:xfrm>
            <a:off x="257129" y="3189687"/>
            <a:ext cx="844381" cy="417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80000"/>
              </a:lnSpc>
              <a:defRPr sz="2500" b="0" cap="none" spc="-50"/>
            </a:lvl1pPr>
          </a:lstStyle>
          <a:p>
            <a:r>
              <a:rPr lang="es-ES"/>
              <a:t>Autor</a:t>
            </a:r>
            <a:endParaRPr dirty="0"/>
          </a:p>
        </p:txBody>
      </p:sp>
      <p:sp>
        <p:nvSpPr>
          <p:cNvPr id="144" name="Publish"/>
          <p:cNvSpPr txBox="1"/>
          <p:nvPr/>
        </p:nvSpPr>
        <p:spPr>
          <a:xfrm>
            <a:off x="10478929" y="3189687"/>
            <a:ext cx="1214675" cy="417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80000"/>
              </a:lnSpc>
              <a:defRPr sz="2500" b="0" cap="none" spc="-50"/>
            </a:lvl1pPr>
          </a:lstStyle>
          <a:p>
            <a:r>
              <a:rPr lang="es-ES"/>
              <a:t>Publicar</a:t>
            </a:r>
            <a:endParaRPr dirty="0"/>
          </a:p>
        </p:txBody>
      </p:sp>
      <p:grpSp>
        <p:nvGrpSpPr>
          <p:cNvPr id="151" name="Agrupar"/>
          <p:cNvGrpSpPr/>
          <p:nvPr/>
        </p:nvGrpSpPr>
        <p:grpSpPr>
          <a:xfrm>
            <a:off x="10481651" y="3714782"/>
            <a:ext cx="3226988" cy="365165"/>
            <a:chOff x="0" y="0"/>
            <a:chExt cx="3226986" cy="365164"/>
          </a:xfrm>
        </p:grpSpPr>
        <p:sp>
          <p:nvSpPr>
            <p:cNvPr id="145" name="Rectángulo redondeado"/>
            <p:cNvSpPr/>
            <p:nvPr/>
          </p:nvSpPr>
          <p:spPr>
            <a:xfrm>
              <a:off x="0" y="143542"/>
              <a:ext cx="3226987" cy="221623"/>
            </a:xfrm>
            <a:prstGeom prst="roundRect">
              <a:avLst>
                <a:gd name="adj" fmla="val 24469"/>
              </a:avLst>
            </a:prstGeom>
            <a:solidFill>
              <a:srgbClr val="F0F5F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400"/>
                </a:spcBef>
                <a:defRPr sz="110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6" name="Rectángulo"/>
            <p:cNvSpPr/>
            <p:nvPr/>
          </p:nvSpPr>
          <p:spPr>
            <a:xfrm>
              <a:off x="0" y="143542"/>
              <a:ext cx="3226987" cy="134641"/>
            </a:xfrm>
            <a:prstGeom prst="rect">
              <a:avLst/>
            </a:prstGeom>
            <a:solidFill>
              <a:srgbClr val="F0F5F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400"/>
                </a:spcBef>
                <a:defRPr sz="110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7" name="quarto publish {venue} hello.qmd"/>
            <p:cNvSpPr txBox="1"/>
            <p:nvPr/>
          </p:nvSpPr>
          <p:spPr>
            <a:xfrm>
              <a:off x="49538" y="105442"/>
              <a:ext cx="2783337" cy="2580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900" b="0" cap="none">
                  <a:solidFill>
                    <a:srgbClr val="000000"/>
                  </a:solidFill>
                </a:defRPr>
              </a:pPr>
              <a:r>
                <a:t>quarto </a:t>
              </a:r>
              <a:r>
                <a:rPr b="1"/>
                <a:t>publish</a:t>
              </a:r>
              <a:r>
                <a:t> </a:t>
              </a:r>
              <a:r>
                <a:rPr b="1">
                  <a:solidFill>
                    <a:srgbClr val="42709B"/>
                  </a:solidFill>
                </a:rPr>
                <a:t>{venue}</a:t>
              </a:r>
              <a:r>
                <a:t> hello.qmd</a:t>
              </a:r>
            </a:p>
          </p:txBody>
        </p:sp>
        <p:sp>
          <p:nvSpPr>
            <p:cNvPr id="148" name="Rectángulo redondeado"/>
            <p:cNvSpPr/>
            <p:nvPr/>
          </p:nvSpPr>
          <p:spPr>
            <a:xfrm>
              <a:off x="0" y="0"/>
              <a:ext cx="3226987" cy="135903"/>
            </a:xfrm>
            <a:prstGeom prst="roundRect">
              <a:avLst>
                <a:gd name="adj" fmla="val 39679"/>
              </a:avLst>
            </a:prstGeom>
            <a:solidFill>
              <a:srgbClr val="7AAAD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 b="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9" name="Rectángulo"/>
            <p:cNvSpPr/>
            <p:nvPr/>
          </p:nvSpPr>
          <p:spPr>
            <a:xfrm>
              <a:off x="0" y="62174"/>
              <a:ext cx="3226987" cy="86537"/>
            </a:xfrm>
            <a:prstGeom prst="rect">
              <a:avLst/>
            </a:prstGeom>
            <a:solidFill>
              <a:srgbClr val="7AAAD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 b="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0" name="Terminal"/>
            <p:cNvSpPr txBox="1"/>
            <p:nvPr/>
          </p:nvSpPr>
          <p:spPr>
            <a:xfrm>
              <a:off x="65440" y="8902"/>
              <a:ext cx="500461" cy="127001"/>
            </a:xfrm>
            <a:prstGeom prst="rect">
              <a:avLst/>
            </a:prstGeom>
            <a:solidFill>
              <a:srgbClr val="7AAAD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800" b="0" cap="none">
                  <a:solidFill>
                    <a:srgbClr val="FFFFFF"/>
                  </a:solidFill>
                </a:defRPr>
              </a:lvl1pPr>
            </a:lstStyle>
            <a:p>
              <a:r>
                <a:t>Terminal</a:t>
              </a:r>
            </a:p>
          </p:txBody>
        </p:sp>
      </p:grpSp>
      <p:pic>
        <p:nvPicPr>
          <p:cNvPr id="152" name="logo-cloud-full-color.png" descr="logo-cloud-full-colo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91629" y="5625660"/>
            <a:ext cx="1078576" cy="1616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6" name="Agrupar"/>
          <p:cNvGrpSpPr/>
          <p:nvPr/>
        </p:nvGrpSpPr>
        <p:grpSpPr>
          <a:xfrm>
            <a:off x="10478929" y="4549681"/>
            <a:ext cx="1939823" cy="356264"/>
            <a:chOff x="0" y="0"/>
            <a:chExt cx="1939821" cy="356262"/>
          </a:xfrm>
        </p:grpSpPr>
        <p:sp>
          <p:nvSpPr>
            <p:cNvPr id="153" name="Use  Publish button"/>
            <p:cNvSpPr txBox="1"/>
            <p:nvPr/>
          </p:nvSpPr>
          <p:spPr>
            <a:xfrm>
              <a:off x="274240" y="61473"/>
              <a:ext cx="1392607" cy="233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400"/>
                </a:spcBef>
                <a:defRPr sz="1000" b="0" cap="none">
                  <a:solidFill>
                    <a:srgbClr val="000000"/>
                  </a:solidFill>
                </a:defRPr>
              </a:pPr>
              <a:r>
                <a:rPr dirty="0"/>
                <a:t>Use</a:t>
              </a:r>
              <a:r>
                <a:rPr lang="es-ES" dirty="0"/>
                <a:t> el botón</a:t>
              </a:r>
              <a:r>
                <a:rPr dirty="0"/>
                <a:t>  </a:t>
              </a:r>
              <a:r>
                <a:rPr b="1" dirty="0"/>
                <a:t>Publish</a:t>
              </a:r>
              <a:r>
                <a:rPr dirty="0"/>
                <a:t> </a:t>
              </a:r>
            </a:p>
          </p:txBody>
        </p:sp>
        <p:pic>
          <p:nvPicPr>
            <p:cNvPr id="154" name="pasted-image.png" descr="pasted-image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41010"/>
              <a:ext cx="274241" cy="2742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5" name="pasted-image.png" descr="pasted-image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32664" y="0"/>
              <a:ext cx="407157" cy="3562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7" name="Agrupar"/>
          <p:cNvSpPr/>
          <p:nvPr/>
        </p:nvSpPr>
        <p:spPr>
          <a:xfrm>
            <a:off x="10481651" y="4308421"/>
            <a:ext cx="279447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rPr b="1">
                <a:solidFill>
                  <a:srgbClr val="42709B"/>
                </a:solidFill>
              </a:rPr>
              <a:t>{venue}</a:t>
            </a:r>
            <a:r>
              <a:t>: quarto-pub, connect, gh-pages, netlify, confluence, posit-cloud</a:t>
            </a:r>
          </a:p>
        </p:txBody>
      </p:sp>
      <p:pic>
        <p:nvPicPr>
          <p:cNvPr id="158" name="Screen Shot 2023-07-26 at 3.52.07 PM.png" descr="Screen Shot 2023-07-26 at 3.52.07 PM.png"/>
          <p:cNvPicPr>
            <a:picLocks noChangeAspect="1"/>
          </p:cNvPicPr>
          <p:nvPr/>
        </p:nvPicPr>
        <p:blipFill>
          <a:blip r:embed="rId12"/>
          <a:srcRect l="3130" t="8071" r="3112" b="13538"/>
          <a:stretch>
            <a:fillRect/>
          </a:stretch>
        </p:blipFill>
        <p:spPr>
          <a:xfrm>
            <a:off x="10491628" y="5116117"/>
            <a:ext cx="983458" cy="315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282" y="0"/>
                </a:moveTo>
                <a:cubicBezTo>
                  <a:pt x="3778" y="0"/>
                  <a:pt x="2877" y="2"/>
                  <a:pt x="2275" y="653"/>
                </a:cubicBezTo>
                <a:cubicBezTo>
                  <a:pt x="1315" y="1743"/>
                  <a:pt x="559" y="4105"/>
                  <a:pt x="209" y="7100"/>
                </a:cubicBezTo>
                <a:cubicBezTo>
                  <a:pt x="71" y="8282"/>
                  <a:pt x="0" y="9541"/>
                  <a:pt x="0" y="10800"/>
                </a:cubicBezTo>
                <a:cubicBezTo>
                  <a:pt x="0" y="12059"/>
                  <a:pt x="71" y="13318"/>
                  <a:pt x="209" y="14500"/>
                </a:cubicBezTo>
                <a:cubicBezTo>
                  <a:pt x="559" y="17495"/>
                  <a:pt x="1315" y="19857"/>
                  <a:pt x="2275" y="20947"/>
                </a:cubicBezTo>
                <a:cubicBezTo>
                  <a:pt x="2877" y="21598"/>
                  <a:pt x="3778" y="21600"/>
                  <a:pt x="5282" y="21600"/>
                </a:cubicBezTo>
                <a:lnTo>
                  <a:pt x="16318" y="21600"/>
                </a:lnTo>
                <a:cubicBezTo>
                  <a:pt x="17822" y="21600"/>
                  <a:pt x="18723" y="21598"/>
                  <a:pt x="19325" y="20947"/>
                </a:cubicBezTo>
                <a:cubicBezTo>
                  <a:pt x="20285" y="19857"/>
                  <a:pt x="21041" y="17495"/>
                  <a:pt x="21391" y="14500"/>
                </a:cubicBezTo>
                <a:cubicBezTo>
                  <a:pt x="21529" y="13318"/>
                  <a:pt x="21600" y="12059"/>
                  <a:pt x="21600" y="10800"/>
                </a:cubicBezTo>
                <a:cubicBezTo>
                  <a:pt x="21600" y="9541"/>
                  <a:pt x="21529" y="8282"/>
                  <a:pt x="21391" y="7100"/>
                </a:cubicBezTo>
                <a:cubicBezTo>
                  <a:pt x="21041" y="4105"/>
                  <a:pt x="20285" y="1743"/>
                  <a:pt x="19325" y="653"/>
                </a:cubicBezTo>
                <a:cubicBezTo>
                  <a:pt x="18723" y="2"/>
                  <a:pt x="17822" y="0"/>
                  <a:pt x="16318" y="0"/>
                </a:cubicBezTo>
                <a:lnTo>
                  <a:pt x="5282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59" name="logo-connect-full-color.png" descr="logo-connect-full-color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91629" y="6033056"/>
            <a:ext cx="1275896" cy="16162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Free publishing service for Quarto content."/>
          <p:cNvSpPr txBox="1"/>
          <p:nvPr/>
        </p:nvSpPr>
        <p:spPr>
          <a:xfrm>
            <a:off x="11792955" y="5033908"/>
            <a:ext cx="1719263" cy="47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lvl1pPr>
          </a:lstStyle>
          <a:p>
            <a:r>
              <a:rPr lang="es-ES"/>
              <a:t>Servicio gratuito de publicación de contenidos en Quarto.</a:t>
            </a:r>
            <a:endParaRPr dirty="0"/>
          </a:p>
        </p:txBody>
      </p:sp>
      <p:sp>
        <p:nvSpPr>
          <p:cNvPr id="161" name="Cloud-hosted, control access to project and output."/>
          <p:cNvSpPr txBox="1"/>
          <p:nvPr/>
        </p:nvSpPr>
        <p:spPr>
          <a:xfrm>
            <a:off x="11792955" y="5466702"/>
            <a:ext cx="1656877" cy="47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lvl1pPr>
          </a:lstStyle>
          <a:p>
            <a:r>
              <a:rPr lang="es-ES"/>
              <a:t>Alojado en la nube, controle el acceso al proyecto y a la salida.</a:t>
            </a:r>
            <a:endParaRPr dirty="0"/>
          </a:p>
        </p:txBody>
      </p:sp>
      <p:sp>
        <p:nvSpPr>
          <p:cNvPr id="162" name="Org-hosted, control access, schedule updates."/>
          <p:cNvSpPr txBox="1"/>
          <p:nvPr/>
        </p:nvSpPr>
        <p:spPr>
          <a:xfrm>
            <a:off x="11792955" y="5874098"/>
            <a:ext cx="1719263" cy="47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lvl1pPr>
          </a:lstStyle>
          <a:p>
            <a:r>
              <a:rPr lang="es-ES"/>
              <a:t>Alojado en la organización, controle el acceso, programe actualizaciones.</a:t>
            </a:r>
            <a:endParaRPr dirty="0"/>
          </a:p>
        </p:txBody>
      </p:sp>
      <p:sp>
        <p:nvSpPr>
          <p:cNvPr id="163" name="Terminal"/>
          <p:cNvSpPr txBox="1"/>
          <p:nvPr/>
        </p:nvSpPr>
        <p:spPr>
          <a:xfrm>
            <a:off x="10620570" y="8615798"/>
            <a:ext cx="500460" cy="127001"/>
          </a:xfrm>
          <a:prstGeom prst="rect">
            <a:avLst/>
          </a:prstGeom>
          <a:solidFill>
            <a:srgbClr val="7AAAD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0"/>
              </a:spcBef>
              <a:defRPr sz="800" b="0" cap="none">
                <a:solidFill>
                  <a:srgbClr val="FFFFFF"/>
                </a:solidFill>
              </a:defRPr>
            </a:lvl1pPr>
          </a:lstStyle>
          <a:p>
            <a:r>
              <a:t>Terminal</a:t>
            </a:r>
          </a:p>
        </p:txBody>
      </p:sp>
      <p:sp>
        <p:nvSpPr>
          <p:cNvPr id="164" name="Rectángulo"/>
          <p:cNvSpPr/>
          <p:nvPr/>
        </p:nvSpPr>
        <p:spPr>
          <a:xfrm>
            <a:off x="10478929" y="6460025"/>
            <a:ext cx="3232432" cy="2842349"/>
          </a:xfrm>
          <a:prstGeom prst="rect">
            <a:avLst/>
          </a:prstGeom>
          <a:solidFill>
            <a:srgbClr val="F0F5F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lnSpc>
                <a:spcPct val="80000"/>
              </a:lnSpc>
              <a:spcBef>
                <a:spcPts val="400"/>
              </a:spcBef>
              <a:defRPr sz="1100" cap="none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5" name="Quarto Projects"/>
          <p:cNvSpPr txBox="1"/>
          <p:nvPr/>
        </p:nvSpPr>
        <p:spPr>
          <a:xfrm>
            <a:off x="10542429" y="6525209"/>
            <a:ext cx="2722612" cy="417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>
            <a:lvl1pPr>
              <a:lnSpc>
                <a:spcPct val="80000"/>
              </a:lnSpc>
              <a:defRPr sz="2500" b="0" cap="none" spc="-50"/>
            </a:lvl1pPr>
          </a:lstStyle>
          <a:p>
            <a:r>
              <a:rPr lang="es-ES" dirty="0"/>
              <a:t>Proyectos </a:t>
            </a:r>
            <a:r>
              <a:rPr lang="es-ES" dirty="0" err="1"/>
              <a:t>Quarto</a:t>
            </a:r>
            <a:endParaRPr dirty="0"/>
          </a:p>
        </p:txBody>
      </p:sp>
      <p:sp>
        <p:nvSpPr>
          <p:cNvPr id="166" name="A directory of Quarto documents +  a configuration file (_quarto.yml)…"/>
          <p:cNvSpPr txBox="1"/>
          <p:nvPr/>
        </p:nvSpPr>
        <p:spPr>
          <a:xfrm>
            <a:off x="10542429" y="7297322"/>
            <a:ext cx="2920103" cy="7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sz="1000" b="0" cap="none">
                <a:solidFill>
                  <a:srgbClr val="000000"/>
                </a:solidFill>
              </a:defRPr>
            </a:pPr>
            <a:r>
              <a:rPr lang="es-ES" dirty="0"/>
              <a:t>Un directorio de documentos de </a:t>
            </a:r>
            <a:r>
              <a:rPr lang="es-ES" dirty="0" err="1"/>
              <a:t>Quarto</a:t>
            </a:r>
            <a:r>
              <a:rPr lang="es-ES" dirty="0"/>
              <a:t> + un archivo de configuración</a:t>
            </a:r>
            <a:r>
              <a:rPr dirty="0"/>
              <a:t> (_</a:t>
            </a:r>
            <a:r>
              <a:rPr dirty="0" err="1"/>
              <a:t>quarto.yml</a:t>
            </a:r>
            <a:r>
              <a:rPr dirty="0"/>
              <a:t>)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000" b="0" cap="none">
                <a:solidFill>
                  <a:srgbClr val="000000"/>
                </a:solidFill>
              </a:defRPr>
            </a:pPr>
            <a:r>
              <a:rPr lang="es-ES" dirty="0"/>
              <a:t>Ver ejemplos en</a:t>
            </a:r>
            <a:r>
              <a:rPr dirty="0"/>
              <a:t> </a:t>
            </a:r>
            <a:r>
              <a:rPr u="sng" dirty="0"/>
              <a:t>https://quarto.org/docs/gallery/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000" b="0" cap="none">
                <a:solidFill>
                  <a:srgbClr val="000000"/>
                </a:solidFill>
              </a:defRPr>
            </a:pPr>
            <a:r>
              <a:rPr lang="es-ES" dirty="0"/>
              <a:t>Comience desde la línea de comandos:</a:t>
            </a:r>
            <a:endParaRPr dirty="0"/>
          </a:p>
        </p:txBody>
      </p:sp>
      <p:grpSp>
        <p:nvGrpSpPr>
          <p:cNvPr id="169" name="Agrupar"/>
          <p:cNvGrpSpPr/>
          <p:nvPr/>
        </p:nvGrpSpPr>
        <p:grpSpPr>
          <a:xfrm>
            <a:off x="10591693" y="8924041"/>
            <a:ext cx="1544241" cy="1407121"/>
            <a:chOff x="0" y="0"/>
            <a:chExt cx="1544240" cy="1407120"/>
          </a:xfrm>
        </p:grpSpPr>
        <p:sp>
          <p:nvSpPr>
            <p:cNvPr id="167" name="Use File &gt; New Project"/>
            <p:cNvSpPr/>
            <p:nvPr/>
          </p:nvSpPr>
          <p:spPr>
            <a:xfrm>
              <a:off x="274240" y="1371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400"/>
                </a:spcBef>
                <a:defRPr sz="1000" b="0" cap="none">
                  <a:solidFill>
                    <a:srgbClr val="000000"/>
                  </a:solidFill>
                </a:defRPr>
              </a:pPr>
              <a:r>
                <a:rPr dirty="0"/>
                <a:t>Use </a:t>
              </a:r>
              <a:r>
                <a:rPr b="1" dirty="0"/>
                <a:t>File </a:t>
              </a:r>
              <a:r>
                <a:rPr dirty="0"/>
                <a:t>&gt;</a:t>
              </a:r>
              <a:r>
                <a:rPr b="1" dirty="0"/>
                <a:t> New Project</a:t>
              </a:r>
            </a:p>
          </p:txBody>
        </p:sp>
        <p:pic>
          <p:nvPicPr>
            <p:cNvPr id="168" name="pasted-image.png" descr="pasted-image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274241" cy="2742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1" name="Create websites, books, and more"/>
          <p:cNvSpPr txBox="1"/>
          <p:nvPr/>
        </p:nvSpPr>
        <p:spPr>
          <a:xfrm>
            <a:off x="10542429" y="6936194"/>
            <a:ext cx="3319418" cy="294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r>
              <a:rPr lang="es-ES"/>
              <a:t>Crea sitios web, libros y mucho más</a:t>
            </a:r>
            <a:endParaRPr dirty="0"/>
          </a:p>
        </p:txBody>
      </p:sp>
      <p:sp>
        <p:nvSpPr>
          <p:cNvPr id="172" name="Get Quarto…"/>
          <p:cNvSpPr txBox="1"/>
          <p:nvPr/>
        </p:nvSpPr>
        <p:spPr>
          <a:xfrm>
            <a:off x="10491629" y="2016513"/>
            <a:ext cx="2432958" cy="1028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r>
              <a:rPr lang="es-ES" dirty="0"/>
              <a:t>Conseguir QUARTO</a:t>
            </a:r>
            <a:endParaRPr dirty="0"/>
          </a:p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rPr u="sng" dirty="0">
                <a:hlinkClick r:id="rId14"/>
              </a:rPr>
              <a:t>https://quarto.org/docs/download/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rPr dirty="0"/>
              <a:t>O use </a:t>
            </a:r>
            <a:r>
              <a:rPr lang="es-ES" dirty="0"/>
              <a:t>la </a:t>
            </a:r>
            <a:r>
              <a:rPr dirty="0" err="1"/>
              <a:t>versi</a:t>
            </a:r>
            <a:r>
              <a:rPr lang="es-ES" dirty="0" err="1"/>
              <a:t>ó</a:t>
            </a:r>
            <a:r>
              <a:rPr dirty="0"/>
              <a:t>n </a:t>
            </a:r>
            <a:r>
              <a:rPr lang="es-ES" b="1" dirty="0"/>
              <a:t>integrada</a:t>
            </a:r>
            <a:r>
              <a:rPr b="1" dirty="0"/>
              <a:t> </a:t>
            </a:r>
            <a:r>
              <a:rPr lang="es-ES" b="1" dirty="0"/>
              <a:t>con</a:t>
            </a:r>
            <a:r>
              <a:rPr b="1" dirty="0"/>
              <a:t> RStudio</a:t>
            </a:r>
          </a:p>
          <a:p>
            <a:r>
              <a:rPr lang="es-ES" dirty="0"/>
              <a:t>Comenzar</a:t>
            </a:r>
            <a:endParaRPr dirty="0"/>
          </a:p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rPr u="sng" dirty="0"/>
              <a:t>https://quarto.org/docs/get-started/</a:t>
            </a:r>
          </a:p>
        </p:txBody>
      </p:sp>
      <p:sp>
        <p:nvSpPr>
          <p:cNvPr id="173" name="Write and Code in Plain Text"/>
          <p:cNvSpPr txBox="1"/>
          <p:nvPr/>
        </p:nvSpPr>
        <p:spPr>
          <a:xfrm>
            <a:off x="3479513" y="1777205"/>
            <a:ext cx="1924765" cy="664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>
            <a:lvl1pPr algn="ctr"/>
          </a:lstStyle>
          <a:p>
            <a:r>
              <a:rPr lang="es-ES"/>
              <a:t>Escribir y codificar en texto sin formato</a:t>
            </a:r>
            <a:endParaRPr dirty="0"/>
          </a:p>
        </p:txBody>
      </p:sp>
      <p:sp>
        <p:nvSpPr>
          <p:cNvPr id="174" name="GENERATE Documents, Presentations and More"/>
          <p:cNvSpPr txBox="1"/>
          <p:nvPr/>
        </p:nvSpPr>
        <p:spPr>
          <a:xfrm>
            <a:off x="5851275" y="1863239"/>
            <a:ext cx="2078733" cy="47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ctr"/>
          </a:lstStyle>
          <a:p>
            <a:r>
              <a:rPr lang="es-ES"/>
              <a:t>GENERA documentos, presentaciones y más</a:t>
            </a:r>
            <a:endParaRPr dirty="0"/>
          </a:p>
        </p:txBody>
      </p:sp>
      <p:sp>
        <p:nvSpPr>
          <p:cNvPr id="175" name="Artwork from &quot;Hello, Quarto&quot; keynote by Julia Lowndes and Mine Çetinkaya-Rundel, presented at RStudio Conference 2022. Illustrated by Allison Horst."/>
          <p:cNvSpPr txBox="1"/>
          <p:nvPr/>
        </p:nvSpPr>
        <p:spPr>
          <a:xfrm>
            <a:off x="10895773" y="9487413"/>
            <a:ext cx="2764962" cy="626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r">
              <a:lnSpc>
                <a:spcPct val="90000"/>
              </a:lnSpc>
              <a:spcBef>
                <a:spcPts val="0"/>
              </a:spcBef>
              <a:defRPr sz="900" b="0" cap="none">
                <a:solidFill>
                  <a:srgbClr val="585858"/>
                </a:solidFill>
              </a:defRPr>
            </a:lvl1pPr>
          </a:lstStyle>
          <a:p>
            <a:r>
              <a:rPr lang="es-ES" dirty="0"/>
              <a:t>Obra de arte de la conferencia magistral "</a:t>
            </a:r>
            <a:r>
              <a:rPr lang="es-ES" dirty="0" err="1"/>
              <a:t>Hello</a:t>
            </a:r>
            <a:r>
              <a:rPr lang="es-ES" dirty="0"/>
              <a:t>, </a:t>
            </a:r>
            <a:r>
              <a:rPr lang="es-ES" dirty="0" err="1"/>
              <a:t>Quarto</a:t>
            </a:r>
            <a:r>
              <a:rPr lang="es-ES" dirty="0"/>
              <a:t>" de Julia Lowndes y Mine </a:t>
            </a:r>
            <a:r>
              <a:rPr lang="es-ES" dirty="0" err="1"/>
              <a:t>Çetinkaya</a:t>
            </a:r>
            <a:r>
              <a:rPr lang="es-ES" dirty="0"/>
              <a:t>-Rundel, presentada en la Conferencia RStudio 2022. Ilustrado por Allison Horst.</a:t>
            </a:r>
            <a:endParaRPr dirty="0"/>
          </a:p>
        </p:txBody>
      </p:sp>
      <p:pic>
        <p:nvPicPr>
          <p:cNvPr id="176" name="pasted-image.png" descr="pasted-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8719" y="1145911"/>
            <a:ext cx="3232433" cy="1818244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hare your work with the world"/>
          <p:cNvSpPr txBox="1"/>
          <p:nvPr/>
        </p:nvSpPr>
        <p:spPr>
          <a:xfrm>
            <a:off x="8137963" y="1777502"/>
            <a:ext cx="1879244" cy="664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>
            <a:lvl1pPr algn="ctr"/>
          </a:lstStyle>
          <a:p>
            <a:r>
              <a:rPr lang="es-ES"/>
              <a:t>Comparte tu trabajo con el mundo</a:t>
            </a:r>
            <a:endParaRPr dirty="0"/>
          </a:p>
        </p:txBody>
      </p:sp>
      <p:sp>
        <p:nvSpPr>
          <p:cNvPr id="178" name="Línea"/>
          <p:cNvSpPr/>
          <p:nvPr/>
        </p:nvSpPr>
        <p:spPr>
          <a:xfrm>
            <a:off x="257129" y="3130891"/>
            <a:ext cx="4846668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9" name="Línea"/>
          <p:cNvSpPr/>
          <p:nvPr/>
        </p:nvSpPr>
        <p:spPr>
          <a:xfrm>
            <a:off x="5356816" y="3130891"/>
            <a:ext cx="4879279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0" name="Línea"/>
          <p:cNvSpPr/>
          <p:nvPr/>
        </p:nvSpPr>
        <p:spPr>
          <a:xfrm>
            <a:off x="10481005" y="3130891"/>
            <a:ext cx="3234347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1" name="Author"/>
          <p:cNvSpPr txBox="1"/>
          <p:nvPr/>
        </p:nvSpPr>
        <p:spPr>
          <a:xfrm>
            <a:off x="3932221" y="1361692"/>
            <a:ext cx="1019189" cy="490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80000"/>
              </a:lnSpc>
              <a:defRPr sz="2500" b="0" cap="none" spc="-50"/>
            </a:lvl1pPr>
          </a:lstStyle>
          <a:p>
            <a:r>
              <a:t>Author</a:t>
            </a:r>
          </a:p>
        </p:txBody>
      </p:sp>
      <p:sp>
        <p:nvSpPr>
          <p:cNvPr id="182" name="Render"/>
          <p:cNvSpPr txBox="1"/>
          <p:nvPr/>
        </p:nvSpPr>
        <p:spPr>
          <a:xfrm>
            <a:off x="6328105" y="1361692"/>
            <a:ext cx="1125073" cy="490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lnSpc>
                <a:spcPct val="80000"/>
              </a:lnSpc>
              <a:defRPr sz="2500" b="0" cap="none" spc="-50"/>
            </a:lvl1pPr>
          </a:lstStyle>
          <a:p>
            <a:r>
              <a:t>Render</a:t>
            </a:r>
          </a:p>
        </p:txBody>
      </p:sp>
      <p:sp>
        <p:nvSpPr>
          <p:cNvPr id="183" name="Publish"/>
          <p:cNvSpPr txBox="1"/>
          <p:nvPr/>
        </p:nvSpPr>
        <p:spPr>
          <a:xfrm>
            <a:off x="8516211" y="1361692"/>
            <a:ext cx="1118724" cy="490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lnSpc>
                <a:spcPct val="80000"/>
              </a:lnSpc>
              <a:defRPr sz="2500" b="0" cap="none" spc="-50"/>
            </a:lvl1pPr>
          </a:lstStyle>
          <a:p>
            <a:r>
              <a:t>Publish</a:t>
            </a:r>
          </a:p>
        </p:txBody>
      </p:sp>
      <p:sp>
        <p:nvSpPr>
          <p:cNvPr id="184" name="Línea"/>
          <p:cNvSpPr/>
          <p:nvPr/>
        </p:nvSpPr>
        <p:spPr>
          <a:xfrm>
            <a:off x="5292976" y="1440279"/>
            <a:ext cx="587747" cy="244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15" extrusionOk="0">
                <a:moveTo>
                  <a:pt x="0" y="20415"/>
                </a:moveTo>
                <a:cubicBezTo>
                  <a:pt x="1749" y="9006"/>
                  <a:pt x="5448" y="1258"/>
                  <a:pt x="9679" y="142"/>
                </a:cubicBezTo>
                <a:cubicBezTo>
                  <a:pt x="14706" y="-1185"/>
                  <a:pt x="19474" y="6925"/>
                  <a:pt x="21600" y="20415"/>
                </a:cubicBezTo>
              </a:path>
            </a:pathLst>
          </a:custGeom>
          <a:ln w="25400">
            <a:solidFill>
              <a:srgbClr val="42709B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5" name="Línea"/>
          <p:cNvSpPr/>
          <p:nvPr/>
        </p:nvSpPr>
        <p:spPr>
          <a:xfrm>
            <a:off x="7628962" y="1606762"/>
            <a:ext cx="763895" cy="1"/>
          </a:xfrm>
          <a:prstGeom prst="line">
            <a:avLst/>
          </a:prstGeom>
          <a:ln w="25400">
            <a:solidFill>
              <a:srgbClr val="42709B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6" name="Línea"/>
          <p:cNvSpPr/>
          <p:nvPr/>
        </p:nvSpPr>
        <p:spPr>
          <a:xfrm rot="10800000">
            <a:off x="5280981" y="2018422"/>
            <a:ext cx="587746" cy="244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15" extrusionOk="0">
                <a:moveTo>
                  <a:pt x="0" y="20415"/>
                </a:moveTo>
                <a:cubicBezTo>
                  <a:pt x="1749" y="9006"/>
                  <a:pt x="5448" y="1258"/>
                  <a:pt x="9679" y="142"/>
                </a:cubicBezTo>
                <a:cubicBezTo>
                  <a:pt x="14706" y="-1185"/>
                  <a:pt x="19474" y="6925"/>
                  <a:pt x="21600" y="20415"/>
                </a:cubicBezTo>
              </a:path>
            </a:pathLst>
          </a:custGeom>
          <a:ln w="25400">
            <a:solidFill>
              <a:srgbClr val="42709B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7" name="Rendered Output: hello.html"/>
          <p:cNvSpPr txBox="1"/>
          <p:nvPr/>
        </p:nvSpPr>
        <p:spPr>
          <a:xfrm>
            <a:off x="5362601" y="3564596"/>
            <a:ext cx="2758306" cy="265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rPr lang="es-ES" dirty="0"/>
              <a:t>Salida renderizada</a:t>
            </a:r>
            <a:r>
              <a:rPr dirty="0"/>
              <a:t>: </a:t>
            </a:r>
            <a:r>
              <a:rPr cap="none" dirty="0"/>
              <a:t>hello.html</a:t>
            </a:r>
          </a:p>
        </p:txBody>
      </p:sp>
      <p:sp>
        <p:nvSpPr>
          <p:cNvPr id="188" name="Source File: hello.qmd"/>
          <p:cNvSpPr txBox="1"/>
          <p:nvPr/>
        </p:nvSpPr>
        <p:spPr>
          <a:xfrm>
            <a:off x="257128" y="3583497"/>
            <a:ext cx="2677423" cy="300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rPr lang="es-ES" dirty="0"/>
              <a:t>Archivo fuente:</a:t>
            </a:r>
            <a:r>
              <a:rPr dirty="0"/>
              <a:t> </a:t>
            </a:r>
            <a:r>
              <a:rPr cap="none" dirty="0" err="1"/>
              <a:t>hello.qmd</a:t>
            </a:r>
            <a:endParaRPr cap="none" dirty="0"/>
          </a:p>
        </p:txBody>
      </p:sp>
      <p:sp>
        <p:nvSpPr>
          <p:cNvPr id="189" name="---…"/>
          <p:cNvSpPr txBox="1"/>
          <p:nvPr/>
        </p:nvSpPr>
        <p:spPr>
          <a:xfrm>
            <a:off x="263021" y="3851683"/>
            <a:ext cx="4840767" cy="4115898"/>
          </a:xfrm>
          <a:prstGeom prst="rect">
            <a:avLst/>
          </a:prstGeom>
          <a:solidFill>
            <a:srgbClr val="F0F5F9"/>
          </a:solidFill>
          <a:ln w="12700">
            <a:solidFill>
              <a:srgbClr val="42709B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r>
              <a:t>---</a:t>
            </a:r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r>
              <a:t>title: "Hello, Penguins"</a:t>
            </a:r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r>
              <a:t>format: html</a:t>
            </a:r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r>
              <a:t>execute:</a:t>
            </a:r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r>
              <a:t>  echo: false</a:t>
            </a:r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r>
              <a:t>---</a:t>
            </a:r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endParaRPr/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r>
              <a:t>## Meet the penguins</a:t>
            </a:r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endParaRPr/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r>
              <a:t>The `penguins` data contains size measurements for penguins from three islands in the Palmer Archipelago, Antarctica.</a:t>
            </a:r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endParaRPr/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r>
              <a:t>The three species of penguins have quite distinct distributions of physical dimensions (@fig-penguins).</a:t>
            </a:r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endParaRPr/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r>
              <a:t>```{r}</a:t>
            </a:r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r>
              <a:t>#| label: fig-penguins</a:t>
            </a:r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r>
              <a:t>#| fig-cap: "Dimensions of penguins across three species."</a:t>
            </a:r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r>
              <a:t>#| warning: false</a:t>
            </a:r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r>
              <a:t>library(tidyverse, quietly = TRUE)</a:t>
            </a:r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r>
              <a:t>library(palmerpenguins)</a:t>
            </a:r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r>
              <a:t>penguins |&gt;</a:t>
            </a:r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r>
              <a:t>  ggplot(aes(x = flipper_length_mm, y = bill_length_mm)) +</a:t>
            </a:r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r>
              <a:t>  geom_point(aes(color = species)) +</a:t>
            </a:r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r>
              <a:t>  scale_color_manual(</a:t>
            </a:r>
            <a:br/>
            <a:r>
              <a:t>    values = c("darkorange", "purple", "cyan4")) +</a:t>
            </a:r>
          </a:p>
        </p:txBody>
      </p:sp>
      <p:sp>
        <p:nvSpPr>
          <p:cNvPr id="190" name="Línea"/>
          <p:cNvSpPr/>
          <p:nvPr/>
        </p:nvSpPr>
        <p:spPr>
          <a:xfrm>
            <a:off x="2687885" y="4369381"/>
            <a:ext cx="434682" cy="1"/>
          </a:xfrm>
          <a:prstGeom prst="line">
            <a:avLst/>
          </a:prstGeom>
          <a:ln w="25400">
            <a:solidFill>
              <a:srgbClr val="42709B"/>
            </a:solidFill>
            <a:miter lim="400000"/>
            <a:head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Set format(s) and options…"/>
          <p:cNvSpPr/>
          <p:nvPr/>
        </p:nvSpPr>
        <p:spPr>
          <a:xfrm>
            <a:off x="3122584" y="4071594"/>
            <a:ext cx="1850006" cy="618042"/>
          </a:xfrm>
          <a:prstGeom prst="roundRect">
            <a:avLst>
              <a:gd name="adj" fmla="val 11922"/>
            </a:avLst>
          </a:prstGeom>
          <a:solidFill>
            <a:srgbClr val="FFFFFF"/>
          </a:solidFill>
          <a:ln w="25400">
            <a:solidFill>
              <a:srgbClr val="42709B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 algn="ctr">
              <a:lnSpc>
                <a:spcPct val="80000"/>
              </a:lnSpc>
              <a:spcBef>
                <a:spcPts val="400"/>
              </a:spcBef>
              <a:defRPr sz="1100" cap="none"/>
            </a:pPr>
            <a:r>
              <a:rPr lang="es-ES" dirty="0"/>
              <a:t>Establecer formato(s) y opciones 
Uso de la sintaxis de YAML</a:t>
            </a:r>
            <a:endParaRPr dirty="0"/>
          </a:p>
        </p:txBody>
      </p:sp>
      <p:sp>
        <p:nvSpPr>
          <p:cNvPr id="192" name="Línea"/>
          <p:cNvSpPr/>
          <p:nvPr/>
        </p:nvSpPr>
        <p:spPr>
          <a:xfrm>
            <a:off x="2719130" y="6317026"/>
            <a:ext cx="434681" cy="1"/>
          </a:xfrm>
          <a:prstGeom prst="line">
            <a:avLst/>
          </a:prstGeom>
          <a:ln w="25400">
            <a:solidFill>
              <a:srgbClr val="42709B"/>
            </a:solidFill>
            <a:miter lim="400000"/>
            <a:head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3" name="Include code…"/>
          <p:cNvSpPr/>
          <p:nvPr/>
        </p:nvSpPr>
        <p:spPr>
          <a:xfrm>
            <a:off x="3122584" y="6127564"/>
            <a:ext cx="1850006" cy="793546"/>
          </a:xfrm>
          <a:prstGeom prst="roundRect">
            <a:avLst>
              <a:gd name="adj" fmla="val 8461"/>
            </a:avLst>
          </a:prstGeom>
          <a:solidFill>
            <a:srgbClr val="FFFFFF"/>
          </a:solidFill>
          <a:ln w="25400">
            <a:solidFill>
              <a:srgbClr val="42709B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 algn="ctr">
              <a:lnSpc>
                <a:spcPct val="80000"/>
              </a:lnSpc>
              <a:spcBef>
                <a:spcPts val="400"/>
              </a:spcBef>
              <a:defRPr sz="1100" cap="none"/>
            </a:pPr>
            <a:r>
              <a:rPr lang="es-ES" dirty="0"/>
              <a:t>Incluir código
R, Pitón, Julia, Observable,</a:t>
            </a:r>
            <a:br>
              <a:rPr lang="es-ES" dirty="0"/>
            </a:br>
            <a:r>
              <a:rPr lang="es-ES" dirty="0"/>
              <a:t>o cualquier lenguaje con un </a:t>
            </a:r>
            <a:r>
              <a:rPr lang="es-ES" dirty="0" err="1"/>
              <a:t>kernel</a:t>
            </a:r>
            <a:r>
              <a:rPr lang="es-ES" dirty="0"/>
              <a:t> de </a:t>
            </a:r>
            <a:r>
              <a:rPr lang="es-ES" dirty="0" err="1"/>
              <a:t>Jupyter</a:t>
            </a:r>
            <a:endParaRPr dirty="0"/>
          </a:p>
        </p:txBody>
      </p:sp>
      <p:sp>
        <p:nvSpPr>
          <p:cNvPr id="194" name="Línea"/>
          <p:cNvSpPr/>
          <p:nvPr/>
        </p:nvSpPr>
        <p:spPr>
          <a:xfrm>
            <a:off x="1978435" y="5112346"/>
            <a:ext cx="956116" cy="146206"/>
          </a:xfrm>
          <a:prstGeom prst="line">
            <a:avLst/>
          </a:prstGeom>
          <a:ln w="25400">
            <a:solidFill>
              <a:srgbClr val="42709B"/>
            </a:solidFill>
            <a:miter lim="400000"/>
            <a:head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02" name="Agrupar"/>
          <p:cNvGrpSpPr/>
          <p:nvPr/>
        </p:nvGrpSpPr>
        <p:grpSpPr>
          <a:xfrm>
            <a:off x="2382764" y="4957756"/>
            <a:ext cx="2602527" cy="1952716"/>
            <a:chOff x="0" y="0"/>
            <a:chExt cx="2602526" cy="1952715"/>
          </a:xfrm>
        </p:grpSpPr>
        <p:sp>
          <p:nvSpPr>
            <p:cNvPr id="195" name="Rectángulo redondeado"/>
            <p:cNvSpPr/>
            <p:nvPr/>
          </p:nvSpPr>
          <p:spPr>
            <a:xfrm>
              <a:off x="0" y="0"/>
              <a:ext cx="2602526" cy="901076"/>
            </a:xfrm>
            <a:prstGeom prst="roundRect">
              <a:avLst>
                <a:gd name="adj" fmla="val 8848"/>
              </a:avLst>
            </a:prstGeom>
            <a:solidFill>
              <a:srgbClr val="FFFFFF"/>
            </a:solidFill>
            <a:ln w="25400" cap="flat">
              <a:solidFill>
                <a:srgbClr val="42709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201" name="Agrupar"/>
            <p:cNvGrpSpPr/>
            <p:nvPr/>
          </p:nvGrpSpPr>
          <p:grpSpPr>
            <a:xfrm>
              <a:off x="77628" y="24724"/>
              <a:ext cx="2430878" cy="1927991"/>
              <a:chOff x="0" y="-1518"/>
              <a:chExt cx="2430876" cy="1927989"/>
            </a:xfrm>
          </p:grpSpPr>
          <p:grpSp>
            <p:nvGrpSpPr>
              <p:cNvPr id="199" name="Agrupar"/>
              <p:cNvGrpSpPr/>
              <p:nvPr/>
            </p:nvGrpSpPr>
            <p:grpSpPr>
              <a:xfrm>
                <a:off x="34364" y="519350"/>
                <a:ext cx="1905718" cy="1407121"/>
                <a:chOff x="0" y="0"/>
                <a:chExt cx="1905717" cy="1407120"/>
              </a:xfrm>
            </p:grpSpPr>
            <p:sp>
              <p:nvSpPr>
                <p:cNvPr id="196" name="Use Visual Editor"/>
                <p:cNvSpPr/>
                <p:nvPr/>
              </p:nvSpPr>
              <p:spPr>
                <a:xfrm>
                  <a:off x="635717" y="137120"/>
                  <a:ext cx="1270001" cy="1270001"/>
                </a:xfrm>
                <a:prstGeom prst="line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54570" tIns="54570" rIns="54570" bIns="54570" numCol="1" anchor="ctr">
                  <a:sp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400"/>
                    </a:spcBef>
                    <a:defRPr sz="1000" b="0" cap="none">
                      <a:solidFill>
                        <a:srgbClr val="000000"/>
                      </a:solidFill>
                    </a:defRPr>
                  </a:pPr>
                  <a:r>
                    <a:rPr dirty="0"/>
                    <a:t>Use </a:t>
                  </a:r>
                  <a:r>
                    <a:rPr b="1" dirty="0"/>
                    <a:t>Visual Editor</a:t>
                  </a:r>
                </a:p>
              </p:txBody>
            </p:sp>
            <p:pic>
              <p:nvPicPr>
                <p:cNvPr id="197" name="vscode.png" descr="vscode.png"/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34550" y="0"/>
                  <a:ext cx="263068" cy="26306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98" name="pasted-image.png" descr="pasted-image.png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0" y="0"/>
                  <a:ext cx="274241" cy="27424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sp>
            <p:nvSpPr>
              <p:cNvPr id="200" name="## Write with **Markdown**…"/>
              <p:cNvSpPr/>
              <p:nvPr/>
            </p:nvSpPr>
            <p:spPr>
              <a:xfrm>
                <a:off x="0" y="-1518"/>
                <a:ext cx="2430876" cy="5769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/>
              <a:p>
                <a:pPr>
                  <a:defRPr sz="1100" cap="none"/>
                </a:pPr>
                <a:r>
                  <a:rPr dirty="0"/>
                  <a:t>## </a:t>
                </a:r>
                <a:r>
                  <a:rPr lang="es-ES" dirty="0"/>
                  <a:t>Escribe con **</a:t>
                </a:r>
                <a:r>
                  <a:rPr lang="es-ES" dirty="0" err="1"/>
                  <a:t>Markdown</a:t>
                </a:r>
                <a:r>
                  <a:rPr lang="es-ES" dirty="0"/>
                  <a:t>**</a:t>
                </a:r>
                <a:endParaRPr dirty="0"/>
              </a:p>
              <a:p>
                <a:pPr>
                  <a:lnSpc>
                    <a:spcPct val="80000"/>
                  </a:lnSpc>
                  <a:spcBef>
                    <a:spcPts val="400"/>
                  </a:spcBef>
                  <a:defRPr sz="1000" b="0" cap="none">
                    <a:solidFill>
                      <a:srgbClr val="000000"/>
                    </a:solidFill>
                  </a:defRPr>
                </a:pPr>
                <a:r>
                  <a:rPr b="1" dirty="0"/>
                  <a:t>RStudio: </a:t>
                </a:r>
                <a:r>
                  <a:rPr dirty="0"/>
                  <a:t>Help &gt; Markdown Quick Reference </a:t>
                </a:r>
              </a:p>
            </p:txBody>
          </p:sp>
        </p:grpSp>
      </p:grpSp>
      <p:sp>
        <p:nvSpPr>
          <p:cNvPr id="203" name="Rectángulo"/>
          <p:cNvSpPr/>
          <p:nvPr/>
        </p:nvSpPr>
        <p:spPr>
          <a:xfrm>
            <a:off x="7841654" y="8097032"/>
            <a:ext cx="2383560" cy="1879359"/>
          </a:xfrm>
          <a:prstGeom prst="roundRect">
            <a:avLst>
              <a:gd name="adj" fmla="val 0"/>
            </a:avLst>
          </a:prstGeom>
          <a:solidFill>
            <a:srgbClr val="F0F5F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lnSpc>
                <a:spcPct val="80000"/>
              </a:lnSpc>
              <a:spcBef>
                <a:spcPts val="400"/>
              </a:spcBef>
              <a:defRPr sz="1100" cap="none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4" name="The resulting HTML/PDF/MS Word/etc. document will be created and saved in the same directory as the source .qmd file."/>
          <p:cNvSpPr txBox="1"/>
          <p:nvPr/>
        </p:nvSpPr>
        <p:spPr>
          <a:xfrm>
            <a:off x="5353393" y="9445994"/>
            <a:ext cx="2360347" cy="602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lvl1pPr>
          </a:lstStyle>
          <a:p>
            <a:r>
              <a:rPr lang="es-ES"/>
              <a:t>El documento HTML/PDF/MS Word/etc. resultante se creará y guardará en el mismo directorio que el archivo .qmd de origen.</a:t>
            </a:r>
            <a:endParaRPr dirty="0"/>
          </a:p>
        </p:txBody>
      </p:sp>
      <p:grpSp>
        <p:nvGrpSpPr>
          <p:cNvPr id="211" name="Agrupar"/>
          <p:cNvGrpSpPr/>
          <p:nvPr/>
        </p:nvGrpSpPr>
        <p:grpSpPr>
          <a:xfrm>
            <a:off x="5365033" y="8535054"/>
            <a:ext cx="2360347" cy="356263"/>
            <a:chOff x="0" y="0"/>
            <a:chExt cx="2360346" cy="356261"/>
          </a:xfrm>
        </p:grpSpPr>
        <p:sp>
          <p:nvSpPr>
            <p:cNvPr id="205" name="Rectángulo redondeado"/>
            <p:cNvSpPr/>
            <p:nvPr/>
          </p:nvSpPr>
          <p:spPr>
            <a:xfrm>
              <a:off x="0" y="134639"/>
              <a:ext cx="2360347" cy="221623"/>
            </a:xfrm>
            <a:prstGeom prst="roundRect">
              <a:avLst>
                <a:gd name="adj" fmla="val 24469"/>
              </a:avLst>
            </a:prstGeom>
            <a:solidFill>
              <a:srgbClr val="F0F5F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400"/>
                </a:spcBef>
                <a:defRPr sz="110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6" name="Rectángulo"/>
            <p:cNvSpPr/>
            <p:nvPr/>
          </p:nvSpPr>
          <p:spPr>
            <a:xfrm>
              <a:off x="0" y="134639"/>
              <a:ext cx="2360347" cy="134641"/>
            </a:xfrm>
            <a:prstGeom prst="rect">
              <a:avLst/>
            </a:prstGeom>
            <a:solidFill>
              <a:srgbClr val="F0F5F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400"/>
                </a:spcBef>
                <a:defRPr sz="110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7" name="quarto preview hello.qmd"/>
            <p:cNvSpPr txBox="1"/>
            <p:nvPr/>
          </p:nvSpPr>
          <p:spPr>
            <a:xfrm>
              <a:off x="49539" y="96539"/>
              <a:ext cx="1960218" cy="2580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900" b="0" cap="none">
                  <a:solidFill>
                    <a:srgbClr val="000000"/>
                  </a:solidFill>
                </a:defRPr>
              </a:pPr>
              <a:r>
                <a:rPr dirty="0"/>
                <a:t>quarto </a:t>
              </a:r>
              <a:r>
                <a:rPr b="1" dirty="0"/>
                <a:t>preview</a:t>
              </a:r>
              <a:r>
                <a:rPr dirty="0"/>
                <a:t> </a:t>
              </a:r>
              <a:r>
                <a:rPr dirty="0" err="1"/>
                <a:t>hello.qmd</a:t>
              </a:r>
              <a:endParaRPr dirty="0"/>
            </a:p>
          </p:txBody>
        </p:sp>
        <p:sp>
          <p:nvSpPr>
            <p:cNvPr id="208" name="Rectángulo redondeado"/>
            <p:cNvSpPr/>
            <p:nvPr/>
          </p:nvSpPr>
          <p:spPr>
            <a:xfrm>
              <a:off x="0" y="0"/>
              <a:ext cx="2360347" cy="127001"/>
            </a:xfrm>
            <a:prstGeom prst="roundRect">
              <a:avLst>
                <a:gd name="adj" fmla="val 42461"/>
              </a:avLst>
            </a:prstGeom>
            <a:solidFill>
              <a:srgbClr val="7AAAD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 b="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9" name="Rectángulo"/>
            <p:cNvSpPr/>
            <p:nvPr/>
          </p:nvSpPr>
          <p:spPr>
            <a:xfrm>
              <a:off x="0" y="53271"/>
              <a:ext cx="2360347" cy="81369"/>
            </a:xfrm>
            <a:prstGeom prst="rect">
              <a:avLst/>
            </a:prstGeom>
            <a:solidFill>
              <a:srgbClr val="7AAAD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 b="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0" name="Terminal"/>
            <p:cNvSpPr txBox="1"/>
            <p:nvPr/>
          </p:nvSpPr>
          <p:spPr>
            <a:xfrm>
              <a:off x="65441" y="0"/>
              <a:ext cx="500460" cy="127000"/>
            </a:xfrm>
            <a:prstGeom prst="rect">
              <a:avLst/>
            </a:prstGeom>
            <a:solidFill>
              <a:srgbClr val="7AAAD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800" b="0" cap="none">
                  <a:solidFill>
                    <a:srgbClr val="FFFFFF"/>
                  </a:solidFill>
                </a:defRPr>
              </a:lvl1pPr>
            </a:lstStyle>
            <a:p>
              <a:r>
                <a:t>Terminal</a:t>
              </a:r>
            </a:p>
          </p:txBody>
        </p:sp>
      </p:grpSp>
      <p:sp>
        <p:nvSpPr>
          <p:cNvPr id="212" name="Save, then render to preview the document output."/>
          <p:cNvSpPr txBox="1"/>
          <p:nvPr/>
        </p:nvSpPr>
        <p:spPr>
          <a:xfrm>
            <a:off x="5350851" y="8060423"/>
            <a:ext cx="2081901" cy="47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rPr lang="es-ES"/>
              <a:t>Guarde y, a continuación, renderice para obtener una vista previa de la salida del documento.</a:t>
            </a:r>
            <a:endParaRPr dirty="0"/>
          </a:p>
        </p:txBody>
      </p:sp>
      <p:sp>
        <p:nvSpPr>
          <p:cNvPr id="213" name="Behind the Scenes…"/>
          <p:cNvSpPr txBox="1"/>
          <p:nvPr/>
        </p:nvSpPr>
        <p:spPr>
          <a:xfrm>
            <a:off x="7930007" y="8174494"/>
            <a:ext cx="2206855" cy="1433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r>
              <a:rPr lang="es-ES" dirty="0"/>
              <a:t>Detrás de las escenas</a:t>
            </a:r>
            <a:endParaRPr dirty="0"/>
          </a:p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rPr lang="es-ES" dirty="0"/>
              <a:t>Al renderizar un documento, </a:t>
            </a:r>
            <a:r>
              <a:rPr lang="es-ES" dirty="0" err="1"/>
              <a:t>Quarto</a:t>
            </a:r>
            <a:r>
              <a:rPr lang="es-ES" dirty="0"/>
              <a:t>:</a:t>
            </a:r>
            <a:endParaRPr dirty="0"/>
          </a:p>
          <a:p>
            <a:pPr marL="176388" indent="-176388">
              <a:lnSpc>
                <a:spcPct val="80000"/>
              </a:lnSpc>
              <a:spcBef>
                <a:spcPts val="400"/>
              </a:spcBef>
              <a:buSzPct val="100000"/>
              <a:buAutoNum type="arabicPeriod"/>
              <a:defRPr sz="1000" b="0" cap="none">
                <a:solidFill>
                  <a:srgbClr val="000000"/>
                </a:solidFill>
              </a:defRPr>
            </a:pPr>
            <a:r>
              <a:rPr lang="es-ES" dirty="0"/>
              <a:t>Ejecuta el código e incrusta los resultados y el texto en un archivo .</a:t>
            </a:r>
            <a:r>
              <a:rPr lang="es-ES" dirty="0" err="1"/>
              <a:t>md</a:t>
            </a:r>
            <a:r>
              <a:rPr lang="es-ES" dirty="0"/>
              <a:t> con:</a:t>
            </a:r>
            <a:r>
              <a:rPr dirty="0"/>
              <a:t> </a:t>
            </a:r>
            <a:br>
              <a:rPr dirty="0"/>
            </a:br>
            <a:r>
              <a:rPr b="1" dirty="0" err="1"/>
              <a:t>Knitr</a:t>
            </a:r>
            <a:r>
              <a:rPr dirty="0"/>
              <a:t>,</a:t>
            </a:r>
            <a:r>
              <a:rPr b="1" dirty="0"/>
              <a:t> </a:t>
            </a:r>
            <a:r>
              <a:rPr lang="es-ES" dirty="0"/>
              <a:t>si hay celdas {r} o</a:t>
            </a:r>
            <a:r>
              <a:rPr dirty="0"/>
              <a:t>,</a:t>
            </a:r>
            <a:br>
              <a:rPr dirty="0"/>
            </a:br>
            <a:r>
              <a:rPr b="1" dirty="0" err="1"/>
              <a:t>Jupyter</a:t>
            </a:r>
            <a:r>
              <a:rPr dirty="0"/>
              <a:t>, </a:t>
            </a:r>
            <a:r>
              <a:rPr lang="es-ES" dirty="0"/>
              <a:t>si hay otras celdas.</a:t>
            </a:r>
            <a:endParaRPr dirty="0"/>
          </a:p>
          <a:p>
            <a:pPr marL="176388" indent="-176388">
              <a:lnSpc>
                <a:spcPct val="80000"/>
              </a:lnSpc>
              <a:spcBef>
                <a:spcPts val="400"/>
              </a:spcBef>
              <a:buSzPct val="100000"/>
              <a:buAutoNum type="arabicPeriod"/>
              <a:defRPr sz="1000" b="0" cap="none">
                <a:solidFill>
                  <a:srgbClr val="000000"/>
                </a:solidFill>
              </a:defRPr>
            </a:pPr>
            <a:r>
              <a:rPr lang="es-ES" dirty="0"/>
              <a:t>Convierte el archivo .</a:t>
            </a:r>
            <a:r>
              <a:rPr lang="es-ES" dirty="0" err="1"/>
              <a:t>md</a:t>
            </a:r>
            <a:r>
              <a:rPr lang="es-ES" dirty="0"/>
              <a:t> al formato de salida con </a:t>
            </a:r>
            <a:r>
              <a:rPr lang="es-ES" dirty="0" err="1"/>
              <a:t>Pandoc</a:t>
            </a:r>
            <a:r>
              <a:rPr lang="es-ES" dirty="0"/>
              <a:t>.</a:t>
            </a:r>
            <a:endParaRPr dirty="0"/>
          </a:p>
        </p:txBody>
      </p:sp>
      <p:sp>
        <p:nvSpPr>
          <p:cNvPr id="214" name="Agrupar"/>
          <p:cNvSpPr/>
          <p:nvPr/>
        </p:nvSpPr>
        <p:spPr>
          <a:xfrm>
            <a:off x="5716989" y="9077941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rPr dirty="0"/>
              <a:t>Use</a:t>
            </a:r>
            <a:r>
              <a:rPr lang="es-ES" dirty="0"/>
              <a:t> el botón</a:t>
            </a:r>
            <a:r>
              <a:rPr dirty="0"/>
              <a:t> </a:t>
            </a:r>
            <a:r>
              <a:rPr b="1" dirty="0"/>
              <a:t>Render</a:t>
            </a:r>
            <a:endParaRPr dirty="0"/>
          </a:p>
        </p:txBody>
      </p:sp>
      <p:grpSp>
        <p:nvGrpSpPr>
          <p:cNvPr id="229" name="Agrupar"/>
          <p:cNvGrpSpPr/>
          <p:nvPr/>
        </p:nvGrpSpPr>
        <p:grpSpPr>
          <a:xfrm>
            <a:off x="247263" y="7963000"/>
            <a:ext cx="4856535" cy="2032057"/>
            <a:chOff x="0" y="-134032"/>
            <a:chExt cx="4856534" cy="2032056"/>
          </a:xfrm>
        </p:grpSpPr>
        <p:sp>
          <p:nvSpPr>
            <p:cNvPr id="215" name="Rectángulo"/>
            <p:cNvSpPr/>
            <p:nvPr/>
          </p:nvSpPr>
          <p:spPr>
            <a:xfrm>
              <a:off x="2508036" y="0"/>
              <a:ext cx="2338632" cy="805260"/>
            </a:xfrm>
            <a:prstGeom prst="roundRect">
              <a:avLst>
                <a:gd name="adj" fmla="val 0"/>
              </a:avLst>
            </a:prstGeom>
            <a:solidFill>
              <a:srgbClr val="F0F5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endParaRPr/>
            </a:p>
          </p:txBody>
        </p:sp>
        <p:sp>
          <p:nvSpPr>
            <p:cNvPr id="216" name="USE A Tool with A Rich Editing Experience"/>
            <p:cNvSpPr txBox="1"/>
            <p:nvPr/>
          </p:nvSpPr>
          <p:spPr>
            <a:xfrm>
              <a:off x="0" y="-87032"/>
              <a:ext cx="2418636" cy="6642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r>
                <a:rPr lang="es-ES"/>
                <a:t>USE Una herramienta con una rica experiencia de edición</a:t>
              </a:r>
              <a:endParaRPr dirty="0"/>
            </a:p>
          </p:txBody>
        </p:sp>
        <p:grpSp>
          <p:nvGrpSpPr>
            <p:cNvPr id="219" name="Agrupar"/>
            <p:cNvGrpSpPr/>
            <p:nvPr/>
          </p:nvGrpSpPr>
          <p:grpSpPr>
            <a:xfrm>
              <a:off x="41590" y="491666"/>
              <a:ext cx="876973" cy="274241"/>
              <a:chOff x="0" y="1525"/>
              <a:chExt cx="876972" cy="274240"/>
            </a:xfrm>
          </p:grpSpPr>
          <p:sp>
            <p:nvSpPr>
              <p:cNvPr id="217" name="RStudio"/>
              <p:cNvSpPr txBox="1"/>
              <p:nvPr/>
            </p:nvSpPr>
            <p:spPr>
              <a:xfrm>
                <a:off x="303314" y="6349"/>
                <a:ext cx="573659" cy="2615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400"/>
                  </a:spcBef>
                  <a:defRPr sz="1000" b="0" cap="none">
                    <a:solidFill>
                      <a:srgbClr val="000000"/>
                    </a:solidFill>
                  </a:defRPr>
                </a:lvl1pPr>
              </a:lstStyle>
              <a:p>
                <a:r>
                  <a:t>RStudio</a:t>
                </a:r>
              </a:p>
            </p:txBody>
          </p:sp>
          <p:pic>
            <p:nvPicPr>
              <p:cNvPr id="218" name="pasted-image.png" descr="pasted-image.pn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0" y="1525"/>
                <a:ext cx="274241" cy="27424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22" name="Agrupar"/>
            <p:cNvGrpSpPr/>
            <p:nvPr/>
          </p:nvGrpSpPr>
          <p:grpSpPr>
            <a:xfrm>
              <a:off x="915500" y="502077"/>
              <a:ext cx="1565747" cy="1395947"/>
              <a:chOff x="0" y="65783"/>
              <a:chExt cx="1565746" cy="1395946"/>
            </a:xfrm>
          </p:grpSpPr>
          <p:sp>
            <p:nvSpPr>
              <p:cNvPr id="220" name="Visual Studio Code +  Quarto extension"/>
              <p:cNvSpPr/>
              <p:nvPr/>
            </p:nvSpPr>
            <p:spPr>
              <a:xfrm>
                <a:off x="295746" y="191730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400"/>
                  </a:spcBef>
                  <a:defRPr sz="1000" b="0" cap="none">
                    <a:solidFill>
                      <a:srgbClr val="000000"/>
                    </a:solidFill>
                  </a:defRPr>
                </a:pPr>
                <a:r>
                  <a:rPr dirty="0"/>
                  <a:t>Visual Studio Code + </a:t>
                </a:r>
                <a:br>
                  <a:rPr dirty="0"/>
                </a:br>
                <a:r>
                  <a:rPr dirty="0"/>
                  <a:t>Quarto </a:t>
                </a:r>
              </a:p>
            </p:txBody>
          </p:sp>
          <p:pic>
            <p:nvPicPr>
              <p:cNvPr id="221" name="vscode.png" descr="vscode.png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0" y="65783"/>
                <a:ext cx="263067" cy="2630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23" name="Screen Shot 2023-07-24 at 10.50.22 AM.png" descr="Screen Shot 2023-07-24 at 10.50.22 AM.png"/>
            <p:cNvPicPr>
              <a:picLocks noChangeAspect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>
            <a:xfrm>
              <a:off x="0" y="1605069"/>
              <a:ext cx="4856534" cy="2742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4" name="Edit Quarto documents with a Visual Editor"/>
            <p:cNvSpPr txBox="1"/>
            <p:nvPr/>
          </p:nvSpPr>
          <p:spPr>
            <a:xfrm>
              <a:off x="0" y="1315353"/>
              <a:ext cx="2213129" cy="3564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400"/>
                </a:spcBef>
                <a:defRPr sz="1000" b="0" cap="none">
                  <a:solidFill>
                    <a:srgbClr val="000000"/>
                  </a:solidFill>
                </a:defRPr>
              </a:pPr>
              <a:r>
                <a:rPr lang="es-ES"/>
                <a:t>Editar documentos en cuarto con un editor visual</a:t>
              </a:r>
              <a:endParaRPr b="1" dirty="0"/>
            </a:p>
          </p:txBody>
        </p:sp>
        <p:sp>
          <p:nvSpPr>
            <p:cNvPr id="225" name="Run code cells as you write"/>
            <p:cNvSpPr txBox="1"/>
            <p:nvPr/>
          </p:nvSpPr>
          <p:spPr>
            <a:xfrm>
              <a:off x="0" y="784544"/>
              <a:ext cx="2371459" cy="3564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400"/>
                </a:spcBef>
                <a:defRPr sz="1000" b="0" cap="none">
                  <a:solidFill>
                    <a:srgbClr val="000000"/>
                  </a:solidFill>
                </a:defRPr>
              </a:pPr>
              <a:r>
                <a:rPr lang="es-ES"/>
                <a:t>Ejecute celdas de código a medida que escribe</a:t>
              </a:r>
              <a:endParaRPr dirty="0"/>
            </a:p>
          </p:txBody>
        </p:sp>
        <p:sp>
          <p:nvSpPr>
            <p:cNvPr id="226" name="Render with a button or keyboard shortcut"/>
            <p:cNvSpPr txBox="1"/>
            <p:nvPr/>
          </p:nvSpPr>
          <p:spPr>
            <a:xfrm>
              <a:off x="0" y="1039258"/>
              <a:ext cx="2241973" cy="3564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400"/>
                </a:spcBef>
                <a:defRPr sz="1000" b="0" cap="none">
                  <a:solidFill>
                    <a:srgbClr val="000000"/>
                  </a:solidFill>
                </a:defRPr>
              </a:pPr>
              <a:r>
                <a:rPr lang="es-ES"/>
                <a:t>Renderizar con un botón o un método abreviado de teclado</a:t>
              </a:r>
              <a:endParaRPr dirty="0"/>
            </a:p>
          </p:txBody>
        </p:sp>
        <p:sp>
          <p:nvSpPr>
            <p:cNvPr id="227" name="Quarto documents (.qmd) can be edited in any tool that edits text."/>
            <p:cNvSpPr txBox="1"/>
            <p:nvPr/>
          </p:nvSpPr>
          <p:spPr>
            <a:xfrm>
              <a:off x="2595922" y="250372"/>
              <a:ext cx="2135326" cy="4795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400"/>
                </a:spcBef>
                <a:defRPr sz="1000" b="0" cap="none">
                  <a:solidFill>
                    <a:srgbClr val="000000"/>
                  </a:solidFill>
                </a:defRPr>
              </a:lvl1pPr>
            </a:lstStyle>
            <a:p>
              <a:r>
                <a:rPr lang="es-ES"/>
                <a:t>Los documentos en cuarto (.qmd) se pueden editar en cualquier herramienta que edite texto.</a:t>
              </a:r>
              <a:endParaRPr dirty="0"/>
            </a:p>
          </p:txBody>
        </p:sp>
        <p:sp>
          <p:nvSpPr>
            <p:cNvPr id="228" name="Or any text editor"/>
            <p:cNvSpPr txBox="1"/>
            <p:nvPr/>
          </p:nvSpPr>
          <p:spPr>
            <a:xfrm>
              <a:off x="2481248" y="-134032"/>
              <a:ext cx="2336909" cy="4795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r>
                <a:rPr lang="es-ES"/>
                <a:t>O cualquier editor de texto</a:t>
              </a:r>
              <a:endParaRPr dirty="0"/>
            </a:p>
          </p:txBody>
        </p:sp>
      </p:grpSp>
      <p:sp>
        <p:nvSpPr>
          <p:cNvPr id="230" name="Línea"/>
          <p:cNvSpPr/>
          <p:nvPr/>
        </p:nvSpPr>
        <p:spPr>
          <a:xfrm>
            <a:off x="10491629" y="1930539"/>
            <a:ext cx="3234346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1" name="Línea"/>
          <p:cNvSpPr/>
          <p:nvPr/>
        </p:nvSpPr>
        <p:spPr>
          <a:xfrm>
            <a:off x="257129" y="1100632"/>
            <a:ext cx="9957288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2" name="Apply formatting in Visual Editor. Saved as Markdown in source."/>
          <p:cNvSpPr txBox="1"/>
          <p:nvPr/>
        </p:nvSpPr>
        <p:spPr>
          <a:xfrm>
            <a:off x="2742951" y="8899773"/>
            <a:ext cx="1166124" cy="749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400"/>
              </a:spcBef>
              <a:defRPr sz="1000" b="0" cap="none"/>
            </a:lvl1pPr>
          </a:lstStyle>
          <a:p>
            <a:r>
              <a:rPr lang="es-ES"/>
              <a:t>Aplicar formato en el Editor visual. Guardado como Markdown en el código fuente.</a:t>
            </a:r>
            <a:endParaRPr dirty="0"/>
          </a:p>
        </p:txBody>
      </p:sp>
      <p:sp>
        <p:nvSpPr>
          <p:cNvPr id="233" name="Insert elements like code cells, cross references,  and more."/>
          <p:cNvSpPr txBox="1"/>
          <p:nvPr/>
        </p:nvSpPr>
        <p:spPr>
          <a:xfrm>
            <a:off x="3937673" y="8899773"/>
            <a:ext cx="1276253" cy="749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80000"/>
              </a:lnSpc>
              <a:spcBef>
                <a:spcPts val="400"/>
              </a:spcBef>
              <a:defRPr sz="1000" b="0" cap="none"/>
            </a:pPr>
            <a:r>
              <a:rPr lang="es-ES"/>
              <a:t>Inserte elementos como</a:t>
            </a:r>
            <a:br>
              <a:rPr lang="es-ES"/>
            </a:br>
            <a:r>
              <a:rPr lang="es-ES"/>
              <a:t>celdas de código, referencias cruzadas y más.</a:t>
            </a:r>
            <a:endParaRPr dirty="0"/>
          </a:p>
        </p:txBody>
      </p:sp>
      <p:sp>
        <p:nvSpPr>
          <p:cNvPr id="234" name="Línea"/>
          <p:cNvSpPr/>
          <p:nvPr/>
        </p:nvSpPr>
        <p:spPr>
          <a:xfrm>
            <a:off x="3305347" y="9506208"/>
            <a:ext cx="1" cy="248842"/>
          </a:xfrm>
          <a:prstGeom prst="line">
            <a:avLst/>
          </a:prstGeom>
          <a:ln w="25400">
            <a:solidFill>
              <a:srgbClr val="42709B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5" name="Línea"/>
          <p:cNvSpPr/>
          <p:nvPr/>
        </p:nvSpPr>
        <p:spPr>
          <a:xfrm>
            <a:off x="4105447" y="9384933"/>
            <a:ext cx="1" cy="365165"/>
          </a:xfrm>
          <a:prstGeom prst="line">
            <a:avLst/>
          </a:prstGeom>
          <a:ln w="25400">
            <a:solidFill>
              <a:srgbClr val="42709B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42" name="Agrupar"/>
          <p:cNvGrpSpPr/>
          <p:nvPr/>
        </p:nvGrpSpPr>
        <p:grpSpPr>
          <a:xfrm>
            <a:off x="10524304" y="8076886"/>
            <a:ext cx="3118307" cy="365165"/>
            <a:chOff x="0" y="0"/>
            <a:chExt cx="3118305" cy="365164"/>
          </a:xfrm>
        </p:grpSpPr>
        <p:sp>
          <p:nvSpPr>
            <p:cNvPr id="236" name="Rectángulo redondeado"/>
            <p:cNvSpPr/>
            <p:nvPr/>
          </p:nvSpPr>
          <p:spPr>
            <a:xfrm>
              <a:off x="0" y="143542"/>
              <a:ext cx="3118306" cy="221623"/>
            </a:xfrm>
            <a:prstGeom prst="roundRect">
              <a:avLst>
                <a:gd name="adj" fmla="val 24469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400"/>
                </a:spcBef>
                <a:defRPr sz="110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7" name="Rectángulo"/>
            <p:cNvSpPr/>
            <p:nvPr/>
          </p:nvSpPr>
          <p:spPr>
            <a:xfrm>
              <a:off x="0" y="143542"/>
              <a:ext cx="3111498" cy="1346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400"/>
                </a:spcBef>
                <a:defRPr sz="110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8" name="quarto create project {type}"/>
            <p:cNvSpPr txBox="1"/>
            <p:nvPr/>
          </p:nvSpPr>
          <p:spPr>
            <a:xfrm>
              <a:off x="49538" y="105442"/>
              <a:ext cx="2783337" cy="2580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900" b="0" cap="none">
                  <a:solidFill>
                    <a:srgbClr val="000000"/>
                  </a:solidFill>
                </a:defRPr>
              </a:pPr>
              <a:r>
                <a:rPr dirty="0">
                  <a:solidFill>
                    <a:srgbClr val="53585F"/>
                  </a:solidFill>
                </a:rPr>
                <a:t>quarto </a:t>
              </a:r>
              <a:r>
                <a:rPr b="1" dirty="0"/>
                <a:t>create project</a:t>
              </a:r>
              <a:r>
                <a:rPr dirty="0">
                  <a:solidFill>
                    <a:srgbClr val="42709B"/>
                  </a:solidFill>
                </a:rPr>
                <a:t> </a:t>
              </a:r>
              <a:r>
                <a:rPr b="1" dirty="0">
                  <a:solidFill>
                    <a:srgbClr val="42709B"/>
                  </a:solidFill>
                </a:rPr>
                <a:t>{type}</a:t>
              </a:r>
            </a:p>
          </p:txBody>
        </p:sp>
        <p:sp>
          <p:nvSpPr>
            <p:cNvPr id="239" name="Rectángulo redondeado"/>
            <p:cNvSpPr/>
            <p:nvPr/>
          </p:nvSpPr>
          <p:spPr>
            <a:xfrm>
              <a:off x="0" y="0"/>
              <a:ext cx="3118306" cy="135903"/>
            </a:xfrm>
            <a:prstGeom prst="roundRect">
              <a:avLst>
                <a:gd name="adj" fmla="val 39679"/>
              </a:avLst>
            </a:prstGeom>
            <a:solidFill>
              <a:srgbClr val="7AAAD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 b="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0" name="Rectángulo"/>
            <p:cNvSpPr/>
            <p:nvPr/>
          </p:nvSpPr>
          <p:spPr>
            <a:xfrm>
              <a:off x="0" y="62174"/>
              <a:ext cx="3118306" cy="86537"/>
            </a:xfrm>
            <a:prstGeom prst="rect">
              <a:avLst/>
            </a:prstGeom>
            <a:solidFill>
              <a:srgbClr val="7AAAD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 b="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1" name="Terminal"/>
            <p:cNvSpPr txBox="1"/>
            <p:nvPr/>
          </p:nvSpPr>
          <p:spPr>
            <a:xfrm>
              <a:off x="65440" y="8902"/>
              <a:ext cx="500461" cy="127001"/>
            </a:xfrm>
            <a:prstGeom prst="rect">
              <a:avLst/>
            </a:prstGeom>
            <a:solidFill>
              <a:srgbClr val="7AAAD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800" b="0" cap="none">
                  <a:solidFill>
                    <a:srgbClr val="FFFFFF"/>
                  </a:solidFill>
                </a:defRPr>
              </a:lvl1pPr>
            </a:lstStyle>
            <a:p>
              <a:r>
                <a:t>Terminal</a:t>
              </a:r>
            </a:p>
          </p:txBody>
        </p:sp>
      </p:grpSp>
      <p:sp>
        <p:nvSpPr>
          <p:cNvPr id="243" name="Author documents as .qmd files or Jupyter notebooks.  Write in a rich Markdown syntax."/>
          <p:cNvSpPr txBox="1"/>
          <p:nvPr/>
        </p:nvSpPr>
        <p:spPr>
          <a:xfrm>
            <a:off x="3502244" y="2348721"/>
            <a:ext cx="1848607" cy="725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rPr lang="es-ES"/>
              <a:t>Cree documentos como archivos .qmd o cuadernos de Jupyter Notebook. </a:t>
            </a:r>
            <a:br>
              <a:rPr lang="es-ES"/>
            </a:br>
            <a:r>
              <a:rPr lang="es-ES"/>
              <a:t>Escriba una sintaxis de Markdown enriquecida.</a:t>
            </a:r>
            <a:endParaRPr dirty="0"/>
          </a:p>
        </p:txBody>
      </p:sp>
      <p:sp>
        <p:nvSpPr>
          <p:cNvPr id="244" name="Produce HTML, PDF, MS Word reveal.js, MS Powerpoint, Beamer Websites, blogs, books..."/>
          <p:cNvSpPr txBox="1"/>
          <p:nvPr/>
        </p:nvSpPr>
        <p:spPr>
          <a:xfrm>
            <a:off x="5787214" y="2384105"/>
            <a:ext cx="2206855" cy="47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rPr lang="es-ES"/>
              <a:t>Producir HTML, PDF, MS Word</a:t>
            </a:r>
            <a:br>
              <a:rPr lang="es-ES"/>
            </a:br>
            <a:r>
              <a:rPr lang="es-ES"/>
              <a:t>reveal.js, MS Powerpoint, Beamer</a:t>
            </a:r>
            <a:br>
              <a:rPr lang="es-ES"/>
            </a:br>
            <a:r>
              <a:rPr lang="es-ES"/>
              <a:t>Webs, blogs, libros...</a:t>
            </a:r>
            <a:endParaRPr dirty="0"/>
          </a:p>
        </p:txBody>
      </p:sp>
      <p:sp>
        <p:nvSpPr>
          <p:cNvPr id="245" name="Quickly deploy to GitHub Pages, Netlify, Quarto Pub, Posit Cloud, or Posit Connect"/>
          <p:cNvSpPr txBox="1"/>
          <p:nvPr/>
        </p:nvSpPr>
        <p:spPr>
          <a:xfrm>
            <a:off x="8073902" y="2384105"/>
            <a:ext cx="2003342" cy="47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rPr lang="es-ES" dirty="0"/>
              <a:t>Despliega rápidamente en</a:t>
            </a:r>
            <a:br>
              <a:rPr lang="es-ES" dirty="0"/>
            </a:br>
            <a:r>
              <a:rPr lang="es-ES" dirty="0"/>
              <a:t>GitHub Pages, </a:t>
            </a:r>
            <a:r>
              <a:rPr lang="es-ES" dirty="0" err="1"/>
              <a:t>Netlify</a:t>
            </a:r>
            <a:r>
              <a:rPr lang="es-ES" dirty="0"/>
              <a:t>, </a:t>
            </a:r>
            <a:r>
              <a:rPr lang="es-ES" dirty="0" err="1"/>
              <a:t>Quarto</a:t>
            </a:r>
            <a:r>
              <a:rPr lang="es-ES" dirty="0"/>
              <a:t> Pub, </a:t>
            </a:r>
            <a:r>
              <a:rPr lang="es-ES" dirty="0" err="1"/>
              <a:t>Posit</a:t>
            </a:r>
            <a:r>
              <a:rPr lang="es-ES" dirty="0"/>
              <a:t> Cloud o </a:t>
            </a:r>
            <a:r>
              <a:rPr lang="es-ES" dirty="0" err="1"/>
              <a:t>Posit</a:t>
            </a:r>
            <a:r>
              <a:rPr lang="es-ES" dirty="0"/>
              <a:t> </a:t>
            </a:r>
            <a:r>
              <a:rPr lang="es-ES" dirty="0" err="1"/>
              <a:t>Connect</a:t>
            </a:r>
            <a:endParaRPr dirty="0"/>
          </a:p>
        </p:txBody>
      </p:sp>
      <p:pic>
        <p:nvPicPr>
          <p:cNvPr id="246" name="pasted-image.png" descr="pasted-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394971" y="5978604"/>
            <a:ext cx="280143" cy="2451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pasted-image.png" descr="pasted-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394971" y="5565748"/>
            <a:ext cx="280143" cy="245125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Output integrated into document…"/>
          <p:cNvSpPr/>
          <p:nvPr/>
        </p:nvSpPr>
        <p:spPr>
          <a:xfrm>
            <a:off x="7802639" y="6620263"/>
            <a:ext cx="2214568" cy="733245"/>
          </a:xfrm>
          <a:prstGeom prst="roundRect">
            <a:avLst>
              <a:gd name="adj" fmla="val 10355"/>
            </a:avLst>
          </a:prstGeom>
          <a:solidFill>
            <a:srgbClr val="FFFFFF"/>
          </a:solidFill>
          <a:ln w="25400">
            <a:solidFill>
              <a:srgbClr val="42709B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 algn="ctr">
              <a:lnSpc>
                <a:spcPct val="80000"/>
              </a:lnSpc>
              <a:spcBef>
                <a:spcPts val="400"/>
              </a:spcBef>
              <a:defRPr sz="1100" cap="none"/>
            </a:pPr>
            <a:r>
              <a:rPr lang="es-ES" dirty="0"/>
              <a:t>Salida integrada en el documento
Controle cómo aparece la salida con comentarios especiales en el código</a:t>
            </a:r>
            <a:endParaRPr dirty="0"/>
          </a:p>
        </p:txBody>
      </p:sp>
      <p:sp>
        <p:nvSpPr>
          <p:cNvPr id="249" name="Línea"/>
          <p:cNvSpPr/>
          <p:nvPr/>
        </p:nvSpPr>
        <p:spPr>
          <a:xfrm flipH="1" flipV="1">
            <a:off x="6829451" y="5114527"/>
            <a:ext cx="1382150" cy="401750"/>
          </a:xfrm>
          <a:prstGeom prst="line">
            <a:avLst/>
          </a:prstGeom>
          <a:ln w="25400">
            <a:solidFill>
              <a:srgbClr val="42709B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0" name="Features for scientific publishing…"/>
          <p:cNvSpPr/>
          <p:nvPr/>
        </p:nvSpPr>
        <p:spPr>
          <a:xfrm>
            <a:off x="8120907" y="5309698"/>
            <a:ext cx="1896300" cy="793546"/>
          </a:xfrm>
          <a:prstGeom prst="roundRect">
            <a:avLst>
              <a:gd name="adj" fmla="val 8830"/>
            </a:avLst>
          </a:prstGeom>
          <a:solidFill>
            <a:srgbClr val="FFFFFF"/>
          </a:solidFill>
          <a:ln w="25400">
            <a:solidFill>
              <a:srgbClr val="42709B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 algn="ctr">
              <a:lnSpc>
                <a:spcPct val="80000"/>
              </a:lnSpc>
              <a:spcBef>
                <a:spcPts val="400"/>
              </a:spcBef>
              <a:defRPr sz="1100" cap="none"/>
            </a:pPr>
            <a:r>
              <a:rPr lang="es-ES" dirty="0"/>
              <a:t>Características para la publicación científica
Referencias cruzadas, citas, ecuaciones y más</a:t>
            </a:r>
            <a:endParaRPr dirty="0"/>
          </a:p>
        </p:txBody>
      </p:sp>
      <p:pic>
        <p:nvPicPr>
          <p:cNvPr id="251" name="pasted-image.png" descr="pasted-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1592" y="8936834"/>
            <a:ext cx="274241" cy="274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vscode.png" descr="vscod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17179" y="9254334"/>
            <a:ext cx="263067" cy="263068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Agrupar"/>
          <p:cNvSpPr/>
          <p:nvPr/>
        </p:nvSpPr>
        <p:spPr>
          <a:xfrm>
            <a:off x="5680245" y="9369088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rPr dirty="0"/>
              <a:t>Use</a:t>
            </a:r>
            <a:r>
              <a:rPr lang="es-ES" dirty="0"/>
              <a:t> el botón</a:t>
            </a:r>
            <a:r>
              <a:rPr dirty="0"/>
              <a:t> </a:t>
            </a:r>
            <a:r>
              <a:rPr b="1" dirty="0"/>
              <a:t>Preview </a:t>
            </a:r>
            <a:endParaRPr dirty="0"/>
          </a:p>
        </p:txBody>
      </p:sp>
      <p:pic>
        <p:nvPicPr>
          <p:cNvPr id="254" name="quarto-preview-button.svg" descr="quarto-preview-button.sv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82989" y="9237044"/>
            <a:ext cx="274242" cy="274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quarto-render-button.png" descr="quarto-render-button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21651" y="8931827"/>
            <a:ext cx="274241" cy="27424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F66655-314F-EA26-EBBC-8CDED9627F1A}"/>
              </a:ext>
            </a:extLst>
          </p:cNvPr>
          <p:cNvSpPr txBox="1"/>
          <p:nvPr/>
        </p:nvSpPr>
        <p:spPr>
          <a:xfrm>
            <a:off x="10537812" y="8547590"/>
            <a:ext cx="2891648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1" i="0" u="none" strike="noStrike" kern="0" cap="all" spc="0" normalizeH="0" baseline="0" noProof="0" dirty="0">
                <a:ln>
                  <a:noFill/>
                </a:ln>
                <a:solidFill>
                  <a:srgbClr val="42709B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{type}: </a:t>
            </a:r>
            <a:r>
              <a:rPr kumimoji="0" lang="en-US" sz="700" b="0" i="0" u="none" strike="noStrike" kern="0" cap="all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default, website, blog, book, confluence,              manuscript</a:t>
            </a:r>
            <a:endParaRPr kumimoji="0" lang="es-ES" sz="700" b="0" i="0" u="none" strike="noStrike" cap="all" spc="0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Agrupar"/>
          <p:cNvGrpSpPr/>
          <p:nvPr/>
        </p:nvGrpSpPr>
        <p:grpSpPr>
          <a:xfrm>
            <a:off x="8388098" y="-1005302"/>
            <a:ext cx="6157893" cy="3553962"/>
            <a:chOff x="0" y="51032"/>
            <a:chExt cx="6157891" cy="3553961"/>
          </a:xfrm>
        </p:grpSpPr>
        <p:sp>
          <p:nvSpPr>
            <p:cNvPr id="257" name="Triángulo"/>
            <p:cNvSpPr/>
            <p:nvPr/>
          </p:nvSpPr>
          <p:spPr>
            <a:xfrm rot="1800000">
              <a:off x="1200670" y="304285"/>
              <a:ext cx="1319509" cy="1143860"/>
            </a:xfrm>
            <a:prstGeom prst="triangle">
              <a:avLst/>
            </a:prstGeom>
            <a:solidFill>
              <a:srgbClr val="7AAADC"/>
            </a:solidFill>
            <a:ln w="3175" cap="flat">
              <a:solidFill>
                <a:srgbClr val="7AAADC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8" name="Círculo"/>
            <p:cNvSpPr/>
            <p:nvPr/>
          </p:nvSpPr>
          <p:spPr>
            <a:xfrm flipH="1">
              <a:off x="1574075" y="838358"/>
              <a:ext cx="422090" cy="422090"/>
            </a:xfrm>
            <a:prstGeom prst="ellipse">
              <a:avLst/>
            </a:prstGeom>
            <a:solidFill>
              <a:srgbClr val="BAD4EE"/>
            </a:solidFill>
            <a:ln w="6350" cap="flat">
              <a:solidFill>
                <a:srgbClr val="BAD4EE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9" name="Círculo"/>
            <p:cNvSpPr/>
            <p:nvPr/>
          </p:nvSpPr>
          <p:spPr>
            <a:xfrm flipH="1">
              <a:off x="23293" y="819779"/>
              <a:ext cx="422090" cy="422089"/>
            </a:xfrm>
            <a:prstGeom prst="ellipse">
              <a:avLst/>
            </a:prstGeom>
            <a:solidFill>
              <a:srgbClr val="BAD4EE">
                <a:alpha val="50458"/>
              </a:srgbClr>
            </a:solidFill>
            <a:ln w="6350" cap="flat">
              <a:solidFill>
                <a:srgbClr val="BAD4EE">
                  <a:alpha val="50458"/>
                </a:srgb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0" name="Triángulo"/>
            <p:cNvSpPr/>
            <p:nvPr/>
          </p:nvSpPr>
          <p:spPr>
            <a:xfrm rot="19800000">
              <a:off x="2920266" y="973389"/>
              <a:ext cx="1319509" cy="1143860"/>
            </a:xfrm>
            <a:prstGeom prst="triangle">
              <a:avLst/>
            </a:prstGeom>
            <a:solidFill>
              <a:srgbClr val="BAD4EE"/>
            </a:solidFill>
            <a:ln w="6350" cap="flat">
              <a:solidFill>
                <a:srgbClr val="BAD4EE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1" name="Triángulo"/>
            <p:cNvSpPr/>
            <p:nvPr/>
          </p:nvSpPr>
          <p:spPr>
            <a:xfrm rot="1800000">
              <a:off x="3493651" y="1634009"/>
              <a:ext cx="1319510" cy="1143861"/>
            </a:xfrm>
            <a:prstGeom prst="triangle">
              <a:avLst/>
            </a:prstGeom>
            <a:solidFill>
              <a:srgbClr val="7AAADC"/>
            </a:solidFill>
            <a:ln w="3175" cap="flat">
              <a:solidFill>
                <a:srgbClr val="7AAADC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2" name="Círculo"/>
            <p:cNvSpPr/>
            <p:nvPr/>
          </p:nvSpPr>
          <p:spPr>
            <a:xfrm flipH="1">
              <a:off x="3484314" y="1507462"/>
              <a:ext cx="422090" cy="422090"/>
            </a:xfrm>
            <a:prstGeom prst="ellipse">
              <a:avLst/>
            </a:prstGeom>
            <a:solidFill>
              <a:srgbClr val="7AAADC"/>
            </a:solidFill>
            <a:ln w="3175" cap="flat">
              <a:solidFill>
                <a:srgbClr val="7AAADC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3" name="Círculo"/>
            <p:cNvSpPr/>
            <p:nvPr/>
          </p:nvSpPr>
          <p:spPr>
            <a:xfrm flipH="1">
              <a:off x="3867056" y="2168082"/>
              <a:ext cx="422090" cy="422090"/>
            </a:xfrm>
            <a:prstGeom prst="ellipse">
              <a:avLst/>
            </a:prstGeom>
            <a:solidFill>
              <a:srgbClr val="BAD4EE"/>
            </a:solidFill>
            <a:ln w="6350" cap="flat">
              <a:solidFill>
                <a:srgbClr val="BAD4EE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4" name="Triángulo"/>
            <p:cNvSpPr/>
            <p:nvPr/>
          </p:nvSpPr>
          <p:spPr>
            <a:xfrm rot="1800000">
              <a:off x="3493651" y="312964"/>
              <a:ext cx="1319510" cy="1143860"/>
            </a:xfrm>
            <a:prstGeom prst="triangle">
              <a:avLst/>
            </a:prstGeom>
            <a:solidFill>
              <a:srgbClr val="7AAADC"/>
            </a:solidFill>
            <a:ln w="3175" cap="flat">
              <a:solidFill>
                <a:srgbClr val="7AAADC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5" name="Círculo"/>
            <p:cNvSpPr/>
            <p:nvPr/>
          </p:nvSpPr>
          <p:spPr>
            <a:xfrm flipH="1">
              <a:off x="3867056" y="847036"/>
              <a:ext cx="422090" cy="422090"/>
            </a:xfrm>
            <a:prstGeom prst="ellipse">
              <a:avLst/>
            </a:prstGeom>
            <a:solidFill>
              <a:srgbClr val="BAD4EE"/>
            </a:solidFill>
            <a:ln w="6350" cap="flat">
              <a:solidFill>
                <a:srgbClr val="BAD4EE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6" name="Triángulo"/>
            <p:cNvSpPr/>
            <p:nvPr/>
          </p:nvSpPr>
          <p:spPr>
            <a:xfrm rot="19800000">
              <a:off x="4067423" y="318647"/>
              <a:ext cx="1319509" cy="1143861"/>
            </a:xfrm>
            <a:prstGeom prst="triangle">
              <a:avLst/>
            </a:prstGeom>
            <a:solidFill>
              <a:srgbClr val="BAD4EE"/>
            </a:solidFill>
            <a:ln w="6350" cap="flat">
              <a:solidFill>
                <a:srgbClr val="BAD4EE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7" name="Círculo"/>
            <p:cNvSpPr/>
            <p:nvPr/>
          </p:nvSpPr>
          <p:spPr>
            <a:xfrm flipH="1">
              <a:off x="4631471" y="852720"/>
              <a:ext cx="422090" cy="422090"/>
            </a:xfrm>
            <a:prstGeom prst="ellipse">
              <a:avLst/>
            </a:prstGeom>
            <a:solidFill>
              <a:srgbClr val="7AAADC"/>
            </a:solidFill>
            <a:ln w="3175" cap="flat">
              <a:solidFill>
                <a:srgbClr val="7AAADC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8" name="Triángulo"/>
            <p:cNvSpPr/>
            <p:nvPr/>
          </p:nvSpPr>
          <p:spPr>
            <a:xfrm rot="1800000">
              <a:off x="4640808" y="979268"/>
              <a:ext cx="1319509" cy="1143861"/>
            </a:xfrm>
            <a:prstGeom prst="triangle">
              <a:avLst/>
            </a:prstGeom>
            <a:solidFill>
              <a:srgbClr val="7AAADC"/>
            </a:solidFill>
            <a:ln w="3175" cap="flat">
              <a:solidFill>
                <a:srgbClr val="7AAADC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9" name="Círculo"/>
            <p:cNvSpPr/>
            <p:nvPr/>
          </p:nvSpPr>
          <p:spPr>
            <a:xfrm flipH="1">
              <a:off x="5014212" y="1513341"/>
              <a:ext cx="422090" cy="422090"/>
            </a:xfrm>
            <a:prstGeom prst="ellipse">
              <a:avLst/>
            </a:prstGeom>
            <a:solidFill>
              <a:srgbClr val="BAD4EE"/>
            </a:solidFill>
            <a:ln w="6350" cap="flat">
              <a:solidFill>
                <a:srgbClr val="BAD4EE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0" name="Triángulo"/>
            <p:cNvSpPr/>
            <p:nvPr/>
          </p:nvSpPr>
          <p:spPr>
            <a:xfrm rot="19800000">
              <a:off x="1774441" y="309969"/>
              <a:ext cx="1319510" cy="1143861"/>
            </a:xfrm>
            <a:prstGeom prst="triangle">
              <a:avLst/>
            </a:prstGeom>
            <a:solidFill>
              <a:srgbClr val="BAD4EE"/>
            </a:solidFill>
            <a:ln w="6350" cap="flat">
              <a:solidFill>
                <a:srgbClr val="BAD4EE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1" name="Círculo"/>
            <p:cNvSpPr/>
            <p:nvPr/>
          </p:nvSpPr>
          <p:spPr>
            <a:xfrm flipH="1">
              <a:off x="2338489" y="844041"/>
              <a:ext cx="422090" cy="422090"/>
            </a:xfrm>
            <a:prstGeom prst="ellipse">
              <a:avLst/>
            </a:prstGeom>
            <a:solidFill>
              <a:srgbClr val="7AAADC"/>
            </a:solidFill>
            <a:ln w="3175" cap="flat">
              <a:solidFill>
                <a:srgbClr val="7AAADC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2" name="Rectángulo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2462" t="-2372" r="47537" b="10237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7AAADC"/>
                  </a:solidFill>
                </a:defRPr>
              </a:pPr>
              <a:endParaRPr/>
            </a:p>
          </p:txBody>
        </p:sp>
      </p:grpSp>
      <p:sp>
        <p:nvSpPr>
          <p:cNvPr id="274" name="Línea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275" name="posit-full-color.png" descr="posit-full-colo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2542" y="10050579"/>
            <a:ext cx="1719068" cy="544372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Figures "/>
          <p:cNvSpPr txBox="1"/>
          <p:nvPr/>
        </p:nvSpPr>
        <p:spPr>
          <a:xfrm>
            <a:off x="3765400" y="6132543"/>
            <a:ext cx="845985" cy="294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r>
              <a:rPr lang="es-ES"/>
              <a:t>Figuras </a:t>
            </a:r>
            <a:endParaRPr sz="1400" b="0" baseline="-7142" dirty="0"/>
          </a:p>
        </p:txBody>
      </p:sp>
      <p:sp>
        <p:nvSpPr>
          <p:cNvPr id="278" name="```{python}…"/>
          <p:cNvSpPr/>
          <p:nvPr/>
        </p:nvSpPr>
        <p:spPr>
          <a:xfrm>
            <a:off x="3765400" y="7092071"/>
            <a:ext cx="3099184" cy="1089702"/>
          </a:xfrm>
          <a:prstGeom prst="roundRect">
            <a:avLst>
              <a:gd name="adj" fmla="val 5895"/>
            </a:avLst>
          </a:prstGeom>
          <a:solidFill>
            <a:srgbClr val="F0F5F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```{python}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#| label: fig-LABEL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#| fig-cap: CAP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#| fig-alt: ALT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{{ plot code here }}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```</a:t>
            </a:r>
          </a:p>
        </p:txBody>
      </p:sp>
      <p:sp>
        <p:nvSpPr>
          <p:cNvPr id="279" name="Tables "/>
          <p:cNvSpPr txBox="1"/>
          <p:nvPr/>
        </p:nvSpPr>
        <p:spPr>
          <a:xfrm>
            <a:off x="7112626" y="5623564"/>
            <a:ext cx="733774" cy="294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r>
              <a:rPr lang="es-ES" dirty="0"/>
              <a:t>TABLAS</a:t>
            </a:r>
            <a:endParaRPr dirty="0"/>
          </a:p>
        </p:txBody>
      </p:sp>
      <p:sp>
        <p:nvSpPr>
          <p:cNvPr id="280" name="|object | radius|…"/>
          <p:cNvSpPr/>
          <p:nvPr/>
        </p:nvSpPr>
        <p:spPr>
          <a:xfrm>
            <a:off x="7112626" y="6193309"/>
            <a:ext cx="1804558" cy="1212761"/>
          </a:xfrm>
          <a:prstGeom prst="roundRect">
            <a:avLst>
              <a:gd name="adj" fmla="val 5297"/>
            </a:avLst>
          </a:prstGeom>
          <a:solidFill>
            <a:srgbClr val="F0F5F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|object | radius|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|:------|------:|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|Sun    | 696000|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|Earth  |   6371|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: CAPTION {#tbl-LABEL}</a:t>
            </a:r>
          </a:p>
        </p:txBody>
      </p:sp>
      <p:sp>
        <p:nvSpPr>
          <p:cNvPr id="281" name="COMPUTATION Output a Markdown table or an HTML table from your code"/>
          <p:cNvSpPr txBox="1"/>
          <p:nvPr/>
        </p:nvSpPr>
        <p:spPr>
          <a:xfrm>
            <a:off x="9041304" y="5697183"/>
            <a:ext cx="4400356" cy="233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rPr b="1" dirty="0">
                <a:solidFill>
                  <a:srgbClr val="42709B"/>
                </a:solidFill>
              </a:rPr>
              <a:t>C</a:t>
            </a:r>
            <a:r>
              <a:rPr lang="es-ES" b="1" dirty="0" err="1">
                <a:solidFill>
                  <a:srgbClr val="42709B"/>
                </a:solidFill>
              </a:rPr>
              <a:t>Ó</a:t>
            </a:r>
            <a:r>
              <a:rPr b="1" dirty="0">
                <a:solidFill>
                  <a:srgbClr val="42709B"/>
                </a:solidFill>
              </a:rPr>
              <a:t>MPUT</a:t>
            </a:r>
            <a:r>
              <a:rPr lang="es-ES" b="1" dirty="0">
                <a:solidFill>
                  <a:srgbClr val="42709B"/>
                </a:solidFill>
              </a:rPr>
              <a:t>O</a:t>
            </a:r>
            <a:r>
              <a:rPr dirty="0"/>
              <a:t> Output a Markdown table or an HTML table from your code</a:t>
            </a:r>
          </a:p>
        </p:txBody>
      </p:sp>
      <p:sp>
        <p:nvSpPr>
          <p:cNvPr id="282" name="```{r}…"/>
          <p:cNvSpPr/>
          <p:nvPr/>
        </p:nvSpPr>
        <p:spPr>
          <a:xfrm>
            <a:off x="9041304" y="6520439"/>
            <a:ext cx="1829773" cy="911031"/>
          </a:xfrm>
          <a:prstGeom prst="roundRect">
            <a:avLst>
              <a:gd name="adj" fmla="val 3415"/>
            </a:avLst>
          </a:prstGeom>
          <a:solidFill>
            <a:srgbClr val="F0F5F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```{r}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#| label: tbl-LABEL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#| tbl-cap: CAPTION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knitr::kable(head(cars))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```</a:t>
            </a:r>
          </a:p>
        </p:txBody>
      </p:sp>
      <p:sp>
        <p:nvSpPr>
          <p:cNvPr id="283" name="Use knitr::kable() to produce Markdown:"/>
          <p:cNvSpPr txBox="1"/>
          <p:nvPr/>
        </p:nvSpPr>
        <p:spPr>
          <a:xfrm>
            <a:off x="9041304" y="6129489"/>
            <a:ext cx="2036452" cy="356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lvl1pPr>
          </a:lstStyle>
          <a:p>
            <a:r>
              <a:rPr dirty="0"/>
              <a:t>Use </a:t>
            </a:r>
            <a:r>
              <a:rPr dirty="0" err="1"/>
              <a:t>knitr</a:t>
            </a:r>
            <a:r>
              <a:rPr dirty="0"/>
              <a:t>::</a:t>
            </a:r>
            <a:r>
              <a:rPr dirty="0" err="1"/>
              <a:t>kable</a:t>
            </a:r>
            <a:r>
              <a:rPr dirty="0"/>
              <a:t>() </a:t>
            </a:r>
            <a:r>
              <a:rPr lang="es-ES" dirty="0"/>
              <a:t>para producir</a:t>
            </a:r>
            <a:r>
              <a:rPr dirty="0"/>
              <a:t> Markdown:</a:t>
            </a:r>
          </a:p>
        </p:txBody>
      </p:sp>
      <p:sp>
        <p:nvSpPr>
          <p:cNvPr id="284" name="Also see the R packages: gt, flextable, kableExtra."/>
          <p:cNvSpPr txBox="1"/>
          <p:nvPr/>
        </p:nvSpPr>
        <p:spPr>
          <a:xfrm>
            <a:off x="9041304" y="7456416"/>
            <a:ext cx="1808713" cy="356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lvl1pPr>
          </a:lstStyle>
          <a:p>
            <a:r>
              <a:rPr lang="es-ES" dirty="0"/>
              <a:t>Vea también el paquete</a:t>
            </a:r>
            <a:r>
              <a:rPr dirty="0"/>
              <a:t> R: </a:t>
            </a:r>
            <a:r>
              <a:rPr dirty="0" err="1"/>
              <a:t>gt</a:t>
            </a:r>
            <a:r>
              <a:rPr dirty="0"/>
              <a:t>, </a:t>
            </a:r>
            <a:r>
              <a:rPr dirty="0" err="1"/>
              <a:t>flextable</a:t>
            </a:r>
            <a:r>
              <a:rPr dirty="0"/>
              <a:t>, </a:t>
            </a:r>
            <a:r>
              <a:rPr dirty="0" err="1"/>
              <a:t>kableExtra</a:t>
            </a:r>
            <a:r>
              <a:rPr dirty="0"/>
              <a:t>.</a:t>
            </a:r>
          </a:p>
        </p:txBody>
      </p:sp>
      <p:sp>
        <p:nvSpPr>
          <p:cNvPr id="285" name="```{python}…"/>
          <p:cNvSpPr/>
          <p:nvPr/>
        </p:nvSpPr>
        <p:spPr>
          <a:xfrm>
            <a:off x="10995197" y="6193309"/>
            <a:ext cx="2696684" cy="1538253"/>
          </a:xfrm>
          <a:prstGeom prst="roundRect">
            <a:avLst>
              <a:gd name="adj" fmla="val 0"/>
            </a:avLst>
          </a:prstGeom>
          <a:solidFill>
            <a:srgbClr val="F0F5F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```{python}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#| label: tbl-LABEL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#| tbl-cap: CAPTION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import pandas as pd, tabulate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from IPython.display import Markdown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df = pd.DataFrame({"A": [1, 2], 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                   "B": [1, 2]})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Markdown(df.to_markdown(index=False))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```</a:t>
            </a:r>
          </a:p>
        </p:txBody>
      </p:sp>
      <p:sp>
        <p:nvSpPr>
          <p:cNvPr id="286" name="Add Markdown()to Markdown output:"/>
          <p:cNvSpPr txBox="1"/>
          <p:nvPr/>
        </p:nvSpPr>
        <p:spPr>
          <a:xfrm>
            <a:off x="11665200" y="5865455"/>
            <a:ext cx="2291847" cy="356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rPr dirty="0"/>
              <a:t>A</a:t>
            </a:r>
            <a:r>
              <a:rPr lang="es-ES" dirty="0" err="1"/>
              <a:t>ñada</a:t>
            </a:r>
            <a:r>
              <a:rPr dirty="0"/>
              <a:t> Markdown()</a:t>
            </a:r>
            <a:r>
              <a:rPr lang="es-ES" dirty="0"/>
              <a:t> a</a:t>
            </a:r>
            <a:r>
              <a:rPr dirty="0"/>
              <a:t> </a:t>
            </a:r>
            <a:r>
              <a:rPr lang="es-ES" dirty="0"/>
              <a:t>salida </a:t>
            </a:r>
            <a:r>
              <a:rPr dirty="0"/>
              <a:t>Markdown:</a:t>
            </a:r>
          </a:p>
        </p:txBody>
      </p:sp>
      <p:grpSp>
        <p:nvGrpSpPr>
          <p:cNvPr id="290" name="Agrupar"/>
          <p:cNvGrpSpPr/>
          <p:nvPr/>
        </p:nvGrpSpPr>
        <p:grpSpPr>
          <a:xfrm>
            <a:off x="3765400" y="8787735"/>
            <a:ext cx="3021961" cy="1474570"/>
            <a:chOff x="0" y="532090"/>
            <a:chExt cx="3021959" cy="1474569"/>
          </a:xfrm>
        </p:grpSpPr>
        <p:graphicFrame>
          <p:nvGraphicFramePr>
            <p:cNvPr id="287" name="Table 1-1-1"/>
            <p:cNvGraphicFramePr/>
            <p:nvPr>
              <p:extLst>
                <p:ext uri="{D42A27DB-BD31-4B8C-83A1-F6EECF244321}">
                  <p14:modId xmlns:p14="http://schemas.microsoft.com/office/powerpoint/2010/main" val="2012236061"/>
                </p:ext>
              </p:extLst>
            </p:nvPr>
          </p:nvGraphicFramePr>
          <p:xfrm>
            <a:off x="250092" y="1462147"/>
            <a:ext cx="2771867" cy="544512"/>
          </p:xfrm>
          <a:graphic>
            <a:graphicData uri="http://schemas.openxmlformats.org/drawingml/2006/table">
              <a:tbl>
                <a:tblPr bandRow="1">
                  <a:tableStyleId>{8F44A2F1-9E1F-4B54-A3A2-5F16C0AD49E2}</a:tableStyleId>
                </a:tblPr>
                <a:tblGrid>
                  <a:gridCol w="48541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5107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75046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6033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39884"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b="0" cap="none"/>
                        </a:pPr>
                        <a:r>
                          <a:rPr sz="1000" b="1" dirty="0" err="1">
                            <a:solidFill>
                              <a:srgbClr val="42709B"/>
                            </a:solidFill>
                          </a:rPr>
                          <a:t>Prefi</a:t>
                        </a:r>
                        <a:r>
                          <a:rPr lang="es-ES" sz="1000" b="1" dirty="0" err="1">
                            <a:solidFill>
                              <a:srgbClr val="42709B"/>
                            </a:solidFill>
                          </a:rPr>
                          <a:t>jo</a:t>
                        </a:r>
                        <a:endParaRPr sz="1000" b="1" dirty="0">
                          <a:solidFill>
                            <a:srgbClr val="42709B"/>
                          </a:solidFill>
                        </a:endParaRPr>
                      </a:p>
                    </a:txBody>
                    <a:tcPr marL="0" marR="0" marT="0" marB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b="0" cap="none"/>
                        </a:pPr>
                        <a:r>
                          <a:rPr sz="1000" b="1" dirty="0">
                            <a:solidFill>
                              <a:srgbClr val="42709B"/>
                            </a:solidFill>
                          </a:rPr>
                          <a:t>Render</a:t>
                        </a:r>
                        <a:r>
                          <a:rPr lang="es-ES" sz="1000" b="1" dirty="0">
                            <a:solidFill>
                              <a:srgbClr val="42709B"/>
                            </a:solidFill>
                          </a:rPr>
                          <a:t>iza</a:t>
                        </a:r>
                        <a:endParaRPr sz="1000" b="1" dirty="0">
                          <a:solidFill>
                            <a:srgbClr val="42709B"/>
                          </a:solidFill>
                        </a:endParaRPr>
                      </a:p>
                    </a:txBody>
                    <a:tcPr marL="0" marR="0" marT="0" marB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b="0" cap="none"/>
                        </a:pPr>
                        <a:r>
                          <a:rPr sz="1000" b="1" dirty="0" err="1">
                            <a:solidFill>
                              <a:srgbClr val="42709B"/>
                            </a:solidFill>
                          </a:rPr>
                          <a:t>Prefi</a:t>
                        </a:r>
                        <a:r>
                          <a:rPr lang="es-ES" sz="1000" b="1" dirty="0" err="1">
                            <a:solidFill>
                              <a:srgbClr val="42709B"/>
                            </a:solidFill>
                          </a:rPr>
                          <a:t>jo</a:t>
                        </a:r>
                        <a:endParaRPr sz="1000" b="1" dirty="0">
                          <a:solidFill>
                            <a:srgbClr val="42709B"/>
                          </a:solidFill>
                        </a:endParaRPr>
                      </a:p>
                    </a:txBody>
                    <a:tcPr marL="0" marR="0" marT="0" marB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b="0" cap="none"/>
                        </a:pPr>
                        <a:r>
                          <a:rPr sz="1000" b="1" dirty="0">
                            <a:solidFill>
                              <a:srgbClr val="42709B"/>
                            </a:solidFill>
                          </a:rPr>
                          <a:t>Render</a:t>
                        </a:r>
                        <a:r>
                          <a:rPr lang="es-ES" sz="1000" b="1" dirty="0">
                            <a:solidFill>
                              <a:srgbClr val="42709B"/>
                            </a:solidFill>
                          </a:rPr>
                          <a:t>iza</a:t>
                        </a:r>
                        <a:endParaRPr sz="1000" b="1" dirty="0">
                          <a:solidFill>
                            <a:srgbClr val="42709B"/>
                          </a:solidFill>
                        </a:endParaRPr>
                      </a:p>
                    </a:txBody>
                    <a:tcPr marL="0" marR="0" marT="0" marB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07754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400"/>
                          </a:spcBef>
                          <a:defRPr sz="900" b="0" cap="none"/>
                        </a:pPr>
                        <a:r>
                          <a:t>fig-</a:t>
                        </a:r>
                      </a:p>
                    </a:txBody>
                    <a:tcPr marL="0" marR="0" marT="0" marB="0" anchor="ctr" horzOverflow="overflow"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b="0" cap="none"/>
                        </a:pPr>
                        <a:r>
                          <a:rPr sz="900"/>
                          <a:t>Figure 1</a:t>
                        </a:r>
                      </a:p>
                    </a:txBody>
                    <a:tcPr marL="0" marR="0" marT="0" marB="0" anchor="ctr" horzOverflow="overflow"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400"/>
                          </a:spcBef>
                          <a:defRPr sz="900" b="0" cap="none"/>
                        </a:pPr>
                        <a:r>
                          <a:t>eq-</a:t>
                        </a:r>
                      </a:p>
                    </a:txBody>
                    <a:tcPr marL="0" marR="0" marT="0" marB="0" anchor="ctr" horzOverflow="overflow"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b="0" cap="none"/>
                        </a:pPr>
                        <a:r>
                          <a:rPr sz="900"/>
                          <a:t>Equation 1</a:t>
                        </a:r>
                      </a:p>
                    </a:txBody>
                    <a:tcPr marL="0" marR="0" marT="0" marB="0" anchor="ctr" horzOverflow="overflow"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96874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400"/>
                          </a:spcBef>
                          <a:defRPr sz="900" b="0" cap="none"/>
                        </a:pPr>
                        <a:r>
                          <a:t>tbl-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b="0" cap="none"/>
                        </a:pPr>
                        <a:r>
                          <a:rPr sz="900"/>
                          <a:t>Table 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400"/>
                          </a:spcBef>
                          <a:defRPr sz="900" b="0" cap="none"/>
                        </a:pPr>
                        <a:r>
                          <a:t>sec-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b="0" cap="none"/>
                        </a:pPr>
                        <a:r>
                          <a:rPr sz="900" dirty="0"/>
                          <a:t>Section 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88" name="Cross References…"/>
            <p:cNvSpPr/>
            <p:nvPr/>
          </p:nvSpPr>
          <p:spPr>
            <a:xfrm>
              <a:off x="0" y="53209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r>
                <a:rPr lang="es-ES" dirty="0"/>
                <a:t>Referencias cruzadas</a:t>
              </a:r>
              <a:endParaRPr dirty="0"/>
            </a:p>
            <a:p>
              <a:pPr marL="228600" indent="-228600">
                <a:lnSpc>
                  <a:spcPct val="90000"/>
                </a:lnSpc>
                <a:spcBef>
                  <a:spcPts val="400"/>
                </a:spcBef>
                <a:buSzPct val="100000"/>
                <a:buAutoNum type="arabicPeriod"/>
                <a:defRPr sz="1000" b="0" cap="none">
                  <a:solidFill>
                    <a:srgbClr val="000000"/>
                  </a:solidFill>
                </a:defRPr>
              </a:pPr>
              <a:r>
                <a:rPr b="1" dirty="0"/>
                <a:t>A</a:t>
              </a:r>
              <a:r>
                <a:rPr lang="es-ES" b="1" dirty="0" err="1"/>
                <a:t>gregar</a:t>
              </a:r>
              <a:r>
                <a:rPr lang="es-ES" b="1" dirty="0"/>
                <a:t> etiquetas</a:t>
              </a:r>
              <a:br>
                <a:rPr b="1" dirty="0"/>
              </a:br>
              <a:r>
                <a:rPr lang="es-ES" dirty="0"/>
                <a:t>Célula de código</a:t>
              </a:r>
              <a:r>
                <a:rPr dirty="0"/>
                <a:t>: </a:t>
              </a:r>
              <a:r>
                <a:rPr lang="es-ES" dirty="0"/>
                <a:t>añadir la opción</a:t>
              </a:r>
              <a:r>
                <a:rPr dirty="0"/>
                <a:t> label: prefix-LABEL </a:t>
              </a:r>
              <a:br>
                <a:rPr dirty="0"/>
              </a:br>
              <a:r>
                <a:rPr dirty="0"/>
                <a:t>Markdown: a</a:t>
              </a:r>
              <a:r>
                <a:rPr lang="es-ES" dirty="0" err="1"/>
                <a:t>ñadir</a:t>
              </a:r>
              <a:r>
                <a:rPr lang="es-ES" dirty="0"/>
                <a:t> atributo</a:t>
              </a:r>
              <a:r>
                <a:rPr dirty="0"/>
                <a:t> #prefix-LABEL</a:t>
              </a:r>
            </a:p>
            <a:p>
              <a:pPr marL="228600" indent="-228600">
                <a:lnSpc>
                  <a:spcPct val="90000"/>
                </a:lnSpc>
                <a:spcBef>
                  <a:spcPts val="400"/>
                </a:spcBef>
                <a:buSzPct val="100000"/>
                <a:buAutoNum type="arabicPeriod"/>
                <a:defRPr sz="1000" b="0" cap="none">
                  <a:solidFill>
                    <a:srgbClr val="000000"/>
                  </a:solidFill>
                </a:defRPr>
              </a:pPr>
              <a:r>
                <a:rPr b="1" dirty="0"/>
                <a:t>A</a:t>
              </a:r>
              <a:r>
                <a:rPr lang="es-ES" b="1" dirty="0" err="1"/>
                <a:t>ñadir</a:t>
              </a:r>
              <a:r>
                <a:rPr lang="es-ES" b="1" dirty="0"/>
                <a:t> </a:t>
              </a:r>
              <a:r>
                <a:rPr lang="es-ES" b="1" dirty="0" err="1"/>
                <a:t>regerencias</a:t>
              </a:r>
              <a:r>
                <a:rPr dirty="0"/>
                <a:t> @prefix-LABEL, e.g.</a:t>
              </a:r>
              <a:br>
                <a:rPr dirty="0"/>
              </a:br>
              <a:endParaRPr dirty="0"/>
            </a:p>
          </p:txBody>
        </p:sp>
        <p:sp>
          <p:nvSpPr>
            <p:cNvPr id="289" name="You can see in @fig-scatterplot, that..."/>
            <p:cNvSpPr/>
            <p:nvPr/>
          </p:nvSpPr>
          <p:spPr>
            <a:xfrm>
              <a:off x="275492" y="958108"/>
              <a:ext cx="2587497" cy="393991"/>
            </a:xfrm>
            <a:prstGeom prst="roundRect">
              <a:avLst>
                <a:gd name="adj" fmla="val 13764"/>
              </a:avLst>
            </a:prstGeom>
            <a:solidFill>
              <a:srgbClr val="F0F5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400"/>
                </a:spcBef>
                <a:defRPr sz="900" b="0" cap="none">
                  <a:solidFill>
                    <a:srgbClr val="000000"/>
                  </a:solidFill>
                </a:defRPr>
              </a:pPr>
              <a:r>
                <a:rPr lang="es-ES" dirty="0"/>
                <a:t>Puedes ver en</a:t>
              </a:r>
              <a:r>
                <a:rPr dirty="0"/>
                <a:t> </a:t>
              </a:r>
              <a:r>
                <a:rPr b="1" dirty="0"/>
                <a:t>@fig-scatterplot</a:t>
              </a:r>
              <a:r>
                <a:rPr dirty="0"/>
                <a:t>, </a:t>
              </a:r>
              <a:r>
                <a:rPr lang="es-ES" dirty="0"/>
                <a:t>que</a:t>
              </a:r>
              <a:r>
                <a:rPr dirty="0"/>
                <a:t>t...</a:t>
              </a:r>
            </a:p>
          </p:txBody>
        </p:sp>
      </p:grpSp>
      <p:grpSp>
        <p:nvGrpSpPr>
          <p:cNvPr id="299" name="Agrupar"/>
          <p:cNvGrpSpPr/>
          <p:nvPr/>
        </p:nvGrpSpPr>
        <p:grpSpPr>
          <a:xfrm>
            <a:off x="7112626" y="8188090"/>
            <a:ext cx="3089675" cy="2726892"/>
            <a:chOff x="0" y="232370"/>
            <a:chExt cx="3089673" cy="2726890"/>
          </a:xfrm>
        </p:grpSpPr>
        <p:grpSp>
          <p:nvGrpSpPr>
            <p:cNvPr id="294" name="Agrupar"/>
            <p:cNvGrpSpPr/>
            <p:nvPr/>
          </p:nvGrpSpPr>
          <p:grpSpPr>
            <a:xfrm>
              <a:off x="23101" y="1552139"/>
              <a:ext cx="1905719" cy="1407121"/>
              <a:chOff x="0" y="54609"/>
              <a:chExt cx="1905717" cy="1407120"/>
            </a:xfrm>
          </p:grpSpPr>
          <p:sp>
            <p:nvSpPr>
              <p:cNvPr id="291" name="Use Insert Citations dialog in the  Visual Editor"/>
              <p:cNvSpPr/>
              <p:nvPr/>
            </p:nvSpPr>
            <p:spPr>
              <a:xfrm>
                <a:off x="635717" y="191730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400"/>
                  </a:spcBef>
                  <a:defRPr sz="1000" b="0" cap="none">
                    <a:solidFill>
                      <a:srgbClr val="000000"/>
                    </a:solidFill>
                  </a:defRPr>
                </a:pPr>
                <a:r>
                  <a:rPr dirty="0"/>
                  <a:t>Use </a:t>
                </a:r>
                <a:r>
                  <a:rPr b="1" dirty="0"/>
                  <a:t>Insert Citations</a:t>
                </a:r>
                <a:r>
                  <a:rPr dirty="0"/>
                  <a:t> </a:t>
                </a:r>
                <a:r>
                  <a:rPr lang="es-ES" dirty="0"/>
                  <a:t>en el cuadro de diálogo</a:t>
                </a:r>
                <a:r>
                  <a:rPr dirty="0"/>
                  <a:t> </a:t>
                </a:r>
                <a:br>
                  <a:rPr dirty="0"/>
                </a:br>
                <a:r>
                  <a:rPr b="1" dirty="0"/>
                  <a:t>Visual Editor</a:t>
                </a:r>
              </a:p>
            </p:txBody>
          </p:sp>
          <p:pic>
            <p:nvPicPr>
              <p:cNvPr id="292" name="vscode.png" descr="vscode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550" y="54609"/>
                <a:ext cx="263068" cy="2630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93" name="pasted-image.png" descr="pasted-image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54609"/>
                <a:ext cx="274241" cy="27424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95" name="Citations…"/>
            <p:cNvSpPr/>
            <p:nvPr/>
          </p:nvSpPr>
          <p:spPr>
            <a:xfrm>
              <a:off x="0" y="23237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r>
                <a:rPr dirty="0" err="1"/>
                <a:t>Citas</a:t>
              </a:r>
              <a:endParaRPr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1000" b="0" cap="none">
                  <a:solidFill>
                    <a:srgbClr val="000000"/>
                  </a:solidFill>
                </a:defRPr>
              </a:pPr>
              <a:r>
                <a:rPr dirty="0"/>
                <a:t>1. </a:t>
              </a:r>
              <a:r>
                <a:rPr lang="es-ES" dirty="0"/>
                <a:t>Agregar un archivo de bibliografía al encabezado</a:t>
              </a:r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1000" b="0" cap="none">
                  <a:solidFill>
                    <a:srgbClr val="000000"/>
                  </a:solidFill>
                </a:defRPr>
              </a:pPr>
              <a:r>
                <a:rPr lang="es-ES" dirty="0"/>
                <a:t> YAML</a:t>
              </a:r>
              <a:r>
                <a:rPr dirty="0"/>
                <a:t>:</a:t>
              </a:r>
            </a:p>
          </p:txBody>
        </p:sp>
        <p:sp>
          <p:nvSpPr>
            <p:cNvPr id="296" name="---…"/>
            <p:cNvSpPr/>
            <p:nvPr/>
          </p:nvSpPr>
          <p:spPr>
            <a:xfrm>
              <a:off x="174326" y="515540"/>
              <a:ext cx="2312420" cy="632625"/>
            </a:xfrm>
            <a:prstGeom prst="roundRect">
              <a:avLst>
                <a:gd name="adj" fmla="val 8572"/>
              </a:avLst>
            </a:prstGeom>
            <a:solidFill>
              <a:srgbClr val="F0F5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400"/>
                </a:spcBef>
                <a:defRPr sz="900" b="0" cap="none">
                  <a:solidFill>
                    <a:srgbClr val="000000"/>
                  </a:solidFill>
                </a:defRPr>
              </a:pPr>
              <a:r>
                <a:t>---</a:t>
              </a:r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900" b="0" cap="none">
                  <a:solidFill>
                    <a:srgbClr val="000000"/>
                  </a:solidFill>
                </a:defRPr>
              </a:pPr>
              <a:r>
                <a:t>bibliography: </a:t>
              </a:r>
              <a:r>
                <a:rPr b="1"/>
                <a:t>references.bib</a:t>
              </a:r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900" b="0" cap="none">
                  <a:solidFill>
                    <a:srgbClr val="000000"/>
                  </a:solidFill>
                </a:defRPr>
              </a:pPr>
              <a:r>
                <a:t>---</a:t>
              </a:r>
            </a:p>
          </p:txBody>
        </p:sp>
        <p:sp>
          <p:nvSpPr>
            <p:cNvPr id="297" name="2. Add citations: [@citation], or @citation"/>
            <p:cNvSpPr/>
            <p:nvPr/>
          </p:nvSpPr>
          <p:spPr>
            <a:xfrm>
              <a:off x="0" y="1287122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400"/>
                </a:spcBef>
                <a:defRPr sz="1000" b="0" cap="none">
                  <a:solidFill>
                    <a:srgbClr val="000000"/>
                  </a:solidFill>
                </a:defRPr>
              </a:pPr>
              <a:r>
                <a:rPr dirty="0"/>
                <a:t>2. A</a:t>
              </a:r>
              <a:r>
                <a:rPr lang="es-ES" dirty="0" err="1"/>
                <a:t>grega</a:t>
              </a:r>
              <a:r>
                <a:rPr dirty="0"/>
                <a:t> </a:t>
              </a:r>
              <a:r>
                <a:rPr dirty="0" err="1"/>
                <a:t>citas</a:t>
              </a:r>
              <a:r>
                <a:rPr dirty="0"/>
                <a:t>: </a:t>
              </a:r>
              <a:r>
                <a:rPr b="1" dirty="0">
                  <a:solidFill>
                    <a:srgbClr val="42709B"/>
                  </a:solidFill>
                </a:rPr>
                <a:t>[@citation]</a:t>
              </a:r>
              <a:r>
                <a:rPr dirty="0"/>
                <a:t>, o </a:t>
              </a:r>
              <a:r>
                <a:rPr b="1" dirty="0">
                  <a:solidFill>
                    <a:srgbClr val="42709B"/>
                  </a:solidFill>
                </a:rPr>
                <a:t>@citation</a:t>
              </a:r>
            </a:p>
          </p:txBody>
        </p:sp>
        <p:sp>
          <p:nvSpPr>
            <p:cNvPr id="298" name="Build your bibliography file from your Zotero library, DOI, Crossref, DataCite, or PubMed"/>
            <p:cNvSpPr/>
            <p:nvPr/>
          </p:nvSpPr>
          <p:spPr>
            <a:xfrm>
              <a:off x="0" y="1891245"/>
              <a:ext cx="3089673" cy="356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400"/>
                </a:spcBef>
                <a:defRPr sz="1000" b="0" cap="none">
                  <a:solidFill>
                    <a:srgbClr val="000000"/>
                  </a:solidFill>
                </a:defRPr>
              </a:lvl1pPr>
            </a:lstStyle>
            <a:p>
              <a:r>
                <a:rPr lang="es-ES" dirty="0"/>
                <a:t>Construya su archivo de bibliografía a partir de su biblioteca Zotero, DOI, </a:t>
              </a:r>
              <a:r>
                <a:rPr lang="es-ES" dirty="0" err="1"/>
                <a:t>Crossref</a:t>
              </a:r>
              <a:r>
                <a:rPr lang="es-ES" dirty="0"/>
                <a:t>, </a:t>
              </a:r>
              <a:r>
                <a:rPr lang="es-ES" dirty="0" err="1"/>
                <a:t>DataCite</a:t>
              </a:r>
              <a:r>
                <a:rPr lang="es-ES" dirty="0"/>
                <a:t> o PubMed</a:t>
              </a:r>
              <a:endParaRPr dirty="0"/>
            </a:p>
          </p:txBody>
        </p:sp>
      </p:grpSp>
      <p:sp>
        <p:nvSpPr>
          <p:cNvPr id="300" name="Rectángulo"/>
          <p:cNvSpPr/>
          <p:nvPr/>
        </p:nvSpPr>
        <p:spPr>
          <a:xfrm>
            <a:off x="257129" y="666751"/>
            <a:ext cx="3237127" cy="9197644"/>
          </a:xfrm>
          <a:prstGeom prst="rect">
            <a:avLst/>
          </a:prstGeom>
          <a:solidFill>
            <a:srgbClr val="F0F5F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lnSpc>
                <a:spcPct val="80000"/>
              </a:lnSpc>
              <a:spcBef>
                <a:spcPts val="400"/>
              </a:spcBef>
              <a:defRPr sz="1100" cap="none"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301" name="Table 1-1"/>
          <p:cNvGraphicFramePr/>
          <p:nvPr>
            <p:extLst>
              <p:ext uri="{D42A27DB-BD31-4B8C-83A1-F6EECF244321}">
                <p14:modId xmlns:p14="http://schemas.microsoft.com/office/powerpoint/2010/main" val="589004961"/>
              </p:ext>
            </p:extLst>
          </p:nvPr>
        </p:nvGraphicFramePr>
        <p:xfrm>
          <a:off x="312142" y="4228554"/>
          <a:ext cx="3120653" cy="2082864"/>
        </p:xfrm>
        <a:graphic>
          <a:graphicData uri="http://schemas.openxmlformats.org/drawingml/2006/table">
            <a:tbl>
              <a:tblPr bandRow="1">
                <a:tableStyleId>{8F44A2F1-9E1F-4B54-A3A2-5F16C0AD49E2}</a:tableStyleId>
              </a:tblPr>
              <a:tblGrid>
                <a:gridCol w="557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4868">
                <a:tc>
                  <a:txBody>
                    <a:bodyPr/>
                    <a:lstStyle/>
                    <a:p>
                      <a:pPr indent="50800" algn="l" defTabSz="914400">
                        <a:lnSpc>
                          <a:spcPct val="80000"/>
                        </a:lnSpc>
                        <a:defRPr b="0"/>
                      </a:pPr>
                      <a:r>
                        <a:rPr lang="es-ES" sz="1000" b="1" dirty="0">
                          <a:solidFill>
                            <a:srgbClr val="42709B"/>
                          </a:solidFill>
                          <a:sym typeface="Helvetica"/>
                        </a:rPr>
                        <a:t>OPCIÓN</a:t>
                      </a:r>
                      <a:endParaRPr sz="1000" b="1" dirty="0">
                        <a:solidFill>
                          <a:srgbClr val="42709B"/>
                        </a:solidFill>
                        <a:sym typeface="Helvetica"/>
                      </a:endParaRP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  <a:defRPr b="0"/>
                      </a:pPr>
                      <a:r>
                        <a:rPr lang="es-ES" sz="400" b="1" dirty="0">
                          <a:solidFill>
                            <a:srgbClr val="42709B"/>
                          </a:solidFill>
                          <a:sym typeface="Helvetica"/>
                        </a:rPr>
                        <a:t>PREDETERMINADO</a:t>
                      </a:r>
                      <a:endParaRPr sz="1000" b="1" dirty="0">
                        <a:solidFill>
                          <a:srgbClr val="42709B"/>
                        </a:solidFill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  <a:defRPr b="0"/>
                      </a:pPr>
                      <a:r>
                        <a:rPr sz="1000" b="1" dirty="0">
                          <a:solidFill>
                            <a:srgbClr val="42709B"/>
                          </a:solidFill>
                          <a:sym typeface="Helvetica"/>
                        </a:rPr>
                        <a:t>EFECT</a:t>
                      </a:r>
                      <a:r>
                        <a:rPr lang="es-ES" sz="1000" b="1" dirty="0">
                          <a:solidFill>
                            <a:srgbClr val="42709B"/>
                          </a:solidFill>
                          <a:sym typeface="Helvetica"/>
                        </a:rPr>
                        <a:t>OS</a:t>
                      </a:r>
                      <a:endParaRPr sz="1000" b="1" dirty="0">
                        <a:solidFill>
                          <a:srgbClr val="42709B"/>
                        </a:solidFill>
                        <a:sym typeface="Helvetica"/>
                      </a:endParaRP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119">
                <a:tc>
                  <a:txBody>
                    <a:bodyPr/>
                    <a:lstStyle/>
                    <a:p>
                      <a:pPr indent="50800" algn="l" defTabSz="914400">
                        <a:lnSpc>
                          <a:spcPct val="80000"/>
                        </a:lnSpc>
                        <a:defRPr b="0"/>
                      </a:pPr>
                      <a:r>
                        <a:rPr sz="900" b="1">
                          <a:sym typeface="Helvetica"/>
                        </a:rPr>
                        <a:t>echo</a:t>
                      </a:r>
                    </a:p>
                  </a:txBody>
                  <a:tcPr marL="0" marR="0" marT="0" marB="0" anchor="ctr" horzOverflow="overflow"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b="0"/>
                      </a:pPr>
                      <a:r>
                        <a:rPr sz="900" dirty="0">
                          <a:sym typeface="Helvetica"/>
                        </a:rPr>
                        <a:t>true</a:t>
                      </a:r>
                    </a:p>
                  </a:txBody>
                  <a:tcPr marL="0" marR="0" marT="0" marB="0" anchor="ctr" horzOverflow="overflow"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  <a:defRPr b="0"/>
                      </a:pPr>
                      <a:r>
                        <a:rPr sz="900" dirty="0">
                          <a:sym typeface="Helvetica"/>
                        </a:rPr>
                        <a:t>false: </a:t>
                      </a:r>
                      <a:r>
                        <a:rPr lang="es-ES" sz="900" dirty="0">
                          <a:sym typeface="Helvetica"/>
                        </a:rPr>
                        <a:t>Ocultar código </a:t>
                      </a:r>
                    </a:p>
                    <a:p>
                      <a:pPr algn="l" defTabSz="914400">
                        <a:lnSpc>
                          <a:spcPct val="80000"/>
                        </a:lnSpc>
                        <a:defRPr b="0"/>
                      </a:pPr>
                      <a:r>
                        <a:rPr sz="900" dirty="0">
                          <a:sym typeface="Helvetica"/>
                        </a:rPr>
                        <a:t>fenced: </a:t>
                      </a:r>
                      <a:r>
                        <a:rPr lang="es-ES" sz="900" dirty="0">
                          <a:sym typeface="Helvetica"/>
                        </a:rPr>
                        <a:t>Sintaxis de la celda de código de inclusión</a:t>
                      </a:r>
                      <a:endParaRPr sz="9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07">
                <a:tc>
                  <a:txBody>
                    <a:bodyPr/>
                    <a:lstStyle/>
                    <a:p>
                      <a:pPr indent="50800" algn="l" defTabSz="914400">
                        <a:lnSpc>
                          <a:spcPct val="80000"/>
                        </a:lnSpc>
                        <a:defRPr b="0"/>
                      </a:pPr>
                      <a:r>
                        <a:rPr sz="900" b="1">
                          <a:sym typeface="Helvetica"/>
                        </a:rPr>
                        <a:t>eval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b="0"/>
                      </a:pPr>
                      <a:r>
                        <a:rPr sz="900">
                          <a:sym typeface="Helvetica"/>
                        </a:rPr>
                        <a:t>true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  <a:defRPr b="0"/>
                      </a:pPr>
                      <a:r>
                        <a:rPr sz="900" dirty="0">
                          <a:sym typeface="Helvetica"/>
                        </a:rPr>
                        <a:t>false: </a:t>
                      </a:r>
                      <a:r>
                        <a:rPr lang="es-ES" sz="900" dirty="0">
                          <a:sym typeface="Helvetica"/>
                        </a:rPr>
                        <a:t>No ejecutar código</a:t>
                      </a:r>
                      <a:endParaRPr sz="900" dirty="0"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07">
                <a:tc>
                  <a:txBody>
                    <a:bodyPr/>
                    <a:lstStyle/>
                    <a:p>
                      <a:pPr indent="50800" algn="l" defTabSz="914400">
                        <a:lnSpc>
                          <a:spcPct val="80000"/>
                        </a:lnSpc>
                        <a:defRPr b="0"/>
                      </a:pPr>
                      <a:r>
                        <a:rPr sz="900" b="1">
                          <a:sym typeface="Helvetica"/>
                        </a:rPr>
                        <a:t>include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b="0"/>
                      </a:pPr>
                      <a:r>
                        <a:rPr sz="900">
                          <a:sym typeface="Helvetica"/>
                        </a:rPr>
                        <a:t>true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  <a:defRPr b="0"/>
                      </a:pPr>
                      <a:r>
                        <a:rPr sz="900" dirty="0">
                          <a:sym typeface="Helvetica"/>
                        </a:rPr>
                        <a:t>false: </a:t>
                      </a:r>
                      <a:r>
                        <a:rPr lang="es-ES" sz="900" dirty="0">
                          <a:sym typeface="Helvetica"/>
                        </a:rPr>
                        <a:t>No incluyas código ni resultados</a:t>
                      </a:r>
                      <a:endParaRPr sz="9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140">
                <a:tc>
                  <a:txBody>
                    <a:bodyPr/>
                    <a:lstStyle/>
                    <a:p>
                      <a:pPr indent="50800" algn="l" defTabSz="914400">
                        <a:lnSpc>
                          <a:spcPct val="80000"/>
                        </a:lnSpc>
                        <a:defRPr b="0"/>
                      </a:pPr>
                      <a:r>
                        <a:rPr sz="900" b="1">
                          <a:sym typeface="Helvetica"/>
                        </a:rPr>
                        <a:t>output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b="0"/>
                      </a:pPr>
                      <a:r>
                        <a:rPr sz="900">
                          <a:sym typeface="Helvetica"/>
                        </a:rPr>
                        <a:t>true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  <a:defRPr b="0"/>
                      </a:pPr>
                      <a:r>
                        <a:rPr sz="900" dirty="0">
                          <a:sym typeface="Helvetica"/>
                        </a:rPr>
                        <a:t>false: </a:t>
                      </a:r>
                      <a:r>
                        <a:rPr lang="es-ES" sz="900" dirty="0">
                          <a:sym typeface="Helvetica"/>
                        </a:rPr>
                        <a:t>No incluyas resultados</a:t>
                      </a:r>
                      <a:r>
                        <a:rPr sz="900" dirty="0">
                          <a:sym typeface="Helvetica"/>
                        </a:rPr>
                        <a:t>
</a:t>
                      </a:r>
                      <a:r>
                        <a:rPr sz="900" dirty="0" err="1">
                          <a:sym typeface="Helvetica"/>
                        </a:rPr>
                        <a:t>asis</a:t>
                      </a:r>
                      <a:r>
                        <a:rPr sz="900" dirty="0">
                          <a:sym typeface="Helvetica"/>
                        </a:rPr>
                        <a:t>: </a:t>
                      </a:r>
                      <a:r>
                        <a:rPr lang="es-ES" sz="900" dirty="0">
                          <a:sym typeface="Helvetica"/>
                        </a:rPr>
                        <a:t>Tratar los resultados como rebajas sin procesar</a:t>
                      </a:r>
                      <a:endParaRPr sz="900" dirty="0"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407">
                <a:tc>
                  <a:txBody>
                    <a:bodyPr/>
                    <a:lstStyle/>
                    <a:p>
                      <a:pPr indent="50800" algn="l" defTabSz="914400">
                        <a:lnSpc>
                          <a:spcPct val="80000"/>
                        </a:lnSpc>
                        <a:defRPr b="0"/>
                      </a:pPr>
                      <a:r>
                        <a:rPr sz="900" b="1">
                          <a:sym typeface="Helvetica"/>
                        </a:rPr>
                        <a:t>warning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b="0"/>
                      </a:pPr>
                      <a:r>
                        <a:rPr sz="900">
                          <a:sym typeface="Helvetica"/>
                        </a:rPr>
                        <a:t>true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  <a:defRPr b="0"/>
                      </a:pPr>
                      <a:r>
                        <a:rPr sz="900" dirty="0">
                          <a:sym typeface="Helvetica"/>
                        </a:rPr>
                        <a:t>false: </a:t>
                      </a:r>
                      <a:r>
                        <a:rPr lang="es-ES" sz="900" dirty="0">
                          <a:sym typeface="Helvetica"/>
                        </a:rPr>
                        <a:t>No incluyas advertencias en la salida</a:t>
                      </a:r>
                      <a:endParaRPr sz="9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407">
                <a:tc>
                  <a:txBody>
                    <a:bodyPr/>
                    <a:lstStyle/>
                    <a:p>
                      <a:pPr indent="50800" algn="l" defTabSz="914400">
                        <a:lnSpc>
                          <a:spcPct val="80000"/>
                        </a:lnSpc>
                        <a:defRPr b="0"/>
                      </a:pPr>
                      <a:r>
                        <a:rPr sz="900" b="1">
                          <a:sym typeface="Helvetica"/>
                        </a:rPr>
                        <a:t>error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b="0"/>
                      </a:pPr>
                      <a:r>
                        <a:rPr sz="900">
                          <a:sym typeface="Helvetica"/>
                        </a:rPr>
                        <a:t>false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  <a:defRPr b="0"/>
                      </a:pPr>
                      <a:r>
                        <a:rPr sz="900" dirty="0">
                          <a:sym typeface="Helvetica"/>
                        </a:rPr>
                        <a:t>true: </a:t>
                      </a:r>
                      <a:r>
                        <a:rPr lang="es-ES" sz="900" dirty="0">
                          <a:sym typeface="Helvetica"/>
                        </a:rPr>
                        <a:t>Incluir error en la salida y continuar con el renderizado</a:t>
                      </a:r>
                      <a:endParaRPr sz="900" dirty="0"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2" name="Execution Options"/>
          <p:cNvSpPr txBox="1"/>
          <p:nvPr/>
        </p:nvSpPr>
        <p:spPr>
          <a:xfrm>
            <a:off x="324842" y="3893865"/>
            <a:ext cx="2861749" cy="304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r>
              <a:rPr lang="es-ES"/>
              <a:t>Opciones de ejecución</a:t>
            </a:r>
            <a:endParaRPr dirty="0"/>
          </a:p>
        </p:txBody>
      </p:sp>
      <p:sp>
        <p:nvSpPr>
          <p:cNvPr id="303" name="---…"/>
          <p:cNvSpPr/>
          <p:nvPr/>
        </p:nvSpPr>
        <p:spPr>
          <a:xfrm>
            <a:off x="324842" y="7560721"/>
            <a:ext cx="1495915" cy="942317"/>
          </a:xfrm>
          <a:prstGeom prst="roundRect">
            <a:avLst>
              <a:gd name="adj" fmla="val 5844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execute: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  echo: false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---</a:t>
            </a:r>
          </a:p>
        </p:txBody>
      </p:sp>
      <p:sp>
        <p:nvSpPr>
          <p:cNvPr id="304" name="```{r}…"/>
          <p:cNvSpPr/>
          <p:nvPr/>
        </p:nvSpPr>
        <p:spPr>
          <a:xfrm>
            <a:off x="324842" y="6589713"/>
            <a:ext cx="1513466" cy="620332"/>
          </a:xfrm>
          <a:prstGeom prst="roundRect">
            <a:avLst>
              <a:gd name="adj" fmla="val 887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```{r}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#| echo: false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```</a:t>
            </a:r>
          </a:p>
        </p:txBody>
      </p:sp>
      <p:sp>
        <p:nvSpPr>
          <p:cNvPr id="305" name="```{python}…"/>
          <p:cNvSpPr/>
          <p:nvPr/>
        </p:nvSpPr>
        <p:spPr>
          <a:xfrm>
            <a:off x="1936882" y="6589713"/>
            <a:ext cx="1495915" cy="620332"/>
          </a:xfrm>
          <a:prstGeom prst="roundRect">
            <a:avLst>
              <a:gd name="adj" fmla="val 887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```{python}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#| echo: false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```</a:t>
            </a:r>
          </a:p>
        </p:txBody>
      </p:sp>
      <p:sp>
        <p:nvSpPr>
          <p:cNvPr id="306" name="Set execution options at the cell level:"/>
          <p:cNvSpPr txBox="1"/>
          <p:nvPr/>
        </p:nvSpPr>
        <p:spPr>
          <a:xfrm>
            <a:off x="324842" y="6307702"/>
            <a:ext cx="2192627" cy="278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rPr lang="es-ES" dirty="0"/>
              <a:t>Establezca las opciones de ejecución en el</a:t>
            </a:r>
            <a:r>
              <a:rPr dirty="0"/>
              <a:t> </a:t>
            </a:r>
            <a:r>
              <a:rPr lang="es-ES" b="1" dirty="0"/>
              <a:t>nivel de celda</a:t>
            </a:r>
            <a:r>
              <a:rPr dirty="0"/>
              <a:t>:</a:t>
            </a:r>
          </a:p>
        </p:txBody>
      </p:sp>
      <p:sp>
        <p:nvSpPr>
          <p:cNvPr id="307" name="Or, globally in the YAML header with the execute option:"/>
          <p:cNvSpPr txBox="1"/>
          <p:nvPr/>
        </p:nvSpPr>
        <p:spPr>
          <a:xfrm>
            <a:off x="324842" y="7199683"/>
            <a:ext cx="3127005" cy="371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rPr dirty="0"/>
              <a:t>O, </a:t>
            </a:r>
            <a:r>
              <a:rPr b="1" dirty="0"/>
              <a:t>global</a:t>
            </a:r>
            <a:r>
              <a:rPr lang="es-ES" b="1" dirty="0"/>
              <a:t>mente</a:t>
            </a:r>
            <a:r>
              <a:rPr dirty="0"/>
              <a:t> </a:t>
            </a:r>
            <a:r>
              <a:rPr lang="es-ES" dirty="0"/>
              <a:t>en el encabezado YAML con la opción </a:t>
            </a:r>
            <a:r>
              <a:rPr lang="es-ES" dirty="0" err="1"/>
              <a:t>execute</a:t>
            </a:r>
            <a:r>
              <a:rPr dirty="0"/>
              <a:t>:</a:t>
            </a:r>
          </a:p>
        </p:txBody>
      </p:sp>
      <p:sp>
        <p:nvSpPr>
          <p:cNvPr id="308" name="Cell options control execution, figures, tables, layout and more.  See them all at:  https://quarto.org/docs/reference/cells"/>
          <p:cNvSpPr txBox="1"/>
          <p:nvPr/>
        </p:nvSpPr>
        <p:spPr>
          <a:xfrm>
            <a:off x="324842" y="3323341"/>
            <a:ext cx="3064541" cy="602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rPr lang="es-ES" dirty="0"/>
              <a:t>Control de opciones de celda</a:t>
            </a:r>
            <a:r>
              <a:rPr dirty="0"/>
              <a:t> </a:t>
            </a:r>
            <a:r>
              <a:rPr b="1" dirty="0"/>
              <a:t>execution</a:t>
            </a:r>
            <a:r>
              <a:rPr dirty="0"/>
              <a:t>, </a:t>
            </a:r>
            <a:r>
              <a:rPr dirty="0">
                <a:hlinkClick r:id="rId5"/>
              </a:rPr>
              <a:t>figures</a:t>
            </a:r>
            <a:r>
              <a:rPr dirty="0"/>
              <a:t>, </a:t>
            </a:r>
            <a:r>
              <a:rPr dirty="0">
                <a:hlinkClick r:id="rId6"/>
              </a:rPr>
              <a:t>tables</a:t>
            </a:r>
            <a:r>
              <a:rPr dirty="0"/>
              <a:t>, </a:t>
            </a:r>
            <a:r>
              <a:rPr dirty="0">
                <a:hlinkClick r:id="rId7"/>
              </a:rPr>
              <a:t>layout</a:t>
            </a:r>
            <a:r>
              <a:rPr dirty="0"/>
              <a:t> </a:t>
            </a:r>
            <a:r>
              <a:rPr lang="es-ES" dirty="0"/>
              <a:t>y más</a:t>
            </a:r>
            <a:r>
              <a:rPr dirty="0"/>
              <a:t>. </a:t>
            </a:r>
            <a:r>
              <a:rPr lang="es-ES" dirty="0"/>
              <a:t>Véalos todos en:</a:t>
            </a:r>
            <a:r>
              <a:rPr dirty="0"/>
              <a:t> </a:t>
            </a:r>
            <a:br>
              <a:rPr dirty="0"/>
            </a:br>
            <a:r>
              <a:rPr u="sng" dirty="0">
                <a:hlinkClick r:id="rId8"/>
              </a:rPr>
              <a:t>https://quarto.org/docs/reference/cells</a:t>
            </a:r>
          </a:p>
        </p:txBody>
      </p:sp>
      <p:sp>
        <p:nvSpPr>
          <p:cNvPr id="309" name="Inline Code…"/>
          <p:cNvSpPr txBox="1"/>
          <p:nvPr/>
        </p:nvSpPr>
        <p:spPr>
          <a:xfrm>
            <a:off x="324842" y="8531743"/>
            <a:ext cx="2719028" cy="838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r>
              <a:rPr lang="es-ES" dirty="0"/>
              <a:t>Código en línea</a:t>
            </a:r>
            <a:endParaRPr dirty="0"/>
          </a:p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rPr lang="es-ES" dirty="0"/>
              <a:t>Utilice los valores calculados directamente en las secciones de texto. El código se evalúa en la representación y los resultados aparecen como texto</a:t>
            </a:r>
            <a:r>
              <a:rPr dirty="0"/>
              <a:t>.</a:t>
            </a:r>
          </a:p>
        </p:txBody>
      </p:sp>
      <p:sp>
        <p:nvSpPr>
          <p:cNvPr id="310" name="```{r}…"/>
          <p:cNvSpPr/>
          <p:nvPr/>
        </p:nvSpPr>
        <p:spPr>
          <a:xfrm>
            <a:off x="324842" y="2064350"/>
            <a:ext cx="1495915" cy="772081"/>
          </a:xfrm>
          <a:prstGeom prst="roundRect">
            <a:avLst>
              <a:gd name="adj" fmla="val 7024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```{</a:t>
            </a:r>
            <a:r>
              <a:rPr b="1"/>
              <a:t>r</a:t>
            </a:r>
            <a: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#| label: chunk-id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library(tidyverse)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```</a:t>
            </a:r>
          </a:p>
        </p:txBody>
      </p:sp>
      <p:sp>
        <p:nvSpPr>
          <p:cNvPr id="311" name="Code cells start with ```{language} and end with ```."/>
          <p:cNvSpPr txBox="1"/>
          <p:nvPr/>
        </p:nvSpPr>
        <p:spPr>
          <a:xfrm>
            <a:off x="324842" y="1379176"/>
            <a:ext cx="3054390" cy="356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lvl1pPr>
          </a:lstStyle>
          <a:p>
            <a:r>
              <a:rPr lang="es-ES"/>
              <a:t>Las celdas de código comienzan con '''{language} y terminan con '''.</a:t>
            </a:r>
            <a:endParaRPr dirty="0"/>
          </a:p>
        </p:txBody>
      </p:sp>
      <p:sp>
        <p:nvSpPr>
          <p:cNvPr id="312" name="Add code cell options with #| comments."/>
          <p:cNvSpPr txBox="1"/>
          <p:nvPr/>
        </p:nvSpPr>
        <p:spPr>
          <a:xfrm>
            <a:off x="324841" y="3162577"/>
            <a:ext cx="3403233" cy="22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rPr lang="es-ES" sz="900" dirty="0"/>
              <a:t>Agregue opciones de celda de código con #| Comentarios.</a:t>
            </a:r>
            <a:endParaRPr sz="900" dirty="0"/>
          </a:p>
        </p:txBody>
      </p:sp>
      <p:sp>
        <p:nvSpPr>
          <p:cNvPr id="313" name="Include Code"/>
          <p:cNvSpPr txBox="1"/>
          <p:nvPr/>
        </p:nvSpPr>
        <p:spPr>
          <a:xfrm>
            <a:off x="324842" y="715531"/>
            <a:ext cx="1907173" cy="417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80000"/>
              </a:lnSpc>
              <a:defRPr sz="2500" b="0" cap="none" spc="-50"/>
            </a:lvl1pPr>
          </a:lstStyle>
          <a:p>
            <a:r>
              <a:rPr lang="es-ES"/>
              <a:t>Incluir código</a:t>
            </a:r>
            <a:endParaRPr dirty="0"/>
          </a:p>
        </p:txBody>
      </p:sp>
      <p:grpSp>
        <p:nvGrpSpPr>
          <p:cNvPr id="317" name="Agrupar"/>
          <p:cNvGrpSpPr/>
          <p:nvPr/>
        </p:nvGrpSpPr>
        <p:grpSpPr>
          <a:xfrm>
            <a:off x="398038" y="1695768"/>
            <a:ext cx="2415876" cy="274241"/>
            <a:chOff x="0" y="0"/>
            <a:chExt cx="2415875" cy="274240"/>
          </a:xfrm>
        </p:grpSpPr>
        <p:sp>
          <p:nvSpPr>
            <p:cNvPr id="314" name="Use Insert Code Chunk/Cell"/>
            <p:cNvSpPr txBox="1"/>
            <p:nvPr/>
          </p:nvSpPr>
          <p:spPr>
            <a:xfrm>
              <a:off x="635717" y="6349"/>
              <a:ext cx="1780159" cy="261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400"/>
                </a:spcBef>
                <a:defRPr sz="1000" b="0" cap="none">
                  <a:solidFill>
                    <a:srgbClr val="000000"/>
                  </a:solidFill>
                </a:defRPr>
              </a:pPr>
              <a:r>
                <a:rPr dirty="0"/>
                <a:t>Use </a:t>
              </a:r>
              <a:r>
                <a:rPr b="1" dirty="0"/>
                <a:t>Insert Code Chunk/Cell</a:t>
              </a:r>
            </a:p>
          </p:txBody>
        </p:sp>
        <p:pic>
          <p:nvPicPr>
            <p:cNvPr id="315" name="vscode.png" descr="vscod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4550" y="0"/>
              <a:ext cx="263068" cy="2630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6" name="pasted-image.png" descr="pasted-imag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274241" cy="2742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8" name="Other languages:  {julia}, {ojs}"/>
          <p:cNvSpPr txBox="1"/>
          <p:nvPr/>
        </p:nvSpPr>
        <p:spPr>
          <a:xfrm>
            <a:off x="324842" y="2931837"/>
            <a:ext cx="2587497" cy="233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rPr lang="es-ES"/>
              <a:t>Otros idiomas: {julia}, {ojs}</a:t>
            </a:r>
            <a:endParaRPr dirty="0"/>
          </a:p>
        </p:txBody>
      </p:sp>
      <p:sp>
        <p:nvSpPr>
          <p:cNvPr id="319" name="```{python}…"/>
          <p:cNvSpPr/>
          <p:nvPr/>
        </p:nvSpPr>
        <p:spPr>
          <a:xfrm>
            <a:off x="1936882" y="2067842"/>
            <a:ext cx="1495915" cy="772082"/>
          </a:xfrm>
          <a:prstGeom prst="roundRect">
            <a:avLst>
              <a:gd name="adj" fmla="val 7024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```{</a:t>
            </a:r>
            <a:r>
              <a:rPr b="1"/>
              <a:t>python</a:t>
            </a:r>
            <a: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#| label: chunk-id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import pandas as pd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```</a:t>
            </a:r>
          </a:p>
        </p:txBody>
      </p:sp>
      <p:sp>
        <p:nvSpPr>
          <p:cNvPr id="320" name="Code Cells"/>
          <p:cNvSpPr txBox="1"/>
          <p:nvPr/>
        </p:nvSpPr>
        <p:spPr>
          <a:xfrm>
            <a:off x="324842" y="1182292"/>
            <a:ext cx="1813041" cy="304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r>
              <a:rPr lang="es-ES"/>
              <a:t>Celdas de código</a:t>
            </a:r>
            <a:endParaRPr dirty="0"/>
          </a:p>
        </p:txBody>
      </p:sp>
      <p:sp>
        <p:nvSpPr>
          <p:cNvPr id="321" name="---…"/>
          <p:cNvSpPr/>
          <p:nvPr/>
        </p:nvSpPr>
        <p:spPr>
          <a:xfrm>
            <a:off x="3758424" y="1486572"/>
            <a:ext cx="1520163" cy="1363886"/>
          </a:xfrm>
          <a:prstGeom prst="roundRect">
            <a:avLst>
              <a:gd name="adj" fmla="val 3976"/>
            </a:avLst>
          </a:prstGeom>
          <a:solidFill>
            <a:srgbClr val="F0F5F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title: "My Document"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format: 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  </a:t>
            </a:r>
            <a:r>
              <a:rPr b="1"/>
              <a:t>html: 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    code-fold: true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    toc: true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---</a:t>
            </a:r>
          </a:p>
        </p:txBody>
      </p:sp>
      <p:sp>
        <p:nvSpPr>
          <p:cNvPr id="322" name="---…"/>
          <p:cNvSpPr/>
          <p:nvPr/>
        </p:nvSpPr>
        <p:spPr>
          <a:xfrm>
            <a:off x="5464838" y="1486685"/>
            <a:ext cx="1520162" cy="1561810"/>
          </a:xfrm>
          <a:prstGeom prst="roundRect">
            <a:avLst>
              <a:gd name="adj" fmla="val 3567"/>
            </a:avLst>
          </a:prstGeom>
          <a:solidFill>
            <a:srgbClr val="F0F5F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title: "My Document"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toc: true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format: 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  </a:t>
            </a:r>
            <a:r>
              <a:rPr b="1"/>
              <a:t>html: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    code-fold: true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  </a:t>
            </a:r>
            <a:r>
              <a:rPr b="1"/>
              <a:t>pdf:</a:t>
            </a:r>
            <a:r>
              <a:t> default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---</a:t>
            </a:r>
          </a:p>
        </p:txBody>
      </p:sp>
      <p:sp>
        <p:nvSpPr>
          <p:cNvPr id="323" name="Set FORMAT options"/>
          <p:cNvSpPr txBox="1"/>
          <p:nvPr/>
        </p:nvSpPr>
        <p:spPr>
          <a:xfrm>
            <a:off x="3758424" y="1138510"/>
            <a:ext cx="1520163" cy="387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r>
              <a:rPr lang="es-ES" sz="900"/>
              <a:t>Establecer las opciones de FORMATO</a:t>
            </a:r>
            <a:endParaRPr sz="900" dirty="0"/>
          </a:p>
        </p:txBody>
      </p:sp>
      <p:sp>
        <p:nvSpPr>
          <p:cNvPr id="324" name="Multiple FORMATs"/>
          <p:cNvSpPr txBox="1"/>
          <p:nvPr/>
        </p:nvSpPr>
        <p:spPr>
          <a:xfrm>
            <a:off x="5492638" y="1107733"/>
            <a:ext cx="1539087" cy="448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r>
              <a:rPr lang="es-ES" sz="1050"/>
              <a:t>Múltiples FORMATOS</a:t>
            </a:r>
            <a:endParaRPr sz="1050" dirty="0"/>
          </a:p>
        </p:txBody>
      </p:sp>
      <p:sp>
        <p:nvSpPr>
          <p:cNvPr id="325" name="Indent format 2 spaces"/>
          <p:cNvSpPr txBox="1"/>
          <p:nvPr/>
        </p:nvSpPr>
        <p:spPr>
          <a:xfrm>
            <a:off x="3775707" y="3266448"/>
            <a:ext cx="1249385" cy="356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400"/>
              </a:spcBef>
              <a:defRPr sz="1000" cap="none"/>
            </a:lvl1pPr>
          </a:lstStyle>
          <a:p>
            <a:r>
              <a:rPr lang="es-ES" dirty="0"/>
              <a:t>Indexe el formato 2 espacios</a:t>
            </a:r>
            <a:endParaRPr dirty="0"/>
          </a:p>
        </p:txBody>
      </p:sp>
      <p:sp>
        <p:nvSpPr>
          <p:cNvPr id="326" name="Indent options 4 spaces"/>
          <p:cNvSpPr txBox="1"/>
          <p:nvPr/>
        </p:nvSpPr>
        <p:spPr>
          <a:xfrm>
            <a:off x="4032421" y="2858096"/>
            <a:ext cx="1249333" cy="47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400"/>
              </a:spcBef>
              <a:defRPr sz="1000" cap="none"/>
            </a:lvl1pPr>
          </a:lstStyle>
          <a:p>
            <a:r>
              <a:rPr lang="es-ES" dirty="0"/>
              <a:t>Indexe las opciones 4 espacios</a:t>
            </a:r>
            <a:endParaRPr dirty="0"/>
          </a:p>
        </p:txBody>
      </p:sp>
      <p:sp>
        <p:nvSpPr>
          <p:cNvPr id="327" name="Render all formats:"/>
          <p:cNvSpPr txBox="1"/>
          <p:nvPr/>
        </p:nvSpPr>
        <p:spPr>
          <a:xfrm>
            <a:off x="3758424" y="4082295"/>
            <a:ext cx="1847861" cy="233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rPr lang="es-ES"/>
              <a:t>Renderizar todos los formatos:</a:t>
            </a:r>
            <a:endParaRPr dirty="0"/>
          </a:p>
        </p:txBody>
      </p:sp>
      <p:sp>
        <p:nvSpPr>
          <p:cNvPr id="328" name="Top-level options  apply to all formats"/>
          <p:cNvSpPr txBox="1"/>
          <p:nvPr/>
        </p:nvSpPr>
        <p:spPr>
          <a:xfrm>
            <a:off x="5464838" y="3077919"/>
            <a:ext cx="1829772" cy="47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1000" cap="none"/>
            </a:pPr>
            <a:r>
              <a:rPr lang="es-ES"/>
              <a:t>Las opciones de nivel superior se aplican a todos los formatos</a:t>
            </a:r>
            <a:endParaRPr dirty="0"/>
          </a:p>
        </p:txBody>
      </p:sp>
      <p:sp>
        <p:nvSpPr>
          <p:cNvPr id="329" name="Visit https://quarto.org/docs/reference/ to see all options by format"/>
          <p:cNvSpPr txBox="1"/>
          <p:nvPr/>
        </p:nvSpPr>
        <p:spPr>
          <a:xfrm>
            <a:off x="7517665" y="5383093"/>
            <a:ext cx="4730060" cy="233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rPr dirty="0">
                <a:solidFill>
                  <a:srgbClr val="373A3C"/>
                </a:solidFill>
              </a:rPr>
              <a:t>Visit</a:t>
            </a:r>
            <a:r>
              <a:rPr lang="es-ES" dirty="0">
                <a:solidFill>
                  <a:srgbClr val="373A3C"/>
                </a:solidFill>
              </a:rPr>
              <a:t>e</a:t>
            </a:r>
            <a:r>
              <a:rPr dirty="0">
                <a:solidFill>
                  <a:srgbClr val="373A3C"/>
                </a:solidFill>
              </a:rPr>
              <a:t> </a:t>
            </a:r>
            <a:r>
              <a:rPr u="sng" dirty="0">
                <a:hlinkClick r:id="rId9"/>
              </a:rPr>
              <a:t>https://quarto.org/docs/reference/</a:t>
            </a:r>
            <a:r>
              <a:rPr dirty="0">
                <a:solidFill>
                  <a:srgbClr val="373A3C"/>
                </a:solidFill>
              </a:rPr>
              <a:t> </a:t>
            </a:r>
            <a:r>
              <a:rPr lang="es-ES" dirty="0">
                <a:solidFill>
                  <a:srgbClr val="373A3C"/>
                </a:solidFill>
              </a:rPr>
              <a:t>para ver</a:t>
            </a:r>
            <a:r>
              <a:rPr dirty="0">
                <a:solidFill>
                  <a:srgbClr val="373A3C"/>
                </a:solidFill>
              </a:rPr>
              <a:t> </a:t>
            </a:r>
            <a:r>
              <a:rPr lang="es-ES" b="1" dirty="0">
                <a:solidFill>
                  <a:srgbClr val="373A3C"/>
                </a:solidFill>
              </a:rPr>
              <a:t>todas</a:t>
            </a:r>
            <a:r>
              <a:rPr b="1" dirty="0">
                <a:solidFill>
                  <a:srgbClr val="373A3C"/>
                </a:solidFill>
              </a:rPr>
              <a:t> </a:t>
            </a:r>
            <a:r>
              <a:rPr lang="es-ES" b="1" dirty="0">
                <a:solidFill>
                  <a:srgbClr val="373A3C"/>
                </a:solidFill>
              </a:rPr>
              <a:t>las </a:t>
            </a:r>
            <a:r>
              <a:rPr b="1" dirty="0">
                <a:solidFill>
                  <a:srgbClr val="373A3C"/>
                </a:solidFill>
              </a:rPr>
              <a:t>op</a:t>
            </a:r>
            <a:r>
              <a:rPr lang="es-ES" b="1" dirty="0" err="1">
                <a:solidFill>
                  <a:srgbClr val="373A3C"/>
                </a:solidFill>
              </a:rPr>
              <a:t>ciones</a:t>
            </a:r>
            <a:r>
              <a:rPr dirty="0">
                <a:solidFill>
                  <a:srgbClr val="373A3C"/>
                </a:solidFill>
              </a:rPr>
              <a:t> </a:t>
            </a:r>
            <a:r>
              <a:rPr lang="es-ES" dirty="0">
                <a:solidFill>
                  <a:srgbClr val="373A3C"/>
                </a:solidFill>
              </a:rPr>
              <a:t>por</a:t>
            </a:r>
            <a:r>
              <a:rPr dirty="0">
                <a:solidFill>
                  <a:srgbClr val="373A3C"/>
                </a:solidFill>
              </a:rPr>
              <a:t> format</a:t>
            </a:r>
            <a:r>
              <a:rPr lang="es-ES" dirty="0">
                <a:solidFill>
                  <a:srgbClr val="373A3C"/>
                </a:solidFill>
              </a:rPr>
              <a:t>o</a:t>
            </a:r>
            <a:endParaRPr dirty="0">
              <a:solidFill>
                <a:srgbClr val="373A3C"/>
              </a:solidFill>
            </a:endParaRPr>
          </a:p>
        </p:txBody>
      </p:sp>
      <p:sp>
        <p:nvSpPr>
          <p:cNvPr id="330" name="Set Format and Options"/>
          <p:cNvSpPr txBox="1"/>
          <p:nvPr/>
        </p:nvSpPr>
        <p:spPr>
          <a:xfrm>
            <a:off x="3753043" y="715531"/>
            <a:ext cx="4236335" cy="417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80000"/>
              </a:lnSpc>
              <a:defRPr sz="2500" b="0" cap="none" spc="-50"/>
            </a:lvl1pPr>
          </a:lstStyle>
          <a:p>
            <a:r>
              <a:rPr lang="es-ES"/>
              <a:t>Establecer formato y opciones</a:t>
            </a:r>
            <a:endParaRPr dirty="0"/>
          </a:p>
        </p:txBody>
      </p:sp>
      <p:sp>
        <p:nvSpPr>
          <p:cNvPr id="331" name="Common formats: html, pdf, docx, odt, rtf, gfm, pptx, revealjs, beamer"/>
          <p:cNvSpPr txBox="1"/>
          <p:nvPr/>
        </p:nvSpPr>
        <p:spPr>
          <a:xfrm>
            <a:off x="3758424" y="3611827"/>
            <a:ext cx="2527742" cy="356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rPr lang="es-ES" dirty="0"/>
              <a:t>Formatos comunes</a:t>
            </a:r>
            <a:r>
              <a:rPr dirty="0"/>
              <a:t>: </a:t>
            </a:r>
            <a:r>
              <a:rPr b="1" dirty="0"/>
              <a:t>html, pdf, docx, </a:t>
            </a:r>
            <a:r>
              <a:rPr b="1" dirty="0" err="1"/>
              <a:t>odt</a:t>
            </a:r>
            <a:r>
              <a:rPr b="1" dirty="0"/>
              <a:t>, rtf, </a:t>
            </a:r>
            <a:r>
              <a:rPr b="1" dirty="0" err="1"/>
              <a:t>gfm</a:t>
            </a:r>
            <a:r>
              <a:rPr b="1" dirty="0"/>
              <a:t>, pptx, </a:t>
            </a:r>
            <a:r>
              <a:rPr b="1" dirty="0" err="1"/>
              <a:t>revealjs</a:t>
            </a:r>
            <a:r>
              <a:rPr b="1" dirty="0"/>
              <a:t>, beamer</a:t>
            </a:r>
          </a:p>
        </p:txBody>
      </p:sp>
      <p:grpSp>
        <p:nvGrpSpPr>
          <p:cNvPr id="346" name="Agrupar"/>
          <p:cNvGrpSpPr/>
          <p:nvPr/>
        </p:nvGrpSpPr>
        <p:grpSpPr>
          <a:xfrm>
            <a:off x="13419481" y="1432015"/>
            <a:ext cx="875307" cy="3831234"/>
            <a:chOff x="-1599" y="12700"/>
            <a:chExt cx="875305" cy="3831232"/>
          </a:xfrm>
        </p:grpSpPr>
        <p:graphicFrame>
          <p:nvGraphicFramePr>
            <p:cNvPr id="342" name="Table 1-1-3"/>
            <p:cNvGraphicFramePr/>
            <p:nvPr>
              <p:extLst>
                <p:ext uri="{D42A27DB-BD31-4B8C-83A1-F6EECF244321}">
                  <p14:modId xmlns:p14="http://schemas.microsoft.com/office/powerpoint/2010/main" val="14130629"/>
                </p:ext>
              </p:extLst>
            </p:nvPr>
          </p:nvGraphicFramePr>
          <p:xfrm>
            <a:off x="72731" y="12700"/>
            <a:ext cx="201510" cy="3822265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20151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8452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>
                            <a:solidFill>
                              <a:srgbClr val="42709B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b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8452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>
                            <a:solidFill>
                              <a:srgbClr val="42709B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8452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>
                            <a:solidFill>
                              <a:srgbClr val="42709B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8452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>
                            <a:solidFill>
                              <a:srgbClr val="42709B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8452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>
                            <a:solidFill>
                              <a:srgbClr val="42709B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8452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>
                            <a:solidFill>
                              <a:srgbClr val="42709B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8452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>
                            <a:solidFill>
                              <a:srgbClr val="42709B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8452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>
                            <a:solidFill>
                              <a:srgbClr val="42709B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8452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>
                            <a:solidFill>
                              <a:srgbClr val="42709B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310449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>
                            <a:solidFill>
                              <a:srgbClr val="42709B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  <a:tr h="18452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>
                            <a:solidFill>
                              <a:srgbClr val="42709B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  <a:tr h="18452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>
                            <a:solidFill>
                              <a:srgbClr val="42709B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11"/>
                    </a:ext>
                  </a:extLst>
                </a:tr>
                <a:tr h="18452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>
                            <a:solidFill>
                              <a:srgbClr val="42709B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12"/>
                    </a:ext>
                  </a:extLst>
                </a:tr>
                <a:tr h="115982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>
                            <a:solidFill>
                              <a:srgbClr val="42709B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13"/>
                    </a:ext>
                  </a:extLst>
                </a:tr>
                <a:tr h="193381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endParaRPr sz="1000" b="1" dirty="0">
                          <a:solidFill>
                            <a:srgbClr val="42709B"/>
                          </a:solidFill>
                        </a:endParaRP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14"/>
                    </a:ext>
                  </a:extLst>
                </a:tr>
                <a:tr h="193381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>
                            <a:solidFill>
                              <a:srgbClr val="42709B"/>
                            </a:solidFill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15"/>
                    </a:ext>
                  </a:extLst>
                </a:tr>
                <a:tr h="193381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endParaRPr sz="1000" b="1" dirty="0">
                          <a:solidFill>
                            <a:srgbClr val="42709B"/>
                          </a:solidFill>
                        </a:endParaRP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16"/>
                    </a:ext>
                  </a:extLst>
                </a:tr>
                <a:tr h="193381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endParaRPr sz="1000" b="1" dirty="0">
                          <a:solidFill>
                            <a:srgbClr val="42709B"/>
                          </a:solidFill>
                        </a:endParaRP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17"/>
                    </a:ext>
                  </a:extLst>
                </a:tr>
                <a:tr h="217614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>
                            <a:solidFill>
                              <a:srgbClr val="42709B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18"/>
                    </a:ext>
                  </a:extLst>
                </a:tr>
                <a:tr h="18452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>
                            <a:solidFill>
                              <a:srgbClr val="42709B"/>
                            </a:solidFill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19"/>
                    </a:ext>
                  </a:extLst>
                </a:tr>
              </a:tbl>
            </a:graphicData>
          </a:graphic>
        </p:graphicFrame>
        <p:sp>
          <p:nvSpPr>
            <p:cNvPr id="343" name="Knitr"/>
            <p:cNvSpPr txBox="1"/>
            <p:nvPr/>
          </p:nvSpPr>
          <p:spPr>
            <a:xfrm>
              <a:off x="-1599" y="3595090"/>
              <a:ext cx="875305" cy="2488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900" b="0" cap="none"/>
              </a:lvl1pPr>
            </a:lstStyle>
            <a:p>
              <a:r>
                <a:rPr dirty="0" err="1"/>
                <a:t>Knitr</a:t>
              </a:r>
              <a:endParaRPr dirty="0"/>
            </a:p>
          </p:txBody>
        </p:sp>
        <p:sp>
          <p:nvSpPr>
            <p:cNvPr id="344" name="Also use in code cells"/>
            <p:cNvSpPr txBox="1"/>
            <p:nvPr/>
          </p:nvSpPr>
          <p:spPr>
            <a:xfrm rot="16200000">
              <a:off x="-948723" y="1060328"/>
              <a:ext cx="2171690" cy="1855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lnSpc>
                  <a:spcPct val="40000"/>
                </a:lnSpc>
                <a:spcBef>
                  <a:spcPts val="400"/>
                </a:spcBef>
                <a:defRPr sz="1000" b="0" cap="none"/>
              </a:lvl1pPr>
            </a:lstStyle>
            <a:p>
              <a:r>
                <a:rPr lang="es-ES"/>
                <a:t>Úselo también en celdas de código</a:t>
              </a:r>
              <a:endParaRPr dirty="0"/>
            </a:p>
          </p:txBody>
        </p:sp>
        <p:sp>
          <p:nvSpPr>
            <p:cNvPr id="345" name="Línea"/>
            <p:cNvSpPr/>
            <p:nvPr/>
          </p:nvSpPr>
          <p:spPr>
            <a:xfrm flipH="1">
              <a:off x="144565" y="2144386"/>
              <a:ext cx="1" cy="327328"/>
            </a:xfrm>
            <a:prstGeom prst="line">
              <a:avLst/>
            </a:prstGeom>
            <a:noFill/>
            <a:ln w="25400" cap="flat">
              <a:solidFill>
                <a:srgbClr val="42709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aphicFrame>
        <p:nvGraphicFramePr>
          <p:cNvPr id="348" name="Table 1-1-4"/>
          <p:cNvGraphicFramePr/>
          <p:nvPr>
            <p:extLst>
              <p:ext uri="{D42A27DB-BD31-4B8C-83A1-F6EECF244321}">
                <p14:modId xmlns:p14="http://schemas.microsoft.com/office/powerpoint/2010/main" val="2733928652"/>
              </p:ext>
            </p:extLst>
          </p:nvPr>
        </p:nvGraphicFramePr>
        <p:xfrm>
          <a:off x="312142" y="9328198"/>
          <a:ext cx="3155165" cy="487492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103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055">
                <a:tc>
                  <a:txBody>
                    <a:bodyPr/>
                    <a:lstStyle/>
                    <a:p>
                      <a:pPr indent="50800" algn="l" defTabSz="914400">
                        <a:lnSpc>
                          <a:spcPct val="80000"/>
                        </a:lnSpc>
                        <a:defRPr b="0"/>
                      </a:pPr>
                      <a:r>
                        <a:rPr sz="1000" b="1" dirty="0">
                          <a:solidFill>
                            <a:srgbClr val="42709B"/>
                          </a:solidFill>
                          <a:sym typeface="Helvetica"/>
                        </a:rPr>
                        <a:t>KNITR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lnSpc>
                          <a:spcPct val="80000"/>
                        </a:lnSpc>
                        <a:defRPr b="0"/>
                      </a:pPr>
                      <a:r>
                        <a:rPr sz="1000" b="1">
                          <a:solidFill>
                            <a:srgbClr val="42709B"/>
                          </a:solidFill>
                          <a:sym typeface="Helvetica"/>
                        </a:rPr>
                        <a:t>JUPYTER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lnSpc>
                          <a:spcPct val="80000"/>
                        </a:lnSpc>
                        <a:defRPr b="0"/>
                      </a:pPr>
                      <a:r>
                        <a:rPr lang="es-ES" sz="1000" b="1" dirty="0">
                          <a:solidFill>
                            <a:srgbClr val="42709B"/>
                          </a:solidFill>
                          <a:sym typeface="Helvetica"/>
                        </a:rPr>
                        <a:t>SALIDA</a:t>
                      </a:r>
                      <a:r>
                        <a:rPr sz="1000" b="1" dirty="0">
                          <a:solidFill>
                            <a:srgbClr val="42709B"/>
                          </a:solidFill>
                          <a:sym typeface="Helvetica"/>
                        </a:rPr>
                        <a:t>
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52">
                <a:tc>
                  <a:txBody>
                    <a:bodyPr/>
                    <a:lstStyle/>
                    <a:p>
                      <a:pPr indent="50800" algn="l" defTabSz="914400">
                        <a:lnSpc>
                          <a:spcPct val="80000"/>
                        </a:lnSpc>
                        <a:defRPr b="0"/>
                      </a:pPr>
                      <a:r>
                        <a:rPr sz="1000">
                          <a:sym typeface="Helvetica"/>
                        </a:rPr>
                        <a:t>Value is `r 2 + 2`.</a:t>
                      </a:r>
                    </a:p>
                  </a:txBody>
                  <a:tcPr marL="0" marR="0" marT="0" marB="0" anchor="ctr" horzOverflow="overflow"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lnSpc>
                          <a:spcPct val="80000"/>
                        </a:lnSpc>
                        <a:defRPr b="0"/>
                      </a:pPr>
                      <a:r>
                        <a:rPr sz="1000">
                          <a:sym typeface="Helvetica"/>
                        </a:rPr>
                        <a:t>Value is `{python} 2 + 2`.</a:t>
                      </a:r>
                    </a:p>
                  </a:txBody>
                  <a:tcPr marL="0" marR="0" marT="0" marB="0" anchor="ctr" horzOverflow="overflow"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50800" algn="l">
                        <a:lnSpc>
                          <a:spcPct val="80000"/>
                        </a:lnSpc>
                        <a:spcBef>
                          <a:spcPts val="400"/>
                        </a:spcBef>
                        <a:defRPr b="0"/>
                      </a:pPr>
                      <a:r>
                        <a:rPr sz="1000" dirty="0">
                          <a:sym typeface="Helvetica"/>
                        </a:rPr>
                        <a:t>Value is 4.</a:t>
                      </a:r>
                    </a:p>
                  </a:txBody>
                  <a:tcPr marL="0" marR="0" marT="0" marB="0" anchor="ctr" horzOverflow="overflow"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9" name="Add Content"/>
          <p:cNvSpPr txBox="1"/>
          <p:nvPr/>
        </p:nvSpPr>
        <p:spPr>
          <a:xfrm>
            <a:off x="3765400" y="5669959"/>
            <a:ext cx="2618906" cy="417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80000"/>
              </a:lnSpc>
              <a:defRPr sz="2500" b="0" cap="none" spc="-50"/>
            </a:lvl1pPr>
          </a:lstStyle>
          <a:p>
            <a:r>
              <a:rPr lang="es-ES"/>
              <a:t>Agregar contenido</a:t>
            </a:r>
            <a:endParaRPr dirty="0"/>
          </a:p>
        </p:txBody>
      </p:sp>
      <p:sp>
        <p:nvSpPr>
          <p:cNvPr id="350" name="Callouts"/>
          <p:cNvSpPr txBox="1"/>
          <p:nvPr/>
        </p:nvSpPr>
        <p:spPr>
          <a:xfrm>
            <a:off x="10302166" y="7920867"/>
            <a:ext cx="972621" cy="294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r>
              <a:rPr lang="es-ES"/>
              <a:t>Llamadas</a:t>
            </a:r>
            <a:endParaRPr dirty="0"/>
          </a:p>
        </p:txBody>
      </p:sp>
      <p:sp>
        <p:nvSpPr>
          <p:cNvPr id="351" name="::: {.callout-tip}…"/>
          <p:cNvSpPr/>
          <p:nvPr/>
        </p:nvSpPr>
        <p:spPr>
          <a:xfrm>
            <a:off x="10478929" y="8251935"/>
            <a:ext cx="1385582" cy="1025041"/>
          </a:xfrm>
          <a:prstGeom prst="roundRect">
            <a:avLst>
              <a:gd name="adj" fmla="val 5290"/>
            </a:avLst>
          </a:prstGeom>
          <a:solidFill>
            <a:srgbClr val="F0F5F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::: {.callout-</a:t>
            </a:r>
            <a:r>
              <a:rPr b="1">
                <a:solidFill>
                  <a:srgbClr val="42709B"/>
                </a:solidFill>
              </a:rPr>
              <a:t>tip</a:t>
            </a:r>
            <a: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## Title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Text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:::</a:t>
            </a:r>
          </a:p>
        </p:txBody>
      </p:sp>
      <p:sp>
        <p:nvSpPr>
          <p:cNvPr id="352" name="Instead of tip use one of:  note, caution, warning, or important."/>
          <p:cNvSpPr txBox="1"/>
          <p:nvPr/>
        </p:nvSpPr>
        <p:spPr>
          <a:xfrm>
            <a:off x="11931786" y="8209217"/>
            <a:ext cx="1713371" cy="47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rPr lang="es-ES" dirty="0"/>
              <a:t>En lugar de </a:t>
            </a:r>
            <a:r>
              <a:rPr lang="es-ES" dirty="0" err="1"/>
              <a:t>tip</a:t>
            </a:r>
            <a:r>
              <a:rPr lang="es-ES" dirty="0"/>
              <a:t>, use</a:t>
            </a:r>
            <a:r>
              <a:rPr dirty="0"/>
              <a:t>: </a:t>
            </a:r>
            <a:br>
              <a:rPr dirty="0"/>
            </a:br>
            <a:r>
              <a:rPr dirty="0"/>
              <a:t>note, caution, warning, o important.</a:t>
            </a:r>
          </a:p>
        </p:txBody>
      </p:sp>
      <p:pic>
        <p:nvPicPr>
          <p:cNvPr id="353" name="Screen Shot 2023-07-26 at 9.05.21 AM.png" descr="Screen Shot 2023-07-26 at 9.05.21 AM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69974" y="8718185"/>
            <a:ext cx="760081" cy="547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tip.png" descr="tip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00438" y="7964396"/>
            <a:ext cx="760082" cy="2026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Screen Shot 2023-07-26 at 9.05.27 AM.png" descr="Screen Shot 2023-07-26 at 9.05.27 AM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15930" y="8705485"/>
            <a:ext cx="770537" cy="544514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![CAP](image.png){#fig-LABEL fig-alt=&quot;ALT&quot;}"/>
          <p:cNvSpPr/>
          <p:nvPr/>
        </p:nvSpPr>
        <p:spPr>
          <a:xfrm>
            <a:off x="3749082" y="6457601"/>
            <a:ext cx="3102129" cy="388256"/>
          </a:xfrm>
          <a:prstGeom prst="roundRect">
            <a:avLst>
              <a:gd name="adj" fmla="val 13967"/>
            </a:avLst>
          </a:prstGeom>
          <a:solidFill>
            <a:srgbClr val="F0F5F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lvl1pPr>
          </a:lstStyle>
          <a:p>
            <a:r>
              <a:t>![CAP](image.png){#fig-LABEL fig-alt="ALT"}</a:t>
            </a:r>
          </a:p>
        </p:txBody>
      </p:sp>
      <p:sp>
        <p:nvSpPr>
          <p:cNvPr id="357" name="Línea"/>
          <p:cNvSpPr/>
          <p:nvPr/>
        </p:nvSpPr>
        <p:spPr>
          <a:xfrm>
            <a:off x="3765400" y="5579599"/>
            <a:ext cx="9948951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61" name="Agrupar"/>
          <p:cNvGrpSpPr/>
          <p:nvPr/>
        </p:nvGrpSpPr>
        <p:grpSpPr>
          <a:xfrm>
            <a:off x="4695377" y="7112535"/>
            <a:ext cx="968452" cy="241079"/>
            <a:chOff x="0" y="14114"/>
            <a:chExt cx="968450" cy="241077"/>
          </a:xfrm>
        </p:grpSpPr>
        <p:sp>
          <p:nvSpPr>
            <p:cNvPr id="358" name="Línea"/>
            <p:cNvSpPr/>
            <p:nvPr/>
          </p:nvSpPr>
          <p:spPr>
            <a:xfrm>
              <a:off x="0" y="130770"/>
              <a:ext cx="434681" cy="1"/>
            </a:xfrm>
            <a:prstGeom prst="line">
              <a:avLst/>
            </a:prstGeom>
            <a:noFill/>
            <a:ln w="25400" cap="flat">
              <a:solidFill>
                <a:srgbClr val="42709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9" name="Rectángulo redondeado"/>
            <p:cNvSpPr/>
            <p:nvPr/>
          </p:nvSpPr>
          <p:spPr>
            <a:xfrm>
              <a:off x="434680" y="19050"/>
              <a:ext cx="485154" cy="236141"/>
            </a:xfrm>
            <a:prstGeom prst="roundRect">
              <a:avLst>
                <a:gd name="adj" fmla="val 30818"/>
              </a:avLst>
            </a:prstGeom>
            <a:solidFill>
              <a:srgbClr val="FFFFFF"/>
            </a:solidFill>
            <a:ln w="25400" cap="flat">
              <a:solidFill>
                <a:srgbClr val="42709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0" name="Or {r}"/>
            <p:cNvSpPr/>
            <p:nvPr/>
          </p:nvSpPr>
          <p:spPr>
            <a:xfrm>
              <a:off x="447380" y="14114"/>
              <a:ext cx="521070" cy="233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400"/>
                </a:spcBef>
                <a:defRPr sz="1000" cap="none"/>
              </a:pPr>
              <a:r>
                <a:rPr dirty="0"/>
                <a:t>O {r}</a:t>
              </a:r>
            </a:p>
          </p:txBody>
        </p:sp>
      </p:grpSp>
      <p:sp>
        <p:nvSpPr>
          <p:cNvPr id="362" name="MARKDOWN"/>
          <p:cNvSpPr txBox="1"/>
          <p:nvPr/>
        </p:nvSpPr>
        <p:spPr>
          <a:xfrm>
            <a:off x="7112626" y="5912897"/>
            <a:ext cx="904863" cy="261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000"/>
            </a:lvl1pPr>
          </a:lstStyle>
          <a:p>
            <a:r>
              <a:t>MARKDOWN</a:t>
            </a:r>
          </a:p>
        </p:txBody>
      </p:sp>
      <p:sp>
        <p:nvSpPr>
          <p:cNvPr id="363" name="KNITR"/>
          <p:cNvSpPr txBox="1"/>
          <p:nvPr/>
        </p:nvSpPr>
        <p:spPr>
          <a:xfrm>
            <a:off x="9041304" y="5912897"/>
            <a:ext cx="509849" cy="261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000"/>
            </a:lvl1pPr>
          </a:lstStyle>
          <a:p>
            <a:r>
              <a:t>KNITR</a:t>
            </a:r>
          </a:p>
        </p:txBody>
      </p:sp>
      <p:sp>
        <p:nvSpPr>
          <p:cNvPr id="364" name="JUPYTER"/>
          <p:cNvSpPr txBox="1"/>
          <p:nvPr/>
        </p:nvSpPr>
        <p:spPr>
          <a:xfrm>
            <a:off x="10995197" y="5912897"/>
            <a:ext cx="707604" cy="261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000"/>
            </a:lvl1pPr>
          </a:lstStyle>
          <a:p>
            <a:r>
              <a:t>JUPYTER</a:t>
            </a:r>
          </a:p>
        </p:txBody>
      </p:sp>
      <p:grpSp>
        <p:nvGrpSpPr>
          <p:cNvPr id="368" name="Agrupar"/>
          <p:cNvGrpSpPr/>
          <p:nvPr/>
        </p:nvGrpSpPr>
        <p:grpSpPr>
          <a:xfrm>
            <a:off x="7135728" y="7497509"/>
            <a:ext cx="1905718" cy="1407122"/>
            <a:chOff x="0" y="54609"/>
            <a:chExt cx="1905717" cy="1407120"/>
          </a:xfrm>
        </p:grpSpPr>
        <p:sp>
          <p:nvSpPr>
            <p:cNvPr id="365" name="Use Insert Table in  the Visual Editor"/>
            <p:cNvSpPr/>
            <p:nvPr/>
          </p:nvSpPr>
          <p:spPr>
            <a:xfrm>
              <a:off x="635717" y="19173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400"/>
                </a:spcBef>
                <a:defRPr sz="1000" b="0" cap="none">
                  <a:solidFill>
                    <a:srgbClr val="000000"/>
                  </a:solidFill>
                </a:defRPr>
              </a:pPr>
              <a:r>
                <a:rPr dirty="0"/>
                <a:t>Use </a:t>
              </a:r>
              <a:r>
                <a:rPr b="1" dirty="0"/>
                <a:t>Insert Table</a:t>
              </a:r>
              <a:r>
                <a:rPr dirty="0"/>
                <a:t> </a:t>
              </a:r>
              <a:r>
                <a:rPr lang="es-ES" dirty="0"/>
                <a:t>en el</a:t>
              </a:r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1000" b="0" cap="none">
                  <a:solidFill>
                    <a:srgbClr val="000000"/>
                  </a:solidFill>
                </a:defRPr>
              </a:pPr>
              <a:r>
                <a:rPr lang="es-ES" b="1" dirty="0"/>
                <a:t>Editor</a:t>
              </a:r>
              <a:r>
                <a:rPr b="1" dirty="0"/>
                <a:t> </a:t>
              </a:r>
              <a:r>
                <a:rPr lang="es-ES" b="1" dirty="0"/>
                <a:t>Visual</a:t>
              </a:r>
              <a:endParaRPr b="1" dirty="0"/>
            </a:p>
          </p:txBody>
        </p:sp>
        <p:pic>
          <p:nvPicPr>
            <p:cNvPr id="366" name="vscode.png" descr="vscod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4550" y="54609"/>
              <a:ext cx="263068" cy="263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7" name="pasted-image.png" descr="pasted-imag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54609"/>
              <a:ext cx="274241" cy="2742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71" name="Agrupar"/>
          <p:cNvGrpSpPr/>
          <p:nvPr/>
        </p:nvGrpSpPr>
        <p:grpSpPr>
          <a:xfrm>
            <a:off x="10478929" y="9513278"/>
            <a:ext cx="1282701" cy="1697912"/>
            <a:chOff x="0" y="143470"/>
            <a:chExt cx="1282700" cy="1697910"/>
          </a:xfrm>
        </p:grpSpPr>
        <p:sp>
          <p:nvSpPr>
            <p:cNvPr id="369" name="SHORTCODES"/>
            <p:cNvSpPr/>
            <p:nvPr/>
          </p:nvSpPr>
          <p:spPr>
            <a:xfrm>
              <a:off x="0" y="14347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r>
                <a:rPr lang="es-ES" dirty="0"/>
                <a:t>CÓDIGOS CORTOS</a:t>
              </a:r>
              <a:endParaRPr dirty="0"/>
            </a:p>
          </p:txBody>
        </p:sp>
        <p:sp>
          <p:nvSpPr>
            <p:cNvPr id="370" name="{{&lt; include _file.qmd &gt;}}…"/>
            <p:cNvSpPr/>
            <p:nvPr/>
          </p:nvSpPr>
          <p:spPr>
            <a:xfrm>
              <a:off x="12700" y="57138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400"/>
                </a:spcBef>
                <a:defRPr sz="1000" b="0" cap="none">
                  <a:solidFill>
                    <a:srgbClr val="53585F"/>
                  </a:solidFill>
                </a:defRPr>
              </a:pPr>
              <a:r>
                <a:t>{{&lt;</a:t>
              </a:r>
              <a:r>
                <a:rPr b="1"/>
                <a:t> </a:t>
              </a:r>
              <a:r>
                <a:rPr b="1">
                  <a:solidFill>
                    <a:srgbClr val="42709B"/>
                  </a:solidFill>
                </a:rPr>
                <a:t>include</a:t>
              </a:r>
              <a:r>
                <a:t> </a:t>
              </a:r>
              <a:r>
                <a:rPr>
                  <a:solidFill>
                    <a:srgbClr val="000000"/>
                  </a:solidFill>
                </a:rPr>
                <a:t>_file.qmd</a:t>
              </a:r>
              <a:r>
                <a:t> &gt;}}</a:t>
              </a:r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1000" b="0" cap="none">
                  <a:solidFill>
                    <a:srgbClr val="53585F"/>
                  </a:solidFill>
                </a:defRPr>
              </a:pPr>
              <a:r>
                <a:t>{{&lt; </a:t>
              </a:r>
              <a:r>
                <a:rPr b="1">
                  <a:solidFill>
                    <a:srgbClr val="42709B"/>
                  </a:solidFill>
                </a:rPr>
                <a:t>embed</a:t>
              </a:r>
              <a:r>
                <a:t> </a:t>
              </a:r>
              <a:r>
                <a:rPr>
                  <a:solidFill>
                    <a:srgbClr val="000000"/>
                  </a:solidFill>
                </a:rPr>
                <a:t>file.ipynb#id </a:t>
              </a:r>
              <a:r>
                <a:t>&gt;}} </a:t>
              </a:r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1000" b="0" cap="none">
                  <a:solidFill>
                    <a:srgbClr val="53585F"/>
                  </a:solidFill>
                </a:defRPr>
              </a:pPr>
              <a:r>
                <a:t>{{&lt; </a:t>
              </a:r>
              <a:r>
                <a:rPr b="1">
                  <a:solidFill>
                    <a:srgbClr val="42709B"/>
                  </a:solidFill>
                </a:rPr>
                <a:t>video</a:t>
              </a:r>
              <a:r>
                <a:t> </a:t>
              </a:r>
              <a:r>
                <a:rPr>
                  <a:solidFill>
                    <a:srgbClr val="000000"/>
                  </a:solidFill>
                </a:rPr>
                <a:t>video.mp4</a:t>
              </a:r>
              <a:r>
                <a:t> &gt;}}</a:t>
              </a:r>
            </a:p>
          </p:txBody>
        </p:sp>
      </p:grpSp>
      <p:sp>
        <p:nvSpPr>
          <p:cNvPr id="372" name="Render a specific format:"/>
          <p:cNvSpPr txBox="1"/>
          <p:nvPr/>
        </p:nvSpPr>
        <p:spPr>
          <a:xfrm>
            <a:off x="3758424" y="4791302"/>
            <a:ext cx="2024191" cy="233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rPr lang="es-ES"/>
              <a:t>Renderizar un formato específico:</a:t>
            </a:r>
            <a:endParaRPr dirty="0"/>
          </a:p>
        </p:txBody>
      </p:sp>
      <p:grpSp>
        <p:nvGrpSpPr>
          <p:cNvPr id="379" name="Agrupar"/>
          <p:cNvGrpSpPr/>
          <p:nvPr/>
        </p:nvGrpSpPr>
        <p:grpSpPr>
          <a:xfrm>
            <a:off x="3758424" y="5052345"/>
            <a:ext cx="3224474" cy="356263"/>
            <a:chOff x="0" y="0"/>
            <a:chExt cx="3224472" cy="356261"/>
          </a:xfrm>
        </p:grpSpPr>
        <p:sp>
          <p:nvSpPr>
            <p:cNvPr id="373" name="Rectángulo redondeado"/>
            <p:cNvSpPr/>
            <p:nvPr/>
          </p:nvSpPr>
          <p:spPr>
            <a:xfrm>
              <a:off x="0" y="570"/>
              <a:ext cx="3224473" cy="126431"/>
            </a:xfrm>
            <a:prstGeom prst="roundRect">
              <a:avLst>
                <a:gd name="adj" fmla="val 42653"/>
              </a:avLst>
            </a:prstGeom>
            <a:solidFill>
              <a:srgbClr val="7AAAD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 b="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4" name="Rectángulo redondeado"/>
            <p:cNvSpPr/>
            <p:nvPr/>
          </p:nvSpPr>
          <p:spPr>
            <a:xfrm>
              <a:off x="0" y="134639"/>
              <a:ext cx="3224473" cy="221623"/>
            </a:xfrm>
            <a:prstGeom prst="roundRect">
              <a:avLst>
                <a:gd name="adj" fmla="val 24469"/>
              </a:avLst>
            </a:prstGeom>
            <a:solidFill>
              <a:srgbClr val="F0F5F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400"/>
                </a:spcBef>
                <a:defRPr sz="110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5" name="Rectángulo"/>
            <p:cNvSpPr/>
            <p:nvPr/>
          </p:nvSpPr>
          <p:spPr>
            <a:xfrm>
              <a:off x="0" y="134639"/>
              <a:ext cx="3224473" cy="134641"/>
            </a:xfrm>
            <a:prstGeom prst="rect">
              <a:avLst/>
            </a:prstGeom>
            <a:solidFill>
              <a:srgbClr val="F0F5F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400"/>
                </a:spcBef>
                <a:defRPr sz="110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6" name="quarto render hello.qmd --to pdf"/>
            <p:cNvSpPr txBox="1"/>
            <p:nvPr/>
          </p:nvSpPr>
          <p:spPr>
            <a:xfrm>
              <a:off x="49539" y="96539"/>
              <a:ext cx="2668355" cy="2580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900" b="0" cap="none">
                  <a:solidFill>
                    <a:srgbClr val="000000"/>
                  </a:solidFill>
                </a:defRPr>
              </a:pPr>
              <a:r>
                <a:t>quarto </a:t>
              </a:r>
              <a:r>
                <a:rPr b="1"/>
                <a:t>render</a:t>
              </a:r>
              <a:r>
                <a:t> hello.qmd </a:t>
              </a:r>
              <a:r>
                <a:rPr b="1">
                  <a:solidFill>
                    <a:srgbClr val="42709B"/>
                  </a:solidFill>
                </a:rPr>
                <a:t>--to pdf</a:t>
              </a:r>
            </a:p>
          </p:txBody>
        </p:sp>
        <p:sp>
          <p:nvSpPr>
            <p:cNvPr id="377" name="Rectángulo"/>
            <p:cNvSpPr/>
            <p:nvPr/>
          </p:nvSpPr>
          <p:spPr>
            <a:xfrm>
              <a:off x="0" y="58439"/>
              <a:ext cx="3224473" cy="76201"/>
            </a:xfrm>
            <a:prstGeom prst="rect">
              <a:avLst/>
            </a:prstGeom>
            <a:solidFill>
              <a:srgbClr val="7AAAD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 b="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8" name="Terminal"/>
            <p:cNvSpPr txBox="1"/>
            <p:nvPr/>
          </p:nvSpPr>
          <p:spPr>
            <a:xfrm>
              <a:off x="65440" y="0"/>
              <a:ext cx="500461" cy="127000"/>
            </a:xfrm>
            <a:prstGeom prst="rect">
              <a:avLst/>
            </a:prstGeom>
            <a:solidFill>
              <a:srgbClr val="7AAAD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800" b="0" cap="none">
                  <a:solidFill>
                    <a:srgbClr val="FFFFFF"/>
                  </a:solidFill>
                </a:defRPr>
              </a:lvl1pPr>
            </a:lstStyle>
            <a:p>
              <a:r>
                <a:t>Terminal</a:t>
              </a:r>
            </a:p>
          </p:txBody>
        </p:sp>
      </p:grpSp>
      <p:grpSp>
        <p:nvGrpSpPr>
          <p:cNvPr id="386" name="Agrupar"/>
          <p:cNvGrpSpPr/>
          <p:nvPr/>
        </p:nvGrpSpPr>
        <p:grpSpPr>
          <a:xfrm>
            <a:off x="3758424" y="4328792"/>
            <a:ext cx="3224474" cy="356262"/>
            <a:chOff x="0" y="0"/>
            <a:chExt cx="3224472" cy="356261"/>
          </a:xfrm>
        </p:grpSpPr>
        <p:sp>
          <p:nvSpPr>
            <p:cNvPr id="380" name="Rectángulo redondeado"/>
            <p:cNvSpPr/>
            <p:nvPr/>
          </p:nvSpPr>
          <p:spPr>
            <a:xfrm>
              <a:off x="0" y="570"/>
              <a:ext cx="3224473" cy="126431"/>
            </a:xfrm>
            <a:prstGeom prst="roundRect">
              <a:avLst>
                <a:gd name="adj" fmla="val 42653"/>
              </a:avLst>
            </a:prstGeom>
            <a:solidFill>
              <a:srgbClr val="7AAAD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 b="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1" name="Rectángulo redondeado"/>
            <p:cNvSpPr/>
            <p:nvPr/>
          </p:nvSpPr>
          <p:spPr>
            <a:xfrm>
              <a:off x="0" y="134639"/>
              <a:ext cx="3224473" cy="221623"/>
            </a:xfrm>
            <a:prstGeom prst="roundRect">
              <a:avLst>
                <a:gd name="adj" fmla="val 24469"/>
              </a:avLst>
            </a:prstGeom>
            <a:solidFill>
              <a:srgbClr val="F0F5F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400"/>
                </a:spcBef>
                <a:defRPr sz="110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2" name="Rectángulo"/>
            <p:cNvSpPr/>
            <p:nvPr/>
          </p:nvSpPr>
          <p:spPr>
            <a:xfrm>
              <a:off x="0" y="134639"/>
              <a:ext cx="3224473" cy="134641"/>
            </a:xfrm>
            <a:prstGeom prst="rect">
              <a:avLst/>
            </a:prstGeom>
            <a:solidFill>
              <a:srgbClr val="F0F5F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400"/>
                </a:spcBef>
                <a:defRPr sz="110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3" name="quarto render hello.qmd"/>
            <p:cNvSpPr txBox="1"/>
            <p:nvPr/>
          </p:nvSpPr>
          <p:spPr>
            <a:xfrm>
              <a:off x="49539" y="96539"/>
              <a:ext cx="2668355" cy="2580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900" b="0" cap="none">
                  <a:solidFill>
                    <a:srgbClr val="000000"/>
                  </a:solidFill>
                </a:defRPr>
              </a:pPr>
              <a:r>
                <a:t>quarto </a:t>
              </a:r>
              <a:r>
                <a:rPr b="1"/>
                <a:t>render</a:t>
              </a:r>
              <a:r>
                <a:t> hello.qmd</a:t>
              </a:r>
            </a:p>
          </p:txBody>
        </p:sp>
        <p:sp>
          <p:nvSpPr>
            <p:cNvPr id="384" name="Rectángulo"/>
            <p:cNvSpPr/>
            <p:nvPr/>
          </p:nvSpPr>
          <p:spPr>
            <a:xfrm>
              <a:off x="0" y="58439"/>
              <a:ext cx="3224473" cy="76201"/>
            </a:xfrm>
            <a:prstGeom prst="rect">
              <a:avLst/>
            </a:prstGeom>
            <a:solidFill>
              <a:srgbClr val="7AAAD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 b="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5" name="Terminal"/>
            <p:cNvSpPr txBox="1"/>
            <p:nvPr/>
          </p:nvSpPr>
          <p:spPr>
            <a:xfrm>
              <a:off x="65440" y="0"/>
              <a:ext cx="500461" cy="127000"/>
            </a:xfrm>
            <a:prstGeom prst="rect">
              <a:avLst/>
            </a:prstGeom>
            <a:solidFill>
              <a:srgbClr val="7AAAD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800" b="0" cap="none">
                  <a:solidFill>
                    <a:srgbClr val="FFFFFF"/>
                  </a:solidFill>
                </a:defRPr>
              </a:lvl1pPr>
            </a:lstStyle>
            <a:p>
              <a:r>
                <a:t>Terminal</a:t>
              </a:r>
            </a:p>
          </p:txBody>
        </p:sp>
      </p:grpSp>
      <p:sp>
        <p:nvSpPr>
          <p:cNvPr id="387" name="MARKDOWN"/>
          <p:cNvSpPr txBox="1"/>
          <p:nvPr/>
        </p:nvSpPr>
        <p:spPr>
          <a:xfrm>
            <a:off x="6062149" y="6217946"/>
            <a:ext cx="904864" cy="26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000"/>
            </a:lvl1pPr>
          </a:lstStyle>
          <a:p>
            <a:r>
              <a:rPr dirty="0"/>
              <a:t>MARKDOWN</a:t>
            </a:r>
          </a:p>
        </p:txBody>
      </p:sp>
      <p:sp>
        <p:nvSpPr>
          <p:cNvPr id="388" name="COMPUTATION"/>
          <p:cNvSpPr txBox="1"/>
          <p:nvPr/>
        </p:nvSpPr>
        <p:spPr>
          <a:xfrm>
            <a:off x="5895144" y="6871234"/>
            <a:ext cx="801101" cy="233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rPr b="1" dirty="0">
                <a:solidFill>
                  <a:srgbClr val="42709B"/>
                </a:solidFill>
              </a:rPr>
              <a:t>C</a:t>
            </a:r>
            <a:r>
              <a:rPr lang="es-ES" b="1" dirty="0" err="1">
                <a:solidFill>
                  <a:srgbClr val="42709B"/>
                </a:solidFill>
              </a:rPr>
              <a:t>Ó</a:t>
            </a:r>
            <a:r>
              <a:rPr b="1" dirty="0">
                <a:solidFill>
                  <a:srgbClr val="42709B"/>
                </a:solidFill>
              </a:rPr>
              <a:t>MPUT</a:t>
            </a:r>
            <a:r>
              <a:rPr lang="es-ES" b="1" dirty="0">
                <a:solidFill>
                  <a:srgbClr val="42709B"/>
                </a:solidFill>
              </a:rPr>
              <a:t>O</a:t>
            </a:r>
            <a:r>
              <a:rPr dirty="0"/>
              <a:t> </a:t>
            </a:r>
          </a:p>
        </p:txBody>
      </p:sp>
      <p:sp>
        <p:nvSpPr>
          <p:cNvPr id="389" name="Línea"/>
          <p:cNvSpPr/>
          <p:nvPr/>
        </p:nvSpPr>
        <p:spPr>
          <a:xfrm>
            <a:off x="4124389" y="2591082"/>
            <a:ext cx="1" cy="296261"/>
          </a:xfrm>
          <a:prstGeom prst="line">
            <a:avLst/>
          </a:prstGeom>
          <a:ln w="25400">
            <a:solidFill>
              <a:srgbClr val="42709B"/>
            </a:solidFill>
            <a:miter lim="400000"/>
            <a:head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90" name="Línea"/>
          <p:cNvSpPr/>
          <p:nvPr/>
        </p:nvSpPr>
        <p:spPr>
          <a:xfrm>
            <a:off x="3961385" y="2267590"/>
            <a:ext cx="1" cy="943245"/>
          </a:xfrm>
          <a:prstGeom prst="line">
            <a:avLst/>
          </a:prstGeom>
          <a:ln w="25400">
            <a:solidFill>
              <a:srgbClr val="42709B"/>
            </a:solidFill>
            <a:miter lim="400000"/>
            <a:head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99" name="Línea de conexión"/>
          <p:cNvSpPr/>
          <p:nvPr/>
        </p:nvSpPr>
        <p:spPr>
          <a:xfrm>
            <a:off x="5210810" y="2033270"/>
            <a:ext cx="254000" cy="1283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32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42709B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92" name="Línea"/>
          <p:cNvSpPr/>
          <p:nvPr/>
        </p:nvSpPr>
        <p:spPr>
          <a:xfrm>
            <a:off x="3159634" y="6881717"/>
            <a:ext cx="262369" cy="1209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202" y="64"/>
                </a:lnTo>
                <a:lnTo>
                  <a:pt x="21600" y="21596"/>
                </a:lnTo>
                <a:lnTo>
                  <a:pt x="5587" y="21600"/>
                </a:lnTo>
              </a:path>
            </a:pathLst>
          </a:custGeom>
          <a:ln w="25400">
            <a:solidFill>
              <a:srgbClr val="42709B"/>
            </a:solidFill>
            <a:miter lim="400000"/>
            <a:head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/>
            </a:pPr>
            <a:endParaRPr/>
          </a:p>
        </p:txBody>
      </p:sp>
      <p:sp>
        <p:nvSpPr>
          <p:cNvPr id="393" name="Set options in code cells with  #| comments and YAML syntax:…"/>
          <p:cNvSpPr/>
          <p:nvPr/>
        </p:nvSpPr>
        <p:spPr>
          <a:xfrm>
            <a:off x="1949582" y="7570931"/>
            <a:ext cx="1326921" cy="921897"/>
          </a:xfrm>
          <a:prstGeom prst="roundRect">
            <a:avLst>
              <a:gd name="adj" fmla="val 7261"/>
            </a:avLst>
          </a:prstGeom>
          <a:solidFill>
            <a:srgbClr val="FFFFFF"/>
          </a:solidFill>
          <a:ln w="25400">
            <a:solidFill>
              <a:srgbClr val="42709B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400"/>
              </a:spcBef>
              <a:defRPr sz="1000" cap="none"/>
            </a:pPr>
            <a:r>
              <a:rPr lang="es-ES" dirty="0"/>
              <a:t>Establezca las opciones en celdas con comentarios</a:t>
            </a:r>
            <a:r>
              <a:rPr dirty="0"/>
              <a:t>  </a:t>
            </a:r>
            <a:r>
              <a:rPr dirty="0">
                <a:solidFill>
                  <a:srgbClr val="53585F"/>
                </a:solidFill>
              </a:rPr>
              <a:t>#| </a:t>
            </a:r>
            <a:r>
              <a:rPr lang="es-ES" dirty="0"/>
              <a:t>y usando la sintaxis Y</a:t>
            </a:r>
            <a:r>
              <a:rPr dirty="0"/>
              <a:t>AML: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cap="none">
                <a:solidFill>
                  <a:srgbClr val="53585F"/>
                </a:solidFill>
              </a:defRPr>
            </a:pPr>
            <a:r>
              <a:rPr dirty="0"/>
              <a:t>key: value</a:t>
            </a:r>
          </a:p>
        </p:txBody>
      </p:sp>
      <p:sp>
        <p:nvSpPr>
          <p:cNvPr id="394" name="Línea"/>
          <p:cNvSpPr/>
          <p:nvPr/>
        </p:nvSpPr>
        <p:spPr>
          <a:xfrm>
            <a:off x="3765400" y="8269184"/>
            <a:ext cx="3207320" cy="1"/>
          </a:xfrm>
          <a:prstGeom prst="line">
            <a:avLst/>
          </a:prstGeom>
          <a:ln w="12700">
            <a:solidFill>
              <a:srgbClr val="A6AAA9"/>
            </a:solidFill>
            <a:prstDash val="sysDot"/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95" name="Línea"/>
          <p:cNvSpPr/>
          <p:nvPr/>
        </p:nvSpPr>
        <p:spPr>
          <a:xfrm>
            <a:off x="6985000" y="7897397"/>
            <a:ext cx="6729351" cy="1"/>
          </a:xfrm>
          <a:prstGeom prst="line">
            <a:avLst/>
          </a:prstGeom>
          <a:ln w="12700">
            <a:solidFill>
              <a:srgbClr val="A6AAA9"/>
            </a:solidFill>
            <a:prstDash val="sysDot"/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96" name="Línea"/>
          <p:cNvSpPr/>
          <p:nvPr/>
        </p:nvSpPr>
        <p:spPr>
          <a:xfrm>
            <a:off x="10202588" y="7891048"/>
            <a:ext cx="1" cy="2446466"/>
          </a:xfrm>
          <a:prstGeom prst="line">
            <a:avLst/>
          </a:prstGeom>
          <a:ln w="12700">
            <a:solidFill>
              <a:srgbClr val="A6AAA9"/>
            </a:solidFill>
            <a:prstDash val="sysDot"/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97" name="Línea"/>
          <p:cNvSpPr/>
          <p:nvPr/>
        </p:nvSpPr>
        <p:spPr>
          <a:xfrm>
            <a:off x="10208938" y="9364411"/>
            <a:ext cx="3482943" cy="1"/>
          </a:xfrm>
          <a:prstGeom prst="line">
            <a:avLst/>
          </a:prstGeom>
          <a:ln w="12700">
            <a:solidFill>
              <a:srgbClr val="A6AAA9"/>
            </a:solidFill>
            <a:prstDash val="sysDot"/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98" name="Línea"/>
          <p:cNvSpPr/>
          <p:nvPr/>
        </p:nvSpPr>
        <p:spPr>
          <a:xfrm flipH="1">
            <a:off x="6979069" y="5579599"/>
            <a:ext cx="1" cy="4751565"/>
          </a:xfrm>
          <a:prstGeom prst="line">
            <a:avLst/>
          </a:prstGeom>
          <a:ln w="12700">
            <a:solidFill>
              <a:srgbClr val="A6AAA9"/>
            </a:solidFill>
            <a:prstDash val="sysDot"/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" name="CC BY SA Posit Software, PBC  •   info@posit.co  •   posit.co  •  Learn more at quarto.org  • HTML cheatsheets at pos.it/cheatsheets  •  Quarto 1.4  •  Updated:  2024-05">
            <a:extLst>
              <a:ext uri="{FF2B5EF4-FFF2-40B4-BE49-F238E27FC236}">
                <a16:creationId xmlns:a16="http://schemas.microsoft.com/office/drawing/2014/main" id="{0680705F-3A1E-2102-D309-8C85C815892D}"/>
              </a:ext>
            </a:extLst>
          </p:cNvPr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 cap="none">
                <a:solidFill>
                  <a:srgbClr val="000000"/>
                </a:solidFill>
              </a:defRPr>
            </a:pPr>
            <a:r>
              <a:rPr dirty="0"/>
              <a:t>CC BY SA Posit Software, PBC  •   </a:t>
            </a:r>
            <a:r>
              <a:rPr u="sng" dirty="0">
                <a:hlinkClick r:id="rId13"/>
              </a:rPr>
              <a:t>info@posit.co</a:t>
            </a:r>
            <a:r>
              <a:rPr dirty="0"/>
              <a:t>  •   </a:t>
            </a:r>
            <a:r>
              <a:rPr u="sng" dirty="0">
                <a:hlinkClick r:id="rId14"/>
              </a:rPr>
              <a:t>posit.co</a:t>
            </a:r>
            <a:r>
              <a:rPr dirty="0"/>
              <a:t>  •  </a:t>
            </a:r>
            <a:r>
              <a:rPr lang="es-ES" dirty="0"/>
              <a:t>Aprenda más en</a:t>
            </a:r>
            <a:r>
              <a:rPr dirty="0"/>
              <a:t> </a:t>
            </a:r>
            <a:r>
              <a:rPr b="1" dirty="0">
                <a:hlinkClick r:id="rId15"/>
              </a:rPr>
              <a:t>quarto.org</a:t>
            </a:r>
            <a:r>
              <a:rPr dirty="0"/>
              <a:t>  • </a:t>
            </a:r>
            <a:r>
              <a:rPr lang="es-ES" dirty="0"/>
              <a:t>Guía rápida en </a:t>
            </a:r>
            <a:r>
              <a:rPr dirty="0"/>
              <a:t>HTML </a:t>
            </a:r>
            <a:r>
              <a:rPr lang="es-ES" dirty="0"/>
              <a:t>en</a:t>
            </a:r>
            <a:r>
              <a:rPr dirty="0"/>
              <a:t> </a:t>
            </a:r>
            <a:r>
              <a:rPr b="1" dirty="0">
                <a:hlinkClick r:id="rId16"/>
              </a:rPr>
              <a:t>pos.it/</a:t>
            </a:r>
            <a:r>
              <a:rPr b="1" dirty="0" err="1">
                <a:hlinkClick r:id="rId16"/>
              </a:rPr>
              <a:t>cheatsheets</a:t>
            </a:r>
            <a:r>
              <a:rPr dirty="0"/>
              <a:t>  •  Quarto 1.4  •  </a:t>
            </a:r>
            <a:r>
              <a:rPr lang="es-ES" dirty="0"/>
              <a:t>Actualizado</a:t>
            </a:r>
            <a:r>
              <a:rPr dirty="0"/>
              <a:t>:  2024-05</a:t>
            </a:r>
          </a:p>
        </p:txBody>
      </p:sp>
      <p:grpSp>
        <p:nvGrpSpPr>
          <p:cNvPr id="13" name="Agrupar"/>
          <p:cNvGrpSpPr/>
          <p:nvPr/>
        </p:nvGrpSpPr>
        <p:grpSpPr>
          <a:xfrm>
            <a:off x="7264492" y="422926"/>
            <a:ext cx="6073746" cy="5000622"/>
            <a:chOff x="6349" y="-26830"/>
            <a:chExt cx="5509298" cy="5000621"/>
          </a:xfrm>
        </p:grpSpPr>
        <p:graphicFrame>
          <p:nvGraphicFramePr>
            <p:cNvPr id="14" name="Table 1-2"/>
            <p:cNvGraphicFramePr/>
            <p:nvPr>
              <p:extLst>
                <p:ext uri="{D42A27DB-BD31-4B8C-83A1-F6EECF244321}">
                  <p14:modId xmlns:p14="http://schemas.microsoft.com/office/powerpoint/2010/main" val="58913068"/>
                </p:ext>
              </p:extLst>
            </p:nvPr>
          </p:nvGraphicFramePr>
          <p:xfrm>
            <a:off x="284519" y="677806"/>
            <a:ext cx="5231128" cy="4295985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33480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3013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40507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30137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403149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249293">
                  <a:tc>
                    <a:txBody>
                      <a:bodyPr/>
                      <a:lstStyle/>
                      <a:p>
                        <a:pPr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200" b="1" cap="all" baseline="33333" dirty="0">
                            <a:solidFill>
                              <a:srgbClr val="42709B"/>
                            </a:solidFill>
                          </a:rPr>
                          <a:t>Op</a:t>
                        </a:r>
                        <a:r>
                          <a:rPr lang="es-ES" sz="1200" b="1" cap="all" baseline="33333" dirty="0">
                            <a:solidFill>
                              <a:srgbClr val="42709B"/>
                            </a:solidFill>
                          </a:rPr>
                          <a:t>c</a:t>
                        </a:r>
                        <a:r>
                          <a:rPr sz="1200" b="1" cap="all" baseline="33333" dirty="0" err="1">
                            <a:solidFill>
                              <a:srgbClr val="42709B"/>
                            </a:solidFill>
                          </a:rPr>
                          <a:t>i</a:t>
                        </a:r>
                        <a:r>
                          <a:rPr lang="es-ES" sz="1200" b="1" cap="all" baseline="33333" dirty="0" err="1">
                            <a:solidFill>
                              <a:srgbClr val="42709B"/>
                            </a:solidFill>
                          </a:rPr>
                          <a:t>ó</a:t>
                        </a:r>
                        <a:r>
                          <a:rPr sz="1200" b="1" cap="all" baseline="33333" dirty="0">
                            <a:solidFill>
                              <a:srgbClr val="42709B"/>
                            </a:solidFill>
                          </a:rPr>
                          <a:t>n</a:t>
                        </a:r>
                      </a:p>
                    </a:txBody>
                    <a:tcPr marL="0" marR="0" marT="0" marB="0" anchor="b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spcBef>
                            <a:spcPts val="0"/>
                          </a:spcBef>
                          <a:defRPr sz="1000" cap="none" baseline="40000"/>
                        </a:pPr>
                        <a:endParaRPr dirty="0"/>
                      </a:p>
                    </a:txBody>
                    <a:tcPr marL="0" marR="0" marT="0" marB="0" anchor="b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spcBef>
                            <a:spcPts val="0"/>
                          </a:spcBef>
                          <a:defRPr sz="1000" cap="none" baseline="40000"/>
                        </a:pPr>
                        <a:endParaRPr dirty="0"/>
                      </a:p>
                    </a:txBody>
                    <a:tcPr marL="0" marR="0" marT="0" marB="0" anchor="b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spcBef>
                            <a:spcPts val="0"/>
                          </a:spcBef>
                          <a:defRPr sz="1000" cap="none" baseline="40000"/>
                        </a:pPr>
                        <a:endParaRPr dirty="0"/>
                      </a:p>
                    </a:txBody>
                    <a:tcPr marL="0" marR="0" marT="0" marB="0" anchor="b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200" b="1" cap="all" baseline="33333" dirty="0" err="1">
                            <a:solidFill>
                              <a:srgbClr val="42709B"/>
                            </a:solidFill>
                          </a:rPr>
                          <a:t>Descrip</a:t>
                        </a:r>
                        <a:r>
                          <a:rPr lang="es-ES" sz="1200" b="1" cap="all" baseline="33333" dirty="0">
                            <a:solidFill>
                              <a:srgbClr val="42709B"/>
                            </a:solidFill>
                          </a:rPr>
                          <a:t>c</a:t>
                        </a:r>
                        <a:r>
                          <a:rPr sz="1200" b="1" cap="all" baseline="33333" dirty="0" err="1">
                            <a:solidFill>
                              <a:srgbClr val="42709B"/>
                            </a:solidFill>
                          </a:rPr>
                          <a:t>i</a:t>
                        </a:r>
                        <a:r>
                          <a:rPr lang="es-ES" sz="1200" b="1" cap="all" baseline="33333" dirty="0" err="1">
                            <a:solidFill>
                              <a:srgbClr val="42709B"/>
                            </a:solidFill>
                          </a:rPr>
                          <a:t>ó</a:t>
                        </a:r>
                        <a:r>
                          <a:rPr sz="1200" b="1" cap="all" baseline="33333" dirty="0">
                            <a:solidFill>
                              <a:srgbClr val="42709B"/>
                            </a:solidFill>
                          </a:rPr>
                          <a:t>n</a:t>
                        </a:r>
                      </a:p>
                    </a:txBody>
                    <a:tcPr marL="0" marR="0" marT="0" marB="0" anchor="b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5650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b="1" dirty="0"/>
                          <a:t>toc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lang="es-ES" sz="1000" dirty="0"/>
                          <a:t>Agregar una tabla de contenido</a:t>
                        </a:r>
                        <a:r>
                          <a:rPr sz="1000" dirty="0"/>
                          <a:t> (true o false)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83164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b="1" dirty="0"/>
                          <a:t>toc-depth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lang="es-ES" sz="900" dirty="0"/>
                          <a:t>Nivel más bajo de encabezados para agregar a la tabla de</a:t>
                        </a:r>
                      </a:p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lang="es-ES" sz="900" dirty="0"/>
                          <a:t>contenido</a:t>
                        </a:r>
                        <a:r>
                          <a:rPr sz="900" dirty="0"/>
                          <a:t> (</a:t>
                        </a:r>
                        <a:r>
                          <a:rPr lang="es-ES" sz="900" dirty="0"/>
                          <a:t>p.ej.</a:t>
                        </a:r>
                        <a:r>
                          <a:rPr sz="900" dirty="0"/>
                          <a:t> 2, 3)</a:t>
                        </a:r>
                        <a:endParaRPr sz="1000" dirty="0"/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93714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b="1" dirty="0"/>
                          <a:t>anchor-sections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lang="es-ES" sz="1000" dirty="0"/>
                          <a:t>Mostrar anclajes de sección al pasar el ratón por encima</a:t>
                        </a:r>
                        <a:r>
                          <a:rPr sz="1000" dirty="0"/>
                          <a:t> (true o false)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93714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b="1" dirty="0"/>
                          <a:t>highlight-style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lang="es-ES" sz="1000" dirty="0"/>
                          <a:t>Tema de resaltado de sintaxis</a:t>
                        </a:r>
                        <a:r>
                          <a:rPr sz="1000" dirty="0"/>
                          <a:t> (e.g. arrow, </a:t>
                        </a:r>
                        <a:r>
                          <a:rPr sz="1000" dirty="0" err="1"/>
                          <a:t>pygments</a:t>
                        </a:r>
                        <a:r>
                          <a:rPr sz="1000" dirty="0"/>
                          <a:t>, </a:t>
                        </a:r>
                        <a:r>
                          <a:rPr sz="1000" dirty="0" err="1"/>
                          <a:t>kate</a:t>
                        </a:r>
                        <a:r>
                          <a:rPr sz="1000" dirty="0"/>
                          <a:t>, </a:t>
                        </a:r>
                        <a:r>
                          <a:rPr sz="1000" dirty="0" err="1"/>
                          <a:t>zenburn</a:t>
                        </a:r>
                        <a:r>
                          <a:rPr sz="1000" dirty="0"/>
                          <a:t>)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93714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b="1" dirty="0" err="1"/>
                          <a:t>mainfont</a:t>
                        </a:r>
                        <a:r>
                          <a:rPr sz="1000" b="1" dirty="0"/>
                          <a:t>, </a:t>
                        </a:r>
                        <a:r>
                          <a:rPr sz="1000" b="1" dirty="0" err="1"/>
                          <a:t>monofont</a:t>
                        </a:r>
                        <a:endParaRPr sz="1000" b="1" dirty="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lang="es-ES" sz="900" dirty="0"/>
                          <a:t>Nombre de la fuente. HTML: establece la familia de fuentes CSS; LaTeX: a través del paquete </a:t>
                        </a:r>
                        <a:r>
                          <a:rPr lang="es-ES" sz="900" dirty="0" err="1"/>
                          <a:t>fontspec</a:t>
                        </a:r>
                        <a:endParaRPr sz="1000"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93714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b="1" dirty="0"/>
                          <a:t>theme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lang="es-ES" sz="1000" dirty="0"/>
                          <a:t>Nombre del tema del reloj de botas (p. ej., </a:t>
                        </a:r>
                        <a:r>
                          <a:rPr lang="es-ES" sz="1000" dirty="0" err="1"/>
                          <a:t>cosmo</a:t>
                        </a:r>
                        <a:r>
                          <a:rPr lang="es-ES" sz="1000" dirty="0"/>
                          <a:t>, </a:t>
                        </a:r>
                        <a:r>
                          <a:rPr lang="es-ES" sz="1000" dirty="0" err="1"/>
                          <a:t>darkly</a:t>
                        </a:r>
                        <a:r>
                          <a:rPr lang="es-ES" sz="1000" dirty="0"/>
                          <a:t>, solar, etc.)</a:t>
                        </a:r>
                        <a:endParaRPr sz="1000"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93714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b="1" dirty="0" err="1"/>
                          <a:t>css</a:t>
                        </a:r>
                        <a:endParaRPr sz="1000" b="1" dirty="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lang="es-ES" sz="1000" dirty="0"/>
                          <a:t>CSS o SCSS que se utilizará para aplicar estilo al documento (p. ej.</a:t>
                        </a:r>
                        <a:r>
                          <a:rPr sz="1000" dirty="0"/>
                          <a:t> "style.css")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93714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b="1" dirty="0"/>
                          <a:t>reference-doc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lang="es-ES" sz="1000" dirty="0"/>
                          <a:t>docx/</a:t>
                        </a:r>
                        <a:r>
                          <a:rPr lang="es-ES" sz="1000" dirty="0" err="1"/>
                          <a:t>pptx</a:t>
                        </a:r>
                        <a:r>
                          <a:rPr lang="es-ES" sz="1000" dirty="0"/>
                          <a:t> que contiene estilos de plantilla (p. ej.</a:t>
                        </a:r>
                        <a:r>
                          <a:rPr sz="1000" dirty="0"/>
                          <a:t> file.docx, file.pptx)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32591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b="1" dirty="0"/>
                          <a:t>include-in-header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r>
                          <a:rPr lang="es-ES" dirty="0"/>
                          <a:t>Archivos de contenido para incluir en el encabezado del documento de salida, también</a:t>
                        </a:r>
                        <a:r>
                          <a:rPr dirty="0"/>
                          <a:t> </a:t>
                        </a:r>
                        <a:r>
                          <a:rPr b="1" dirty="0"/>
                          <a:t>include-before-body,</a:t>
                        </a:r>
                        <a:r>
                          <a:rPr dirty="0"/>
                          <a:t> </a:t>
                        </a:r>
                        <a:r>
                          <a:rPr b="1" dirty="0"/>
                          <a:t>include-after-body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  <a:tr h="193714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b="1" dirty="0"/>
                          <a:t>keep-md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r>
                          <a:rPr lang="es-ES" dirty="0"/>
                          <a:t>Mantenga la marca intermedia (verdadero o falso), también</a:t>
                        </a:r>
                        <a:r>
                          <a:rPr dirty="0"/>
                          <a:t> </a:t>
                        </a:r>
                        <a:r>
                          <a:rPr b="1" dirty="0"/>
                          <a:t>keep-</a:t>
                        </a:r>
                        <a:r>
                          <a:rPr b="1" dirty="0" err="1"/>
                          <a:t>ipynb</a:t>
                        </a:r>
                        <a:r>
                          <a:rPr dirty="0"/>
                          <a:t>, </a:t>
                        </a:r>
                        <a:r>
                          <a:rPr b="1" dirty="0"/>
                          <a:t>keep-</a:t>
                        </a:r>
                        <a:r>
                          <a:rPr b="1" dirty="0" err="1"/>
                          <a:t>tex</a:t>
                        </a:r>
                        <a:endParaRPr b="1" dirty="0"/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  <a:tr h="193714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b="1" dirty="0" err="1"/>
                          <a:t>documentclass</a:t>
                        </a:r>
                        <a:endParaRPr sz="1000" b="1" dirty="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r>
                          <a:rPr lang="es-ES" dirty="0"/>
                          <a:t>Clase de documento LaTeX, establezca las opciones de clase de documento con</a:t>
                        </a:r>
                        <a:r>
                          <a:rPr dirty="0"/>
                          <a:t> </a:t>
                        </a:r>
                        <a:r>
                          <a:rPr b="1" dirty="0" err="1"/>
                          <a:t>classoption</a:t>
                        </a:r>
                        <a:endParaRPr b="1"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11"/>
                    </a:ext>
                  </a:extLst>
                </a:tr>
                <a:tr h="193714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b="1" dirty="0"/>
                          <a:t>pdf-engine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lang="es-ES" sz="1000" dirty="0"/>
                          <a:t>Motor LaTeX para producir salida PDF (</a:t>
                        </a:r>
                        <a:r>
                          <a:rPr lang="es-ES" sz="1000" dirty="0" err="1"/>
                          <a:t>xelatex</a:t>
                        </a:r>
                        <a:r>
                          <a:rPr lang="es-ES" sz="1000" dirty="0"/>
                          <a:t>, </a:t>
                        </a:r>
                        <a:r>
                          <a:rPr lang="es-ES" sz="1000" dirty="0" err="1"/>
                          <a:t>pdflatex</a:t>
                        </a:r>
                        <a:r>
                          <a:rPr lang="es-ES" sz="1000" dirty="0"/>
                          <a:t>, </a:t>
                        </a:r>
                        <a:r>
                          <a:rPr lang="es-ES" sz="1000" dirty="0" err="1"/>
                          <a:t>lualatex</a:t>
                        </a:r>
                        <a:r>
                          <a:rPr lang="es-ES" sz="1000" dirty="0"/>
                          <a:t>)</a:t>
                        </a:r>
                        <a:endParaRPr sz="1000"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12"/>
                    </a:ext>
                  </a:extLst>
                </a:tr>
                <a:tr h="193714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b="1" dirty="0"/>
                          <a:t>cite-method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lang="es-ES" sz="1000" dirty="0"/>
                          <a:t>Método utilizado para dar formato a las citas (</a:t>
                        </a:r>
                        <a:r>
                          <a:rPr lang="es-ES" sz="1000" dirty="0" err="1"/>
                          <a:t>citeproc</a:t>
                        </a:r>
                        <a:r>
                          <a:rPr lang="es-ES" sz="1000" dirty="0"/>
                          <a:t>, </a:t>
                        </a:r>
                        <a:r>
                          <a:rPr lang="es-ES" sz="1000" dirty="0" err="1"/>
                          <a:t>natbib</a:t>
                        </a:r>
                        <a:r>
                          <a:rPr lang="es-ES" sz="1000" dirty="0"/>
                          <a:t>, </a:t>
                        </a:r>
                        <a:r>
                          <a:rPr lang="es-ES" sz="1000" dirty="0" err="1"/>
                          <a:t>biblatex</a:t>
                        </a:r>
                        <a:r>
                          <a:rPr lang="es-ES" sz="1000" dirty="0"/>
                          <a:t>)</a:t>
                        </a:r>
                        <a:endParaRPr sz="1000"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13"/>
                    </a:ext>
                  </a:extLst>
                </a:tr>
                <a:tr h="193714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b="1" dirty="0"/>
                          <a:t>code-fold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lang="es-ES" sz="1000" dirty="0"/>
                          <a:t>Permitir que los lectores alternen la visualización del código R</a:t>
                        </a:r>
                        <a:r>
                          <a:rPr sz="1000" dirty="0"/>
                          <a:t> (false, true, o show)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4"/>
                    </a:ext>
                  </a:extLst>
                </a:tr>
                <a:tr h="193714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b="1" dirty="0"/>
                          <a:t>code-tools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lang="es-ES" sz="1000" dirty="0"/>
                          <a:t>Agregar menú para ocultar, mostrar y descargar código</a:t>
                        </a:r>
                        <a:r>
                          <a:rPr sz="1000" dirty="0"/>
                          <a:t> (true o false)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5"/>
                    </a:ext>
                  </a:extLst>
                </a:tr>
                <a:tr h="193714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b="1" dirty="0"/>
                          <a:t>code-overflow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lang="es-ES" sz="1000" dirty="0"/>
                          <a:t>Visualización de código ancho</a:t>
                        </a:r>
                        <a:r>
                          <a:rPr sz="1000" dirty="0"/>
                          <a:t> (scroll, o wrap)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6"/>
                    </a:ext>
                  </a:extLst>
                </a:tr>
                <a:tr h="193714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b="1" dirty="0"/>
                          <a:t>fig-align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/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lang="es-ES" sz="1000" dirty="0"/>
                          <a:t>Alineación de las cifras</a:t>
                        </a:r>
                        <a:r>
                          <a:rPr sz="1000" dirty="0"/>
                          <a:t> (default, left, right, o center)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17"/>
                    </a:ext>
                  </a:extLst>
                </a:tr>
                <a:tr h="193714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b="1" dirty="0"/>
                          <a:t>fig-width, fig-height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lang="es-ES" sz="1000" dirty="0"/>
                          <a:t>Anchura y altura predeterminadas para las figuras en pulgadas</a:t>
                        </a:r>
                        <a:endParaRPr sz="1000"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18"/>
                    </a:ext>
                  </a:extLst>
                </a:tr>
                <a:tr h="193714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b="1" dirty="0"/>
                          <a:t>fig-format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lang="pt-BR" sz="1000" dirty="0"/>
                          <a:t>Formato para figuras </a:t>
                        </a:r>
                        <a:r>
                          <a:rPr lang="pt-BR" sz="1000" dirty="0" err="1"/>
                          <a:t>Matplotlib</a:t>
                        </a:r>
                        <a:r>
                          <a:rPr lang="pt-BR" sz="1000" dirty="0"/>
                          <a:t> o R</a:t>
                        </a:r>
                        <a:r>
                          <a:rPr sz="1000" dirty="0"/>
                          <a:t> (retina, </a:t>
                        </a:r>
                        <a:r>
                          <a:rPr sz="1000" dirty="0" err="1"/>
                          <a:t>png</a:t>
                        </a:r>
                        <a:r>
                          <a:rPr sz="1000" dirty="0"/>
                          <a:t>, jpeg, </a:t>
                        </a:r>
                        <a:r>
                          <a:rPr sz="1000" dirty="0" err="1"/>
                          <a:t>svg</a:t>
                        </a:r>
                        <a:r>
                          <a:rPr sz="1000" dirty="0"/>
                          <a:t>, o pdf)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19"/>
                    </a:ext>
                  </a:extLst>
                </a:tr>
              </a:tbl>
            </a:graphicData>
          </a:graphic>
        </p:graphicFrame>
        <p:sp>
          <p:nvSpPr>
            <p:cNvPr id="15" name="html/revealjs"/>
            <p:cNvSpPr txBox="1"/>
            <p:nvPr/>
          </p:nvSpPr>
          <p:spPr>
            <a:xfrm rot="16200000">
              <a:off x="1112049" y="291575"/>
              <a:ext cx="898352" cy="261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 cap="none">
                  <a:solidFill>
                    <a:srgbClr val="000000"/>
                  </a:solidFill>
                </a:defRPr>
              </a:lvl1pPr>
            </a:lstStyle>
            <a:p>
              <a:r>
                <a:t>html/revealjs</a:t>
              </a:r>
            </a:p>
          </p:txBody>
        </p:sp>
        <p:sp>
          <p:nvSpPr>
            <p:cNvPr id="16" name="pdf/beamer"/>
            <p:cNvSpPr txBox="1"/>
            <p:nvPr/>
          </p:nvSpPr>
          <p:spPr>
            <a:xfrm rot="16200000">
              <a:off x="1285349" y="326354"/>
              <a:ext cx="806389" cy="261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 cap="none">
                  <a:solidFill>
                    <a:srgbClr val="000000"/>
                  </a:solidFill>
                </a:defRPr>
              </a:lvl1pPr>
            </a:lstStyle>
            <a:p>
              <a:r>
                <a:t>pdf/beamer</a:t>
              </a:r>
            </a:p>
          </p:txBody>
        </p:sp>
        <p:sp>
          <p:nvSpPr>
            <p:cNvPr id="17" name="docx/pptx"/>
            <p:cNvSpPr txBox="1"/>
            <p:nvPr/>
          </p:nvSpPr>
          <p:spPr>
            <a:xfrm rot="16200000">
              <a:off x="1475338" y="379771"/>
              <a:ext cx="721619" cy="261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 cap="none">
                  <a:solidFill>
                    <a:srgbClr val="000000"/>
                  </a:solidFill>
                </a:defRPr>
              </a:lvl1pPr>
            </a:lstStyle>
            <a:p>
              <a:r>
                <a:rPr dirty="0"/>
                <a:t>docx/pptx</a:t>
              </a:r>
            </a:p>
          </p:txBody>
        </p:sp>
        <p:sp>
          <p:nvSpPr>
            <p:cNvPr id="18" name="Nav"/>
            <p:cNvSpPr txBox="1"/>
            <p:nvPr/>
          </p:nvSpPr>
          <p:spPr>
            <a:xfrm rot="16200000">
              <a:off x="-36724" y="1019952"/>
              <a:ext cx="347688" cy="261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400"/>
                </a:spcBef>
                <a:defRPr sz="1000" b="0" cap="none">
                  <a:solidFill>
                    <a:srgbClr val="000000"/>
                  </a:solidFill>
                </a:defRPr>
              </a:lvl1pPr>
            </a:lstStyle>
            <a:p>
              <a:r>
                <a:t>Nav</a:t>
              </a:r>
            </a:p>
          </p:txBody>
        </p:sp>
        <p:sp>
          <p:nvSpPr>
            <p:cNvPr id="19" name="Style"/>
            <p:cNvSpPr txBox="1"/>
            <p:nvPr/>
          </p:nvSpPr>
          <p:spPr>
            <a:xfrm rot="16200000">
              <a:off x="-64970" y="1749678"/>
              <a:ext cx="404181" cy="261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400"/>
                </a:spcBef>
                <a:defRPr sz="1000" b="0" cap="none">
                  <a:solidFill>
                    <a:srgbClr val="000000"/>
                  </a:solidFill>
                </a:defRPr>
              </a:lvl1pPr>
            </a:lstStyle>
            <a:p>
              <a:r>
                <a:t>Style</a:t>
              </a:r>
            </a:p>
          </p:txBody>
        </p:sp>
        <p:sp>
          <p:nvSpPr>
            <p:cNvPr id="20" name="LaTeX"/>
            <p:cNvSpPr txBox="1"/>
            <p:nvPr/>
          </p:nvSpPr>
          <p:spPr>
            <a:xfrm rot="16200000">
              <a:off x="-103852" y="3053436"/>
              <a:ext cx="481944" cy="261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400"/>
                </a:spcBef>
                <a:defRPr sz="1000" b="0" cap="none">
                  <a:solidFill>
                    <a:srgbClr val="000000"/>
                  </a:solidFill>
                </a:defRPr>
              </a:lvl1pPr>
            </a:lstStyle>
            <a:p>
              <a:r>
                <a:t>LaTeX</a:t>
              </a:r>
            </a:p>
          </p:txBody>
        </p:sp>
        <p:sp>
          <p:nvSpPr>
            <p:cNvPr id="21" name="Code"/>
            <p:cNvSpPr txBox="1"/>
            <p:nvPr/>
          </p:nvSpPr>
          <p:spPr>
            <a:xfrm rot="16200000">
              <a:off x="-75605" y="3645727"/>
              <a:ext cx="425451" cy="261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400"/>
                </a:spcBef>
                <a:defRPr sz="1000" b="0" cap="none">
                  <a:solidFill>
                    <a:srgbClr val="000000"/>
                  </a:solidFill>
                </a:defRPr>
              </a:lvl1pPr>
            </a:lstStyle>
            <a:p>
              <a:r>
                <a:t>Code</a:t>
              </a:r>
            </a:p>
          </p:txBody>
        </p:sp>
        <p:sp>
          <p:nvSpPr>
            <p:cNvPr id="22" name="Figures"/>
            <p:cNvSpPr txBox="1"/>
            <p:nvPr/>
          </p:nvSpPr>
          <p:spPr>
            <a:xfrm rot="16200000">
              <a:off x="-135540" y="4237358"/>
              <a:ext cx="545320" cy="261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400"/>
                </a:spcBef>
                <a:defRPr sz="1000" b="0" cap="none">
                  <a:solidFill>
                    <a:srgbClr val="000000"/>
                  </a:solidFill>
                </a:defRPr>
              </a:lvl1pPr>
            </a:lstStyle>
            <a:p>
              <a:r>
                <a:t>Figures</a:t>
              </a:r>
            </a:p>
          </p:txBody>
        </p:sp>
      </p:grpSp>
      <p:pic>
        <p:nvPicPr>
          <p:cNvPr id="347" name="logo-quarto.png" descr="logo-quarto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306300" y="203200"/>
            <a:ext cx="1385582" cy="15991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F963293F-9184-1629-1BEC-46D2A6C22E14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3489503" y="4208613"/>
            <a:ext cx="205818" cy="205818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13FF668B-AB69-ADE9-2473-0DEEA2289DEB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3498590" y="4626156"/>
            <a:ext cx="205818" cy="205818"/>
          </a:xfrm>
          <a:prstGeom prst="rect">
            <a:avLst/>
          </a:prstGeom>
        </p:spPr>
      </p:pic>
      <p:pic>
        <p:nvPicPr>
          <p:cNvPr id="26" name="Graphic 25" descr="Checkmark with solid fill">
            <a:extLst>
              <a:ext uri="{FF2B5EF4-FFF2-40B4-BE49-F238E27FC236}">
                <a16:creationId xmlns:a16="http://schemas.microsoft.com/office/drawing/2014/main" id="{005FC2C0-574D-DEF8-97E5-728340EF399B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3498590" y="4846527"/>
            <a:ext cx="205818" cy="20581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42709B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all" spc="0" normalizeH="0" baseline="0">
            <a:ln>
              <a:noFill/>
            </a:ln>
            <a:solidFill>
              <a:srgbClr val="42709B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all" spc="0" normalizeH="0" baseline="0">
            <a:ln>
              <a:noFill/>
            </a:ln>
            <a:solidFill>
              <a:srgbClr val="42709B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2035</Words>
  <Application>Microsoft Office PowerPoint</Application>
  <PresentationFormat>Custom</PresentationFormat>
  <Paragraphs>343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Avenir Roman</vt:lpstr>
      <vt:lpstr>Helvetica</vt:lpstr>
      <vt:lpstr>Helvetica Light</vt:lpstr>
      <vt:lpstr>White</vt:lpstr>
      <vt:lpstr>Publicar y compartir con Quarto : : GUÍA RÁPIDA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David Díaz Rodríguez</cp:lastModifiedBy>
  <cp:revision>4</cp:revision>
  <dcterms:modified xsi:type="dcterms:W3CDTF">2024-06-10T10:48:34Z</dcterms:modified>
</cp:coreProperties>
</file>