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</p:sldIdLst>
  <p:sldSz cx="13970000" cy="10795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1pPr>
    <a:lvl2pPr indent="228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2pPr>
    <a:lvl3pPr indent="457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3pPr>
    <a:lvl4pPr indent="685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4pPr>
    <a:lvl5pPr indent="9144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5pPr>
    <a:lvl6pPr indent="11430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6pPr>
    <a:lvl7pPr indent="1371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7pPr>
    <a:lvl8pPr indent="1600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8pPr>
    <a:lvl9pPr indent="1828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364257" y="1918642"/>
            <a:ext cx="11241486" cy="3547071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364257" y="5561210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400"/>
            </a:lvl1pPr>
            <a:lvl2pPr marL="0" indent="228600" algn="ctr">
              <a:spcBef>
                <a:spcPts val="0"/>
              </a:spcBef>
              <a:buSzTx/>
              <a:buNone/>
              <a:defRPr sz="3400"/>
            </a:lvl2pPr>
            <a:lvl3pPr marL="0" indent="457200" algn="ctr">
              <a:spcBef>
                <a:spcPts val="0"/>
              </a:spcBef>
              <a:buSzTx/>
              <a:buNone/>
              <a:defRPr sz="3400"/>
            </a:lvl3pPr>
            <a:lvl4pPr marL="0" indent="685800" algn="ctr">
              <a:spcBef>
                <a:spcPts val="0"/>
              </a:spcBef>
              <a:buSzTx/>
              <a:buNone/>
              <a:defRPr sz="3400"/>
            </a:lvl4pPr>
            <a:lvl5pPr marL="0" indent="914400" algn="ctr">
              <a:spcBef>
                <a:spcPts val="0"/>
              </a:spcBef>
              <a:buSzTx/>
              <a:buNone/>
              <a:defRPr sz="3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/>
          <p:nvPr>
            <p:ph type="body" sz="quarter" idx="13"/>
          </p:nvPr>
        </p:nvSpPr>
        <p:spPr>
          <a:xfrm>
            <a:off x="1364257" y="6993681"/>
            <a:ext cx="11241486" cy="5080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/>
          <p:nvPr>
            <p:ph type="body" sz="quarter" idx="14"/>
          </p:nvPr>
        </p:nvSpPr>
        <p:spPr>
          <a:xfrm>
            <a:off x="1364257" y="4738935"/>
            <a:ext cx="11241486" cy="744142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4200"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158750"/>
            <a:ext cx="13964218" cy="1047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725786" y="840878"/>
            <a:ext cx="10504786" cy="635744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364257" y="7375673"/>
            <a:ext cx="11241486" cy="152797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364257" y="8958212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400"/>
            </a:lvl1pPr>
            <a:lvl2pPr marL="0" indent="228600" algn="ctr">
              <a:spcBef>
                <a:spcPts val="0"/>
              </a:spcBef>
              <a:buSzTx/>
              <a:buNone/>
              <a:defRPr sz="3400"/>
            </a:lvl2pPr>
            <a:lvl3pPr marL="0" indent="457200" algn="ctr">
              <a:spcBef>
                <a:spcPts val="0"/>
              </a:spcBef>
              <a:buSzTx/>
              <a:buNone/>
              <a:defRPr sz="3400"/>
            </a:lvl3pPr>
            <a:lvl4pPr marL="0" indent="685800" algn="ctr">
              <a:spcBef>
                <a:spcPts val="0"/>
              </a:spcBef>
              <a:buSzTx/>
              <a:buNone/>
              <a:defRPr sz="3400"/>
            </a:lvl4pPr>
            <a:lvl5pPr marL="0" indent="914400" algn="ctr">
              <a:spcBef>
                <a:spcPts val="0"/>
              </a:spcBef>
              <a:buSzTx/>
              <a:buNone/>
              <a:defRPr sz="3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xfrm>
            <a:off x="6790156" y="10090546"/>
            <a:ext cx="376045" cy="388542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364257" y="3623964"/>
            <a:ext cx="11241486" cy="3547072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7216923" y="840878"/>
            <a:ext cx="5729884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1023193" y="840878"/>
            <a:ext cx="5729884" cy="4283771"/>
          </a:xfrm>
          <a:prstGeom prst="rect">
            <a:avLst/>
          </a:prstGeom>
        </p:spPr>
        <p:txBody>
          <a:bodyPr anchor="b"/>
          <a:lstStyle>
            <a:lvl1pPr>
              <a:defRPr sz="66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1023193" y="5274716"/>
            <a:ext cx="5729884" cy="4406554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400"/>
            </a:lvl1pPr>
            <a:lvl2pPr marL="0" indent="228600" algn="ctr">
              <a:spcBef>
                <a:spcPts val="0"/>
              </a:spcBef>
              <a:buSzTx/>
              <a:buNone/>
              <a:defRPr sz="3400"/>
            </a:lvl2pPr>
            <a:lvl3pPr marL="0" indent="457200" algn="ctr">
              <a:spcBef>
                <a:spcPts val="0"/>
              </a:spcBef>
              <a:buSzTx/>
              <a:buNone/>
              <a:defRPr sz="3400"/>
            </a:lvl3pPr>
            <a:lvl4pPr marL="0" indent="685800" algn="ctr">
              <a:spcBef>
                <a:spcPts val="0"/>
              </a:spcBef>
              <a:buSzTx/>
              <a:buNone/>
              <a:defRPr sz="3400"/>
            </a:lvl4pPr>
            <a:lvl5pPr marL="0" indent="914400" algn="ctr">
              <a:spcBef>
                <a:spcPts val="0"/>
              </a:spcBef>
              <a:buSzTx/>
              <a:buNone/>
              <a:defRPr sz="3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7216923" y="2955478"/>
            <a:ext cx="5729884" cy="675307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1023193" y="2955478"/>
            <a:ext cx="5729884" cy="6753077"/>
          </a:xfrm>
          <a:prstGeom prst="rect">
            <a:avLst/>
          </a:prstGeom>
        </p:spPr>
        <p:txBody>
          <a:bodyPr/>
          <a:lstStyle>
            <a:lvl1pPr marL="367392" indent="-367392">
              <a:spcBef>
                <a:spcPts val="3200"/>
              </a:spcBef>
              <a:defRPr sz="3000"/>
            </a:lvl1pPr>
            <a:lvl2pPr marL="710292" indent="-367392">
              <a:spcBef>
                <a:spcPts val="3200"/>
              </a:spcBef>
              <a:defRPr sz="3000"/>
            </a:lvl2pPr>
            <a:lvl3pPr marL="1053192" indent="-367392">
              <a:spcBef>
                <a:spcPts val="3200"/>
              </a:spcBef>
              <a:defRPr sz="3000"/>
            </a:lvl3pPr>
            <a:lvl4pPr marL="1396092" indent="-367392">
              <a:spcBef>
                <a:spcPts val="3200"/>
              </a:spcBef>
              <a:defRPr sz="3000"/>
            </a:lvl4pPr>
            <a:lvl5pPr marL="1738992" indent="-367392">
              <a:spcBef>
                <a:spcPts val="3200"/>
              </a:spcBef>
              <a:defRPr sz="3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1023193" y="1523007"/>
            <a:ext cx="11923614" cy="7748986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half" idx="13"/>
          </p:nvPr>
        </p:nvSpPr>
        <p:spPr>
          <a:xfrm>
            <a:off x="1023193" y="1113730"/>
            <a:ext cx="5729884" cy="856754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7216923" y="5629423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quarter" idx="15"/>
          </p:nvPr>
        </p:nvSpPr>
        <p:spPr>
          <a:xfrm>
            <a:off x="7223603" y="1113730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1023193" y="636240"/>
            <a:ext cx="11923614" cy="231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1023193" y="2955478"/>
            <a:ext cx="11923614" cy="6753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790156" y="10097368"/>
            <a:ext cx="376045" cy="388541"/>
          </a:xfrm>
          <a:prstGeom prst="rect">
            <a:avLst/>
          </a:prstGeom>
          <a:ln w="12700">
            <a:miter lim="400000"/>
          </a:ln>
        </p:spPr>
        <p:txBody>
          <a:bodyPr wrap="none" lIns="54570" tIns="54570" rIns="54570" bIns="5457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69194" marR="0" indent="-469194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913694" marR="0" indent="-469194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58194" marR="0" indent="-469194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802694" marR="0" indent="-469194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47194" marR="0" indent="-469194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91694" marR="0" indent="-469194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36194" marR="0" indent="-469194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80694" marR="0" indent="-469194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25194" marR="0" indent="-469194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hyperlink" Target="http://www.rstudio.com" TargetMode="External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5" Type="http://schemas.openxmlformats.org/officeDocument/2006/relationships/image" Target="../media/image14.png"/><Relationship Id="rId16" Type="http://schemas.openxmlformats.org/officeDocument/2006/relationships/image" Target="../media/image15.png"/><Relationship Id="rId17" Type="http://schemas.openxmlformats.org/officeDocument/2006/relationships/image" Target="../media/image16.png"/><Relationship Id="rId18" Type="http://schemas.openxmlformats.org/officeDocument/2006/relationships/image" Target="../media/image17.png"/><Relationship Id="rId19" Type="http://schemas.openxmlformats.org/officeDocument/2006/relationships/image" Target="../media/image18.png"/><Relationship Id="rId20" Type="http://schemas.openxmlformats.org/officeDocument/2006/relationships/image" Target="../media/image19.png"/><Relationship Id="rId21" Type="http://schemas.openxmlformats.org/officeDocument/2006/relationships/image" Target="../media/image20.png"/><Relationship Id="rId22" Type="http://schemas.openxmlformats.org/officeDocument/2006/relationships/image" Target="../media/image21.png"/><Relationship Id="rId23" Type="http://schemas.openxmlformats.org/officeDocument/2006/relationships/image" Target="../media/image22.png"/><Relationship Id="rId24" Type="http://schemas.openxmlformats.org/officeDocument/2006/relationships/hyperlink" Target="https://creativecommons.org/licenses/by/4.0/" TargetMode="External"/><Relationship Id="rId25" Type="http://schemas.openxmlformats.org/officeDocument/2006/relationships/hyperlink" Target="mailto:info@rstudio.com" TargetMode="External"/><Relationship Id="rId26" Type="http://schemas.openxmlformats.org/officeDocument/2006/relationships/hyperlink" Target="http://rstudio.com" TargetMode="External"/><Relationship Id="rId27" Type="http://schemas.openxmlformats.org/officeDocument/2006/relationships/hyperlink" Target="http://www.rstudio.com/resources/cheatsheets/" TargetMode="External"/><Relationship Id="rId28" Type="http://schemas.openxmlformats.org/officeDocument/2006/relationships/image" Target="../media/image23.png"/><Relationship Id="rId29" Type="http://schemas.openxmlformats.org/officeDocument/2006/relationships/image" Target="../media/image24.png"/><Relationship Id="rId30" Type="http://schemas.openxmlformats.org/officeDocument/2006/relationships/image" Target="../media/image25.png"/><Relationship Id="rId31" Type="http://schemas.openxmlformats.org/officeDocument/2006/relationships/image" Target="../media/image26.png"/><Relationship Id="rId32" Type="http://schemas.openxmlformats.org/officeDocument/2006/relationships/image" Target="../media/image27.png"/><Relationship Id="rId33" Type="http://schemas.openxmlformats.org/officeDocument/2006/relationships/image" Target="../media/image28.png"/><Relationship Id="rId34" Type="http://schemas.openxmlformats.org/officeDocument/2006/relationships/image" Target="../media/image29.png"/><Relationship Id="rId35" Type="http://schemas.openxmlformats.org/officeDocument/2006/relationships/image" Target="../media/image30.png"/><Relationship Id="rId36" Type="http://schemas.openxmlformats.org/officeDocument/2006/relationships/image" Target="../media/image31.png"/><Relationship Id="rId37" Type="http://schemas.openxmlformats.org/officeDocument/2006/relationships/image" Target="../media/image32.png"/><Relationship Id="rId38" Type="http://schemas.openxmlformats.org/officeDocument/2006/relationships/image" Target="../media/image33.png"/><Relationship Id="rId39" Type="http://schemas.openxmlformats.org/officeDocument/2006/relationships/image" Target="../media/image34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hyperlink" Target="mailto:info@rstudio.com" TargetMode="External"/><Relationship Id="rId4" Type="http://schemas.openxmlformats.org/officeDocument/2006/relationships/hyperlink" Target="http://rstudio.com" TargetMode="External"/><Relationship Id="rId5" Type="http://schemas.openxmlformats.org/officeDocument/2006/relationships/hyperlink" Target="http://www.rstudio.com/resources/cheatsheets/" TargetMode="External"/><Relationship Id="rId6" Type="http://schemas.openxmlformats.org/officeDocument/2006/relationships/hyperlink" Target="http://www.rstudio.com/products/rstudio-server-pro/" TargetMode="Externa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Rounded Rectangle"/>
          <p:cNvSpPr/>
          <p:nvPr/>
        </p:nvSpPr>
        <p:spPr>
          <a:xfrm>
            <a:off x="368300" y="1486780"/>
            <a:ext cx="3022600" cy="5410645"/>
          </a:xfrm>
          <a:prstGeom prst="roundRect">
            <a:avLst>
              <a:gd name="adj" fmla="val 1261"/>
            </a:avLst>
          </a:prstGeom>
          <a:solidFill>
            <a:schemeClr val="accent1">
              <a:satOff val="-3355"/>
              <a:lumOff val="26614"/>
              <a:alpha val="20004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defRPr sz="2600">
                <a:solidFill>
                  <a:srgbClr val="FFFFFF"/>
                </a:solidFill>
              </a:defRPr>
            </a:pPr>
          </a:p>
        </p:txBody>
      </p:sp>
      <p:sp>
        <p:nvSpPr>
          <p:cNvPr id="120" name="Documents and Apps"/>
          <p:cNvSpPr/>
          <p:nvPr/>
        </p:nvSpPr>
        <p:spPr>
          <a:xfrm>
            <a:off x="367430" y="1474237"/>
            <a:ext cx="3031872" cy="217619"/>
          </a:xfrm>
          <a:prstGeom prst="roundRect">
            <a:avLst>
              <a:gd name="adj" fmla="val 17917"/>
            </a:avLst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1" indent="0">
              <a:defRPr sz="13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b="1"/>
              <a:t>Documents and Apps</a:t>
            </a:r>
          </a:p>
        </p:txBody>
      </p:sp>
      <p:sp>
        <p:nvSpPr>
          <p:cNvPr id="121" name="Rounded Rectangle"/>
          <p:cNvSpPr/>
          <p:nvPr/>
        </p:nvSpPr>
        <p:spPr>
          <a:xfrm>
            <a:off x="6992718" y="8782192"/>
            <a:ext cx="3419296" cy="1505315"/>
          </a:xfrm>
          <a:prstGeom prst="roundRect">
            <a:avLst>
              <a:gd name="adj" fmla="val 2531"/>
            </a:avLst>
          </a:prstGeom>
          <a:solidFill>
            <a:srgbClr val="417DD6">
              <a:alpha val="40000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defRPr sz="2600">
                <a:solidFill>
                  <a:srgbClr val="FFFFFF"/>
                </a:solidFill>
              </a:defRPr>
            </a:pPr>
          </a:p>
        </p:txBody>
      </p:sp>
      <p:sp>
        <p:nvSpPr>
          <p:cNvPr id="122" name="Rounded Rectangle"/>
          <p:cNvSpPr/>
          <p:nvPr/>
        </p:nvSpPr>
        <p:spPr>
          <a:xfrm>
            <a:off x="369844" y="7007173"/>
            <a:ext cx="6509839" cy="3280796"/>
          </a:xfrm>
          <a:prstGeom prst="roundRect">
            <a:avLst>
              <a:gd name="adj" fmla="val 1161"/>
            </a:avLst>
          </a:prstGeom>
          <a:solidFill>
            <a:schemeClr val="accent1">
              <a:alpha val="20000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defRPr sz="2600">
                <a:solidFill>
                  <a:srgbClr val="FFFFFF"/>
                </a:solidFill>
              </a:defRPr>
            </a:pPr>
          </a:p>
        </p:txBody>
      </p:sp>
      <p:sp>
        <p:nvSpPr>
          <p:cNvPr id="123" name="Rounded Rectangle"/>
          <p:cNvSpPr/>
          <p:nvPr/>
        </p:nvSpPr>
        <p:spPr>
          <a:xfrm>
            <a:off x="10512609" y="4530251"/>
            <a:ext cx="3101306" cy="5741416"/>
          </a:xfrm>
          <a:prstGeom prst="roundRect">
            <a:avLst>
              <a:gd name="adj" fmla="val 1229"/>
            </a:avLst>
          </a:prstGeom>
          <a:solidFill>
            <a:schemeClr val="accent1">
              <a:alpha val="20000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defRPr sz="2600">
                <a:solidFill>
                  <a:srgbClr val="FFFFFF"/>
                </a:solidFill>
              </a:defRPr>
            </a:pPr>
          </a:p>
        </p:txBody>
      </p:sp>
      <p:sp>
        <p:nvSpPr>
          <p:cNvPr id="124" name="Rounded Rectangle"/>
          <p:cNvSpPr/>
          <p:nvPr/>
        </p:nvSpPr>
        <p:spPr>
          <a:xfrm>
            <a:off x="10512609" y="3253446"/>
            <a:ext cx="3101306" cy="1174237"/>
          </a:xfrm>
          <a:prstGeom prst="roundRect">
            <a:avLst>
              <a:gd name="adj" fmla="val 3245"/>
            </a:avLst>
          </a:prstGeom>
          <a:solidFill>
            <a:srgbClr val="417DD6">
              <a:alpha val="40000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defRPr sz="2600">
                <a:solidFill>
                  <a:srgbClr val="FFFFFF"/>
                </a:solidFill>
              </a:defRPr>
            </a:pPr>
          </a:p>
        </p:txBody>
      </p:sp>
      <p:sp>
        <p:nvSpPr>
          <p:cNvPr id="125" name="Rounded Rectangle"/>
          <p:cNvSpPr/>
          <p:nvPr/>
        </p:nvSpPr>
        <p:spPr>
          <a:xfrm>
            <a:off x="10512609" y="1486780"/>
            <a:ext cx="3101306" cy="1637341"/>
          </a:xfrm>
          <a:prstGeom prst="roundRect">
            <a:avLst>
              <a:gd name="adj" fmla="val 2327"/>
            </a:avLst>
          </a:prstGeom>
          <a:solidFill>
            <a:schemeClr val="accent1">
              <a:satOff val="-3355"/>
              <a:lumOff val="26614"/>
              <a:alpha val="20000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defRPr sz="2600">
                <a:solidFill>
                  <a:srgbClr val="FFFFFF"/>
                </a:solidFill>
              </a:defRPr>
            </a:pPr>
          </a:p>
        </p:txBody>
      </p:sp>
      <p:sp>
        <p:nvSpPr>
          <p:cNvPr id="126" name="Rounded Rectangle"/>
          <p:cNvSpPr/>
          <p:nvPr/>
        </p:nvSpPr>
        <p:spPr>
          <a:xfrm>
            <a:off x="3504808" y="1486780"/>
            <a:ext cx="3625288" cy="804300"/>
          </a:xfrm>
          <a:prstGeom prst="roundRect">
            <a:avLst>
              <a:gd name="adj" fmla="val 4737"/>
            </a:avLst>
          </a:prstGeom>
          <a:solidFill>
            <a:srgbClr val="417DD6">
              <a:alpha val="40000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defRPr sz="2600">
                <a:solidFill>
                  <a:srgbClr val="FFFFFF"/>
                </a:solidFill>
              </a:defRPr>
            </a:pPr>
          </a:p>
        </p:txBody>
      </p:sp>
      <p:sp>
        <p:nvSpPr>
          <p:cNvPr id="127" name="Rounded Rectangle"/>
          <p:cNvSpPr/>
          <p:nvPr/>
        </p:nvSpPr>
        <p:spPr>
          <a:xfrm>
            <a:off x="7244003" y="1486780"/>
            <a:ext cx="3149601" cy="804300"/>
          </a:xfrm>
          <a:prstGeom prst="roundRect">
            <a:avLst>
              <a:gd name="adj" fmla="val 4737"/>
            </a:avLst>
          </a:prstGeom>
          <a:solidFill>
            <a:schemeClr val="accent1">
              <a:alpha val="20000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defRPr sz="2600">
                <a:solidFill>
                  <a:srgbClr val="FFFFFF"/>
                </a:solidFill>
              </a:defRPr>
            </a:pPr>
          </a:p>
        </p:txBody>
      </p:sp>
      <p:sp>
        <p:nvSpPr>
          <p:cNvPr id="128" name="Rounded Rectangle"/>
          <p:cNvSpPr/>
          <p:nvPr/>
        </p:nvSpPr>
        <p:spPr>
          <a:xfrm>
            <a:off x="6991687" y="7007173"/>
            <a:ext cx="3419297" cy="1676345"/>
          </a:xfrm>
          <a:prstGeom prst="roundRect">
            <a:avLst>
              <a:gd name="adj" fmla="val 2273"/>
            </a:avLst>
          </a:prstGeom>
          <a:solidFill>
            <a:schemeClr val="accent1">
              <a:satOff val="-3355"/>
              <a:lumOff val="26614"/>
              <a:alpha val="20000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defRPr sz="2600">
                <a:solidFill>
                  <a:srgbClr val="FFFFFF"/>
                </a:solidFill>
              </a:defRPr>
            </a:pPr>
          </a:p>
        </p:txBody>
      </p:sp>
      <p:grpSp>
        <p:nvGrpSpPr>
          <p:cNvPr id="136" name="Group"/>
          <p:cNvGrpSpPr/>
          <p:nvPr/>
        </p:nvGrpSpPr>
        <p:grpSpPr>
          <a:xfrm>
            <a:off x="363664" y="1477140"/>
            <a:ext cx="13257519" cy="7512608"/>
            <a:chOff x="0" y="0"/>
            <a:chExt cx="13257517" cy="7512607"/>
          </a:xfrm>
        </p:grpSpPr>
        <p:sp>
          <p:nvSpPr>
            <p:cNvPr id="129" name="Project System"/>
            <p:cNvSpPr/>
            <p:nvPr/>
          </p:nvSpPr>
          <p:spPr>
            <a:xfrm>
              <a:off x="10158717" y="1743417"/>
              <a:ext cx="3098801" cy="217619"/>
            </a:xfrm>
            <a:prstGeom prst="roundRect">
              <a:avLst>
                <a:gd name="adj" fmla="val 17917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 lvl="1" indent="0">
                <a:defRPr sz="1300">
                  <a:solidFill>
                    <a:srgbClr val="FFFFFF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r>
                <a:t>                                 </a:t>
              </a:r>
              <a:r>
                <a:rPr b="1"/>
                <a:t>Project System</a:t>
              </a:r>
            </a:p>
          </p:txBody>
        </p:sp>
        <p:sp>
          <p:nvSpPr>
            <p:cNvPr id="130" name="Write Code"/>
            <p:cNvSpPr/>
            <p:nvPr/>
          </p:nvSpPr>
          <p:spPr>
            <a:xfrm>
              <a:off x="3144567" y="0"/>
              <a:ext cx="3625288" cy="217618"/>
            </a:xfrm>
            <a:prstGeom prst="roundRect">
              <a:avLst>
                <a:gd name="adj" fmla="val 17917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 lvl="1" indent="0">
                <a:defRPr sz="1300">
                  <a:solidFill>
                    <a:srgbClr val="FFFFFF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r>
                <a:rPr b="1"/>
                <a:t>Write Code</a:t>
              </a:r>
            </a:p>
          </p:txBody>
        </p:sp>
        <p:sp>
          <p:nvSpPr>
            <p:cNvPr id="131" name="R Support"/>
            <p:cNvSpPr/>
            <p:nvPr/>
          </p:nvSpPr>
          <p:spPr>
            <a:xfrm>
              <a:off x="6874998" y="0"/>
              <a:ext cx="3149601" cy="217618"/>
            </a:xfrm>
            <a:prstGeom prst="roundRect">
              <a:avLst>
                <a:gd name="adj" fmla="val 17917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 lvl="1" indent="0">
                <a:defRPr sz="1300">
                  <a:solidFill>
                    <a:srgbClr val="FFFFFF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r>
                <a:rPr b="1"/>
                <a:t>R Support</a:t>
              </a:r>
            </a:p>
          </p:txBody>
        </p:sp>
        <p:sp>
          <p:nvSpPr>
            <p:cNvPr id="132" name="RStudio Pro Features"/>
            <p:cNvSpPr/>
            <p:nvPr/>
          </p:nvSpPr>
          <p:spPr>
            <a:xfrm>
              <a:off x="10158717" y="7768"/>
              <a:ext cx="3098801" cy="217619"/>
            </a:xfrm>
            <a:prstGeom prst="roundRect">
              <a:avLst>
                <a:gd name="adj" fmla="val 17917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 lvl="1" indent="0">
                <a:defRPr sz="1300">
                  <a:solidFill>
                    <a:srgbClr val="FFFFFF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r>
                <a:rPr b="1"/>
                <a:t>RStudio Pro Features</a:t>
              </a:r>
            </a:p>
          </p:txBody>
        </p:sp>
        <p:sp>
          <p:nvSpPr>
            <p:cNvPr id="133" name="Debug Mode"/>
            <p:cNvSpPr/>
            <p:nvPr/>
          </p:nvSpPr>
          <p:spPr>
            <a:xfrm>
              <a:off x="0" y="5516651"/>
              <a:ext cx="6509839" cy="217619"/>
            </a:xfrm>
            <a:prstGeom prst="roundRect">
              <a:avLst>
                <a:gd name="adj" fmla="val 17917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 lvl="1" indent="0">
                <a:defRPr sz="1300">
                  <a:solidFill>
                    <a:srgbClr val="FFFFFF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r>
                <a:rPr b="1"/>
                <a:t>Debug Mode</a:t>
              </a:r>
            </a:p>
          </p:txBody>
        </p:sp>
        <p:sp>
          <p:nvSpPr>
            <p:cNvPr id="134" name="Version Control with Git or SVN"/>
            <p:cNvSpPr/>
            <p:nvPr/>
          </p:nvSpPr>
          <p:spPr>
            <a:xfrm>
              <a:off x="6621335" y="5516249"/>
              <a:ext cx="3416301" cy="217619"/>
            </a:xfrm>
            <a:prstGeom prst="roundRect">
              <a:avLst>
                <a:gd name="adj" fmla="val 17917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 lvl="1" indent="0">
                <a:defRPr sz="1300">
                  <a:solidFill>
                    <a:srgbClr val="FFFFFF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r>
                <a:rPr b="1"/>
                <a:t>Version Control with Git or SVN</a:t>
              </a:r>
            </a:p>
          </p:txBody>
        </p:sp>
        <p:sp>
          <p:nvSpPr>
            <p:cNvPr id="135" name="Package Writing"/>
            <p:cNvSpPr/>
            <p:nvPr/>
          </p:nvSpPr>
          <p:spPr>
            <a:xfrm>
              <a:off x="6637290" y="7294989"/>
              <a:ext cx="3416301" cy="217619"/>
            </a:xfrm>
            <a:prstGeom prst="roundRect">
              <a:avLst>
                <a:gd name="adj" fmla="val 17917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 lvl="1" indent="0">
                <a:defRPr sz="1300">
                  <a:solidFill>
                    <a:srgbClr val="FFFFFF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r>
                <a:rPr b="1"/>
                <a:t>Package Writing</a:t>
              </a:r>
            </a:p>
          </p:txBody>
        </p:sp>
      </p:grpSp>
      <p:sp>
        <p:nvSpPr>
          <p:cNvPr id="137" name="Project System"/>
          <p:cNvSpPr/>
          <p:nvPr/>
        </p:nvSpPr>
        <p:spPr>
          <a:xfrm>
            <a:off x="10522381" y="3220557"/>
            <a:ext cx="3098801" cy="217619"/>
          </a:xfrm>
          <a:prstGeom prst="roundRect">
            <a:avLst>
              <a:gd name="adj" fmla="val 17917"/>
            </a:avLst>
          </a:prstGeom>
          <a:solidFill>
            <a:srgbClr val="417DD6">
              <a:alpha val="75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1" indent="0">
              <a:defRPr sz="13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                                 </a:t>
            </a:r>
            <a:r>
              <a:rPr b="1"/>
              <a:t>Project System</a:t>
            </a:r>
          </a:p>
        </p:txBody>
      </p:sp>
      <p:sp>
        <p:nvSpPr>
          <p:cNvPr id="138" name="Write Code"/>
          <p:cNvSpPr/>
          <p:nvPr/>
        </p:nvSpPr>
        <p:spPr>
          <a:xfrm>
            <a:off x="3508231" y="1477140"/>
            <a:ext cx="3625289" cy="217618"/>
          </a:xfrm>
          <a:prstGeom prst="roundRect">
            <a:avLst>
              <a:gd name="adj" fmla="val 17917"/>
            </a:avLst>
          </a:prstGeom>
          <a:solidFill>
            <a:srgbClr val="417DD6">
              <a:alpha val="75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1" indent="0">
              <a:defRPr sz="13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b="1"/>
              <a:t>Write Code</a:t>
            </a:r>
          </a:p>
        </p:txBody>
      </p:sp>
      <p:sp>
        <p:nvSpPr>
          <p:cNvPr id="139" name="R Support"/>
          <p:cNvSpPr/>
          <p:nvPr/>
        </p:nvSpPr>
        <p:spPr>
          <a:xfrm>
            <a:off x="7238662" y="1477140"/>
            <a:ext cx="3149601" cy="217618"/>
          </a:xfrm>
          <a:prstGeom prst="roundRect">
            <a:avLst>
              <a:gd name="adj" fmla="val 17917"/>
            </a:avLst>
          </a:prstGeom>
          <a:solidFill>
            <a:srgbClr val="417DD6">
              <a:alpha val="75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1" indent="0">
              <a:defRPr sz="13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b="1"/>
              <a:t>R Support</a:t>
            </a:r>
          </a:p>
        </p:txBody>
      </p:sp>
      <p:sp>
        <p:nvSpPr>
          <p:cNvPr id="140" name="RStudio Pro Features"/>
          <p:cNvSpPr/>
          <p:nvPr/>
        </p:nvSpPr>
        <p:spPr>
          <a:xfrm>
            <a:off x="10522381" y="1484908"/>
            <a:ext cx="3098801" cy="217619"/>
          </a:xfrm>
          <a:prstGeom prst="roundRect">
            <a:avLst>
              <a:gd name="adj" fmla="val 17917"/>
            </a:avLst>
          </a:prstGeom>
          <a:solidFill>
            <a:srgbClr val="417DD6">
              <a:alpha val="75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1" indent="0">
              <a:defRPr sz="13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b="1"/>
              <a:t>RStudio Pro Features</a:t>
            </a:r>
          </a:p>
        </p:txBody>
      </p:sp>
      <p:sp>
        <p:nvSpPr>
          <p:cNvPr id="141" name="Debug Mode"/>
          <p:cNvSpPr/>
          <p:nvPr/>
        </p:nvSpPr>
        <p:spPr>
          <a:xfrm>
            <a:off x="363664" y="6993791"/>
            <a:ext cx="6509839" cy="217619"/>
          </a:xfrm>
          <a:prstGeom prst="roundRect">
            <a:avLst>
              <a:gd name="adj" fmla="val 17917"/>
            </a:avLst>
          </a:prstGeom>
          <a:solidFill>
            <a:srgbClr val="417DD6">
              <a:alpha val="75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1" indent="0">
              <a:defRPr sz="13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b="1"/>
              <a:t>Debug Mode</a:t>
            </a:r>
          </a:p>
        </p:txBody>
      </p:sp>
      <p:sp>
        <p:nvSpPr>
          <p:cNvPr id="142" name="Version Control with Git or SVN"/>
          <p:cNvSpPr/>
          <p:nvPr/>
        </p:nvSpPr>
        <p:spPr>
          <a:xfrm>
            <a:off x="6985000" y="6993389"/>
            <a:ext cx="3416300" cy="217619"/>
          </a:xfrm>
          <a:prstGeom prst="roundRect">
            <a:avLst>
              <a:gd name="adj" fmla="val 17917"/>
            </a:avLst>
          </a:prstGeom>
          <a:solidFill>
            <a:srgbClr val="417DD6">
              <a:alpha val="75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1" indent="0">
              <a:defRPr sz="13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b="1"/>
              <a:t>Version Control with Git or SVN</a:t>
            </a:r>
          </a:p>
        </p:txBody>
      </p:sp>
      <p:sp>
        <p:nvSpPr>
          <p:cNvPr id="143" name="Package Writing"/>
          <p:cNvSpPr/>
          <p:nvPr/>
        </p:nvSpPr>
        <p:spPr>
          <a:xfrm>
            <a:off x="7000955" y="8772129"/>
            <a:ext cx="3416301" cy="217619"/>
          </a:xfrm>
          <a:prstGeom prst="roundRect">
            <a:avLst>
              <a:gd name="adj" fmla="val 17917"/>
            </a:avLst>
          </a:prstGeom>
          <a:solidFill>
            <a:srgbClr val="417DD6">
              <a:alpha val="75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1" indent="0">
              <a:defRPr sz="13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b="1"/>
              <a:t>Package Writing</a:t>
            </a:r>
          </a:p>
        </p:txBody>
      </p:sp>
      <p:grpSp>
        <p:nvGrpSpPr>
          <p:cNvPr id="148" name="Group"/>
          <p:cNvGrpSpPr/>
          <p:nvPr/>
        </p:nvGrpSpPr>
        <p:grpSpPr>
          <a:xfrm>
            <a:off x="3492627" y="2368805"/>
            <a:ext cx="6959601" cy="4563278"/>
            <a:chOff x="0" y="0"/>
            <a:chExt cx="6959600" cy="4563276"/>
          </a:xfrm>
        </p:grpSpPr>
        <p:grpSp>
          <p:nvGrpSpPr>
            <p:cNvPr id="146" name="Group"/>
            <p:cNvGrpSpPr/>
            <p:nvPr/>
          </p:nvGrpSpPr>
          <p:grpSpPr>
            <a:xfrm>
              <a:off x="0" y="0"/>
              <a:ext cx="6959600" cy="4563277"/>
              <a:chOff x="0" y="0"/>
              <a:chExt cx="6959600" cy="4563276"/>
            </a:xfrm>
          </p:grpSpPr>
          <p:pic>
            <p:nvPicPr>
              <p:cNvPr id="144" name="Screen Shot 2015-12-28 at 12.05.41 PM.png" descr="Screen Shot 2015-12-28 at 12.05.41 PM.pn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rcRect l="0" t="0" r="0" b="0"/>
              <a:stretch>
                <a:fillRect/>
              </a:stretch>
            </p:blipFill>
            <p:spPr>
              <a:xfrm>
                <a:off x="0" y="0"/>
                <a:ext cx="6959600" cy="4563277"/>
              </a:xfrm>
              <a:prstGeom prst="rect">
                <a:avLst/>
              </a:prstGeom>
              <a:ln w="19050" cap="flat">
                <a:solidFill>
                  <a:srgbClr val="000000"/>
                </a:solidFill>
                <a:prstDash val="solid"/>
                <a:miter lim="400000"/>
              </a:ln>
              <a:effectLst>
                <a:outerShdw sx="100000" sy="100000" kx="0" ky="0" algn="b" rotWithShape="0" blurRad="76200" dist="63500" dir="5400000">
                  <a:srgbClr val="000000">
                    <a:alpha val="50000"/>
                  </a:srgbClr>
                </a:outerShdw>
              </a:effectLst>
            </p:spPr>
          </p:pic>
          <p:sp>
            <p:nvSpPr>
              <p:cNvPr id="145" name="Rectangle"/>
              <p:cNvSpPr/>
              <p:nvPr/>
            </p:nvSpPr>
            <p:spPr>
              <a:xfrm>
                <a:off x="3540101" y="718057"/>
                <a:ext cx="3375434" cy="73312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defRPr sz="2600">
                    <a:solidFill>
                      <a:srgbClr val="FFFFFF"/>
                    </a:solidFill>
                  </a:defRPr>
                </a:pPr>
              </a:p>
            </p:txBody>
          </p:sp>
        </p:grpSp>
        <p:sp>
          <p:nvSpPr>
            <p:cNvPr id="147" name="Rectangle"/>
            <p:cNvSpPr/>
            <p:nvPr/>
          </p:nvSpPr>
          <p:spPr>
            <a:xfrm>
              <a:off x="3558937" y="3219176"/>
              <a:ext cx="3350034" cy="1157725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defRPr sz="2600">
                  <a:solidFill>
                    <a:srgbClr val="FFFFFF"/>
                  </a:solidFill>
                </a:defRPr>
              </a:pPr>
            </a:p>
          </p:txBody>
        </p:sp>
      </p:grpSp>
      <p:pic>
        <p:nvPicPr>
          <p:cNvPr id="149" name="RStudio_Hex_rmarkdown.png" descr="RStudio_Hex_rmarkdown.png"/>
          <p:cNvPicPr>
            <a:picLocks noChangeAspect="1"/>
          </p:cNvPicPr>
          <p:nvPr/>
        </p:nvPicPr>
        <p:blipFill>
          <a:blip r:embed="rId3">
            <a:extLst/>
          </a:blip>
          <a:srcRect l="0" t="0" r="0" b="0"/>
          <a:stretch>
            <a:fillRect/>
          </a:stretch>
        </p:blipFill>
        <p:spPr>
          <a:xfrm>
            <a:off x="513826" y="1836926"/>
            <a:ext cx="389766" cy="451737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63" name="Group"/>
          <p:cNvGrpSpPr/>
          <p:nvPr/>
        </p:nvGrpSpPr>
        <p:grpSpPr>
          <a:xfrm>
            <a:off x="7123510" y="9102771"/>
            <a:ext cx="3131924" cy="1185921"/>
            <a:chOff x="0" y="235885"/>
            <a:chExt cx="3131923" cy="1185919"/>
          </a:xfrm>
        </p:grpSpPr>
        <p:pic>
          <p:nvPicPr>
            <p:cNvPr id="150" name="Screen Shot 2015-12-28 at 4.44.06 PM.png" descr="Screen Shot 2015-12-28 at 4.44.06 PM.png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0" r="0" b="0"/>
            <a:stretch>
              <a:fillRect/>
            </a:stretch>
          </p:blipFill>
          <p:spPr>
            <a:xfrm>
              <a:off x="2146078" y="256911"/>
              <a:ext cx="985846" cy="1091471"/>
            </a:xfrm>
            <a:prstGeom prst="rect">
              <a:avLst/>
            </a:prstGeom>
            <a:ln w="6350" cap="flat">
              <a:solidFill>
                <a:srgbClr val="000000"/>
              </a:solidFill>
              <a:prstDash val="solid"/>
              <a:miter lim="400000"/>
            </a:ln>
            <a:effectLst/>
          </p:spPr>
        </p:pic>
        <p:grpSp>
          <p:nvGrpSpPr>
            <p:cNvPr id="160" name="Group"/>
            <p:cNvGrpSpPr/>
            <p:nvPr/>
          </p:nvGrpSpPr>
          <p:grpSpPr>
            <a:xfrm>
              <a:off x="85715" y="235885"/>
              <a:ext cx="381328" cy="294826"/>
              <a:chOff x="0" y="0"/>
              <a:chExt cx="381326" cy="294824"/>
            </a:xfrm>
          </p:grpSpPr>
          <p:sp>
            <p:nvSpPr>
              <p:cNvPr id="151" name="Rectangle"/>
              <p:cNvSpPr/>
              <p:nvPr/>
            </p:nvSpPr>
            <p:spPr>
              <a:xfrm>
                <a:off x="62176" y="1206"/>
                <a:ext cx="319151" cy="242555"/>
              </a:xfrm>
              <a:prstGeom prst="rect">
                <a:avLst/>
              </a:prstGeom>
              <a:solidFill>
                <a:srgbClr val="E0C2A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56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152" name="Rectangle"/>
              <p:cNvSpPr/>
              <p:nvPr/>
            </p:nvSpPr>
            <p:spPr>
              <a:xfrm>
                <a:off x="58985" y="52270"/>
                <a:ext cx="319151" cy="191491"/>
              </a:xfrm>
              <a:prstGeom prst="rect">
                <a:avLst/>
              </a:prstGeom>
              <a:solidFill>
                <a:srgbClr val="D6A97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56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153" name="Rectangle"/>
              <p:cNvSpPr/>
              <p:nvPr/>
            </p:nvSpPr>
            <p:spPr>
              <a:xfrm rot="19050000">
                <a:off x="16051" y="17548"/>
                <a:ext cx="82980" cy="79789"/>
              </a:xfrm>
              <a:prstGeom prst="rect">
                <a:avLst/>
              </a:prstGeom>
              <a:solidFill>
                <a:srgbClr val="E0C2A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56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154" name="Triangle"/>
              <p:cNvSpPr/>
              <p:nvPr/>
            </p:nvSpPr>
            <p:spPr>
              <a:xfrm flipH="1" rot="10800000">
                <a:off x="317496" y="243760"/>
                <a:ext cx="60640" cy="5106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21600"/>
                    </a:moveTo>
                    <a:lnTo>
                      <a:pt x="21600" y="216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6A97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56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155" name="Rectangle"/>
              <p:cNvSpPr/>
              <p:nvPr/>
            </p:nvSpPr>
            <p:spPr>
              <a:xfrm>
                <a:off x="1538" y="52270"/>
                <a:ext cx="319151" cy="242555"/>
              </a:xfrm>
              <a:prstGeom prst="rect">
                <a:avLst/>
              </a:prstGeom>
              <a:solidFill>
                <a:srgbClr val="D6A97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56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156" name="Triangle"/>
              <p:cNvSpPr/>
              <p:nvPr/>
            </p:nvSpPr>
            <p:spPr>
              <a:xfrm flipH="1" rot="16200000">
                <a:off x="154730" y="119291"/>
                <a:ext cx="226598" cy="10532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21600"/>
                    </a:moveTo>
                    <a:lnTo>
                      <a:pt x="21600" y="21600"/>
                    </a:lnTo>
                    <a:lnTo>
                      <a:pt x="1080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D6A979"/>
                  </a:gs>
                  <a:gs pos="100000">
                    <a:srgbClr val="BD8E5E"/>
                  </a:gs>
                </a:gsLst>
                <a:lin ang="138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56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157" name="Triangle"/>
              <p:cNvSpPr/>
              <p:nvPr/>
            </p:nvSpPr>
            <p:spPr>
              <a:xfrm rot="5400000">
                <a:off x="-59101" y="119291"/>
                <a:ext cx="226598" cy="10532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21600"/>
                    </a:moveTo>
                    <a:lnTo>
                      <a:pt x="21600" y="21600"/>
                    </a:lnTo>
                    <a:lnTo>
                      <a:pt x="1080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D6A979"/>
                  </a:gs>
                  <a:gs pos="100000">
                    <a:srgbClr val="BD8E5E"/>
                  </a:gs>
                </a:gsLst>
                <a:lin ang="138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56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158" name="Triangle"/>
              <p:cNvSpPr/>
              <p:nvPr/>
            </p:nvSpPr>
            <p:spPr>
              <a:xfrm flipH="1" rot="10800000">
                <a:off x="1538" y="52270"/>
                <a:ext cx="319151" cy="19149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21600"/>
                    </a:moveTo>
                    <a:lnTo>
                      <a:pt x="21600" y="21600"/>
                    </a:lnTo>
                    <a:lnTo>
                      <a:pt x="10800" y="0"/>
                    </a:lnTo>
                    <a:close/>
                  </a:path>
                </a:pathLst>
              </a:custGeom>
              <a:solidFill>
                <a:srgbClr val="D9B38C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56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159" name="Triangle"/>
              <p:cNvSpPr/>
              <p:nvPr/>
            </p:nvSpPr>
            <p:spPr>
              <a:xfrm flipH="1">
                <a:off x="317496" y="7589"/>
                <a:ext cx="60640" cy="5106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21600"/>
                    </a:moveTo>
                    <a:lnTo>
                      <a:pt x="21600" y="216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6A97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56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</p:grpSp>
        <p:sp>
          <p:nvSpPr>
            <p:cNvPr id="161" name="Turn project into package,…"/>
            <p:cNvSpPr txBox="1"/>
            <p:nvPr/>
          </p:nvSpPr>
          <p:spPr>
            <a:xfrm>
              <a:off x="0" y="528098"/>
              <a:ext cx="2138595" cy="54907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l">
                <a:lnSpc>
                  <a:spcPct val="80000"/>
                </a:lnSpc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sz="1000"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r>
                <a:t>Turn project into package, </a:t>
              </a:r>
            </a:p>
            <a:p>
              <a:pPr algn="l">
                <a:lnSpc>
                  <a:spcPct val="80000"/>
                </a:lnSpc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sz="1000"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r>
                <a:t>Enable roxygen documentation with</a:t>
              </a:r>
            </a:p>
            <a:p>
              <a:pPr algn="l">
                <a:lnSpc>
                  <a:spcPct val="8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sz="1000"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r>
                <a:rPr b="1">
                  <a:latin typeface="Source Sans Pro"/>
                  <a:ea typeface="Source Sans Pro"/>
                  <a:cs typeface="Source Sans Pro"/>
                  <a:sym typeface="Source Sans Pro"/>
                </a:rPr>
                <a:t> Tools &gt; Project Options &gt; Build Tools</a:t>
              </a:r>
            </a:p>
          </p:txBody>
        </p:sp>
        <p:sp>
          <p:nvSpPr>
            <p:cNvPr id="162" name="Roxygen guide at…"/>
            <p:cNvSpPr txBox="1"/>
            <p:nvPr/>
          </p:nvSpPr>
          <p:spPr>
            <a:xfrm>
              <a:off x="-1" y="1012105"/>
              <a:ext cx="1997724" cy="40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l">
                <a:lnSpc>
                  <a:spcPct val="80000"/>
                </a:lnSpc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sz="1000"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r>
                <a:t>Roxygen guide at </a:t>
              </a:r>
            </a:p>
            <a:p>
              <a:pPr algn="l">
                <a:lnSpc>
                  <a:spcPct val="8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sz="1000"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r>
                <a:rPr b="1">
                  <a:latin typeface="Source Sans Pro"/>
                  <a:ea typeface="Source Sans Pro"/>
                  <a:cs typeface="Source Sans Pro"/>
                  <a:sym typeface="Source Sans Pro"/>
                </a:rPr>
                <a:t>Help &gt; Roxygen Quick Reference</a:t>
              </a:r>
            </a:p>
          </p:txBody>
        </p:sp>
      </p:grpSp>
      <p:sp>
        <p:nvSpPr>
          <p:cNvPr id="164" name="File &gt; New Project &gt;…"/>
          <p:cNvSpPr txBox="1"/>
          <p:nvPr/>
        </p:nvSpPr>
        <p:spPr>
          <a:xfrm>
            <a:off x="7597643" y="9025308"/>
            <a:ext cx="2724259" cy="4516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/>
          <a:lstStyle/>
          <a:p>
            <a:pPr algn="l"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0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File &gt; New Project &gt; </a:t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algn="l"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0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New Directory &gt; R Package</a:t>
            </a:r>
          </a:p>
        </p:txBody>
      </p:sp>
      <p:grpSp>
        <p:nvGrpSpPr>
          <p:cNvPr id="299" name="Group"/>
          <p:cNvGrpSpPr/>
          <p:nvPr/>
        </p:nvGrpSpPr>
        <p:grpSpPr>
          <a:xfrm>
            <a:off x="887028" y="272389"/>
            <a:ext cx="12749653" cy="1172832"/>
            <a:chOff x="619653" y="0"/>
            <a:chExt cx="12749652" cy="1172831"/>
          </a:xfrm>
        </p:grpSpPr>
        <p:pic>
          <p:nvPicPr>
            <p:cNvPr id="165" name="Group" descr="Group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0" r="0" b="0"/>
            <a:stretch>
              <a:fillRect/>
            </a:stretch>
          </p:blipFill>
          <p:spPr>
            <a:xfrm>
              <a:off x="1610763" y="730370"/>
              <a:ext cx="1001073" cy="35137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66" name="learn more at www.rstudio.com"/>
            <p:cNvSpPr txBox="1"/>
            <p:nvPr/>
          </p:nvSpPr>
          <p:spPr>
            <a:xfrm>
              <a:off x="619653" y="426413"/>
              <a:ext cx="3148667" cy="3513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rmAutofit fontScale="100000" lnSpcReduction="0"/>
            </a:bodyPr>
            <a:lstStyle/>
            <a:p>
              <a:pPr>
                <a:lnSpc>
                  <a:spcPct val="110000"/>
                </a:lnSpc>
                <a:defRPr sz="1400">
                  <a:solidFill>
                    <a:schemeClr val="accent1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r>
                <a:t>learn more at</a:t>
              </a:r>
              <a:r>
                <a:rPr b="1"/>
                <a:t> </a:t>
              </a:r>
              <a:r>
                <a:rPr u="sng">
                  <a:hlinkClick r:id="rId6" invalidUrl="" action="" tgtFrame="" tooltip="" history="1" highlightClick="0" endSnd="0"/>
                </a:rPr>
                <a:t>www.rstudio.com</a:t>
              </a:r>
            </a:p>
          </p:txBody>
        </p:sp>
        <p:sp>
          <p:nvSpPr>
            <p:cNvPr id="167" name="The RStudio IDE is an Integrated Development Environment in R that comes in three versions"/>
            <p:cNvSpPr txBox="1"/>
            <p:nvPr/>
          </p:nvSpPr>
          <p:spPr>
            <a:xfrm>
              <a:off x="4485071" y="0"/>
              <a:ext cx="8833220" cy="274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spAutoFit/>
            </a:bodyPr>
            <a:lstStyle>
              <a:lvl1pPr algn="l">
                <a:lnSpc>
                  <a:spcPct val="9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sz="1050"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lvl1pPr>
            </a:lstStyle>
            <a:p>
              <a:pPr/>
              <a:r>
                <a:t>The RStudio IDE is an Integrated Development Environment in R that comes in three versions</a:t>
              </a:r>
            </a:p>
          </p:txBody>
        </p:sp>
        <p:sp>
          <p:nvSpPr>
            <p:cNvPr id="168" name="Desktop IDE…"/>
            <p:cNvSpPr txBox="1"/>
            <p:nvPr/>
          </p:nvSpPr>
          <p:spPr>
            <a:xfrm>
              <a:off x="5392986" y="217966"/>
              <a:ext cx="1483063" cy="81907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spAutoFit/>
            </a:bodyPr>
            <a:lstStyle/>
            <a:p>
              <a:pPr algn="l">
                <a:lnSpc>
                  <a:spcPct val="9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sz="1200"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r>
                <a:rPr b="1">
                  <a:solidFill>
                    <a:schemeClr val="accent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Desktop IDE</a:t>
              </a:r>
              <a:r>
                <a:t> </a:t>
              </a:r>
            </a:p>
            <a:p>
              <a:pPr algn="l">
                <a:lnSpc>
                  <a:spcPct val="9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sz="1050"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r>
                <a:t>A local version of the IDE for your desktop</a:t>
              </a:r>
            </a:p>
          </p:txBody>
        </p:sp>
        <p:sp>
          <p:nvSpPr>
            <p:cNvPr id="169" name="Open Source Server…"/>
            <p:cNvSpPr txBox="1"/>
            <p:nvPr/>
          </p:nvSpPr>
          <p:spPr>
            <a:xfrm>
              <a:off x="7923377" y="212251"/>
              <a:ext cx="1745191" cy="6323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spAutoFit/>
            </a:bodyPr>
            <a:lstStyle/>
            <a:p>
              <a:pPr algn="l">
                <a:lnSpc>
                  <a:spcPct val="9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sz="1200"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r>
                <a:rPr b="1">
                  <a:solidFill>
                    <a:schemeClr val="accent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Open Source Server </a:t>
              </a:r>
              <a:endParaRPr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  <a:p>
              <a:pPr algn="l">
                <a:lnSpc>
                  <a:spcPct val="9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sz="1050"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r>
                <a:t>for larger compute resources and remote access</a:t>
              </a:r>
            </a:p>
          </p:txBody>
        </p:sp>
        <p:sp>
          <p:nvSpPr>
            <p:cNvPr id="170" name="Professional Server…"/>
            <p:cNvSpPr txBox="1"/>
            <p:nvPr/>
          </p:nvSpPr>
          <p:spPr>
            <a:xfrm>
              <a:off x="11317271" y="217966"/>
              <a:ext cx="2052035" cy="74287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spAutoFit/>
            </a:bodyPr>
            <a:lstStyle/>
            <a:p>
              <a:pPr algn="l">
                <a:lnSpc>
                  <a:spcPct val="90000"/>
                </a:lnSpc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sz="1200"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r>
                <a:rPr b="1">
                  <a:solidFill>
                    <a:schemeClr val="accent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Professional Server </a:t>
              </a:r>
              <a:endParaRPr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  <a:p>
              <a:pPr algn="l">
                <a:lnSpc>
                  <a:spcPct val="9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sz="1050"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r>
                <a:t>for teams that share large compute resources, large data, and uniform environments for collaboration</a:t>
              </a:r>
            </a:p>
          </p:txBody>
        </p:sp>
        <p:grpSp>
          <p:nvGrpSpPr>
            <p:cNvPr id="182" name="Group"/>
            <p:cNvGrpSpPr/>
            <p:nvPr/>
          </p:nvGrpSpPr>
          <p:grpSpPr>
            <a:xfrm>
              <a:off x="4627921" y="289086"/>
              <a:ext cx="762001" cy="510533"/>
              <a:chOff x="0" y="0"/>
              <a:chExt cx="762000" cy="510531"/>
            </a:xfrm>
          </p:grpSpPr>
          <p:grpSp>
            <p:nvGrpSpPr>
              <p:cNvPr id="180" name="Group"/>
              <p:cNvGrpSpPr/>
              <p:nvPr/>
            </p:nvGrpSpPr>
            <p:grpSpPr>
              <a:xfrm>
                <a:off x="0" y="0"/>
                <a:ext cx="762000" cy="510532"/>
                <a:chOff x="0" y="0"/>
                <a:chExt cx="761999" cy="510531"/>
              </a:xfrm>
            </p:grpSpPr>
            <p:sp>
              <p:nvSpPr>
                <p:cNvPr id="171" name="Rounded Rectangle"/>
                <p:cNvSpPr/>
                <p:nvPr/>
              </p:nvSpPr>
              <p:spPr>
                <a:xfrm>
                  <a:off x="85977" y="416255"/>
                  <a:ext cx="588360" cy="76522"/>
                </a:xfrm>
                <a:prstGeom prst="roundRect">
                  <a:avLst>
                    <a:gd name="adj" fmla="val 43932"/>
                  </a:avLst>
                </a:prstGeom>
                <a:solidFill>
                  <a:srgbClr val="44444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4000">
                      <a:solidFill>
                        <a:srgbClr val="FFFFFF"/>
                      </a:solidFill>
                      <a:effectLst>
                        <a:outerShdw sx="100000" sy="100000" kx="0" ky="0" algn="b" rotWithShape="0" blurRad="38100" dist="12700" dir="540000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</a:p>
              </p:txBody>
            </p:sp>
            <p:sp>
              <p:nvSpPr>
                <p:cNvPr id="172" name="Rounded Rectangle"/>
                <p:cNvSpPr/>
                <p:nvPr/>
              </p:nvSpPr>
              <p:spPr>
                <a:xfrm>
                  <a:off x="1685" y="479611"/>
                  <a:ext cx="760315" cy="3092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44444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4000">
                      <a:solidFill>
                        <a:srgbClr val="FFFFFF"/>
                      </a:solidFill>
                      <a:effectLst>
                        <a:outerShdw sx="100000" sy="100000" kx="0" ky="0" algn="b" rotWithShape="0" blurRad="38100" dist="12700" dir="540000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</a:p>
              </p:txBody>
            </p:sp>
            <p:sp>
              <p:nvSpPr>
                <p:cNvPr id="173" name="Triangle"/>
                <p:cNvSpPr/>
                <p:nvPr/>
              </p:nvSpPr>
              <p:spPr>
                <a:xfrm>
                  <a:off x="655791" y="420327"/>
                  <a:ext cx="106209" cy="6837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0" y="21600"/>
                      </a:moveTo>
                      <a:lnTo>
                        <a:pt x="21600" y="216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44444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4000">
                      <a:solidFill>
                        <a:srgbClr val="FFFFFF"/>
                      </a:solidFill>
                      <a:effectLst>
                        <a:outerShdw sx="100000" sy="100000" kx="0" ky="0" algn="b" rotWithShape="0" blurRad="38100" dist="12700" dir="540000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</a:p>
              </p:txBody>
            </p:sp>
            <p:sp>
              <p:nvSpPr>
                <p:cNvPr id="174" name="Triangle"/>
                <p:cNvSpPr/>
                <p:nvPr/>
              </p:nvSpPr>
              <p:spPr>
                <a:xfrm flipH="1">
                  <a:off x="0" y="419143"/>
                  <a:ext cx="106208" cy="7074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0" y="21600"/>
                      </a:moveTo>
                      <a:lnTo>
                        <a:pt x="21600" y="216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44444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4000">
                      <a:solidFill>
                        <a:srgbClr val="FFFFFF"/>
                      </a:solidFill>
                      <a:effectLst>
                        <a:outerShdw sx="100000" sy="100000" kx="0" ky="0" algn="b" rotWithShape="0" blurRad="38100" dist="12700" dir="540000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</a:p>
              </p:txBody>
            </p:sp>
            <p:sp>
              <p:nvSpPr>
                <p:cNvPr id="175" name="Shape"/>
                <p:cNvSpPr/>
                <p:nvPr/>
              </p:nvSpPr>
              <p:spPr>
                <a:xfrm>
                  <a:off x="297646" y="458301"/>
                  <a:ext cx="168394" cy="2721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254" y="4"/>
                      </a:moveTo>
                      <a:lnTo>
                        <a:pt x="18930" y="0"/>
                      </a:lnTo>
                      <a:lnTo>
                        <a:pt x="21600" y="21502"/>
                      </a:lnTo>
                      <a:lnTo>
                        <a:pt x="0" y="21600"/>
                      </a:lnTo>
                      <a:lnTo>
                        <a:pt x="2254" y="4"/>
                      </a:lnTo>
                      <a:close/>
                    </a:path>
                  </a:pathLst>
                </a:custGeom>
                <a:solidFill>
                  <a:srgbClr val="A6AAA9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>
                    <a:defRPr sz="5600">
                      <a:solidFill>
                        <a:srgbClr val="FFFFFF"/>
                      </a:solidFill>
                      <a:effectLst>
                        <a:outerShdw sx="100000" sy="100000" kx="0" ky="0" algn="b" rotWithShape="0" blurRad="38100" dist="12700" dir="540000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</a:p>
              </p:txBody>
            </p:sp>
            <p:sp>
              <p:nvSpPr>
                <p:cNvPr id="176" name="Rectangle"/>
                <p:cNvSpPr/>
                <p:nvPr/>
              </p:nvSpPr>
              <p:spPr>
                <a:xfrm>
                  <a:off x="47206" y="481983"/>
                  <a:ext cx="33021" cy="4328"/>
                </a:xfrm>
                <a:prstGeom prst="rect">
                  <a:avLst/>
                </a:prstGeom>
                <a:solidFill>
                  <a:srgbClr val="0096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>
                    <a:defRPr sz="5600">
                      <a:solidFill>
                        <a:srgbClr val="FFFFFF"/>
                      </a:solidFill>
                      <a:effectLst>
                        <a:outerShdw sx="100000" sy="100000" kx="0" ky="0" algn="b" rotWithShape="0" blurRad="38100" dist="12700" dir="540000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</a:p>
              </p:txBody>
            </p:sp>
            <p:sp>
              <p:nvSpPr>
                <p:cNvPr id="177" name="Rounded Rectangle"/>
                <p:cNvSpPr/>
                <p:nvPr/>
              </p:nvSpPr>
              <p:spPr>
                <a:xfrm>
                  <a:off x="100005" y="0"/>
                  <a:ext cx="561990" cy="411566"/>
                </a:xfrm>
                <a:prstGeom prst="roundRect">
                  <a:avLst>
                    <a:gd name="adj" fmla="val 6038"/>
                  </a:avLst>
                </a:prstGeom>
                <a:solidFill>
                  <a:srgbClr val="44444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4000">
                      <a:solidFill>
                        <a:srgbClr val="FFFFFF"/>
                      </a:solidFill>
                      <a:effectLst>
                        <a:outerShdw sx="100000" sy="100000" kx="0" ky="0" algn="b" rotWithShape="0" blurRad="38100" dist="12700" dir="540000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</a:p>
              </p:txBody>
            </p:sp>
            <p:sp>
              <p:nvSpPr>
                <p:cNvPr id="178" name="Rounded Rectangle"/>
                <p:cNvSpPr/>
                <p:nvPr/>
              </p:nvSpPr>
              <p:spPr>
                <a:xfrm>
                  <a:off x="112983" y="14501"/>
                  <a:ext cx="536034" cy="382563"/>
                </a:xfrm>
                <a:prstGeom prst="roundRect">
                  <a:avLst>
                    <a:gd name="adj" fmla="val 6680"/>
                  </a:avLst>
                </a:prstGeom>
                <a:solidFill>
                  <a:srgbClr val="D6D6D6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4000">
                      <a:solidFill>
                        <a:srgbClr val="FFFFFF"/>
                      </a:solidFill>
                      <a:effectLst>
                        <a:outerShdw sx="100000" sy="100000" kx="0" ky="0" algn="b" rotWithShape="0" blurRad="38100" dist="12700" dir="540000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</a:p>
              </p:txBody>
            </p:sp>
            <p:sp>
              <p:nvSpPr>
                <p:cNvPr id="179" name="Oval"/>
                <p:cNvSpPr/>
                <p:nvPr/>
              </p:nvSpPr>
              <p:spPr>
                <a:xfrm>
                  <a:off x="631399" y="423554"/>
                  <a:ext cx="17941" cy="6032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4000">
                      <a:solidFill>
                        <a:srgbClr val="FFFFFF"/>
                      </a:solidFill>
                      <a:effectLst>
                        <a:outerShdw sx="100000" sy="100000" kx="0" ky="0" algn="b" rotWithShape="0" blurRad="38100" dist="12700" dir="540000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</a:p>
              </p:txBody>
            </p:sp>
          </p:grpSp>
          <p:pic>
            <p:nvPicPr>
              <p:cNvPr id="181" name="bigorb.png" descr="bigorb.png"/>
              <p:cNvPicPr>
                <a:picLocks noChangeAspect="1"/>
              </p:cNvPicPr>
              <p:nvPr/>
            </p:nvPicPr>
            <p:blipFill>
              <a:blip r:embed="rId7">
                <a:extLst/>
              </a:blip>
              <a:stretch>
                <a:fillRect/>
              </a:stretch>
            </p:blipFill>
            <p:spPr>
              <a:xfrm>
                <a:off x="191129" y="58402"/>
                <a:ext cx="379742" cy="34416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grpSp>
          <p:nvGrpSpPr>
            <p:cNvPr id="202" name="Group"/>
            <p:cNvGrpSpPr/>
            <p:nvPr/>
          </p:nvGrpSpPr>
          <p:grpSpPr>
            <a:xfrm>
              <a:off x="7126382" y="224628"/>
              <a:ext cx="744293" cy="668948"/>
              <a:chOff x="0" y="0"/>
              <a:chExt cx="744291" cy="668946"/>
            </a:xfrm>
          </p:grpSpPr>
          <p:grpSp>
            <p:nvGrpSpPr>
              <p:cNvPr id="192" name="Group"/>
              <p:cNvGrpSpPr/>
              <p:nvPr/>
            </p:nvGrpSpPr>
            <p:grpSpPr>
              <a:xfrm>
                <a:off x="-1" y="-1"/>
                <a:ext cx="744293" cy="668948"/>
                <a:chOff x="260133" y="246505"/>
                <a:chExt cx="744291" cy="668946"/>
              </a:xfrm>
            </p:grpSpPr>
            <p:grpSp>
              <p:nvGrpSpPr>
                <p:cNvPr id="190" name="Group"/>
                <p:cNvGrpSpPr/>
                <p:nvPr/>
              </p:nvGrpSpPr>
              <p:grpSpPr>
                <a:xfrm>
                  <a:off x="260133" y="246505"/>
                  <a:ext cx="744292" cy="668947"/>
                  <a:chOff x="0" y="0"/>
                  <a:chExt cx="744291" cy="668946"/>
                </a:xfrm>
              </p:grpSpPr>
              <p:sp>
                <p:nvSpPr>
                  <p:cNvPr id="183" name="Triangle"/>
                  <p:cNvSpPr/>
                  <p:nvPr/>
                </p:nvSpPr>
                <p:spPr>
                  <a:xfrm flipH="1" rot="10800000">
                    <a:off x="293262" y="617193"/>
                    <a:ext cx="451030" cy="51753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0" y="21600"/>
                        </a:moveTo>
                        <a:lnTo>
                          <a:pt x="21600" y="2160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000000">
                      <a:alpha val="9891"/>
                    </a:srgb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>
                      <a:defRPr sz="4000">
                        <a:solidFill>
                          <a:srgbClr val="FFFFFF"/>
                        </a:solidFill>
                        <a:effectLst>
                          <a:outerShdw sx="100000" sy="100000" kx="0" ky="0" algn="b" rotWithShape="0" blurRad="38100" dist="12700" dir="5400000">
                            <a:srgbClr val="000000">
                              <a:alpha val="50000"/>
                            </a:srgbClr>
                          </a:outerShdw>
                        </a:effectLst>
                        <a:latin typeface="Gill Sans"/>
                        <a:ea typeface="Gill Sans"/>
                        <a:cs typeface="Gill Sans"/>
                        <a:sym typeface="Gill Sans"/>
                      </a:defRPr>
                    </a:pPr>
                  </a:p>
                </p:txBody>
              </p:sp>
              <p:grpSp>
                <p:nvGrpSpPr>
                  <p:cNvPr id="189" name="Group"/>
                  <p:cNvGrpSpPr/>
                  <p:nvPr/>
                </p:nvGrpSpPr>
                <p:grpSpPr>
                  <a:xfrm>
                    <a:off x="0" y="0"/>
                    <a:ext cx="389626" cy="668947"/>
                    <a:chOff x="0" y="0"/>
                    <a:chExt cx="389625" cy="668946"/>
                  </a:xfrm>
                </p:grpSpPr>
                <p:sp>
                  <p:nvSpPr>
                    <p:cNvPr id="184" name="Triangle"/>
                    <p:cNvSpPr/>
                    <p:nvPr/>
                  </p:nvSpPr>
                  <p:spPr>
                    <a:xfrm>
                      <a:off x="314145" y="0"/>
                      <a:ext cx="73752" cy="143247"/>
                    </a:xfrm>
                    <a:custGeom>
                      <a:avLst/>
                      <a:gdLst/>
                      <a:ahLst/>
                      <a:cxnLst>
                        <a:cxn ang="0">
                          <a:pos x="wd2" y="hd2"/>
                        </a:cxn>
                        <a:cxn ang="5400000">
                          <a:pos x="wd2" y="hd2"/>
                        </a:cxn>
                        <a:cxn ang="10800000">
                          <a:pos x="wd2" y="hd2"/>
                        </a:cxn>
                        <a:cxn ang="16200000">
                          <a:pos x="wd2" y="hd2"/>
                        </a:cxn>
                      </a:cxnLst>
                      <a:rect l="0" t="0" r="r" b="b"/>
                      <a:pathLst>
                        <a:path w="21600" h="21600" fill="norm" stroke="1" extrusionOk="0">
                          <a:moveTo>
                            <a:pt x="0" y="21600"/>
                          </a:moveTo>
                          <a:lnTo>
                            <a:pt x="21600" y="2160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232323"/>
                    </a:solidFill>
                    <a:ln w="12700" cap="flat">
                      <a:noFill/>
                      <a:miter lim="400000"/>
                    </a:ln>
                    <a:effectLst/>
                  </p:spPr>
                  <p:txBody>
                    <a:bodyPr wrap="square" lIns="50800" tIns="50800" rIns="50800" bIns="50800" numCol="1" anchor="ctr">
                      <a:noAutofit/>
                    </a:bodyPr>
                    <a:lstStyle/>
                    <a:p>
                      <a:pPr>
                        <a:defRPr sz="40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38100" dist="12700" dir="5400000">
                              <a:srgbClr val="000000">
                                <a:alpha val="50000"/>
                              </a:srgbClr>
                            </a:outerShdw>
                          </a:effectLst>
                          <a:latin typeface="Gill Sans"/>
                          <a:ea typeface="Gill Sans"/>
                          <a:cs typeface="Gill Sans"/>
                          <a:sym typeface="Gill Sans"/>
                        </a:defRPr>
                      </a:pPr>
                    </a:p>
                  </p:txBody>
                </p:sp>
                <p:sp>
                  <p:nvSpPr>
                    <p:cNvPr id="185" name="Rounded Rectangle"/>
                    <p:cNvSpPr/>
                    <p:nvPr/>
                  </p:nvSpPr>
                  <p:spPr>
                    <a:xfrm>
                      <a:off x="250473" y="134901"/>
                      <a:ext cx="139153" cy="513185"/>
                    </a:xfrm>
                    <a:prstGeom prst="roundRect">
                      <a:avLst>
                        <a:gd name="adj" fmla="val 6261"/>
                      </a:avLst>
                    </a:prstGeom>
                    <a:solidFill>
                      <a:srgbClr val="232323"/>
                    </a:solidFill>
                    <a:ln w="12700" cap="flat">
                      <a:noFill/>
                      <a:miter lim="400000"/>
                    </a:ln>
                    <a:effectLst/>
                  </p:spPr>
                  <p:txBody>
                    <a:bodyPr wrap="square" lIns="50800" tIns="50800" rIns="50800" bIns="50800" numCol="1" anchor="ctr">
                      <a:noAutofit/>
                    </a:bodyPr>
                    <a:lstStyle/>
                    <a:p>
                      <a:pPr>
                        <a:defRPr sz="40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38100" dist="12700" dir="5400000">
                              <a:srgbClr val="000000">
                                <a:alpha val="50000"/>
                              </a:srgbClr>
                            </a:outerShdw>
                          </a:effectLst>
                          <a:latin typeface="Gill Sans"/>
                          <a:ea typeface="Gill Sans"/>
                          <a:cs typeface="Gill Sans"/>
                          <a:sym typeface="Gill Sans"/>
                        </a:defRPr>
                      </a:pPr>
                    </a:p>
                  </p:txBody>
                </p:sp>
                <p:sp>
                  <p:nvSpPr>
                    <p:cNvPr id="186" name="Triangle"/>
                    <p:cNvSpPr/>
                    <p:nvPr/>
                  </p:nvSpPr>
                  <p:spPr>
                    <a:xfrm flipH="1" rot="10800000">
                      <a:off x="318658" y="645303"/>
                      <a:ext cx="70968" cy="23644"/>
                    </a:xfrm>
                    <a:custGeom>
                      <a:avLst/>
                      <a:gdLst/>
                      <a:ahLst/>
                      <a:cxnLst>
                        <a:cxn ang="0">
                          <a:pos x="wd2" y="hd2"/>
                        </a:cxn>
                        <a:cxn ang="5400000">
                          <a:pos x="wd2" y="hd2"/>
                        </a:cxn>
                        <a:cxn ang="10800000">
                          <a:pos x="wd2" y="hd2"/>
                        </a:cxn>
                        <a:cxn ang="16200000">
                          <a:pos x="wd2" y="hd2"/>
                        </a:cxn>
                      </a:cxnLst>
                      <a:rect l="0" t="0" r="r" b="b"/>
                      <a:pathLst>
                        <a:path w="21600" h="21600" fill="norm" stroke="1" extrusionOk="0">
                          <a:moveTo>
                            <a:pt x="0" y="21600"/>
                          </a:moveTo>
                          <a:lnTo>
                            <a:pt x="21600" y="2160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232323"/>
                    </a:solidFill>
                    <a:ln w="12700" cap="flat">
                      <a:noFill/>
                      <a:miter lim="400000"/>
                    </a:ln>
                    <a:effectLst/>
                  </p:spPr>
                  <p:txBody>
                    <a:bodyPr wrap="square" lIns="50800" tIns="50800" rIns="50800" bIns="50800" numCol="1" anchor="ctr">
                      <a:noAutofit/>
                    </a:bodyPr>
                    <a:lstStyle/>
                    <a:p>
                      <a:pPr>
                        <a:defRPr sz="40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38100" dist="12700" dir="5400000">
                              <a:srgbClr val="000000">
                                <a:alpha val="50000"/>
                              </a:srgbClr>
                            </a:outerShdw>
                          </a:effectLst>
                          <a:latin typeface="Gill Sans"/>
                          <a:ea typeface="Gill Sans"/>
                          <a:cs typeface="Gill Sans"/>
                          <a:sym typeface="Gill Sans"/>
                        </a:defRPr>
                      </a:pPr>
                    </a:p>
                  </p:txBody>
                </p:sp>
                <p:sp>
                  <p:nvSpPr>
                    <p:cNvPr id="187" name="Rectangle"/>
                    <p:cNvSpPr/>
                    <p:nvPr/>
                  </p:nvSpPr>
                  <p:spPr>
                    <a:xfrm>
                      <a:off x="0" y="1390"/>
                      <a:ext cx="320050" cy="667557"/>
                    </a:xfrm>
                    <a:prstGeom prst="rect">
                      <a:avLst/>
                    </a:prstGeom>
                    <a:solidFill>
                      <a:srgbClr val="444444"/>
                    </a:solidFill>
                    <a:ln w="12700" cap="flat">
                      <a:noFill/>
                      <a:miter lim="400000"/>
                    </a:ln>
                    <a:effectLst/>
                  </p:spPr>
                  <p:txBody>
                    <a:bodyPr wrap="square" lIns="50800" tIns="50800" rIns="50800" bIns="50800" numCol="1" anchor="ctr">
                      <a:noAutofit/>
                    </a:bodyPr>
                    <a:lstStyle/>
                    <a:p>
                      <a:pPr>
                        <a:defRPr sz="40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38100" dist="12700" dir="5400000">
                              <a:srgbClr val="000000">
                                <a:alpha val="50000"/>
                              </a:srgbClr>
                            </a:outerShdw>
                          </a:effectLst>
                          <a:latin typeface="Gill Sans"/>
                          <a:ea typeface="Gill Sans"/>
                          <a:cs typeface="Gill Sans"/>
                          <a:sym typeface="Gill Sans"/>
                        </a:defRPr>
                      </a:pPr>
                    </a:p>
                  </p:txBody>
                </p:sp>
                <p:sp>
                  <p:nvSpPr>
                    <p:cNvPr id="188" name="Rounded Rectangle"/>
                    <p:cNvSpPr/>
                    <p:nvPr/>
                  </p:nvSpPr>
                  <p:spPr>
                    <a:xfrm>
                      <a:off x="26438" y="144636"/>
                      <a:ext cx="251866" cy="12518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232323"/>
                    </a:solidFill>
                    <a:ln w="12700" cap="flat">
                      <a:noFill/>
                      <a:miter lim="400000"/>
                    </a:ln>
                    <a:effectLst/>
                  </p:spPr>
                  <p:txBody>
                    <a:bodyPr wrap="square" lIns="50800" tIns="50800" rIns="50800" bIns="50800" numCol="1" anchor="ctr">
                      <a:noAutofit/>
                    </a:bodyPr>
                    <a:lstStyle/>
                    <a:p>
                      <a:pPr>
                        <a:defRPr sz="40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38100" dist="12700" dir="5400000">
                              <a:srgbClr val="000000">
                                <a:alpha val="50000"/>
                              </a:srgbClr>
                            </a:outerShdw>
                          </a:effectLst>
                          <a:latin typeface="Gill Sans"/>
                          <a:ea typeface="Gill Sans"/>
                          <a:cs typeface="Gill Sans"/>
                          <a:sym typeface="Gill Sans"/>
                        </a:defRPr>
                      </a:pPr>
                    </a:p>
                  </p:txBody>
                </p:sp>
              </p:grpSp>
            </p:grpSp>
            <p:sp>
              <p:nvSpPr>
                <p:cNvPr id="191" name="Square"/>
                <p:cNvSpPr/>
                <p:nvPr/>
              </p:nvSpPr>
              <p:spPr>
                <a:xfrm>
                  <a:off x="325282" y="398309"/>
                  <a:ext cx="16681" cy="12517"/>
                </a:xfrm>
                <a:prstGeom prst="rect">
                  <a:avLst/>
                </a:prstGeom>
                <a:solidFill>
                  <a:srgbClr val="0096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>
                    <a:defRPr sz="5600">
                      <a:solidFill>
                        <a:srgbClr val="FFFFFF"/>
                      </a:solidFill>
                      <a:effectLst>
                        <a:outerShdw sx="100000" sy="100000" kx="0" ky="0" algn="b" rotWithShape="0" blurRad="38100" dist="12700" dir="540000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</a:p>
              </p:txBody>
            </p:sp>
          </p:grpSp>
          <p:grpSp>
            <p:nvGrpSpPr>
              <p:cNvPr id="201" name="Group"/>
              <p:cNvGrpSpPr/>
              <p:nvPr/>
            </p:nvGrpSpPr>
            <p:grpSpPr>
              <a:xfrm>
                <a:off x="429879" y="446345"/>
                <a:ext cx="312976" cy="209691"/>
                <a:chOff x="0" y="0"/>
                <a:chExt cx="312974" cy="209689"/>
              </a:xfrm>
            </p:grpSpPr>
            <p:sp>
              <p:nvSpPr>
                <p:cNvPr id="193" name="Rounded Rectangle"/>
                <p:cNvSpPr/>
                <p:nvPr/>
              </p:nvSpPr>
              <p:spPr>
                <a:xfrm>
                  <a:off x="35313" y="170967"/>
                  <a:ext cx="241656" cy="31431"/>
                </a:xfrm>
                <a:prstGeom prst="roundRect">
                  <a:avLst>
                    <a:gd name="adj" fmla="val 43932"/>
                  </a:avLst>
                </a:prstGeom>
                <a:solidFill>
                  <a:srgbClr val="44444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4000">
                      <a:solidFill>
                        <a:srgbClr val="FFFFFF"/>
                      </a:solidFill>
                      <a:effectLst>
                        <a:outerShdw sx="100000" sy="100000" kx="0" ky="0" algn="b" rotWithShape="0" blurRad="38100" dist="12700" dir="540000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</a:p>
              </p:txBody>
            </p:sp>
            <p:sp>
              <p:nvSpPr>
                <p:cNvPr id="194" name="Rounded Rectangle"/>
                <p:cNvSpPr/>
                <p:nvPr/>
              </p:nvSpPr>
              <p:spPr>
                <a:xfrm>
                  <a:off x="692" y="196989"/>
                  <a:ext cx="312283" cy="1270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44444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4000">
                      <a:solidFill>
                        <a:srgbClr val="FFFFFF"/>
                      </a:solidFill>
                      <a:effectLst>
                        <a:outerShdw sx="100000" sy="100000" kx="0" ky="0" algn="b" rotWithShape="0" blurRad="38100" dist="12700" dir="540000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</a:p>
              </p:txBody>
            </p:sp>
            <p:sp>
              <p:nvSpPr>
                <p:cNvPr id="195" name="Triangle"/>
                <p:cNvSpPr/>
                <p:nvPr/>
              </p:nvSpPr>
              <p:spPr>
                <a:xfrm>
                  <a:off x="269351" y="172640"/>
                  <a:ext cx="43624" cy="2808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0" y="21600"/>
                      </a:moveTo>
                      <a:lnTo>
                        <a:pt x="21600" y="216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44444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4000">
                      <a:solidFill>
                        <a:srgbClr val="FFFFFF"/>
                      </a:solidFill>
                      <a:effectLst>
                        <a:outerShdw sx="100000" sy="100000" kx="0" ky="0" algn="b" rotWithShape="0" blurRad="38100" dist="12700" dir="540000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</a:p>
              </p:txBody>
            </p:sp>
            <p:sp>
              <p:nvSpPr>
                <p:cNvPr id="196" name="Shape"/>
                <p:cNvSpPr/>
                <p:nvPr/>
              </p:nvSpPr>
              <p:spPr>
                <a:xfrm>
                  <a:off x="122251" y="188236"/>
                  <a:ext cx="69165" cy="1117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254" y="4"/>
                      </a:moveTo>
                      <a:lnTo>
                        <a:pt x="18930" y="0"/>
                      </a:lnTo>
                      <a:lnTo>
                        <a:pt x="21600" y="21502"/>
                      </a:lnTo>
                      <a:lnTo>
                        <a:pt x="0" y="21600"/>
                      </a:lnTo>
                      <a:lnTo>
                        <a:pt x="2254" y="4"/>
                      </a:lnTo>
                      <a:close/>
                    </a:path>
                  </a:pathLst>
                </a:custGeom>
                <a:solidFill>
                  <a:srgbClr val="A6AAA9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>
                    <a:defRPr sz="5600">
                      <a:solidFill>
                        <a:srgbClr val="FFFFFF"/>
                      </a:solidFill>
                      <a:effectLst>
                        <a:outerShdw sx="100000" sy="100000" kx="0" ky="0" algn="b" rotWithShape="0" blurRad="38100" dist="12700" dir="540000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</a:p>
              </p:txBody>
            </p:sp>
            <p:sp>
              <p:nvSpPr>
                <p:cNvPr id="197" name="Rounded Rectangle"/>
                <p:cNvSpPr/>
                <p:nvPr/>
              </p:nvSpPr>
              <p:spPr>
                <a:xfrm>
                  <a:off x="41075" y="0"/>
                  <a:ext cx="230825" cy="169042"/>
                </a:xfrm>
                <a:prstGeom prst="roundRect">
                  <a:avLst>
                    <a:gd name="adj" fmla="val 6038"/>
                  </a:avLst>
                </a:prstGeom>
                <a:solidFill>
                  <a:srgbClr val="44444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4000">
                      <a:solidFill>
                        <a:srgbClr val="FFFFFF"/>
                      </a:solidFill>
                      <a:effectLst>
                        <a:outerShdw sx="100000" sy="100000" kx="0" ky="0" algn="b" rotWithShape="0" blurRad="38100" dist="12700" dir="540000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</a:p>
              </p:txBody>
            </p:sp>
            <p:sp>
              <p:nvSpPr>
                <p:cNvPr id="198" name="Rounded Rectangle"/>
                <p:cNvSpPr/>
                <p:nvPr/>
              </p:nvSpPr>
              <p:spPr>
                <a:xfrm>
                  <a:off x="46405" y="5956"/>
                  <a:ext cx="220164" cy="157129"/>
                </a:xfrm>
                <a:prstGeom prst="roundRect">
                  <a:avLst>
                    <a:gd name="adj" fmla="val 6680"/>
                  </a:avLst>
                </a:prstGeom>
                <a:solidFill>
                  <a:srgbClr val="D6D6D6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4000">
                      <a:solidFill>
                        <a:srgbClr val="FFFFFF"/>
                      </a:solidFill>
                      <a:effectLst>
                        <a:outerShdw sx="100000" sy="100000" kx="0" ky="0" algn="b" rotWithShape="0" blurRad="38100" dist="12700" dir="540000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</a:p>
              </p:txBody>
            </p:sp>
            <p:pic>
              <p:nvPicPr>
                <p:cNvPr id="199" name="bigorb.png" descr="bigorb.png"/>
                <p:cNvPicPr>
                  <a:picLocks noChangeAspect="1"/>
                </p:cNvPicPr>
                <p:nvPr/>
              </p:nvPicPr>
              <p:blipFill>
                <a:blip r:embed="rId7">
                  <a:extLst/>
                </a:blip>
                <a:stretch>
                  <a:fillRect/>
                </a:stretch>
              </p:blipFill>
              <p:spPr>
                <a:xfrm>
                  <a:off x="78502" y="23987"/>
                  <a:ext cx="155971" cy="141360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  <p:sp>
              <p:nvSpPr>
                <p:cNvPr id="200" name="Triangle"/>
                <p:cNvSpPr/>
                <p:nvPr/>
              </p:nvSpPr>
              <p:spPr>
                <a:xfrm flipH="1">
                  <a:off x="-1" y="172153"/>
                  <a:ext cx="43624" cy="2905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0" y="21600"/>
                      </a:moveTo>
                      <a:lnTo>
                        <a:pt x="21600" y="216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44444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4000">
                      <a:solidFill>
                        <a:srgbClr val="FFFFFF"/>
                      </a:solidFill>
                      <a:effectLst>
                        <a:outerShdw sx="100000" sy="100000" kx="0" ky="0" algn="b" rotWithShape="0" blurRad="38100" dist="12700" dir="540000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</a:p>
              </p:txBody>
            </p:sp>
          </p:grpSp>
        </p:grpSp>
        <p:grpSp>
          <p:nvGrpSpPr>
            <p:cNvPr id="297" name="Group"/>
            <p:cNvGrpSpPr/>
            <p:nvPr/>
          </p:nvGrpSpPr>
          <p:grpSpPr>
            <a:xfrm>
              <a:off x="9770437" y="250028"/>
              <a:ext cx="1461653" cy="668948"/>
              <a:chOff x="0" y="0"/>
              <a:chExt cx="1461651" cy="668946"/>
            </a:xfrm>
          </p:grpSpPr>
          <p:grpSp>
            <p:nvGrpSpPr>
              <p:cNvPr id="212" name="Group"/>
              <p:cNvGrpSpPr/>
              <p:nvPr/>
            </p:nvGrpSpPr>
            <p:grpSpPr>
              <a:xfrm>
                <a:off x="0" y="-1"/>
                <a:ext cx="744292" cy="668948"/>
                <a:chOff x="260133" y="246505"/>
                <a:chExt cx="744291" cy="668946"/>
              </a:xfrm>
            </p:grpSpPr>
            <p:grpSp>
              <p:nvGrpSpPr>
                <p:cNvPr id="210" name="Group"/>
                <p:cNvGrpSpPr/>
                <p:nvPr/>
              </p:nvGrpSpPr>
              <p:grpSpPr>
                <a:xfrm>
                  <a:off x="260133" y="246505"/>
                  <a:ext cx="744292" cy="668947"/>
                  <a:chOff x="0" y="0"/>
                  <a:chExt cx="744291" cy="668946"/>
                </a:xfrm>
              </p:grpSpPr>
              <p:sp>
                <p:nvSpPr>
                  <p:cNvPr id="203" name="Triangle"/>
                  <p:cNvSpPr/>
                  <p:nvPr/>
                </p:nvSpPr>
                <p:spPr>
                  <a:xfrm flipH="1" rot="10800000">
                    <a:off x="293262" y="617193"/>
                    <a:ext cx="451030" cy="51753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0" y="21600"/>
                        </a:moveTo>
                        <a:lnTo>
                          <a:pt x="21600" y="2160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000000">
                      <a:alpha val="9891"/>
                    </a:srgb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>
                      <a:defRPr sz="4000">
                        <a:solidFill>
                          <a:srgbClr val="FFFFFF"/>
                        </a:solidFill>
                        <a:effectLst>
                          <a:outerShdw sx="100000" sy="100000" kx="0" ky="0" algn="b" rotWithShape="0" blurRad="38100" dist="12700" dir="5400000">
                            <a:srgbClr val="000000">
                              <a:alpha val="50000"/>
                            </a:srgbClr>
                          </a:outerShdw>
                        </a:effectLst>
                        <a:latin typeface="Gill Sans"/>
                        <a:ea typeface="Gill Sans"/>
                        <a:cs typeface="Gill Sans"/>
                        <a:sym typeface="Gill Sans"/>
                      </a:defRPr>
                    </a:pPr>
                  </a:p>
                </p:txBody>
              </p:sp>
              <p:grpSp>
                <p:nvGrpSpPr>
                  <p:cNvPr id="209" name="Group"/>
                  <p:cNvGrpSpPr/>
                  <p:nvPr/>
                </p:nvGrpSpPr>
                <p:grpSpPr>
                  <a:xfrm>
                    <a:off x="0" y="0"/>
                    <a:ext cx="389626" cy="668947"/>
                    <a:chOff x="0" y="0"/>
                    <a:chExt cx="389625" cy="668946"/>
                  </a:xfrm>
                </p:grpSpPr>
                <p:sp>
                  <p:nvSpPr>
                    <p:cNvPr id="204" name="Triangle"/>
                    <p:cNvSpPr/>
                    <p:nvPr/>
                  </p:nvSpPr>
                  <p:spPr>
                    <a:xfrm>
                      <a:off x="314145" y="0"/>
                      <a:ext cx="73752" cy="143247"/>
                    </a:xfrm>
                    <a:custGeom>
                      <a:avLst/>
                      <a:gdLst/>
                      <a:ahLst/>
                      <a:cxnLst>
                        <a:cxn ang="0">
                          <a:pos x="wd2" y="hd2"/>
                        </a:cxn>
                        <a:cxn ang="5400000">
                          <a:pos x="wd2" y="hd2"/>
                        </a:cxn>
                        <a:cxn ang="10800000">
                          <a:pos x="wd2" y="hd2"/>
                        </a:cxn>
                        <a:cxn ang="16200000">
                          <a:pos x="wd2" y="hd2"/>
                        </a:cxn>
                      </a:cxnLst>
                      <a:rect l="0" t="0" r="r" b="b"/>
                      <a:pathLst>
                        <a:path w="21600" h="21600" fill="norm" stroke="1" extrusionOk="0">
                          <a:moveTo>
                            <a:pt x="0" y="21600"/>
                          </a:moveTo>
                          <a:lnTo>
                            <a:pt x="21600" y="2160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232323"/>
                    </a:solidFill>
                    <a:ln w="12700" cap="flat">
                      <a:noFill/>
                      <a:miter lim="400000"/>
                    </a:ln>
                    <a:effectLst/>
                  </p:spPr>
                  <p:txBody>
                    <a:bodyPr wrap="square" lIns="50800" tIns="50800" rIns="50800" bIns="50800" numCol="1" anchor="ctr">
                      <a:noAutofit/>
                    </a:bodyPr>
                    <a:lstStyle/>
                    <a:p>
                      <a:pPr>
                        <a:defRPr sz="40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38100" dist="12700" dir="5400000">
                              <a:srgbClr val="000000">
                                <a:alpha val="50000"/>
                              </a:srgbClr>
                            </a:outerShdw>
                          </a:effectLst>
                          <a:latin typeface="Gill Sans"/>
                          <a:ea typeface="Gill Sans"/>
                          <a:cs typeface="Gill Sans"/>
                          <a:sym typeface="Gill Sans"/>
                        </a:defRPr>
                      </a:pPr>
                    </a:p>
                  </p:txBody>
                </p:sp>
                <p:sp>
                  <p:nvSpPr>
                    <p:cNvPr id="205" name="Rounded Rectangle"/>
                    <p:cNvSpPr/>
                    <p:nvPr/>
                  </p:nvSpPr>
                  <p:spPr>
                    <a:xfrm>
                      <a:off x="250473" y="134901"/>
                      <a:ext cx="139153" cy="513185"/>
                    </a:xfrm>
                    <a:prstGeom prst="roundRect">
                      <a:avLst>
                        <a:gd name="adj" fmla="val 6261"/>
                      </a:avLst>
                    </a:prstGeom>
                    <a:solidFill>
                      <a:srgbClr val="232323"/>
                    </a:solidFill>
                    <a:ln w="12700" cap="flat">
                      <a:noFill/>
                      <a:miter lim="400000"/>
                    </a:ln>
                    <a:effectLst/>
                  </p:spPr>
                  <p:txBody>
                    <a:bodyPr wrap="square" lIns="50800" tIns="50800" rIns="50800" bIns="50800" numCol="1" anchor="ctr">
                      <a:noAutofit/>
                    </a:bodyPr>
                    <a:lstStyle/>
                    <a:p>
                      <a:pPr>
                        <a:defRPr sz="40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38100" dist="12700" dir="5400000">
                              <a:srgbClr val="000000">
                                <a:alpha val="50000"/>
                              </a:srgbClr>
                            </a:outerShdw>
                          </a:effectLst>
                          <a:latin typeface="Gill Sans"/>
                          <a:ea typeface="Gill Sans"/>
                          <a:cs typeface="Gill Sans"/>
                          <a:sym typeface="Gill Sans"/>
                        </a:defRPr>
                      </a:pPr>
                    </a:p>
                  </p:txBody>
                </p:sp>
                <p:sp>
                  <p:nvSpPr>
                    <p:cNvPr id="206" name="Triangle"/>
                    <p:cNvSpPr/>
                    <p:nvPr/>
                  </p:nvSpPr>
                  <p:spPr>
                    <a:xfrm flipH="1" rot="10800000">
                      <a:off x="318658" y="645303"/>
                      <a:ext cx="70968" cy="23644"/>
                    </a:xfrm>
                    <a:custGeom>
                      <a:avLst/>
                      <a:gdLst/>
                      <a:ahLst/>
                      <a:cxnLst>
                        <a:cxn ang="0">
                          <a:pos x="wd2" y="hd2"/>
                        </a:cxn>
                        <a:cxn ang="5400000">
                          <a:pos x="wd2" y="hd2"/>
                        </a:cxn>
                        <a:cxn ang="10800000">
                          <a:pos x="wd2" y="hd2"/>
                        </a:cxn>
                        <a:cxn ang="16200000">
                          <a:pos x="wd2" y="hd2"/>
                        </a:cxn>
                      </a:cxnLst>
                      <a:rect l="0" t="0" r="r" b="b"/>
                      <a:pathLst>
                        <a:path w="21600" h="21600" fill="norm" stroke="1" extrusionOk="0">
                          <a:moveTo>
                            <a:pt x="0" y="21600"/>
                          </a:moveTo>
                          <a:lnTo>
                            <a:pt x="21600" y="2160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232323"/>
                    </a:solidFill>
                    <a:ln w="12700" cap="flat">
                      <a:noFill/>
                      <a:miter lim="400000"/>
                    </a:ln>
                    <a:effectLst/>
                  </p:spPr>
                  <p:txBody>
                    <a:bodyPr wrap="square" lIns="50800" tIns="50800" rIns="50800" bIns="50800" numCol="1" anchor="ctr">
                      <a:noAutofit/>
                    </a:bodyPr>
                    <a:lstStyle/>
                    <a:p>
                      <a:pPr>
                        <a:defRPr sz="40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38100" dist="12700" dir="5400000">
                              <a:srgbClr val="000000">
                                <a:alpha val="50000"/>
                              </a:srgbClr>
                            </a:outerShdw>
                          </a:effectLst>
                          <a:latin typeface="Gill Sans"/>
                          <a:ea typeface="Gill Sans"/>
                          <a:cs typeface="Gill Sans"/>
                          <a:sym typeface="Gill Sans"/>
                        </a:defRPr>
                      </a:pPr>
                    </a:p>
                  </p:txBody>
                </p:sp>
                <p:sp>
                  <p:nvSpPr>
                    <p:cNvPr id="207" name="Rectangle"/>
                    <p:cNvSpPr/>
                    <p:nvPr/>
                  </p:nvSpPr>
                  <p:spPr>
                    <a:xfrm>
                      <a:off x="0" y="1390"/>
                      <a:ext cx="320050" cy="667557"/>
                    </a:xfrm>
                    <a:prstGeom prst="rect">
                      <a:avLst/>
                    </a:prstGeom>
                    <a:solidFill>
                      <a:srgbClr val="444444"/>
                    </a:solidFill>
                    <a:ln w="12700" cap="flat">
                      <a:noFill/>
                      <a:miter lim="400000"/>
                    </a:ln>
                    <a:effectLst/>
                  </p:spPr>
                  <p:txBody>
                    <a:bodyPr wrap="square" lIns="50800" tIns="50800" rIns="50800" bIns="50800" numCol="1" anchor="ctr">
                      <a:noAutofit/>
                    </a:bodyPr>
                    <a:lstStyle/>
                    <a:p>
                      <a:pPr>
                        <a:defRPr sz="40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38100" dist="12700" dir="5400000">
                              <a:srgbClr val="000000">
                                <a:alpha val="50000"/>
                              </a:srgbClr>
                            </a:outerShdw>
                          </a:effectLst>
                          <a:latin typeface="Gill Sans"/>
                          <a:ea typeface="Gill Sans"/>
                          <a:cs typeface="Gill Sans"/>
                          <a:sym typeface="Gill Sans"/>
                        </a:defRPr>
                      </a:pPr>
                    </a:p>
                  </p:txBody>
                </p:sp>
                <p:sp>
                  <p:nvSpPr>
                    <p:cNvPr id="208" name="Rounded Rectangle"/>
                    <p:cNvSpPr/>
                    <p:nvPr/>
                  </p:nvSpPr>
                  <p:spPr>
                    <a:xfrm>
                      <a:off x="26438" y="144636"/>
                      <a:ext cx="251866" cy="12518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232323"/>
                    </a:solidFill>
                    <a:ln w="12700" cap="flat">
                      <a:noFill/>
                      <a:miter lim="400000"/>
                    </a:ln>
                    <a:effectLst/>
                  </p:spPr>
                  <p:txBody>
                    <a:bodyPr wrap="square" lIns="50800" tIns="50800" rIns="50800" bIns="50800" numCol="1" anchor="ctr">
                      <a:noAutofit/>
                    </a:bodyPr>
                    <a:lstStyle/>
                    <a:p>
                      <a:pPr>
                        <a:defRPr sz="40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38100" dist="12700" dir="5400000">
                              <a:srgbClr val="000000">
                                <a:alpha val="50000"/>
                              </a:srgbClr>
                            </a:outerShdw>
                          </a:effectLst>
                          <a:latin typeface="Gill Sans"/>
                          <a:ea typeface="Gill Sans"/>
                          <a:cs typeface="Gill Sans"/>
                          <a:sym typeface="Gill Sans"/>
                        </a:defRPr>
                      </a:pPr>
                    </a:p>
                  </p:txBody>
                </p:sp>
              </p:grpSp>
            </p:grpSp>
            <p:sp>
              <p:nvSpPr>
                <p:cNvPr id="211" name="Square"/>
                <p:cNvSpPr/>
                <p:nvPr/>
              </p:nvSpPr>
              <p:spPr>
                <a:xfrm>
                  <a:off x="325282" y="398309"/>
                  <a:ext cx="16681" cy="12517"/>
                </a:xfrm>
                <a:prstGeom prst="rect">
                  <a:avLst/>
                </a:prstGeom>
                <a:solidFill>
                  <a:srgbClr val="0096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>
                    <a:defRPr sz="5600">
                      <a:solidFill>
                        <a:srgbClr val="FFFFFF"/>
                      </a:solidFill>
                      <a:effectLst>
                        <a:outerShdw sx="100000" sy="100000" kx="0" ky="0" algn="b" rotWithShape="0" blurRad="38100" dist="12700" dir="540000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</a:p>
              </p:txBody>
            </p:sp>
          </p:grpSp>
          <p:grpSp>
            <p:nvGrpSpPr>
              <p:cNvPr id="240" name="Group"/>
              <p:cNvGrpSpPr/>
              <p:nvPr/>
            </p:nvGrpSpPr>
            <p:grpSpPr>
              <a:xfrm>
                <a:off x="466519" y="9032"/>
                <a:ext cx="312975" cy="647004"/>
                <a:chOff x="0" y="0"/>
                <a:chExt cx="312974" cy="647002"/>
              </a:xfrm>
            </p:grpSpPr>
            <p:grpSp>
              <p:nvGrpSpPr>
                <p:cNvPr id="221" name="Group"/>
                <p:cNvGrpSpPr/>
                <p:nvPr/>
              </p:nvGrpSpPr>
              <p:grpSpPr>
                <a:xfrm>
                  <a:off x="0" y="0"/>
                  <a:ext cx="312975" cy="209690"/>
                  <a:chOff x="0" y="0"/>
                  <a:chExt cx="312974" cy="209689"/>
                </a:xfrm>
              </p:grpSpPr>
              <p:sp>
                <p:nvSpPr>
                  <p:cNvPr id="213" name="Rounded Rectangle"/>
                  <p:cNvSpPr/>
                  <p:nvPr/>
                </p:nvSpPr>
                <p:spPr>
                  <a:xfrm>
                    <a:off x="35313" y="170967"/>
                    <a:ext cx="241656" cy="31431"/>
                  </a:xfrm>
                  <a:prstGeom prst="roundRect">
                    <a:avLst>
                      <a:gd name="adj" fmla="val 43932"/>
                    </a:avLst>
                  </a:prstGeom>
                  <a:solidFill>
                    <a:srgbClr val="444444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>
                      <a:defRPr sz="4000">
                        <a:solidFill>
                          <a:srgbClr val="FFFFFF"/>
                        </a:solidFill>
                        <a:effectLst>
                          <a:outerShdw sx="100000" sy="100000" kx="0" ky="0" algn="b" rotWithShape="0" blurRad="38100" dist="12700" dir="5400000">
                            <a:srgbClr val="000000">
                              <a:alpha val="50000"/>
                            </a:srgbClr>
                          </a:outerShdw>
                        </a:effectLst>
                        <a:latin typeface="Gill Sans"/>
                        <a:ea typeface="Gill Sans"/>
                        <a:cs typeface="Gill Sans"/>
                        <a:sym typeface="Gill Sans"/>
                      </a:defRPr>
                    </a:pPr>
                  </a:p>
                </p:txBody>
              </p:sp>
              <p:sp>
                <p:nvSpPr>
                  <p:cNvPr id="214" name="Rounded Rectangle"/>
                  <p:cNvSpPr/>
                  <p:nvPr/>
                </p:nvSpPr>
                <p:spPr>
                  <a:xfrm>
                    <a:off x="692" y="196989"/>
                    <a:ext cx="312283" cy="12701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444444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>
                      <a:defRPr sz="4000">
                        <a:solidFill>
                          <a:srgbClr val="FFFFFF"/>
                        </a:solidFill>
                        <a:effectLst>
                          <a:outerShdw sx="100000" sy="100000" kx="0" ky="0" algn="b" rotWithShape="0" blurRad="38100" dist="12700" dir="5400000">
                            <a:srgbClr val="000000">
                              <a:alpha val="50000"/>
                            </a:srgbClr>
                          </a:outerShdw>
                        </a:effectLst>
                        <a:latin typeface="Gill Sans"/>
                        <a:ea typeface="Gill Sans"/>
                        <a:cs typeface="Gill Sans"/>
                        <a:sym typeface="Gill Sans"/>
                      </a:defRPr>
                    </a:pPr>
                  </a:p>
                </p:txBody>
              </p:sp>
              <p:sp>
                <p:nvSpPr>
                  <p:cNvPr id="215" name="Triangle"/>
                  <p:cNvSpPr/>
                  <p:nvPr/>
                </p:nvSpPr>
                <p:spPr>
                  <a:xfrm>
                    <a:off x="269351" y="172640"/>
                    <a:ext cx="43624" cy="28085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0" y="21600"/>
                        </a:moveTo>
                        <a:lnTo>
                          <a:pt x="21600" y="2160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444444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>
                      <a:defRPr sz="4000">
                        <a:solidFill>
                          <a:srgbClr val="FFFFFF"/>
                        </a:solidFill>
                        <a:effectLst>
                          <a:outerShdw sx="100000" sy="100000" kx="0" ky="0" algn="b" rotWithShape="0" blurRad="38100" dist="12700" dir="5400000">
                            <a:srgbClr val="000000">
                              <a:alpha val="50000"/>
                            </a:srgbClr>
                          </a:outerShdw>
                        </a:effectLst>
                        <a:latin typeface="Gill Sans"/>
                        <a:ea typeface="Gill Sans"/>
                        <a:cs typeface="Gill Sans"/>
                        <a:sym typeface="Gill Sans"/>
                      </a:defRPr>
                    </a:pPr>
                  </a:p>
                </p:txBody>
              </p:sp>
              <p:sp>
                <p:nvSpPr>
                  <p:cNvPr id="216" name="Shape"/>
                  <p:cNvSpPr/>
                  <p:nvPr/>
                </p:nvSpPr>
                <p:spPr>
                  <a:xfrm>
                    <a:off x="122251" y="188236"/>
                    <a:ext cx="69165" cy="11177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2254" y="4"/>
                        </a:moveTo>
                        <a:lnTo>
                          <a:pt x="18930" y="0"/>
                        </a:lnTo>
                        <a:lnTo>
                          <a:pt x="21600" y="21502"/>
                        </a:lnTo>
                        <a:lnTo>
                          <a:pt x="0" y="21600"/>
                        </a:lnTo>
                        <a:lnTo>
                          <a:pt x="2254" y="4"/>
                        </a:lnTo>
                        <a:close/>
                      </a:path>
                    </a:pathLst>
                  </a:custGeom>
                  <a:solidFill>
                    <a:srgbClr val="A6AAA9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0" tIns="0" rIns="0" bIns="0" numCol="1" anchor="t">
                    <a:noAutofit/>
                  </a:bodyPr>
                  <a:lstStyle/>
                  <a:p>
                    <a:pPr>
                      <a:defRPr sz="5600">
                        <a:solidFill>
                          <a:srgbClr val="FFFFFF"/>
                        </a:solidFill>
                        <a:effectLst>
                          <a:outerShdw sx="100000" sy="100000" kx="0" ky="0" algn="b" rotWithShape="0" blurRad="38100" dist="12700" dir="5400000">
                            <a:srgbClr val="000000">
                              <a:alpha val="50000"/>
                            </a:srgbClr>
                          </a:outerShdw>
                        </a:effectLst>
                        <a:latin typeface="Gill Sans"/>
                        <a:ea typeface="Gill Sans"/>
                        <a:cs typeface="Gill Sans"/>
                        <a:sym typeface="Gill Sans"/>
                      </a:defRPr>
                    </a:pPr>
                  </a:p>
                </p:txBody>
              </p:sp>
              <p:sp>
                <p:nvSpPr>
                  <p:cNvPr id="217" name="Rounded Rectangle"/>
                  <p:cNvSpPr/>
                  <p:nvPr/>
                </p:nvSpPr>
                <p:spPr>
                  <a:xfrm>
                    <a:off x="41075" y="0"/>
                    <a:ext cx="230825" cy="169042"/>
                  </a:xfrm>
                  <a:prstGeom prst="roundRect">
                    <a:avLst>
                      <a:gd name="adj" fmla="val 6038"/>
                    </a:avLst>
                  </a:prstGeom>
                  <a:solidFill>
                    <a:srgbClr val="444444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>
                      <a:defRPr sz="4000">
                        <a:solidFill>
                          <a:srgbClr val="FFFFFF"/>
                        </a:solidFill>
                        <a:effectLst>
                          <a:outerShdw sx="100000" sy="100000" kx="0" ky="0" algn="b" rotWithShape="0" blurRad="38100" dist="12700" dir="5400000">
                            <a:srgbClr val="000000">
                              <a:alpha val="50000"/>
                            </a:srgbClr>
                          </a:outerShdw>
                        </a:effectLst>
                        <a:latin typeface="Gill Sans"/>
                        <a:ea typeface="Gill Sans"/>
                        <a:cs typeface="Gill Sans"/>
                        <a:sym typeface="Gill Sans"/>
                      </a:defRPr>
                    </a:pPr>
                  </a:p>
                </p:txBody>
              </p:sp>
              <p:sp>
                <p:nvSpPr>
                  <p:cNvPr id="218" name="Rounded Rectangle"/>
                  <p:cNvSpPr/>
                  <p:nvPr/>
                </p:nvSpPr>
                <p:spPr>
                  <a:xfrm>
                    <a:off x="46405" y="5956"/>
                    <a:ext cx="220164" cy="157129"/>
                  </a:xfrm>
                  <a:prstGeom prst="roundRect">
                    <a:avLst>
                      <a:gd name="adj" fmla="val 6680"/>
                    </a:avLst>
                  </a:prstGeom>
                  <a:solidFill>
                    <a:srgbClr val="D6D6D6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>
                      <a:defRPr sz="4000">
                        <a:solidFill>
                          <a:srgbClr val="FFFFFF"/>
                        </a:solidFill>
                        <a:effectLst>
                          <a:outerShdw sx="100000" sy="100000" kx="0" ky="0" algn="b" rotWithShape="0" blurRad="38100" dist="12700" dir="5400000">
                            <a:srgbClr val="000000">
                              <a:alpha val="50000"/>
                            </a:srgbClr>
                          </a:outerShdw>
                        </a:effectLst>
                        <a:latin typeface="Gill Sans"/>
                        <a:ea typeface="Gill Sans"/>
                        <a:cs typeface="Gill Sans"/>
                        <a:sym typeface="Gill Sans"/>
                      </a:defRPr>
                    </a:pPr>
                  </a:p>
                </p:txBody>
              </p:sp>
              <p:pic>
                <p:nvPicPr>
                  <p:cNvPr id="219" name="bigorb.png" descr="bigorb.png"/>
                  <p:cNvPicPr>
                    <a:picLocks noChangeAspect="1"/>
                  </p:cNvPicPr>
                  <p:nvPr/>
                </p:nvPicPr>
                <p:blipFill>
                  <a:blip r:embed="rId7">
                    <a:extLst/>
                  </a:blip>
                  <a:stretch>
                    <a:fillRect/>
                  </a:stretch>
                </p:blipFill>
                <p:spPr>
                  <a:xfrm>
                    <a:off x="78502" y="23987"/>
                    <a:ext cx="155971" cy="141360"/>
                  </a:xfrm>
                  <a:prstGeom prst="rect">
                    <a:avLst/>
                  </a:prstGeom>
                  <a:ln w="12700" cap="flat">
                    <a:noFill/>
                    <a:miter lim="400000"/>
                  </a:ln>
                  <a:effectLst/>
                </p:spPr>
              </p:pic>
              <p:sp>
                <p:nvSpPr>
                  <p:cNvPr id="220" name="Triangle"/>
                  <p:cNvSpPr/>
                  <p:nvPr/>
                </p:nvSpPr>
                <p:spPr>
                  <a:xfrm flipH="1">
                    <a:off x="0" y="172153"/>
                    <a:ext cx="43623" cy="29058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0" y="21600"/>
                        </a:moveTo>
                        <a:lnTo>
                          <a:pt x="21600" y="2160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444444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>
                      <a:defRPr sz="4000">
                        <a:solidFill>
                          <a:srgbClr val="FFFFFF"/>
                        </a:solidFill>
                        <a:effectLst>
                          <a:outerShdw sx="100000" sy="100000" kx="0" ky="0" algn="b" rotWithShape="0" blurRad="38100" dist="12700" dir="5400000">
                            <a:srgbClr val="000000">
                              <a:alpha val="50000"/>
                            </a:srgbClr>
                          </a:outerShdw>
                        </a:effectLst>
                        <a:latin typeface="Gill Sans"/>
                        <a:ea typeface="Gill Sans"/>
                        <a:cs typeface="Gill Sans"/>
                        <a:sym typeface="Gill Sans"/>
                      </a:defRPr>
                    </a:pPr>
                  </a:p>
                </p:txBody>
              </p:sp>
            </p:grpSp>
            <p:grpSp>
              <p:nvGrpSpPr>
                <p:cNvPr id="230" name="Group"/>
                <p:cNvGrpSpPr/>
                <p:nvPr/>
              </p:nvGrpSpPr>
              <p:grpSpPr>
                <a:xfrm>
                  <a:off x="0" y="218656"/>
                  <a:ext cx="312975" cy="209691"/>
                  <a:chOff x="0" y="0"/>
                  <a:chExt cx="312974" cy="209689"/>
                </a:xfrm>
              </p:grpSpPr>
              <p:sp>
                <p:nvSpPr>
                  <p:cNvPr id="222" name="Rounded Rectangle"/>
                  <p:cNvSpPr/>
                  <p:nvPr/>
                </p:nvSpPr>
                <p:spPr>
                  <a:xfrm>
                    <a:off x="35313" y="170967"/>
                    <a:ext cx="241656" cy="31431"/>
                  </a:xfrm>
                  <a:prstGeom prst="roundRect">
                    <a:avLst>
                      <a:gd name="adj" fmla="val 43932"/>
                    </a:avLst>
                  </a:prstGeom>
                  <a:solidFill>
                    <a:srgbClr val="444444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>
                      <a:defRPr sz="4000">
                        <a:solidFill>
                          <a:srgbClr val="FFFFFF"/>
                        </a:solidFill>
                        <a:effectLst>
                          <a:outerShdw sx="100000" sy="100000" kx="0" ky="0" algn="b" rotWithShape="0" blurRad="38100" dist="12700" dir="5400000">
                            <a:srgbClr val="000000">
                              <a:alpha val="50000"/>
                            </a:srgbClr>
                          </a:outerShdw>
                        </a:effectLst>
                        <a:latin typeface="Gill Sans"/>
                        <a:ea typeface="Gill Sans"/>
                        <a:cs typeface="Gill Sans"/>
                        <a:sym typeface="Gill Sans"/>
                      </a:defRPr>
                    </a:pPr>
                  </a:p>
                </p:txBody>
              </p:sp>
              <p:sp>
                <p:nvSpPr>
                  <p:cNvPr id="223" name="Rounded Rectangle"/>
                  <p:cNvSpPr/>
                  <p:nvPr/>
                </p:nvSpPr>
                <p:spPr>
                  <a:xfrm>
                    <a:off x="692" y="196989"/>
                    <a:ext cx="312283" cy="12701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444444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>
                      <a:defRPr sz="4000">
                        <a:solidFill>
                          <a:srgbClr val="FFFFFF"/>
                        </a:solidFill>
                        <a:effectLst>
                          <a:outerShdw sx="100000" sy="100000" kx="0" ky="0" algn="b" rotWithShape="0" blurRad="38100" dist="12700" dir="5400000">
                            <a:srgbClr val="000000">
                              <a:alpha val="50000"/>
                            </a:srgbClr>
                          </a:outerShdw>
                        </a:effectLst>
                        <a:latin typeface="Gill Sans"/>
                        <a:ea typeface="Gill Sans"/>
                        <a:cs typeface="Gill Sans"/>
                        <a:sym typeface="Gill Sans"/>
                      </a:defRPr>
                    </a:pPr>
                  </a:p>
                </p:txBody>
              </p:sp>
              <p:sp>
                <p:nvSpPr>
                  <p:cNvPr id="224" name="Triangle"/>
                  <p:cNvSpPr/>
                  <p:nvPr/>
                </p:nvSpPr>
                <p:spPr>
                  <a:xfrm>
                    <a:off x="269351" y="172640"/>
                    <a:ext cx="43624" cy="28085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0" y="21600"/>
                        </a:moveTo>
                        <a:lnTo>
                          <a:pt x="21600" y="2160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444444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>
                      <a:defRPr sz="4000">
                        <a:solidFill>
                          <a:srgbClr val="FFFFFF"/>
                        </a:solidFill>
                        <a:effectLst>
                          <a:outerShdw sx="100000" sy="100000" kx="0" ky="0" algn="b" rotWithShape="0" blurRad="38100" dist="12700" dir="5400000">
                            <a:srgbClr val="000000">
                              <a:alpha val="50000"/>
                            </a:srgbClr>
                          </a:outerShdw>
                        </a:effectLst>
                        <a:latin typeface="Gill Sans"/>
                        <a:ea typeface="Gill Sans"/>
                        <a:cs typeface="Gill Sans"/>
                        <a:sym typeface="Gill Sans"/>
                      </a:defRPr>
                    </a:pPr>
                  </a:p>
                </p:txBody>
              </p:sp>
              <p:sp>
                <p:nvSpPr>
                  <p:cNvPr id="225" name="Shape"/>
                  <p:cNvSpPr/>
                  <p:nvPr/>
                </p:nvSpPr>
                <p:spPr>
                  <a:xfrm>
                    <a:off x="122251" y="188236"/>
                    <a:ext cx="69165" cy="11177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2254" y="4"/>
                        </a:moveTo>
                        <a:lnTo>
                          <a:pt x="18930" y="0"/>
                        </a:lnTo>
                        <a:lnTo>
                          <a:pt x="21600" y="21502"/>
                        </a:lnTo>
                        <a:lnTo>
                          <a:pt x="0" y="21600"/>
                        </a:lnTo>
                        <a:lnTo>
                          <a:pt x="2254" y="4"/>
                        </a:lnTo>
                        <a:close/>
                      </a:path>
                    </a:pathLst>
                  </a:custGeom>
                  <a:solidFill>
                    <a:srgbClr val="A6AAA9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0" tIns="0" rIns="0" bIns="0" numCol="1" anchor="t">
                    <a:noAutofit/>
                  </a:bodyPr>
                  <a:lstStyle/>
                  <a:p>
                    <a:pPr>
                      <a:defRPr sz="5600">
                        <a:solidFill>
                          <a:srgbClr val="FFFFFF"/>
                        </a:solidFill>
                        <a:effectLst>
                          <a:outerShdw sx="100000" sy="100000" kx="0" ky="0" algn="b" rotWithShape="0" blurRad="38100" dist="12700" dir="5400000">
                            <a:srgbClr val="000000">
                              <a:alpha val="50000"/>
                            </a:srgbClr>
                          </a:outerShdw>
                        </a:effectLst>
                        <a:latin typeface="Gill Sans"/>
                        <a:ea typeface="Gill Sans"/>
                        <a:cs typeface="Gill Sans"/>
                        <a:sym typeface="Gill Sans"/>
                      </a:defRPr>
                    </a:pPr>
                  </a:p>
                </p:txBody>
              </p:sp>
              <p:sp>
                <p:nvSpPr>
                  <p:cNvPr id="226" name="Rounded Rectangle"/>
                  <p:cNvSpPr/>
                  <p:nvPr/>
                </p:nvSpPr>
                <p:spPr>
                  <a:xfrm>
                    <a:off x="41075" y="0"/>
                    <a:ext cx="230825" cy="169042"/>
                  </a:xfrm>
                  <a:prstGeom prst="roundRect">
                    <a:avLst>
                      <a:gd name="adj" fmla="val 6038"/>
                    </a:avLst>
                  </a:prstGeom>
                  <a:solidFill>
                    <a:srgbClr val="444444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>
                      <a:defRPr sz="4000">
                        <a:solidFill>
                          <a:srgbClr val="FFFFFF"/>
                        </a:solidFill>
                        <a:effectLst>
                          <a:outerShdw sx="100000" sy="100000" kx="0" ky="0" algn="b" rotWithShape="0" blurRad="38100" dist="12700" dir="5400000">
                            <a:srgbClr val="000000">
                              <a:alpha val="50000"/>
                            </a:srgbClr>
                          </a:outerShdw>
                        </a:effectLst>
                        <a:latin typeface="Gill Sans"/>
                        <a:ea typeface="Gill Sans"/>
                        <a:cs typeface="Gill Sans"/>
                        <a:sym typeface="Gill Sans"/>
                      </a:defRPr>
                    </a:pPr>
                  </a:p>
                </p:txBody>
              </p:sp>
              <p:sp>
                <p:nvSpPr>
                  <p:cNvPr id="227" name="Rounded Rectangle"/>
                  <p:cNvSpPr/>
                  <p:nvPr/>
                </p:nvSpPr>
                <p:spPr>
                  <a:xfrm>
                    <a:off x="46405" y="5956"/>
                    <a:ext cx="220164" cy="157129"/>
                  </a:xfrm>
                  <a:prstGeom prst="roundRect">
                    <a:avLst>
                      <a:gd name="adj" fmla="val 6680"/>
                    </a:avLst>
                  </a:prstGeom>
                  <a:solidFill>
                    <a:srgbClr val="D6D6D6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>
                      <a:defRPr sz="4000">
                        <a:solidFill>
                          <a:srgbClr val="FFFFFF"/>
                        </a:solidFill>
                        <a:effectLst>
                          <a:outerShdw sx="100000" sy="100000" kx="0" ky="0" algn="b" rotWithShape="0" blurRad="38100" dist="12700" dir="5400000">
                            <a:srgbClr val="000000">
                              <a:alpha val="50000"/>
                            </a:srgbClr>
                          </a:outerShdw>
                        </a:effectLst>
                        <a:latin typeface="Gill Sans"/>
                        <a:ea typeface="Gill Sans"/>
                        <a:cs typeface="Gill Sans"/>
                        <a:sym typeface="Gill Sans"/>
                      </a:defRPr>
                    </a:pPr>
                  </a:p>
                </p:txBody>
              </p:sp>
              <p:pic>
                <p:nvPicPr>
                  <p:cNvPr id="228" name="bigorb.png" descr="bigorb.png"/>
                  <p:cNvPicPr>
                    <a:picLocks noChangeAspect="1"/>
                  </p:cNvPicPr>
                  <p:nvPr/>
                </p:nvPicPr>
                <p:blipFill>
                  <a:blip r:embed="rId7">
                    <a:extLst/>
                  </a:blip>
                  <a:stretch>
                    <a:fillRect/>
                  </a:stretch>
                </p:blipFill>
                <p:spPr>
                  <a:xfrm>
                    <a:off x="78502" y="23987"/>
                    <a:ext cx="155971" cy="141360"/>
                  </a:xfrm>
                  <a:prstGeom prst="rect">
                    <a:avLst/>
                  </a:prstGeom>
                  <a:ln w="12700" cap="flat">
                    <a:noFill/>
                    <a:miter lim="400000"/>
                  </a:ln>
                  <a:effectLst/>
                </p:spPr>
              </p:pic>
              <p:sp>
                <p:nvSpPr>
                  <p:cNvPr id="229" name="Triangle"/>
                  <p:cNvSpPr/>
                  <p:nvPr/>
                </p:nvSpPr>
                <p:spPr>
                  <a:xfrm flipH="1">
                    <a:off x="0" y="172153"/>
                    <a:ext cx="43623" cy="29058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0" y="21600"/>
                        </a:moveTo>
                        <a:lnTo>
                          <a:pt x="21600" y="2160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444444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>
                      <a:defRPr sz="4000">
                        <a:solidFill>
                          <a:srgbClr val="FFFFFF"/>
                        </a:solidFill>
                        <a:effectLst>
                          <a:outerShdw sx="100000" sy="100000" kx="0" ky="0" algn="b" rotWithShape="0" blurRad="38100" dist="12700" dir="5400000">
                            <a:srgbClr val="000000">
                              <a:alpha val="50000"/>
                            </a:srgbClr>
                          </a:outerShdw>
                        </a:effectLst>
                        <a:latin typeface="Gill Sans"/>
                        <a:ea typeface="Gill Sans"/>
                        <a:cs typeface="Gill Sans"/>
                        <a:sym typeface="Gill Sans"/>
                      </a:defRPr>
                    </a:pPr>
                  </a:p>
                </p:txBody>
              </p:sp>
            </p:grpSp>
            <p:grpSp>
              <p:nvGrpSpPr>
                <p:cNvPr id="239" name="Group"/>
                <p:cNvGrpSpPr/>
                <p:nvPr/>
              </p:nvGrpSpPr>
              <p:grpSpPr>
                <a:xfrm>
                  <a:off x="0" y="437313"/>
                  <a:ext cx="312975" cy="209690"/>
                  <a:chOff x="0" y="0"/>
                  <a:chExt cx="312974" cy="209689"/>
                </a:xfrm>
              </p:grpSpPr>
              <p:sp>
                <p:nvSpPr>
                  <p:cNvPr id="231" name="Rounded Rectangle"/>
                  <p:cNvSpPr/>
                  <p:nvPr/>
                </p:nvSpPr>
                <p:spPr>
                  <a:xfrm>
                    <a:off x="35313" y="170967"/>
                    <a:ext cx="241656" cy="31431"/>
                  </a:xfrm>
                  <a:prstGeom prst="roundRect">
                    <a:avLst>
                      <a:gd name="adj" fmla="val 43932"/>
                    </a:avLst>
                  </a:prstGeom>
                  <a:solidFill>
                    <a:srgbClr val="444444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>
                      <a:defRPr sz="4000">
                        <a:solidFill>
                          <a:srgbClr val="FFFFFF"/>
                        </a:solidFill>
                        <a:effectLst>
                          <a:outerShdw sx="100000" sy="100000" kx="0" ky="0" algn="b" rotWithShape="0" blurRad="38100" dist="12700" dir="5400000">
                            <a:srgbClr val="000000">
                              <a:alpha val="50000"/>
                            </a:srgbClr>
                          </a:outerShdw>
                        </a:effectLst>
                        <a:latin typeface="Gill Sans"/>
                        <a:ea typeface="Gill Sans"/>
                        <a:cs typeface="Gill Sans"/>
                        <a:sym typeface="Gill Sans"/>
                      </a:defRPr>
                    </a:pPr>
                  </a:p>
                </p:txBody>
              </p:sp>
              <p:sp>
                <p:nvSpPr>
                  <p:cNvPr id="232" name="Rounded Rectangle"/>
                  <p:cNvSpPr/>
                  <p:nvPr/>
                </p:nvSpPr>
                <p:spPr>
                  <a:xfrm>
                    <a:off x="692" y="196989"/>
                    <a:ext cx="312283" cy="12701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444444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>
                      <a:defRPr sz="4000">
                        <a:solidFill>
                          <a:srgbClr val="FFFFFF"/>
                        </a:solidFill>
                        <a:effectLst>
                          <a:outerShdw sx="100000" sy="100000" kx="0" ky="0" algn="b" rotWithShape="0" blurRad="38100" dist="12700" dir="5400000">
                            <a:srgbClr val="000000">
                              <a:alpha val="50000"/>
                            </a:srgbClr>
                          </a:outerShdw>
                        </a:effectLst>
                        <a:latin typeface="Gill Sans"/>
                        <a:ea typeface="Gill Sans"/>
                        <a:cs typeface="Gill Sans"/>
                        <a:sym typeface="Gill Sans"/>
                      </a:defRPr>
                    </a:pPr>
                  </a:p>
                </p:txBody>
              </p:sp>
              <p:sp>
                <p:nvSpPr>
                  <p:cNvPr id="233" name="Triangle"/>
                  <p:cNvSpPr/>
                  <p:nvPr/>
                </p:nvSpPr>
                <p:spPr>
                  <a:xfrm>
                    <a:off x="269351" y="172640"/>
                    <a:ext cx="43624" cy="28085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0" y="21600"/>
                        </a:moveTo>
                        <a:lnTo>
                          <a:pt x="21600" y="2160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444444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>
                      <a:defRPr sz="4000">
                        <a:solidFill>
                          <a:srgbClr val="FFFFFF"/>
                        </a:solidFill>
                        <a:effectLst>
                          <a:outerShdw sx="100000" sy="100000" kx="0" ky="0" algn="b" rotWithShape="0" blurRad="38100" dist="12700" dir="5400000">
                            <a:srgbClr val="000000">
                              <a:alpha val="50000"/>
                            </a:srgbClr>
                          </a:outerShdw>
                        </a:effectLst>
                        <a:latin typeface="Gill Sans"/>
                        <a:ea typeface="Gill Sans"/>
                        <a:cs typeface="Gill Sans"/>
                        <a:sym typeface="Gill Sans"/>
                      </a:defRPr>
                    </a:pPr>
                  </a:p>
                </p:txBody>
              </p:sp>
              <p:sp>
                <p:nvSpPr>
                  <p:cNvPr id="234" name="Shape"/>
                  <p:cNvSpPr/>
                  <p:nvPr/>
                </p:nvSpPr>
                <p:spPr>
                  <a:xfrm>
                    <a:off x="122251" y="188236"/>
                    <a:ext cx="69165" cy="11177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2254" y="4"/>
                        </a:moveTo>
                        <a:lnTo>
                          <a:pt x="18930" y="0"/>
                        </a:lnTo>
                        <a:lnTo>
                          <a:pt x="21600" y="21502"/>
                        </a:lnTo>
                        <a:lnTo>
                          <a:pt x="0" y="21600"/>
                        </a:lnTo>
                        <a:lnTo>
                          <a:pt x="2254" y="4"/>
                        </a:lnTo>
                        <a:close/>
                      </a:path>
                    </a:pathLst>
                  </a:custGeom>
                  <a:solidFill>
                    <a:srgbClr val="A6AAA9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0" tIns="0" rIns="0" bIns="0" numCol="1" anchor="t">
                    <a:noAutofit/>
                  </a:bodyPr>
                  <a:lstStyle/>
                  <a:p>
                    <a:pPr>
                      <a:defRPr sz="5600">
                        <a:solidFill>
                          <a:srgbClr val="FFFFFF"/>
                        </a:solidFill>
                        <a:effectLst>
                          <a:outerShdw sx="100000" sy="100000" kx="0" ky="0" algn="b" rotWithShape="0" blurRad="38100" dist="12700" dir="5400000">
                            <a:srgbClr val="000000">
                              <a:alpha val="50000"/>
                            </a:srgbClr>
                          </a:outerShdw>
                        </a:effectLst>
                        <a:latin typeface="Gill Sans"/>
                        <a:ea typeface="Gill Sans"/>
                        <a:cs typeface="Gill Sans"/>
                        <a:sym typeface="Gill Sans"/>
                      </a:defRPr>
                    </a:pPr>
                  </a:p>
                </p:txBody>
              </p:sp>
              <p:sp>
                <p:nvSpPr>
                  <p:cNvPr id="235" name="Rounded Rectangle"/>
                  <p:cNvSpPr/>
                  <p:nvPr/>
                </p:nvSpPr>
                <p:spPr>
                  <a:xfrm>
                    <a:off x="41075" y="0"/>
                    <a:ext cx="230825" cy="169042"/>
                  </a:xfrm>
                  <a:prstGeom prst="roundRect">
                    <a:avLst>
                      <a:gd name="adj" fmla="val 6038"/>
                    </a:avLst>
                  </a:prstGeom>
                  <a:solidFill>
                    <a:srgbClr val="444444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>
                      <a:defRPr sz="4000">
                        <a:solidFill>
                          <a:srgbClr val="FFFFFF"/>
                        </a:solidFill>
                        <a:effectLst>
                          <a:outerShdw sx="100000" sy="100000" kx="0" ky="0" algn="b" rotWithShape="0" blurRad="38100" dist="12700" dir="5400000">
                            <a:srgbClr val="000000">
                              <a:alpha val="50000"/>
                            </a:srgbClr>
                          </a:outerShdw>
                        </a:effectLst>
                        <a:latin typeface="Gill Sans"/>
                        <a:ea typeface="Gill Sans"/>
                        <a:cs typeface="Gill Sans"/>
                        <a:sym typeface="Gill Sans"/>
                      </a:defRPr>
                    </a:pPr>
                  </a:p>
                </p:txBody>
              </p:sp>
              <p:sp>
                <p:nvSpPr>
                  <p:cNvPr id="236" name="Rounded Rectangle"/>
                  <p:cNvSpPr/>
                  <p:nvPr/>
                </p:nvSpPr>
                <p:spPr>
                  <a:xfrm>
                    <a:off x="46405" y="5956"/>
                    <a:ext cx="220164" cy="157129"/>
                  </a:xfrm>
                  <a:prstGeom prst="roundRect">
                    <a:avLst>
                      <a:gd name="adj" fmla="val 6680"/>
                    </a:avLst>
                  </a:prstGeom>
                  <a:solidFill>
                    <a:srgbClr val="D6D6D6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>
                      <a:defRPr sz="4000">
                        <a:solidFill>
                          <a:srgbClr val="FFFFFF"/>
                        </a:solidFill>
                        <a:effectLst>
                          <a:outerShdw sx="100000" sy="100000" kx="0" ky="0" algn="b" rotWithShape="0" blurRad="38100" dist="12700" dir="5400000">
                            <a:srgbClr val="000000">
                              <a:alpha val="50000"/>
                            </a:srgbClr>
                          </a:outerShdw>
                        </a:effectLst>
                        <a:latin typeface="Gill Sans"/>
                        <a:ea typeface="Gill Sans"/>
                        <a:cs typeface="Gill Sans"/>
                        <a:sym typeface="Gill Sans"/>
                      </a:defRPr>
                    </a:pPr>
                  </a:p>
                </p:txBody>
              </p:sp>
              <p:pic>
                <p:nvPicPr>
                  <p:cNvPr id="237" name="bigorb.png" descr="bigorb.png"/>
                  <p:cNvPicPr>
                    <a:picLocks noChangeAspect="1"/>
                  </p:cNvPicPr>
                  <p:nvPr/>
                </p:nvPicPr>
                <p:blipFill>
                  <a:blip r:embed="rId7">
                    <a:extLst/>
                  </a:blip>
                  <a:stretch>
                    <a:fillRect/>
                  </a:stretch>
                </p:blipFill>
                <p:spPr>
                  <a:xfrm>
                    <a:off x="78502" y="23987"/>
                    <a:ext cx="155971" cy="141360"/>
                  </a:xfrm>
                  <a:prstGeom prst="rect">
                    <a:avLst/>
                  </a:prstGeom>
                  <a:ln w="12700" cap="flat">
                    <a:noFill/>
                    <a:miter lim="400000"/>
                  </a:ln>
                  <a:effectLst/>
                </p:spPr>
              </p:pic>
              <p:sp>
                <p:nvSpPr>
                  <p:cNvPr id="238" name="Triangle"/>
                  <p:cNvSpPr/>
                  <p:nvPr/>
                </p:nvSpPr>
                <p:spPr>
                  <a:xfrm flipH="1">
                    <a:off x="0" y="172153"/>
                    <a:ext cx="43623" cy="29058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0" y="21600"/>
                        </a:moveTo>
                        <a:lnTo>
                          <a:pt x="21600" y="2160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444444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>
                      <a:defRPr sz="4000">
                        <a:solidFill>
                          <a:srgbClr val="FFFFFF"/>
                        </a:solidFill>
                        <a:effectLst>
                          <a:outerShdw sx="100000" sy="100000" kx="0" ky="0" algn="b" rotWithShape="0" blurRad="38100" dist="12700" dir="5400000">
                            <a:srgbClr val="000000">
                              <a:alpha val="50000"/>
                            </a:srgbClr>
                          </a:outerShdw>
                        </a:effectLst>
                        <a:latin typeface="Gill Sans"/>
                        <a:ea typeface="Gill Sans"/>
                        <a:cs typeface="Gill Sans"/>
                        <a:sym typeface="Gill Sans"/>
                      </a:defRPr>
                    </a:pPr>
                  </a:p>
                </p:txBody>
              </p:sp>
            </p:grpSp>
          </p:grpSp>
          <p:grpSp>
            <p:nvGrpSpPr>
              <p:cNvPr id="268" name="Group"/>
              <p:cNvGrpSpPr/>
              <p:nvPr/>
            </p:nvGrpSpPr>
            <p:grpSpPr>
              <a:xfrm>
                <a:off x="807598" y="9032"/>
                <a:ext cx="312975" cy="647004"/>
                <a:chOff x="0" y="0"/>
                <a:chExt cx="312974" cy="647002"/>
              </a:xfrm>
            </p:grpSpPr>
            <p:grpSp>
              <p:nvGrpSpPr>
                <p:cNvPr id="249" name="Group"/>
                <p:cNvGrpSpPr/>
                <p:nvPr/>
              </p:nvGrpSpPr>
              <p:grpSpPr>
                <a:xfrm>
                  <a:off x="0" y="0"/>
                  <a:ext cx="312975" cy="209690"/>
                  <a:chOff x="0" y="0"/>
                  <a:chExt cx="312974" cy="209689"/>
                </a:xfrm>
              </p:grpSpPr>
              <p:sp>
                <p:nvSpPr>
                  <p:cNvPr id="241" name="Rounded Rectangle"/>
                  <p:cNvSpPr/>
                  <p:nvPr/>
                </p:nvSpPr>
                <p:spPr>
                  <a:xfrm>
                    <a:off x="35313" y="170967"/>
                    <a:ext cx="241656" cy="31431"/>
                  </a:xfrm>
                  <a:prstGeom prst="roundRect">
                    <a:avLst>
                      <a:gd name="adj" fmla="val 43932"/>
                    </a:avLst>
                  </a:prstGeom>
                  <a:solidFill>
                    <a:srgbClr val="444444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>
                      <a:defRPr sz="4000">
                        <a:solidFill>
                          <a:srgbClr val="FFFFFF"/>
                        </a:solidFill>
                        <a:effectLst>
                          <a:outerShdw sx="100000" sy="100000" kx="0" ky="0" algn="b" rotWithShape="0" blurRad="38100" dist="12700" dir="5400000">
                            <a:srgbClr val="000000">
                              <a:alpha val="50000"/>
                            </a:srgbClr>
                          </a:outerShdw>
                        </a:effectLst>
                        <a:latin typeface="Gill Sans"/>
                        <a:ea typeface="Gill Sans"/>
                        <a:cs typeface="Gill Sans"/>
                        <a:sym typeface="Gill Sans"/>
                      </a:defRPr>
                    </a:pPr>
                  </a:p>
                </p:txBody>
              </p:sp>
              <p:sp>
                <p:nvSpPr>
                  <p:cNvPr id="242" name="Rounded Rectangle"/>
                  <p:cNvSpPr/>
                  <p:nvPr/>
                </p:nvSpPr>
                <p:spPr>
                  <a:xfrm>
                    <a:off x="692" y="196989"/>
                    <a:ext cx="312283" cy="12701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444444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>
                      <a:defRPr sz="4000">
                        <a:solidFill>
                          <a:srgbClr val="FFFFFF"/>
                        </a:solidFill>
                        <a:effectLst>
                          <a:outerShdw sx="100000" sy="100000" kx="0" ky="0" algn="b" rotWithShape="0" blurRad="38100" dist="12700" dir="5400000">
                            <a:srgbClr val="000000">
                              <a:alpha val="50000"/>
                            </a:srgbClr>
                          </a:outerShdw>
                        </a:effectLst>
                        <a:latin typeface="Gill Sans"/>
                        <a:ea typeface="Gill Sans"/>
                        <a:cs typeface="Gill Sans"/>
                        <a:sym typeface="Gill Sans"/>
                      </a:defRPr>
                    </a:pPr>
                  </a:p>
                </p:txBody>
              </p:sp>
              <p:sp>
                <p:nvSpPr>
                  <p:cNvPr id="243" name="Triangle"/>
                  <p:cNvSpPr/>
                  <p:nvPr/>
                </p:nvSpPr>
                <p:spPr>
                  <a:xfrm>
                    <a:off x="269351" y="172640"/>
                    <a:ext cx="43624" cy="28085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0" y="21600"/>
                        </a:moveTo>
                        <a:lnTo>
                          <a:pt x="21600" y="2160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444444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>
                      <a:defRPr sz="4000">
                        <a:solidFill>
                          <a:srgbClr val="FFFFFF"/>
                        </a:solidFill>
                        <a:effectLst>
                          <a:outerShdw sx="100000" sy="100000" kx="0" ky="0" algn="b" rotWithShape="0" blurRad="38100" dist="12700" dir="5400000">
                            <a:srgbClr val="000000">
                              <a:alpha val="50000"/>
                            </a:srgbClr>
                          </a:outerShdw>
                        </a:effectLst>
                        <a:latin typeface="Gill Sans"/>
                        <a:ea typeface="Gill Sans"/>
                        <a:cs typeface="Gill Sans"/>
                        <a:sym typeface="Gill Sans"/>
                      </a:defRPr>
                    </a:pPr>
                  </a:p>
                </p:txBody>
              </p:sp>
              <p:sp>
                <p:nvSpPr>
                  <p:cNvPr id="244" name="Shape"/>
                  <p:cNvSpPr/>
                  <p:nvPr/>
                </p:nvSpPr>
                <p:spPr>
                  <a:xfrm>
                    <a:off x="122251" y="188236"/>
                    <a:ext cx="69165" cy="11177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2254" y="4"/>
                        </a:moveTo>
                        <a:lnTo>
                          <a:pt x="18930" y="0"/>
                        </a:lnTo>
                        <a:lnTo>
                          <a:pt x="21600" y="21502"/>
                        </a:lnTo>
                        <a:lnTo>
                          <a:pt x="0" y="21600"/>
                        </a:lnTo>
                        <a:lnTo>
                          <a:pt x="2254" y="4"/>
                        </a:lnTo>
                        <a:close/>
                      </a:path>
                    </a:pathLst>
                  </a:custGeom>
                  <a:solidFill>
                    <a:srgbClr val="A6AAA9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0" tIns="0" rIns="0" bIns="0" numCol="1" anchor="t">
                    <a:noAutofit/>
                  </a:bodyPr>
                  <a:lstStyle/>
                  <a:p>
                    <a:pPr>
                      <a:defRPr sz="5600">
                        <a:solidFill>
                          <a:srgbClr val="FFFFFF"/>
                        </a:solidFill>
                        <a:effectLst>
                          <a:outerShdw sx="100000" sy="100000" kx="0" ky="0" algn="b" rotWithShape="0" blurRad="38100" dist="12700" dir="5400000">
                            <a:srgbClr val="000000">
                              <a:alpha val="50000"/>
                            </a:srgbClr>
                          </a:outerShdw>
                        </a:effectLst>
                        <a:latin typeface="Gill Sans"/>
                        <a:ea typeface="Gill Sans"/>
                        <a:cs typeface="Gill Sans"/>
                        <a:sym typeface="Gill Sans"/>
                      </a:defRPr>
                    </a:pPr>
                  </a:p>
                </p:txBody>
              </p:sp>
              <p:sp>
                <p:nvSpPr>
                  <p:cNvPr id="245" name="Rounded Rectangle"/>
                  <p:cNvSpPr/>
                  <p:nvPr/>
                </p:nvSpPr>
                <p:spPr>
                  <a:xfrm>
                    <a:off x="41075" y="0"/>
                    <a:ext cx="230825" cy="169042"/>
                  </a:xfrm>
                  <a:prstGeom prst="roundRect">
                    <a:avLst>
                      <a:gd name="adj" fmla="val 6038"/>
                    </a:avLst>
                  </a:prstGeom>
                  <a:solidFill>
                    <a:srgbClr val="444444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>
                      <a:defRPr sz="4000">
                        <a:solidFill>
                          <a:srgbClr val="FFFFFF"/>
                        </a:solidFill>
                        <a:effectLst>
                          <a:outerShdw sx="100000" sy="100000" kx="0" ky="0" algn="b" rotWithShape="0" blurRad="38100" dist="12700" dir="5400000">
                            <a:srgbClr val="000000">
                              <a:alpha val="50000"/>
                            </a:srgbClr>
                          </a:outerShdw>
                        </a:effectLst>
                        <a:latin typeface="Gill Sans"/>
                        <a:ea typeface="Gill Sans"/>
                        <a:cs typeface="Gill Sans"/>
                        <a:sym typeface="Gill Sans"/>
                      </a:defRPr>
                    </a:pPr>
                  </a:p>
                </p:txBody>
              </p:sp>
              <p:sp>
                <p:nvSpPr>
                  <p:cNvPr id="246" name="Rounded Rectangle"/>
                  <p:cNvSpPr/>
                  <p:nvPr/>
                </p:nvSpPr>
                <p:spPr>
                  <a:xfrm>
                    <a:off x="46405" y="5956"/>
                    <a:ext cx="220164" cy="157129"/>
                  </a:xfrm>
                  <a:prstGeom prst="roundRect">
                    <a:avLst>
                      <a:gd name="adj" fmla="val 6680"/>
                    </a:avLst>
                  </a:prstGeom>
                  <a:solidFill>
                    <a:srgbClr val="D6D6D6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>
                      <a:defRPr sz="4000">
                        <a:solidFill>
                          <a:srgbClr val="FFFFFF"/>
                        </a:solidFill>
                        <a:effectLst>
                          <a:outerShdw sx="100000" sy="100000" kx="0" ky="0" algn="b" rotWithShape="0" blurRad="38100" dist="12700" dir="5400000">
                            <a:srgbClr val="000000">
                              <a:alpha val="50000"/>
                            </a:srgbClr>
                          </a:outerShdw>
                        </a:effectLst>
                        <a:latin typeface="Gill Sans"/>
                        <a:ea typeface="Gill Sans"/>
                        <a:cs typeface="Gill Sans"/>
                        <a:sym typeface="Gill Sans"/>
                      </a:defRPr>
                    </a:pPr>
                  </a:p>
                </p:txBody>
              </p:sp>
              <p:pic>
                <p:nvPicPr>
                  <p:cNvPr id="247" name="bigorb.png" descr="bigorb.png"/>
                  <p:cNvPicPr>
                    <a:picLocks noChangeAspect="1"/>
                  </p:cNvPicPr>
                  <p:nvPr/>
                </p:nvPicPr>
                <p:blipFill>
                  <a:blip r:embed="rId7">
                    <a:extLst/>
                  </a:blip>
                  <a:stretch>
                    <a:fillRect/>
                  </a:stretch>
                </p:blipFill>
                <p:spPr>
                  <a:xfrm>
                    <a:off x="78502" y="23987"/>
                    <a:ext cx="155971" cy="141360"/>
                  </a:xfrm>
                  <a:prstGeom prst="rect">
                    <a:avLst/>
                  </a:prstGeom>
                  <a:ln w="12700" cap="flat">
                    <a:noFill/>
                    <a:miter lim="400000"/>
                  </a:ln>
                  <a:effectLst/>
                </p:spPr>
              </p:pic>
              <p:sp>
                <p:nvSpPr>
                  <p:cNvPr id="248" name="Triangle"/>
                  <p:cNvSpPr/>
                  <p:nvPr/>
                </p:nvSpPr>
                <p:spPr>
                  <a:xfrm flipH="1">
                    <a:off x="0" y="172153"/>
                    <a:ext cx="43623" cy="29058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0" y="21600"/>
                        </a:moveTo>
                        <a:lnTo>
                          <a:pt x="21600" y="2160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444444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>
                      <a:defRPr sz="4000">
                        <a:solidFill>
                          <a:srgbClr val="FFFFFF"/>
                        </a:solidFill>
                        <a:effectLst>
                          <a:outerShdw sx="100000" sy="100000" kx="0" ky="0" algn="b" rotWithShape="0" blurRad="38100" dist="12700" dir="5400000">
                            <a:srgbClr val="000000">
                              <a:alpha val="50000"/>
                            </a:srgbClr>
                          </a:outerShdw>
                        </a:effectLst>
                        <a:latin typeface="Gill Sans"/>
                        <a:ea typeface="Gill Sans"/>
                        <a:cs typeface="Gill Sans"/>
                        <a:sym typeface="Gill Sans"/>
                      </a:defRPr>
                    </a:pPr>
                  </a:p>
                </p:txBody>
              </p:sp>
            </p:grpSp>
            <p:grpSp>
              <p:nvGrpSpPr>
                <p:cNvPr id="258" name="Group"/>
                <p:cNvGrpSpPr/>
                <p:nvPr/>
              </p:nvGrpSpPr>
              <p:grpSpPr>
                <a:xfrm>
                  <a:off x="0" y="218656"/>
                  <a:ext cx="312975" cy="209691"/>
                  <a:chOff x="0" y="0"/>
                  <a:chExt cx="312974" cy="209689"/>
                </a:xfrm>
              </p:grpSpPr>
              <p:sp>
                <p:nvSpPr>
                  <p:cNvPr id="250" name="Rounded Rectangle"/>
                  <p:cNvSpPr/>
                  <p:nvPr/>
                </p:nvSpPr>
                <p:spPr>
                  <a:xfrm>
                    <a:off x="35313" y="170967"/>
                    <a:ext cx="241656" cy="31431"/>
                  </a:xfrm>
                  <a:prstGeom prst="roundRect">
                    <a:avLst>
                      <a:gd name="adj" fmla="val 43932"/>
                    </a:avLst>
                  </a:prstGeom>
                  <a:solidFill>
                    <a:srgbClr val="444444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>
                      <a:defRPr sz="4000">
                        <a:solidFill>
                          <a:srgbClr val="FFFFFF"/>
                        </a:solidFill>
                        <a:effectLst>
                          <a:outerShdw sx="100000" sy="100000" kx="0" ky="0" algn="b" rotWithShape="0" blurRad="38100" dist="12700" dir="5400000">
                            <a:srgbClr val="000000">
                              <a:alpha val="50000"/>
                            </a:srgbClr>
                          </a:outerShdw>
                        </a:effectLst>
                        <a:latin typeface="Gill Sans"/>
                        <a:ea typeface="Gill Sans"/>
                        <a:cs typeface="Gill Sans"/>
                        <a:sym typeface="Gill Sans"/>
                      </a:defRPr>
                    </a:pPr>
                  </a:p>
                </p:txBody>
              </p:sp>
              <p:sp>
                <p:nvSpPr>
                  <p:cNvPr id="251" name="Rounded Rectangle"/>
                  <p:cNvSpPr/>
                  <p:nvPr/>
                </p:nvSpPr>
                <p:spPr>
                  <a:xfrm>
                    <a:off x="692" y="196989"/>
                    <a:ext cx="312283" cy="12701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444444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>
                      <a:defRPr sz="4000">
                        <a:solidFill>
                          <a:srgbClr val="FFFFFF"/>
                        </a:solidFill>
                        <a:effectLst>
                          <a:outerShdw sx="100000" sy="100000" kx="0" ky="0" algn="b" rotWithShape="0" blurRad="38100" dist="12700" dir="5400000">
                            <a:srgbClr val="000000">
                              <a:alpha val="50000"/>
                            </a:srgbClr>
                          </a:outerShdw>
                        </a:effectLst>
                        <a:latin typeface="Gill Sans"/>
                        <a:ea typeface="Gill Sans"/>
                        <a:cs typeface="Gill Sans"/>
                        <a:sym typeface="Gill Sans"/>
                      </a:defRPr>
                    </a:pPr>
                  </a:p>
                </p:txBody>
              </p:sp>
              <p:sp>
                <p:nvSpPr>
                  <p:cNvPr id="252" name="Triangle"/>
                  <p:cNvSpPr/>
                  <p:nvPr/>
                </p:nvSpPr>
                <p:spPr>
                  <a:xfrm>
                    <a:off x="269351" y="172640"/>
                    <a:ext cx="43624" cy="28085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0" y="21600"/>
                        </a:moveTo>
                        <a:lnTo>
                          <a:pt x="21600" y="2160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444444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>
                      <a:defRPr sz="4000">
                        <a:solidFill>
                          <a:srgbClr val="FFFFFF"/>
                        </a:solidFill>
                        <a:effectLst>
                          <a:outerShdw sx="100000" sy="100000" kx="0" ky="0" algn="b" rotWithShape="0" blurRad="38100" dist="12700" dir="5400000">
                            <a:srgbClr val="000000">
                              <a:alpha val="50000"/>
                            </a:srgbClr>
                          </a:outerShdw>
                        </a:effectLst>
                        <a:latin typeface="Gill Sans"/>
                        <a:ea typeface="Gill Sans"/>
                        <a:cs typeface="Gill Sans"/>
                        <a:sym typeface="Gill Sans"/>
                      </a:defRPr>
                    </a:pPr>
                  </a:p>
                </p:txBody>
              </p:sp>
              <p:sp>
                <p:nvSpPr>
                  <p:cNvPr id="253" name="Shape"/>
                  <p:cNvSpPr/>
                  <p:nvPr/>
                </p:nvSpPr>
                <p:spPr>
                  <a:xfrm>
                    <a:off x="122251" y="188236"/>
                    <a:ext cx="69165" cy="11177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2254" y="4"/>
                        </a:moveTo>
                        <a:lnTo>
                          <a:pt x="18930" y="0"/>
                        </a:lnTo>
                        <a:lnTo>
                          <a:pt x="21600" y="21502"/>
                        </a:lnTo>
                        <a:lnTo>
                          <a:pt x="0" y="21600"/>
                        </a:lnTo>
                        <a:lnTo>
                          <a:pt x="2254" y="4"/>
                        </a:lnTo>
                        <a:close/>
                      </a:path>
                    </a:pathLst>
                  </a:custGeom>
                  <a:solidFill>
                    <a:srgbClr val="A6AAA9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0" tIns="0" rIns="0" bIns="0" numCol="1" anchor="t">
                    <a:noAutofit/>
                  </a:bodyPr>
                  <a:lstStyle/>
                  <a:p>
                    <a:pPr>
                      <a:defRPr sz="5600">
                        <a:solidFill>
                          <a:srgbClr val="FFFFFF"/>
                        </a:solidFill>
                        <a:effectLst>
                          <a:outerShdw sx="100000" sy="100000" kx="0" ky="0" algn="b" rotWithShape="0" blurRad="38100" dist="12700" dir="5400000">
                            <a:srgbClr val="000000">
                              <a:alpha val="50000"/>
                            </a:srgbClr>
                          </a:outerShdw>
                        </a:effectLst>
                        <a:latin typeface="Gill Sans"/>
                        <a:ea typeface="Gill Sans"/>
                        <a:cs typeface="Gill Sans"/>
                        <a:sym typeface="Gill Sans"/>
                      </a:defRPr>
                    </a:pPr>
                  </a:p>
                </p:txBody>
              </p:sp>
              <p:sp>
                <p:nvSpPr>
                  <p:cNvPr id="254" name="Rounded Rectangle"/>
                  <p:cNvSpPr/>
                  <p:nvPr/>
                </p:nvSpPr>
                <p:spPr>
                  <a:xfrm>
                    <a:off x="41075" y="0"/>
                    <a:ext cx="230825" cy="169042"/>
                  </a:xfrm>
                  <a:prstGeom prst="roundRect">
                    <a:avLst>
                      <a:gd name="adj" fmla="val 6038"/>
                    </a:avLst>
                  </a:prstGeom>
                  <a:solidFill>
                    <a:srgbClr val="444444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>
                      <a:defRPr sz="4000">
                        <a:solidFill>
                          <a:srgbClr val="FFFFFF"/>
                        </a:solidFill>
                        <a:effectLst>
                          <a:outerShdw sx="100000" sy="100000" kx="0" ky="0" algn="b" rotWithShape="0" blurRad="38100" dist="12700" dir="5400000">
                            <a:srgbClr val="000000">
                              <a:alpha val="50000"/>
                            </a:srgbClr>
                          </a:outerShdw>
                        </a:effectLst>
                        <a:latin typeface="Gill Sans"/>
                        <a:ea typeface="Gill Sans"/>
                        <a:cs typeface="Gill Sans"/>
                        <a:sym typeface="Gill Sans"/>
                      </a:defRPr>
                    </a:pPr>
                  </a:p>
                </p:txBody>
              </p:sp>
              <p:sp>
                <p:nvSpPr>
                  <p:cNvPr id="255" name="Rounded Rectangle"/>
                  <p:cNvSpPr/>
                  <p:nvPr/>
                </p:nvSpPr>
                <p:spPr>
                  <a:xfrm>
                    <a:off x="46405" y="5956"/>
                    <a:ext cx="220164" cy="157129"/>
                  </a:xfrm>
                  <a:prstGeom prst="roundRect">
                    <a:avLst>
                      <a:gd name="adj" fmla="val 6680"/>
                    </a:avLst>
                  </a:prstGeom>
                  <a:solidFill>
                    <a:srgbClr val="D6D6D6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>
                      <a:defRPr sz="4000">
                        <a:solidFill>
                          <a:srgbClr val="FFFFFF"/>
                        </a:solidFill>
                        <a:effectLst>
                          <a:outerShdw sx="100000" sy="100000" kx="0" ky="0" algn="b" rotWithShape="0" blurRad="38100" dist="12700" dir="5400000">
                            <a:srgbClr val="000000">
                              <a:alpha val="50000"/>
                            </a:srgbClr>
                          </a:outerShdw>
                        </a:effectLst>
                        <a:latin typeface="Gill Sans"/>
                        <a:ea typeface="Gill Sans"/>
                        <a:cs typeface="Gill Sans"/>
                        <a:sym typeface="Gill Sans"/>
                      </a:defRPr>
                    </a:pPr>
                  </a:p>
                </p:txBody>
              </p:sp>
              <p:pic>
                <p:nvPicPr>
                  <p:cNvPr id="256" name="bigorb.png" descr="bigorb.png"/>
                  <p:cNvPicPr>
                    <a:picLocks noChangeAspect="1"/>
                  </p:cNvPicPr>
                  <p:nvPr/>
                </p:nvPicPr>
                <p:blipFill>
                  <a:blip r:embed="rId7">
                    <a:extLst/>
                  </a:blip>
                  <a:stretch>
                    <a:fillRect/>
                  </a:stretch>
                </p:blipFill>
                <p:spPr>
                  <a:xfrm>
                    <a:off x="78502" y="23987"/>
                    <a:ext cx="155971" cy="141360"/>
                  </a:xfrm>
                  <a:prstGeom prst="rect">
                    <a:avLst/>
                  </a:prstGeom>
                  <a:ln w="12700" cap="flat">
                    <a:noFill/>
                    <a:miter lim="400000"/>
                  </a:ln>
                  <a:effectLst/>
                </p:spPr>
              </p:pic>
              <p:sp>
                <p:nvSpPr>
                  <p:cNvPr id="257" name="Triangle"/>
                  <p:cNvSpPr/>
                  <p:nvPr/>
                </p:nvSpPr>
                <p:spPr>
                  <a:xfrm flipH="1">
                    <a:off x="0" y="172153"/>
                    <a:ext cx="43623" cy="29058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0" y="21600"/>
                        </a:moveTo>
                        <a:lnTo>
                          <a:pt x="21600" y="2160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444444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>
                      <a:defRPr sz="4000">
                        <a:solidFill>
                          <a:srgbClr val="FFFFFF"/>
                        </a:solidFill>
                        <a:effectLst>
                          <a:outerShdw sx="100000" sy="100000" kx="0" ky="0" algn="b" rotWithShape="0" blurRad="38100" dist="12700" dir="5400000">
                            <a:srgbClr val="000000">
                              <a:alpha val="50000"/>
                            </a:srgbClr>
                          </a:outerShdw>
                        </a:effectLst>
                        <a:latin typeface="Gill Sans"/>
                        <a:ea typeface="Gill Sans"/>
                        <a:cs typeface="Gill Sans"/>
                        <a:sym typeface="Gill Sans"/>
                      </a:defRPr>
                    </a:pPr>
                  </a:p>
                </p:txBody>
              </p:sp>
            </p:grpSp>
            <p:grpSp>
              <p:nvGrpSpPr>
                <p:cNvPr id="267" name="Group"/>
                <p:cNvGrpSpPr/>
                <p:nvPr/>
              </p:nvGrpSpPr>
              <p:grpSpPr>
                <a:xfrm>
                  <a:off x="0" y="437313"/>
                  <a:ext cx="312975" cy="209690"/>
                  <a:chOff x="0" y="0"/>
                  <a:chExt cx="312974" cy="209689"/>
                </a:xfrm>
              </p:grpSpPr>
              <p:sp>
                <p:nvSpPr>
                  <p:cNvPr id="259" name="Rounded Rectangle"/>
                  <p:cNvSpPr/>
                  <p:nvPr/>
                </p:nvSpPr>
                <p:spPr>
                  <a:xfrm>
                    <a:off x="35313" y="170967"/>
                    <a:ext cx="241656" cy="31431"/>
                  </a:xfrm>
                  <a:prstGeom prst="roundRect">
                    <a:avLst>
                      <a:gd name="adj" fmla="val 43932"/>
                    </a:avLst>
                  </a:prstGeom>
                  <a:solidFill>
                    <a:srgbClr val="444444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>
                      <a:defRPr sz="4000">
                        <a:solidFill>
                          <a:srgbClr val="FFFFFF"/>
                        </a:solidFill>
                        <a:effectLst>
                          <a:outerShdw sx="100000" sy="100000" kx="0" ky="0" algn="b" rotWithShape="0" blurRad="38100" dist="12700" dir="5400000">
                            <a:srgbClr val="000000">
                              <a:alpha val="50000"/>
                            </a:srgbClr>
                          </a:outerShdw>
                        </a:effectLst>
                        <a:latin typeface="Gill Sans"/>
                        <a:ea typeface="Gill Sans"/>
                        <a:cs typeface="Gill Sans"/>
                        <a:sym typeface="Gill Sans"/>
                      </a:defRPr>
                    </a:pPr>
                  </a:p>
                </p:txBody>
              </p:sp>
              <p:sp>
                <p:nvSpPr>
                  <p:cNvPr id="260" name="Rounded Rectangle"/>
                  <p:cNvSpPr/>
                  <p:nvPr/>
                </p:nvSpPr>
                <p:spPr>
                  <a:xfrm>
                    <a:off x="692" y="196989"/>
                    <a:ext cx="312283" cy="12701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444444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>
                      <a:defRPr sz="4000">
                        <a:solidFill>
                          <a:srgbClr val="FFFFFF"/>
                        </a:solidFill>
                        <a:effectLst>
                          <a:outerShdw sx="100000" sy="100000" kx="0" ky="0" algn="b" rotWithShape="0" blurRad="38100" dist="12700" dir="5400000">
                            <a:srgbClr val="000000">
                              <a:alpha val="50000"/>
                            </a:srgbClr>
                          </a:outerShdw>
                        </a:effectLst>
                        <a:latin typeface="Gill Sans"/>
                        <a:ea typeface="Gill Sans"/>
                        <a:cs typeface="Gill Sans"/>
                        <a:sym typeface="Gill Sans"/>
                      </a:defRPr>
                    </a:pPr>
                  </a:p>
                </p:txBody>
              </p:sp>
              <p:sp>
                <p:nvSpPr>
                  <p:cNvPr id="261" name="Triangle"/>
                  <p:cNvSpPr/>
                  <p:nvPr/>
                </p:nvSpPr>
                <p:spPr>
                  <a:xfrm>
                    <a:off x="269351" y="172640"/>
                    <a:ext cx="43624" cy="28085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0" y="21600"/>
                        </a:moveTo>
                        <a:lnTo>
                          <a:pt x="21600" y="2160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444444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>
                      <a:defRPr sz="4000">
                        <a:solidFill>
                          <a:srgbClr val="FFFFFF"/>
                        </a:solidFill>
                        <a:effectLst>
                          <a:outerShdw sx="100000" sy="100000" kx="0" ky="0" algn="b" rotWithShape="0" blurRad="38100" dist="12700" dir="5400000">
                            <a:srgbClr val="000000">
                              <a:alpha val="50000"/>
                            </a:srgbClr>
                          </a:outerShdw>
                        </a:effectLst>
                        <a:latin typeface="Gill Sans"/>
                        <a:ea typeface="Gill Sans"/>
                        <a:cs typeface="Gill Sans"/>
                        <a:sym typeface="Gill Sans"/>
                      </a:defRPr>
                    </a:pPr>
                  </a:p>
                </p:txBody>
              </p:sp>
              <p:sp>
                <p:nvSpPr>
                  <p:cNvPr id="262" name="Shape"/>
                  <p:cNvSpPr/>
                  <p:nvPr/>
                </p:nvSpPr>
                <p:spPr>
                  <a:xfrm>
                    <a:off x="122251" y="188236"/>
                    <a:ext cx="69165" cy="11177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2254" y="4"/>
                        </a:moveTo>
                        <a:lnTo>
                          <a:pt x="18930" y="0"/>
                        </a:lnTo>
                        <a:lnTo>
                          <a:pt x="21600" y="21502"/>
                        </a:lnTo>
                        <a:lnTo>
                          <a:pt x="0" y="21600"/>
                        </a:lnTo>
                        <a:lnTo>
                          <a:pt x="2254" y="4"/>
                        </a:lnTo>
                        <a:close/>
                      </a:path>
                    </a:pathLst>
                  </a:custGeom>
                  <a:solidFill>
                    <a:srgbClr val="A6AAA9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0" tIns="0" rIns="0" bIns="0" numCol="1" anchor="t">
                    <a:noAutofit/>
                  </a:bodyPr>
                  <a:lstStyle/>
                  <a:p>
                    <a:pPr>
                      <a:defRPr sz="5600">
                        <a:solidFill>
                          <a:srgbClr val="FFFFFF"/>
                        </a:solidFill>
                        <a:effectLst>
                          <a:outerShdw sx="100000" sy="100000" kx="0" ky="0" algn="b" rotWithShape="0" blurRad="38100" dist="12700" dir="5400000">
                            <a:srgbClr val="000000">
                              <a:alpha val="50000"/>
                            </a:srgbClr>
                          </a:outerShdw>
                        </a:effectLst>
                        <a:latin typeface="Gill Sans"/>
                        <a:ea typeface="Gill Sans"/>
                        <a:cs typeface="Gill Sans"/>
                        <a:sym typeface="Gill Sans"/>
                      </a:defRPr>
                    </a:pPr>
                  </a:p>
                </p:txBody>
              </p:sp>
              <p:sp>
                <p:nvSpPr>
                  <p:cNvPr id="263" name="Rounded Rectangle"/>
                  <p:cNvSpPr/>
                  <p:nvPr/>
                </p:nvSpPr>
                <p:spPr>
                  <a:xfrm>
                    <a:off x="41075" y="0"/>
                    <a:ext cx="230825" cy="169042"/>
                  </a:xfrm>
                  <a:prstGeom prst="roundRect">
                    <a:avLst>
                      <a:gd name="adj" fmla="val 6038"/>
                    </a:avLst>
                  </a:prstGeom>
                  <a:solidFill>
                    <a:srgbClr val="444444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>
                      <a:defRPr sz="4000">
                        <a:solidFill>
                          <a:srgbClr val="FFFFFF"/>
                        </a:solidFill>
                        <a:effectLst>
                          <a:outerShdw sx="100000" sy="100000" kx="0" ky="0" algn="b" rotWithShape="0" blurRad="38100" dist="12700" dir="5400000">
                            <a:srgbClr val="000000">
                              <a:alpha val="50000"/>
                            </a:srgbClr>
                          </a:outerShdw>
                        </a:effectLst>
                        <a:latin typeface="Gill Sans"/>
                        <a:ea typeface="Gill Sans"/>
                        <a:cs typeface="Gill Sans"/>
                        <a:sym typeface="Gill Sans"/>
                      </a:defRPr>
                    </a:pPr>
                  </a:p>
                </p:txBody>
              </p:sp>
              <p:sp>
                <p:nvSpPr>
                  <p:cNvPr id="264" name="Rounded Rectangle"/>
                  <p:cNvSpPr/>
                  <p:nvPr/>
                </p:nvSpPr>
                <p:spPr>
                  <a:xfrm>
                    <a:off x="46405" y="5956"/>
                    <a:ext cx="220164" cy="157129"/>
                  </a:xfrm>
                  <a:prstGeom prst="roundRect">
                    <a:avLst>
                      <a:gd name="adj" fmla="val 6680"/>
                    </a:avLst>
                  </a:prstGeom>
                  <a:solidFill>
                    <a:srgbClr val="D6D6D6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>
                      <a:defRPr sz="4000">
                        <a:solidFill>
                          <a:srgbClr val="FFFFFF"/>
                        </a:solidFill>
                        <a:effectLst>
                          <a:outerShdw sx="100000" sy="100000" kx="0" ky="0" algn="b" rotWithShape="0" blurRad="38100" dist="12700" dir="5400000">
                            <a:srgbClr val="000000">
                              <a:alpha val="50000"/>
                            </a:srgbClr>
                          </a:outerShdw>
                        </a:effectLst>
                        <a:latin typeface="Gill Sans"/>
                        <a:ea typeface="Gill Sans"/>
                        <a:cs typeface="Gill Sans"/>
                        <a:sym typeface="Gill Sans"/>
                      </a:defRPr>
                    </a:pPr>
                  </a:p>
                </p:txBody>
              </p:sp>
              <p:pic>
                <p:nvPicPr>
                  <p:cNvPr id="265" name="bigorb.png" descr="bigorb.png"/>
                  <p:cNvPicPr>
                    <a:picLocks noChangeAspect="1"/>
                  </p:cNvPicPr>
                  <p:nvPr/>
                </p:nvPicPr>
                <p:blipFill>
                  <a:blip r:embed="rId7">
                    <a:extLst/>
                  </a:blip>
                  <a:stretch>
                    <a:fillRect/>
                  </a:stretch>
                </p:blipFill>
                <p:spPr>
                  <a:xfrm>
                    <a:off x="78502" y="23987"/>
                    <a:ext cx="155971" cy="141360"/>
                  </a:xfrm>
                  <a:prstGeom prst="rect">
                    <a:avLst/>
                  </a:prstGeom>
                  <a:ln w="12700" cap="flat">
                    <a:noFill/>
                    <a:miter lim="400000"/>
                  </a:ln>
                  <a:effectLst/>
                </p:spPr>
              </p:pic>
              <p:sp>
                <p:nvSpPr>
                  <p:cNvPr id="266" name="Triangle"/>
                  <p:cNvSpPr/>
                  <p:nvPr/>
                </p:nvSpPr>
                <p:spPr>
                  <a:xfrm flipH="1">
                    <a:off x="0" y="172153"/>
                    <a:ext cx="43623" cy="29058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0" y="21600"/>
                        </a:moveTo>
                        <a:lnTo>
                          <a:pt x="21600" y="2160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444444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>
                      <a:defRPr sz="4000">
                        <a:solidFill>
                          <a:srgbClr val="FFFFFF"/>
                        </a:solidFill>
                        <a:effectLst>
                          <a:outerShdw sx="100000" sy="100000" kx="0" ky="0" algn="b" rotWithShape="0" blurRad="38100" dist="12700" dir="5400000">
                            <a:srgbClr val="000000">
                              <a:alpha val="50000"/>
                            </a:srgbClr>
                          </a:outerShdw>
                        </a:effectLst>
                        <a:latin typeface="Gill Sans"/>
                        <a:ea typeface="Gill Sans"/>
                        <a:cs typeface="Gill Sans"/>
                        <a:sym typeface="Gill Sans"/>
                      </a:defRPr>
                    </a:pPr>
                  </a:p>
                </p:txBody>
              </p:sp>
            </p:grpSp>
          </p:grpSp>
          <p:grpSp>
            <p:nvGrpSpPr>
              <p:cNvPr id="296" name="Group"/>
              <p:cNvGrpSpPr/>
              <p:nvPr/>
            </p:nvGrpSpPr>
            <p:grpSpPr>
              <a:xfrm>
                <a:off x="1148676" y="9032"/>
                <a:ext cx="312976" cy="647004"/>
                <a:chOff x="0" y="0"/>
                <a:chExt cx="312974" cy="647002"/>
              </a:xfrm>
            </p:grpSpPr>
            <p:grpSp>
              <p:nvGrpSpPr>
                <p:cNvPr id="277" name="Group"/>
                <p:cNvGrpSpPr/>
                <p:nvPr/>
              </p:nvGrpSpPr>
              <p:grpSpPr>
                <a:xfrm>
                  <a:off x="0" y="0"/>
                  <a:ext cx="312975" cy="209690"/>
                  <a:chOff x="0" y="0"/>
                  <a:chExt cx="312974" cy="209689"/>
                </a:xfrm>
              </p:grpSpPr>
              <p:sp>
                <p:nvSpPr>
                  <p:cNvPr id="269" name="Rounded Rectangle"/>
                  <p:cNvSpPr/>
                  <p:nvPr/>
                </p:nvSpPr>
                <p:spPr>
                  <a:xfrm>
                    <a:off x="35313" y="170967"/>
                    <a:ext cx="241656" cy="31431"/>
                  </a:xfrm>
                  <a:prstGeom prst="roundRect">
                    <a:avLst>
                      <a:gd name="adj" fmla="val 43932"/>
                    </a:avLst>
                  </a:prstGeom>
                  <a:solidFill>
                    <a:srgbClr val="444444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>
                      <a:defRPr sz="4000">
                        <a:solidFill>
                          <a:srgbClr val="FFFFFF"/>
                        </a:solidFill>
                        <a:effectLst>
                          <a:outerShdw sx="100000" sy="100000" kx="0" ky="0" algn="b" rotWithShape="0" blurRad="38100" dist="12700" dir="5400000">
                            <a:srgbClr val="000000">
                              <a:alpha val="50000"/>
                            </a:srgbClr>
                          </a:outerShdw>
                        </a:effectLst>
                        <a:latin typeface="Gill Sans"/>
                        <a:ea typeface="Gill Sans"/>
                        <a:cs typeface="Gill Sans"/>
                        <a:sym typeface="Gill Sans"/>
                      </a:defRPr>
                    </a:pPr>
                  </a:p>
                </p:txBody>
              </p:sp>
              <p:sp>
                <p:nvSpPr>
                  <p:cNvPr id="270" name="Rounded Rectangle"/>
                  <p:cNvSpPr/>
                  <p:nvPr/>
                </p:nvSpPr>
                <p:spPr>
                  <a:xfrm>
                    <a:off x="692" y="196989"/>
                    <a:ext cx="312283" cy="12701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444444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>
                      <a:defRPr sz="4000">
                        <a:solidFill>
                          <a:srgbClr val="FFFFFF"/>
                        </a:solidFill>
                        <a:effectLst>
                          <a:outerShdw sx="100000" sy="100000" kx="0" ky="0" algn="b" rotWithShape="0" blurRad="38100" dist="12700" dir="5400000">
                            <a:srgbClr val="000000">
                              <a:alpha val="50000"/>
                            </a:srgbClr>
                          </a:outerShdw>
                        </a:effectLst>
                        <a:latin typeface="Gill Sans"/>
                        <a:ea typeface="Gill Sans"/>
                        <a:cs typeface="Gill Sans"/>
                        <a:sym typeface="Gill Sans"/>
                      </a:defRPr>
                    </a:pPr>
                  </a:p>
                </p:txBody>
              </p:sp>
              <p:sp>
                <p:nvSpPr>
                  <p:cNvPr id="271" name="Triangle"/>
                  <p:cNvSpPr/>
                  <p:nvPr/>
                </p:nvSpPr>
                <p:spPr>
                  <a:xfrm>
                    <a:off x="269351" y="172640"/>
                    <a:ext cx="43624" cy="28085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0" y="21600"/>
                        </a:moveTo>
                        <a:lnTo>
                          <a:pt x="21600" y="2160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444444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>
                      <a:defRPr sz="4000">
                        <a:solidFill>
                          <a:srgbClr val="FFFFFF"/>
                        </a:solidFill>
                        <a:effectLst>
                          <a:outerShdw sx="100000" sy="100000" kx="0" ky="0" algn="b" rotWithShape="0" blurRad="38100" dist="12700" dir="5400000">
                            <a:srgbClr val="000000">
                              <a:alpha val="50000"/>
                            </a:srgbClr>
                          </a:outerShdw>
                        </a:effectLst>
                        <a:latin typeface="Gill Sans"/>
                        <a:ea typeface="Gill Sans"/>
                        <a:cs typeface="Gill Sans"/>
                        <a:sym typeface="Gill Sans"/>
                      </a:defRPr>
                    </a:pPr>
                  </a:p>
                </p:txBody>
              </p:sp>
              <p:sp>
                <p:nvSpPr>
                  <p:cNvPr id="272" name="Shape"/>
                  <p:cNvSpPr/>
                  <p:nvPr/>
                </p:nvSpPr>
                <p:spPr>
                  <a:xfrm>
                    <a:off x="122251" y="188236"/>
                    <a:ext cx="69165" cy="11177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2254" y="4"/>
                        </a:moveTo>
                        <a:lnTo>
                          <a:pt x="18930" y="0"/>
                        </a:lnTo>
                        <a:lnTo>
                          <a:pt x="21600" y="21502"/>
                        </a:lnTo>
                        <a:lnTo>
                          <a:pt x="0" y="21600"/>
                        </a:lnTo>
                        <a:lnTo>
                          <a:pt x="2254" y="4"/>
                        </a:lnTo>
                        <a:close/>
                      </a:path>
                    </a:pathLst>
                  </a:custGeom>
                  <a:solidFill>
                    <a:srgbClr val="A6AAA9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0" tIns="0" rIns="0" bIns="0" numCol="1" anchor="t">
                    <a:noAutofit/>
                  </a:bodyPr>
                  <a:lstStyle/>
                  <a:p>
                    <a:pPr>
                      <a:defRPr sz="5600">
                        <a:solidFill>
                          <a:srgbClr val="FFFFFF"/>
                        </a:solidFill>
                        <a:effectLst>
                          <a:outerShdw sx="100000" sy="100000" kx="0" ky="0" algn="b" rotWithShape="0" blurRad="38100" dist="12700" dir="5400000">
                            <a:srgbClr val="000000">
                              <a:alpha val="50000"/>
                            </a:srgbClr>
                          </a:outerShdw>
                        </a:effectLst>
                        <a:latin typeface="Gill Sans"/>
                        <a:ea typeface="Gill Sans"/>
                        <a:cs typeface="Gill Sans"/>
                        <a:sym typeface="Gill Sans"/>
                      </a:defRPr>
                    </a:pPr>
                  </a:p>
                </p:txBody>
              </p:sp>
              <p:sp>
                <p:nvSpPr>
                  <p:cNvPr id="273" name="Rounded Rectangle"/>
                  <p:cNvSpPr/>
                  <p:nvPr/>
                </p:nvSpPr>
                <p:spPr>
                  <a:xfrm>
                    <a:off x="41075" y="0"/>
                    <a:ext cx="230825" cy="169042"/>
                  </a:xfrm>
                  <a:prstGeom prst="roundRect">
                    <a:avLst>
                      <a:gd name="adj" fmla="val 6038"/>
                    </a:avLst>
                  </a:prstGeom>
                  <a:solidFill>
                    <a:srgbClr val="444444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>
                      <a:defRPr sz="4000">
                        <a:solidFill>
                          <a:srgbClr val="FFFFFF"/>
                        </a:solidFill>
                        <a:effectLst>
                          <a:outerShdw sx="100000" sy="100000" kx="0" ky="0" algn="b" rotWithShape="0" blurRad="38100" dist="12700" dir="5400000">
                            <a:srgbClr val="000000">
                              <a:alpha val="50000"/>
                            </a:srgbClr>
                          </a:outerShdw>
                        </a:effectLst>
                        <a:latin typeface="Gill Sans"/>
                        <a:ea typeface="Gill Sans"/>
                        <a:cs typeface="Gill Sans"/>
                        <a:sym typeface="Gill Sans"/>
                      </a:defRPr>
                    </a:pPr>
                  </a:p>
                </p:txBody>
              </p:sp>
              <p:sp>
                <p:nvSpPr>
                  <p:cNvPr id="274" name="Rounded Rectangle"/>
                  <p:cNvSpPr/>
                  <p:nvPr/>
                </p:nvSpPr>
                <p:spPr>
                  <a:xfrm>
                    <a:off x="46405" y="5956"/>
                    <a:ext cx="220164" cy="157129"/>
                  </a:xfrm>
                  <a:prstGeom prst="roundRect">
                    <a:avLst>
                      <a:gd name="adj" fmla="val 6680"/>
                    </a:avLst>
                  </a:prstGeom>
                  <a:solidFill>
                    <a:srgbClr val="D6D6D6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>
                      <a:defRPr sz="4000">
                        <a:solidFill>
                          <a:srgbClr val="FFFFFF"/>
                        </a:solidFill>
                        <a:effectLst>
                          <a:outerShdw sx="100000" sy="100000" kx="0" ky="0" algn="b" rotWithShape="0" blurRad="38100" dist="12700" dir="5400000">
                            <a:srgbClr val="000000">
                              <a:alpha val="50000"/>
                            </a:srgbClr>
                          </a:outerShdw>
                        </a:effectLst>
                        <a:latin typeface="Gill Sans"/>
                        <a:ea typeface="Gill Sans"/>
                        <a:cs typeface="Gill Sans"/>
                        <a:sym typeface="Gill Sans"/>
                      </a:defRPr>
                    </a:pPr>
                  </a:p>
                </p:txBody>
              </p:sp>
              <p:pic>
                <p:nvPicPr>
                  <p:cNvPr id="275" name="bigorb.png" descr="bigorb.png"/>
                  <p:cNvPicPr>
                    <a:picLocks noChangeAspect="1"/>
                  </p:cNvPicPr>
                  <p:nvPr/>
                </p:nvPicPr>
                <p:blipFill>
                  <a:blip r:embed="rId7">
                    <a:extLst/>
                  </a:blip>
                  <a:stretch>
                    <a:fillRect/>
                  </a:stretch>
                </p:blipFill>
                <p:spPr>
                  <a:xfrm>
                    <a:off x="78502" y="23987"/>
                    <a:ext cx="155971" cy="141360"/>
                  </a:xfrm>
                  <a:prstGeom prst="rect">
                    <a:avLst/>
                  </a:prstGeom>
                  <a:ln w="12700" cap="flat">
                    <a:noFill/>
                    <a:miter lim="400000"/>
                  </a:ln>
                  <a:effectLst/>
                </p:spPr>
              </p:pic>
              <p:sp>
                <p:nvSpPr>
                  <p:cNvPr id="276" name="Triangle"/>
                  <p:cNvSpPr/>
                  <p:nvPr/>
                </p:nvSpPr>
                <p:spPr>
                  <a:xfrm flipH="1">
                    <a:off x="0" y="172153"/>
                    <a:ext cx="43623" cy="29058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0" y="21600"/>
                        </a:moveTo>
                        <a:lnTo>
                          <a:pt x="21600" y="2160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444444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>
                      <a:defRPr sz="4000">
                        <a:solidFill>
                          <a:srgbClr val="FFFFFF"/>
                        </a:solidFill>
                        <a:effectLst>
                          <a:outerShdw sx="100000" sy="100000" kx="0" ky="0" algn="b" rotWithShape="0" blurRad="38100" dist="12700" dir="5400000">
                            <a:srgbClr val="000000">
                              <a:alpha val="50000"/>
                            </a:srgbClr>
                          </a:outerShdw>
                        </a:effectLst>
                        <a:latin typeface="Gill Sans"/>
                        <a:ea typeface="Gill Sans"/>
                        <a:cs typeface="Gill Sans"/>
                        <a:sym typeface="Gill Sans"/>
                      </a:defRPr>
                    </a:pPr>
                  </a:p>
                </p:txBody>
              </p:sp>
            </p:grpSp>
            <p:grpSp>
              <p:nvGrpSpPr>
                <p:cNvPr id="286" name="Group"/>
                <p:cNvGrpSpPr/>
                <p:nvPr/>
              </p:nvGrpSpPr>
              <p:grpSpPr>
                <a:xfrm>
                  <a:off x="0" y="218656"/>
                  <a:ext cx="312975" cy="209691"/>
                  <a:chOff x="0" y="0"/>
                  <a:chExt cx="312974" cy="209689"/>
                </a:xfrm>
              </p:grpSpPr>
              <p:sp>
                <p:nvSpPr>
                  <p:cNvPr id="278" name="Rounded Rectangle"/>
                  <p:cNvSpPr/>
                  <p:nvPr/>
                </p:nvSpPr>
                <p:spPr>
                  <a:xfrm>
                    <a:off x="35313" y="170967"/>
                    <a:ext cx="241656" cy="31431"/>
                  </a:xfrm>
                  <a:prstGeom prst="roundRect">
                    <a:avLst>
                      <a:gd name="adj" fmla="val 43932"/>
                    </a:avLst>
                  </a:prstGeom>
                  <a:solidFill>
                    <a:srgbClr val="444444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>
                      <a:defRPr sz="4000">
                        <a:solidFill>
                          <a:srgbClr val="FFFFFF"/>
                        </a:solidFill>
                        <a:effectLst>
                          <a:outerShdw sx="100000" sy="100000" kx="0" ky="0" algn="b" rotWithShape="0" blurRad="38100" dist="12700" dir="5400000">
                            <a:srgbClr val="000000">
                              <a:alpha val="50000"/>
                            </a:srgbClr>
                          </a:outerShdw>
                        </a:effectLst>
                        <a:latin typeface="Gill Sans"/>
                        <a:ea typeface="Gill Sans"/>
                        <a:cs typeface="Gill Sans"/>
                        <a:sym typeface="Gill Sans"/>
                      </a:defRPr>
                    </a:pPr>
                  </a:p>
                </p:txBody>
              </p:sp>
              <p:sp>
                <p:nvSpPr>
                  <p:cNvPr id="279" name="Rounded Rectangle"/>
                  <p:cNvSpPr/>
                  <p:nvPr/>
                </p:nvSpPr>
                <p:spPr>
                  <a:xfrm>
                    <a:off x="692" y="196989"/>
                    <a:ext cx="312283" cy="12701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444444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>
                      <a:defRPr sz="4000">
                        <a:solidFill>
                          <a:srgbClr val="FFFFFF"/>
                        </a:solidFill>
                        <a:effectLst>
                          <a:outerShdw sx="100000" sy="100000" kx="0" ky="0" algn="b" rotWithShape="0" blurRad="38100" dist="12700" dir="5400000">
                            <a:srgbClr val="000000">
                              <a:alpha val="50000"/>
                            </a:srgbClr>
                          </a:outerShdw>
                        </a:effectLst>
                        <a:latin typeface="Gill Sans"/>
                        <a:ea typeface="Gill Sans"/>
                        <a:cs typeface="Gill Sans"/>
                        <a:sym typeface="Gill Sans"/>
                      </a:defRPr>
                    </a:pPr>
                  </a:p>
                </p:txBody>
              </p:sp>
              <p:sp>
                <p:nvSpPr>
                  <p:cNvPr id="280" name="Triangle"/>
                  <p:cNvSpPr/>
                  <p:nvPr/>
                </p:nvSpPr>
                <p:spPr>
                  <a:xfrm>
                    <a:off x="269351" y="172640"/>
                    <a:ext cx="43624" cy="28085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0" y="21600"/>
                        </a:moveTo>
                        <a:lnTo>
                          <a:pt x="21600" y="2160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444444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>
                      <a:defRPr sz="4000">
                        <a:solidFill>
                          <a:srgbClr val="FFFFFF"/>
                        </a:solidFill>
                        <a:effectLst>
                          <a:outerShdw sx="100000" sy="100000" kx="0" ky="0" algn="b" rotWithShape="0" blurRad="38100" dist="12700" dir="5400000">
                            <a:srgbClr val="000000">
                              <a:alpha val="50000"/>
                            </a:srgbClr>
                          </a:outerShdw>
                        </a:effectLst>
                        <a:latin typeface="Gill Sans"/>
                        <a:ea typeface="Gill Sans"/>
                        <a:cs typeface="Gill Sans"/>
                        <a:sym typeface="Gill Sans"/>
                      </a:defRPr>
                    </a:pPr>
                  </a:p>
                </p:txBody>
              </p:sp>
              <p:sp>
                <p:nvSpPr>
                  <p:cNvPr id="281" name="Shape"/>
                  <p:cNvSpPr/>
                  <p:nvPr/>
                </p:nvSpPr>
                <p:spPr>
                  <a:xfrm>
                    <a:off x="122251" y="188236"/>
                    <a:ext cx="69165" cy="11177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2254" y="4"/>
                        </a:moveTo>
                        <a:lnTo>
                          <a:pt x="18930" y="0"/>
                        </a:lnTo>
                        <a:lnTo>
                          <a:pt x="21600" y="21502"/>
                        </a:lnTo>
                        <a:lnTo>
                          <a:pt x="0" y="21600"/>
                        </a:lnTo>
                        <a:lnTo>
                          <a:pt x="2254" y="4"/>
                        </a:lnTo>
                        <a:close/>
                      </a:path>
                    </a:pathLst>
                  </a:custGeom>
                  <a:solidFill>
                    <a:srgbClr val="A6AAA9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0" tIns="0" rIns="0" bIns="0" numCol="1" anchor="t">
                    <a:noAutofit/>
                  </a:bodyPr>
                  <a:lstStyle/>
                  <a:p>
                    <a:pPr>
                      <a:defRPr sz="5600">
                        <a:solidFill>
                          <a:srgbClr val="FFFFFF"/>
                        </a:solidFill>
                        <a:effectLst>
                          <a:outerShdw sx="100000" sy="100000" kx="0" ky="0" algn="b" rotWithShape="0" blurRad="38100" dist="12700" dir="5400000">
                            <a:srgbClr val="000000">
                              <a:alpha val="50000"/>
                            </a:srgbClr>
                          </a:outerShdw>
                        </a:effectLst>
                        <a:latin typeface="Gill Sans"/>
                        <a:ea typeface="Gill Sans"/>
                        <a:cs typeface="Gill Sans"/>
                        <a:sym typeface="Gill Sans"/>
                      </a:defRPr>
                    </a:pPr>
                  </a:p>
                </p:txBody>
              </p:sp>
              <p:sp>
                <p:nvSpPr>
                  <p:cNvPr id="282" name="Rounded Rectangle"/>
                  <p:cNvSpPr/>
                  <p:nvPr/>
                </p:nvSpPr>
                <p:spPr>
                  <a:xfrm>
                    <a:off x="41075" y="0"/>
                    <a:ext cx="230825" cy="169042"/>
                  </a:xfrm>
                  <a:prstGeom prst="roundRect">
                    <a:avLst>
                      <a:gd name="adj" fmla="val 6038"/>
                    </a:avLst>
                  </a:prstGeom>
                  <a:solidFill>
                    <a:srgbClr val="444444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>
                      <a:defRPr sz="4000">
                        <a:solidFill>
                          <a:srgbClr val="FFFFFF"/>
                        </a:solidFill>
                        <a:effectLst>
                          <a:outerShdw sx="100000" sy="100000" kx="0" ky="0" algn="b" rotWithShape="0" blurRad="38100" dist="12700" dir="5400000">
                            <a:srgbClr val="000000">
                              <a:alpha val="50000"/>
                            </a:srgbClr>
                          </a:outerShdw>
                        </a:effectLst>
                        <a:latin typeface="Gill Sans"/>
                        <a:ea typeface="Gill Sans"/>
                        <a:cs typeface="Gill Sans"/>
                        <a:sym typeface="Gill Sans"/>
                      </a:defRPr>
                    </a:pPr>
                  </a:p>
                </p:txBody>
              </p:sp>
              <p:sp>
                <p:nvSpPr>
                  <p:cNvPr id="283" name="Rounded Rectangle"/>
                  <p:cNvSpPr/>
                  <p:nvPr/>
                </p:nvSpPr>
                <p:spPr>
                  <a:xfrm>
                    <a:off x="46405" y="5956"/>
                    <a:ext cx="220164" cy="157129"/>
                  </a:xfrm>
                  <a:prstGeom prst="roundRect">
                    <a:avLst>
                      <a:gd name="adj" fmla="val 6680"/>
                    </a:avLst>
                  </a:prstGeom>
                  <a:solidFill>
                    <a:srgbClr val="D6D6D6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>
                      <a:defRPr sz="4000">
                        <a:solidFill>
                          <a:srgbClr val="FFFFFF"/>
                        </a:solidFill>
                        <a:effectLst>
                          <a:outerShdw sx="100000" sy="100000" kx="0" ky="0" algn="b" rotWithShape="0" blurRad="38100" dist="12700" dir="5400000">
                            <a:srgbClr val="000000">
                              <a:alpha val="50000"/>
                            </a:srgbClr>
                          </a:outerShdw>
                        </a:effectLst>
                        <a:latin typeface="Gill Sans"/>
                        <a:ea typeface="Gill Sans"/>
                        <a:cs typeface="Gill Sans"/>
                        <a:sym typeface="Gill Sans"/>
                      </a:defRPr>
                    </a:pPr>
                  </a:p>
                </p:txBody>
              </p:sp>
              <p:pic>
                <p:nvPicPr>
                  <p:cNvPr id="284" name="bigorb.png" descr="bigorb.png"/>
                  <p:cNvPicPr>
                    <a:picLocks noChangeAspect="1"/>
                  </p:cNvPicPr>
                  <p:nvPr/>
                </p:nvPicPr>
                <p:blipFill>
                  <a:blip r:embed="rId7">
                    <a:extLst/>
                  </a:blip>
                  <a:stretch>
                    <a:fillRect/>
                  </a:stretch>
                </p:blipFill>
                <p:spPr>
                  <a:xfrm>
                    <a:off x="78502" y="23987"/>
                    <a:ext cx="155971" cy="141360"/>
                  </a:xfrm>
                  <a:prstGeom prst="rect">
                    <a:avLst/>
                  </a:prstGeom>
                  <a:ln w="12700" cap="flat">
                    <a:noFill/>
                    <a:miter lim="400000"/>
                  </a:ln>
                  <a:effectLst/>
                </p:spPr>
              </p:pic>
              <p:sp>
                <p:nvSpPr>
                  <p:cNvPr id="285" name="Triangle"/>
                  <p:cNvSpPr/>
                  <p:nvPr/>
                </p:nvSpPr>
                <p:spPr>
                  <a:xfrm flipH="1">
                    <a:off x="0" y="172153"/>
                    <a:ext cx="43623" cy="29058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0" y="21600"/>
                        </a:moveTo>
                        <a:lnTo>
                          <a:pt x="21600" y="2160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444444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>
                      <a:defRPr sz="4000">
                        <a:solidFill>
                          <a:srgbClr val="FFFFFF"/>
                        </a:solidFill>
                        <a:effectLst>
                          <a:outerShdw sx="100000" sy="100000" kx="0" ky="0" algn="b" rotWithShape="0" blurRad="38100" dist="12700" dir="5400000">
                            <a:srgbClr val="000000">
                              <a:alpha val="50000"/>
                            </a:srgbClr>
                          </a:outerShdw>
                        </a:effectLst>
                        <a:latin typeface="Gill Sans"/>
                        <a:ea typeface="Gill Sans"/>
                        <a:cs typeface="Gill Sans"/>
                        <a:sym typeface="Gill Sans"/>
                      </a:defRPr>
                    </a:pPr>
                  </a:p>
                </p:txBody>
              </p:sp>
            </p:grpSp>
            <p:grpSp>
              <p:nvGrpSpPr>
                <p:cNvPr id="295" name="Group"/>
                <p:cNvGrpSpPr/>
                <p:nvPr/>
              </p:nvGrpSpPr>
              <p:grpSpPr>
                <a:xfrm>
                  <a:off x="0" y="437313"/>
                  <a:ext cx="312975" cy="209690"/>
                  <a:chOff x="0" y="0"/>
                  <a:chExt cx="312974" cy="209689"/>
                </a:xfrm>
              </p:grpSpPr>
              <p:sp>
                <p:nvSpPr>
                  <p:cNvPr id="287" name="Rounded Rectangle"/>
                  <p:cNvSpPr/>
                  <p:nvPr/>
                </p:nvSpPr>
                <p:spPr>
                  <a:xfrm>
                    <a:off x="35313" y="170967"/>
                    <a:ext cx="241656" cy="31431"/>
                  </a:xfrm>
                  <a:prstGeom prst="roundRect">
                    <a:avLst>
                      <a:gd name="adj" fmla="val 43932"/>
                    </a:avLst>
                  </a:prstGeom>
                  <a:solidFill>
                    <a:srgbClr val="444444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>
                      <a:defRPr sz="4000">
                        <a:solidFill>
                          <a:srgbClr val="FFFFFF"/>
                        </a:solidFill>
                        <a:effectLst>
                          <a:outerShdw sx="100000" sy="100000" kx="0" ky="0" algn="b" rotWithShape="0" blurRad="38100" dist="12700" dir="5400000">
                            <a:srgbClr val="000000">
                              <a:alpha val="50000"/>
                            </a:srgbClr>
                          </a:outerShdw>
                        </a:effectLst>
                        <a:latin typeface="Gill Sans"/>
                        <a:ea typeface="Gill Sans"/>
                        <a:cs typeface="Gill Sans"/>
                        <a:sym typeface="Gill Sans"/>
                      </a:defRPr>
                    </a:pPr>
                  </a:p>
                </p:txBody>
              </p:sp>
              <p:sp>
                <p:nvSpPr>
                  <p:cNvPr id="288" name="Rounded Rectangle"/>
                  <p:cNvSpPr/>
                  <p:nvPr/>
                </p:nvSpPr>
                <p:spPr>
                  <a:xfrm>
                    <a:off x="692" y="196989"/>
                    <a:ext cx="312283" cy="12701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444444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>
                      <a:defRPr sz="4000">
                        <a:solidFill>
                          <a:srgbClr val="FFFFFF"/>
                        </a:solidFill>
                        <a:effectLst>
                          <a:outerShdw sx="100000" sy="100000" kx="0" ky="0" algn="b" rotWithShape="0" blurRad="38100" dist="12700" dir="5400000">
                            <a:srgbClr val="000000">
                              <a:alpha val="50000"/>
                            </a:srgbClr>
                          </a:outerShdw>
                        </a:effectLst>
                        <a:latin typeface="Gill Sans"/>
                        <a:ea typeface="Gill Sans"/>
                        <a:cs typeface="Gill Sans"/>
                        <a:sym typeface="Gill Sans"/>
                      </a:defRPr>
                    </a:pPr>
                  </a:p>
                </p:txBody>
              </p:sp>
              <p:sp>
                <p:nvSpPr>
                  <p:cNvPr id="289" name="Triangle"/>
                  <p:cNvSpPr/>
                  <p:nvPr/>
                </p:nvSpPr>
                <p:spPr>
                  <a:xfrm>
                    <a:off x="269351" y="172640"/>
                    <a:ext cx="43624" cy="28085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0" y="21600"/>
                        </a:moveTo>
                        <a:lnTo>
                          <a:pt x="21600" y="2160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444444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>
                      <a:defRPr sz="4000">
                        <a:solidFill>
                          <a:srgbClr val="FFFFFF"/>
                        </a:solidFill>
                        <a:effectLst>
                          <a:outerShdw sx="100000" sy="100000" kx="0" ky="0" algn="b" rotWithShape="0" blurRad="38100" dist="12700" dir="5400000">
                            <a:srgbClr val="000000">
                              <a:alpha val="50000"/>
                            </a:srgbClr>
                          </a:outerShdw>
                        </a:effectLst>
                        <a:latin typeface="Gill Sans"/>
                        <a:ea typeface="Gill Sans"/>
                        <a:cs typeface="Gill Sans"/>
                        <a:sym typeface="Gill Sans"/>
                      </a:defRPr>
                    </a:pPr>
                  </a:p>
                </p:txBody>
              </p:sp>
              <p:sp>
                <p:nvSpPr>
                  <p:cNvPr id="290" name="Shape"/>
                  <p:cNvSpPr/>
                  <p:nvPr/>
                </p:nvSpPr>
                <p:spPr>
                  <a:xfrm>
                    <a:off x="122251" y="188236"/>
                    <a:ext cx="69165" cy="11177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2254" y="4"/>
                        </a:moveTo>
                        <a:lnTo>
                          <a:pt x="18930" y="0"/>
                        </a:lnTo>
                        <a:lnTo>
                          <a:pt x="21600" y="21502"/>
                        </a:lnTo>
                        <a:lnTo>
                          <a:pt x="0" y="21600"/>
                        </a:lnTo>
                        <a:lnTo>
                          <a:pt x="2254" y="4"/>
                        </a:lnTo>
                        <a:close/>
                      </a:path>
                    </a:pathLst>
                  </a:custGeom>
                  <a:solidFill>
                    <a:srgbClr val="A6AAA9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0" tIns="0" rIns="0" bIns="0" numCol="1" anchor="t">
                    <a:noAutofit/>
                  </a:bodyPr>
                  <a:lstStyle/>
                  <a:p>
                    <a:pPr>
                      <a:defRPr sz="5600">
                        <a:solidFill>
                          <a:srgbClr val="FFFFFF"/>
                        </a:solidFill>
                        <a:effectLst>
                          <a:outerShdw sx="100000" sy="100000" kx="0" ky="0" algn="b" rotWithShape="0" blurRad="38100" dist="12700" dir="5400000">
                            <a:srgbClr val="000000">
                              <a:alpha val="50000"/>
                            </a:srgbClr>
                          </a:outerShdw>
                        </a:effectLst>
                        <a:latin typeface="Gill Sans"/>
                        <a:ea typeface="Gill Sans"/>
                        <a:cs typeface="Gill Sans"/>
                        <a:sym typeface="Gill Sans"/>
                      </a:defRPr>
                    </a:pPr>
                  </a:p>
                </p:txBody>
              </p:sp>
              <p:sp>
                <p:nvSpPr>
                  <p:cNvPr id="291" name="Rounded Rectangle"/>
                  <p:cNvSpPr/>
                  <p:nvPr/>
                </p:nvSpPr>
                <p:spPr>
                  <a:xfrm>
                    <a:off x="41075" y="0"/>
                    <a:ext cx="230825" cy="169042"/>
                  </a:xfrm>
                  <a:prstGeom prst="roundRect">
                    <a:avLst>
                      <a:gd name="adj" fmla="val 6038"/>
                    </a:avLst>
                  </a:prstGeom>
                  <a:solidFill>
                    <a:srgbClr val="444444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>
                      <a:defRPr sz="4000">
                        <a:solidFill>
                          <a:srgbClr val="FFFFFF"/>
                        </a:solidFill>
                        <a:effectLst>
                          <a:outerShdw sx="100000" sy="100000" kx="0" ky="0" algn="b" rotWithShape="0" blurRad="38100" dist="12700" dir="5400000">
                            <a:srgbClr val="000000">
                              <a:alpha val="50000"/>
                            </a:srgbClr>
                          </a:outerShdw>
                        </a:effectLst>
                        <a:latin typeface="Gill Sans"/>
                        <a:ea typeface="Gill Sans"/>
                        <a:cs typeface="Gill Sans"/>
                        <a:sym typeface="Gill Sans"/>
                      </a:defRPr>
                    </a:pPr>
                  </a:p>
                </p:txBody>
              </p:sp>
              <p:sp>
                <p:nvSpPr>
                  <p:cNvPr id="292" name="Rounded Rectangle"/>
                  <p:cNvSpPr/>
                  <p:nvPr/>
                </p:nvSpPr>
                <p:spPr>
                  <a:xfrm>
                    <a:off x="46405" y="5956"/>
                    <a:ext cx="220164" cy="157129"/>
                  </a:xfrm>
                  <a:prstGeom prst="roundRect">
                    <a:avLst>
                      <a:gd name="adj" fmla="val 6680"/>
                    </a:avLst>
                  </a:prstGeom>
                  <a:solidFill>
                    <a:srgbClr val="D6D6D6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>
                      <a:defRPr sz="4000">
                        <a:solidFill>
                          <a:srgbClr val="FFFFFF"/>
                        </a:solidFill>
                        <a:effectLst>
                          <a:outerShdw sx="100000" sy="100000" kx="0" ky="0" algn="b" rotWithShape="0" blurRad="38100" dist="12700" dir="5400000">
                            <a:srgbClr val="000000">
                              <a:alpha val="50000"/>
                            </a:srgbClr>
                          </a:outerShdw>
                        </a:effectLst>
                        <a:latin typeface="Gill Sans"/>
                        <a:ea typeface="Gill Sans"/>
                        <a:cs typeface="Gill Sans"/>
                        <a:sym typeface="Gill Sans"/>
                      </a:defRPr>
                    </a:pPr>
                  </a:p>
                </p:txBody>
              </p:sp>
              <p:pic>
                <p:nvPicPr>
                  <p:cNvPr id="293" name="bigorb.png" descr="bigorb.png"/>
                  <p:cNvPicPr>
                    <a:picLocks noChangeAspect="1"/>
                  </p:cNvPicPr>
                  <p:nvPr/>
                </p:nvPicPr>
                <p:blipFill>
                  <a:blip r:embed="rId7">
                    <a:extLst/>
                  </a:blip>
                  <a:stretch>
                    <a:fillRect/>
                  </a:stretch>
                </p:blipFill>
                <p:spPr>
                  <a:xfrm>
                    <a:off x="78502" y="23987"/>
                    <a:ext cx="155971" cy="141360"/>
                  </a:xfrm>
                  <a:prstGeom prst="rect">
                    <a:avLst/>
                  </a:prstGeom>
                  <a:ln w="12700" cap="flat">
                    <a:noFill/>
                    <a:miter lim="400000"/>
                  </a:ln>
                  <a:effectLst/>
                </p:spPr>
              </p:pic>
              <p:sp>
                <p:nvSpPr>
                  <p:cNvPr id="294" name="Triangle"/>
                  <p:cNvSpPr/>
                  <p:nvPr/>
                </p:nvSpPr>
                <p:spPr>
                  <a:xfrm flipH="1">
                    <a:off x="0" y="172153"/>
                    <a:ext cx="43623" cy="29058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0" y="21600"/>
                        </a:moveTo>
                        <a:lnTo>
                          <a:pt x="21600" y="2160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444444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>
                      <a:defRPr sz="4000">
                        <a:solidFill>
                          <a:srgbClr val="FFFFFF"/>
                        </a:solidFill>
                        <a:effectLst>
                          <a:outerShdw sx="100000" sy="100000" kx="0" ky="0" algn="b" rotWithShape="0" blurRad="38100" dist="12700" dir="5400000">
                            <a:srgbClr val="000000">
                              <a:alpha val="50000"/>
                            </a:srgbClr>
                          </a:outerShdw>
                        </a:effectLst>
                        <a:latin typeface="Gill Sans"/>
                        <a:ea typeface="Gill Sans"/>
                        <a:cs typeface="Gill Sans"/>
                        <a:sym typeface="Gill Sans"/>
                      </a:defRPr>
                    </a:pPr>
                  </a:p>
                </p:txBody>
              </p:sp>
            </p:grpSp>
          </p:grpSp>
        </p:grpSp>
        <p:sp>
          <p:nvSpPr>
            <p:cNvPr id="298" name="Download all at www.rstudio.com. Each provides the same useful interface:"/>
            <p:cNvSpPr txBox="1"/>
            <p:nvPr/>
          </p:nvSpPr>
          <p:spPr>
            <a:xfrm>
              <a:off x="4545713" y="898590"/>
              <a:ext cx="5774818" cy="2742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spAutoFit/>
            </a:bodyPr>
            <a:lstStyle/>
            <a:p>
              <a:pPr algn="l">
                <a:lnSpc>
                  <a:spcPct val="9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sz="1050"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r>
                <a:t>Download all at </a:t>
              </a:r>
              <a:r>
                <a:rPr b="1">
                  <a:latin typeface="Source Sans Pro"/>
                  <a:ea typeface="Source Sans Pro"/>
                  <a:cs typeface="Source Sans Pro"/>
                  <a:sym typeface="Source Sans Pro"/>
                  <a:hlinkClick r:id="rId6" invalidUrl="" action="" tgtFrame="" tooltip="" history="1" highlightClick="0" endSnd="0"/>
                </a:rPr>
                <a:t>www.rstudio.com</a:t>
              </a:r>
              <a:r>
                <a:t>. Each provides the same useful interface:</a:t>
              </a:r>
            </a:p>
          </p:txBody>
        </p:sp>
      </p:grpSp>
      <p:grpSp>
        <p:nvGrpSpPr>
          <p:cNvPr id="317" name="Group"/>
          <p:cNvGrpSpPr/>
          <p:nvPr/>
        </p:nvGrpSpPr>
        <p:grpSpPr>
          <a:xfrm>
            <a:off x="10393211" y="1735520"/>
            <a:ext cx="3291390" cy="2174744"/>
            <a:chOff x="0" y="223041"/>
            <a:chExt cx="3291389" cy="2174742"/>
          </a:xfrm>
        </p:grpSpPr>
        <p:sp>
          <p:nvSpPr>
            <p:cNvPr id="300" name="Share Project with Collaborators"/>
            <p:cNvSpPr txBox="1"/>
            <p:nvPr/>
          </p:nvSpPr>
          <p:spPr>
            <a:xfrm>
              <a:off x="113147" y="223041"/>
              <a:ext cx="1067148" cy="3856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l">
                <a:lnSpc>
                  <a:spcPct val="8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sz="1000"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r>
                <a:rPr b="1">
                  <a:latin typeface="Source Sans Pro"/>
                  <a:ea typeface="Source Sans Pro"/>
                  <a:cs typeface="Source Sans Pro"/>
                  <a:sym typeface="Source Sans Pro"/>
                </a:rPr>
                <a:t>Share Project</a:t>
              </a:r>
              <a:r>
                <a:t> with Collaborators</a:t>
              </a:r>
            </a:p>
          </p:txBody>
        </p:sp>
        <p:sp>
          <p:nvSpPr>
            <p:cNvPr id="301" name="Active shared collaborators"/>
            <p:cNvSpPr txBox="1"/>
            <p:nvPr/>
          </p:nvSpPr>
          <p:spPr>
            <a:xfrm>
              <a:off x="1168401" y="223041"/>
              <a:ext cx="859550" cy="3856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 algn="l">
                <a:lnSpc>
                  <a:spcPct val="8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sz="1000"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lvl1pPr>
            </a:lstStyle>
            <a:p>
              <a:pPr/>
              <a:r>
                <a:t>Active shared collaborators</a:t>
              </a:r>
            </a:p>
          </p:txBody>
        </p:sp>
        <p:sp>
          <p:nvSpPr>
            <p:cNvPr id="302" name="Select…"/>
            <p:cNvSpPr txBox="1"/>
            <p:nvPr/>
          </p:nvSpPr>
          <p:spPr>
            <a:xfrm>
              <a:off x="2503753" y="911862"/>
              <a:ext cx="641030" cy="3856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l">
                <a:lnSpc>
                  <a:spcPct val="80000"/>
                </a:lnSpc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1" sz="1000"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r>
                <a:t>Select </a:t>
              </a:r>
            </a:p>
            <a:p>
              <a:pPr algn="l">
                <a:lnSpc>
                  <a:spcPct val="8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1" sz="1000"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r>
                <a:t>R Version</a:t>
              </a:r>
            </a:p>
          </p:txBody>
        </p:sp>
        <p:sp>
          <p:nvSpPr>
            <p:cNvPr id="303" name="Start new R Session in current  project"/>
            <p:cNvSpPr txBox="1"/>
            <p:nvPr/>
          </p:nvSpPr>
          <p:spPr>
            <a:xfrm>
              <a:off x="2093190" y="223041"/>
              <a:ext cx="1198200" cy="40525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l">
                <a:lnSpc>
                  <a:spcPct val="80000"/>
                </a:lnSpc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sz="1000"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r>
                <a:t>Start </a:t>
              </a:r>
              <a:r>
                <a:rPr b="1">
                  <a:latin typeface="Source Sans Pro"/>
                  <a:ea typeface="Source Sans Pro"/>
                  <a:cs typeface="Source Sans Pro"/>
                  <a:sym typeface="Source Sans Pro"/>
                </a:rPr>
                <a:t>new R Session</a:t>
              </a:r>
              <a:r>
                <a:t> in current  project </a:t>
              </a:r>
            </a:p>
          </p:txBody>
        </p:sp>
        <p:sp>
          <p:nvSpPr>
            <p:cNvPr id="304" name="Close R Session in project"/>
            <p:cNvSpPr txBox="1"/>
            <p:nvPr/>
          </p:nvSpPr>
          <p:spPr>
            <a:xfrm>
              <a:off x="2105989" y="574665"/>
              <a:ext cx="923547" cy="40525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 algn="l">
                <a:lnSpc>
                  <a:spcPct val="80000"/>
                </a:lnSpc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sz="1000"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lvl1pPr>
            </a:lstStyle>
            <a:p>
              <a:pPr/>
              <a:r>
                <a:t>Close R Session in project </a:t>
              </a:r>
            </a:p>
          </p:txBody>
        </p:sp>
        <p:grpSp>
          <p:nvGrpSpPr>
            <p:cNvPr id="308" name="Group"/>
            <p:cNvGrpSpPr/>
            <p:nvPr/>
          </p:nvGrpSpPr>
          <p:grpSpPr>
            <a:xfrm>
              <a:off x="346160" y="672226"/>
              <a:ext cx="2031431" cy="1725559"/>
              <a:chOff x="0" y="0"/>
              <a:chExt cx="2031429" cy="1725557"/>
            </a:xfrm>
          </p:grpSpPr>
          <p:pic>
            <p:nvPicPr>
              <p:cNvPr id="305" name="Screen Shot 2015-12-24 at 9.06.41 AM.png" descr="Screen Shot 2015-12-24 at 9.06.41 AM.png"/>
              <p:cNvPicPr>
                <a:picLocks noChangeAspect="1"/>
              </p:cNvPicPr>
              <p:nvPr/>
            </p:nvPicPr>
            <p:blipFill>
              <a:blip r:embed="rId8">
                <a:extLst/>
              </a:blip>
              <a:srcRect l="73134" t="10784" r="5415" b="83325"/>
              <a:stretch>
                <a:fillRect/>
              </a:stretch>
            </p:blipFill>
            <p:spPr>
              <a:xfrm>
                <a:off x="3186" y="0"/>
                <a:ext cx="1666893" cy="358956"/>
              </a:xfrm>
              <a:prstGeom prst="rect">
                <a:avLst/>
              </a:prstGeom>
              <a:ln w="635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</p:pic>
          <p:pic>
            <p:nvPicPr>
              <p:cNvPr id="306" name="Screen Shot 2015-12-24 at 9.13.10 AM.png" descr="Screen Shot 2015-12-24 at 9.13.10 AM.png"/>
              <p:cNvPicPr>
                <a:picLocks noChangeAspect="1"/>
              </p:cNvPicPr>
              <p:nvPr/>
            </p:nvPicPr>
            <p:blipFill>
              <a:blip r:embed="rId9">
                <a:extLst/>
              </a:blip>
              <a:srcRect l="0" t="0" r="0" b="0"/>
              <a:stretch>
                <a:fillRect/>
              </a:stretch>
            </p:blipFill>
            <p:spPr>
              <a:xfrm>
                <a:off x="1142954" y="358929"/>
                <a:ext cx="888476" cy="600322"/>
              </a:xfrm>
              <a:prstGeom prst="rect">
                <a:avLst/>
              </a:prstGeom>
              <a:ln w="6350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</p:pic>
          <p:pic>
            <p:nvPicPr>
              <p:cNvPr id="307" name="Screen Shot 2015-12-24 at 9.12.51 AM.png" descr="Screen Shot 2015-12-24 at 9.12.51 AM.png"/>
              <p:cNvPicPr>
                <a:picLocks noChangeAspect="1"/>
              </p:cNvPicPr>
              <p:nvPr/>
            </p:nvPicPr>
            <p:blipFill>
              <a:blip r:embed="rId10">
                <a:extLst/>
              </a:blip>
              <a:srcRect l="0" t="0" r="0" b="0"/>
              <a:stretch>
                <a:fillRect/>
              </a:stretch>
            </p:blipFill>
            <p:spPr>
              <a:xfrm>
                <a:off x="-1" y="365974"/>
                <a:ext cx="1192173" cy="1359584"/>
              </a:xfrm>
              <a:prstGeom prst="rect">
                <a:avLst/>
              </a:prstGeom>
              <a:ln w="6350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</p:pic>
        </p:grpSp>
        <p:sp>
          <p:nvSpPr>
            <p:cNvPr id="309" name="Line"/>
            <p:cNvSpPr/>
            <p:nvPr/>
          </p:nvSpPr>
          <p:spPr>
            <a:xfrm rot="4500000">
              <a:off x="-237886" y="944346"/>
              <a:ext cx="946836" cy="2339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65" fill="norm" stroke="1" extrusionOk="0">
                  <a:moveTo>
                    <a:pt x="21600" y="14499"/>
                  </a:moveTo>
                  <a:cubicBezTo>
                    <a:pt x="21597" y="15954"/>
                    <a:pt x="21479" y="17368"/>
                    <a:pt x="21261" y="18535"/>
                  </a:cubicBezTo>
                  <a:cubicBezTo>
                    <a:pt x="20888" y="20539"/>
                    <a:pt x="20277" y="21600"/>
                    <a:pt x="19656" y="21322"/>
                  </a:cubicBezTo>
                  <a:cubicBezTo>
                    <a:pt x="16380" y="17768"/>
                    <a:pt x="13104" y="14214"/>
                    <a:pt x="9828" y="10661"/>
                  </a:cubicBezTo>
                  <a:cubicBezTo>
                    <a:pt x="6552" y="7107"/>
                    <a:pt x="3276" y="3554"/>
                    <a:pt x="0" y="0"/>
                  </a:cubicBezTo>
                </a:path>
              </a:pathLst>
            </a:custGeom>
            <a:noFill/>
            <a:ln w="9525" cap="flat">
              <a:solidFill>
                <a:srgbClr val="00000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defRPr sz="2600"/>
              </a:pPr>
            </a:p>
          </p:txBody>
        </p:sp>
        <p:sp>
          <p:nvSpPr>
            <p:cNvPr id="310" name="J"/>
            <p:cNvSpPr/>
            <p:nvPr/>
          </p:nvSpPr>
          <p:spPr>
            <a:xfrm>
              <a:off x="607807" y="752239"/>
              <a:ext cx="103880" cy="103879"/>
            </a:xfrm>
            <a:prstGeom prst="roundRect">
              <a:avLst>
                <a:gd name="adj" fmla="val 15000"/>
              </a:avLst>
            </a:prstGeom>
            <a:solidFill>
              <a:schemeClr val="accent2">
                <a:hueOff val="-2473792"/>
                <a:satOff val="-50209"/>
                <a:lumOff val="23543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b="1" sz="600">
                  <a:solidFill>
                    <a:srgbClr val="FFFFFF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lvl1pPr>
            </a:lstStyle>
            <a:p>
              <a:pPr/>
              <a:r>
                <a:t>J</a:t>
              </a:r>
            </a:p>
          </p:txBody>
        </p:sp>
        <p:sp>
          <p:nvSpPr>
            <p:cNvPr id="311" name="H"/>
            <p:cNvSpPr/>
            <p:nvPr/>
          </p:nvSpPr>
          <p:spPr>
            <a:xfrm>
              <a:off x="493182" y="752239"/>
              <a:ext cx="103879" cy="103879"/>
            </a:xfrm>
            <a:prstGeom prst="roundRect">
              <a:avLst>
                <a:gd name="adj" fmla="val 15000"/>
              </a:avLst>
            </a:prstGeom>
            <a:solidFill>
              <a:schemeClr val="accent4">
                <a:hueOff val="384618"/>
                <a:satOff val="3869"/>
                <a:lumOff val="5802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b="1" sz="600">
                  <a:solidFill>
                    <a:srgbClr val="FFFFFF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lvl1pPr>
            </a:lstStyle>
            <a:p>
              <a:pPr/>
              <a:r>
                <a:t>H</a:t>
              </a:r>
            </a:p>
          </p:txBody>
        </p:sp>
        <p:sp>
          <p:nvSpPr>
            <p:cNvPr id="312" name="T"/>
            <p:cNvSpPr/>
            <p:nvPr/>
          </p:nvSpPr>
          <p:spPr>
            <a:xfrm>
              <a:off x="377285" y="752239"/>
              <a:ext cx="103880" cy="103879"/>
            </a:xfrm>
            <a:prstGeom prst="roundRect">
              <a:avLst>
                <a:gd name="adj" fmla="val 15000"/>
              </a:avLst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b="1" sz="600">
                  <a:solidFill>
                    <a:srgbClr val="FFFFFF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lvl1pPr>
            </a:lstStyle>
            <a:p>
              <a:pPr/>
              <a:r>
                <a:t>T</a:t>
              </a:r>
            </a:p>
          </p:txBody>
        </p:sp>
        <p:sp>
          <p:nvSpPr>
            <p:cNvPr id="313" name="Line"/>
            <p:cNvSpPr/>
            <p:nvPr/>
          </p:nvSpPr>
          <p:spPr>
            <a:xfrm flipH="1">
              <a:off x="733325" y="519234"/>
              <a:ext cx="444837" cy="245080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defRPr sz="2600"/>
              </a:pPr>
            </a:p>
          </p:txBody>
        </p:sp>
        <p:sp>
          <p:nvSpPr>
            <p:cNvPr id="314" name="Line"/>
            <p:cNvSpPr/>
            <p:nvPr/>
          </p:nvSpPr>
          <p:spPr>
            <a:xfrm flipH="1">
              <a:off x="1711892" y="498297"/>
              <a:ext cx="396933" cy="264345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defRPr sz="2600"/>
              </a:pPr>
            </a:p>
          </p:txBody>
        </p:sp>
        <p:sp>
          <p:nvSpPr>
            <p:cNvPr id="315" name="Line"/>
            <p:cNvSpPr/>
            <p:nvPr/>
          </p:nvSpPr>
          <p:spPr>
            <a:xfrm flipH="1">
              <a:off x="1892694" y="715259"/>
              <a:ext cx="204078" cy="83543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defRPr sz="2600"/>
              </a:pPr>
            </a:p>
          </p:txBody>
        </p:sp>
        <p:sp>
          <p:nvSpPr>
            <p:cNvPr id="316" name="Line"/>
            <p:cNvSpPr/>
            <p:nvPr/>
          </p:nvSpPr>
          <p:spPr>
            <a:xfrm flipH="1" rot="16139859">
              <a:off x="2180931" y="707173"/>
              <a:ext cx="99434" cy="6048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21123" y="19979"/>
                  </a:lnTo>
                  <a:cubicBezTo>
                    <a:pt x="20121" y="19324"/>
                    <a:pt x="17459" y="18741"/>
                    <a:pt x="13619" y="18326"/>
                  </a:cubicBezTo>
                  <a:cubicBezTo>
                    <a:pt x="11945" y="18145"/>
                    <a:pt x="10089" y="18004"/>
                    <a:pt x="8479" y="17816"/>
                  </a:cubicBezTo>
                  <a:cubicBezTo>
                    <a:pt x="4552" y="17356"/>
                    <a:pt x="2421" y="16672"/>
                    <a:pt x="2716" y="15966"/>
                  </a:cubicBezTo>
                  <a:lnTo>
                    <a:pt x="0" y="0"/>
                  </a:lnTo>
                </a:path>
              </a:pathLst>
            </a:custGeom>
            <a:noFill/>
            <a:ln w="9525" cap="flat">
              <a:solidFill>
                <a:srgbClr val="00000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defRPr sz="2600"/>
              </a:pPr>
            </a:p>
          </p:txBody>
        </p:sp>
      </p:grpSp>
      <p:grpSp>
        <p:nvGrpSpPr>
          <p:cNvPr id="321" name="Group"/>
          <p:cNvGrpSpPr/>
          <p:nvPr/>
        </p:nvGrpSpPr>
        <p:grpSpPr>
          <a:xfrm>
            <a:off x="10929876" y="2523102"/>
            <a:ext cx="2803436" cy="1891869"/>
            <a:chOff x="0" y="0"/>
            <a:chExt cx="2803435" cy="1891867"/>
          </a:xfrm>
        </p:grpSpPr>
        <p:sp>
          <p:nvSpPr>
            <p:cNvPr id="318" name="RStudio saves the call history, workspace, and working directory associated with a project. It reloads each when you re-open a project."/>
            <p:cNvSpPr txBox="1"/>
            <p:nvPr/>
          </p:nvSpPr>
          <p:spPr>
            <a:xfrm>
              <a:off x="1045009" y="1095273"/>
              <a:ext cx="1758427" cy="79659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 algn="l">
                <a:lnSpc>
                  <a:spcPct val="8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sz="1000"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lvl1pPr>
            </a:lstStyle>
            <a:p>
              <a:pPr/>
              <a:r>
                <a:t>RStudio saves the call history, workspace, and working directory associated with a project. It reloads each when you re-open a project. </a:t>
              </a:r>
            </a:p>
          </p:txBody>
        </p:sp>
        <p:sp>
          <p:nvSpPr>
            <p:cNvPr id="319" name="Name of current project"/>
            <p:cNvSpPr txBox="1"/>
            <p:nvPr/>
          </p:nvSpPr>
          <p:spPr>
            <a:xfrm>
              <a:off x="0" y="1415437"/>
              <a:ext cx="923915" cy="4150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 algn="l">
                <a:lnSpc>
                  <a:spcPct val="8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sz="1000"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lvl1pPr>
            </a:lstStyle>
            <a:p>
              <a:pPr/>
              <a:r>
                <a:t>Name of current project</a:t>
              </a:r>
            </a:p>
          </p:txBody>
        </p:sp>
        <p:sp>
          <p:nvSpPr>
            <p:cNvPr id="320" name="Line"/>
            <p:cNvSpPr/>
            <p:nvPr/>
          </p:nvSpPr>
          <p:spPr>
            <a:xfrm flipV="1">
              <a:off x="508599" y="-1"/>
              <a:ext cx="202725" cy="1452569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defRPr sz="2600"/>
              </a:pPr>
            </a:p>
          </p:txBody>
        </p:sp>
      </p:grpSp>
      <p:grpSp>
        <p:nvGrpSpPr>
          <p:cNvPr id="377" name="Group"/>
          <p:cNvGrpSpPr/>
          <p:nvPr/>
        </p:nvGrpSpPr>
        <p:grpSpPr>
          <a:xfrm>
            <a:off x="10550916" y="4540430"/>
            <a:ext cx="3031872" cy="5667291"/>
            <a:chOff x="0" y="0"/>
            <a:chExt cx="3031871" cy="5667289"/>
          </a:xfrm>
        </p:grpSpPr>
        <p:pic>
          <p:nvPicPr>
            <p:cNvPr id="322" name="Screen Shot 2015-12-28 at 3.05.51 PM.png" descr="Screen Shot 2015-12-28 at 3.05.51 PM.png"/>
            <p:cNvPicPr>
              <a:picLocks noChangeAspect="1"/>
            </p:cNvPicPr>
            <p:nvPr/>
          </p:nvPicPr>
          <p:blipFill>
            <a:blip r:embed="rId11">
              <a:extLst/>
            </a:blip>
            <a:srcRect l="0" t="0" r="0" b="0"/>
            <a:stretch>
              <a:fillRect/>
            </a:stretch>
          </p:blipFill>
          <p:spPr>
            <a:xfrm>
              <a:off x="63492" y="4661382"/>
              <a:ext cx="2884441" cy="961481"/>
            </a:xfrm>
            <a:prstGeom prst="rect">
              <a:avLst/>
            </a:prstGeom>
            <a:ln w="6350" cap="flat">
              <a:solidFill>
                <a:srgbClr val="000000"/>
              </a:solidFill>
              <a:prstDash val="solid"/>
              <a:miter lim="400000"/>
            </a:ln>
            <a:effectLst/>
          </p:spPr>
        </p:pic>
        <p:sp>
          <p:nvSpPr>
            <p:cNvPr id="323" name="Rectangle"/>
            <p:cNvSpPr/>
            <p:nvPr/>
          </p:nvSpPr>
          <p:spPr>
            <a:xfrm>
              <a:off x="366260" y="5221601"/>
              <a:ext cx="2567676" cy="377047"/>
            </a:xfrm>
            <a:prstGeom prst="rect">
              <a:avLst/>
            </a:prstGeom>
            <a:solidFill>
              <a:srgbClr val="FFFFFF"/>
            </a:solidFill>
            <a:ln w="1905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defRPr sz="2600">
                  <a:solidFill>
                    <a:srgbClr val="FFFFFF"/>
                  </a:solidFill>
                </a:defRPr>
              </a:pPr>
            </a:p>
          </p:txBody>
        </p:sp>
        <p:pic>
          <p:nvPicPr>
            <p:cNvPr id="324" name="Screen Shot 2015-12-28 at 1.57.10 PM.png" descr="Screen Shot 2015-12-28 at 1.57.10 PM.png"/>
            <p:cNvPicPr>
              <a:picLocks noChangeAspect="1"/>
            </p:cNvPicPr>
            <p:nvPr/>
          </p:nvPicPr>
          <p:blipFill>
            <a:blip r:embed="rId12">
              <a:extLst/>
            </a:blip>
            <a:srcRect l="0" t="0" r="0" b="0"/>
            <a:stretch>
              <a:fillRect/>
            </a:stretch>
          </p:blipFill>
          <p:spPr>
            <a:xfrm>
              <a:off x="60523" y="3831268"/>
              <a:ext cx="2884441" cy="601569"/>
            </a:xfrm>
            <a:prstGeom prst="rect">
              <a:avLst/>
            </a:prstGeom>
            <a:ln w="6350" cap="flat">
              <a:solidFill>
                <a:srgbClr val="000000"/>
              </a:solidFill>
              <a:prstDash val="solid"/>
              <a:miter lim="400000"/>
            </a:ln>
            <a:effectLst/>
          </p:spPr>
        </p:pic>
        <p:pic>
          <p:nvPicPr>
            <p:cNvPr id="325" name="Screen Shot 2015-12-28 at 1.34.11 PM.png" descr="Screen Shot 2015-12-28 at 1.34.11 PM.png"/>
            <p:cNvPicPr>
              <a:picLocks noChangeAspect="1"/>
            </p:cNvPicPr>
            <p:nvPr/>
          </p:nvPicPr>
          <p:blipFill>
            <a:blip r:embed="rId13">
              <a:extLst/>
            </a:blip>
            <a:srcRect l="0" t="0" r="0" b="0"/>
            <a:stretch>
              <a:fillRect/>
            </a:stretch>
          </p:blipFill>
          <p:spPr>
            <a:xfrm>
              <a:off x="63492" y="1042436"/>
              <a:ext cx="2884441" cy="1449906"/>
            </a:xfrm>
            <a:prstGeom prst="rect">
              <a:avLst/>
            </a:prstGeom>
            <a:ln w="6350" cap="flat">
              <a:solidFill>
                <a:srgbClr val="000000"/>
              </a:solidFill>
              <a:prstDash val="solid"/>
              <a:miter lim="400000"/>
            </a:ln>
            <a:effectLst/>
          </p:spPr>
        </p:pic>
        <p:sp>
          <p:nvSpPr>
            <p:cNvPr id="326" name="Rectangle"/>
            <p:cNvSpPr/>
            <p:nvPr/>
          </p:nvSpPr>
          <p:spPr>
            <a:xfrm>
              <a:off x="75020" y="1253428"/>
              <a:ext cx="2869743" cy="1236198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defRPr sz="2600">
                  <a:solidFill>
                    <a:srgbClr val="FFFFFF"/>
                  </a:solidFill>
                </a:defRPr>
              </a:pPr>
            </a:p>
          </p:txBody>
        </p:sp>
        <p:pic>
          <p:nvPicPr>
            <p:cNvPr id="327" name="Screen Shot 2015-12-28 at 1.32.18 PM.png" descr="Screen Shot 2015-12-28 at 1.32.18 PM.png"/>
            <p:cNvPicPr>
              <a:picLocks noChangeAspect="1"/>
            </p:cNvPicPr>
            <p:nvPr/>
          </p:nvPicPr>
          <p:blipFill>
            <a:blip r:embed="rId14">
              <a:extLst/>
            </a:blip>
            <a:srcRect l="0" t="0" r="0" b="0"/>
            <a:stretch>
              <a:fillRect/>
            </a:stretch>
          </p:blipFill>
          <p:spPr>
            <a:xfrm>
              <a:off x="63492" y="2744135"/>
              <a:ext cx="2884441" cy="708280"/>
            </a:xfrm>
            <a:prstGeom prst="rect">
              <a:avLst/>
            </a:prstGeom>
            <a:ln w="6350" cap="flat">
              <a:solidFill>
                <a:srgbClr val="000000"/>
              </a:solidFill>
              <a:prstDash val="solid"/>
              <a:miter lim="400000"/>
            </a:ln>
            <a:effectLst/>
          </p:spPr>
        </p:pic>
        <p:sp>
          <p:nvSpPr>
            <p:cNvPr id="328" name="Rectangle"/>
            <p:cNvSpPr/>
            <p:nvPr/>
          </p:nvSpPr>
          <p:spPr>
            <a:xfrm>
              <a:off x="75020" y="3076757"/>
              <a:ext cx="2855448" cy="36248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defRPr sz="26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29" name="Rectangle"/>
            <p:cNvSpPr/>
            <p:nvPr/>
          </p:nvSpPr>
          <p:spPr>
            <a:xfrm>
              <a:off x="102626" y="4054188"/>
              <a:ext cx="2800235" cy="36248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defRPr sz="2600">
                  <a:solidFill>
                    <a:srgbClr val="FFFFFF"/>
                  </a:solidFill>
                </a:defRPr>
              </a:pPr>
            </a:p>
          </p:txBody>
        </p:sp>
        <p:pic>
          <p:nvPicPr>
            <p:cNvPr id="330" name="Screen Shot 2015-12-28 at 1.28.41 PM.png" descr="Screen Shot 2015-12-28 at 1.28.41 PM.png"/>
            <p:cNvPicPr>
              <a:picLocks noChangeAspect="1"/>
            </p:cNvPicPr>
            <p:nvPr/>
          </p:nvPicPr>
          <p:blipFill>
            <a:blip r:embed="rId15">
              <a:extLst/>
            </a:blip>
            <a:srcRect l="0" t="0" r="0" b="0"/>
            <a:stretch>
              <a:fillRect/>
            </a:stretch>
          </p:blipFill>
          <p:spPr>
            <a:xfrm>
              <a:off x="60523" y="212066"/>
              <a:ext cx="2884441" cy="607794"/>
            </a:xfrm>
            <a:prstGeom prst="rect">
              <a:avLst/>
            </a:prstGeom>
            <a:ln w="6350" cap="flat">
              <a:solidFill>
                <a:srgbClr val="000000"/>
              </a:solidFill>
              <a:prstDash val="solid"/>
              <a:miter lim="400000"/>
            </a:ln>
            <a:effectLst/>
          </p:spPr>
        </p:pic>
        <p:sp>
          <p:nvSpPr>
            <p:cNvPr id="331" name="View(&lt;data&gt;) opens spreadsheet like view of data set"/>
            <p:cNvSpPr txBox="1"/>
            <p:nvPr/>
          </p:nvSpPr>
          <p:spPr>
            <a:xfrm>
              <a:off x="0" y="4449179"/>
              <a:ext cx="3031872" cy="26061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sz="1000"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r>
                <a:rPr b="1">
                  <a:latin typeface="Source Sans Pro"/>
                  <a:ea typeface="Source Sans Pro"/>
                  <a:cs typeface="Source Sans Pro"/>
                  <a:sym typeface="Source Sans Pro"/>
                </a:rPr>
                <a:t>View(&lt;data&gt;) </a:t>
              </a:r>
              <a:r>
                <a:t>opens spreadsheet like view of data set</a:t>
              </a:r>
            </a:p>
          </p:txBody>
        </p:sp>
        <p:sp>
          <p:nvSpPr>
            <p:cNvPr id="332" name="Sort by values"/>
            <p:cNvSpPr txBox="1"/>
            <p:nvPr/>
          </p:nvSpPr>
          <p:spPr>
            <a:xfrm>
              <a:off x="1743376" y="5261595"/>
              <a:ext cx="504597" cy="38612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 algn="l">
                <a:lnSpc>
                  <a:spcPct val="8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sz="1000"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lvl1pPr>
            </a:lstStyle>
            <a:p>
              <a:pPr/>
              <a:r>
                <a:t>Sort by values</a:t>
              </a:r>
            </a:p>
          </p:txBody>
        </p:sp>
        <p:sp>
          <p:nvSpPr>
            <p:cNvPr id="333" name="Filter rows by value or value range"/>
            <p:cNvSpPr txBox="1"/>
            <p:nvPr/>
          </p:nvSpPr>
          <p:spPr>
            <a:xfrm>
              <a:off x="340488" y="5261595"/>
              <a:ext cx="1143453" cy="40569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 algn="l">
                <a:lnSpc>
                  <a:spcPct val="8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sz="1000"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lvl1pPr>
            </a:lstStyle>
            <a:p>
              <a:pPr/>
              <a:r>
                <a:t>Filter rows by value or value range</a:t>
              </a:r>
            </a:p>
          </p:txBody>
        </p:sp>
        <p:sp>
          <p:nvSpPr>
            <p:cNvPr id="334" name="Search for value"/>
            <p:cNvSpPr txBox="1"/>
            <p:nvPr/>
          </p:nvSpPr>
          <p:spPr>
            <a:xfrm>
              <a:off x="2381465" y="5261595"/>
              <a:ext cx="583942" cy="38612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 algn="l">
                <a:lnSpc>
                  <a:spcPct val="8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sz="1000"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lvl1pPr>
            </a:lstStyle>
            <a:p>
              <a:pPr/>
              <a:r>
                <a:t>Search for value</a:t>
              </a:r>
            </a:p>
          </p:txBody>
        </p:sp>
        <p:sp>
          <p:nvSpPr>
            <p:cNvPr id="335" name="Viewer Pane displays HTML content, such as Shiny apps, RMarkdown reports, and interactive visualizations"/>
            <p:cNvSpPr txBox="1"/>
            <p:nvPr/>
          </p:nvSpPr>
          <p:spPr>
            <a:xfrm>
              <a:off x="9626" y="3470811"/>
              <a:ext cx="2992172" cy="3959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>
                <a:lnSpc>
                  <a:spcPct val="8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sz="1000"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lvl1pPr>
            </a:lstStyle>
            <a:p>
              <a:pPr/>
              <a:r>
                <a:t>Viewer Pane displays HTML content, such as Shiny apps, RMarkdown reports, and interactive visualizations</a:t>
              </a:r>
            </a:p>
          </p:txBody>
        </p:sp>
        <p:sp>
          <p:nvSpPr>
            <p:cNvPr id="336" name="Stop Shiny app"/>
            <p:cNvSpPr txBox="1"/>
            <p:nvPr/>
          </p:nvSpPr>
          <p:spPr>
            <a:xfrm>
              <a:off x="36786" y="4081424"/>
              <a:ext cx="701108" cy="4002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 algn="l">
                <a:lnSpc>
                  <a:spcPct val="8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sz="1000"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lvl1pPr>
            </a:lstStyle>
            <a:p>
              <a:pPr/>
              <a:r>
                <a:t>Stop Shiny app</a:t>
              </a:r>
            </a:p>
          </p:txBody>
        </p:sp>
        <p:sp>
          <p:nvSpPr>
            <p:cNvPr id="337" name="Publish to shinyapps.io, rpubs, RSConnect, …"/>
            <p:cNvSpPr txBox="1"/>
            <p:nvPr/>
          </p:nvSpPr>
          <p:spPr>
            <a:xfrm>
              <a:off x="1053285" y="4081424"/>
              <a:ext cx="1535215" cy="3910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 algn="l">
                <a:lnSpc>
                  <a:spcPct val="8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sz="1000"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lvl1pPr>
            </a:lstStyle>
            <a:p>
              <a:pPr/>
              <a:r>
                <a:t>Publish to shinyapps.io, rpubs, RSConnect, …</a:t>
              </a:r>
            </a:p>
          </p:txBody>
        </p:sp>
        <p:sp>
          <p:nvSpPr>
            <p:cNvPr id="338" name="Refresh"/>
            <p:cNvSpPr txBox="1"/>
            <p:nvPr/>
          </p:nvSpPr>
          <p:spPr>
            <a:xfrm>
              <a:off x="2481482" y="4073580"/>
              <a:ext cx="504597" cy="26061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 algn="l">
                <a:lnSpc>
                  <a:spcPct val="8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sz="1000"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lvl1pPr>
            </a:lstStyle>
            <a:p>
              <a:pPr/>
              <a:r>
                <a:t>Refresh </a:t>
              </a:r>
            </a:p>
          </p:txBody>
        </p:sp>
        <p:sp>
          <p:nvSpPr>
            <p:cNvPr id="339" name="RStudio opens documentation in a dedicated Help pane"/>
            <p:cNvSpPr txBox="1"/>
            <p:nvPr/>
          </p:nvSpPr>
          <p:spPr>
            <a:xfrm>
              <a:off x="9626" y="2522121"/>
              <a:ext cx="2992172" cy="26061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>
                <a:lnSpc>
                  <a:spcPct val="8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sz="1000"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lvl1pPr>
            </a:lstStyle>
            <a:p>
              <a:pPr/>
              <a:r>
                <a:t>RStudio opens documentation in a dedicated Help pane</a:t>
              </a:r>
            </a:p>
          </p:txBody>
        </p:sp>
        <p:sp>
          <p:nvSpPr>
            <p:cNvPr id="340" name="Home page of helpful links"/>
            <p:cNvSpPr txBox="1"/>
            <p:nvPr/>
          </p:nvSpPr>
          <p:spPr>
            <a:xfrm>
              <a:off x="41500" y="3098128"/>
              <a:ext cx="860644" cy="3953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 algn="l">
                <a:lnSpc>
                  <a:spcPct val="8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sz="1000"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lvl1pPr>
            </a:lstStyle>
            <a:p>
              <a:pPr/>
              <a:r>
                <a:t>Home page of helpful links </a:t>
              </a:r>
            </a:p>
          </p:txBody>
        </p:sp>
        <p:sp>
          <p:nvSpPr>
            <p:cNvPr id="341" name="Search within help file"/>
            <p:cNvSpPr txBox="1"/>
            <p:nvPr/>
          </p:nvSpPr>
          <p:spPr>
            <a:xfrm>
              <a:off x="1039684" y="3098128"/>
              <a:ext cx="860644" cy="4100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 algn="l">
                <a:lnSpc>
                  <a:spcPct val="8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sz="1000"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lvl1pPr>
            </a:lstStyle>
            <a:p>
              <a:pPr/>
              <a:r>
                <a:t>Search within help file</a:t>
              </a:r>
            </a:p>
          </p:txBody>
        </p:sp>
        <p:sp>
          <p:nvSpPr>
            <p:cNvPr id="342" name="Search for help file"/>
            <p:cNvSpPr txBox="1"/>
            <p:nvPr/>
          </p:nvSpPr>
          <p:spPr>
            <a:xfrm>
              <a:off x="2014588" y="3098128"/>
              <a:ext cx="641846" cy="4100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 algn="l">
                <a:lnSpc>
                  <a:spcPct val="8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sz="1000"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lvl1pPr>
            </a:lstStyle>
            <a:p>
              <a:pPr/>
              <a:r>
                <a:t>Search for help file</a:t>
              </a:r>
            </a:p>
          </p:txBody>
        </p:sp>
        <p:sp>
          <p:nvSpPr>
            <p:cNvPr id="343" name="GUI Package manager lists every installed package"/>
            <p:cNvSpPr txBox="1"/>
            <p:nvPr/>
          </p:nvSpPr>
          <p:spPr>
            <a:xfrm>
              <a:off x="147076" y="824731"/>
              <a:ext cx="2717272" cy="26061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>
                <a:lnSpc>
                  <a:spcPct val="8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sz="1000"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lvl1pPr>
            </a:lstStyle>
            <a:p>
              <a:pPr/>
              <a:r>
                <a:t>GUI Package manager lists every installed package</a:t>
              </a:r>
            </a:p>
          </p:txBody>
        </p:sp>
        <p:sp>
          <p:nvSpPr>
            <p:cNvPr id="344" name="Click to load package with library(). Unclick to detach package with detach()"/>
            <p:cNvSpPr txBox="1"/>
            <p:nvPr/>
          </p:nvSpPr>
          <p:spPr>
            <a:xfrm>
              <a:off x="44508" y="1965291"/>
              <a:ext cx="1535215" cy="5496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l">
                <a:lnSpc>
                  <a:spcPct val="8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sz="1000"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r>
                <a:t>Click to load package with </a:t>
              </a:r>
              <a:r>
                <a:rPr b="1">
                  <a:latin typeface="Source Sans Pro"/>
                  <a:ea typeface="Source Sans Pro"/>
                  <a:cs typeface="Source Sans Pro"/>
                  <a:sym typeface="Source Sans Pro"/>
                </a:rPr>
                <a:t>library()</a:t>
              </a:r>
              <a:r>
                <a:t>.</a:t>
              </a:r>
              <a:r>
                <a:rPr b="1">
                  <a:latin typeface="Source Sans Pro"/>
                  <a:ea typeface="Source Sans Pro"/>
                  <a:cs typeface="Source Sans Pro"/>
                  <a:sym typeface="Source Sans Pro"/>
                </a:rPr>
                <a:t> </a:t>
              </a:r>
              <a:r>
                <a:t>Unclick to detach package with </a:t>
              </a:r>
              <a:r>
                <a:rPr b="1">
                  <a:latin typeface="Source Sans Pro"/>
                  <a:ea typeface="Source Sans Pro"/>
                  <a:cs typeface="Source Sans Pro"/>
                  <a:sym typeface="Source Sans Pro"/>
                </a:rPr>
                <a:t>detach()</a:t>
              </a:r>
            </a:p>
          </p:txBody>
        </p:sp>
        <p:sp>
          <p:nvSpPr>
            <p:cNvPr id="345" name="Delete from library"/>
            <p:cNvSpPr txBox="1"/>
            <p:nvPr/>
          </p:nvSpPr>
          <p:spPr>
            <a:xfrm>
              <a:off x="2498383" y="1965291"/>
              <a:ext cx="438954" cy="5465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 algn="l">
                <a:lnSpc>
                  <a:spcPct val="8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sz="1000"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lvl1pPr>
            </a:lstStyle>
            <a:p>
              <a:pPr/>
              <a:r>
                <a:t>Delete from library</a:t>
              </a:r>
            </a:p>
          </p:txBody>
        </p:sp>
        <p:sp>
          <p:nvSpPr>
            <p:cNvPr id="346" name="Install Packages"/>
            <p:cNvSpPr txBox="1"/>
            <p:nvPr/>
          </p:nvSpPr>
          <p:spPr>
            <a:xfrm>
              <a:off x="44508" y="1265504"/>
              <a:ext cx="603717" cy="40023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 algn="l">
                <a:lnSpc>
                  <a:spcPct val="8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sz="1000"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lvl1pPr>
            </a:lstStyle>
            <a:p>
              <a:pPr/>
              <a:r>
                <a:t>Install Packages</a:t>
              </a:r>
            </a:p>
          </p:txBody>
        </p:sp>
        <p:sp>
          <p:nvSpPr>
            <p:cNvPr id="347" name="Update Packages"/>
            <p:cNvSpPr txBox="1"/>
            <p:nvPr/>
          </p:nvSpPr>
          <p:spPr>
            <a:xfrm>
              <a:off x="645125" y="1265504"/>
              <a:ext cx="603717" cy="4057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 algn="l">
                <a:lnSpc>
                  <a:spcPct val="8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sz="1000"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lvl1pPr>
            </a:lstStyle>
            <a:p>
              <a:pPr/>
              <a:r>
                <a:t>Update Packages</a:t>
              </a:r>
            </a:p>
          </p:txBody>
        </p:sp>
        <p:sp>
          <p:nvSpPr>
            <p:cNvPr id="348" name="Create reproducible package library for your project"/>
            <p:cNvSpPr txBox="1"/>
            <p:nvPr/>
          </p:nvSpPr>
          <p:spPr>
            <a:xfrm>
              <a:off x="1210632" y="1265504"/>
              <a:ext cx="1658451" cy="4100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 algn="l">
                <a:lnSpc>
                  <a:spcPct val="8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sz="1000"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lvl1pPr>
            </a:lstStyle>
            <a:p>
              <a:pPr/>
              <a:r>
                <a:t>Create reproducible package library for your project</a:t>
              </a:r>
            </a:p>
          </p:txBody>
        </p:sp>
        <p:sp>
          <p:nvSpPr>
            <p:cNvPr id="349" name="RStudio opens plots in a dedicated Plots pane"/>
            <p:cNvSpPr txBox="1"/>
            <p:nvPr/>
          </p:nvSpPr>
          <p:spPr>
            <a:xfrm>
              <a:off x="266235" y="0"/>
              <a:ext cx="2478954" cy="26061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>
                <a:lnSpc>
                  <a:spcPct val="8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sz="1000"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lvl1pPr>
            </a:lstStyle>
            <a:p>
              <a:pPr/>
              <a:r>
                <a:t>RStudio opens plots in a dedicated Plots pane</a:t>
              </a:r>
            </a:p>
          </p:txBody>
        </p:sp>
        <p:sp>
          <p:nvSpPr>
            <p:cNvPr id="350" name="Navigate recent plots"/>
            <p:cNvSpPr txBox="1"/>
            <p:nvPr/>
          </p:nvSpPr>
          <p:spPr>
            <a:xfrm>
              <a:off x="44508" y="466354"/>
              <a:ext cx="770068" cy="4100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 algn="l">
                <a:lnSpc>
                  <a:spcPct val="8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sz="1000"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lvl1pPr>
            </a:lstStyle>
            <a:p>
              <a:pPr/>
              <a:r>
                <a:t>Navigate recent plots</a:t>
              </a:r>
            </a:p>
          </p:txBody>
        </p:sp>
        <p:sp>
          <p:nvSpPr>
            <p:cNvPr id="351" name="Open in window"/>
            <p:cNvSpPr txBox="1"/>
            <p:nvPr/>
          </p:nvSpPr>
          <p:spPr>
            <a:xfrm>
              <a:off x="746894" y="466354"/>
              <a:ext cx="537869" cy="38612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 algn="l">
                <a:lnSpc>
                  <a:spcPct val="8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sz="1000"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lvl1pPr>
            </a:lstStyle>
            <a:p>
              <a:pPr/>
              <a:r>
                <a:t>Open in window</a:t>
              </a:r>
            </a:p>
          </p:txBody>
        </p:sp>
        <p:sp>
          <p:nvSpPr>
            <p:cNvPr id="352" name="Export plot"/>
            <p:cNvSpPr txBox="1"/>
            <p:nvPr/>
          </p:nvSpPr>
          <p:spPr>
            <a:xfrm>
              <a:off x="1297283" y="466354"/>
              <a:ext cx="486125" cy="4100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 algn="l">
                <a:lnSpc>
                  <a:spcPct val="8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1" sz="1000">
                  <a:latin typeface="Source Sans Pro"/>
                  <a:ea typeface="Source Sans Pro"/>
                  <a:cs typeface="Source Sans Pro"/>
                  <a:sym typeface="Source Sans Pro"/>
                </a:defRPr>
              </a:lvl1pPr>
            </a:lstStyle>
            <a:p>
              <a:pPr/>
              <a:r>
                <a:t>Export plot</a:t>
              </a:r>
            </a:p>
          </p:txBody>
        </p:sp>
        <p:sp>
          <p:nvSpPr>
            <p:cNvPr id="353" name="Delete plot"/>
            <p:cNvSpPr txBox="1"/>
            <p:nvPr/>
          </p:nvSpPr>
          <p:spPr>
            <a:xfrm>
              <a:off x="1794266" y="466354"/>
              <a:ext cx="504597" cy="39588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 algn="l">
                <a:lnSpc>
                  <a:spcPct val="8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sz="1000"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lvl1pPr>
            </a:lstStyle>
            <a:p>
              <a:pPr/>
              <a:r>
                <a:t>Delete plot</a:t>
              </a:r>
            </a:p>
          </p:txBody>
        </p:sp>
        <p:sp>
          <p:nvSpPr>
            <p:cNvPr id="354" name="Delete all plots"/>
            <p:cNvSpPr txBox="1"/>
            <p:nvPr/>
          </p:nvSpPr>
          <p:spPr>
            <a:xfrm>
              <a:off x="2278182" y="466354"/>
              <a:ext cx="537869" cy="4100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 algn="l">
                <a:lnSpc>
                  <a:spcPct val="8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sz="1000"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lvl1pPr>
            </a:lstStyle>
            <a:p>
              <a:pPr/>
              <a:r>
                <a:t>Delete all plots</a:t>
              </a:r>
            </a:p>
          </p:txBody>
        </p:sp>
        <p:sp>
          <p:nvSpPr>
            <p:cNvPr id="355" name="Line"/>
            <p:cNvSpPr/>
            <p:nvPr/>
          </p:nvSpPr>
          <p:spPr>
            <a:xfrm flipH="1" flipV="1">
              <a:off x="129967" y="421263"/>
              <a:ext cx="3" cy="113432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defRPr sz="2600"/>
              </a:pPr>
            </a:p>
          </p:txBody>
        </p:sp>
        <p:sp>
          <p:nvSpPr>
            <p:cNvPr id="356" name="Line"/>
            <p:cNvSpPr/>
            <p:nvPr/>
          </p:nvSpPr>
          <p:spPr>
            <a:xfrm flipH="1" flipV="1">
              <a:off x="523534" y="401351"/>
              <a:ext cx="257235" cy="150900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defRPr sz="2600"/>
              </a:pPr>
            </a:p>
          </p:txBody>
        </p:sp>
        <p:sp>
          <p:nvSpPr>
            <p:cNvPr id="357" name="Line"/>
            <p:cNvSpPr/>
            <p:nvPr/>
          </p:nvSpPr>
          <p:spPr>
            <a:xfrm flipH="1" flipV="1">
              <a:off x="930956" y="413711"/>
              <a:ext cx="389360" cy="138200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defRPr sz="2600"/>
              </a:pPr>
            </a:p>
          </p:txBody>
        </p:sp>
        <p:sp>
          <p:nvSpPr>
            <p:cNvPr id="358" name="Line"/>
            <p:cNvSpPr/>
            <p:nvPr/>
          </p:nvSpPr>
          <p:spPr>
            <a:xfrm flipH="1" flipV="1">
              <a:off x="1104685" y="402360"/>
              <a:ext cx="708830" cy="162969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defRPr sz="2600"/>
              </a:pPr>
            </a:p>
          </p:txBody>
        </p:sp>
        <p:sp>
          <p:nvSpPr>
            <p:cNvPr id="359" name="Line"/>
            <p:cNvSpPr/>
            <p:nvPr/>
          </p:nvSpPr>
          <p:spPr>
            <a:xfrm flipH="1" flipV="1">
              <a:off x="1257089" y="378049"/>
              <a:ext cx="1039736" cy="188369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defRPr sz="2600"/>
              </a:pPr>
            </a:p>
          </p:txBody>
        </p:sp>
        <p:pic>
          <p:nvPicPr>
            <p:cNvPr id="360" name="Screen Shot 2015-12-28 at 1.46.46 PM.png" descr="Screen Shot 2015-12-28 at 1.46.46 PM.png"/>
            <p:cNvPicPr>
              <a:picLocks noChangeAspect="1"/>
            </p:cNvPicPr>
            <p:nvPr/>
          </p:nvPicPr>
          <p:blipFill>
            <a:blip r:embed="rId16">
              <a:extLst/>
            </a:blip>
            <a:srcRect l="1580" t="0" r="1580" b="4498"/>
            <a:stretch>
              <a:fillRect/>
            </a:stretch>
          </p:blipFill>
          <p:spPr>
            <a:xfrm>
              <a:off x="112267" y="1636019"/>
              <a:ext cx="2793281" cy="26958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61" name="Package version installed"/>
            <p:cNvSpPr txBox="1"/>
            <p:nvPr/>
          </p:nvSpPr>
          <p:spPr>
            <a:xfrm>
              <a:off x="1904862" y="1965291"/>
              <a:ext cx="583942" cy="5116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 algn="l">
                <a:lnSpc>
                  <a:spcPct val="8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sz="1000"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lvl1pPr>
            </a:lstStyle>
            <a:p>
              <a:pPr/>
              <a:r>
                <a:t>Package version installed</a:t>
              </a:r>
            </a:p>
          </p:txBody>
        </p:sp>
        <p:sp>
          <p:nvSpPr>
            <p:cNvPr id="362" name="Line"/>
            <p:cNvSpPr/>
            <p:nvPr/>
          </p:nvSpPr>
          <p:spPr>
            <a:xfrm flipH="1" flipV="1">
              <a:off x="223611" y="1227985"/>
              <a:ext cx="3" cy="114693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defRPr sz="2600"/>
              </a:pPr>
            </a:p>
          </p:txBody>
        </p:sp>
        <p:sp>
          <p:nvSpPr>
            <p:cNvPr id="363" name="Line"/>
            <p:cNvSpPr/>
            <p:nvPr/>
          </p:nvSpPr>
          <p:spPr>
            <a:xfrm flipH="1" flipV="1">
              <a:off x="628085" y="1241316"/>
              <a:ext cx="85746" cy="101994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defRPr sz="2600"/>
              </a:pPr>
            </a:p>
          </p:txBody>
        </p:sp>
        <p:sp>
          <p:nvSpPr>
            <p:cNvPr id="364" name="Line"/>
            <p:cNvSpPr/>
            <p:nvPr/>
          </p:nvSpPr>
          <p:spPr>
            <a:xfrm flipH="1" flipV="1">
              <a:off x="1041966" y="1220284"/>
              <a:ext cx="232466" cy="127393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defRPr sz="2600"/>
              </a:pPr>
            </a:p>
          </p:txBody>
        </p:sp>
        <p:sp>
          <p:nvSpPr>
            <p:cNvPr id="365" name="Line"/>
            <p:cNvSpPr/>
            <p:nvPr/>
          </p:nvSpPr>
          <p:spPr>
            <a:xfrm flipH="1" flipV="1">
              <a:off x="159401" y="1920046"/>
              <a:ext cx="3" cy="100731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defRPr sz="2600"/>
              </a:pPr>
            </a:p>
          </p:txBody>
        </p:sp>
        <p:sp>
          <p:nvSpPr>
            <p:cNvPr id="366" name="Line"/>
            <p:cNvSpPr/>
            <p:nvPr/>
          </p:nvSpPr>
          <p:spPr>
            <a:xfrm flipV="1">
              <a:off x="2298333" y="1897188"/>
              <a:ext cx="140967" cy="116829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defRPr sz="2600"/>
              </a:pPr>
            </a:p>
          </p:txBody>
        </p:sp>
        <p:sp>
          <p:nvSpPr>
            <p:cNvPr id="367" name="Line"/>
            <p:cNvSpPr/>
            <p:nvPr/>
          </p:nvSpPr>
          <p:spPr>
            <a:xfrm flipV="1">
              <a:off x="2744806" y="1917175"/>
              <a:ext cx="69118" cy="105324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defRPr sz="2600"/>
              </a:pPr>
            </a:p>
          </p:txBody>
        </p:sp>
        <p:sp>
          <p:nvSpPr>
            <p:cNvPr id="368" name="Line"/>
            <p:cNvSpPr/>
            <p:nvPr/>
          </p:nvSpPr>
          <p:spPr>
            <a:xfrm flipH="1" flipV="1">
              <a:off x="367738" y="2930881"/>
              <a:ext cx="3" cy="235382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defRPr sz="2600"/>
              </a:pPr>
            </a:p>
          </p:txBody>
        </p:sp>
        <p:sp>
          <p:nvSpPr>
            <p:cNvPr id="369" name="Line"/>
            <p:cNvSpPr/>
            <p:nvPr/>
          </p:nvSpPr>
          <p:spPr>
            <a:xfrm flipH="1" flipV="1">
              <a:off x="1084589" y="3003913"/>
              <a:ext cx="38103" cy="151531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defRPr sz="2600"/>
              </a:pPr>
            </a:p>
          </p:txBody>
        </p:sp>
        <p:sp>
          <p:nvSpPr>
            <p:cNvPr id="370" name="Line"/>
            <p:cNvSpPr/>
            <p:nvPr/>
          </p:nvSpPr>
          <p:spPr>
            <a:xfrm flipH="1" flipV="1">
              <a:off x="2341683" y="2890479"/>
              <a:ext cx="88902" cy="284919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defRPr sz="2600"/>
              </a:pPr>
            </a:p>
          </p:txBody>
        </p:sp>
        <p:sp>
          <p:nvSpPr>
            <p:cNvPr id="371" name="Line"/>
            <p:cNvSpPr/>
            <p:nvPr/>
          </p:nvSpPr>
          <p:spPr>
            <a:xfrm flipV="1">
              <a:off x="239006" y="4010354"/>
              <a:ext cx="38099" cy="151532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defRPr sz="2600"/>
              </a:pPr>
            </a:p>
          </p:txBody>
        </p:sp>
        <p:sp>
          <p:nvSpPr>
            <p:cNvPr id="372" name="Line"/>
            <p:cNvSpPr/>
            <p:nvPr/>
          </p:nvSpPr>
          <p:spPr>
            <a:xfrm flipH="1" flipV="1">
              <a:off x="2885201" y="4008478"/>
              <a:ext cx="3" cy="151531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defRPr sz="2600"/>
              </a:pPr>
            </a:p>
          </p:txBody>
        </p:sp>
        <p:sp>
          <p:nvSpPr>
            <p:cNvPr id="373" name="Line"/>
            <p:cNvSpPr/>
            <p:nvPr/>
          </p:nvSpPr>
          <p:spPr>
            <a:xfrm flipV="1">
              <a:off x="1995250" y="3998379"/>
              <a:ext cx="464251" cy="147982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defRPr sz="2600"/>
              </a:pPr>
            </a:p>
          </p:txBody>
        </p:sp>
        <p:sp>
          <p:nvSpPr>
            <p:cNvPr id="374" name="Line"/>
            <p:cNvSpPr/>
            <p:nvPr/>
          </p:nvSpPr>
          <p:spPr>
            <a:xfrm flipH="1" flipV="1">
              <a:off x="298805" y="4749572"/>
              <a:ext cx="134427" cy="563261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defRPr sz="2600"/>
              </a:pPr>
            </a:p>
          </p:txBody>
        </p:sp>
        <p:sp>
          <p:nvSpPr>
            <p:cNvPr id="375" name="Line"/>
            <p:cNvSpPr/>
            <p:nvPr/>
          </p:nvSpPr>
          <p:spPr>
            <a:xfrm flipV="1">
              <a:off x="1828074" y="4860746"/>
              <a:ext cx="156795" cy="439698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defRPr sz="2600"/>
              </a:pPr>
            </a:p>
          </p:txBody>
        </p:sp>
        <p:sp>
          <p:nvSpPr>
            <p:cNvPr id="376" name="Line"/>
            <p:cNvSpPr/>
            <p:nvPr/>
          </p:nvSpPr>
          <p:spPr>
            <a:xfrm flipV="1">
              <a:off x="2546571" y="4730470"/>
              <a:ext cx="546" cy="578411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defRPr sz="2600"/>
              </a:pPr>
            </a:p>
          </p:txBody>
        </p:sp>
      </p:grpSp>
      <p:grpSp>
        <p:nvGrpSpPr>
          <p:cNvPr id="406" name="Group"/>
          <p:cNvGrpSpPr/>
          <p:nvPr/>
        </p:nvGrpSpPr>
        <p:grpSpPr>
          <a:xfrm>
            <a:off x="424580" y="7235043"/>
            <a:ext cx="6438901" cy="2865780"/>
            <a:chOff x="0" y="94306"/>
            <a:chExt cx="6438899" cy="2865778"/>
          </a:xfrm>
        </p:grpSpPr>
        <p:pic>
          <p:nvPicPr>
            <p:cNvPr id="378" name="Screen Shot 2015-12-28 at 4.57.02 PM.png" descr="Screen Shot 2015-12-28 at 4.57.02 PM.png"/>
            <p:cNvPicPr>
              <a:picLocks noChangeAspect="1"/>
            </p:cNvPicPr>
            <p:nvPr/>
          </p:nvPicPr>
          <p:blipFill>
            <a:blip r:embed="rId17">
              <a:extLst/>
            </a:blip>
            <a:srcRect l="0" t="0" r="0" b="0"/>
            <a:stretch>
              <a:fillRect/>
            </a:stretch>
          </p:blipFill>
          <p:spPr>
            <a:xfrm>
              <a:off x="3771168" y="744341"/>
              <a:ext cx="2582483" cy="720546"/>
            </a:xfrm>
            <a:prstGeom prst="rect">
              <a:avLst/>
            </a:prstGeom>
            <a:ln w="6350" cap="flat">
              <a:solidFill>
                <a:srgbClr val="000000"/>
              </a:solidFill>
              <a:prstDash val="solid"/>
              <a:miter lim="400000"/>
            </a:ln>
            <a:effectLst/>
          </p:spPr>
        </p:pic>
        <p:sp>
          <p:nvSpPr>
            <p:cNvPr id="379" name="Examine variables in executing environment"/>
            <p:cNvSpPr txBox="1"/>
            <p:nvPr/>
          </p:nvSpPr>
          <p:spPr>
            <a:xfrm>
              <a:off x="1258549" y="2431267"/>
              <a:ext cx="1079758" cy="5115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 algn="l">
                <a:lnSpc>
                  <a:spcPct val="8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sz="1000"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lvl1pPr>
            </a:lstStyle>
            <a:p>
              <a:pPr/>
              <a:r>
                <a:t>Examine variables in executing environment</a:t>
              </a:r>
            </a:p>
          </p:txBody>
        </p:sp>
        <p:sp>
          <p:nvSpPr>
            <p:cNvPr id="380" name="Open with debug(), browse(), or a breakpoint. RStudio will open the debugger mode when it encounters a breakpoint while executing code."/>
            <p:cNvSpPr txBox="1"/>
            <p:nvPr/>
          </p:nvSpPr>
          <p:spPr>
            <a:xfrm>
              <a:off x="-1" y="227654"/>
              <a:ext cx="3736998" cy="40022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l">
                <a:lnSpc>
                  <a:spcPct val="8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sz="1000"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r>
                <a:t>Open with </a:t>
              </a:r>
              <a:r>
                <a:rPr b="1">
                  <a:latin typeface="Source Sans Pro"/>
                  <a:ea typeface="Source Sans Pro"/>
                  <a:cs typeface="Source Sans Pro"/>
                  <a:sym typeface="Source Sans Pro"/>
                </a:rPr>
                <a:t>debug(),</a:t>
              </a:r>
              <a:r>
                <a:t> </a:t>
              </a:r>
              <a:r>
                <a:rPr b="1">
                  <a:latin typeface="Source Sans Pro"/>
                  <a:ea typeface="Source Sans Pro"/>
                  <a:cs typeface="Source Sans Pro"/>
                  <a:sym typeface="Source Sans Pro"/>
                </a:rPr>
                <a:t>browse(), </a:t>
              </a:r>
              <a:r>
                <a:t>or a breakpoint. RStudio will open the debugger mode when it encounters a breakpoint while executing code.</a:t>
              </a:r>
            </a:p>
          </p:txBody>
        </p:sp>
        <p:sp>
          <p:nvSpPr>
            <p:cNvPr id="381" name="Open traceback to examine the functions that R called before the error occurred"/>
            <p:cNvSpPr txBox="1"/>
            <p:nvPr/>
          </p:nvSpPr>
          <p:spPr>
            <a:xfrm>
              <a:off x="4891259" y="94306"/>
              <a:ext cx="1535074" cy="51159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 algn="l">
                <a:lnSpc>
                  <a:spcPct val="8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sz="1000"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lvl1pPr>
            </a:lstStyle>
            <a:p>
              <a:pPr/>
              <a:r>
                <a:t>Open traceback to examine the functions that R called before the error occurred</a:t>
              </a:r>
            </a:p>
          </p:txBody>
        </p:sp>
        <p:sp>
          <p:nvSpPr>
            <p:cNvPr id="382" name="Launch debugger mode from origin of error"/>
            <p:cNvSpPr txBox="1"/>
            <p:nvPr/>
          </p:nvSpPr>
          <p:spPr>
            <a:xfrm>
              <a:off x="3788740" y="94306"/>
              <a:ext cx="1044274" cy="51159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 algn="l">
                <a:lnSpc>
                  <a:spcPct val="8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sz="1000"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lvl1pPr>
            </a:lstStyle>
            <a:p>
              <a:pPr/>
              <a:r>
                <a:t>Launch debugger mode from origin of error</a:t>
              </a:r>
            </a:p>
          </p:txBody>
        </p:sp>
        <p:sp>
          <p:nvSpPr>
            <p:cNvPr id="383" name="Click next to line number to add/remove a breakpoint."/>
            <p:cNvSpPr txBox="1"/>
            <p:nvPr/>
          </p:nvSpPr>
          <p:spPr>
            <a:xfrm>
              <a:off x="0" y="719445"/>
              <a:ext cx="874693" cy="68293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 algn="l">
                <a:lnSpc>
                  <a:spcPct val="8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sz="1000"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lvl1pPr>
            </a:lstStyle>
            <a:p>
              <a:pPr/>
              <a:r>
                <a:t>Click next to line number to add/remove a breakpoint.</a:t>
              </a:r>
            </a:p>
          </p:txBody>
        </p:sp>
        <p:sp>
          <p:nvSpPr>
            <p:cNvPr id="384" name="Select function in traceback to debug"/>
            <p:cNvSpPr txBox="1"/>
            <p:nvPr/>
          </p:nvSpPr>
          <p:spPr>
            <a:xfrm>
              <a:off x="2292152" y="2431267"/>
              <a:ext cx="918843" cy="52881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 algn="l">
                <a:lnSpc>
                  <a:spcPct val="8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sz="1000"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lvl1pPr>
            </a:lstStyle>
            <a:p>
              <a:pPr/>
              <a:r>
                <a:t>Select function in traceback to debug</a:t>
              </a:r>
            </a:p>
          </p:txBody>
        </p:sp>
        <p:sp>
          <p:nvSpPr>
            <p:cNvPr id="385" name="Highlighted line shows where execution has paused"/>
            <p:cNvSpPr txBox="1"/>
            <p:nvPr/>
          </p:nvSpPr>
          <p:spPr>
            <a:xfrm>
              <a:off x="0" y="1487568"/>
              <a:ext cx="828559" cy="81201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 algn="l">
                <a:lnSpc>
                  <a:spcPct val="8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sz="1000"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lvl1pPr>
            </a:lstStyle>
            <a:p>
              <a:pPr/>
              <a:r>
                <a:t>Highlighted line shows where execution has paused</a:t>
              </a:r>
            </a:p>
          </p:txBody>
        </p:sp>
        <p:sp>
          <p:nvSpPr>
            <p:cNvPr id="386" name="Run commands in environment where execution has paused"/>
            <p:cNvSpPr txBox="1"/>
            <p:nvPr/>
          </p:nvSpPr>
          <p:spPr>
            <a:xfrm>
              <a:off x="0" y="2431267"/>
              <a:ext cx="1260044" cy="52881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 algn="l">
                <a:lnSpc>
                  <a:spcPct val="8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sz="1000"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lvl1pPr>
            </a:lstStyle>
            <a:p>
              <a:pPr/>
              <a:r>
                <a:t>Run commands in environment where execution has paused</a:t>
              </a:r>
            </a:p>
          </p:txBody>
        </p:sp>
        <p:sp>
          <p:nvSpPr>
            <p:cNvPr id="387" name="Step through code one line at a time"/>
            <p:cNvSpPr txBox="1"/>
            <p:nvPr/>
          </p:nvSpPr>
          <p:spPr>
            <a:xfrm>
              <a:off x="3447000" y="2431267"/>
              <a:ext cx="810100" cy="5115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 algn="l">
                <a:lnSpc>
                  <a:spcPct val="8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sz="1000"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lvl1pPr>
            </a:lstStyle>
            <a:p>
              <a:pPr/>
              <a:r>
                <a:t>Step through code one line at a time</a:t>
              </a:r>
            </a:p>
          </p:txBody>
        </p:sp>
        <p:sp>
          <p:nvSpPr>
            <p:cNvPr id="388" name="Step into and out of functions to run"/>
            <p:cNvSpPr txBox="1"/>
            <p:nvPr/>
          </p:nvSpPr>
          <p:spPr>
            <a:xfrm>
              <a:off x="4233214" y="2431267"/>
              <a:ext cx="924636" cy="5115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 algn="l">
                <a:lnSpc>
                  <a:spcPct val="8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sz="1000"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lvl1pPr>
            </a:lstStyle>
            <a:p>
              <a:pPr/>
              <a:r>
                <a:t>Step into and out of functions to run</a:t>
              </a:r>
            </a:p>
          </p:txBody>
        </p:sp>
        <p:sp>
          <p:nvSpPr>
            <p:cNvPr id="389" name="Resume execution"/>
            <p:cNvSpPr txBox="1"/>
            <p:nvPr/>
          </p:nvSpPr>
          <p:spPr>
            <a:xfrm>
              <a:off x="5172602" y="2423422"/>
              <a:ext cx="641786" cy="3860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 algn="l">
                <a:lnSpc>
                  <a:spcPct val="8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sz="1000"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lvl1pPr>
            </a:lstStyle>
            <a:p>
              <a:pPr/>
              <a:r>
                <a:t>Resume execution</a:t>
              </a:r>
            </a:p>
          </p:txBody>
        </p:sp>
        <p:sp>
          <p:nvSpPr>
            <p:cNvPr id="390" name="Quit debug mode"/>
            <p:cNvSpPr txBox="1"/>
            <p:nvPr/>
          </p:nvSpPr>
          <p:spPr>
            <a:xfrm>
              <a:off x="5714839" y="2423422"/>
              <a:ext cx="724061" cy="3860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 algn="l">
                <a:lnSpc>
                  <a:spcPct val="8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sz="1000"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lvl1pPr>
            </a:lstStyle>
            <a:p>
              <a:pPr/>
              <a:r>
                <a:t>Quit debug mode</a:t>
              </a:r>
            </a:p>
          </p:txBody>
        </p:sp>
        <p:pic>
          <p:nvPicPr>
            <p:cNvPr id="391" name="Screen Shot 2015-12-28 at 4.51.15 PM.png" descr="Screen Shot 2015-12-28 at 4.51.15 PM.png"/>
            <p:cNvPicPr>
              <a:picLocks noChangeAspect="1"/>
            </p:cNvPicPr>
            <p:nvPr/>
          </p:nvPicPr>
          <p:blipFill>
            <a:blip r:embed="rId18">
              <a:extLst/>
            </a:blip>
            <a:srcRect l="0" t="0" r="0" b="0"/>
            <a:stretch>
              <a:fillRect/>
            </a:stretch>
          </p:blipFill>
          <p:spPr>
            <a:xfrm>
              <a:off x="856125" y="737379"/>
              <a:ext cx="2843450" cy="1540313"/>
            </a:xfrm>
            <a:prstGeom prst="rect">
              <a:avLst/>
            </a:prstGeom>
            <a:ln w="6350" cap="flat">
              <a:solidFill>
                <a:srgbClr val="000000"/>
              </a:solidFill>
              <a:prstDash val="solid"/>
              <a:miter lim="400000"/>
            </a:ln>
            <a:effectLst/>
          </p:spPr>
        </p:pic>
        <p:pic>
          <p:nvPicPr>
            <p:cNvPr id="392" name="Screen Shot 2015-12-28 at 4.52.48 PM.png" descr="Screen Shot 2015-12-28 at 4.52.48 PM.png"/>
            <p:cNvPicPr>
              <a:picLocks noChangeAspect="1"/>
            </p:cNvPicPr>
            <p:nvPr/>
          </p:nvPicPr>
          <p:blipFill>
            <a:blip r:embed="rId19">
              <a:extLst/>
            </a:blip>
            <a:srcRect l="0" t="0" r="0" b="0"/>
            <a:stretch>
              <a:fillRect/>
            </a:stretch>
          </p:blipFill>
          <p:spPr>
            <a:xfrm>
              <a:off x="3768151" y="1578065"/>
              <a:ext cx="2577875" cy="698931"/>
            </a:xfrm>
            <a:prstGeom prst="rect">
              <a:avLst/>
            </a:prstGeom>
            <a:ln w="6350" cap="flat">
              <a:solidFill>
                <a:srgbClr val="000000"/>
              </a:solidFill>
              <a:prstDash val="solid"/>
              <a:miter lim="400000"/>
            </a:ln>
            <a:effectLst/>
          </p:spPr>
        </p:pic>
        <p:sp>
          <p:nvSpPr>
            <p:cNvPr id="393" name="Line"/>
            <p:cNvSpPr/>
            <p:nvPr/>
          </p:nvSpPr>
          <p:spPr>
            <a:xfrm>
              <a:off x="695507" y="823540"/>
              <a:ext cx="178774" cy="190841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defRPr sz="2600"/>
              </a:pPr>
            </a:p>
          </p:txBody>
        </p:sp>
        <p:sp>
          <p:nvSpPr>
            <p:cNvPr id="394" name="Line"/>
            <p:cNvSpPr/>
            <p:nvPr/>
          </p:nvSpPr>
          <p:spPr>
            <a:xfrm flipV="1">
              <a:off x="688022" y="1210578"/>
              <a:ext cx="385197" cy="347179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defRPr sz="2600"/>
              </a:pPr>
            </a:p>
          </p:txBody>
        </p:sp>
        <p:sp>
          <p:nvSpPr>
            <p:cNvPr id="395" name="Line"/>
            <p:cNvSpPr/>
            <p:nvPr/>
          </p:nvSpPr>
          <p:spPr>
            <a:xfrm flipV="1">
              <a:off x="830453" y="2245367"/>
              <a:ext cx="307652" cy="225395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defRPr sz="2600"/>
              </a:pPr>
            </a:p>
          </p:txBody>
        </p:sp>
        <p:sp>
          <p:nvSpPr>
            <p:cNvPr id="396" name="Line"/>
            <p:cNvSpPr/>
            <p:nvPr/>
          </p:nvSpPr>
          <p:spPr>
            <a:xfrm flipV="1">
              <a:off x="1885215" y="1291837"/>
              <a:ext cx="695044" cy="1159037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defRPr sz="2600"/>
              </a:pPr>
            </a:p>
          </p:txBody>
        </p:sp>
        <p:sp>
          <p:nvSpPr>
            <p:cNvPr id="397" name="Rectangle"/>
            <p:cNvSpPr/>
            <p:nvPr/>
          </p:nvSpPr>
          <p:spPr>
            <a:xfrm>
              <a:off x="3828582" y="2000318"/>
              <a:ext cx="2479842" cy="209407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defRPr sz="26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98" name="Line"/>
            <p:cNvSpPr/>
            <p:nvPr/>
          </p:nvSpPr>
          <p:spPr>
            <a:xfrm flipV="1">
              <a:off x="2675181" y="1813340"/>
              <a:ext cx="101206" cy="637534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defRPr sz="2600"/>
              </a:pPr>
            </a:p>
          </p:txBody>
        </p:sp>
        <p:sp>
          <p:nvSpPr>
            <p:cNvPr id="399" name="Line"/>
            <p:cNvSpPr/>
            <p:nvPr/>
          </p:nvSpPr>
          <p:spPr>
            <a:xfrm flipV="1">
              <a:off x="3860444" y="1937866"/>
              <a:ext cx="250013" cy="529706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defRPr sz="2600"/>
              </a:pPr>
            </a:p>
          </p:txBody>
        </p:sp>
        <p:sp>
          <p:nvSpPr>
            <p:cNvPr id="400" name="Line"/>
            <p:cNvSpPr/>
            <p:nvPr/>
          </p:nvSpPr>
          <p:spPr>
            <a:xfrm flipV="1">
              <a:off x="4448351" y="1934307"/>
              <a:ext cx="49164" cy="542374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defRPr sz="2600"/>
              </a:pPr>
            </a:p>
          </p:txBody>
        </p:sp>
        <p:sp>
          <p:nvSpPr>
            <p:cNvPr id="401" name="Line"/>
            <p:cNvSpPr/>
            <p:nvPr/>
          </p:nvSpPr>
          <p:spPr>
            <a:xfrm flipV="1">
              <a:off x="4792254" y="1946305"/>
              <a:ext cx="894" cy="529674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defRPr sz="2600"/>
              </a:pPr>
            </a:p>
          </p:txBody>
        </p:sp>
        <p:sp>
          <p:nvSpPr>
            <p:cNvPr id="402" name="Line"/>
            <p:cNvSpPr/>
            <p:nvPr/>
          </p:nvSpPr>
          <p:spPr>
            <a:xfrm flipH="1" flipV="1">
              <a:off x="5397423" y="1935771"/>
              <a:ext cx="97547" cy="542374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defRPr sz="2600"/>
              </a:pPr>
            </a:p>
          </p:txBody>
        </p:sp>
        <p:sp>
          <p:nvSpPr>
            <p:cNvPr id="403" name="Line"/>
            <p:cNvSpPr/>
            <p:nvPr/>
          </p:nvSpPr>
          <p:spPr>
            <a:xfrm flipH="1" flipV="1">
              <a:off x="5943671" y="1946938"/>
              <a:ext cx="145817" cy="516974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defRPr sz="2600"/>
              </a:pPr>
            </a:p>
          </p:txBody>
        </p:sp>
        <p:sp>
          <p:nvSpPr>
            <p:cNvPr id="404" name="Line"/>
            <p:cNvSpPr/>
            <p:nvPr/>
          </p:nvSpPr>
          <p:spPr>
            <a:xfrm>
              <a:off x="4449711" y="518079"/>
              <a:ext cx="1016971" cy="764068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defRPr sz="2600"/>
              </a:pPr>
            </a:p>
          </p:txBody>
        </p:sp>
        <p:sp>
          <p:nvSpPr>
            <p:cNvPr id="405" name="Line"/>
            <p:cNvSpPr/>
            <p:nvPr/>
          </p:nvSpPr>
          <p:spPr>
            <a:xfrm>
              <a:off x="5635882" y="593351"/>
              <a:ext cx="148098" cy="498579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defRPr sz="2600"/>
              </a:pPr>
            </a:p>
          </p:txBody>
        </p:sp>
      </p:grpSp>
      <p:grpSp>
        <p:nvGrpSpPr>
          <p:cNvPr id="456" name="Group"/>
          <p:cNvGrpSpPr/>
          <p:nvPr/>
        </p:nvGrpSpPr>
        <p:grpSpPr>
          <a:xfrm>
            <a:off x="438149" y="1643103"/>
            <a:ext cx="2933701" cy="4964951"/>
            <a:chOff x="0" y="120473"/>
            <a:chExt cx="2933700" cy="4964950"/>
          </a:xfrm>
        </p:grpSpPr>
        <p:pic>
          <p:nvPicPr>
            <p:cNvPr id="407" name="Screen Shot 2015-12-28 at 4.14.37 PM.png" descr="Screen Shot 2015-12-28 at 4.14.37 PM.png"/>
            <p:cNvPicPr>
              <a:picLocks noChangeAspect="1"/>
            </p:cNvPicPr>
            <p:nvPr/>
          </p:nvPicPr>
          <p:blipFill>
            <a:blip r:embed="rId20">
              <a:extLst/>
            </a:blip>
            <a:srcRect l="0" t="0" r="0" b="0"/>
            <a:stretch>
              <a:fillRect/>
            </a:stretch>
          </p:blipFill>
          <p:spPr>
            <a:xfrm>
              <a:off x="0" y="1333236"/>
              <a:ext cx="2880073" cy="2425325"/>
            </a:xfrm>
            <a:prstGeom prst="rect">
              <a:avLst/>
            </a:prstGeom>
            <a:ln w="6350" cap="flat">
              <a:solidFill>
                <a:srgbClr val="000000"/>
              </a:solidFill>
              <a:prstDash val="solid"/>
              <a:miter lim="400000"/>
            </a:ln>
            <a:effectLst/>
          </p:spPr>
        </p:pic>
        <p:pic>
          <p:nvPicPr>
            <p:cNvPr id="408" name="Screen Shot 2015-12-28 at 3.43.48 PM.png" descr="Screen Shot 2015-12-28 at 3.43.48 PM.png"/>
            <p:cNvPicPr>
              <a:picLocks noChangeAspect="1"/>
            </p:cNvPicPr>
            <p:nvPr/>
          </p:nvPicPr>
          <p:blipFill>
            <a:blip r:embed="rId21">
              <a:extLst/>
            </a:blip>
            <a:srcRect l="0" t="0" r="0" b="0"/>
            <a:stretch>
              <a:fillRect/>
            </a:stretch>
          </p:blipFill>
          <p:spPr>
            <a:xfrm>
              <a:off x="-1" y="4214822"/>
              <a:ext cx="2880074" cy="870603"/>
            </a:xfrm>
            <a:prstGeom prst="rect">
              <a:avLst/>
            </a:prstGeom>
            <a:ln w="6350" cap="flat">
              <a:solidFill>
                <a:srgbClr val="000000"/>
              </a:solidFill>
              <a:prstDash val="solid"/>
              <a:miter lim="400000"/>
            </a:ln>
            <a:effectLst/>
          </p:spPr>
        </p:pic>
        <p:sp>
          <p:nvSpPr>
            <p:cNvPr id="409" name="Rectangle"/>
            <p:cNvSpPr/>
            <p:nvPr/>
          </p:nvSpPr>
          <p:spPr>
            <a:xfrm>
              <a:off x="230700" y="4469158"/>
              <a:ext cx="2639658" cy="49585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defRPr sz="26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10" name="Open Shiny, R Markdown, knitr, Sweave, LaTeX, .Rd files and more in Source Pane"/>
            <p:cNvSpPr txBox="1"/>
            <p:nvPr/>
          </p:nvSpPr>
          <p:spPr>
            <a:xfrm>
              <a:off x="1279056" y="272627"/>
              <a:ext cx="1617165" cy="5421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 algn="l">
                <a:lnSpc>
                  <a:spcPct val="8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sz="1000"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lvl1pPr>
            </a:lstStyle>
            <a:p>
              <a:pPr/>
              <a:r>
                <a:t>Open Shiny, R Markdown, knitr, Sweave, LaTeX, .Rd files and more in Source Pane</a:t>
              </a:r>
            </a:p>
          </p:txBody>
        </p:sp>
        <p:sp>
          <p:nvSpPr>
            <p:cNvPr id="411" name="Check spelling"/>
            <p:cNvSpPr txBox="1"/>
            <p:nvPr/>
          </p:nvSpPr>
          <p:spPr>
            <a:xfrm>
              <a:off x="54568" y="779034"/>
              <a:ext cx="537055" cy="4012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 algn="l">
                <a:lnSpc>
                  <a:spcPct val="8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sz="1000"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lvl1pPr>
            </a:lstStyle>
            <a:p>
              <a:pPr/>
              <a:r>
                <a:t>Check spelling</a:t>
              </a:r>
            </a:p>
          </p:txBody>
        </p:sp>
        <p:sp>
          <p:nvSpPr>
            <p:cNvPr id="412" name="Render output"/>
            <p:cNvSpPr txBox="1"/>
            <p:nvPr/>
          </p:nvSpPr>
          <p:spPr>
            <a:xfrm>
              <a:off x="591883" y="779034"/>
              <a:ext cx="498984" cy="4012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 algn="l">
                <a:lnSpc>
                  <a:spcPct val="8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sz="1000"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lvl1pPr>
            </a:lstStyle>
            <a:p>
              <a:pPr/>
              <a:r>
                <a:t>Render output</a:t>
              </a:r>
            </a:p>
          </p:txBody>
        </p:sp>
        <p:sp>
          <p:nvSpPr>
            <p:cNvPr id="413" name="Choose output format"/>
            <p:cNvSpPr txBox="1"/>
            <p:nvPr/>
          </p:nvSpPr>
          <p:spPr>
            <a:xfrm>
              <a:off x="1097577" y="779034"/>
              <a:ext cx="503834" cy="5421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 algn="l">
                <a:lnSpc>
                  <a:spcPct val="8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sz="1000"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lvl1pPr>
            </a:lstStyle>
            <a:p>
              <a:pPr/>
              <a:r>
                <a:t>Choose output format</a:t>
              </a:r>
            </a:p>
          </p:txBody>
        </p:sp>
        <p:sp>
          <p:nvSpPr>
            <p:cNvPr id="414" name="Choose output location"/>
            <p:cNvSpPr txBox="1"/>
            <p:nvPr/>
          </p:nvSpPr>
          <p:spPr>
            <a:xfrm>
              <a:off x="1626991" y="779034"/>
              <a:ext cx="537055" cy="5421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 algn="l">
                <a:lnSpc>
                  <a:spcPct val="8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sz="1000"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lvl1pPr>
            </a:lstStyle>
            <a:p>
              <a:pPr/>
              <a:r>
                <a:t>Choose output location</a:t>
              </a:r>
            </a:p>
          </p:txBody>
        </p:sp>
        <p:sp>
          <p:nvSpPr>
            <p:cNvPr id="415" name="Insert code chunk"/>
            <p:cNvSpPr txBox="1"/>
            <p:nvPr/>
          </p:nvSpPr>
          <p:spPr>
            <a:xfrm>
              <a:off x="2159240" y="779034"/>
              <a:ext cx="438290" cy="5421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 algn="l">
                <a:lnSpc>
                  <a:spcPct val="8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sz="1000"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lvl1pPr>
            </a:lstStyle>
            <a:p>
              <a:pPr/>
              <a:r>
                <a:t>Insert code chunk</a:t>
              </a:r>
            </a:p>
          </p:txBody>
        </p:sp>
        <p:sp>
          <p:nvSpPr>
            <p:cNvPr id="416" name="Jump to previous chunk"/>
            <p:cNvSpPr txBox="1"/>
            <p:nvPr/>
          </p:nvSpPr>
          <p:spPr>
            <a:xfrm>
              <a:off x="244888" y="1701361"/>
              <a:ext cx="583058" cy="5421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 algn="l">
                <a:lnSpc>
                  <a:spcPct val="8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sz="1000"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lvl1pPr>
            </a:lstStyle>
            <a:p>
              <a:pPr/>
              <a:r>
                <a:t>Jump to previous chunk</a:t>
              </a:r>
            </a:p>
          </p:txBody>
        </p:sp>
        <p:sp>
          <p:nvSpPr>
            <p:cNvPr id="417" name="Jump to next chunk"/>
            <p:cNvSpPr txBox="1"/>
            <p:nvPr/>
          </p:nvSpPr>
          <p:spPr>
            <a:xfrm>
              <a:off x="765656" y="1701361"/>
              <a:ext cx="537054" cy="5421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 algn="l">
                <a:lnSpc>
                  <a:spcPct val="8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sz="1000"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lvl1pPr>
            </a:lstStyle>
            <a:p>
              <a:pPr/>
              <a:r>
                <a:t>Jump to next chunk</a:t>
              </a:r>
            </a:p>
          </p:txBody>
        </p:sp>
        <p:sp>
          <p:nvSpPr>
            <p:cNvPr id="418" name="Run selected lines"/>
            <p:cNvSpPr txBox="1"/>
            <p:nvPr/>
          </p:nvSpPr>
          <p:spPr>
            <a:xfrm>
              <a:off x="1267432" y="1701361"/>
              <a:ext cx="570734" cy="5421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 algn="l">
                <a:lnSpc>
                  <a:spcPct val="8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sz="1000"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lvl1pPr>
            </a:lstStyle>
            <a:p>
              <a:pPr/>
              <a:r>
                <a:t>Run selected lines</a:t>
              </a:r>
            </a:p>
          </p:txBody>
        </p:sp>
        <p:sp>
          <p:nvSpPr>
            <p:cNvPr id="419" name="Publish to server"/>
            <p:cNvSpPr txBox="1"/>
            <p:nvPr/>
          </p:nvSpPr>
          <p:spPr>
            <a:xfrm>
              <a:off x="1802747" y="1701361"/>
              <a:ext cx="561169" cy="4012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 algn="l">
                <a:lnSpc>
                  <a:spcPct val="8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sz="1000"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lvl1pPr>
            </a:lstStyle>
            <a:p>
              <a:pPr/>
              <a:r>
                <a:t>Publish to server</a:t>
              </a:r>
            </a:p>
          </p:txBody>
        </p:sp>
        <p:sp>
          <p:nvSpPr>
            <p:cNvPr id="420" name="Show file outline"/>
            <p:cNvSpPr txBox="1"/>
            <p:nvPr/>
          </p:nvSpPr>
          <p:spPr>
            <a:xfrm>
              <a:off x="2339998" y="1701361"/>
              <a:ext cx="583058" cy="4012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 algn="l">
                <a:lnSpc>
                  <a:spcPct val="8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sz="1000"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lvl1pPr>
            </a:lstStyle>
            <a:p>
              <a:pPr/>
              <a:r>
                <a:t>Show file outline</a:t>
              </a:r>
            </a:p>
          </p:txBody>
        </p:sp>
        <p:sp>
          <p:nvSpPr>
            <p:cNvPr id="421" name="Set knitr chunk options"/>
            <p:cNvSpPr txBox="1"/>
            <p:nvPr/>
          </p:nvSpPr>
          <p:spPr>
            <a:xfrm>
              <a:off x="850474" y="2629782"/>
              <a:ext cx="602803" cy="54219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 algn="l">
                <a:lnSpc>
                  <a:spcPct val="8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sz="1000"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lvl1pPr>
            </a:lstStyle>
            <a:p>
              <a:pPr/>
              <a:r>
                <a:t>Set knitr chunk options</a:t>
              </a:r>
            </a:p>
          </p:txBody>
        </p:sp>
        <p:sp>
          <p:nvSpPr>
            <p:cNvPr id="422" name="Run this and all previous code chunks"/>
            <p:cNvSpPr txBox="1"/>
            <p:nvPr/>
          </p:nvSpPr>
          <p:spPr>
            <a:xfrm>
              <a:off x="1414770" y="2629782"/>
              <a:ext cx="768902" cy="54219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 algn="l">
                <a:lnSpc>
                  <a:spcPct val="8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sz="1000"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lvl1pPr>
            </a:lstStyle>
            <a:p>
              <a:pPr/>
              <a:r>
                <a:t>Run this and all previous code chunks</a:t>
              </a:r>
            </a:p>
          </p:txBody>
        </p:sp>
        <p:sp>
          <p:nvSpPr>
            <p:cNvPr id="423" name="Run this code chunk"/>
            <p:cNvSpPr txBox="1"/>
            <p:nvPr/>
          </p:nvSpPr>
          <p:spPr>
            <a:xfrm>
              <a:off x="2192314" y="2629781"/>
              <a:ext cx="729482" cy="4012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 algn="l">
                <a:lnSpc>
                  <a:spcPct val="8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sz="1000"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lvl1pPr>
            </a:lstStyle>
            <a:p>
              <a:pPr/>
              <a:r>
                <a:t>Run this code chunk</a:t>
              </a:r>
            </a:p>
          </p:txBody>
        </p:sp>
        <p:sp>
          <p:nvSpPr>
            <p:cNvPr id="424" name="Jump to chunk"/>
            <p:cNvSpPr txBox="1"/>
            <p:nvPr/>
          </p:nvSpPr>
          <p:spPr>
            <a:xfrm>
              <a:off x="311780" y="2629781"/>
              <a:ext cx="583058" cy="4012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 algn="l">
                <a:lnSpc>
                  <a:spcPct val="8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sz="1000"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lvl1pPr>
            </a:lstStyle>
            <a:p>
              <a:pPr/>
              <a:r>
                <a:t>Jump to chunk</a:t>
              </a:r>
            </a:p>
          </p:txBody>
        </p:sp>
        <p:sp>
          <p:nvSpPr>
            <p:cNvPr id="425" name="RStudio recognizes that files named app.R, server.R, ui.R, and global.R belong to a shiny app"/>
            <p:cNvSpPr txBox="1"/>
            <p:nvPr/>
          </p:nvSpPr>
          <p:spPr>
            <a:xfrm>
              <a:off x="96166" y="3843420"/>
              <a:ext cx="2765239" cy="4012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l">
                <a:lnSpc>
                  <a:spcPct val="8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sz="1000"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r>
                <a:t>RStudio recognizes that files named </a:t>
              </a:r>
              <a:r>
                <a:rPr b="1">
                  <a:latin typeface="Source Sans Pro"/>
                  <a:ea typeface="Source Sans Pro"/>
                  <a:cs typeface="Source Sans Pro"/>
                  <a:sym typeface="Source Sans Pro"/>
                </a:rPr>
                <a:t>app.R</a:t>
              </a:r>
              <a:r>
                <a:t>, </a:t>
              </a:r>
              <a:r>
                <a:rPr b="1">
                  <a:latin typeface="Source Sans Pro"/>
                  <a:ea typeface="Source Sans Pro"/>
                  <a:cs typeface="Source Sans Pro"/>
                  <a:sym typeface="Source Sans Pro"/>
                </a:rPr>
                <a:t>server.R</a:t>
              </a:r>
              <a:r>
                <a:t>, </a:t>
              </a:r>
              <a:r>
                <a:rPr b="1">
                  <a:latin typeface="Source Sans Pro"/>
                  <a:ea typeface="Source Sans Pro"/>
                  <a:cs typeface="Source Sans Pro"/>
                  <a:sym typeface="Source Sans Pro"/>
                </a:rPr>
                <a:t>ui.R</a:t>
              </a:r>
              <a:r>
                <a:t>, and </a:t>
              </a:r>
              <a:r>
                <a:rPr b="1">
                  <a:latin typeface="Source Sans Pro"/>
                  <a:ea typeface="Source Sans Pro"/>
                  <a:cs typeface="Source Sans Pro"/>
                  <a:sym typeface="Source Sans Pro"/>
                </a:rPr>
                <a:t>global.R</a:t>
              </a:r>
              <a:r>
                <a:t> belong to a shiny app</a:t>
              </a:r>
            </a:p>
          </p:txBody>
        </p:sp>
        <p:sp>
          <p:nvSpPr>
            <p:cNvPr id="426" name="Run app"/>
            <p:cNvSpPr txBox="1"/>
            <p:nvPr/>
          </p:nvSpPr>
          <p:spPr>
            <a:xfrm>
              <a:off x="610801" y="4483933"/>
              <a:ext cx="381456" cy="4012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 algn="l">
                <a:lnSpc>
                  <a:spcPct val="8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sz="1000"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lvl1pPr>
            </a:lstStyle>
            <a:p>
              <a:pPr/>
              <a:r>
                <a:t>Run app</a:t>
              </a:r>
            </a:p>
          </p:txBody>
        </p:sp>
        <p:sp>
          <p:nvSpPr>
            <p:cNvPr id="427" name="Choose location to view app"/>
            <p:cNvSpPr txBox="1"/>
            <p:nvPr/>
          </p:nvSpPr>
          <p:spPr>
            <a:xfrm>
              <a:off x="961913" y="4483933"/>
              <a:ext cx="672411" cy="5421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 algn="l">
                <a:lnSpc>
                  <a:spcPct val="8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sz="1000"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lvl1pPr>
            </a:lstStyle>
            <a:p>
              <a:pPr/>
              <a:r>
                <a:t>Choose location to view app</a:t>
              </a:r>
            </a:p>
          </p:txBody>
        </p:sp>
        <p:sp>
          <p:nvSpPr>
            <p:cNvPr id="428" name="Publish to shinyapps.io or server"/>
            <p:cNvSpPr txBox="1"/>
            <p:nvPr/>
          </p:nvSpPr>
          <p:spPr>
            <a:xfrm>
              <a:off x="1593253" y="4483933"/>
              <a:ext cx="756326" cy="5421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 algn="l">
                <a:lnSpc>
                  <a:spcPct val="8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sz="1000"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lvl1pPr>
            </a:lstStyle>
            <a:p>
              <a:pPr/>
              <a:r>
                <a:t>Publish to shinyapps.io or server</a:t>
              </a:r>
            </a:p>
          </p:txBody>
        </p:sp>
        <p:sp>
          <p:nvSpPr>
            <p:cNvPr id="429" name="Manage publish accounts"/>
            <p:cNvSpPr txBox="1"/>
            <p:nvPr/>
          </p:nvSpPr>
          <p:spPr>
            <a:xfrm>
              <a:off x="2330898" y="4483933"/>
              <a:ext cx="602802" cy="5421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 algn="l">
                <a:lnSpc>
                  <a:spcPct val="8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sz="1000"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lvl1pPr>
            </a:lstStyle>
            <a:p>
              <a:pPr/>
              <a:r>
                <a:t>Manage publish accounts</a:t>
              </a:r>
            </a:p>
          </p:txBody>
        </p:sp>
        <p:sp>
          <p:nvSpPr>
            <p:cNvPr id="430" name="Access markdown guide at…"/>
            <p:cNvSpPr txBox="1"/>
            <p:nvPr/>
          </p:nvSpPr>
          <p:spPr>
            <a:xfrm>
              <a:off x="227424" y="2241305"/>
              <a:ext cx="1998395" cy="4012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l">
                <a:lnSpc>
                  <a:spcPct val="80000"/>
                </a:lnSpc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sz="1000"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r>
                <a:t>Access markdown guide at </a:t>
              </a:r>
            </a:p>
            <a:p>
              <a:pPr algn="l">
                <a:lnSpc>
                  <a:spcPct val="8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sz="1000"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r>
                <a:rPr b="1">
                  <a:latin typeface="Source Sans Pro"/>
                  <a:ea typeface="Source Sans Pro"/>
                  <a:cs typeface="Source Sans Pro"/>
                  <a:sym typeface="Source Sans Pro"/>
                </a:rPr>
                <a:t>Help &gt; Markdown Quick Reference</a:t>
              </a:r>
            </a:p>
          </p:txBody>
        </p:sp>
        <p:grpSp>
          <p:nvGrpSpPr>
            <p:cNvPr id="437" name="Group"/>
            <p:cNvGrpSpPr/>
            <p:nvPr/>
          </p:nvGrpSpPr>
          <p:grpSpPr>
            <a:xfrm>
              <a:off x="461056" y="120473"/>
              <a:ext cx="799206" cy="664125"/>
              <a:chOff x="398321" y="0"/>
              <a:chExt cx="799204" cy="664123"/>
            </a:xfrm>
          </p:grpSpPr>
          <p:grpSp>
            <p:nvGrpSpPr>
              <p:cNvPr id="435" name="Group"/>
              <p:cNvGrpSpPr/>
              <p:nvPr/>
            </p:nvGrpSpPr>
            <p:grpSpPr>
              <a:xfrm>
                <a:off x="813078" y="0"/>
                <a:ext cx="384448" cy="627973"/>
                <a:chOff x="22799" y="0"/>
                <a:chExt cx="384447" cy="627972"/>
              </a:xfrm>
            </p:grpSpPr>
            <p:sp>
              <p:nvSpPr>
                <p:cNvPr id="431" name="Polygon"/>
                <p:cNvSpPr/>
                <p:nvPr/>
              </p:nvSpPr>
              <p:spPr>
                <a:xfrm>
                  <a:off x="32094" y="201721"/>
                  <a:ext cx="365858" cy="42245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0"/>
                      </a:moveTo>
                      <a:lnTo>
                        <a:pt x="21600" y="5400"/>
                      </a:lnTo>
                      <a:lnTo>
                        <a:pt x="21600" y="16200"/>
                      </a:lnTo>
                      <a:lnTo>
                        <a:pt x="10800" y="21600"/>
                      </a:lnTo>
                      <a:lnTo>
                        <a:pt x="0" y="16200"/>
                      </a:lnTo>
                      <a:lnTo>
                        <a:pt x="0" y="5400"/>
                      </a:lnTo>
                      <a:close/>
                    </a:path>
                  </a:pathLst>
                </a:custGeom>
                <a:solidFill>
                  <a:srgbClr val="DCDEE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>
                    <a:defRPr sz="3200">
                      <a:solidFill>
                        <a:srgbClr val="53585F"/>
                      </a:solidFill>
                    </a:defRPr>
                  </a:pPr>
                </a:p>
              </p:txBody>
            </p:sp>
            <p:sp>
              <p:nvSpPr>
                <p:cNvPr id="432" name="Circle"/>
                <p:cNvSpPr/>
                <p:nvPr/>
              </p:nvSpPr>
              <p:spPr>
                <a:xfrm>
                  <a:off x="22799" y="0"/>
                  <a:ext cx="384448" cy="384448"/>
                </a:xfrm>
                <a:prstGeom prst="ellipse">
                  <a:avLst/>
                </a:prstGeom>
                <a:gradFill flip="none" rotWithShape="1">
                  <a:gsLst>
                    <a:gs pos="22124">
                      <a:srgbClr val="FFFFFF"/>
                    </a:gs>
                    <a:gs pos="60279">
                      <a:srgbClr val="FFFFFF">
                        <a:alpha val="50000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>
                    <a:defRPr sz="3200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433" name="Polygon"/>
                <p:cNvSpPr/>
                <p:nvPr/>
              </p:nvSpPr>
              <p:spPr>
                <a:xfrm>
                  <a:off x="28807" y="197926"/>
                  <a:ext cx="372432" cy="43004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0"/>
                      </a:moveTo>
                      <a:lnTo>
                        <a:pt x="21600" y="5400"/>
                      </a:lnTo>
                      <a:lnTo>
                        <a:pt x="21600" y="16200"/>
                      </a:lnTo>
                      <a:lnTo>
                        <a:pt x="10800" y="21600"/>
                      </a:lnTo>
                      <a:lnTo>
                        <a:pt x="0" y="16200"/>
                      </a:lnTo>
                      <a:lnTo>
                        <a:pt x="0" y="5400"/>
                      </a:lnTo>
                      <a:close/>
                    </a:path>
                  </a:pathLst>
                </a:custGeom>
                <a:noFill/>
                <a:ln w="12700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>
                    <a:defRPr sz="3200">
                      <a:solidFill>
                        <a:srgbClr val="53585F"/>
                      </a:solidFill>
                    </a:defRPr>
                  </a:pPr>
                </a:p>
              </p:txBody>
            </p:sp>
            <p:pic>
              <p:nvPicPr>
                <p:cNvPr id="434" name="LaTeX_logo.png" descr="LaTeX_logo.png"/>
                <p:cNvPicPr>
                  <a:picLocks noChangeAspect="1"/>
                </p:cNvPicPr>
                <p:nvPr/>
              </p:nvPicPr>
              <p:blipFill>
                <a:blip r:embed="rId22">
                  <a:extLst/>
                </a:blip>
                <a:stretch>
                  <a:fillRect/>
                </a:stretch>
              </p:blipFill>
              <p:spPr>
                <a:xfrm>
                  <a:off x="53505" y="360402"/>
                  <a:ext cx="323036" cy="134599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</p:grpSp>
          <p:pic>
            <p:nvPicPr>
              <p:cNvPr id="436" name="shiny-hexbin-sticker-from-rstudio.png" descr="shiny-hexbin-sticker-from-rstudio.png"/>
              <p:cNvPicPr>
                <a:picLocks noChangeAspect="1"/>
              </p:cNvPicPr>
              <p:nvPr/>
            </p:nvPicPr>
            <p:blipFill>
              <a:blip r:embed="rId23">
                <a:extLst/>
              </a:blip>
              <a:stretch>
                <a:fillRect/>
              </a:stretch>
            </p:blipFill>
            <p:spPr>
              <a:xfrm>
                <a:off x="398321" y="182103"/>
                <a:ext cx="430792" cy="482021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sp>
          <p:nvSpPr>
            <p:cNvPr id="438" name="Line"/>
            <p:cNvSpPr/>
            <p:nvPr/>
          </p:nvSpPr>
          <p:spPr>
            <a:xfrm flipV="1">
              <a:off x="2252564" y="4413900"/>
              <a:ext cx="287198" cy="214896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defRPr sz="2600"/>
              </a:pPr>
            </a:p>
          </p:txBody>
        </p:sp>
        <p:sp>
          <p:nvSpPr>
            <p:cNvPr id="439" name="Line"/>
            <p:cNvSpPr/>
            <p:nvPr/>
          </p:nvSpPr>
          <p:spPr>
            <a:xfrm flipV="1">
              <a:off x="1506830" y="4417298"/>
              <a:ext cx="936087" cy="176905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defRPr sz="2600"/>
              </a:pPr>
            </a:p>
          </p:txBody>
        </p:sp>
        <p:sp>
          <p:nvSpPr>
            <p:cNvPr id="440" name="Line"/>
            <p:cNvSpPr/>
            <p:nvPr/>
          </p:nvSpPr>
          <p:spPr>
            <a:xfrm flipV="1">
              <a:off x="877580" y="4404329"/>
              <a:ext cx="1201198" cy="176905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defRPr sz="2600"/>
              </a:pPr>
            </a:p>
          </p:txBody>
        </p:sp>
        <p:sp>
          <p:nvSpPr>
            <p:cNvPr id="441" name="Line"/>
            <p:cNvSpPr/>
            <p:nvPr/>
          </p:nvSpPr>
          <p:spPr>
            <a:xfrm flipH="1" flipV="1">
              <a:off x="2668451" y="4420671"/>
              <a:ext cx="3" cy="148781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defRPr sz="2600"/>
              </a:pPr>
            </a:p>
          </p:txBody>
        </p:sp>
        <p:sp>
          <p:nvSpPr>
            <p:cNvPr id="442" name="Line"/>
            <p:cNvSpPr/>
            <p:nvPr/>
          </p:nvSpPr>
          <p:spPr>
            <a:xfrm flipH="1" flipV="1">
              <a:off x="2810322" y="1581219"/>
              <a:ext cx="2" cy="148781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defRPr sz="2600"/>
              </a:pPr>
            </a:p>
          </p:txBody>
        </p:sp>
        <p:sp>
          <p:nvSpPr>
            <p:cNvPr id="443" name="Line"/>
            <p:cNvSpPr/>
            <p:nvPr/>
          </p:nvSpPr>
          <p:spPr>
            <a:xfrm flipV="1">
              <a:off x="2291301" y="1596744"/>
              <a:ext cx="263097" cy="166693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defRPr sz="2600"/>
              </a:pPr>
            </a:p>
          </p:txBody>
        </p:sp>
        <p:sp>
          <p:nvSpPr>
            <p:cNvPr id="444" name="Line"/>
            <p:cNvSpPr/>
            <p:nvPr/>
          </p:nvSpPr>
          <p:spPr>
            <a:xfrm flipV="1">
              <a:off x="1590943" y="1585907"/>
              <a:ext cx="656904" cy="204116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defRPr sz="2600"/>
              </a:pPr>
            </a:p>
          </p:txBody>
        </p:sp>
        <p:sp>
          <p:nvSpPr>
            <p:cNvPr id="445" name="Line"/>
            <p:cNvSpPr/>
            <p:nvPr/>
          </p:nvSpPr>
          <p:spPr>
            <a:xfrm flipV="1">
              <a:off x="1130531" y="1582684"/>
              <a:ext cx="957108" cy="186605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defRPr sz="2600"/>
              </a:pPr>
            </a:p>
          </p:txBody>
        </p:sp>
        <p:sp>
          <p:nvSpPr>
            <p:cNvPr id="446" name="Line"/>
            <p:cNvSpPr/>
            <p:nvPr/>
          </p:nvSpPr>
          <p:spPr>
            <a:xfrm flipV="1">
              <a:off x="556061" y="1572395"/>
              <a:ext cx="1366732" cy="182416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defRPr sz="2600"/>
              </a:pPr>
            </a:p>
          </p:txBody>
        </p:sp>
        <p:sp>
          <p:nvSpPr>
            <p:cNvPr id="447" name="Line"/>
            <p:cNvSpPr/>
            <p:nvPr/>
          </p:nvSpPr>
          <p:spPr>
            <a:xfrm>
              <a:off x="384593" y="1145005"/>
              <a:ext cx="234054" cy="301932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defRPr sz="2600"/>
              </a:pPr>
            </a:p>
          </p:txBody>
        </p:sp>
        <p:sp>
          <p:nvSpPr>
            <p:cNvPr id="448" name="Line"/>
            <p:cNvSpPr/>
            <p:nvPr/>
          </p:nvSpPr>
          <p:spPr>
            <a:xfrm>
              <a:off x="813636" y="1158788"/>
              <a:ext cx="234054" cy="301932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defRPr sz="2600"/>
              </a:pPr>
            </a:p>
          </p:txBody>
        </p:sp>
        <p:sp>
          <p:nvSpPr>
            <p:cNvPr id="449" name="Line"/>
            <p:cNvSpPr/>
            <p:nvPr/>
          </p:nvSpPr>
          <p:spPr>
            <a:xfrm flipH="1">
              <a:off x="1297270" y="1279971"/>
              <a:ext cx="3" cy="209033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defRPr sz="2600"/>
              </a:pPr>
            </a:p>
          </p:txBody>
        </p:sp>
        <p:sp>
          <p:nvSpPr>
            <p:cNvPr id="450" name="Line"/>
            <p:cNvSpPr/>
            <p:nvPr/>
          </p:nvSpPr>
          <p:spPr>
            <a:xfrm flipH="1">
              <a:off x="1500515" y="1267243"/>
              <a:ext cx="185852" cy="217578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defRPr sz="2600"/>
              </a:pPr>
            </a:p>
          </p:txBody>
        </p:sp>
        <p:sp>
          <p:nvSpPr>
            <p:cNvPr id="451" name="Line"/>
            <p:cNvSpPr/>
            <p:nvPr/>
          </p:nvSpPr>
          <p:spPr>
            <a:xfrm flipH="1">
              <a:off x="1886301" y="1264697"/>
              <a:ext cx="330457" cy="217578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defRPr sz="2600"/>
              </a:pPr>
            </a:p>
          </p:txBody>
        </p:sp>
        <p:sp>
          <p:nvSpPr>
            <p:cNvPr id="452" name="Line"/>
            <p:cNvSpPr/>
            <p:nvPr/>
          </p:nvSpPr>
          <p:spPr>
            <a:xfrm flipH="1">
              <a:off x="644441" y="2976740"/>
              <a:ext cx="2" cy="691054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defRPr sz="2600"/>
              </a:pPr>
            </a:p>
          </p:txBody>
        </p:sp>
        <p:sp>
          <p:nvSpPr>
            <p:cNvPr id="453" name="Line"/>
            <p:cNvSpPr/>
            <p:nvPr/>
          </p:nvSpPr>
          <p:spPr>
            <a:xfrm>
              <a:off x="1151506" y="3121164"/>
              <a:ext cx="1366731" cy="182415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defRPr sz="2600"/>
              </a:pPr>
            </a:p>
          </p:txBody>
        </p:sp>
        <p:sp>
          <p:nvSpPr>
            <p:cNvPr id="454" name="Line"/>
            <p:cNvSpPr/>
            <p:nvPr/>
          </p:nvSpPr>
          <p:spPr>
            <a:xfrm>
              <a:off x="2147765" y="3018371"/>
              <a:ext cx="489656" cy="248858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defRPr sz="2600"/>
              </a:pPr>
            </a:p>
          </p:txBody>
        </p:sp>
        <p:sp>
          <p:nvSpPr>
            <p:cNvPr id="455" name="Line"/>
            <p:cNvSpPr/>
            <p:nvPr/>
          </p:nvSpPr>
          <p:spPr>
            <a:xfrm>
              <a:off x="2549625" y="2976801"/>
              <a:ext cx="224545" cy="297060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defRPr sz="2600"/>
              </a:pPr>
            </a:p>
          </p:txBody>
        </p:sp>
      </p:grpSp>
      <p:sp>
        <p:nvSpPr>
          <p:cNvPr id="457" name="RStudio IDE Cheat Sheet"/>
          <p:cNvSpPr txBox="1"/>
          <p:nvPr>
            <p:ph type="title"/>
          </p:nvPr>
        </p:nvSpPr>
        <p:spPr>
          <a:xfrm>
            <a:off x="265965" y="272555"/>
            <a:ext cx="4390792" cy="477109"/>
          </a:xfrm>
          <a:prstGeom prst="rect">
            <a:avLst/>
          </a:prstGeom>
        </p:spPr>
        <p:txBody>
          <a:bodyPr lIns="0" tIns="0" rIns="0" bIns="0"/>
          <a:lstStyle/>
          <a:p>
            <a:pPr defTabSz="233679">
              <a:lnSpc>
                <a:spcPct val="80000"/>
              </a:lnSpc>
              <a:defRPr sz="3520">
                <a:solidFill>
                  <a:srgbClr val="53585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b="1">
                <a:solidFill>
                  <a:schemeClr val="accent1"/>
                </a:solidFill>
              </a:rPr>
              <a:t>RStudio IDE </a:t>
            </a:r>
            <a:r>
              <a:rPr sz="2880">
                <a:solidFill>
                  <a:schemeClr val="accent1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Cheat Sheet </a:t>
            </a:r>
          </a:p>
        </p:txBody>
      </p:sp>
      <p:sp>
        <p:nvSpPr>
          <p:cNvPr id="458" name="RStudio® is a trademark of RStudio, Inc.  •  CC BY RStudio •  info@rstudio.com  •  844-448-1212 • rstudio.com"/>
          <p:cNvSpPr txBox="1"/>
          <p:nvPr/>
        </p:nvSpPr>
        <p:spPr>
          <a:xfrm>
            <a:off x="232450" y="10340910"/>
            <a:ext cx="6261703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l">
              <a:lnSpc>
                <a:spcPct val="90000"/>
              </a:lnSpc>
              <a:defRPr sz="9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t>RStudio® is a trademark of RStudio, Inc.  •  </a:t>
            </a:r>
            <a:r>
              <a:rPr u="sng">
                <a:solidFill>
                  <a:schemeClr val="accent1"/>
                </a:solidFill>
                <a:hlinkClick r:id="rId24" invalidUrl="" action="" tgtFrame="" tooltip="" history="1" highlightClick="0" endSnd="0"/>
              </a:rPr>
              <a:t>CC BY </a:t>
            </a:r>
            <a:r>
              <a:t>RStudio •  </a:t>
            </a:r>
            <a:r>
              <a:rPr u="sng">
                <a:hlinkClick r:id="rId25" invalidUrl="" action="" tgtFrame="" tooltip="" history="1" highlightClick="0" endSnd="0"/>
              </a:rPr>
              <a:t>info@rstudio.com</a:t>
            </a:r>
            <a:r>
              <a:t>  •  844-448-1212 • </a:t>
            </a:r>
            <a:r>
              <a:rPr u="sng">
                <a:hlinkClick r:id="rId26" invalidUrl="" action="" tgtFrame="" tooltip="" history="1" highlightClick="0" endSnd="0"/>
              </a:rPr>
              <a:t>rstudio.com</a:t>
            </a:r>
            <a:r>
              <a:t> </a:t>
            </a:r>
          </a:p>
        </p:txBody>
      </p:sp>
      <p:sp>
        <p:nvSpPr>
          <p:cNvPr id="459" name="Learn more at support.rstudio.com  •  RStudio IDE  0.99.832  •  Updated: 01/16"/>
          <p:cNvSpPr txBox="1"/>
          <p:nvPr/>
        </p:nvSpPr>
        <p:spPr>
          <a:xfrm>
            <a:off x="8723072" y="10340910"/>
            <a:ext cx="5041410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defRPr sz="9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t>Learn more at 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support.rstudio.com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  </a:t>
            </a:r>
            <a:r>
              <a:t>•  RStudio IDE  0.99.832  •  Updated: 01/16</a:t>
            </a:r>
          </a:p>
        </p:txBody>
      </p:sp>
      <p:sp>
        <p:nvSpPr>
          <p:cNvPr id="460" name="More cheat sheets at http://www.rstudio.com/resources/cheatsheets/"/>
          <p:cNvSpPr txBox="1"/>
          <p:nvPr/>
        </p:nvSpPr>
        <p:spPr>
          <a:xfrm>
            <a:off x="4837970" y="10340910"/>
            <a:ext cx="4292732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defRPr sz="900">
                <a:solidFill>
                  <a:srgbClr val="007DD6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t>More cheat sheets at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  <a:hlinkClick r:id="rId27" invalidUrl="" action="" tgtFrame="" tooltip="" history="1" highlightClick="0" endSnd="0"/>
              </a:rPr>
              <a:t>http://www.rstudio.com/resources/cheatsheets/</a:t>
            </a:r>
          </a:p>
        </p:txBody>
      </p:sp>
      <p:grpSp>
        <p:nvGrpSpPr>
          <p:cNvPr id="484" name="Group"/>
          <p:cNvGrpSpPr/>
          <p:nvPr/>
        </p:nvGrpSpPr>
        <p:grpSpPr>
          <a:xfrm>
            <a:off x="7098110" y="7223291"/>
            <a:ext cx="3209325" cy="1412037"/>
            <a:chOff x="0" y="173960"/>
            <a:chExt cx="3209324" cy="1412036"/>
          </a:xfrm>
        </p:grpSpPr>
        <p:pic>
          <p:nvPicPr>
            <p:cNvPr id="461" name="Screen Shot 2015-12-28 at 4.24.17 PM.png" descr="Screen Shot 2015-12-28 at 4.24.17 PM.png"/>
            <p:cNvPicPr>
              <a:picLocks noChangeAspect="1"/>
            </p:cNvPicPr>
            <p:nvPr/>
          </p:nvPicPr>
          <p:blipFill>
            <a:blip r:embed="rId28">
              <a:extLst/>
            </a:blip>
            <a:srcRect l="0" t="0" r="0" b="0"/>
            <a:stretch>
              <a:fillRect/>
            </a:stretch>
          </p:blipFill>
          <p:spPr>
            <a:xfrm>
              <a:off x="769530" y="787690"/>
              <a:ext cx="2336222" cy="761589"/>
            </a:xfrm>
            <a:prstGeom prst="rect">
              <a:avLst/>
            </a:prstGeom>
            <a:ln w="6350" cap="flat">
              <a:solidFill>
                <a:srgbClr val="000000"/>
              </a:solidFill>
              <a:prstDash val="solid"/>
              <a:miter lim="400000"/>
            </a:ln>
            <a:effectLst/>
          </p:spPr>
        </p:pic>
        <p:pic>
          <p:nvPicPr>
            <p:cNvPr id="462" name="gitIconLarge.png" descr="gitIconLarge.png"/>
            <p:cNvPicPr>
              <a:picLocks noChangeAspect="1"/>
            </p:cNvPicPr>
            <p:nvPr/>
          </p:nvPicPr>
          <p:blipFill>
            <a:blip r:embed="rId29">
              <a:extLst/>
            </a:blip>
            <a:srcRect l="0" t="0" r="0" b="0"/>
            <a:stretch>
              <a:fillRect/>
            </a:stretch>
          </p:blipFill>
          <p:spPr>
            <a:xfrm>
              <a:off x="0" y="273453"/>
              <a:ext cx="381953" cy="41667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463" name="Stage files:"/>
            <p:cNvSpPr txBox="1"/>
            <p:nvPr/>
          </p:nvSpPr>
          <p:spPr>
            <a:xfrm>
              <a:off x="315956" y="383344"/>
              <a:ext cx="486022" cy="3860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 algn="l">
                <a:lnSpc>
                  <a:spcPct val="80000"/>
                </a:lnSpc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sz="1000"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lvl1pPr>
            </a:lstStyle>
            <a:p>
              <a:pPr/>
              <a:r>
                <a:t>Stage files:</a:t>
              </a:r>
            </a:p>
          </p:txBody>
        </p:sp>
        <p:sp>
          <p:nvSpPr>
            <p:cNvPr id="464" name="Show file diff"/>
            <p:cNvSpPr txBox="1"/>
            <p:nvPr/>
          </p:nvSpPr>
          <p:spPr>
            <a:xfrm>
              <a:off x="791147" y="374039"/>
              <a:ext cx="587380" cy="3860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 algn="l">
                <a:lnSpc>
                  <a:spcPct val="8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sz="1000"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lvl1pPr>
            </a:lstStyle>
            <a:p>
              <a:pPr/>
              <a:r>
                <a:t>Show file diff</a:t>
              </a:r>
            </a:p>
          </p:txBody>
        </p:sp>
        <p:sp>
          <p:nvSpPr>
            <p:cNvPr id="465" name="Commit staged files"/>
            <p:cNvSpPr txBox="1"/>
            <p:nvPr/>
          </p:nvSpPr>
          <p:spPr>
            <a:xfrm>
              <a:off x="1419207" y="374039"/>
              <a:ext cx="700959" cy="40451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 algn="l">
                <a:lnSpc>
                  <a:spcPct val="8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sz="1000"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lvl1pPr>
            </a:lstStyle>
            <a:p>
              <a:pPr/>
              <a:r>
                <a:t>Commit staged files</a:t>
              </a:r>
            </a:p>
          </p:txBody>
        </p:sp>
        <p:sp>
          <p:nvSpPr>
            <p:cNvPr id="466" name="Push/Pull  to remote"/>
            <p:cNvSpPr txBox="1"/>
            <p:nvPr/>
          </p:nvSpPr>
          <p:spPr>
            <a:xfrm>
              <a:off x="2057597" y="359889"/>
              <a:ext cx="668719" cy="3860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 algn="l">
                <a:lnSpc>
                  <a:spcPct val="80000"/>
                </a:lnSpc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sz="1000"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lvl1pPr>
            </a:lstStyle>
            <a:p>
              <a:pPr/>
              <a:r>
                <a:t>Push/Pull  to remote</a:t>
              </a:r>
            </a:p>
          </p:txBody>
        </p:sp>
        <p:sp>
          <p:nvSpPr>
            <p:cNvPr id="467" name="View History"/>
            <p:cNvSpPr txBox="1"/>
            <p:nvPr/>
          </p:nvSpPr>
          <p:spPr>
            <a:xfrm>
              <a:off x="2704834" y="383344"/>
              <a:ext cx="504491" cy="4099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 algn="l">
                <a:lnSpc>
                  <a:spcPct val="8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sz="1000"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lvl1pPr>
            </a:lstStyle>
            <a:p>
              <a:pPr/>
              <a:r>
                <a:t>View History</a:t>
              </a:r>
            </a:p>
          </p:txBody>
        </p:sp>
        <p:sp>
          <p:nvSpPr>
            <p:cNvPr id="468" name="current branch"/>
            <p:cNvSpPr txBox="1"/>
            <p:nvPr/>
          </p:nvSpPr>
          <p:spPr>
            <a:xfrm>
              <a:off x="2645110" y="1195147"/>
              <a:ext cx="504490" cy="3860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 algn="l">
                <a:lnSpc>
                  <a:spcPct val="8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sz="1000"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lvl1pPr>
            </a:lstStyle>
            <a:p>
              <a:pPr/>
              <a:r>
                <a:t>current branch</a:t>
              </a:r>
            </a:p>
          </p:txBody>
        </p:sp>
        <p:sp>
          <p:nvSpPr>
            <p:cNvPr id="469" name="Added…"/>
            <p:cNvSpPr txBox="1"/>
            <p:nvPr/>
          </p:nvSpPr>
          <p:spPr>
            <a:xfrm>
              <a:off x="45447" y="785820"/>
              <a:ext cx="780009" cy="7827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/>
            <a:p>
              <a:pPr marL="114300" indent="-114300" algn="l">
                <a:lnSpc>
                  <a:spcPct val="80000"/>
                </a:lnSpc>
                <a:buClr>
                  <a:srgbClr val="000000"/>
                </a:buClr>
                <a:buSzPct val="100000"/>
                <a:buChar char="•"/>
                <a:defRPr sz="1000"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r>
                <a:t>Added</a:t>
              </a:r>
            </a:p>
            <a:p>
              <a:pPr marL="114300" indent="-114300" algn="l">
                <a:lnSpc>
                  <a:spcPct val="80000"/>
                </a:lnSpc>
                <a:buClr>
                  <a:srgbClr val="000000"/>
                </a:buClr>
                <a:buSzPct val="100000"/>
                <a:buChar char="•"/>
                <a:defRPr sz="1000"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r>
                <a:t>Deleted</a:t>
              </a:r>
            </a:p>
            <a:p>
              <a:pPr marL="114300" indent="-114300" algn="l">
                <a:lnSpc>
                  <a:spcPct val="80000"/>
                </a:lnSpc>
                <a:buClr>
                  <a:srgbClr val="000000"/>
                </a:buClr>
                <a:buSzPct val="100000"/>
                <a:buChar char="•"/>
                <a:defRPr sz="1000"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r>
                <a:t>Modified</a:t>
              </a:r>
            </a:p>
            <a:p>
              <a:pPr marL="114300" indent="-114300" algn="l">
                <a:lnSpc>
                  <a:spcPct val="80000"/>
                </a:lnSpc>
                <a:buClr>
                  <a:srgbClr val="000000"/>
                </a:buClr>
                <a:buSzPct val="100000"/>
                <a:buChar char="•"/>
                <a:defRPr sz="1000"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r>
                <a:t>Renamed</a:t>
              </a:r>
            </a:p>
            <a:p>
              <a:pPr marL="114300" indent="-114300" algn="l">
                <a:lnSpc>
                  <a:spcPct val="80000"/>
                </a:lnSpc>
                <a:buClr>
                  <a:srgbClr val="000000"/>
                </a:buClr>
                <a:buSzPct val="100000"/>
                <a:buChar char="•"/>
                <a:defRPr sz="1000"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r>
                <a:t>Untracked</a:t>
              </a:r>
            </a:p>
          </p:txBody>
        </p:sp>
        <p:sp>
          <p:nvSpPr>
            <p:cNvPr id="470" name="Turn on at Tools &gt; Project Options &gt; Git/SVN"/>
            <p:cNvSpPr txBox="1"/>
            <p:nvPr/>
          </p:nvSpPr>
          <p:spPr>
            <a:xfrm>
              <a:off x="427920" y="173960"/>
              <a:ext cx="2491611" cy="26055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l">
                <a:lnSpc>
                  <a:spcPct val="8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sz="1000"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r>
                <a:t>Turn on at </a:t>
              </a:r>
              <a:r>
                <a:rPr b="1">
                  <a:latin typeface="Source Sans Pro"/>
                  <a:ea typeface="Source Sans Pro"/>
                  <a:cs typeface="Source Sans Pro"/>
                  <a:sym typeface="Source Sans Pro"/>
                </a:rPr>
                <a:t>Tools &gt; Project Options &gt; Git/SVN</a:t>
              </a:r>
            </a:p>
          </p:txBody>
        </p:sp>
        <p:sp>
          <p:nvSpPr>
            <p:cNvPr id="471" name="Open shell to type commands"/>
            <p:cNvSpPr txBox="1"/>
            <p:nvPr/>
          </p:nvSpPr>
          <p:spPr>
            <a:xfrm>
              <a:off x="792761" y="1190141"/>
              <a:ext cx="990823" cy="39585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 algn="l">
                <a:lnSpc>
                  <a:spcPct val="8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sz="1000"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lvl1pPr>
            </a:lstStyle>
            <a:p>
              <a:pPr/>
              <a:r>
                <a:t>Open shell to type commands</a:t>
              </a:r>
            </a:p>
          </p:txBody>
        </p:sp>
        <p:sp>
          <p:nvSpPr>
            <p:cNvPr id="472" name="Line"/>
            <p:cNvSpPr/>
            <p:nvPr/>
          </p:nvSpPr>
          <p:spPr>
            <a:xfrm>
              <a:off x="1649349" y="1392034"/>
              <a:ext cx="456639" cy="1085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defRPr sz="2600"/>
              </a:pPr>
            </a:p>
          </p:txBody>
        </p:sp>
        <p:sp>
          <p:nvSpPr>
            <p:cNvPr id="473" name="Line"/>
            <p:cNvSpPr/>
            <p:nvPr/>
          </p:nvSpPr>
          <p:spPr>
            <a:xfrm flipH="1" flipV="1">
              <a:off x="2833763" y="996027"/>
              <a:ext cx="3" cy="272172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defRPr sz="2600"/>
              </a:pPr>
            </a:p>
          </p:txBody>
        </p:sp>
        <p:sp>
          <p:nvSpPr>
            <p:cNvPr id="474" name="Line"/>
            <p:cNvSpPr/>
            <p:nvPr/>
          </p:nvSpPr>
          <p:spPr>
            <a:xfrm>
              <a:off x="582400" y="737534"/>
              <a:ext cx="273838" cy="410253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defRPr sz="2600"/>
              </a:pPr>
            </a:p>
          </p:txBody>
        </p:sp>
        <p:sp>
          <p:nvSpPr>
            <p:cNvPr id="475" name="Line"/>
            <p:cNvSpPr/>
            <p:nvPr/>
          </p:nvSpPr>
          <p:spPr>
            <a:xfrm>
              <a:off x="896432" y="734028"/>
              <a:ext cx="50799" cy="208672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defRPr sz="2600"/>
              </a:pPr>
            </a:p>
          </p:txBody>
        </p:sp>
        <p:sp>
          <p:nvSpPr>
            <p:cNvPr id="476" name="Line"/>
            <p:cNvSpPr/>
            <p:nvPr/>
          </p:nvSpPr>
          <p:spPr>
            <a:xfrm flipH="1">
              <a:off x="1354560" y="712898"/>
              <a:ext cx="127003" cy="234073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defRPr sz="2600"/>
              </a:pPr>
            </a:p>
          </p:txBody>
        </p:sp>
        <p:sp>
          <p:nvSpPr>
            <p:cNvPr id="477" name="Line"/>
            <p:cNvSpPr/>
            <p:nvPr/>
          </p:nvSpPr>
          <p:spPr>
            <a:xfrm flipH="1">
              <a:off x="1652614" y="709371"/>
              <a:ext cx="494060" cy="222005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defRPr sz="2600"/>
              </a:pPr>
            </a:p>
          </p:txBody>
        </p:sp>
        <p:sp>
          <p:nvSpPr>
            <p:cNvPr id="478" name="Line"/>
            <p:cNvSpPr/>
            <p:nvPr/>
          </p:nvSpPr>
          <p:spPr>
            <a:xfrm flipH="1">
              <a:off x="1904177" y="727673"/>
              <a:ext cx="883981" cy="209306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defRPr sz="2600"/>
              </a:pPr>
            </a:p>
          </p:txBody>
        </p:sp>
        <p:sp>
          <p:nvSpPr>
            <p:cNvPr id="479" name="A"/>
            <p:cNvSpPr/>
            <p:nvPr/>
          </p:nvSpPr>
          <p:spPr>
            <a:xfrm>
              <a:off x="68321" y="865628"/>
              <a:ext cx="104623" cy="104624"/>
            </a:xfrm>
            <a:prstGeom prst="roundRect">
              <a:avLst>
                <a:gd name="adj" fmla="val 15000"/>
              </a:avLst>
            </a:prstGeom>
            <a:solidFill>
              <a:srgbClr val="38D3A9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b="1" sz="550">
                  <a:solidFill>
                    <a:srgbClr val="FFFFFF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480" name="D"/>
            <p:cNvSpPr/>
            <p:nvPr/>
          </p:nvSpPr>
          <p:spPr>
            <a:xfrm>
              <a:off x="68321" y="1005266"/>
              <a:ext cx="104623" cy="104624"/>
            </a:xfrm>
            <a:prstGeom prst="roundRect">
              <a:avLst>
                <a:gd name="adj" fmla="val 15000"/>
              </a:avLst>
            </a:prstGeom>
            <a:solidFill>
              <a:srgbClr val="FF260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b="1" sz="550">
                  <a:solidFill>
                    <a:srgbClr val="FFFFFF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481" name="M"/>
            <p:cNvSpPr/>
            <p:nvPr/>
          </p:nvSpPr>
          <p:spPr>
            <a:xfrm>
              <a:off x="68321" y="1144903"/>
              <a:ext cx="104623" cy="104624"/>
            </a:xfrm>
            <a:prstGeom prst="roundRect">
              <a:avLst>
                <a:gd name="adj" fmla="val 15000"/>
              </a:avLst>
            </a:prstGeom>
            <a:solidFill>
              <a:srgbClr val="417DD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b="1" sz="550">
                  <a:solidFill>
                    <a:srgbClr val="FFFFFF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lvl1pPr>
            </a:lstStyle>
            <a:p>
              <a:pPr/>
              <a:r>
                <a:t>M</a:t>
              </a:r>
            </a:p>
          </p:txBody>
        </p:sp>
        <p:sp>
          <p:nvSpPr>
            <p:cNvPr id="482" name="R"/>
            <p:cNvSpPr/>
            <p:nvPr/>
          </p:nvSpPr>
          <p:spPr>
            <a:xfrm>
              <a:off x="68321" y="1284541"/>
              <a:ext cx="104623" cy="104624"/>
            </a:xfrm>
            <a:prstGeom prst="roundRect">
              <a:avLst>
                <a:gd name="adj" fmla="val 15000"/>
              </a:avLst>
            </a:prstGeom>
            <a:solidFill>
              <a:srgbClr val="AB27A9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b="1" sz="550">
                  <a:solidFill>
                    <a:srgbClr val="FFFFFF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lvl1pPr>
            </a:lstStyle>
            <a:p>
              <a:pPr/>
              <a:r>
                <a:t>R</a:t>
              </a:r>
            </a:p>
          </p:txBody>
        </p:sp>
        <p:sp>
          <p:nvSpPr>
            <p:cNvPr id="483" name="?"/>
            <p:cNvSpPr/>
            <p:nvPr/>
          </p:nvSpPr>
          <p:spPr>
            <a:xfrm>
              <a:off x="68321" y="1424178"/>
              <a:ext cx="104623" cy="104624"/>
            </a:xfrm>
            <a:prstGeom prst="roundRect">
              <a:avLst>
                <a:gd name="adj" fmla="val 15000"/>
              </a:avLst>
            </a:prstGeom>
            <a:solidFill>
              <a:srgbClr val="FFD30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b="1" sz="550">
                  <a:solidFill>
                    <a:srgbClr val="FFFFFF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lvl1pPr>
            </a:lstStyle>
            <a:p>
              <a:pPr/>
              <a:r>
                <a:t>?</a:t>
              </a:r>
            </a:p>
          </p:txBody>
        </p:sp>
      </p:grpSp>
      <p:grpSp>
        <p:nvGrpSpPr>
          <p:cNvPr id="489" name="Group"/>
          <p:cNvGrpSpPr/>
          <p:nvPr/>
        </p:nvGrpSpPr>
        <p:grpSpPr>
          <a:xfrm>
            <a:off x="3531993" y="2982628"/>
            <a:ext cx="1782327" cy="2850480"/>
            <a:chOff x="-4315" y="-13803"/>
            <a:chExt cx="1782325" cy="2850478"/>
          </a:xfrm>
        </p:grpSpPr>
        <p:pic>
          <p:nvPicPr>
            <p:cNvPr id="485" name="Screen Shot 2015-12-31 at 12.12.07 PM.png" descr="Screen Shot 2015-12-31 at 12.12.07 PM.png"/>
            <p:cNvPicPr>
              <a:picLocks noChangeAspect="1"/>
            </p:cNvPicPr>
            <p:nvPr/>
          </p:nvPicPr>
          <p:blipFill>
            <a:blip r:embed="rId30">
              <a:extLst/>
            </a:blip>
            <a:srcRect l="0" t="0" r="0" b="0"/>
            <a:stretch>
              <a:fillRect/>
            </a:stretch>
          </p:blipFill>
          <p:spPr>
            <a:xfrm>
              <a:off x="-4316" y="-13804"/>
              <a:ext cx="1782326" cy="28504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488" name="Group"/>
            <p:cNvGrpSpPr/>
            <p:nvPr/>
          </p:nvGrpSpPr>
          <p:grpSpPr>
            <a:xfrm>
              <a:off x="347872" y="2200632"/>
              <a:ext cx="933051" cy="357767"/>
              <a:chOff x="0" y="0"/>
              <a:chExt cx="933049" cy="357765"/>
            </a:xfrm>
          </p:grpSpPr>
          <p:pic>
            <p:nvPicPr>
              <p:cNvPr id="486" name="Screen Shot 2015-12-29 at 10.12.07 AM.png" descr="Screen Shot 2015-12-29 at 10.12.07 AM.png"/>
              <p:cNvPicPr>
                <a:picLocks noChangeAspect="1"/>
              </p:cNvPicPr>
              <p:nvPr/>
            </p:nvPicPr>
            <p:blipFill>
              <a:blip r:embed="rId31">
                <a:extLst/>
              </a:blip>
              <a:srcRect l="1509" t="2620" r="33472" b="49673"/>
              <a:stretch>
                <a:fillRect/>
              </a:stretch>
            </p:blipFill>
            <p:spPr>
              <a:xfrm>
                <a:off x="0" y="0"/>
                <a:ext cx="933050" cy="357766"/>
              </a:xfrm>
              <a:prstGeom prst="rect">
                <a:avLst/>
              </a:prstGeom>
              <a:ln w="6350" cap="flat">
                <a:solidFill>
                  <a:srgbClr val="A6AAA9"/>
                </a:solidFill>
                <a:prstDash val="solid"/>
                <a:miter lim="400000"/>
              </a:ln>
              <a:effectLst>
                <a:outerShdw sx="100000" sy="100000" kx="0" ky="0" algn="b" rotWithShape="0" blurRad="12700" dist="12700" dir="5400000">
                  <a:srgbClr val="000000">
                    <a:alpha val="50000"/>
                  </a:srgbClr>
                </a:outerShdw>
              </a:effectLst>
            </p:spPr>
          </p:pic>
          <p:pic>
            <p:nvPicPr>
              <p:cNvPr id="487" name="Screen Shot 2015-12-29 at 10.12.07 AM.png" descr="Screen Shot 2015-12-29 at 10.12.07 AM.png"/>
              <p:cNvPicPr>
                <a:picLocks noChangeAspect="1"/>
              </p:cNvPicPr>
              <p:nvPr/>
            </p:nvPicPr>
            <p:blipFill>
              <a:blip r:embed="rId31">
                <a:extLst/>
              </a:blip>
              <a:srcRect l="57891" t="4101" r="2867" b="50921"/>
              <a:stretch>
                <a:fillRect/>
              </a:stretch>
            </p:blipFill>
            <p:spPr>
              <a:xfrm>
                <a:off x="359977" y="8591"/>
                <a:ext cx="570324" cy="341597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</p:grpSp>
      <p:pic>
        <p:nvPicPr>
          <p:cNvPr id="490" name="Screen Shot 2015-12-29 at 10.22.49 AM.png" descr="Screen Shot 2015-12-29 at 10.22.49 AM.png"/>
          <p:cNvPicPr>
            <a:picLocks noChangeAspect="1"/>
          </p:cNvPicPr>
          <p:nvPr/>
        </p:nvPicPr>
        <p:blipFill>
          <a:blip r:embed="rId32">
            <a:extLst/>
          </a:blip>
          <a:stretch>
            <a:fillRect/>
          </a:stretch>
        </p:blipFill>
        <p:spPr>
          <a:xfrm>
            <a:off x="3844763" y="2996132"/>
            <a:ext cx="1073841" cy="168747"/>
          </a:xfrm>
          <a:prstGeom prst="rect">
            <a:avLst/>
          </a:prstGeom>
          <a:ln w="12700">
            <a:miter lim="400000"/>
          </a:ln>
        </p:spPr>
      </p:pic>
      <p:sp>
        <p:nvSpPr>
          <p:cNvPr id="491" name="Search inside environment"/>
          <p:cNvSpPr txBox="1"/>
          <p:nvPr/>
        </p:nvSpPr>
        <p:spPr>
          <a:xfrm>
            <a:off x="9317613" y="3065280"/>
            <a:ext cx="860926" cy="406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 algn="l"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000">
                <a:solidFill>
                  <a:schemeClr val="accent1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defRPr>
            </a:lvl1pPr>
          </a:lstStyle>
          <a:p>
            <a:pPr/>
            <a:r>
              <a:t>Search inside environment</a:t>
            </a:r>
          </a:p>
        </p:txBody>
      </p:sp>
      <p:sp>
        <p:nvSpPr>
          <p:cNvPr id="492" name="Syntax highlighting based on your file's extension"/>
          <p:cNvSpPr txBox="1"/>
          <p:nvPr/>
        </p:nvSpPr>
        <p:spPr>
          <a:xfrm>
            <a:off x="5485210" y="4146166"/>
            <a:ext cx="1458688" cy="4063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 algn="l"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000">
                <a:solidFill>
                  <a:schemeClr val="accent6">
                    <a:lumOff val="-8741"/>
                  </a:schemeClr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defRPr>
            </a:lvl1pPr>
          </a:lstStyle>
          <a:p>
            <a:pPr/>
            <a:r>
              <a:t>Syntax highlighting based on your file's extension</a:t>
            </a:r>
          </a:p>
        </p:txBody>
      </p:sp>
      <p:sp>
        <p:nvSpPr>
          <p:cNvPr id="493" name="Code diagnostics that appear in the margin. Hover over diagnostic symbols for details."/>
          <p:cNvSpPr txBox="1"/>
          <p:nvPr/>
        </p:nvSpPr>
        <p:spPr>
          <a:xfrm>
            <a:off x="4609455" y="3787714"/>
            <a:ext cx="2368061" cy="406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 algn="l"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000">
                <a:solidFill>
                  <a:schemeClr val="accent6">
                    <a:lumOff val="-8741"/>
                  </a:schemeClr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defRPr>
            </a:lvl1pPr>
          </a:lstStyle>
          <a:p>
            <a:pPr/>
            <a:r>
              <a:t>Code diagnostics that appear in the margin. Hover over diagnostic symbols for details.</a:t>
            </a:r>
          </a:p>
        </p:txBody>
      </p:sp>
      <p:sp>
        <p:nvSpPr>
          <p:cNvPr id="494" name="Tab completion to finish function names, file paths, arguments, and more."/>
          <p:cNvSpPr txBox="1"/>
          <p:nvPr/>
        </p:nvSpPr>
        <p:spPr>
          <a:xfrm>
            <a:off x="5485210" y="4502521"/>
            <a:ext cx="1527297" cy="53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 algn="l"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000">
                <a:solidFill>
                  <a:schemeClr val="accent6">
                    <a:lumOff val="-8741"/>
                  </a:schemeClr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defRPr>
            </a:lvl1pPr>
          </a:lstStyle>
          <a:p>
            <a:pPr/>
            <a:r>
              <a:t>Tab completion to finish function names, file paths, arguments, and more.</a:t>
            </a:r>
          </a:p>
        </p:txBody>
      </p:sp>
      <p:sp>
        <p:nvSpPr>
          <p:cNvPr id="495" name="Multi-language code snippets to quickly use common blocks of code."/>
          <p:cNvSpPr txBox="1"/>
          <p:nvPr/>
        </p:nvSpPr>
        <p:spPr>
          <a:xfrm>
            <a:off x="5485210" y="5017472"/>
            <a:ext cx="1564856" cy="5384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 algn="l"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000">
                <a:solidFill>
                  <a:schemeClr val="accent6">
                    <a:lumOff val="-8741"/>
                  </a:schemeClr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defRPr>
            </a:lvl1pPr>
          </a:lstStyle>
          <a:p>
            <a:pPr/>
            <a:r>
              <a:t>Multi-language code snippets to quickly use common blocks of code.</a:t>
            </a:r>
          </a:p>
        </p:txBody>
      </p:sp>
      <p:sp>
        <p:nvSpPr>
          <p:cNvPr id="496" name="Open in new window"/>
          <p:cNvSpPr txBox="1"/>
          <p:nvPr/>
        </p:nvSpPr>
        <p:spPr>
          <a:xfrm>
            <a:off x="4110580" y="1730298"/>
            <a:ext cx="846414" cy="406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 algn="l"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000">
                <a:latin typeface="Source Sans Pro Light"/>
                <a:ea typeface="Source Sans Pro Light"/>
                <a:cs typeface="Source Sans Pro Light"/>
                <a:sym typeface="Source Sans Pro Light"/>
              </a:defRPr>
            </a:lvl1pPr>
          </a:lstStyle>
          <a:p>
            <a:pPr/>
            <a:r>
              <a:t>Open in new window</a:t>
            </a:r>
          </a:p>
        </p:txBody>
      </p:sp>
      <p:sp>
        <p:nvSpPr>
          <p:cNvPr id="497" name="Save"/>
          <p:cNvSpPr txBox="1"/>
          <p:nvPr/>
        </p:nvSpPr>
        <p:spPr>
          <a:xfrm>
            <a:off x="4905801" y="1722043"/>
            <a:ext cx="402015" cy="2742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 algn="l"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000">
                <a:latin typeface="Source Sans Pro Light"/>
                <a:ea typeface="Source Sans Pro Light"/>
                <a:cs typeface="Source Sans Pro Light"/>
                <a:sym typeface="Source Sans Pro Light"/>
              </a:defRPr>
            </a:lvl1pPr>
          </a:lstStyle>
          <a:p>
            <a:pPr/>
            <a:r>
              <a:t>Save</a:t>
            </a:r>
          </a:p>
        </p:txBody>
      </p:sp>
      <p:sp>
        <p:nvSpPr>
          <p:cNvPr id="498" name="Find and replace"/>
          <p:cNvSpPr txBox="1"/>
          <p:nvPr/>
        </p:nvSpPr>
        <p:spPr>
          <a:xfrm>
            <a:off x="5245448" y="1730298"/>
            <a:ext cx="614484" cy="406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 algn="l"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000">
                <a:latin typeface="Source Sans Pro Light"/>
                <a:ea typeface="Source Sans Pro Light"/>
                <a:cs typeface="Source Sans Pro Light"/>
                <a:sym typeface="Source Sans Pro Light"/>
              </a:defRPr>
            </a:lvl1pPr>
          </a:lstStyle>
          <a:p>
            <a:pPr/>
            <a:r>
              <a:t>Find and replace</a:t>
            </a:r>
          </a:p>
        </p:txBody>
      </p:sp>
      <p:sp>
        <p:nvSpPr>
          <p:cNvPr id="499" name="Compile as notebook"/>
          <p:cNvSpPr txBox="1"/>
          <p:nvPr/>
        </p:nvSpPr>
        <p:spPr>
          <a:xfrm>
            <a:off x="5847061" y="1730298"/>
            <a:ext cx="737777" cy="406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 algn="l"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000">
                <a:latin typeface="Source Sans Pro Light"/>
                <a:ea typeface="Source Sans Pro Light"/>
                <a:cs typeface="Source Sans Pro Light"/>
                <a:sym typeface="Source Sans Pro Light"/>
              </a:defRPr>
            </a:lvl1pPr>
          </a:lstStyle>
          <a:p>
            <a:pPr/>
            <a:r>
              <a:t>Compile as notebook</a:t>
            </a:r>
          </a:p>
        </p:txBody>
      </p:sp>
      <p:sp>
        <p:nvSpPr>
          <p:cNvPr id="500" name="Run selected code"/>
          <p:cNvSpPr txBox="1"/>
          <p:nvPr/>
        </p:nvSpPr>
        <p:spPr>
          <a:xfrm>
            <a:off x="6565311" y="1738553"/>
            <a:ext cx="737777" cy="5384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 algn="l"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000">
                <a:latin typeface="Source Sans Pro Light"/>
                <a:ea typeface="Source Sans Pro Light"/>
                <a:cs typeface="Source Sans Pro Light"/>
                <a:sym typeface="Source Sans Pro Light"/>
              </a:defRPr>
            </a:lvl1pPr>
          </a:lstStyle>
          <a:p>
            <a:pPr/>
            <a:r>
              <a:t>Run selected code</a:t>
            </a:r>
          </a:p>
        </p:txBody>
      </p:sp>
      <p:sp>
        <p:nvSpPr>
          <p:cNvPr id="501" name="Re-run previous code"/>
          <p:cNvSpPr txBox="1"/>
          <p:nvPr/>
        </p:nvSpPr>
        <p:spPr>
          <a:xfrm>
            <a:off x="4682495" y="3058946"/>
            <a:ext cx="886337" cy="406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 algn="l"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000">
                <a:solidFill>
                  <a:schemeClr val="accent6">
                    <a:lumOff val="-8741"/>
                  </a:schemeClr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defRPr>
            </a:lvl1pPr>
          </a:lstStyle>
          <a:p>
            <a:pPr/>
            <a:r>
              <a:t>Re-run previous code</a:t>
            </a:r>
          </a:p>
        </p:txBody>
      </p:sp>
      <p:sp>
        <p:nvSpPr>
          <p:cNvPr id="502" name="Source with or without Echo"/>
          <p:cNvSpPr txBox="1"/>
          <p:nvPr/>
        </p:nvSpPr>
        <p:spPr>
          <a:xfrm>
            <a:off x="5548143" y="3058946"/>
            <a:ext cx="1042867" cy="406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 algn="l"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000">
                <a:solidFill>
                  <a:schemeClr val="accent6">
                    <a:lumOff val="-8741"/>
                  </a:schemeClr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defRPr>
            </a:lvl1pPr>
          </a:lstStyle>
          <a:p>
            <a:pPr/>
            <a:r>
              <a:t>Source with or without Echo</a:t>
            </a:r>
          </a:p>
        </p:txBody>
      </p:sp>
      <p:sp>
        <p:nvSpPr>
          <p:cNvPr id="503" name="Show file outline"/>
          <p:cNvSpPr txBox="1"/>
          <p:nvPr/>
        </p:nvSpPr>
        <p:spPr>
          <a:xfrm>
            <a:off x="6414170" y="3058946"/>
            <a:ext cx="635292" cy="406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 algn="l"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000">
                <a:solidFill>
                  <a:schemeClr val="accent6">
                    <a:lumOff val="-8741"/>
                  </a:schemeClr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defRPr>
            </a:lvl1pPr>
          </a:lstStyle>
          <a:p>
            <a:pPr/>
            <a:r>
              <a:t>Show file outline</a:t>
            </a:r>
          </a:p>
        </p:txBody>
      </p:sp>
      <p:sp>
        <p:nvSpPr>
          <p:cNvPr id="504" name="Jump to function in file"/>
          <p:cNvSpPr txBox="1"/>
          <p:nvPr/>
        </p:nvSpPr>
        <p:spPr>
          <a:xfrm>
            <a:off x="3836568" y="5513568"/>
            <a:ext cx="1384445" cy="274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 algn="l"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000">
                <a:solidFill>
                  <a:schemeClr val="accent6">
                    <a:lumOff val="-8741"/>
                  </a:schemeClr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defRPr>
            </a:lvl1pPr>
          </a:lstStyle>
          <a:p>
            <a:pPr/>
            <a:r>
              <a:t>Jump to function in file </a:t>
            </a:r>
          </a:p>
        </p:txBody>
      </p:sp>
      <p:sp>
        <p:nvSpPr>
          <p:cNvPr id="505" name="Change file type"/>
          <p:cNvSpPr txBox="1"/>
          <p:nvPr/>
        </p:nvSpPr>
        <p:spPr>
          <a:xfrm>
            <a:off x="6032453" y="5499113"/>
            <a:ext cx="1042866" cy="2742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 algn="l"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000">
                <a:solidFill>
                  <a:schemeClr val="accent6">
                    <a:lumOff val="-8741"/>
                  </a:schemeClr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defRPr>
            </a:lvl1pPr>
          </a:lstStyle>
          <a:p>
            <a:pPr/>
            <a:r>
              <a:t>Change file type</a:t>
            </a:r>
          </a:p>
        </p:txBody>
      </p:sp>
      <p:sp>
        <p:nvSpPr>
          <p:cNvPr id="506" name="Navigate tabs"/>
          <p:cNvSpPr txBox="1"/>
          <p:nvPr/>
        </p:nvSpPr>
        <p:spPr>
          <a:xfrm>
            <a:off x="3525203" y="1730298"/>
            <a:ext cx="614484" cy="406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 algn="l"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000">
                <a:latin typeface="Source Sans Pro Light"/>
                <a:ea typeface="Source Sans Pro Light"/>
                <a:cs typeface="Source Sans Pro Light"/>
                <a:sym typeface="Source Sans Pro Light"/>
              </a:defRPr>
            </a:lvl1pPr>
          </a:lstStyle>
          <a:p>
            <a:pPr/>
            <a:r>
              <a:t>Navigate tabs</a:t>
            </a:r>
          </a:p>
        </p:txBody>
      </p:sp>
      <p:sp>
        <p:nvSpPr>
          <p:cNvPr id="507" name="A File browser keyed to your working directory. Click on file or directory name to open."/>
          <p:cNvSpPr txBox="1"/>
          <p:nvPr/>
        </p:nvSpPr>
        <p:spPr>
          <a:xfrm>
            <a:off x="7038160" y="6490935"/>
            <a:ext cx="2669966" cy="406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 algn="l"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000">
                <a:solidFill>
                  <a:schemeClr val="accent1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defRPr>
            </a:lvl1pPr>
          </a:lstStyle>
          <a:p>
            <a:pPr/>
            <a:r>
              <a:t>A File browser keyed to your working directory. Click on file or directory name to open.</a:t>
            </a:r>
          </a:p>
        </p:txBody>
      </p:sp>
      <p:sp>
        <p:nvSpPr>
          <p:cNvPr id="508" name="Path to displayed directory"/>
          <p:cNvSpPr txBox="1"/>
          <p:nvPr/>
        </p:nvSpPr>
        <p:spPr>
          <a:xfrm>
            <a:off x="7038160" y="6058551"/>
            <a:ext cx="1615509" cy="274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 algn="l"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000">
                <a:solidFill>
                  <a:schemeClr val="accent1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defRPr>
            </a:lvl1pPr>
          </a:lstStyle>
          <a:p>
            <a:pPr/>
            <a:r>
              <a:t>Path to displayed directory</a:t>
            </a:r>
          </a:p>
        </p:txBody>
      </p:sp>
      <p:sp>
        <p:nvSpPr>
          <p:cNvPr id="509" name="Upload file"/>
          <p:cNvSpPr txBox="1"/>
          <p:nvPr/>
        </p:nvSpPr>
        <p:spPr>
          <a:xfrm>
            <a:off x="7524691" y="5650801"/>
            <a:ext cx="530989" cy="4063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 algn="l">
              <a:lnSpc>
                <a:spcPct val="80000"/>
              </a:lnSpc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000">
                <a:solidFill>
                  <a:schemeClr val="accent1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defRPr>
            </a:lvl1pPr>
          </a:lstStyle>
          <a:p>
            <a:pPr/>
            <a:r>
              <a:t>Upload file </a:t>
            </a:r>
          </a:p>
        </p:txBody>
      </p:sp>
      <p:sp>
        <p:nvSpPr>
          <p:cNvPr id="510" name="Create folder"/>
          <p:cNvSpPr txBox="1"/>
          <p:nvPr/>
        </p:nvSpPr>
        <p:spPr>
          <a:xfrm>
            <a:off x="7038160" y="5650801"/>
            <a:ext cx="461912" cy="4063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 algn="l"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000">
                <a:solidFill>
                  <a:schemeClr val="accent1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defRPr>
            </a:lvl1pPr>
          </a:lstStyle>
          <a:p>
            <a:pPr/>
            <a:r>
              <a:t>Create folder</a:t>
            </a:r>
          </a:p>
        </p:txBody>
      </p:sp>
      <p:sp>
        <p:nvSpPr>
          <p:cNvPr id="511" name="Delete file"/>
          <p:cNvSpPr txBox="1"/>
          <p:nvPr/>
        </p:nvSpPr>
        <p:spPr>
          <a:xfrm>
            <a:off x="7986992" y="5650801"/>
            <a:ext cx="530989" cy="4063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 algn="l">
              <a:lnSpc>
                <a:spcPct val="80000"/>
              </a:lnSpc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000">
                <a:solidFill>
                  <a:schemeClr val="accent1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defRPr>
            </a:lvl1pPr>
          </a:lstStyle>
          <a:p>
            <a:pPr/>
            <a:r>
              <a:t>Delete file </a:t>
            </a:r>
          </a:p>
        </p:txBody>
      </p:sp>
      <p:sp>
        <p:nvSpPr>
          <p:cNvPr id="512" name="Rename file"/>
          <p:cNvSpPr txBox="1"/>
          <p:nvPr/>
        </p:nvSpPr>
        <p:spPr>
          <a:xfrm>
            <a:off x="8404218" y="5650801"/>
            <a:ext cx="566000" cy="4063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 algn="l">
              <a:lnSpc>
                <a:spcPct val="80000"/>
              </a:lnSpc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000">
                <a:solidFill>
                  <a:schemeClr val="accent1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defRPr>
            </a:lvl1pPr>
          </a:lstStyle>
          <a:p>
            <a:pPr/>
            <a:r>
              <a:t>Rename file </a:t>
            </a:r>
          </a:p>
        </p:txBody>
      </p:sp>
      <p:sp>
        <p:nvSpPr>
          <p:cNvPr id="513" name="Change  directory"/>
          <p:cNvSpPr txBox="1"/>
          <p:nvPr/>
        </p:nvSpPr>
        <p:spPr>
          <a:xfrm>
            <a:off x="9829251" y="5650801"/>
            <a:ext cx="614483" cy="4063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 algn="l">
              <a:lnSpc>
                <a:spcPct val="80000"/>
              </a:lnSpc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000">
                <a:solidFill>
                  <a:schemeClr val="accent1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defRPr>
            </a:lvl1pPr>
          </a:lstStyle>
          <a:p>
            <a:pPr/>
            <a:r>
              <a:t>Change  directory</a:t>
            </a:r>
          </a:p>
        </p:txBody>
      </p:sp>
      <p:sp>
        <p:nvSpPr>
          <p:cNvPr id="514" name="Displays saved objects by type with short description"/>
          <p:cNvSpPr txBox="1"/>
          <p:nvPr/>
        </p:nvSpPr>
        <p:spPr>
          <a:xfrm>
            <a:off x="7076260" y="4617036"/>
            <a:ext cx="1599975" cy="4063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 algn="l"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000">
                <a:solidFill>
                  <a:schemeClr val="accent1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defRPr>
            </a:lvl1pPr>
          </a:lstStyle>
          <a:p>
            <a:pPr/>
            <a:r>
              <a:t>Displays saved objects by type with short description</a:t>
            </a:r>
          </a:p>
        </p:txBody>
      </p:sp>
      <p:sp>
        <p:nvSpPr>
          <p:cNvPr id="515" name="View function source code"/>
          <p:cNvSpPr txBox="1"/>
          <p:nvPr/>
        </p:nvSpPr>
        <p:spPr>
          <a:xfrm>
            <a:off x="9557105" y="4617036"/>
            <a:ext cx="852548" cy="4063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 algn="l"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000">
                <a:solidFill>
                  <a:schemeClr val="accent1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defRPr>
            </a:lvl1pPr>
          </a:lstStyle>
          <a:p>
            <a:pPr/>
            <a:r>
              <a:t>View function source code</a:t>
            </a:r>
          </a:p>
        </p:txBody>
      </p:sp>
      <p:sp>
        <p:nvSpPr>
          <p:cNvPr id="516" name="View in data viewer"/>
          <p:cNvSpPr txBox="1"/>
          <p:nvPr/>
        </p:nvSpPr>
        <p:spPr>
          <a:xfrm>
            <a:off x="8827249" y="4617036"/>
            <a:ext cx="740389" cy="4063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 algn="l"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000">
                <a:solidFill>
                  <a:schemeClr val="accent1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defRPr>
            </a:lvl1pPr>
          </a:lstStyle>
          <a:p>
            <a:pPr/>
            <a:r>
              <a:t>View in data viewer</a:t>
            </a:r>
          </a:p>
        </p:txBody>
      </p:sp>
      <p:sp>
        <p:nvSpPr>
          <p:cNvPr id="517" name="Load workspace"/>
          <p:cNvSpPr txBox="1"/>
          <p:nvPr/>
        </p:nvSpPr>
        <p:spPr>
          <a:xfrm>
            <a:off x="7027815" y="3059764"/>
            <a:ext cx="762001" cy="406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 algn="l"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000">
                <a:solidFill>
                  <a:schemeClr val="accent1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defRPr>
            </a:lvl1pPr>
          </a:lstStyle>
          <a:p>
            <a:pPr/>
            <a:r>
              <a:t>Load workspace</a:t>
            </a:r>
          </a:p>
        </p:txBody>
      </p:sp>
      <p:sp>
        <p:nvSpPr>
          <p:cNvPr id="518" name="Save workspace"/>
          <p:cNvSpPr txBox="1"/>
          <p:nvPr/>
        </p:nvSpPr>
        <p:spPr>
          <a:xfrm>
            <a:off x="7739921" y="3058800"/>
            <a:ext cx="810343" cy="4063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 algn="l"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000">
                <a:solidFill>
                  <a:schemeClr val="accent1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defRPr>
            </a:lvl1pPr>
          </a:lstStyle>
          <a:p>
            <a:pPr/>
            <a:r>
              <a:t>Save workspace</a:t>
            </a:r>
          </a:p>
        </p:txBody>
      </p:sp>
      <p:sp>
        <p:nvSpPr>
          <p:cNvPr id="519" name="Import data file with wizard"/>
          <p:cNvSpPr txBox="1"/>
          <p:nvPr/>
        </p:nvSpPr>
        <p:spPr>
          <a:xfrm>
            <a:off x="7316343" y="1685213"/>
            <a:ext cx="973086" cy="406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l"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0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Import data</a:t>
            </a:r>
            <a:r>
              <a:t> file with wizard</a:t>
            </a:r>
          </a:p>
        </p:txBody>
      </p:sp>
      <p:sp>
        <p:nvSpPr>
          <p:cNvPr id="520" name="Delete all saved objects"/>
          <p:cNvSpPr txBox="1"/>
          <p:nvPr/>
        </p:nvSpPr>
        <p:spPr>
          <a:xfrm>
            <a:off x="8437384" y="3061450"/>
            <a:ext cx="860926" cy="406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 algn="l"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000">
                <a:solidFill>
                  <a:schemeClr val="accent1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defRPr>
            </a:lvl1pPr>
          </a:lstStyle>
          <a:p>
            <a:pPr/>
            <a:r>
              <a:t>Delete all saved objects</a:t>
            </a:r>
          </a:p>
        </p:txBody>
      </p:sp>
      <p:sp>
        <p:nvSpPr>
          <p:cNvPr id="521" name="Display objects as list or grid"/>
          <p:cNvSpPr txBox="1"/>
          <p:nvPr/>
        </p:nvSpPr>
        <p:spPr>
          <a:xfrm>
            <a:off x="9484136" y="3432068"/>
            <a:ext cx="973086" cy="406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 algn="l"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000">
                <a:solidFill>
                  <a:schemeClr val="accent1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defRPr>
            </a:lvl1pPr>
          </a:lstStyle>
          <a:p>
            <a:pPr/>
            <a:r>
              <a:t>Display objects as list or grid</a:t>
            </a:r>
          </a:p>
        </p:txBody>
      </p:sp>
      <p:sp>
        <p:nvSpPr>
          <p:cNvPr id="522" name="Choose environment to display from list of parent environments"/>
          <p:cNvSpPr txBox="1"/>
          <p:nvPr/>
        </p:nvSpPr>
        <p:spPr>
          <a:xfrm>
            <a:off x="7052377" y="3432068"/>
            <a:ext cx="2140398" cy="406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 algn="l"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000">
                <a:solidFill>
                  <a:schemeClr val="accent1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defRPr>
            </a:lvl1pPr>
          </a:lstStyle>
          <a:p>
            <a:pPr/>
            <a:r>
              <a:t>Choose environment to display from list of parent environments</a:t>
            </a:r>
          </a:p>
        </p:txBody>
      </p:sp>
      <p:sp>
        <p:nvSpPr>
          <p:cNvPr id="523" name="History of past commands to run/add to source"/>
          <p:cNvSpPr txBox="1"/>
          <p:nvPr/>
        </p:nvSpPr>
        <p:spPr>
          <a:xfrm>
            <a:off x="8281511" y="1685213"/>
            <a:ext cx="1042257" cy="5384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 algn="l"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000">
                <a:latin typeface="Source Sans Pro Light"/>
                <a:ea typeface="Source Sans Pro Light"/>
                <a:cs typeface="Source Sans Pro Light"/>
                <a:sym typeface="Source Sans Pro Light"/>
              </a:defRPr>
            </a:lvl1pPr>
          </a:lstStyle>
          <a:p>
            <a:pPr/>
            <a:r>
              <a:t>History of past commands to run/add to source</a:t>
            </a:r>
          </a:p>
        </p:txBody>
      </p:sp>
      <p:sp>
        <p:nvSpPr>
          <p:cNvPr id="524" name="Display .RPres slideshows…"/>
          <p:cNvSpPr txBox="1"/>
          <p:nvPr/>
        </p:nvSpPr>
        <p:spPr>
          <a:xfrm>
            <a:off x="9289674" y="1685213"/>
            <a:ext cx="1072924" cy="6704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l">
              <a:lnSpc>
                <a:spcPct val="80000"/>
              </a:lnSpc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0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t>Display .RPres slideshows</a:t>
            </a:r>
          </a:p>
          <a:p>
            <a:pPr algn="l"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1" sz="10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File &gt; New  File &gt; R Presentation</a:t>
            </a:r>
          </a:p>
        </p:txBody>
      </p:sp>
      <p:sp>
        <p:nvSpPr>
          <p:cNvPr id="525" name="Working Directory"/>
          <p:cNvSpPr txBox="1"/>
          <p:nvPr/>
        </p:nvSpPr>
        <p:spPr>
          <a:xfrm>
            <a:off x="5056511" y="6186135"/>
            <a:ext cx="614483" cy="406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 algn="l"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000">
                <a:solidFill>
                  <a:schemeClr val="accent1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defRPr>
            </a:lvl1pPr>
          </a:lstStyle>
          <a:p>
            <a:pPr/>
            <a:r>
              <a:t>Working Directory</a:t>
            </a:r>
          </a:p>
        </p:txBody>
      </p:sp>
      <p:sp>
        <p:nvSpPr>
          <p:cNvPr id="526" name="Maximize, minimize panes"/>
          <p:cNvSpPr txBox="1"/>
          <p:nvPr/>
        </p:nvSpPr>
        <p:spPr>
          <a:xfrm>
            <a:off x="6072845" y="6186135"/>
            <a:ext cx="931271" cy="406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 algn="l"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000">
                <a:solidFill>
                  <a:schemeClr val="accent1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defRPr>
            </a:lvl1pPr>
          </a:lstStyle>
          <a:p>
            <a:pPr/>
            <a:r>
              <a:t>Maximize, minimize panes</a:t>
            </a:r>
          </a:p>
        </p:txBody>
      </p:sp>
      <p:sp>
        <p:nvSpPr>
          <p:cNvPr id="527" name="Drag pane boundaries"/>
          <p:cNvSpPr txBox="1"/>
          <p:nvPr/>
        </p:nvSpPr>
        <p:spPr>
          <a:xfrm>
            <a:off x="6072845" y="6505540"/>
            <a:ext cx="762001" cy="4063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 algn="l"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000">
                <a:solidFill>
                  <a:schemeClr val="accent1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defRPr>
            </a:lvl1pPr>
          </a:lstStyle>
          <a:p>
            <a:pPr/>
            <a:r>
              <a:t>Drag pane boundaries</a:t>
            </a:r>
          </a:p>
        </p:txBody>
      </p:sp>
      <p:pic>
        <p:nvPicPr>
          <p:cNvPr id="528" name="Screen Shot 2015-12-28 at 11.55.49 AM.png" descr="Screen Shot 2015-12-28 at 11.55.49 AM.png"/>
          <p:cNvPicPr>
            <a:picLocks noChangeAspect="1"/>
          </p:cNvPicPr>
          <p:nvPr/>
        </p:nvPicPr>
        <p:blipFill>
          <a:blip r:embed="rId33">
            <a:extLst/>
          </a:blip>
          <a:srcRect l="50829" t="16061" r="887" b="68556"/>
          <a:stretch>
            <a:fillRect/>
          </a:stretch>
        </p:blipFill>
        <p:spPr>
          <a:xfrm>
            <a:off x="7042696" y="3846094"/>
            <a:ext cx="3358833" cy="703114"/>
          </a:xfrm>
          <a:prstGeom prst="rect">
            <a:avLst/>
          </a:prstGeom>
          <a:ln w="12700">
            <a:miter lim="400000"/>
          </a:ln>
        </p:spPr>
      </p:pic>
      <p:sp>
        <p:nvSpPr>
          <p:cNvPr id="529" name="Line"/>
          <p:cNvSpPr/>
          <p:nvPr/>
        </p:nvSpPr>
        <p:spPr>
          <a:xfrm flipH="1">
            <a:off x="4771394" y="6664893"/>
            <a:ext cx="312780" cy="111425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defRPr sz="2600"/>
            </a:pPr>
          </a:p>
        </p:txBody>
      </p:sp>
      <p:sp>
        <p:nvSpPr>
          <p:cNvPr id="530" name="Line"/>
          <p:cNvSpPr/>
          <p:nvPr/>
        </p:nvSpPr>
        <p:spPr>
          <a:xfrm>
            <a:off x="6691180" y="6651579"/>
            <a:ext cx="304183" cy="1142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defRPr sz="2600"/>
            </a:pPr>
          </a:p>
        </p:txBody>
      </p:sp>
      <p:sp>
        <p:nvSpPr>
          <p:cNvPr id="531" name="Line"/>
          <p:cNvSpPr/>
          <p:nvPr/>
        </p:nvSpPr>
        <p:spPr>
          <a:xfrm flipH="1">
            <a:off x="7497616" y="2126473"/>
            <a:ext cx="196289" cy="758723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defRPr sz="2600"/>
            </a:pPr>
          </a:p>
        </p:txBody>
      </p:sp>
      <p:sp>
        <p:nvSpPr>
          <p:cNvPr id="532" name="Line"/>
          <p:cNvSpPr/>
          <p:nvPr/>
        </p:nvSpPr>
        <p:spPr>
          <a:xfrm flipH="1">
            <a:off x="7783124" y="2154716"/>
            <a:ext cx="530259" cy="571298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defRPr sz="2600"/>
            </a:pPr>
          </a:p>
        </p:txBody>
      </p:sp>
      <p:sp>
        <p:nvSpPr>
          <p:cNvPr id="533" name="Line"/>
          <p:cNvSpPr/>
          <p:nvPr/>
        </p:nvSpPr>
        <p:spPr>
          <a:xfrm flipH="1">
            <a:off x="8709565" y="2209072"/>
            <a:ext cx="582998" cy="524926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defRPr sz="2600"/>
            </a:pPr>
          </a:p>
        </p:txBody>
      </p:sp>
      <p:sp>
        <p:nvSpPr>
          <p:cNvPr id="534" name="Line"/>
          <p:cNvSpPr/>
          <p:nvPr/>
        </p:nvSpPr>
        <p:spPr>
          <a:xfrm flipH="1" flipV="1">
            <a:off x="7117237" y="2963035"/>
            <a:ext cx="3" cy="156799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defRPr sz="2600"/>
            </a:pPr>
          </a:p>
        </p:txBody>
      </p:sp>
      <p:sp>
        <p:nvSpPr>
          <p:cNvPr id="535" name="Line"/>
          <p:cNvSpPr/>
          <p:nvPr/>
        </p:nvSpPr>
        <p:spPr>
          <a:xfrm flipH="1" rot="16139859">
            <a:off x="7510149" y="2726775"/>
            <a:ext cx="198109" cy="6254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cubicBezTo>
                  <a:pt x="18770" y="21408"/>
                  <a:pt x="16126" y="21000"/>
                  <a:pt x="13925" y="20405"/>
                </a:cubicBezTo>
                <a:cubicBezTo>
                  <a:pt x="4134" y="17759"/>
                  <a:pt x="5607" y="13315"/>
                  <a:pt x="5319" y="9394"/>
                </a:cubicBezTo>
                <a:cubicBezTo>
                  <a:pt x="5085" y="6213"/>
                  <a:pt x="3319" y="3047"/>
                  <a:pt x="0" y="0"/>
                </a:cubicBezTo>
              </a:path>
            </a:pathLst>
          </a:cu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defRPr sz="2600"/>
            </a:pPr>
          </a:p>
        </p:txBody>
      </p:sp>
      <p:sp>
        <p:nvSpPr>
          <p:cNvPr id="536" name="Line"/>
          <p:cNvSpPr/>
          <p:nvPr/>
        </p:nvSpPr>
        <p:spPr>
          <a:xfrm flipH="1" flipV="1">
            <a:off x="8147536" y="2934127"/>
            <a:ext cx="448748" cy="189073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defRPr sz="2600"/>
            </a:pPr>
          </a:p>
        </p:txBody>
      </p:sp>
      <p:sp>
        <p:nvSpPr>
          <p:cNvPr id="537" name="Line"/>
          <p:cNvSpPr/>
          <p:nvPr/>
        </p:nvSpPr>
        <p:spPr>
          <a:xfrm flipH="1" flipV="1">
            <a:off x="7749342" y="3080863"/>
            <a:ext cx="3" cy="398100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defRPr sz="2600"/>
            </a:pPr>
          </a:p>
        </p:txBody>
      </p:sp>
      <p:sp>
        <p:nvSpPr>
          <p:cNvPr id="538" name="Line"/>
          <p:cNvSpPr/>
          <p:nvPr/>
        </p:nvSpPr>
        <p:spPr>
          <a:xfrm flipV="1">
            <a:off x="10212809" y="2939051"/>
            <a:ext cx="337" cy="563200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defRPr sz="2600"/>
            </a:pPr>
          </a:p>
        </p:txBody>
      </p:sp>
      <p:sp>
        <p:nvSpPr>
          <p:cNvPr id="539" name="Line"/>
          <p:cNvSpPr/>
          <p:nvPr/>
        </p:nvSpPr>
        <p:spPr>
          <a:xfrm flipH="1" rot="17082001">
            <a:off x="9980591" y="3178837"/>
            <a:ext cx="299771" cy="597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458" fill="norm" stroke="1" extrusionOk="0">
                <a:moveTo>
                  <a:pt x="21600" y="8830"/>
                </a:moveTo>
                <a:cubicBezTo>
                  <a:pt x="21405" y="10278"/>
                  <a:pt x="21178" y="11625"/>
                  <a:pt x="20924" y="12848"/>
                </a:cubicBezTo>
                <a:cubicBezTo>
                  <a:pt x="19664" y="18916"/>
                  <a:pt x="17851" y="21600"/>
                  <a:pt x="16089" y="20007"/>
                </a:cubicBezTo>
                <a:lnTo>
                  <a:pt x="0" y="0"/>
                </a:lnTo>
              </a:path>
            </a:pathLst>
          </a:cu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defRPr sz="2600"/>
            </a:pPr>
          </a:p>
        </p:txBody>
      </p:sp>
      <p:sp>
        <p:nvSpPr>
          <p:cNvPr id="540" name="Line"/>
          <p:cNvSpPr/>
          <p:nvPr/>
        </p:nvSpPr>
        <p:spPr>
          <a:xfrm flipV="1">
            <a:off x="9301678" y="4029791"/>
            <a:ext cx="911259" cy="634798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defRPr sz="2600"/>
            </a:pPr>
          </a:p>
        </p:txBody>
      </p:sp>
      <p:sp>
        <p:nvSpPr>
          <p:cNvPr id="541" name="Line"/>
          <p:cNvSpPr/>
          <p:nvPr/>
        </p:nvSpPr>
        <p:spPr>
          <a:xfrm flipV="1">
            <a:off x="10025578" y="4499691"/>
            <a:ext cx="200059" cy="152198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defRPr sz="2600"/>
            </a:pPr>
          </a:p>
        </p:txBody>
      </p:sp>
      <p:sp>
        <p:nvSpPr>
          <p:cNvPr id="542" name="Line"/>
          <p:cNvSpPr/>
          <p:nvPr/>
        </p:nvSpPr>
        <p:spPr>
          <a:xfrm flipH="1" flipV="1">
            <a:off x="7129937" y="5386384"/>
            <a:ext cx="3" cy="309200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defRPr sz="2600"/>
            </a:pPr>
          </a:p>
        </p:txBody>
      </p:sp>
      <p:sp>
        <p:nvSpPr>
          <p:cNvPr id="543" name="Line"/>
          <p:cNvSpPr/>
          <p:nvPr/>
        </p:nvSpPr>
        <p:spPr>
          <a:xfrm flipH="1" flipV="1">
            <a:off x="7815238" y="5386384"/>
            <a:ext cx="3" cy="309200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defRPr sz="2600"/>
            </a:pPr>
          </a:p>
        </p:txBody>
      </p:sp>
      <p:sp>
        <p:nvSpPr>
          <p:cNvPr id="544" name="Line"/>
          <p:cNvSpPr/>
          <p:nvPr/>
        </p:nvSpPr>
        <p:spPr>
          <a:xfrm flipH="1" flipV="1">
            <a:off x="8218250" y="5386384"/>
            <a:ext cx="3" cy="309200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defRPr sz="2600"/>
            </a:pPr>
          </a:p>
        </p:txBody>
      </p:sp>
      <p:sp>
        <p:nvSpPr>
          <p:cNvPr id="545" name="Line"/>
          <p:cNvSpPr/>
          <p:nvPr/>
        </p:nvSpPr>
        <p:spPr>
          <a:xfrm flipH="1" flipV="1">
            <a:off x="8600108" y="5386384"/>
            <a:ext cx="3" cy="309200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defRPr sz="2600"/>
            </a:pPr>
          </a:p>
        </p:txBody>
      </p:sp>
      <p:pic>
        <p:nvPicPr>
          <p:cNvPr id="546" name="Screen Shot 2015-12-28 at 12.37.02 PM.png" descr="Screen Shot 2015-12-28 at 12.37.02 PM.png"/>
          <p:cNvPicPr>
            <a:picLocks noChangeAspect="1"/>
          </p:cNvPicPr>
          <p:nvPr/>
        </p:nvPicPr>
        <p:blipFill>
          <a:blip r:embed="rId34">
            <a:extLst/>
          </a:blip>
          <a:srcRect l="3372" t="0" r="10671" b="0"/>
          <a:stretch>
            <a:fillRect/>
          </a:stretch>
        </p:blipFill>
        <p:spPr>
          <a:xfrm>
            <a:off x="8945145" y="5383090"/>
            <a:ext cx="897352" cy="595744"/>
          </a:xfrm>
          <a:prstGeom prst="rect">
            <a:avLst/>
          </a:prstGeom>
          <a:ln w="6350">
            <a:solidFill>
              <a:srgbClr val="A6AAA9"/>
            </a:solidFill>
            <a:miter lim="400000"/>
          </a:ln>
          <a:effectLst>
            <a:outerShdw sx="100000" sy="100000" kx="0" ky="0" algn="b" rotWithShape="0" blurRad="12700" dist="12700" dir="5400000">
              <a:srgbClr val="000000">
                <a:alpha val="50000"/>
              </a:srgbClr>
            </a:outerShdw>
          </a:effectLst>
        </p:spPr>
      </p:pic>
      <p:sp>
        <p:nvSpPr>
          <p:cNvPr id="547" name="Line"/>
          <p:cNvSpPr/>
          <p:nvPr/>
        </p:nvSpPr>
        <p:spPr>
          <a:xfrm flipH="1" flipV="1">
            <a:off x="7513733" y="5480424"/>
            <a:ext cx="3" cy="639400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defRPr sz="2600"/>
            </a:pPr>
          </a:p>
        </p:txBody>
      </p:sp>
      <p:sp>
        <p:nvSpPr>
          <p:cNvPr id="548" name="Line"/>
          <p:cNvSpPr/>
          <p:nvPr/>
        </p:nvSpPr>
        <p:spPr>
          <a:xfrm flipV="1">
            <a:off x="10252068" y="5475352"/>
            <a:ext cx="101599" cy="232999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defRPr sz="2600"/>
            </a:pPr>
          </a:p>
        </p:txBody>
      </p:sp>
      <p:pic>
        <p:nvPicPr>
          <p:cNvPr id="549" name="Screen Shot 2015-12-28 at 12.05.41 PM.png" descr="Screen Shot 2015-12-28 at 12.05.41 PM.png"/>
          <p:cNvPicPr>
            <a:picLocks noChangeAspect="1"/>
          </p:cNvPicPr>
          <p:nvPr/>
        </p:nvPicPr>
        <p:blipFill>
          <a:blip r:embed="rId35">
            <a:extLst/>
          </a:blip>
          <a:srcRect l="51025" t="70604" r="1351" b="27594"/>
          <a:stretch>
            <a:fillRect/>
          </a:stretch>
        </p:blipFill>
        <p:spPr>
          <a:xfrm>
            <a:off x="7043639" y="6305681"/>
            <a:ext cx="3314354" cy="82195"/>
          </a:xfrm>
          <a:prstGeom prst="rect">
            <a:avLst/>
          </a:prstGeom>
          <a:ln w="12700">
            <a:miter lim="400000"/>
          </a:ln>
        </p:spPr>
      </p:pic>
      <p:pic>
        <p:nvPicPr>
          <p:cNvPr id="550" name="Screen Shot 2015-12-28 at 12.05.41 PM.png" descr="Screen Shot 2015-12-28 at 12.05.41 PM.png"/>
          <p:cNvPicPr>
            <a:picLocks noChangeAspect="1"/>
          </p:cNvPicPr>
          <p:nvPr/>
        </p:nvPicPr>
        <p:blipFill>
          <a:blip r:embed="rId35">
            <a:extLst/>
          </a:blip>
          <a:srcRect l="51025" t="77543" r="1351" b="20079"/>
          <a:stretch>
            <a:fillRect/>
          </a:stretch>
        </p:blipFill>
        <p:spPr>
          <a:xfrm>
            <a:off x="7043639" y="6403514"/>
            <a:ext cx="3314354" cy="108471"/>
          </a:xfrm>
          <a:prstGeom prst="rect">
            <a:avLst/>
          </a:prstGeom>
          <a:ln w="12700">
            <a:miter lim="400000"/>
          </a:ln>
        </p:spPr>
      </p:pic>
      <p:sp>
        <p:nvSpPr>
          <p:cNvPr id="551" name="J"/>
          <p:cNvSpPr/>
          <p:nvPr/>
        </p:nvSpPr>
        <p:spPr>
          <a:xfrm>
            <a:off x="8747586" y="2448212"/>
            <a:ext cx="96752" cy="96752"/>
          </a:xfrm>
          <a:prstGeom prst="roundRect">
            <a:avLst>
              <a:gd name="adj" fmla="val 15000"/>
            </a:avLst>
          </a:prstGeom>
          <a:solidFill>
            <a:schemeClr val="accent2">
              <a:hueOff val="-2473792"/>
              <a:satOff val="-50209"/>
              <a:lumOff val="2354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550">
                <a:solidFill>
                  <a:srgbClr val="FFFFFF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pPr/>
            <a:r>
              <a:t>J</a:t>
            </a:r>
          </a:p>
        </p:txBody>
      </p:sp>
      <p:sp>
        <p:nvSpPr>
          <p:cNvPr id="552" name="H"/>
          <p:cNvSpPr/>
          <p:nvPr/>
        </p:nvSpPr>
        <p:spPr>
          <a:xfrm>
            <a:off x="8639512" y="2448212"/>
            <a:ext cx="96752" cy="96752"/>
          </a:xfrm>
          <a:prstGeom prst="roundRect">
            <a:avLst>
              <a:gd name="adj" fmla="val 15000"/>
            </a:avLst>
          </a:prstGeom>
          <a:solidFill>
            <a:schemeClr val="accent4">
              <a:hueOff val="384618"/>
              <a:satOff val="3869"/>
              <a:lumOff val="5802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550">
                <a:solidFill>
                  <a:srgbClr val="FFFFFF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pPr/>
            <a:r>
              <a:t>H</a:t>
            </a:r>
          </a:p>
        </p:txBody>
      </p:sp>
      <p:sp>
        <p:nvSpPr>
          <p:cNvPr id="553" name="T"/>
          <p:cNvSpPr/>
          <p:nvPr/>
        </p:nvSpPr>
        <p:spPr>
          <a:xfrm>
            <a:off x="8530098" y="2448212"/>
            <a:ext cx="96752" cy="96752"/>
          </a:xfrm>
          <a:prstGeom prst="roundRect">
            <a:avLst>
              <a:gd name="adj" fmla="val 15000"/>
            </a:avLst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550">
                <a:solidFill>
                  <a:srgbClr val="FFFFFF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pPr/>
            <a:r>
              <a:t>T</a:t>
            </a:r>
          </a:p>
        </p:txBody>
      </p:sp>
      <p:sp>
        <p:nvSpPr>
          <p:cNvPr id="554" name="Line"/>
          <p:cNvSpPr/>
          <p:nvPr/>
        </p:nvSpPr>
        <p:spPr>
          <a:xfrm>
            <a:off x="3625949" y="2113260"/>
            <a:ext cx="3895" cy="776065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defRPr sz="2600"/>
            </a:pPr>
          </a:p>
        </p:txBody>
      </p:sp>
      <p:sp>
        <p:nvSpPr>
          <p:cNvPr id="555" name="Line"/>
          <p:cNvSpPr/>
          <p:nvPr/>
        </p:nvSpPr>
        <p:spPr>
          <a:xfrm flipH="1">
            <a:off x="3919844" y="2112761"/>
            <a:ext cx="288207" cy="776066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defRPr sz="2600"/>
            </a:pPr>
          </a:p>
        </p:txBody>
      </p:sp>
      <p:sp>
        <p:nvSpPr>
          <p:cNvPr id="556" name="Line"/>
          <p:cNvSpPr/>
          <p:nvPr/>
        </p:nvSpPr>
        <p:spPr>
          <a:xfrm flipH="1">
            <a:off x="4102192" y="1966824"/>
            <a:ext cx="859707" cy="928465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defRPr sz="2600"/>
            </a:pPr>
          </a:p>
        </p:txBody>
      </p:sp>
      <p:sp>
        <p:nvSpPr>
          <p:cNvPr id="557" name="Line"/>
          <p:cNvSpPr/>
          <p:nvPr/>
        </p:nvSpPr>
        <p:spPr>
          <a:xfrm flipH="1">
            <a:off x="4864441" y="2103430"/>
            <a:ext cx="618407" cy="788765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defRPr sz="2600"/>
            </a:pPr>
          </a:p>
        </p:txBody>
      </p:sp>
      <p:sp>
        <p:nvSpPr>
          <p:cNvPr id="558" name="Line"/>
          <p:cNvSpPr/>
          <p:nvPr/>
        </p:nvSpPr>
        <p:spPr>
          <a:xfrm flipH="1">
            <a:off x="5247933" y="2103430"/>
            <a:ext cx="770806" cy="763365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defRPr sz="2600"/>
            </a:pPr>
          </a:p>
        </p:txBody>
      </p:sp>
      <p:sp>
        <p:nvSpPr>
          <p:cNvPr id="559" name="Line"/>
          <p:cNvSpPr/>
          <p:nvPr/>
        </p:nvSpPr>
        <p:spPr>
          <a:xfrm flipH="1">
            <a:off x="6069722" y="2252462"/>
            <a:ext cx="567607" cy="636365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defRPr sz="2600"/>
            </a:pPr>
          </a:p>
        </p:txBody>
      </p:sp>
      <p:sp>
        <p:nvSpPr>
          <p:cNvPr id="560" name="Line"/>
          <p:cNvSpPr/>
          <p:nvPr/>
        </p:nvSpPr>
        <p:spPr>
          <a:xfrm flipH="1">
            <a:off x="3622748" y="4117327"/>
            <a:ext cx="1021249" cy="360849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defRPr sz="2600"/>
            </a:pPr>
          </a:p>
        </p:txBody>
      </p:sp>
      <p:pic>
        <p:nvPicPr>
          <p:cNvPr id="561" name="Screen Shot 2016-04-13 at 11.21.12 AM.png" descr="Screen Shot 2016-04-13 at 11.21.12 AM.png"/>
          <p:cNvPicPr>
            <a:picLocks noChangeAspect="1"/>
          </p:cNvPicPr>
          <p:nvPr/>
        </p:nvPicPr>
        <p:blipFill>
          <a:blip r:embed="rId36">
            <a:extLst/>
          </a:blip>
          <a:srcRect l="0" t="13838" r="0" b="0"/>
          <a:stretch>
            <a:fillRect/>
          </a:stretch>
        </p:blipFill>
        <p:spPr>
          <a:xfrm>
            <a:off x="3865131" y="2990031"/>
            <a:ext cx="1027880" cy="158150"/>
          </a:xfrm>
          <a:prstGeom prst="rect">
            <a:avLst/>
          </a:prstGeom>
          <a:ln w="12700">
            <a:miter lim="400000"/>
          </a:ln>
        </p:spPr>
      </p:pic>
      <p:sp>
        <p:nvSpPr>
          <p:cNvPr id="562" name="Line"/>
          <p:cNvSpPr/>
          <p:nvPr/>
        </p:nvSpPr>
        <p:spPr>
          <a:xfrm flipV="1">
            <a:off x="5156292" y="2944724"/>
            <a:ext cx="1037507" cy="229965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defRPr sz="2600"/>
            </a:pPr>
          </a:p>
        </p:txBody>
      </p:sp>
      <p:sp>
        <p:nvSpPr>
          <p:cNvPr id="563" name="Line"/>
          <p:cNvSpPr/>
          <p:nvPr/>
        </p:nvSpPr>
        <p:spPr>
          <a:xfrm flipV="1">
            <a:off x="6337392" y="2970124"/>
            <a:ext cx="199307" cy="153765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defRPr sz="2600"/>
            </a:pPr>
          </a:p>
        </p:txBody>
      </p:sp>
      <p:sp>
        <p:nvSpPr>
          <p:cNvPr id="564" name="Line"/>
          <p:cNvSpPr/>
          <p:nvPr/>
        </p:nvSpPr>
        <p:spPr>
          <a:xfrm flipV="1">
            <a:off x="6832692" y="2995524"/>
            <a:ext cx="34206" cy="115665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defRPr sz="2600"/>
            </a:pPr>
          </a:p>
        </p:txBody>
      </p:sp>
      <p:sp>
        <p:nvSpPr>
          <p:cNvPr id="565" name="Line"/>
          <p:cNvSpPr/>
          <p:nvPr/>
        </p:nvSpPr>
        <p:spPr>
          <a:xfrm flipV="1">
            <a:off x="3865131" y="2984823"/>
            <a:ext cx="1" cy="148727"/>
          </a:xfrm>
          <a:prstGeom prst="line">
            <a:avLst/>
          </a:prstGeom>
          <a:ln w="19050">
            <a:solidFill>
              <a:schemeClr val="accent6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defRPr sz="2600"/>
            </a:pPr>
          </a:p>
        </p:txBody>
      </p:sp>
      <p:sp>
        <p:nvSpPr>
          <p:cNvPr id="566" name="Line"/>
          <p:cNvSpPr/>
          <p:nvPr/>
        </p:nvSpPr>
        <p:spPr>
          <a:xfrm flipV="1">
            <a:off x="3874773" y="2989851"/>
            <a:ext cx="1" cy="148726"/>
          </a:xfrm>
          <a:prstGeom prst="line">
            <a:avLst/>
          </a:prstGeom>
          <a:ln w="12700">
            <a:solidFill>
              <a:schemeClr val="accent2">
                <a:hueOff val="-2473792"/>
                <a:satOff val="-50209"/>
                <a:lumOff val="23543"/>
              </a:schemeClr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defRPr sz="2600"/>
            </a:pPr>
          </a:p>
        </p:txBody>
      </p:sp>
      <p:sp>
        <p:nvSpPr>
          <p:cNvPr id="567" name="Line"/>
          <p:cNvSpPr/>
          <p:nvPr/>
        </p:nvSpPr>
        <p:spPr>
          <a:xfrm flipV="1">
            <a:off x="4900228" y="2984823"/>
            <a:ext cx="1" cy="148727"/>
          </a:xfrm>
          <a:prstGeom prst="line">
            <a:avLst/>
          </a:prstGeom>
          <a:ln w="12700">
            <a:solidFill>
              <a:schemeClr val="accent4">
                <a:hueOff val="384618"/>
                <a:satOff val="3869"/>
                <a:lumOff val="5802"/>
              </a:schemeClr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defRPr sz="2600"/>
            </a:pPr>
          </a:p>
        </p:txBody>
      </p:sp>
      <p:sp>
        <p:nvSpPr>
          <p:cNvPr id="568" name="Line"/>
          <p:cNvSpPr/>
          <p:nvPr/>
        </p:nvSpPr>
        <p:spPr>
          <a:xfrm>
            <a:off x="3851964" y="2986151"/>
            <a:ext cx="1078193" cy="1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defRPr sz="2600"/>
            </a:pPr>
          </a:p>
        </p:txBody>
      </p:sp>
      <p:sp>
        <p:nvSpPr>
          <p:cNvPr id="569" name="Line"/>
          <p:cNvSpPr/>
          <p:nvPr/>
        </p:nvSpPr>
        <p:spPr>
          <a:xfrm>
            <a:off x="3851964" y="3138551"/>
            <a:ext cx="1078193" cy="1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defRPr sz="2600"/>
            </a:pPr>
          </a:p>
        </p:txBody>
      </p:sp>
      <p:sp>
        <p:nvSpPr>
          <p:cNvPr id="570" name="Cursors of shared users"/>
          <p:cNvSpPr txBox="1"/>
          <p:nvPr/>
        </p:nvSpPr>
        <p:spPr>
          <a:xfrm>
            <a:off x="3925940" y="3058946"/>
            <a:ext cx="797090" cy="406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 algn="l"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000">
                <a:solidFill>
                  <a:schemeClr val="accent2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defRPr>
            </a:lvl1pPr>
          </a:lstStyle>
          <a:p>
            <a:pPr/>
            <a:r>
              <a:t>Cursors of shared users</a:t>
            </a:r>
          </a:p>
        </p:txBody>
      </p:sp>
      <p:sp>
        <p:nvSpPr>
          <p:cNvPr id="571" name="Line"/>
          <p:cNvSpPr/>
          <p:nvPr/>
        </p:nvSpPr>
        <p:spPr>
          <a:xfrm rot="10797282">
            <a:off x="3885582" y="3158832"/>
            <a:ext cx="79140" cy="13914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99" h="21518" fill="norm" stroke="1" extrusionOk="0">
                <a:moveTo>
                  <a:pt x="0" y="118"/>
                </a:moveTo>
                <a:cubicBezTo>
                  <a:pt x="2799" y="-82"/>
                  <a:pt x="5635" y="-26"/>
                  <a:pt x="8403" y="283"/>
                </a:cubicBezTo>
                <a:cubicBezTo>
                  <a:pt x="11584" y="638"/>
                  <a:pt x="14763" y="1361"/>
                  <a:pt x="16955" y="2758"/>
                </a:cubicBezTo>
                <a:cubicBezTo>
                  <a:pt x="19636" y="4466"/>
                  <a:pt x="20362" y="6813"/>
                  <a:pt x="20789" y="9093"/>
                </a:cubicBezTo>
                <a:cubicBezTo>
                  <a:pt x="21563" y="13222"/>
                  <a:pt x="21600" y="17385"/>
                  <a:pt x="20901" y="21518"/>
                </a:cubicBezTo>
              </a:path>
            </a:pathLst>
          </a:cu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defRPr sz="2600"/>
            </a:pPr>
          </a:p>
        </p:txBody>
      </p:sp>
      <p:sp>
        <p:nvSpPr>
          <p:cNvPr id="572" name="Line"/>
          <p:cNvSpPr/>
          <p:nvPr/>
        </p:nvSpPr>
        <p:spPr>
          <a:xfrm flipH="1">
            <a:off x="4353276" y="4778383"/>
            <a:ext cx="1164507" cy="407765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defRPr sz="2600"/>
            </a:pPr>
          </a:p>
        </p:txBody>
      </p:sp>
      <p:sp>
        <p:nvSpPr>
          <p:cNvPr id="573" name="Line"/>
          <p:cNvSpPr/>
          <p:nvPr/>
        </p:nvSpPr>
        <p:spPr>
          <a:xfrm flipH="1">
            <a:off x="4785076" y="5145252"/>
            <a:ext cx="720007" cy="112937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defRPr sz="2600"/>
            </a:pPr>
          </a:p>
        </p:txBody>
      </p:sp>
      <p:sp>
        <p:nvSpPr>
          <p:cNvPr id="574" name="Line"/>
          <p:cNvSpPr/>
          <p:nvPr/>
        </p:nvSpPr>
        <p:spPr>
          <a:xfrm flipH="1">
            <a:off x="4012126" y="5716490"/>
            <a:ext cx="2333" cy="121755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defRPr sz="2600"/>
            </a:pPr>
          </a:p>
        </p:txBody>
      </p:sp>
      <p:sp>
        <p:nvSpPr>
          <p:cNvPr id="575" name="Line"/>
          <p:cNvSpPr/>
          <p:nvPr/>
        </p:nvSpPr>
        <p:spPr>
          <a:xfrm flipH="1">
            <a:off x="6804042" y="5716490"/>
            <a:ext cx="2333" cy="121755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defRPr sz="2600"/>
            </a:pPr>
          </a:p>
        </p:txBody>
      </p:sp>
      <p:sp>
        <p:nvSpPr>
          <p:cNvPr id="576" name="File &gt; New Project"/>
          <p:cNvSpPr txBox="1"/>
          <p:nvPr/>
        </p:nvSpPr>
        <p:spPr>
          <a:xfrm>
            <a:off x="12195801" y="3431151"/>
            <a:ext cx="1109412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/>
          <a:lstStyle>
            <a:lvl1pPr algn="l"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1" sz="1000"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>
            <a:pPr>
              <a:defRPr b="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File &gt; New Project</a:t>
            </a:r>
          </a:p>
        </p:txBody>
      </p:sp>
      <p:sp>
        <p:nvSpPr>
          <p:cNvPr id="577" name="Line"/>
          <p:cNvSpPr/>
          <p:nvPr/>
        </p:nvSpPr>
        <p:spPr>
          <a:xfrm flipV="1">
            <a:off x="6581871" y="6070100"/>
            <a:ext cx="266084" cy="202060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defRPr sz="2600"/>
            </a:pPr>
          </a:p>
        </p:txBody>
      </p:sp>
      <p:sp>
        <p:nvSpPr>
          <p:cNvPr id="578" name="Line"/>
          <p:cNvSpPr/>
          <p:nvPr/>
        </p:nvSpPr>
        <p:spPr>
          <a:xfrm>
            <a:off x="4268386" y="6157859"/>
            <a:ext cx="796900" cy="168919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defRPr sz="2600"/>
            </a:pPr>
          </a:p>
        </p:txBody>
      </p:sp>
      <p:sp>
        <p:nvSpPr>
          <p:cNvPr id="579" name="Press  to see command history"/>
          <p:cNvSpPr txBox="1"/>
          <p:nvPr/>
        </p:nvSpPr>
        <p:spPr>
          <a:xfrm>
            <a:off x="5047196" y="6500361"/>
            <a:ext cx="1042867" cy="406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l"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000">
                <a:solidFill>
                  <a:schemeClr val="accent1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t>Press </a:t>
            </a:r>
            <a:r>
              <a:rPr>
                <a:latin typeface="FontAwesome"/>
                <a:ea typeface="FontAwesome"/>
                <a:cs typeface="FontAwesome"/>
                <a:sym typeface="FontAwesome"/>
              </a:rPr>
              <a:t></a:t>
            </a:r>
            <a:r>
              <a:rPr sz="1100">
                <a:latin typeface="FontAwesome"/>
                <a:ea typeface="FontAwesome"/>
                <a:cs typeface="FontAwesome"/>
                <a:sym typeface="FontAwesome"/>
              </a:rPr>
              <a:t> </a:t>
            </a:r>
            <a:r>
              <a:t>to see command history</a:t>
            </a:r>
          </a:p>
        </p:txBody>
      </p:sp>
      <p:sp>
        <p:nvSpPr>
          <p:cNvPr id="580" name="Multiple cursors/column selection with Alt + mouse drag."/>
          <p:cNvSpPr txBox="1"/>
          <p:nvPr/>
        </p:nvSpPr>
        <p:spPr>
          <a:xfrm>
            <a:off x="4622911" y="3443491"/>
            <a:ext cx="1885000" cy="406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l"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000">
                <a:solidFill>
                  <a:schemeClr val="accent6">
                    <a:lumOff val="-8741"/>
                  </a:schemeClr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t>Multiple cursors/column selection with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Alt + mouse drag</a:t>
            </a:r>
            <a:r>
              <a:t>.</a:t>
            </a:r>
          </a:p>
        </p:txBody>
      </p:sp>
      <p:sp>
        <p:nvSpPr>
          <p:cNvPr id="581" name="Line"/>
          <p:cNvSpPr/>
          <p:nvPr/>
        </p:nvSpPr>
        <p:spPr>
          <a:xfrm flipH="1">
            <a:off x="4067248" y="3596627"/>
            <a:ext cx="589449" cy="43349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defRPr sz="2600"/>
            </a:pPr>
          </a:p>
        </p:txBody>
      </p:sp>
      <p:pic>
        <p:nvPicPr>
          <p:cNvPr id="582" name="Screen Shot 2015-12-31 at 12.47.17 PM.png" descr="Screen Shot 2015-12-31 at 12.47.17 PM.png"/>
          <p:cNvPicPr>
            <a:picLocks noChangeAspect="1"/>
          </p:cNvPicPr>
          <p:nvPr/>
        </p:nvPicPr>
        <p:blipFill>
          <a:blip r:embed="rId37">
            <a:extLst/>
          </a:blip>
          <a:stretch>
            <a:fillRect/>
          </a:stretch>
        </p:blipFill>
        <p:spPr>
          <a:xfrm>
            <a:off x="3544035" y="6546578"/>
            <a:ext cx="151594" cy="129136"/>
          </a:xfrm>
          <a:prstGeom prst="rect">
            <a:avLst/>
          </a:prstGeom>
          <a:ln w="12700">
            <a:miter lim="400000"/>
          </a:ln>
        </p:spPr>
      </p:pic>
      <p:pic>
        <p:nvPicPr>
          <p:cNvPr id="583" name="Screen Shot 2015-12-31 at 12.47.17 PM.png" descr="Screen Shot 2015-12-31 at 12.47.17 PM.png"/>
          <p:cNvPicPr>
            <a:picLocks noChangeAspect="1"/>
          </p:cNvPicPr>
          <p:nvPr/>
        </p:nvPicPr>
        <p:blipFill>
          <a:blip r:embed="rId37">
            <a:extLst/>
          </a:blip>
          <a:stretch>
            <a:fillRect/>
          </a:stretch>
        </p:blipFill>
        <p:spPr>
          <a:xfrm>
            <a:off x="3544035" y="6737078"/>
            <a:ext cx="151594" cy="129136"/>
          </a:xfrm>
          <a:prstGeom prst="rect">
            <a:avLst/>
          </a:prstGeom>
          <a:ln w="12700">
            <a:miter lim="400000"/>
          </a:ln>
        </p:spPr>
      </p:pic>
      <p:pic>
        <p:nvPicPr>
          <p:cNvPr id="584" name="Screen Shot 2015-12-31 at 12.45.58 PM.png" descr="Screen Shot 2015-12-31 at 12.45.58 PM.png"/>
          <p:cNvPicPr>
            <a:picLocks noChangeAspect="1"/>
          </p:cNvPicPr>
          <p:nvPr/>
        </p:nvPicPr>
        <p:blipFill>
          <a:blip r:embed="rId38">
            <a:extLst/>
          </a:blip>
          <a:srcRect l="0" t="0" r="0" b="0"/>
          <a:stretch>
            <a:fillRect/>
          </a:stretch>
        </p:blipFill>
        <p:spPr>
          <a:xfrm>
            <a:off x="3650163" y="6428125"/>
            <a:ext cx="1089471" cy="416842"/>
          </a:xfrm>
          <a:prstGeom prst="rect">
            <a:avLst/>
          </a:prstGeom>
          <a:ln w="6350">
            <a:solidFill>
              <a:srgbClr val="A6AAA9"/>
            </a:solidFill>
            <a:miter lim="400000"/>
          </a:ln>
          <a:effectLst>
            <a:outerShdw sx="100000" sy="100000" kx="0" ky="0" algn="b" rotWithShape="0" blurRad="12700" dist="12700" dir="5400000">
              <a:srgbClr val="000000">
                <a:alpha val="50000"/>
              </a:srgbClr>
            </a:outerShdw>
          </a:effectLst>
        </p:spPr>
      </p:pic>
      <p:pic>
        <p:nvPicPr>
          <p:cNvPr id="585" name="Screen Shot 2015-12-31 at 12.45.58 PM.png" descr="Screen Shot 2015-12-31 at 12.45.58 PM.png"/>
          <p:cNvPicPr>
            <a:picLocks noChangeAspect="1"/>
          </p:cNvPicPr>
          <p:nvPr/>
        </p:nvPicPr>
        <p:blipFill>
          <a:blip r:embed="rId38">
            <a:extLst/>
          </a:blip>
          <a:srcRect l="580" t="26518" r="9489" b="51264"/>
          <a:stretch>
            <a:fillRect/>
          </a:stretch>
        </p:blipFill>
        <p:spPr>
          <a:xfrm>
            <a:off x="3655831" y="6637709"/>
            <a:ext cx="979760" cy="92611"/>
          </a:xfrm>
          <a:prstGeom prst="rect">
            <a:avLst/>
          </a:prstGeom>
          <a:ln w="12700">
            <a:miter lim="400000"/>
          </a:ln>
        </p:spPr>
      </p:pic>
      <p:sp>
        <p:nvSpPr>
          <p:cNvPr id="586" name="Documents and Apps"/>
          <p:cNvSpPr/>
          <p:nvPr/>
        </p:nvSpPr>
        <p:spPr>
          <a:xfrm>
            <a:off x="367430" y="1474237"/>
            <a:ext cx="3031872" cy="217619"/>
          </a:xfrm>
          <a:prstGeom prst="roundRect">
            <a:avLst>
              <a:gd name="adj" fmla="val 17917"/>
            </a:avLst>
          </a:prstGeom>
          <a:solidFill>
            <a:srgbClr val="417DD6">
              <a:alpha val="75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1" indent="0">
              <a:defRPr sz="13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b="1"/>
              <a:t>Documents and Apps</a:t>
            </a:r>
          </a:p>
        </p:txBody>
      </p:sp>
      <p:pic>
        <p:nvPicPr>
          <p:cNvPr id="587" name="Screen Shot 2016-04-13 at 11.17.37 AM.png" descr="Screen Shot 2016-04-13 at 11.17.37 AM.png"/>
          <p:cNvPicPr>
            <a:picLocks noChangeAspect="1"/>
          </p:cNvPicPr>
          <p:nvPr/>
        </p:nvPicPr>
        <p:blipFill>
          <a:blip r:embed="rId39">
            <a:extLst/>
          </a:blip>
          <a:srcRect l="0" t="2776" r="0" b="0"/>
          <a:stretch>
            <a:fillRect/>
          </a:stretch>
        </p:blipFill>
        <p:spPr>
          <a:xfrm>
            <a:off x="7044383" y="6281523"/>
            <a:ext cx="3247621" cy="25844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Rounded Rectangle"/>
          <p:cNvSpPr/>
          <p:nvPr/>
        </p:nvSpPr>
        <p:spPr>
          <a:xfrm>
            <a:off x="267374" y="282264"/>
            <a:ext cx="13433314" cy="10063372"/>
          </a:xfrm>
          <a:prstGeom prst="roundRect">
            <a:avLst>
              <a:gd name="adj" fmla="val 454"/>
            </a:avLst>
          </a:prstGeom>
          <a:solidFill>
            <a:schemeClr val="accent1">
              <a:alpha val="20000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 algn="l">
              <a:defRPr sz="1000">
                <a:latin typeface="Menlo"/>
                <a:ea typeface="Menlo"/>
                <a:cs typeface="Menlo"/>
                <a:sym typeface="Menlo"/>
              </a:defRPr>
            </a:pPr>
          </a:p>
        </p:txBody>
      </p:sp>
      <p:grpSp>
        <p:nvGrpSpPr>
          <p:cNvPr id="600" name="Group"/>
          <p:cNvGrpSpPr/>
          <p:nvPr/>
        </p:nvGrpSpPr>
        <p:grpSpPr>
          <a:xfrm>
            <a:off x="321004" y="324660"/>
            <a:ext cx="13318225" cy="9954126"/>
            <a:chOff x="0" y="0"/>
            <a:chExt cx="13318224" cy="9954124"/>
          </a:xfrm>
        </p:grpSpPr>
        <p:sp>
          <p:nvSpPr>
            <p:cNvPr id="590" name="Rounded Rectangle"/>
            <p:cNvSpPr/>
            <p:nvPr/>
          </p:nvSpPr>
          <p:spPr>
            <a:xfrm>
              <a:off x="0" y="13919"/>
              <a:ext cx="4475753" cy="2095501"/>
            </a:xfrm>
            <a:prstGeom prst="roundRect">
              <a:avLst>
                <a:gd name="adj" fmla="val 1862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l">
                <a:defRPr sz="1000">
                  <a:latin typeface="Menlo"/>
                  <a:ea typeface="Menlo"/>
                  <a:cs typeface="Menlo"/>
                  <a:sym typeface="Menlo"/>
                </a:defRPr>
              </a:pPr>
            </a:p>
          </p:txBody>
        </p:sp>
        <p:sp>
          <p:nvSpPr>
            <p:cNvPr id="591" name="Rounded Rectangle"/>
            <p:cNvSpPr/>
            <p:nvPr/>
          </p:nvSpPr>
          <p:spPr>
            <a:xfrm>
              <a:off x="4613" y="2166781"/>
              <a:ext cx="4471140" cy="3253995"/>
            </a:xfrm>
            <a:prstGeom prst="roundRect">
              <a:avLst>
                <a:gd name="adj" fmla="val 1199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l">
                <a:defRPr sz="1000">
                  <a:latin typeface="Menlo"/>
                  <a:ea typeface="Menlo"/>
                  <a:cs typeface="Menlo"/>
                  <a:sym typeface="Menlo"/>
                </a:defRPr>
              </a:pPr>
            </a:p>
          </p:txBody>
        </p:sp>
        <p:sp>
          <p:nvSpPr>
            <p:cNvPr id="592" name="Rounded Rectangle"/>
            <p:cNvSpPr/>
            <p:nvPr/>
          </p:nvSpPr>
          <p:spPr>
            <a:xfrm>
              <a:off x="0" y="5482900"/>
              <a:ext cx="4475753" cy="4471225"/>
            </a:xfrm>
            <a:prstGeom prst="roundRect">
              <a:avLst>
                <a:gd name="adj" fmla="val 873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l">
                <a:defRPr sz="1000">
                  <a:latin typeface="Menlo"/>
                  <a:ea typeface="Menlo"/>
                  <a:cs typeface="Menlo"/>
                  <a:sym typeface="Menlo"/>
                </a:defRPr>
              </a:pPr>
            </a:p>
          </p:txBody>
        </p:sp>
        <p:sp>
          <p:nvSpPr>
            <p:cNvPr id="593" name="Rounded Rectangle"/>
            <p:cNvSpPr/>
            <p:nvPr/>
          </p:nvSpPr>
          <p:spPr>
            <a:xfrm>
              <a:off x="4529901" y="0"/>
              <a:ext cx="4376423" cy="9953181"/>
            </a:xfrm>
            <a:prstGeom prst="roundRect">
              <a:avLst>
                <a:gd name="adj" fmla="val 892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l">
                <a:defRPr sz="1000">
                  <a:latin typeface="Menlo"/>
                  <a:ea typeface="Menlo"/>
                  <a:cs typeface="Menlo"/>
                  <a:sym typeface="Menlo"/>
                </a:defRPr>
              </a:pPr>
            </a:p>
          </p:txBody>
        </p:sp>
        <p:sp>
          <p:nvSpPr>
            <p:cNvPr id="594" name="Rounded Rectangle"/>
            <p:cNvSpPr/>
            <p:nvPr/>
          </p:nvSpPr>
          <p:spPr>
            <a:xfrm>
              <a:off x="8959160" y="0"/>
              <a:ext cx="4359065" cy="1306018"/>
            </a:xfrm>
            <a:prstGeom prst="roundRect">
              <a:avLst>
                <a:gd name="adj" fmla="val 2988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l">
                <a:defRPr sz="1000">
                  <a:latin typeface="Menlo"/>
                  <a:ea typeface="Menlo"/>
                  <a:cs typeface="Menlo"/>
                  <a:sym typeface="Menlo"/>
                </a:defRPr>
              </a:pPr>
            </a:p>
          </p:txBody>
        </p:sp>
        <p:sp>
          <p:nvSpPr>
            <p:cNvPr id="595" name="Rounded Rectangle"/>
            <p:cNvSpPr/>
            <p:nvPr/>
          </p:nvSpPr>
          <p:spPr>
            <a:xfrm>
              <a:off x="8959160" y="1351900"/>
              <a:ext cx="4359065" cy="1178016"/>
            </a:xfrm>
            <a:prstGeom prst="roundRect">
              <a:avLst>
                <a:gd name="adj" fmla="val 3312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l">
                <a:defRPr sz="1000">
                  <a:latin typeface="Menlo"/>
                  <a:ea typeface="Menlo"/>
                  <a:cs typeface="Menlo"/>
                  <a:sym typeface="Menlo"/>
                </a:defRPr>
              </a:pPr>
            </a:p>
          </p:txBody>
        </p:sp>
        <p:sp>
          <p:nvSpPr>
            <p:cNvPr id="596" name="Rounded Rectangle"/>
            <p:cNvSpPr/>
            <p:nvPr/>
          </p:nvSpPr>
          <p:spPr>
            <a:xfrm>
              <a:off x="8959160" y="2588498"/>
              <a:ext cx="4359065" cy="1311186"/>
            </a:xfrm>
            <a:prstGeom prst="roundRect">
              <a:avLst>
                <a:gd name="adj" fmla="val 2976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l">
                <a:defRPr sz="1000">
                  <a:latin typeface="Menlo"/>
                  <a:ea typeface="Menlo"/>
                  <a:cs typeface="Menlo"/>
                  <a:sym typeface="Menlo"/>
                </a:defRPr>
              </a:pPr>
            </a:p>
          </p:txBody>
        </p:sp>
        <p:sp>
          <p:nvSpPr>
            <p:cNvPr id="597" name="Rounded Rectangle"/>
            <p:cNvSpPr/>
            <p:nvPr/>
          </p:nvSpPr>
          <p:spPr>
            <a:xfrm>
              <a:off x="8959160" y="3949347"/>
              <a:ext cx="4359065" cy="2924568"/>
            </a:xfrm>
            <a:prstGeom prst="roundRect">
              <a:avLst>
                <a:gd name="adj" fmla="val 1334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l">
                <a:defRPr sz="1000">
                  <a:latin typeface="Menlo"/>
                  <a:ea typeface="Menlo"/>
                  <a:cs typeface="Menlo"/>
                  <a:sym typeface="Menlo"/>
                </a:defRPr>
              </a:pPr>
            </a:p>
          </p:txBody>
        </p:sp>
        <p:sp>
          <p:nvSpPr>
            <p:cNvPr id="598" name="Rounded Rectangle"/>
            <p:cNvSpPr/>
            <p:nvPr/>
          </p:nvSpPr>
          <p:spPr>
            <a:xfrm>
              <a:off x="8959160" y="6924285"/>
              <a:ext cx="4359065" cy="456602"/>
            </a:xfrm>
            <a:prstGeom prst="roundRect">
              <a:avLst>
                <a:gd name="adj" fmla="val 8546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l">
                <a:defRPr sz="1000">
                  <a:latin typeface="Menlo"/>
                  <a:ea typeface="Menlo"/>
                  <a:cs typeface="Menlo"/>
                  <a:sym typeface="Menlo"/>
                </a:defRPr>
              </a:pPr>
            </a:p>
          </p:txBody>
        </p:sp>
        <p:sp>
          <p:nvSpPr>
            <p:cNvPr id="599" name="Rounded Rectangle"/>
            <p:cNvSpPr/>
            <p:nvPr/>
          </p:nvSpPr>
          <p:spPr>
            <a:xfrm>
              <a:off x="8959160" y="7424330"/>
              <a:ext cx="4359065" cy="248842"/>
            </a:xfrm>
            <a:prstGeom prst="roundRect">
              <a:avLst>
                <a:gd name="adj" fmla="val 15681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l">
                <a:defRPr sz="1000">
                  <a:latin typeface="Menlo"/>
                  <a:ea typeface="Menlo"/>
                  <a:cs typeface="Menlo"/>
                  <a:sym typeface="Menlo"/>
                </a:defRPr>
              </a:pPr>
            </a:p>
          </p:txBody>
        </p:sp>
      </p:grpSp>
      <p:graphicFrame>
        <p:nvGraphicFramePr>
          <p:cNvPr id="601" name="Table"/>
          <p:cNvGraphicFramePr/>
          <p:nvPr/>
        </p:nvGraphicFramePr>
        <p:xfrm>
          <a:off x="381462" y="350148"/>
          <a:ext cx="5729884" cy="6139162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{33BA23B1-9221-436E-865A-0063620EA4FD}</a:tableStyleId>
              </a:tblPr>
              <a:tblGrid>
                <a:gridCol w="2048761"/>
                <a:gridCol w="1141902"/>
                <a:gridCol w="1168400"/>
              </a:tblGrid>
              <a:tr h="190500">
                <a:tc>
                  <a:txBody>
                    <a:bodyPr/>
                    <a:lstStyle/>
                    <a:p>
                      <a:pPr marL="114300" indent="-114300" algn="l">
                        <a:lnSpc>
                          <a:spcPct val="80000"/>
                        </a:lnSpc>
                        <a:spcBef>
                          <a:spcPts val="3000"/>
                        </a:spcBef>
                      </a:pPr>
                      <a:r>
                        <a:rPr b="1" sz="1200">
                          <a:solidFill>
                            <a:schemeClr val="accen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 LAYOUT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b="1" sz="1200">
                          <a:solidFill>
                            <a:schemeClr val="accen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Windows/Linux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b="1" sz="1200">
                          <a:solidFill>
                            <a:schemeClr val="accen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Mac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Move focus to Source Editor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4300" indent="-114300" algn="l">
                        <a:lnSpc>
                          <a:spcPct val="80000"/>
                        </a:lnSpc>
                        <a:spcBef>
                          <a:spcPts val="3000"/>
                        </a:spcBef>
                      </a:pPr>
                      <a:r>
                        <a:rPr sz="1200">
                          <a:latin typeface="Source Sans Pro Light"/>
                          <a:ea typeface="Source Sans Pro Light"/>
                          <a:cs typeface="Source Sans Pro Light"/>
                          <a:sym typeface="Source Sans Pro Light"/>
                        </a:rPr>
                        <a:t>Ctrl+1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solidFill>
                            <a:schemeClr val="accent1"/>
                          </a:solidFill>
                          <a:latin typeface="Source Sans Pro Light"/>
                          <a:ea typeface="Source Sans Pro Light"/>
                          <a:cs typeface="Source Sans Pro Light"/>
                          <a:sym typeface="Source Sans Pro Light"/>
                        </a:rPr>
                        <a:t>Ctrl+1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Move focus to Console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4300" indent="-114300" algn="l">
                        <a:lnSpc>
                          <a:spcPct val="80000"/>
                        </a:lnSpc>
                        <a:spcBef>
                          <a:spcPts val="3000"/>
                        </a:spcBef>
                      </a:pPr>
                      <a:r>
                        <a:rPr sz="1200">
                          <a:latin typeface="Source Sans Pro Light"/>
                          <a:ea typeface="Source Sans Pro Light"/>
                          <a:cs typeface="Source Sans Pro Light"/>
                          <a:sym typeface="Source Sans Pro Light"/>
                        </a:rPr>
                        <a:t>Ctrl+2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solidFill>
                            <a:schemeClr val="accent1"/>
                          </a:solidFill>
                          <a:latin typeface="Source Sans Pro Light"/>
                          <a:ea typeface="Source Sans Pro Light"/>
                          <a:cs typeface="Source Sans Pro Light"/>
                          <a:sym typeface="Source Sans Pro Light"/>
                        </a:rPr>
                        <a:t>Ctrl+2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Move focus to Help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4300" indent="-114300" algn="l">
                        <a:lnSpc>
                          <a:spcPct val="80000"/>
                        </a:lnSpc>
                        <a:spcBef>
                          <a:spcPts val="3000"/>
                        </a:spcBef>
                      </a:pPr>
                      <a:r>
                        <a:rPr sz="1200">
                          <a:latin typeface="Source Sans Pro Light"/>
                          <a:ea typeface="Source Sans Pro Light"/>
                          <a:cs typeface="Source Sans Pro Light"/>
                          <a:sym typeface="Source Sans Pro Light"/>
                        </a:rPr>
                        <a:t>Ctrl+3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solidFill>
                            <a:schemeClr val="accent1"/>
                          </a:solidFill>
                          <a:latin typeface="Source Sans Pro Light"/>
                          <a:ea typeface="Source Sans Pro Light"/>
                          <a:cs typeface="Source Sans Pro Light"/>
                          <a:sym typeface="Source Sans Pro Light"/>
                        </a:rPr>
                        <a:t>Ctrl+3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Show History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4300" indent="-114300" algn="l">
                        <a:lnSpc>
                          <a:spcPct val="80000"/>
                        </a:lnSpc>
                        <a:spcBef>
                          <a:spcPts val="3000"/>
                        </a:spcBef>
                      </a:pPr>
                      <a:r>
                        <a:rPr sz="1200">
                          <a:latin typeface="Source Sans Pro Light"/>
                          <a:ea typeface="Source Sans Pro Light"/>
                          <a:cs typeface="Source Sans Pro Light"/>
                          <a:sym typeface="Source Sans Pro Light"/>
                        </a:rPr>
                        <a:t>Ctrl+4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solidFill>
                            <a:schemeClr val="accent1"/>
                          </a:solidFill>
                          <a:latin typeface="Source Sans Pro Light"/>
                          <a:ea typeface="Source Sans Pro Light"/>
                          <a:cs typeface="Source Sans Pro Light"/>
                          <a:sym typeface="Source Sans Pro Light"/>
                        </a:rPr>
                        <a:t>Ctrl+4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Show Files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Source Sans Pro Light"/>
                          <a:ea typeface="Source Sans Pro Light"/>
                          <a:cs typeface="Source Sans Pro Light"/>
                          <a:sym typeface="Source Sans Pro Light"/>
                        </a:rPr>
                        <a:t>Ctrl+5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solidFill>
                            <a:schemeClr val="accent1"/>
                          </a:solidFill>
                          <a:latin typeface="Source Sans Pro Light"/>
                          <a:ea typeface="Source Sans Pro Light"/>
                          <a:cs typeface="Source Sans Pro Light"/>
                          <a:sym typeface="Source Sans Pro Light"/>
                        </a:rPr>
                        <a:t>Ctrl+5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Show Plots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Source Sans Pro Light"/>
                          <a:ea typeface="Source Sans Pro Light"/>
                          <a:cs typeface="Source Sans Pro Light"/>
                          <a:sym typeface="Source Sans Pro Light"/>
                        </a:rPr>
                        <a:t>Ctrl+6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solidFill>
                            <a:schemeClr val="accent1"/>
                          </a:solidFill>
                          <a:latin typeface="Source Sans Pro Light"/>
                          <a:ea typeface="Source Sans Pro Light"/>
                          <a:cs typeface="Source Sans Pro Light"/>
                          <a:sym typeface="Source Sans Pro Light"/>
                        </a:rPr>
                        <a:t>Ctrl+6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Show Packages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Source Sans Pro Light"/>
                          <a:ea typeface="Source Sans Pro Light"/>
                          <a:cs typeface="Source Sans Pro Light"/>
                          <a:sym typeface="Source Sans Pro Light"/>
                        </a:rPr>
                        <a:t>Ctrl+7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solidFill>
                            <a:schemeClr val="accent1"/>
                          </a:solidFill>
                          <a:latin typeface="Source Sans Pro Light"/>
                          <a:ea typeface="Source Sans Pro Light"/>
                          <a:cs typeface="Source Sans Pro Light"/>
                          <a:sym typeface="Source Sans Pro Light"/>
                        </a:rPr>
                        <a:t>Ctrl+7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Show Environment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Source Sans Pro Light"/>
                          <a:ea typeface="Source Sans Pro Light"/>
                          <a:cs typeface="Source Sans Pro Light"/>
                          <a:sym typeface="Source Sans Pro Light"/>
                        </a:rPr>
                        <a:t>Ctrl+8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solidFill>
                            <a:schemeClr val="accent1"/>
                          </a:solidFill>
                          <a:latin typeface="Source Sans Pro Light"/>
                          <a:ea typeface="Source Sans Pro Light"/>
                          <a:cs typeface="Source Sans Pro Light"/>
                          <a:sym typeface="Source Sans Pro Light"/>
                        </a:rPr>
                        <a:t>Ctrl+8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Show Git/SVN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Source Sans Pro Light"/>
                          <a:ea typeface="Source Sans Pro Light"/>
                          <a:cs typeface="Source Sans Pro Light"/>
                          <a:sym typeface="Source Sans Pro Light"/>
                        </a:rPr>
                        <a:t>Ctrl+9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solidFill>
                            <a:schemeClr val="accent1"/>
                          </a:solidFill>
                          <a:latin typeface="Source Sans Pro Light"/>
                          <a:ea typeface="Source Sans Pro Light"/>
                          <a:cs typeface="Source Sans Pro Light"/>
                          <a:sym typeface="Source Sans Pro Light"/>
                        </a:rPr>
                        <a:t>Ctrl+9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Show Build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Source Sans Pro Light"/>
                          <a:ea typeface="Source Sans Pro Light"/>
                          <a:cs typeface="Source Sans Pro Light"/>
                          <a:sym typeface="Source Sans Pro Light"/>
                        </a:rPr>
                        <a:t>Ctrl+0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solidFill>
                            <a:schemeClr val="accent1"/>
                          </a:solidFill>
                          <a:latin typeface="Source Sans Pro Light"/>
                          <a:ea typeface="Source Sans Pro Light"/>
                          <a:cs typeface="Source Sans Pro Light"/>
                          <a:sym typeface="Source Sans Pro Light"/>
                        </a:rPr>
                        <a:t>Ctrl+0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602" name="Table"/>
          <p:cNvGraphicFramePr/>
          <p:nvPr/>
        </p:nvGraphicFramePr>
        <p:xfrm>
          <a:off x="4925809" y="322850"/>
          <a:ext cx="5729884" cy="613916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{33BA23B1-9221-436E-865A-0063620EA4FD}</a:tableStyleId>
              </a:tblPr>
              <a:tblGrid>
                <a:gridCol w="1607392"/>
                <a:gridCol w="1360486"/>
                <a:gridCol w="1356992"/>
              </a:tblGrid>
              <a:tr h="177800">
                <a:tc>
                  <a:txBody>
                    <a:bodyPr/>
                    <a:lstStyle/>
                    <a:p>
                      <a:pPr marL="114300" indent="-114300" algn="l">
                        <a:lnSpc>
                          <a:spcPct val="80000"/>
                        </a:lnSpc>
                        <a:spcBef>
                          <a:spcPts val="3000"/>
                        </a:spcBef>
                      </a:pPr>
                      <a:r>
                        <a:rPr sz="1150">
                          <a:solidFill>
                            <a:schemeClr val="accent1"/>
                          </a:solidFill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4 WRITE CODE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b="1" sz="1150">
                          <a:solidFill>
                            <a:schemeClr val="accen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Windows /Linux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b="1" sz="1150">
                          <a:solidFill>
                            <a:schemeClr val="accen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Mac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Attempt completion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FA941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14300" indent="-114300" algn="l">
                        <a:lnSpc>
                          <a:spcPct val="80000"/>
                        </a:lnSpc>
                        <a:spcBef>
                          <a:spcPts val="3000"/>
                        </a:spcBef>
                      </a:pPr>
                      <a:r>
                        <a:rPr sz="115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Tab or Ctrl+Space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FA941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solidFill>
                            <a:schemeClr val="accen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Tab or Cmd+Space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FA941">
                        <a:alpha val="30000"/>
                      </a:srgbClr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Navigate candidates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4300" indent="-114300" algn="l">
                        <a:lnSpc>
                          <a:spcPct val="80000"/>
                        </a:lnSpc>
                        <a:spcBef>
                          <a:spcPts val="3000"/>
                        </a:spcBef>
                      </a:pPr>
                      <a:r>
                        <a:rPr sz="1150">
                          <a:latin typeface="FontAwesome"/>
                          <a:ea typeface="FontAwesome"/>
                          <a:cs typeface="FontAwesome"/>
                          <a:sym typeface="FontAwesome"/>
                        </a:rPr>
                        <a:t>/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solidFill>
                            <a:schemeClr val="accent1"/>
                          </a:solidFill>
                          <a:latin typeface="FontAwesome"/>
                          <a:ea typeface="FontAwesome"/>
                          <a:cs typeface="FontAwesome"/>
                          <a:sym typeface="FontAwesome"/>
                        </a:rPr>
                        <a:t>/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Accept candidate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4300" indent="-114300" algn="l">
                        <a:lnSpc>
                          <a:spcPct val="80000"/>
                        </a:lnSpc>
                        <a:spcBef>
                          <a:spcPts val="3000"/>
                        </a:spcBef>
                        <a:defRPr sz="1150">
                          <a:latin typeface="Source Sans Pro Light"/>
                          <a:ea typeface="Source Sans Pro Light"/>
                          <a:cs typeface="Source Sans Pro Light"/>
                          <a:sym typeface="Source Sans Pro Light"/>
                        </a:defRPr>
                      </a:pPr>
                      <a:r>
                        <a:t>Enter, Tab, or </a:t>
                      </a:r>
                      <a:r>
                        <a:rPr>
                          <a:latin typeface="FontAwesome"/>
                          <a:ea typeface="FontAwesome"/>
                          <a:cs typeface="FontAwesome"/>
                          <a:sym typeface="FontAwesome"/>
                        </a:rPr>
                        <a:t>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150">
                          <a:solidFill>
                            <a:schemeClr val="accent1"/>
                          </a:solidFill>
                          <a:latin typeface="Source Sans Pro Light"/>
                          <a:ea typeface="Source Sans Pro Light"/>
                          <a:cs typeface="Source Sans Pro Light"/>
                          <a:sym typeface="Source Sans Pro Light"/>
                        </a:defRPr>
                      </a:pPr>
                      <a:r>
                        <a:t>Enter, Tab, or </a:t>
                      </a:r>
                      <a:r>
                        <a:rPr>
                          <a:latin typeface="FontAwesome"/>
                          <a:ea typeface="FontAwesome"/>
                          <a:cs typeface="FontAwesome"/>
                          <a:sym typeface="FontAwesome"/>
                        </a:rPr>
                        <a:t>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Dismiss candidates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4300" indent="-114300" algn="l">
                        <a:lnSpc>
                          <a:spcPct val="80000"/>
                        </a:lnSpc>
                        <a:spcBef>
                          <a:spcPts val="3000"/>
                        </a:spcBef>
                      </a:pPr>
                      <a:r>
                        <a:rPr sz="1150">
                          <a:latin typeface="Source Sans Pro Light"/>
                          <a:ea typeface="Source Sans Pro Light"/>
                          <a:cs typeface="Source Sans Pro Light"/>
                          <a:sym typeface="Source Sans Pro Light"/>
                        </a:rPr>
                        <a:t>Esc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solidFill>
                            <a:schemeClr val="accent1"/>
                          </a:solidFill>
                          <a:latin typeface="Source Sans Pro Light"/>
                          <a:ea typeface="Source Sans Pro Light"/>
                          <a:cs typeface="Source Sans Pro Light"/>
                          <a:sym typeface="Source Sans Pro Light"/>
                        </a:rPr>
                        <a:t>Esc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Undo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4300" indent="-114300" algn="l">
                        <a:lnSpc>
                          <a:spcPct val="80000"/>
                        </a:lnSpc>
                        <a:spcBef>
                          <a:spcPts val="3000"/>
                        </a:spcBef>
                      </a:pPr>
                      <a:r>
                        <a:rPr sz="1150">
                          <a:latin typeface="Source Sans Pro Light"/>
                          <a:ea typeface="Source Sans Pro Light"/>
                          <a:cs typeface="Source Sans Pro Light"/>
                          <a:sym typeface="Source Sans Pro Light"/>
                        </a:rPr>
                        <a:t>Ctrl+Z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solidFill>
                            <a:schemeClr val="accent1"/>
                          </a:solidFill>
                          <a:latin typeface="Source Sans Pro Light"/>
                          <a:ea typeface="Source Sans Pro Light"/>
                          <a:cs typeface="Source Sans Pro Light"/>
                          <a:sym typeface="Source Sans Pro Light"/>
                        </a:rPr>
                        <a:t>Cmd+Z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Redo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4300" indent="-114300" algn="l">
                        <a:lnSpc>
                          <a:spcPct val="80000"/>
                        </a:lnSpc>
                        <a:spcBef>
                          <a:spcPts val="3000"/>
                        </a:spcBef>
                      </a:pPr>
                      <a:r>
                        <a:rPr sz="1150">
                          <a:latin typeface="Source Sans Pro Light"/>
                          <a:ea typeface="Source Sans Pro Light"/>
                          <a:cs typeface="Source Sans Pro Light"/>
                          <a:sym typeface="Source Sans Pro Light"/>
                        </a:rPr>
                        <a:t>Ctrl+Shift+Z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solidFill>
                            <a:schemeClr val="accent1"/>
                          </a:solidFill>
                          <a:latin typeface="Source Sans Pro Light"/>
                          <a:ea typeface="Source Sans Pro Light"/>
                          <a:cs typeface="Source Sans Pro Light"/>
                          <a:sym typeface="Source Sans Pro Light"/>
                        </a:rPr>
                        <a:t>Cmd+Shift+Z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Cut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4300" indent="-114300" algn="l">
                        <a:lnSpc>
                          <a:spcPct val="80000"/>
                        </a:lnSpc>
                        <a:spcBef>
                          <a:spcPts val="3000"/>
                        </a:spcBef>
                      </a:pPr>
                      <a:r>
                        <a:rPr sz="1150">
                          <a:latin typeface="Source Sans Pro Light"/>
                          <a:ea typeface="Source Sans Pro Light"/>
                          <a:cs typeface="Source Sans Pro Light"/>
                          <a:sym typeface="Source Sans Pro Light"/>
                        </a:rPr>
                        <a:t>Ctrl+X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solidFill>
                            <a:schemeClr val="accent1"/>
                          </a:solidFill>
                          <a:latin typeface="Source Sans Pro Light"/>
                          <a:ea typeface="Source Sans Pro Light"/>
                          <a:cs typeface="Source Sans Pro Light"/>
                          <a:sym typeface="Source Sans Pro Light"/>
                        </a:rPr>
                        <a:t>Cmd+X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Copy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4300" indent="-114300" algn="l">
                        <a:lnSpc>
                          <a:spcPct val="80000"/>
                        </a:lnSpc>
                        <a:spcBef>
                          <a:spcPts val="3000"/>
                        </a:spcBef>
                      </a:pPr>
                      <a:r>
                        <a:rPr sz="1150">
                          <a:latin typeface="Source Sans Pro Light"/>
                          <a:ea typeface="Source Sans Pro Light"/>
                          <a:cs typeface="Source Sans Pro Light"/>
                          <a:sym typeface="Source Sans Pro Light"/>
                        </a:rPr>
                        <a:t>Ctrl+C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solidFill>
                            <a:schemeClr val="accent1"/>
                          </a:solidFill>
                          <a:latin typeface="Source Sans Pro Light"/>
                          <a:ea typeface="Source Sans Pro Light"/>
                          <a:cs typeface="Source Sans Pro Light"/>
                          <a:sym typeface="Source Sans Pro Light"/>
                        </a:rPr>
                        <a:t>Cmd+C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Paste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4300" indent="-114300" algn="l">
                        <a:lnSpc>
                          <a:spcPct val="80000"/>
                        </a:lnSpc>
                        <a:spcBef>
                          <a:spcPts val="3000"/>
                        </a:spcBef>
                      </a:pPr>
                      <a:r>
                        <a:rPr sz="1150">
                          <a:latin typeface="Source Sans Pro Light"/>
                          <a:ea typeface="Source Sans Pro Light"/>
                          <a:cs typeface="Source Sans Pro Light"/>
                          <a:sym typeface="Source Sans Pro Light"/>
                        </a:rPr>
                        <a:t>Ctrl+V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solidFill>
                            <a:schemeClr val="accent1"/>
                          </a:solidFill>
                          <a:latin typeface="Source Sans Pro Light"/>
                          <a:ea typeface="Source Sans Pro Light"/>
                          <a:cs typeface="Source Sans Pro Light"/>
                          <a:sym typeface="Source Sans Pro Light"/>
                        </a:rPr>
                        <a:t>Cmd+V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Select All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4300" indent="-114300" algn="l">
                        <a:lnSpc>
                          <a:spcPct val="80000"/>
                        </a:lnSpc>
                        <a:spcBef>
                          <a:spcPts val="3000"/>
                        </a:spcBef>
                      </a:pPr>
                      <a:r>
                        <a:rPr sz="1150">
                          <a:latin typeface="Source Sans Pro Light"/>
                          <a:ea typeface="Source Sans Pro Light"/>
                          <a:cs typeface="Source Sans Pro Light"/>
                          <a:sym typeface="Source Sans Pro Light"/>
                        </a:rPr>
                        <a:t>Ctrl+A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solidFill>
                            <a:schemeClr val="accent1"/>
                          </a:solidFill>
                          <a:latin typeface="Source Sans Pro Light"/>
                          <a:ea typeface="Source Sans Pro Light"/>
                          <a:cs typeface="Source Sans Pro Light"/>
                          <a:sym typeface="Source Sans Pro Light"/>
                        </a:rPr>
                        <a:t>Cmd+A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Delete Line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4300" indent="-114300" algn="l">
                        <a:lnSpc>
                          <a:spcPct val="80000"/>
                        </a:lnSpc>
                        <a:spcBef>
                          <a:spcPts val="3000"/>
                        </a:spcBef>
                      </a:pPr>
                      <a:r>
                        <a:rPr sz="1150">
                          <a:latin typeface="Source Sans Pro Light"/>
                          <a:ea typeface="Source Sans Pro Light"/>
                          <a:cs typeface="Source Sans Pro Light"/>
                          <a:sym typeface="Source Sans Pro Light"/>
                        </a:rPr>
                        <a:t>Ctrl+D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solidFill>
                            <a:schemeClr val="accent1"/>
                          </a:solidFill>
                          <a:latin typeface="Source Sans Pro Light"/>
                          <a:ea typeface="Source Sans Pro Light"/>
                          <a:cs typeface="Source Sans Pro Light"/>
                          <a:sym typeface="Source Sans Pro Light"/>
                        </a:rPr>
                        <a:t>Cmd+D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Select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4300" indent="-114300" algn="l">
                        <a:lnSpc>
                          <a:spcPct val="80000"/>
                        </a:lnSpc>
                        <a:spcBef>
                          <a:spcPts val="3000"/>
                        </a:spcBef>
                      </a:pPr>
                      <a:r>
                        <a:rPr sz="1150">
                          <a:latin typeface="Source Sans Pro Light"/>
                          <a:ea typeface="Source Sans Pro Light"/>
                          <a:cs typeface="Source Sans Pro Light"/>
                          <a:sym typeface="Source Sans Pro Light"/>
                        </a:rPr>
                        <a:t>Shift+[Arrow]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solidFill>
                            <a:schemeClr val="accent1"/>
                          </a:solidFill>
                          <a:latin typeface="Source Sans Pro Light"/>
                          <a:ea typeface="Source Sans Pro Light"/>
                          <a:cs typeface="Source Sans Pro Light"/>
                          <a:sym typeface="Source Sans Pro Light"/>
                        </a:rPr>
                        <a:t>Shift+[Arrow]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Select Word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4300" indent="-114300" algn="l">
                        <a:lnSpc>
                          <a:spcPct val="80000"/>
                        </a:lnSpc>
                        <a:spcBef>
                          <a:spcPts val="3000"/>
                        </a:spcBef>
                        <a:defRPr sz="1150">
                          <a:latin typeface="Source Sans Pro Light"/>
                          <a:ea typeface="Source Sans Pro Light"/>
                          <a:cs typeface="Source Sans Pro Light"/>
                          <a:sym typeface="Source Sans Pro Light"/>
                        </a:defRPr>
                      </a:pPr>
                      <a:r>
                        <a:t>Ctrl+Shift+ </a:t>
                      </a:r>
                      <a:r>
                        <a:rPr>
                          <a:latin typeface="FontAwesome"/>
                          <a:ea typeface="FontAwesome"/>
                          <a:cs typeface="FontAwesome"/>
                          <a:sym typeface="FontAwesome"/>
                        </a:rPr>
                        <a:t></a:t>
                      </a:r>
                      <a:r>
                        <a:t>/</a:t>
                      </a:r>
                      <a:r>
                        <a:rPr>
                          <a:latin typeface="FontAwesome"/>
                          <a:ea typeface="FontAwesome"/>
                          <a:cs typeface="FontAwesome"/>
                          <a:sym typeface="FontAwesome"/>
                        </a:rPr>
                        <a:t>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150">
                          <a:solidFill>
                            <a:schemeClr val="accent1"/>
                          </a:solidFill>
                          <a:latin typeface="Source Sans Pro Light"/>
                          <a:ea typeface="Source Sans Pro Light"/>
                          <a:cs typeface="Source Sans Pro Light"/>
                          <a:sym typeface="Source Sans Pro Light"/>
                        </a:defRPr>
                      </a:pPr>
                      <a:r>
                        <a:t>Option+Shift+ </a:t>
                      </a:r>
                      <a:r>
                        <a:rPr>
                          <a:latin typeface="FontAwesome"/>
                          <a:ea typeface="FontAwesome"/>
                          <a:cs typeface="FontAwesome"/>
                          <a:sym typeface="FontAwesome"/>
                        </a:rPr>
                        <a:t></a:t>
                      </a:r>
                      <a:r>
                        <a:t>/</a:t>
                      </a:r>
                      <a:r>
                        <a:rPr>
                          <a:latin typeface="FontAwesome"/>
                          <a:ea typeface="FontAwesome"/>
                          <a:cs typeface="FontAwesome"/>
                          <a:sym typeface="FontAwesome"/>
                        </a:rPr>
                        <a:t>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Select to Line Start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4300" indent="-114300" algn="l">
                        <a:lnSpc>
                          <a:spcPct val="80000"/>
                        </a:lnSpc>
                        <a:spcBef>
                          <a:spcPts val="3000"/>
                        </a:spcBef>
                        <a:defRPr sz="1150">
                          <a:latin typeface="Source Sans Pro Light"/>
                          <a:ea typeface="Source Sans Pro Light"/>
                          <a:cs typeface="Source Sans Pro Light"/>
                          <a:sym typeface="Source Sans Pro Light"/>
                        </a:defRPr>
                      </a:pPr>
                      <a:r>
                        <a:t>Alt+Shift+</a:t>
                      </a:r>
                      <a:r>
                        <a:rPr>
                          <a:latin typeface="FontAwesome"/>
                          <a:ea typeface="FontAwesome"/>
                          <a:cs typeface="FontAwesome"/>
                          <a:sym typeface="FontAwesome"/>
                        </a:rPr>
                        <a:t>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150">
                          <a:solidFill>
                            <a:schemeClr val="accent1"/>
                          </a:solidFill>
                          <a:latin typeface="Source Sans Pro Light"/>
                          <a:ea typeface="Source Sans Pro Light"/>
                          <a:cs typeface="Source Sans Pro Light"/>
                          <a:sym typeface="Source Sans Pro Light"/>
                        </a:defRPr>
                      </a:pPr>
                      <a:r>
                        <a:t>Cmd+Shift+</a:t>
                      </a:r>
                      <a:r>
                        <a:rPr>
                          <a:latin typeface="FontAwesome"/>
                          <a:ea typeface="FontAwesome"/>
                          <a:cs typeface="FontAwesome"/>
                          <a:sym typeface="FontAwesome"/>
                        </a:rPr>
                        <a:t>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Select to Line End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4300" indent="-114300" algn="l">
                        <a:lnSpc>
                          <a:spcPct val="80000"/>
                        </a:lnSpc>
                        <a:spcBef>
                          <a:spcPts val="3000"/>
                        </a:spcBef>
                        <a:defRPr sz="1150">
                          <a:latin typeface="Source Sans Pro Light"/>
                          <a:ea typeface="Source Sans Pro Light"/>
                          <a:cs typeface="Source Sans Pro Light"/>
                          <a:sym typeface="Source Sans Pro Light"/>
                        </a:defRPr>
                      </a:pPr>
                      <a:r>
                        <a:t>Alt+Shift+</a:t>
                      </a:r>
                      <a:r>
                        <a:rPr>
                          <a:latin typeface="FontAwesome"/>
                          <a:ea typeface="FontAwesome"/>
                          <a:cs typeface="FontAwesome"/>
                          <a:sym typeface="FontAwesome"/>
                        </a:rPr>
                        <a:t>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150">
                          <a:solidFill>
                            <a:schemeClr val="accent1"/>
                          </a:solidFill>
                          <a:latin typeface="Source Sans Pro Light"/>
                          <a:ea typeface="Source Sans Pro Light"/>
                          <a:cs typeface="Source Sans Pro Light"/>
                          <a:sym typeface="Source Sans Pro Light"/>
                        </a:defRPr>
                      </a:pPr>
                      <a:r>
                        <a:t>Cmd+Shift+</a:t>
                      </a:r>
                      <a:r>
                        <a:rPr>
                          <a:latin typeface="FontAwesome"/>
                          <a:ea typeface="FontAwesome"/>
                          <a:cs typeface="FontAwesome"/>
                          <a:sym typeface="FontAwesome"/>
                        </a:rPr>
                        <a:t>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Select Page Up/Down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4300" indent="-114300" algn="l">
                        <a:lnSpc>
                          <a:spcPct val="80000"/>
                        </a:lnSpc>
                        <a:spcBef>
                          <a:spcPts val="3000"/>
                        </a:spcBef>
                      </a:pPr>
                      <a:r>
                        <a:rPr sz="1150">
                          <a:latin typeface="Source Sans Pro Light"/>
                          <a:ea typeface="Source Sans Pro Light"/>
                          <a:cs typeface="Source Sans Pro Light"/>
                          <a:sym typeface="Source Sans Pro Light"/>
                        </a:rPr>
                        <a:t>Shift+PageUp/Down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solidFill>
                            <a:schemeClr val="accent1"/>
                          </a:solidFill>
                          <a:latin typeface="Source Sans Pro Light"/>
                          <a:ea typeface="Source Sans Pro Light"/>
                          <a:cs typeface="Source Sans Pro Light"/>
                          <a:sym typeface="Source Sans Pro Light"/>
                        </a:rPr>
                        <a:t>Shift+PageUp/Down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Select to Start/End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4300" indent="-114300" algn="l">
                        <a:lnSpc>
                          <a:spcPct val="80000"/>
                        </a:lnSpc>
                        <a:spcBef>
                          <a:spcPts val="3000"/>
                        </a:spcBef>
                        <a:defRPr sz="1150">
                          <a:latin typeface="Source Sans Pro Light"/>
                          <a:ea typeface="Source Sans Pro Light"/>
                          <a:cs typeface="Source Sans Pro Light"/>
                          <a:sym typeface="Source Sans Pro Light"/>
                        </a:defRPr>
                      </a:pPr>
                      <a:r>
                        <a:t>Shift+Alt+</a:t>
                      </a:r>
                      <a:r>
                        <a:rPr>
                          <a:latin typeface="FontAwesome"/>
                          <a:ea typeface="FontAwesome"/>
                          <a:cs typeface="FontAwesome"/>
                          <a:sym typeface="FontAwesome"/>
                        </a:rPr>
                        <a:t>/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150">
                          <a:solidFill>
                            <a:schemeClr val="accent1"/>
                          </a:solidFill>
                          <a:latin typeface="Source Sans Pro Light"/>
                          <a:ea typeface="Source Sans Pro Light"/>
                          <a:cs typeface="Source Sans Pro Light"/>
                          <a:sym typeface="Source Sans Pro Light"/>
                        </a:defRPr>
                      </a:pPr>
                      <a:r>
                        <a:t>Cmd+Shift+</a:t>
                      </a:r>
                      <a:r>
                        <a:rPr>
                          <a:latin typeface="FontAwesome"/>
                          <a:ea typeface="FontAwesome"/>
                          <a:cs typeface="FontAwesome"/>
                          <a:sym typeface="FontAwesome"/>
                        </a:rPr>
                        <a:t>/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Delete Word Left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4300" indent="-114300" algn="l">
                        <a:lnSpc>
                          <a:spcPct val="80000"/>
                        </a:lnSpc>
                        <a:spcBef>
                          <a:spcPts val="3000"/>
                        </a:spcBef>
                      </a:pPr>
                      <a:r>
                        <a:rPr sz="1150">
                          <a:latin typeface="Source Sans Pro Light"/>
                          <a:ea typeface="Source Sans Pro Light"/>
                          <a:cs typeface="Source Sans Pro Light"/>
                          <a:sym typeface="Source Sans Pro Light"/>
                        </a:rPr>
                        <a:t>Ctrl+Backspace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solidFill>
                            <a:schemeClr val="accent1"/>
                          </a:solidFill>
                          <a:latin typeface="Source Sans Pro Light"/>
                          <a:ea typeface="Source Sans Pro Light"/>
                          <a:cs typeface="Source Sans Pro Light"/>
                          <a:sym typeface="Source Sans Pro Light"/>
                        </a:rPr>
                        <a:t>Ctrl+Opt+Backspace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Delete Word Right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4300" indent="-114300" algn="l">
                        <a:lnSpc>
                          <a:spcPct val="80000"/>
                        </a:lnSpc>
                        <a:spcBef>
                          <a:spcPts val="3000"/>
                        </a:spcBef>
                      </a:pPr>
                      <a:r>
                        <a:rPr sz="1150">
                          <a:latin typeface="Source Sans Pro Light"/>
                          <a:ea typeface="Source Sans Pro Light"/>
                          <a:cs typeface="Source Sans Pro Light"/>
                          <a:sym typeface="Source Sans Pro Light"/>
                        </a:rPr>
                        <a:t> 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solidFill>
                            <a:schemeClr val="accent1"/>
                          </a:solidFill>
                          <a:latin typeface="Source Sans Pro Light"/>
                          <a:ea typeface="Source Sans Pro Light"/>
                          <a:cs typeface="Source Sans Pro Light"/>
                          <a:sym typeface="Source Sans Pro Light"/>
                        </a:rPr>
                        <a:t>Option+Delete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Delete to Line End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4300" indent="-114300" algn="l">
                        <a:lnSpc>
                          <a:spcPct val="80000"/>
                        </a:lnSpc>
                        <a:spcBef>
                          <a:spcPts val="3000"/>
                        </a:spcBef>
                      </a:pPr>
                      <a:r>
                        <a:rPr sz="1150">
                          <a:latin typeface="Source Sans Pro Light"/>
                          <a:ea typeface="Source Sans Pro Light"/>
                          <a:cs typeface="Source Sans Pro Light"/>
                          <a:sym typeface="Source Sans Pro Light"/>
                        </a:rPr>
                        <a:t> 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solidFill>
                            <a:schemeClr val="accent1"/>
                          </a:solidFill>
                          <a:latin typeface="Source Sans Pro Light"/>
                          <a:ea typeface="Source Sans Pro Light"/>
                          <a:cs typeface="Source Sans Pro Light"/>
                          <a:sym typeface="Source Sans Pro Light"/>
                        </a:rPr>
                        <a:t>Ctrl+K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Delete to Line Start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4300" indent="-114300" algn="l">
                        <a:lnSpc>
                          <a:spcPct val="80000"/>
                        </a:lnSpc>
                        <a:spcBef>
                          <a:spcPts val="3000"/>
                        </a:spcBef>
                      </a:pPr>
                      <a:r>
                        <a:rPr sz="1150">
                          <a:latin typeface="Source Sans Pro Light"/>
                          <a:ea typeface="Source Sans Pro Light"/>
                          <a:cs typeface="Source Sans Pro Light"/>
                          <a:sym typeface="Source Sans Pro Light"/>
                        </a:rPr>
                        <a:t> 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solidFill>
                            <a:schemeClr val="accent1"/>
                          </a:solidFill>
                          <a:latin typeface="Source Sans Pro Light"/>
                          <a:ea typeface="Source Sans Pro Light"/>
                          <a:cs typeface="Source Sans Pro Light"/>
                          <a:sym typeface="Source Sans Pro Light"/>
                        </a:rPr>
                        <a:t>Option+Backspace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Indent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4300" indent="-114300" algn="l">
                        <a:lnSpc>
                          <a:spcPct val="80000"/>
                        </a:lnSpc>
                        <a:spcBef>
                          <a:spcPts val="3000"/>
                        </a:spcBef>
                      </a:pPr>
                      <a:r>
                        <a:rPr sz="1150">
                          <a:latin typeface="Source Sans Pro Light"/>
                          <a:ea typeface="Source Sans Pro Light"/>
                          <a:cs typeface="Source Sans Pro Light"/>
                          <a:sym typeface="Source Sans Pro Light"/>
                        </a:rPr>
                        <a:t>Tab (at start of line)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solidFill>
                            <a:schemeClr val="accent1"/>
                          </a:solidFill>
                          <a:latin typeface="Source Sans Pro Light"/>
                          <a:ea typeface="Source Sans Pro Light"/>
                          <a:cs typeface="Source Sans Pro Light"/>
                          <a:sym typeface="Source Sans Pro Light"/>
                        </a:rPr>
                        <a:t>Tab (at start of line)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Outdent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4300" indent="-114300" algn="l">
                        <a:lnSpc>
                          <a:spcPct val="80000"/>
                        </a:lnSpc>
                        <a:spcBef>
                          <a:spcPts val="3000"/>
                        </a:spcBef>
                      </a:pPr>
                      <a:r>
                        <a:rPr sz="1150">
                          <a:latin typeface="Source Sans Pro Light"/>
                          <a:ea typeface="Source Sans Pro Light"/>
                          <a:cs typeface="Source Sans Pro Light"/>
                          <a:sym typeface="Source Sans Pro Light"/>
                        </a:rPr>
                        <a:t>Shift+Tab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solidFill>
                            <a:schemeClr val="accent1"/>
                          </a:solidFill>
                          <a:latin typeface="Source Sans Pro Light"/>
                          <a:ea typeface="Source Sans Pro Light"/>
                          <a:cs typeface="Source Sans Pro Light"/>
                          <a:sym typeface="Source Sans Pro Light"/>
                        </a:rPr>
                        <a:t>Shift+Tab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Yank line up to cursor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4300" indent="-114300" algn="l">
                        <a:lnSpc>
                          <a:spcPct val="80000"/>
                        </a:lnSpc>
                        <a:spcBef>
                          <a:spcPts val="3000"/>
                        </a:spcBef>
                      </a:pPr>
                      <a:r>
                        <a:rPr sz="1150">
                          <a:latin typeface="Source Sans Pro Light"/>
                          <a:ea typeface="Source Sans Pro Light"/>
                          <a:cs typeface="Source Sans Pro Light"/>
                          <a:sym typeface="Source Sans Pro Light"/>
                        </a:rPr>
                        <a:t>Ctrl+U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solidFill>
                            <a:schemeClr val="accent1"/>
                          </a:solidFill>
                          <a:latin typeface="Source Sans Pro Light"/>
                          <a:ea typeface="Source Sans Pro Light"/>
                          <a:cs typeface="Source Sans Pro Light"/>
                          <a:sym typeface="Source Sans Pro Light"/>
                        </a:rPr>
                        <a:t>Ctrl+U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Yank line after cursor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4300" indent="-114300" algn="l">
                        <a:lnSpc>
                          <a:spcPct val="80000"/>
                        </a:lnSpc>
                        <a:spcBef>
                          <a:spcPts val="3000"/>
                        </a:spcBef>
                      </a:pPr>
                      <a:r>
                        <a:rPr sz="1150">
                          <a:latin typeface="Source Sans Pro Light"/>
                          <a:ea typeface="Source Sans Pro Light"/>
                          <a:cs typeface="Source Sans Pro Light"/>
                          <a:sym typeface="Source Sans Pro Light"/>
                        </a:rPr>
                        <a:t>Ctrl+K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solidFill>
                            <a:schemeClr val="accent1"/>
                          </a:solidFill>
                          <a:latin typeface="Source Sans Pro Light"/>
                          <a:ea typeface="Source Sans Pro Light"/>
                          <a:cs typeface="Source Sans Pro Light"/>
                          <a:sym typeface="Source Sans Pro Light"/>
                        </a:rPr>
                        <a:t>Ctrl+K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Insert yanked text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4300" indent="-114300" algn="l">
                        <a:lnSpc>
                          <a:spcPct val="80000"/>
                        </a:lnSpc>
                        <a:spcBef>
                          <a:spcPts val="3000"/>
                        </a:spcBef>
                      </a:pPr>
                      <a:r>
                        <a:rPr sz="1150">
                          <a:latin typeface="Source Sans Pro Light"/>
                          <a:ea typeface="Source Sans Pro Light"/>
                          <a:cs typeface="Source Sans Pro Light"/>
                          <a:sym typeface="Source Sans Pro Light"/>
                        </a:rPr>
                        <a:t>Ctrl+Y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solidFill>
                            <a:schemeClr val="accent1"/>
                          </a:solidFill>
                          <a:latin typeface="Source Sans Pro Light"/>
                          <a:ea typeface="Source Sans Pro Light"/>
                          <a:cs typeface="Source Sans Pro Light"/>
                          <a:sym typeface="Source Sans Pro Light"/>
                        </a:rPr>
                        <a:t>Ctrl+Y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Insert &lt;-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FA941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14300" indent="-114300" algn="l">
                        <a:lnSpc>
                          <a:spcPct val="80000"/>
                        </a:lnSpc>
                        <a:spcBef>
                          <a:spcPts val="3000"/>
                        </a:spcBef>
                      </a:pPr>
                      <a:r>
                        <a:rPr sz="115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Alt+-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FA941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solidFill>
                            <a:schemeClr val="accen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Option+-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FA941">
                        <a:alpha val="30000"/>
                      </a:srgbClr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Insert %&gt;%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FA941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14300" indent="-114300" algn="l">
                        <a:lnSpc>
                          <a:spcPct val="80000"/>
                        </a:lnSpc>
                        <a:spcBef>
                          <a:spcPts val="3000"/>
                        </a:spcBef>
                      </a:pPr>
                      <a:r>
                        <a:rPr sz="115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Ctrl+Shift+M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FA941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solidFill>
                            <a:schemeClr val="accen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Cmd+Shift+M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FA941">
                        <a:alpha val="30000"/>
                      </a:srgbClr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Show help for function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4300" indent="-114300" algn="l">
                        <a:lnSpc>
                          <a:spcPct val="80000"/>
                        </a:lnSpc>
                        <a:spcBef>
                          <a:spcPts val="3000"/>
                        </a:spcBef>
                      </a:pPr>
                      <a:r>
                        <a:rPr sz="1150">
                          <a:latin typeface="Source Sans Pro Light"/>
                          <a:ea typeface="Source Sans Pro Light"/>
                          <a:cs typeface="Source Sans Pro Light"/>
                          <a:sym typeface="Source Sans Pro Light"/>
                        </a:rPr>
                        <a:t>F1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solidFill>
                            <a:schemeClr val="accent1"/>
                          </a:solidFill>
                          <a:latin typeface="Source Sans Pro Light"/>
                          <a:ea typeface="Source Sans Pro Light"/>
                          <a:cs typeface="Source Sans Pro Light"/>
                          <a:sym typeface="Source Sans Pro Light"/>
                        </a:rPr>
                        <a:t>F1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Show source code unction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4300" indent="-114300" algn="l">
                        <a:lnSpc>
                          <a:spcPct val="80000"/>
                        </a:lnSpc>
                        <a:spcBef>
                          <a:spcPts val="3000"/>
                        </a:spcBef>
                      </a:pPr>
                      <a:r>
                        <a:rPr sz="1150">
                          <a:latin typeface="Source Sans Pro Light"/>
                          <a:ea typeface="Source Sans Pro Light"/>
                          <a:cs typeface="Source Sans Pro Light"/>
                          <a:sym typeface="Source Sans Pro Light"/>
                        </a:rPr>
                        <a:t>F2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solidFill>
                            <a:schemeClr val="accent1"/>
                          </a:solidFill>
                          <a:latin typeface="Source Sans Pro Light"/>
                          <a:ea typeface="Source Sans Pro Light"/>
                          <a:cs typeface="Source Sans Pro Light"/>
                          <a:sym typeface="Source Sans Pro Light"/>
                        </a:rPr>
                        <a:t>F2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New document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4300" indent="-114300" algn="l">
                        <a:lnSpc>
                          <a:spcPct val="80000"/>
                        </a:lnSpc>
                        <a:spcBef>
                          <a:spcPts val="3000"/>
                        </a:spcBef>
                      </a:pPr>
                      <a:r>
                        <a:rPr sz="1150">
                          <a:latin typeface="Source Sans Pro Light"/>
                          <a:ea typeface="Source Sans Pro Light"/>
                          <a:cs typeface="Source Sans Pro Light"/>
                          <a:sym typeface="Source Sans Pro Light"/>
                        </a:rPr>
                        <a:t>Ctrl+Shift+N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solidFill>
                            <a:schemeClr val="accent1"/>
                          </a:solidFill>
                          <a:latin typeface="Source Sans Pro Light"/>
                          <a:ea typeface="Source Sans Pro Light"/>
                          <a:cs typeface="Source Sans Pro Light"/>
                          <a:sym typeface="Source Sans Pro Light"/>
                        </a:rPr>
                        <a:t>Cmd+Shift+N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  <a:r>
                        <a:rPr sz="1150"/>
                        <a:t>New document</a:t>
                      </a:r>
                      <a:r>
                        <a:t> (Chrome)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4300" indent="-114300" algn="l">
                        <a:lnSpc>
                          <a:spcPct val="80000"/>
                        </a:lnSpc>
                        <a:spcBef>
                          <a:spcPts val="3000"/>
                        </a:spcBef>
                      </a:pPr>
                      <a:r>
                        <a:rPr sz="1150">
                          <a:latin typeface="Source Sans Pro Light"/>
                          <a:ea typeface="Source Sans Pro Light"/>
                          <a:cs typeface="Source Sans Pro Light"/>
                          <a:sym typeface="Source Sans Pro Light"/>
                        </a:rPr>
                        <a:t>Ctrl+Alt+Shift+N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solidFill>
                            <a:schemeClr val="accent1"/>
                          </a:solidFill>
                          <a:latin typeface="Source Sans Pro Light"/>
                          <a:ea typeface="Source Sans Pro Light"/>
                          <a:cs typeface="Source Sans Pro Light"/>
                          <a:sym typeface="Source Sans Pro Light"/>
                        </a:rPr>
                        <a:t>Cmd+Shift+Alt+N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Open document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Source Sans Pro Light"/>
                          <a:ea typeface="Source Sans Pro Light"/>
                          <a:cs typeface="Source Sans Pro Light"/>
                          <a:sym typeface="Source Sans Pro Light"/>
                        </a:rPr>
                        <a:t>Ctrl+O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solidFill>
                            <a:schemeClr val="accent1"/>
                          </a:solidFill>
                          <a:latin typeface="Source Sans Pro Light"/>
                          <a:ea typeface="Source Sans Pro Light"/>
                          <a:cs typeface="Source Sans Pro Light"/>
                          <a:sym typeface="Source Sans Pro Light"/>
                        </a:rPr>
                        <a:t>Cmd+O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Save document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Source Sans Pro Light"/>
                          <a:ea typeface="Source Sans Pro Light"/>
                          <a:cs typeface="Source Sans Pro Light"/>
                          <a:sym typeface="Source Sans Pro Light"/>
                        </a:rPr>
                        <a:t>Ctrl+S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solidFill>
                            <a:schemeClr val="accent1"/>
                          </a:solidFill>
                          <a:latin typeface="Source Sans Pro Light"/>
                          <a:ea typeface="Source Sans Pro Light"/>
                          <a:cs typeface="Source Sans Pro Light"/>
                          <a:sym typeface="Source Sans Pro Light"/>
                        </a:rPr>
                        <a:t>Cmd+S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Close document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Source Sans Pro Light"/>
                          <a:ea typeface="Source Sans Pro Light"/>
                          <a:cs typeface="Source Sans Pro Light"/>
                          <a:sym typeface="Source Sans Pro Light"/>
                        </a:rPr>
                        <a:t>Ctrl+W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solidFill>
                            <a:schemeClr val="accent1"/>
                          </a:solidFill>
                          <a:latin typeface="Source Sans Pro Light"/>
                          <a:ea typeface="Source Sans Pro Light"/>
                          <a:cs typeface="Source Sans Pro Light"/>
                          <a:sym typeface="Source Sans Pro Light"/>
                        </a:rPr>
                        <a:t>Cmd+W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>
                        <a:def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  <a:r>
                        <a:rPr sz="1150"/>
                        <a:t>Close document</a:t>
                      </a:r>
                      <a:r>
                        <a:t> (Chrome)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Source Sans Pro Light"/>
                          <a:ea typeface="Source Sans Pro Light"/>
                          <a:cs typeface="Source Sans Pro Light"/>
                          <a:sym typeface="Source Sans Pro Light"/>
                        </a:rPr>
                        <a:t>Ctrl+Alt+W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solidFill>
                            <a:schemeClr val="accent1"/>
                          </a:solidFill>
                          <a:latin typeface="Source Sans Pro Light"/>
                          <a:ea typeface="Source Sans Pro Light"/>
                          <a:cs typeface="Source Sans Pro Light"/>
                          <a:sym typeface="Source Sans Pro Light"/>
                        </a:rPr>
                        <a:t>Cmd+Option+W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Close all documents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Source Sans Pro Light"/>
                          <a:ea typeface="Source Sans Pro Light"/>
                          <a:cs typeface="Source Sans Pro Light"/>
                          <a:sym typeface="Source Sans Pro Light"/>
                        </a:rPr>
                        <a:t>Ctrl+Shift+W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solidFill>
                            <a:schemeClr val="accent1"/>
                          </a:solidFill>
                          <a:latin typeface="Source Sans Pro Light"/>
                          <a:ea typeface="Source Sans Pro Light"/>
                          <a:cs typeface="Source Sans Pro Light"/>
                          <a:sym typeface="Source Sans Pro Light"/>
                        </a:rPr>
                        <a:t>Cmd+Shift+W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Extract function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Source Sans Pro Light"/>
                          <a:ea typeface="Source Sans Pro Light"/>
                          <a:cs typeface="Source Sans Pro Light"/>
                          <a:sym typeface="Source Sans Pro Light"/>
                        </a:rPr>
                        <a:t>Ctrl+Alt+X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solidFill>
                            <a:schemeClr val="accent1"/>
                          </a:solidFill>
                          <a:latin typeface="Source Sans Pro Light"/>
                          <a:ea typeface="Source Sans Pro Light"/>
                          <a:cs typeface="Source Sans Pro Light"/>
                          <a:sym typeface="Source Sans Pro Light"/>
                        </a:rPr>
                        <a:t>Cmd+Option+X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Extract variable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Source Sans Pro Light"/>
                          <a:ea typeface="Source Sans Pro Light"/>
                          <a:cs typeface="Source Sans Pro Light"/>
                          <a:sym typeface="Source Sans Pro Light"/>
                        </a:rPr>
                        <a:t>Ctrl+Alt+V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solidFill>
                            <a:schemeClr val="accent1"/>
                          </a:solidFill>
                          <a:latin typeface="Source Sans Pro Light"/>
                          <a:ea typeface="Source Sans Pro Light"/>
                          <a:cs typeface="Source Sans Pro Light"/>
                          <a:sym typeface="Source Sans Pro Light"/>
                        </a:rPr>
                        <a:t>Cmd+Option+V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Reindent lines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Source Sans Pro Light"/>
                          <a:ea typeface="Source Sans Pro Light"/>
                          <a:cs typeface="Source Sans Pro Light"/>
                          <a:sym typeface="Source Sans Pro Light"/>
                        </a:rPr>
                        <a:t>Ctrl+I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solidFill>
                            <a:schemeClr val="accent1"/>
                          </a:solidFill>
                          <a:latin typeface="Source Sans Pro Light"/>
                          <a:ea typeface="Source Sans Pro Light"/>
                          <a:cs typeface="Source Sans Pro Light"/>
                          <a:sym typeface="Source Sans Pro Light"/>
                        </a:rPr>
                        <a:t>Cmd+I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b="1" sz="115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(Un)Comment lines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FA941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Ctrl+Shift+C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FA941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solidFill>
                            <a:schemeClr val="accen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Cmd+Shift+C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FA941">
                        <a:alpha val="30000"/>
                      </a:srgbClr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Reflow Comment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Source Sans Pro Light"/>
                          <a:ea typeface="Source Sans Pro Light"/>
                          <a:cs typeface="Source Sans Pro Light"/>
                          <a:sym typeface="Source Sans Pro Light"/>
                        </a:rPr>
                        <a:t>Ctrl+Shift+/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solidFill>
                            <a:schemeClr val="accent1"/>
                          </a:solidFill>
                          <a:latin typeface="Source Sans Pro Light"/>
                          <a:ea typeface="Source Sans Pro Light"/>
                          <a:cs typeface="Source Sans Pro Light"/>
                          <a:sym typeface="Source Sans Pro Light"/>
                        </a:rPr>
                        <a:t>Cmd+Shift+/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Reformat Selection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Source Sans Pro Light"/>
                          <a:ea typeface="Source Sans Pro Light"/>
                          <a:cs typeface="Source Sans Pro Light"/>
                          <a:sym typeface="Source Sans Pro Light"/>
                        </a:rPr>
                        <a:t>Ctrl+Shift+A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solidFill>
                            <a:schemeClr val="accent1"/>
                          </a:solidFill>
                          <a:latin typeface="Source Sans Pro Light"/>
                          <a:ea typeface="Source Sans Pro Light"/>
                          <a:cs typeface="Source Sans Pro Light"/>
                          <a:sym typeface="Source Sans Pro Light"/>
                        </a:rPr>
                        <a:t>Cmd+Shift+A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Select within braces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Source Sans Pro Light"/>
                          <a:ea typeface="Source Sans Pro Light"/>
                          <a:cs typeface="Source Sans Pro Light"/>
                          <a:sym typeface="Source Sans Pro Light"/>
                        </a:rPr>
                        <a:t>Ctrl+Shift+E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solidFill>
                            <a:schemeClr val="accent1"/>
                          </a:solidFill>
                          <a:latin typeface="Source Sans Pro Light"/>
                          <a:ea typeface="Source Sans Pro Light"/>
                          <a:cs typeface="Source Sans Pro Light"/>
                          <a:sym typeface="Source Sans Pro Light"/>
                        </a:rPr>
                        <a:t>Ctrl+Shift+E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Show Diagnostics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Source Sans Pro Light"/>
                          <a:ea typeface="Source Sans Pro Light"/>
                          <a:cs typeface="Source Sans Pro Light"/>
                          <a:sym typeface="Source Sans Pro Light"/>
                        </a:rPr>
                        <a:t>Ctrl+Shift+Alt+P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solidFill>
                            <a:schemeClr val="accent1"/>
                          </a:solidFill>
                          <a:latin typeface="Source Sans Pro Light"/>
                          <a:ea typeface="Source Sans Pro Light"/>
                          <a:cs typeface="Source Sans Pro Light"/>
                          <a:sym typeface="Source Sans Pro Light"/>
                        </a:rPr>
                        <a:t>Cmd+Shift+Alt+P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Transpose Letters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Source Sans Pro Light"/>
                          <a:ea typeface="Source Sans Pro Light"/>
                          <a:cs typeface="Source Sans Pro Light"/>
                          <a:sym typeface="Source Sans Pro Light"/>
                        </a:rPr>
                        <a:t> 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solidFill>
                            <a:schemeClr val="accent1"/>
                          </a:solidFill>
                          <a:latin typeface="Source Sans Pro Light"/>
                          <a:ea typeface="Source Sans Pro Light"/>
                          <a:cs typeface="Source Sans Pro Light"/>
                          <a:sym typeface="Source Sans Pro Light"/>
                        </a:rPr>
                        <a:t>Ctrl+T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Move Lines Up/Down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150">
                          <a:latin typeface="Source Sans Pro Light"/>
                          <a:ea typeface="Source Sans Pro Light"/>
                          <a:cs typeface="Source Sans Pro Light"/>
                          <a:sym typeface="Source Sans Pro Light"/>
                        </a:defRPr>
                      </a:pPr>
                      <a:r>
                        <a:t>Alt+</a:t>
                      </a:r>
                      <a:r>
                        <a:rPr>
                          <a:latin typeface="FontAwesome"/>
                          <a:ea typeface="FontAwesome"/>
                          <a:cs typeface="FontAwesome"/>
                          <a:sym typeface="FontAwesome"/>
                        </a:rPr>
                        <a:t>/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150">
                          <a:solidFill>
                            <a:schemeClr val="accent1"/>
                          </a:solidFill>
                          <a:latin typeface="Source Sans Pro Light"/>
                          <a:ea typeface="Source Sans Pro Light"/>
                          <a:cs typeface="Source Sans Pro Light"/>
                          <a:sym typeface="Source Sans Pro Light"/>
                        </a:defRPr>
                      </a:pPr>
                      <a:r>
                        <a:t>Option+</a:t>
                      </a:r>
                      <a:r>
                        <a:rPr>
                          <a:latin typeface="FontAwesome"/>
                          <a:ea typeface="FontAwesome"/>
                          <a:cs typeface="FontAwesome"/>
                          <a:sym typeface="FontAwesome"/>
                        </a:rPr>
                        <a:t>/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Copy Lines Up/Down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150">
                          <a:latin typeface="Source Sans Pro Light"/>
                          <a:ea typeface="Source Sans Pro Light"/>
                          <a:cs typeface="Source Sans Pro Light"/>
                          <a:sym typeface="Source Sans Pro Light"/>
                        </a:defRPr>
                      </a:pPr>
                      <a:r>
                        <a:t>Shift+Alt+</a:t>
                      </a:r>
                      <a:r>
                        <a:rPr>
                          <a:latin typeface="FontAwesome"/>
                          <a:ea typeface="FontAwesome"/>
                          <a:cs typeface="FontAwesome"/>
                          <a:sym typeface="FontAwesome"/>
                        </a:rPr>
                        <a:t>/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150">
                          <a:solidFill>
                            <a:schemeClr val="accent1"/>
                          </a:solidFill>
                          <a:latin typeface="Source Sans Pro Light"/>
                          <a:ea typeface="Source Sans Pro Light"/>
                          <a:cs typeface="Source Sans Pro Light"/>
                          <a:sym typeface="Source Sans Pro Light"/>
                        </a:defRPr>
                      </a:pPr>
                      <a:r>
                        <a:t>Cmd+Option+</a:t>
                      </a:r>
                      <a:r>
                        <a:rPr>
                          <a:latin typeface="FontAwesome"/>
                          <a:ea typeface="FontAwesome"/>
                          <a:cs typeface="FontAwesome"/>
                          <a:sym typeface="FontAwesome"/>
                        </a:rPr>
                        <a:t>/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Add New Cursor Above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Source Sans Pro Light"/>
                          <a:ea typeface="Source Sans Pro Light"/>
                          <a:cs typeface="Source Sans Pro Light"/>
                          <a:sym typeface="Source Sans Pro Light"/>
                        </a:rPr>
                        <a:t>Ctrl+Alt+Up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solidFill>
                            <a:schemeClr val="accent1"/>
                          </a:solidFill>
                          <a:latin typeface="Source Sans Pro Light"/>
                          <a:ea typeface="Source Sans Pro Light"/>
                          <a:cs typeface="Source Sans Pro Light"/>
                          <a:sym typeface="Source Sans Pro Light"/>
                        </a:rPr>
                        <a:t>Ctrl+Alt+Up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Add New Cursor Below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Source Sans Pro Light"/>
                          <a:ea typeface="Source Sans Pro Light"/>
                          <a:cs typeface="Source Sans Pro Light"/>
                          <a:sym typeface="Source Sans Pro Light"/>
                        </a:rPr>
                        <a:t>Ctrl+Alt+Down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solidFill>
                            <a:schemeClr val="accent1"/>
                          </a:solidFill>
                          <a:latin typeface="Source Sans Pro Light"/>
                          <a:ea typeface="Source Sans Pro Light"/>
                          <a:cs typeface="Source Sans Pro Light"/>
                          <a:sym typeface="Source Sans Pro Light"/>
                        </a:rPr>
                        <a:t>Ctrl+Alt+Down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Move Active Cursor Up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Source Sans Pro Light"/>
                          <a:ea typeface="Source Sans Pro Light"/>
                          <a:cs typeface="Source Sans Pro Light"/>
                          <a:sym typeface="Source Sans Pro Light"/>
                        </a:rPr>
                        <a:t>Ctrl+Alt+Shift+Up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solidFill>
                            <a:schemeClr val="accent1"/>
                          </a:solidFill>
                          <a:latin typeface="Source Sans Pro Light"/>
                          <a:ea typeface="Source Sans Pro Light"/>
                          <a:cs typeface="Source Sans Pro Light"/>
                          <a:sym typeface="Source Sans Pro Light"/>
                        </a:rPr>
                        <a:t>Ctrl+Alt+Shift+Up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Move Active Cursor Down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Source Sans Pro Light"/>
                          <a:ea typeface="Source Sans Pro Light"/>
                          <a:cs typeface="Source Sans Pro Light"/>
                          <a:sym typeface="Source Sans Pro Light"/>
                        </a:rPr>
                        <a:t>Ctrl+Alt+Shift+Down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solidFill>
                            <a:schemeClr val="accent1"/>
                          </a:solidFill>
                          <a:latin typeface="Source Sans Pro Light"/>
                          <a:ea typeface="Source Sans Pro Light"/>
                          <a:cs typeface="Source Sans Pro Light"/>
                          <a:sym typeface="Source Sans Pro Light"/>
                        </a:rPr>
                        <a:t>Ctrl+Alt+Shift+Down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Find and Replace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Source Sans Pro Light"/>
                          <a:ea typeface="Source Sans Pro Light"/>
                          <a:cs typeface="Source Sans Pro Light"/>
                          <a:sym typeface="Source Sans Pro Light"/>
                        </a:rPr>
                        <a:t>Ctrl+F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solidFill>
                            <a:schemeClr val="accent1"/>
                          </a:solidFill>
                          <a:latin typeface="Source Sans Pro Light"/>
                          <a:ea typeface="Source Sans Pro Light"/>
                          <a:cs typeface="Source Sans Pro Light"/>
                          <a:sym typeface="Source Sans Pro Light"/>
                        </a:rPr>
                        <a:t>Cmd+F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Use Selection for Find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Source Sans Pro Light"/>
                          <a:ea typeface="Source Sans Pro Light"/>
                          <a:cs typeface="Source Sans Pro Light"/>
                          <a:sym typeface="Source Sans Pro Light"/>
                        </a:rPr>
                        <a:t>Ctrl+F3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solidFill>
                            <a:schemeClr val="accent1"/>
                          </a:solidFill>
                          <a:latin typeface="Source Sans Pro Light"/>
                          <a:ea typeface="Source Sans Pro Light"/>
                          <a:cs typeface="Source Sans Pro Light"/>
                          <a:sym typeface="Source Sans Pro Light"/>
                        </a:rPr>
                        <a:t>Cmd+E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Replace and Find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Source Sans Pro Light"/>
                          <a:ea typeface="Source Sans Pro Light"/>
                          <a:cs typeface="Source Sans Pro Light"/>
                          <a:sym typeface="Source Sans Pro Light"/>
                        </a:rPr>
                        <a:t>Ctrl+Shift+J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solidFill>
                            <a:schemeClr val="accent1"/>
                          </a:solidFill>
                          <a:latin typeface="Source Sans Pro Light"/>
                          <a:ea typeface="Source Sans Pro Light"/>
                          <a:cs typeface="Source Sans Pro Light"/>
                          <a:sym typeface="Source Sans Pro Light"/>
                        </a:rPr>
                        <a:t>Cmd+Shift+J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603" name="Table"/>
          <p:cNvGraphicFramePr/>
          <p:nvPr/>
        </p:nvGraphicFramePr>
        <p:xfrm>
          <a:off x="376387" y="2499188"/>
          <a:ext cx="5729884" cy="613916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{33BA23B1-9221-436E-865A-0063620EA4FD}</a:tableStyleId>
              </a:tblPr>
              <a:tblGrid>
                <a:gridCol w="2056979"/>
                <a:gridCol w="1133683"/>
                <a:gridCol w="1226256"/>
              </a:tblGrid>
              <a:tr h="190500">
                <a:tc>
                  <a:txBody>
                    <a:bodyPr/>
                    <a:lstStyle/>
                    <a:p>
                      <a:pPr marL="114300" indent="-114300" algn="l">
                        <a:lnSpc>
                          <a:spcPct val="80000"/>
                        </a:lnSpc>
                        <a:spcBef>
                          <a:spcPts val="3000"/>
                        </a:spcBef>
                      </a:pPr>
                      <a:r>
                        <a:rPr sz="1200">
                          <a:solidFill>
                            <a:schemeClr val="accent1"/>
                          </a:solidFill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2 RUN CODE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spcBef>
                          <a:spcPts val="3000"/>
                        </a:spcBef>
                        <a:defRPr sz="1200">
                          <a:solidFill>
                            <a:schemeClr val="accen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  <a:r>
                        <a:rPr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Windows/Linux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4300" indent="-114300" algn="l">
                        <a:lnSpc>
                          <a:spcPct val="80000"/>
                        </a:lnSpc>
                        <a:spcBef>
                          <a:spcPts val="3000"/>
                        </a:spcBef>
                        <a:defRPr sz="1200">
                          <a:solidFill>
                            <a:schemeClr val="accen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  <a:r>
                        <a:rPr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Mac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114300" indent="-114300" algn="l">
                        <a:lnSpc>
                          <a:spcPct val="80000"/>
                        </a:lnSpc>
                        <a:spcBef>
                          <a:spcPts val="3000"/>
                        </a:spcBef>
                        <a:defRPr sz="1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  <a:r>
                        <a:rPr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Search command history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FA941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200">
                          <a:latin typeface="Source Sans Pro Light"/>
                          <a:ea typeface="Source Sans Pro Light"/>
                          <a:cs typeface="Source Sans Pro Light"/>
                          <a:sym typeface="Source Sans Pro Light"/>
                        </a:defRPr>
                      </a:pPr>
                      <a:r>
                        <a:rPr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Ctrl+</a:t>
                      </a:r>
                      <a:r>
                        <a:rPr sz="1100">
                          <a:latin typeface="FontAwesome"/>
                          <a:ea typeface="FontAwesome"/>
                          <a:cs typeface="FontAwesome"/>
                          <a:sym typeface="FontAwesome"/>
                        </a:rPr>
                        <a:t>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FA941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200">
                          <a:solidFill>
                            <a:schemeClr val="accent1"/>
                          </a:solidFill>
                          <a:latin typeface="Source Sans Pro Light"/>
                          <a:ea typeface="Source Sans Pro Light"/>
                          <a:cs typeface="Source Sans Pro Light"/>
                          <a:sym typeface="Source Sans Pro Light"/>
                        </a:defRPr>
                      </a:pPr>
                      <a:r>
                        <a:rPr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Cmd+</a:t>
                      </a:r>
                      <a:r>
                        <a:rPr sz="1100">
                          <a:latin typeface="FontAwesome"/>
                          <a:ea typeface="FontAwesome"/>
                          <a:cs typeface="FontAwesome"/>
                          <a:sym typeface="FontAwesome"/>
                        </a:rPr>
                        <a:t>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FA941">
                        <a:alpha val="30000"/>
                      </a:srgb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114300" indent="-114300" algn="l">
                        <a:lnSpc>
                          <a:spcPct val="80000"/>
                        </a:lnSpc>
                        <a:spcBef>
                          <a:spcPts val="3000"/>
                        </a:spcBef>
                      </a:pPr>
                      <a:r>
                        <a:rPr sz="1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Navigate command history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200">
                          <a:latin typeface="Source Sans Pro Light"/>
                          <a:ea typeface="Source Sans Pro Light"/>
                          <a:cs typeface="Source Sans Pro Light"/>
                          <a:sym typeface="Source Sans Pro Light"/>
                        </a:defRPr>
                      </a:pPr>
                      <a:r>
                        <a:rPr sz="1100">
                          <a:latin typeface="FontAwesome"/>
                          <a:ea typeface="FontAwesome"/>
                          <a:cs typeface="FontAwesome"/>
                          <a:sym typeface="FontAwesome"/>
                        </a:rPr>
                        <a:t>/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200">
                          <a:solidFill>
                            <a:schemeClr val="accent1"/>
                          </a:solidFill>
                          <a:latin typeface="Source Sans Pro Light"/>
                          <a:ea typeface="Source Sans Pro Light"/>
                          <a:cs typeface="Source Sans Pro Light"/>
                          <a:sym typeface="Source Sans Pro Light"/>
                        </a:defRPr>
                      </a:pPr>
                      <a:r>
                        <a:rPr sz="1100">
                          <a:latin typeface="FontAwesome"/>
                          <a:ea typeface="FontAwesome"/>
                          <a:cs typeface="FontAwesome"/>
                          <a:sym typeface="FontAwesome"/>
                        </a:rPr>
                        <a:t>/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Move cursor to start of line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4300" indent="-114300" algn="l">
                        <a:lnSpc>
                          <a:spcPct val="80000"/>
                        </a:lnSpc>
                        <a:spcBef>
                          <a:spcPts val="3000"/>
                        </a:spcBef>
                      </a:pPr>
                      <a:r>
                        <a:rPr sz="1200">
                          <a:latin typeface="Source Sans Pro Light"/>
                          <a:ea typeface="Source Sans Pro Light"/>
                          <a:cs typeface="Source Sans Pro Light"/>
                          <a:sym typeface="Source Sans Pro Light"/>
                        </a:rPr>
                        <a:t>Home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200">
                          <a:solidFill>
                            <a:schemeClr val="accent1"/>
                          </a:solidFill>
                          <a:latin typeface="Source Sans Pro Light"/>
                          <a:ea typeface="Source Sans Pro Light"/>
                          <a:cs typeface="Source Sans Pro Light"/>
                          <a:sym typeface="Source Sans Pro Light"/>
                        </a:defRPr>
                      </a:pPr>
                      <a:r>
                        <a:t>Cmd+</a:t>
                      </a:r>
                      <a:r>
                        <a:rPr sz="1100">
                          <a:latin typeface="FontAwesome"/>
                          <a:ea typeface="FontAwesome"/>
                          <a:cs typeface="FontAwesome"/>
                          <a:sym typeface="FontAwesome"/>
                        </a:rPr>
                        <a:t>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Move cursor to end of line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4300" indent="-114300" algn="l">
                        <a:lnSpc>
                          <a:spcPct val="80000"/>
                        </a:lnSpc>
                        <a:spcBef>
                          <a:spcPts val="3000"/>
                        </a:spcBef>
                      </a:pPr>
                      <a:r>
                        <a:rPr sz="1200">
                          <a:latin typeface="Source Sans Pro Light"/>
                          <a:ea typeface="Source Sans Pro Light"/>
                          <a:cs typeface="Source Sans Pro Light"/>
                          <a:sym typeface="Source Sans Pro Light"/>
                        </a:rPr>
                        <a:t>End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200">
                          <a:solidFill>
                            <a:schemeClr val="accent1"/>
                          </a:solidFill>
                          <a:latin typeface="Source Sans Pro Light"/>
                          <a:ea typeface="Source Sans Pro Light"/>
                          <a:cs typeface="Source Sans Pro Light"/>
                          <a:sym typeface="Source Sans Pro Light"/>
                        </a:defRPr>
                      </a:pPr>
                      <a:r>
                        <a:t>Cmd+ </a:t>
                      </a:r>
                      <a:r>
                        <a:rPr sz="1100">
                          <a:latin typeface="FontAwesome"/>
                          <a:ea typeface="FontAwesome"/>
                          <a:cs typeface="FontAwesome"/>
                          <a:sym typeface="FontAwesome"/>
                        </a:rPr>
                        <a:t>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Change working directory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Source Sans Pro Light"/>
                          <a:ea typeface="Source Sans Pro Light"/>
                          <a:cs typeface="Source Sans Pro Light"/>
                          <a:sym typeface="Source Sans Pro Light"/>
                        </a:rPr>
                        <a:t>Ctrl+Shift+H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solidFill>
                            <a:schemeClr val="accent1"/>
                          </a:solidFill>
                          <a:latin typeface="Source Sans Pro Light"/>
                          <a:ea typeface="Source Sans Pro Light"/>
                          <a:cs typeface="Source Sans Pro Light"/>
                          <a:sym typeface="Source Sans Pro Light"/>
                        </a:rPr>
                        <a:t>Ctrl+Shift+H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Interrupt current command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FA941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Esc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FA941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solidFill>
                            <a:schemeClr val="accen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Esc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FA941">
                        <a:alpha val="30000"/>
                      </a:srgb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Clear console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FA941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14300" indent="-114300" algn="l">
                        <a:lnSpc>
                          <a:spcPct val="80000"/>
                        </a:lnSpc>
                        <a:spcBef>
                          <a:spcPts val="3000"/>
                        </a:spcBef>
                      </a:pPr>
                      <a:r>
                        <a:rPr sz="1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Ctrl+L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FA941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solidFill>
                            <a:schemeClr val="accen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Ctrl+L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FA941">
                        <a:alpha val="30000"/>
                      </a:srgb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Quit Session (desktop only)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Source Sans Pro Light"/>
                          <a:ea typeface="Source Sans Pro Light"/>
                          <a:cs typeface="Source Sans Pro Light"/>
                          <a:sym typeface="Source Sans Pro Light"/>
                        </a:rPr>
                        <a:t>Ctrl+Q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solidFill>
                            <a:schemeClr val="accent1"/>
                          </a:solidFill>
                          <a:latin typeface="Source Sans Pro Light"/>
                          <a:ea typeface="Source Sans Pro Light"/>
                          <a:cs typeface="Source Sans Pro Light"/>
                          <a:sym typeface="Source Sans Pro Light"/>
                        </a:rPr>
                        <a:t>Cmd+Q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Restart R Session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FA941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Ctrl+Shift+F10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FA941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solidFill>
                            <a:schemeClr val="accen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Cmd+Shift+F10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FA941">
                        <a:alpha val="30000"/>
                      </a:srgb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Run current line/selection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FA941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Ctrl+Enter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FA941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solidFill>
                            <a:schemeClr val="accen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Cmd+Enter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FA941">
                        <a:alpha val="30000"/>
                      </a:srgb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Run current (retain cursor)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Source Sans Pro Light"/>
                          <a:ea typeface="Source Sans Pro Light"/>
                          <a:cs typeface="Source Sans Pro Light"/>
                          <a:sym typeface="Source Sans Pro Light"/>
                        </a:rPr>
                        <a:t>Alt+Enter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solidFill>
                            <a:schemeClr val="accent1"/>
                          </a:solidFill>
                          <a:latin typeface="Source Sans Pro Light"/>
                          <a:ea typeface="Source Sans Pro Light"/>
                          <a:cs typeface="Source Sans Pro Light"/>
                          <a:sym typeface="Source Sans Pro Light"/>
                        </a:rPr>
                        <a:t>Option+Enter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Run from current to end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Source Sans Pro Light"/>
                          <a:ea typeface="Source Sans Pro Light"/>
                          <a:cs typeface="Source Sans Pro Light"/>
                          <a:sym typeface="Source Sans Pro Light"/>
                        </a:rPr>
                        <a:t>Ctrl+Alt+E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solidFill>
                            <a:schemeClr val="accent1"/>
                          </a:solidFill>
                          <a:latin typeface="Source Sans Pro Light"/>
                          <a:ea typeface="Source Sans Pro Light"/>
                          <a:cs typeface="Source Sans Pro Light"/>
                          <a:sym typeface="Source Sans Pro Light"/>
                        </a:rPr>
                        <a:t>Cmd+Option+E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Run the current function definition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Source Sans Pro Light"/>
                          <a:ea typeface="Source Sans Pro Light"/>
                          <a:cs typeface="Source Sans Pro Light"/>
                          <a:sym typeface="Source Sans Pro Light"/>
                        </a:rPr>
                        <a:t>Ctrl+Alt+F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solidFill>
                            <a:schemeClr val="accent1"/>
                          </a:solidFill>
                          <a:latin typeface="Source Sans Pro Light"/>
                          <a:ea typeface="Source Sans Pro Light"/>
                          <a:cs typeface="Source Sans Pro Light"/>
                          <a:sym typeface="Source Sans Pro Light"/>
                        </a:rPr>
                        <a:t>Cmd+Option+F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Source a file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Source Sans Pro Light"/>
                          <a:ea typeface="Source Sans Pro Light"/>
                          <a:cs typeface="Source Sans Pro Light"/>
                          <a:sym typeface="Source Sans Pro Light"/>
                        </a:rPr>
                        <a:t>Ctrl+Shift+O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solidFill>
                            <a:schemeClr val="accent1"/>
                          </a:solidFill>
                          <a:latin typeface="Source Sans Pro Light"/>
                          <a:ea typeface="Source Sans Pro Light"/>
                          <a:cs typeface="Source Sans Pro Light"/>
                          <a:sym typeface="Source Sans Pro Light"/>
                        </a:rPr>
                        <a:t>Cmd+Shift+O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defTabSz="914400"/>
                      <a:r>
                        <a:rPr b="1" sz="1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Source the current file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FA941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Ctrl+Shift+S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FA941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solidFill>
                            <a:schemeClr val="accen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Cmd+Shift+S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FA941">
                        <a:alpha val="30000"/>
                      </a:srgb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Source with echo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Source Sans Pro Light"/>
                          <a:ea typeface="Source Sans Pro Light"/>
                          <a:cs typeface="Source Sans Pro Light"/>
                          <a:sym typeface="Source Sans Pro Light"/>
                        </a:rPr>
                        <a:t>Ctrl+Shift+Enter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solidFill>
                            <a:schemeClr val="accent1"/>
                          </a:solidFill>
                          <a:latin typeface="Source Sans Pro Light"/>
                          <a:ea typeface="Source Sans Pro Light"/>
                          <a:cs typeface="Source Sans Pro Light"/>
                          <a:sym typeface="Source Sans Pro Light"/>
                        </a:rPr>
                        <a:t>Cmd+Shift+Enter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04" name="RStudio® is a trademark of RStudio, Inc.  •  CC BY RStudio •  info@rstudio.com  •  844-448-1212 • rstudio.com"/>
          <p:cNvSpPr txBox="1"/>
          <p:nvPr/>
        </p:nvSpPr>
        <p:spPr>
          <a:xfrm>
            <a:off x="232450" y="10340910"/>
            <a:ext cx="6261703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l">
              <a:lnSpc>
                <a:spcPct val="90000"/>
              </a:lnSpc>
              <a:defRPr sz="9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t>RStudio® is a trademark of RStudio, Inc.  •  </a:t>
            </a:r>
            <a:r>
              <a:rPr u="sng">
                <a:solidFill>
                  <a:schemeClr val="accent1"/>
                </a:solidFill>
                <a:hlinkClick r:id="rId2" invalidUrl="" action="" tgtFrame="" tooltip="" history="1" highlightClick="0" endSnd="0"/>
              </a:rPr>
              <a:t>CC BY </a:t>
            </a:r>
            <a:r>
              <a:t>RStudio •  </a:t>
            </a:r>
            <a:r>
              <a:rPr u="sng">
                <a:hlinkClick r:id="rId3" invalidUrl="" action="" tgtFrame="" tooltip="" history="1" highlightClick="0" endSnd="0"/>
              </a:rPr>
              <a:t>info@rstudio.com</a:t>
            </a:r>
            <a:r>
              <a:t>  •  844-448-1212 • </a:t>
            </a:r>
            <a:r>
              <a:rPr u="sng">
                <a:hlinkClick r:id="rId4" invalidUrl="" action="" tgtFrame="" tooltip="" history="1" highlightClick="0" endSnd="0"/>
              </a:rPr>
              <a:t>rstudio.com</a:t>
            </a:r>
            <a:r>
              <a:t> </a:t>
            </a:r>
          </a:p>
        </p:txBody>
      </p:sp>
      <p:sp>
        <p:nvSpPr>
          <p:cNvPr id="605" name="Learn more at support.rstudio.com  •  RStudio IDE  0.99.832  •  Updated: 01/16"/>
          <p:cNvSpPr txBox="1"/>
          <p:nvPr/>
        </p:nvSpPr>
        <p:spPr>
          <a:xfrm>
            <a:off x="8723072" y="10340910"/>
            <a:ext cx="5041410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defRPr sz="9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t>Learn more at 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support.rstudio.com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  </a:t>
            </a:r>
            <a:r>
              <a:t>•  RStudio IDE  0.99.832  •  Updated: 01/16</a:t>
            </a:r>
          </a:p>
        </p:txBody>
      </p:sp>
      <p:sp>
        <p:nvSpPr>
          <p:cNvPr id="606" name="More cheat sheets at http://www.rstudio.com/resources/cheatsheets/"/>
          <p:cNvSpPr txBox="1"/>
          <p:nvPr/>
        </p:nvSpPr>
        <p:spPr>
          <a:xfrm>
            <a:off x="4837970" y="10340910"/>
            <a:ext cx="4292732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defRPr sz="900">
                <a:solidFill>
                  <a:srgbClr val="007DD6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t>More cheat sheets at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  <a:hlinkClick r:id="rId5" invalidUrl="" action="" tgtFrame="" tooltip="" history="1" highlightClick="0" endSnd="0"/>
              </a:rPr>
              <a:t>http://www.rstudio.com/resources/cheatsheets/</a:t>
            </a:r>
          </a:p>
        </p:txBody>
      </p:sp>
      <p:graphicFrame>
        <p:nvGraphicFramePr>
          <p:cNvPr id="607" name="Table"/>
          <p:cNvGraphicFramePr/>
          <p:nvPr/>
        </p:nvGraphicFramePr>
        <p:xfrm>
          <a:off x="384876" y="5792891"/>
          <a:ext cx="5729884" cy="613916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{33BA23B1-9221-436E-865A-0063620EA4FD}</a:tableStyleId>
              </a:tblPr>
              <a:tblGrid>
                <a:gridCol w="1497388"/>
                <a:gridCol w="1535139"/>
                <a:gridCol w="1367413"/>
              </a:tblGrid>
              <a:tr h="195469">
                <a:tc>
                  <a:txBody>
                    <a:bodyPr/>
                    <a:lstStyle/>
                    <a:p>
                      <a:pPr marL="114300" indent="-114300" algn="l">
                        <a:lnSpc>
                          <a:spcPct val="80000"/>
                        </a:lnSpc>
                        <a:spcBef>
                          <a:spcPts val="3000"/>
                        </a:spcBef>
                      </a:pPr>
                      <a:r>
                        <a:rPr sz="1200">
                          <a:solidFill>
                            <a:schemeClr val="accent1"/>
                          </a:solidFill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3 NAVIGATE CODE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b="1" sz="1200">
                          <a:solidFill>
                            <a:schemeClr val="accen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Windows /Linux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b="1" sz="1200">
                          <a:solidFill>
                            <a:schemeClr val="accen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Mac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95469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Goto File/Function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FA941">
                        <a:alpha val="3075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14300" indent="-114300" algn="l">
                        <a:lnSpc>
                          <a:spcPct val="80000"/>
                        </a:lnSpc>
                        <a:spcBef>
                          <a:spcPts val="3000"/>
                        </a:spcBef>
                      </a:pPr>
                      <a:r>
                        <a:rPr sz="1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Ctrl+.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FA941">
                        <a:alpha val="3075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solidFill>
                            <a:schemeClr val="accen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Ctrl+.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FA941">
                        <a:alpha val="30757"/>
                      </a:srgbClr>
                    </a:solidFill>
                  </a:tcPr>
                </a:tc>
              </a:tr>
              <a:tr h="195469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Fold Selected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Source Sans Pro Light"/>
                          <a:ea typeface="Source Sans Pro Light"/>
                          <a:cs typeface="Source Sans Pro Light"/>
                          <a:sym typeface="Source Sans Pro Light"/>
                        </a:rPr>
                        <a:t>Alt+L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solidFill>
                            <a:schemeClr val="accent1"/>
                          </a:solidFill>
                          <a:latin typeface="Source Sans Pro Light"/>
                          <a:ea typeface="Source Sans Pro Light"/>
                          <a:cs typeface="Source Sans Pro Light"/>
                          <a:sym typeface="Source Sans Pro Light"/>
                        </a:rPr>
                        <a:t>Cmd+Option+L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95469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Unfold Selected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Source Sans Pro Light"/>
                          <a:ea typeface="Source Sans Pro Light"/>
                          <a:cs typeface="Source Sans Pro Light"/>
                          <a:sym typeface="Source Sans Pro Light"/>
                        </a:rPr>
                        <a:t>Shift+Alt+L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solidFill>
                            <a:schemeClr val="accent1"/>
                          </a:solidFill>
                          <a:latin typeface="Source Sans Pro Light"/>
                          <a:ea typeface="Source Sans Pro Light"/>
                          <a:cs typeface="Source Sans Pro Light"/>
                          <a:sym typeface="Source Sans Pro Light"/>
                        </a:rPr>
                        <a:t>Cmd+Shift+Option+L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95469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Fold All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Source Sans Pro Light"/>
                          <a:ea typeface="Source Sans Pro Light"/>
                          <a:cs typeface="Source Sans Pro Light"/>
                          <a:sym typeface="Source Sans Pro Light"/>
                        </a:rPr>
                        <a:t>Alt+O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solidFill>
                            <a:schemeClr val="accent1"/>
                          </a:solidFill>
                          <a:latin typeface="Source Sans Pro Light"/>
                          <a:ea typeface="Source Sans Pro Light"/>
                          <a:cs typeface="Source Sans Pro Light"/>
                          <a:sym typeface="Source Sans Pro Light"/>
                        </a:rPr>
                        <a:t>Cmd+Option+O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95469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Unfold All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Source Sans Pro Light"/>
                          <a:ea typeface="Source Sans Pro Light"/>
                          <a:cs typeface="Source Sans Pro Light"/>
                          <a:sym typeface="Source Sans Pro Light"/>
                        </a:rPr>
                        <a:t>Shift+Alt+O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solidFill>
                            <a:schemeClr val="accent1"/>
                          </a:solidFill>
                          <a:latin typeface="Source Sans Pro Light"/>
                          <a:ea typeface="Source Sans Pro Light"/>
                          <a:cs typeface="Source Sans Pro Light"/>
                          <a:sym typeface="Source Sans Pro Light"/>
                        </a:rPr>
                        <a:t>Cmd+Shift+Option+O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95469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Go to line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Source Sans Pro Light"/>
                          <a:ea typeface="Source Sans Pro Light"/>
                          <a:cs typeface="Source Sans Pro Light"/>
                          <a:sym typeface="Source Sans Pro Light"/>
                        </a:rPr>
                        <a:t>Shift+Alt+G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solidFill>
                            <a:schemeClr val="accent1"/>
                          </a:solidFill>
                          <a:latin typeface="Source Sans Pro Light"/>
                          <a:ea typeface="Source Sans Pro Light"/>
                          <a:cs typeface="Source Sans Pro Light"/>
                          <a:sym typeface="Source Sans Pro Light"/>
                        </a:rPr>
                        <a:t>Cmd+Shift+Option+G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95469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Jump to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Source Sans Pro Light"/>
                          <a:ea typeface="Source Sans Pro Light"/>
                          <a:cs typeface="Source Sans Pro Light"/>
                          <a:sym typeface="Source Sans Pro Light"/>
                        </a:rPr>
                        <a:t>Shift+Alt+J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solidFill>
                            <a:schemeClr val="accent1"/>
                          </a:solidFill>
                          <a:latin typeface="Source Sans Pro Light"/>
                          <a:ea typeface="Source Sans Pro Light"/>
                          <a:cs typeface="Source Sans Pro Light"/>
                          <a:sym typeface="Source Sans Pro Light"/>
                        </a:rPr>
                        <a:t>Cmd+Shift+Option+J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95469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Switch to tab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Source Sans Pro Light"/>
                          <a:ea typeface="Source Sans Pro Light"/>
                          <a:cs typeface="Source Sans Pro Light"/>
                          <a:sym typeface="Source Sans Pro Light"/>
                        </a:rPr>
                        <a:t>Ctrl+Shift+.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solidFill>
                            <a:schemeClr val="accent1"/>
                          </a:solidFill>
                          <a:latin typeface="Source Sans Pro Light"/>
                          <a:ea typeface="Source Sans Pro Light"/>
                          <a:cs typeface="Source Sans Pro Light"/>
                          <a:sym typeface="Source Sans Pro Light"/>
                        </a:rPr>
                        <a:t>Ctrl+Shift+.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95469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Previous tab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Source Sans Pro Light"/>
                          <a:ea typeface="Source Sans Pro Light"/>
                          <a:cs typeface="Source Sans Pro Light"/>
                          <a:sym typeface="Source Sans Pro Light"/>
                        </a:rPr>
                        <a:t>Ctrl+F11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solidFill>
                            <a:schemeClr val="accent1"/>
                          </a:solidFill>
                          <a:latin typeface="Source Sans Pro Light"/>
                          <a:ea typeface="Source Sans Pro Light"/>
                          <a:cs typeface="Source Sans Pro Light"/>
                          <a:sym typeface="Source Sans Pro Light"/>
                        </a:rPr>
                        <a:t>Ctrl+F11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95469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Next tab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Source Sans Pro Light"/>
                          <a:ea typeface="Source Sans Pro Light"/>
                          <a:cs typeface="Source Sans Pro Light"/>
                          <a:sym typeface="Source Sans Pro Light"/>
                        </a:rPr>
                        <a:t>Ctrl+F12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solidFill>
                            <a:schemeClr val="accent1"/>
                          </a:solidFill>
                          <a:latin typeface="Source Sans Pro Light"/>
                          <a:ea typeface="Source Sans Pro Light"/>
                          <a:cs typeface="Source Sans Pro Light"/>
                          <a:sym typeface="Source Sans Pro Light"/>
                        </a:rPr>
                        <a:t>Ctrl+F12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95469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First tab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Source Sans Pro Light"/>
                          <a:ea typeface="Source Sans Pro Light"/>
                          <a:cs typeface="Source Sans Pro Light"/>
                          <a:sym typeface="Source Sans Pro Light"/>
                        </a:rPr>
                        <a:t>Ctrl+Shift+F11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solidFill>
                            <a:schemeClr val="accent1"/>
                          </a:solidFill>
                          <a:latin typeface="Source Sans Pro Light"/>
                          <a:ea typeface="Source Sans Pro Light"/>
                          <a:cs typeface="Source Sans Pro Light"/>
                          <a:sym typeface="Source Sans Pro Light"/>
                        </a:rPr>
                        <a:t>Ctrl+Shift+F11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95469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Last tab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Source Sans Pro Light"/>
                          <a:ea typeface="Source Sans Pro Light"/>
                          <a:cs typeface="Source Sans Pro Light"/>
                          <a:sym typeface="Source Sans Pro Light"/>
                        </a:rPr>
                        <a:t>Ctrl+Shift+F12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solidFill>
                            <a:schemeClr val="accent1"/>
                          </a:solidFill>
                          <a:latin typeface="Source Sans Pro Light"/>
                          <a:ea typeface="Source Sans Pro Light"/>
                          <a:cs typeface="Source Sans Pro Light"/>
                          <a:sym typeface="Source Sans Pro Light"/>
                        </a:rPr>
                        <a:t>Ctrl+Shift+F12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95469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Navigate back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Source Sans Pro Light"/>
                          <a:ea typeface="Source Sans Pro Light"/>
                          <a:cs typeface="Source Sans Pro Light"/>
                          <a:sym typeface="Source Sans Pro Light"/>
                        </a:rPr>
                        <a:t>Ctrl+F9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solidFill>
                            <a:schemeClr val="accent1"/>
                          </a:solidFill>
                          <a:latin typeface="Source Sans Pro Light"/>
                          <a:ea typeface="Source Sans Pro Light"/>
                          <a:cs typeface="Source Sans Pro Light"/>
                          <a:sym typeface="Source Sans Pro Light"/>
                        </a:rPr>
                        <a:t>Cmd+F9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95469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Navigate forward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Source Sans Pro Light"/>
                          <a:ea typeface="Source Sans Pro Light"/>
                          <a:cs typeface="Source Sans Pro Light"/>
                          <a:sym typeface="Source Sans Pro Light"/>
                        </a:rPr>
                        <a:t>Ctrl+F10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solidFill>
                            <a:schemeClr val="accent1"/>
                          </a:solidFill>
                          <a:latin typeface="Source Sans Pro Light"/>
                          <a:ea typeface="Source Sans Pro Light"/>
                          <a:cs typeface="Source Sans Pro Light"/>
                          <a:sym typeface="Source Sans Pro Light"/>
                        </a:rPr>
                        <a:t>Cmd+F10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95469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Jump to Brace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Source Sans Pro Light"/>
                          <a:ea typeface="Source Sans Pro Light"/>
                          <a:cs typeface="Source Sans Pro Light"/>
                          <a:sym typeface="Source Sans Pro Light"/>
                        </a:rPr>
                        <a:t>Ctrl+P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solidFill>
                            <a:schemeClr val="accent1"/>
                          </a:solidFill>
                          <a:latin typeface="Source Sans Pro Light"/>
                          <a:ea typeface="Source Sans Pro Light"/>
                          <a:cs typeface="Source Sans Pro Light"/>
                          <a:sym typeface="Source Sans Pro Light"/>
                        </a:rPr>
                        <a:t>Ctrl+P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95469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Select within Braces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Source Sans Pro Light"/>
                          <a:ea typeface="Source Sans Pro Light"/>
                          <a:cs typeface="Source Sans Pro Light"/>
                          <a:sym typeface="Source Sans Pro Light"/>
                        </a:rPr>
                        <a:t>Ctrl+Shift+Alt+E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solidFill>
                            <a:schemeClr val="accent1"/>
                          </a:solidFill>
                          <a:latin typeface="Source Sans Pro Light"/>
                          <a:ea typeface="Source Sans Pro Light"/>
                          <a:cs typeface="Source Sans Pro Light"/>
                          <a:sym typeface="Source Sans Pro Light"/>
                        </a:rPr>
                        <a:t>Ctrl+Shift+Alt+E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95469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Use Selection for Find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Source Sans Pro Light"/>
                          <a:ea typeface="Source Sans Pro Light"/>
                          <a:cs typeface="Source Sans Pro Light"/>
                          <a:sym typeface="Source Sans Pro Light"/>
                        </a:rPr>
                        <a:t>Ctrl+F3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solidFill>
                            <a:schemeClr val="accent1"/>
                          </a:solidFill>
                          <a:latin typeface="Source Sans Pro Light"/>
                          <a:ea typeface="Source Sans Pro Light"/>
                          <a:cs typeface="Source Sans Pro Light"/>
                          <a:sym typeface="Source Sans Pro Light"/>
                        </a:rPr>
                        <a:t>Cmd+E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95469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Find in Files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Source Sans Pro Light"/>
                          <a:ea typeface="Source Sans Pro Light"/>
                          <a:cs typeface="Source Sans Pro Light"/>
                          <a:sym typeface="Source Sans Pro Light"/>
                        </a:rPr>
                        <a:t>Ctrl+Shift+F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solidFill>
                            <a:schemeClr val="accent1"/>
                          </a:solidFill>
                          <a:latin typeface="Source Sans Pro Light"/>
                          <a:ea typeface="Source Sans Pro Light"/>
                          <a:cs typeface="Source Sans Pro Light"/>
                          <a:sym typeface="Source Sans Pro Light"/>
                        </a:rPr>
                        <a:t>Cmd+Shift+F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95469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Find Next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Source Sans Pro Light"/>
                          <a:ea typeface="Source Sans Pro Light"/>
                          <a:cs typeface="Source Sans Pro Light"/>
                          <a:sym typeface="Source Sans Pro Light"/>
                        </a:rPr>
                        <a:t>Win: F3, Linux: Ctrl+G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solidFill>
                            <a:schemeClr val="accent1"/>
                          </a:solidFill>
                          <a:latin typeface="Source Sans Pro Light"/>
                          <a:ea typeface="Source Sans Pro Light"/>
                          <a:cs typeface="Source Sans Pro Light"/>
                          <a:sym typeface="Source Sans Pro Light"/>
                        </a:rPr>
                        <a:t>Cmd+G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95469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Find Previous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Source Sans Pro Light"/>
                          <a:ea typeface="Source Sans Pro Light"/>
                          <a:cs typeface="Source Sans Pro Light"/>
                          <a:sym typeface="Source Sans Pro Light"/>
                        </a:rPr>
                        <a:t>W: Shift+F3, L: Ctrl+Shift+G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solidFill>
                            <a:schemeClr val="accent1"/>
                          </a:solidFill>
                          <a:latin typeface="Source Sans Pro Light"/>
                          <a:ea typeface="Source Sans Pro Light"/>
                          <a:cs typeface="Source Sans Pro Light"/>
                          <a:sym typeface="Source Sans Pro Light"/>
                        </a:rPr>
                        <a:t>Cmd+Shift+G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95469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Jump to Word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4300" indent="-114300" algn="l">
                        <a:lnSpc>
                          <a:spcPct val="80000"/>
                        </a:lnSpc>
                        <a:spcBef>
                          <a:spcPts val="3000"/>
                        </a:spcBef>
                        <a:defRPr sz="1200">
                          <a:latin typeface="Source Sans Pro Light"/>
                          <a:ea typeface="Source Sans Pro Light"/>
                          <a:cs typeface="Source Sans Pro Light"/>
                          <a:sym typeface="Source Sans Pro Light"/>
                        </a:defRPr>
                      </a:pPr>
                      <a:r>
                        <a:t>Ctrl+ </a:t>
                      </a:r>
                      <a:r>
                        <a:rPr sz="1100">
                          <a:latin typeface="FontAwesome"/>
                          <a:ea typeface="FontAwesome"/>
                          <a:cs typeface="FontAwesome"/>
                          <a:sym typeface="FontAwesome"/>
                        </a:rPr>
                        <a:t></a:t>
                      </a:r>
                      <a:r>
                        <a:t>/</a:t>
                      </a:r>
                      <a:r>
                        <a:rPr sz="1100">
                          <a:latin typeface="FontAwesome"/>
                          <a:ea typeface="FontAwesome"/>
                          <a:cs typeface="FontAwesome"/>
                          <a:sym typeface="FontAwesome"/>
                        </a:rPr>
                        <a:t>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200">
                          <a:solidFill>
                            <a:schemeClr val="accent1"/>
                          </a:solidFill>
                          <a:latin typeface="Source Sans Pro Light"/>
                          <a:ea typeface="Source Sans Pro Light"/>
                          <a:cs typeface="Source Sans Pro Light"/>
                          <a:sym typeface="Source Sans Pro Light"/>
                        </a:defRPr>
                      </a:pPr>
                      <a:r>
                        <a:t>Option+ </a:t>
                      </a:r>
                      <a:r>
                        <a:rPr sz="1100">
                          <a:latin typeface="FontAwesome"/>
                          <a:ea typeface="FontAwesome"/>
                          <a:cs typeface="FontAwesome"/>
                          <a:sym typeface="FontAwesome"/>
                        </a:rPr>
                        <a:t></a:t>
                      </a:r>
                      <a:r>
                        <a:t>/</a:t>
                      </a:r>
                      <a:r>
                        <a:rPr sz="1100">
                          <a:latin typeface="FontAwesome"/>
                          <a:ea typeface="FontAwesome"/>
                          <a:cs typeface="FontAwesome"/>
                          <a:sym typeface="FontAwesome"/>
                        </a:rPr>
                        <a:t>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95469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Jump to Start/End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4300" indent="-114300" algn="l">
                        <a:lnSpc>
                          <a:spcPct val="80000"/>
                        </a:lnSpc>
                        <a:spcBef>
                          <a:spcPts val="3000"/>
                        </a:spcBef>
                        <a:defRPr sz="1200">
                          <a:latin typeface="Source Sans Pro Light"/>
                          <a:ea typeface="Source Sans Pro Light"/>
                          <a:cs typeface="Source Sans Pro Light"/>
                          <a:sym typeface="Source Sans Pro Light"/>
                        </a:defRPr>
                      </a:pPr>
                      <a:r>
                        <a:t>Ctrl+</a:t>
                      </a:r>
                      <a:r>
                        <a:rPr sz="1100">
                          <a:latin typeface="FontAwesome"/>
                          <a:ea typeface="FontAwesome"/>
                          <a:cs typeface="FontAwesome"/>
                          <a:sym typeface="FontAwesome"/>
                        </a:rPr>
                        <a:t>/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200">
                          <a:solidFill>
                            <a:schemeClr val="accent1"/>
                          </a:solidFill>
                          <a:latin typeface="Source Sans Pro Light"/>
                          <a:ea typeface="Source Sans Pro Light"/>
                          <a:cs typeface="Source Sans Pro Light"/>
                          <a:sym typeface="Source Sans Pro Light"/>
                        </a:defRPr>
                      </a:pPr>
                      <a:r>
                        <a:t>Cmd+</a:t>
                      </a:r>
                      <a:r>
                        <a:rPr sz="1100">
                          <a:latin typeface="FontAwesome"/>
                          <a:ea typeface="FontAwesome"/>
                          <a:cs typeface="FontAwesome"/>
                          <a:sym typeface="FontAwesome"/>
                        </a:rPr>
                        <a:t>/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608" name="Table"/>
          <p:cNvGraphicFramePr/>
          <p:nvPr/>
        </p:nvGraphicFramePr>
        <p:xfrm>
          <a:off x="9330006" y="298219"/>
          <a:ext cx="5729884" cy="613916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{33BA23B1-9221-436E-865A-0063620EA4FD}</a:tableStyleId>
              </a:tblPr>
              <a:tblGrid>
                <a:gridCol w="2245206"/>
                <a:gridCol w="1092083"/>
                <a:gridCol w="1047173"/>
              </a:tblGrid>
              <a:tr h="190500">
                <a:tc>
                  <a:txBody>
                    <a:bodyPr/>
                    <a:lstStyle/>
                    <a:p>
                      <a:pPr marL="114300" indent="-114300" algn="l">
                        <a:lnSpc>
                          <a:spcPct val="80000"/>
                        </a:lnSpc>
                        <a:spcBef>
                          <a:spcPts val="3000"/>
                        </a:spcBef>
                      </a:pPr>
                      <a:r>
                        <a:rPr sz="1200">
                          <a:solidFill>
                            <a:schemeClr val="accent1"/>
                          </a:solidFill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5 DEBUG CODE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spcBef>
                          <a:spcPts val="3000"/>
                        </a:spcBef>
                        <a:defRPr sz="1200">
                          <a:solidFill>
                            <a:schemeClr val="accen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  <a:r>
                        <a:rPr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Windows/Linux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4300" indent="-114300" algn="l">
                        <a:lnSpc>
                          <a:spcPct val="80000"/>
                        </a:lnSpc>
                        <a:spcBef>
                          <a:spcPts val="3000"/>
                        </a:spcBef>
                        <a:defRPr sz="1200">
                          <a:solidFill>
                            <a:schemeClr val="accen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  <a:r>
                        <a:rPr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Mac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Toggle Breakpoint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Source Sans Pro Light"/>
                          <a:ea typeface="Source Sans Pro Light"/>
                          <a:cs typeface="Source Sans Pro Light"/>
                          <a:sym typeface="Source Sans Pro Light"/>
                        </a:rPr>
                        <a:t>Shift+F9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solidFill>
                            <a:schemeClr val="accent1"/>
                          </a:solidFill>
                          <a:latin typeface="Source Sans Pro Light"/>
                          <a:ea typeface="Source Sans Pro Light"/>
                          <a:cs typeface="Source Sans Pro Light"/>
                          <a:sym typeface="Source Sans Pro Light"/>
                        </a:rPr>
                        <a:t>Shift+F9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Execute Next Line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Source Sans Pro Light"/>
                          <a:ea typeface="Source Sans Pro Light"/>
                          <a:cs typeface="Source Sans Pro Light"/>
                          <a:sym typeface="Source Sans Pro Light"/>
                        </a:rPr>
                        <a:t>F10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solidFill>
                            <a:schemeClr val="accent1"/>
                          </a:solidFill>
                          <a:latin typeface="Source Sans Pro Light"/>
                          <a:ea typeface="Source Sans Pro Light"/>
                          <a:cs typeface="Source Sans Pro Light"/>
                          <a:sym typeface="Source Sans Pro Light"/>
                        </a:rPr>
                        <a:t>F10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Step Into Function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4300" indent="-114300" algn="l">
                        <a:lnSpc>
                          <a:spcPct val="80000"/>
                        </a:lnSpc>
                        <a:spcBef>
                          <a:spcPts val="3000"/>
                        </a:spcBef>
                      </a:pPr>
                      <a:r>
                        <a:rPr sz="1200">
                          <a:latin typeface="Source Sans Pro Light"/>
                          <a:ea typeface="Source Sans Pro Light"/>
                          <a:cs typeface="Source Sans Pro Light"/>
                          <a:sym typeface="Source Sans Pro Light"/>
                        </a:rPr>
                        <a:t>Shift+F4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solidFill>
                            <a:schemeClr val="accent1"/>
                          </a:solidFill>
                          <a:latin typeface="Source Sans Pro Light"/>
                          <a:ea typeface="Source Sans Pro Light"/>
                          <a:cs typeface="Source Sans Pro Light"/>
                          <a:sym typeface="Source Sans Pro Light"/>
                        </a:rPr>
                        <a:t>Shift+F4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Finish Function/Loop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4300" indent="-114300" algn="l">
                        <a:lnSpc>
                          <a:spcPct val="80000"/>
                        </a:lnSpc>
                        <a:spcBef>
                          <a:spcPts val="3000"/>
                        </a:spcBef>
                      </a:pPr>
                      <a:r>
                        <a:rPr sz="1200">
                          <a:latin typeface="Source Sans Pro Light"/>
                          <a:ea typeface="Source Sans Pro Light"/>
                          <a:cs typeface="Source Sans Pro Light"/>
                          <a:sym typeface="Source Sans Pro Light"/>
                        </a:rPr>
                        <a:t>Shift+F6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solidFill>
                            <a:schemeClr val="accent1"/>
                          </a:solidFill>
                          <a:latin typeface="Source Sans Pro Light"/>
                          <a:ea typeface="Source Sans Pro Light"/>
                          <a:cs typeface="Source Sans Pro Light"/>
                          <a:sym typeface="Source Sans Pro Light"/>
                        </a:rPr>
                        <a:t>Shift+F6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Continue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Source Sans Pro Light"/>
                          <a:ea typeface="Source Sans Pro Light"/>
                          <a:cs typeface="Source Sans Pro Light"/>
                          <a:sym typeface="Source Sans Pro Light"/>
                        </a:rPr>
                        <a:t>Shift+F5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solidFill>
                            <a:schemeClr val="accent1"/>
                          </a:solidFill>
                          <a:latin typeface="Source Sans Pro Light"/>
                          <a:ea typeface="Source Sans Pro Light"/>
                          <a:cs typeface="Source Sans Pro Light"/>
                          <a:sym typeface="Source Sans Pro Light"/>
                        </a:rPr>
                        <a:t>Shift+F5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Stop Debugging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Source Sans Pro Light"/>
                          <a:ea typeface="Source Sans Pro Light"/>
                          <a:cs typeface="Source Sans Pro Light"/>
                          <a:sym typeface="Source Sans Pro Light"/>
                        </a:rPr>
                        <a:t>Shift+F8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solidFill>
                            <a:schemeClr val="accent1"/>
                          </a:solidFill>
                          <a:latin typeface="Source Sans Pro Light"/>
                          <a:ea typeface="Source Sans Pro Light"/>
                          <a:cs typeface="Source Sans Pro Light"/>
                          <a:sym typeface="Source Sans Pro Light"/>
                        </a:rPr>
                        <a:t>Shift+F8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609" name="Table"/>
          <p:cNvGraphicFramePr/>
          <p:nvPr/>
        </p:nvGraphicFramePr>
        <p:xfrm>
          <a:off x="9328994" y="1700418"/>
          <a:ext cx="5729883" cy="613916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{33BA23B1-9221-436E-865A-0063620EA4FD}</a:tableStyleId>
              </a:tblPr>
              <a:tblGrid>
                <a:gridCol w="2246375"/>
                <a:gridCol w="1066611"/>
                <a:gridCol w="1073500"/>
              </a:tblGrid>
              <a:tr h="184150">
                <a:tc>
                  <a:txBody>
                    <a:bodyPr/>
                    <a:lstStyle/>
                    <a:p>
                      <a:pPr marL="114300" indent="-114300" algn="l">
                        <a:lnSpc>
                          <a:spcPct val="80000"/>
                        </a:lnSpc>
                        <a:spcBef>
                          <a:spcPts val="3000"/>
                        </a:spcBef>
                      </a:pPr>
                      <a:r>
                        <a:rPr sz="1200">
                          <a:solidFill>
                            <a:schemeClr val="accent1"/>
                          </a:solidFill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6 VERSION CONTROL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spcBef>
                          <a:spcPts val="3000"/>
                        </a:spcBef>
                        <a:defRPr sz="1200">
                          <a:solidFill>
                            <a:schemeClr val="accen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  <a:r>
                        <a:rPr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Windows/Linux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4300" indent="-114300" algn="l">
                        <a:lnSpc>
                          <a:spcPct val="80000"/>
                        </a:lnSpc>
                        <a:spcBef>
                          <a:spcPts val="3000"/>
                        </a:spcBef>
                        <a:defRPr sz="1200">
                          <a:solidFill>
                            <a:schemeClr val="accen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  <a:r>
                        <a:rPr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Mac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84150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Show diff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Source Sans Pro Light"/>
                          <a:ea typeface="Source Sans Pro Light"/>
                          <a:cs typeface="Source Sans Pro Light"/>
                          <a:sym typeface="Source Sans Pro Light"/>
                        </a:rPr>
                        <a:t>Ctrl+Alt+D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solidFill>
                            <a:schemeClr val="accent1"/>
                          </a:solidFill>
                          <a:latin typeface="Source Sans Pro Light"/>
                          <a:ea typeface="Source Sans Pro Light"/>
                          <a:cs typeface="Source Sans Pro Light"/>
                          <a:sym typeface="Source Sans Pro Light"/>
                        </a:rPr>
                        <a:t>Ctrl+Option+D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84150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Commit changes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Source Sans Pro Light"/>
                          <a:ea typeface="Source Sans Pro Light"/>
                          <a:cs typeface="Source Sans Pro Light"/>
                          <a:sym typeface="Source Sans Pro Light"/>
                        </a:rPr>
                        <a:t>Ctrl+Alt+M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solidFill>
                            <a:schemeClr val="accent1"/>
                          </a:solidFill>
                          <a:latin typeface="Source Sans Pro Light"/>
                          <a:ea typeface="Source Sans Pro Light"/>
                          <a:cs typeface="Source Sans Pro Light"/>
                          <a:sym typeface="Source Sans Pro Light"/>
                        </a:rPr>
                        <a:t>Ctrl+Option+M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84150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Scroll diff view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4300" indent="-114300" algn="l">
                        <a:lnSpc>
                          <a:spcPct val="80000"/>
                        </a:lnSpc>
                        <a:spcBef>
                          <a:spcPts val="3000"/>
                        </a:spcBef>
                        <a:defRPr sz="1200">
                          <a:latin typeface="Source Sans Pro Light"/>
                          <a:ea typeface="Source Sans Pro Light"/>
                          <a:cs typeface="Source Sans Pro Light"/>
                          <a:sym typeface="Source Sans Pro Light"/>
                        </a:defRPr>
                      </a:pPr>
                      <a:r>
                        <a:t>Ctrl+</a:t>
                      </a:r>
                      <a:r>
                        <a:rPr sz="1100">
                          <a:latin typeface="FontAwesome"/>
                          <a:ea typeface="FontAwesome"/>
                          <a:cs typeface="FontAwesome"/>
                          <a:sym typeface="FontAwesome"/>
                        </a:rPr>
                        <a:t>/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200">
                          <a:solidFill>
                            <a:schemeClr val="accent1"/>
                          </a:solidFill>
                          <a:latin typeface="Source Sans Pro Light"/>
                          <a:ea typeface="Source Sans Pro Light"/>
                          <a:cs typeface="Source Sans Pro Light"/>
                          <a:sym typeface="Source Sans Pro Light"/>
                        </a:defRPr>
                      </a:pPr>
                      <a:r>
                        <a:t>Ctrl+</a:t>
                      </a:r>
                      <a:r>
                        <a:rPr sz="1100">
                          <a:latin typeface="FontAwesome"/>
                          <a:ea typeface="FontAwesome"/>
                          <a:cs typeface="FontAwesome"/>
                          <a:sym typeface="FontAwesome"/>
                        </a:rPr>
                        <a:t>/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84150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Stage/Unstage (Git)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4300" indent="-114300" algn="l">
                        <a:lnSpc>
                          <a:spcPct val="80000"/>
                        </a:lnSpc>
                        <a:spcBef>
                          <a:spcPts val="3000"/>
                        </a:spcBef>
                      </a:pPr>
                      <a:r>
                        <a:rPr sz="1200">
                          <a:latin typeface="Source Sans Pro Light"/>
                          <a:ea typeface="Source Sans Pro Light"/>
                          <a:cs typeface="Source Sans Pro Light"/>
                          <a:sym typeface="Source Sans Pro Light"/>
                        </a:rPr>
                        <a:t>Spacebar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solidFill>
                            <a:schemeClr val="accent1"/>
                          </a:solidFill>
                          <a:latin typeface="Source Sans Pro Light"/>
                          <a:ea typeface="Source Sans Pro Light"/>
                          <a:cs typeface="Source Sans Pro Light"/>
                          <a:sym typeface="Source Sans Pro Light"/>
                        </a:rPr>
                        <a:t>Spacebar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84150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Stage/Unstage and move to next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Source Sans Pro Light"/>
                          <a:ea typeface="Source Sans Pro Light"/>
                          <a:cs typeface="Source Sans Pro Light"/>
                          <a:sym typeface="Source Sans Pro Light"/>
                        </a:rPr>
                        <a:t>Enter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solidFill>
                            <a:schemeClr val="accent1"/>
                          </a:solidFill>
                          <a:latin typeface="Source Sans Pro Light"/>
                          <a:ea typeface="Source Sans Pro Light"/>
                          <a:cs typeface="Source Sans Pro Light"/>
                          <a:sym typeface="Source Sans Pro Light"/>
                        </a:rPr>
                        <a:t>Enter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610" name="Table"/>
          <p:cNvGraphicFramePr/>
          <p:nvPr/>
        </p:nvGraphicFramePr>
        <p:xfrm>
          <a:off x="9323656" y="2889301"/>
          <a:ext cx="5729884" cy="613916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{33BA23B1-9221-436E-865A-0063620EA4FD}</a:tableStyleId>
              </a:tblPr>
              <a:tblGrid>
                <a:gridCol w="2291915"/>
                <a:gridCol w="1125723"/>
                <a:gridCol w="889000"/>
              </a:tblGrid>
              <a:tr h="190500">
                <a:tc>
                  <a:txBody>
                    <a:bodyPr/>
                    <a:lstStyle/>
                    <a:p>
                      <a:pPr marL="114300" indent="-114300" algn="l">
                        <a:lnSpc>
                          <a:spcPct val="80000"/>
                        </a:lnSpc>
                        <a:spcBef>
                          <a:spcPts val="3000"/>
                        </a:spcBef>
                      </a:pPr>
                      <a:r>
                        <a:rPr sz="1200">
                          <a:solidFill>
                            <a:schemeClr val="accent1"/>
                          </a:solidFill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7 MAKE PACKAGES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spcBef>
                          <a:spcPts val="3000"/>
                        </a:spcBef>
                        <a:defRPr sz="1200">
                          <a:solidFill>
                            <a:schemeClr val="accen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  <a:r>
                        <a:rPr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Windows/Linux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4300" indent="-114300" algn="l">
                        <a:lnSpc>
                          <a:spcPct val="80000"/>
                        </a:lnSpc>
                        <a:spcBef>
                          <a:spcPts val="3000"/>
                        </a:spcBef>
                        <a:defRPr sz="1200">
                          <a:solidFill>
                            <a:schemeClr val="accen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  <a:r>
                        <a:rPr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Mac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Build and Reload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Source Sans Pro Light"/>
                          <a:ea typeface="Source Sans Pro Light"/>
                          <a:cs typeface="Source Sans Pro Light"/>
                          <a:sym typeface="Source Sans Pro Light"/>
                        </a:rPr>
                        <a:t>Ctrl+Shift+B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solidFill>
                            <a:schemeClr val="accent1"/>
                          </a:solidFill>
                          <a:latin typeface="Source Sans Pro Light"/>
                          <a:ea typeface="Source Sans Pro Light"/>
                          <a:cs typeface="Source Sans Pro Light"/>
                          <a:sym typeface="Source Sans Pro Light"/>
                        </a:rPr>
                        <a:t>Cmd+Shift+B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defTabSz="914400"/>
                      <a:r>
                        <a:rPr b="1" sz="1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Load All (devtools)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FA941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Ctrl+Shift+L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FA941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solidFill>
                            <a:schemeClr val="accen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Cmd+Shift+L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FA941">
                        <a:alpha val="30000"/>
                      </a:srgb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defTabSz="914400"/>
                      <a:r>
                        <a:rPr b="1" sz="1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Test Package (Desktop)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FA941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14300" indent="-114300" algn="l">
                        <a:lnSpc>
                          <a:spcPct val="80000"/>
                        </a:lnSpc>
                        <a:spcBef>
                          <a:spcPts val="3000"/>
                        </a:spcBef>
                      </a:pPr>
                      <a:r>
                        <a:rPr sz="1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Ctrl+Shift+T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FA941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solidFill>
                            <a:schemeClr val="accen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Cmd+Shift+T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FA941">
                        <a:alpha val="30000"/>
                      </a:srgb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Test Package (Web)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4300" indent="-114300" algn="l">
                        <a:lnSpc>
                          <a:spcPct val="80000"/>
                        </a:lnSpc>
                        <a:spcBef>
                          <a:spcPts val="3000"/>
                        </a:spcBef>
                      </a:pPr>
                      <a:r>
                        <a:rPr sz="1200">
                          <a:latin typeface="Source Sans Pro Light"/>
                          <a:ea typeface="Source Sans Pro Light"/>
                          <a:cs typeface="Source Sans Pro Light"/>
                          <a:sym typeface="Source Sans Pro Light"/>
                        </a:rPr>
                        <a:t>Ctrl+Alt+F7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solidFill>
                            <a:schemeClr val="accent1"/>
                          </a:solidFill>
                          <a:latin typeface="Source Sans Pro Light"/>
                          <a:ea typeface="Source Sans Pro Light"/>
                          <a:cs typeface="Source Sans Pro Light"/>
                          <a:sym typeface="Source Sans Pro Light"/>
                        </a:rPr>
                        <a:t>Cmd+Alt+F7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Check Package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Source Sans Pro Light"/>
                          <a:ea typeface="Source Sans Pro Light"/>
                          <a:cs typeface="Source Sans Pro Light"/>
                          <a:sym typeface="Source Sans Pro Light"/>
                        </a:rPr>
                        <a:t>Ctrl+Shift+E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solidFill>
                            <a:schemeClr val="accent1"/>
                          </a:solidFill>
                          <a:latin typeface="Source Sans Pro Light"/>
                          <a:ea typeface="Source Sans Pro Light"/>
                          <a:cs typeface="Source Sans Pro Light"/>
                          <a:sym typeface="Source Sans Pro Light"/>
                        </a:rPr>
                        <a:t>Cmd+Shift+E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defTabSz="914400"/>
                      <a:r>
                        <a:rPr b="1" sz="1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Document Package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FA941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Ctrl+Shift+D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FA941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solidFill>
                            <a:schemeClr val="accen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Cmd+Shift+D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FA941">
                        <a:alpha val="3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11" name="Table"/>
          <p:cNvGraphicFramePr/>
          <p:nvPr/>
        </p:nvGraphicFramePr>
        <p:xfrm>
          <a:off x="9334395" y="4312514"/>
          <a:ext cx="5729884" cy="613916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{33BA23B1-9221-436E-865A-0063620EA4FD}</a:tableStyleId>
              </a:tblPr>
              <a:tblGrid>
                <a:gridCol w="2156486"/>
                <a:gridCol w="1080759"/>
                <a:gridCol w="1066800"/>
              </a:tblGrid>
              <a:tr h="191346">
                <a:tc>
                  <a:txBody>
                    <a:bodyPr/>
                    <a:lstStyle/>
                    <a:p>
                      <a:pPr marL="114300" indent="-114300" algn="l">
                        <a:lnSpc>
                          <a:spcPct val="80000"/>
                        </a:lnSpc>
                        <a:spcBef>
                          <a:spcPts val="3000"/>
                        </a:spcBef>
                      </a:pPr>
                      <a:r>
                        <a:rPr sz="1200">
                          <a:solidFill>
                            <a:schemeClr val="accent1"/>
                          </a:solidFill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8 DOCUMENTS AND APPS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spcBef>
                          <a:spcPts val="3000"/>
                        </a:spcBef>
                        <a:defRPr sz="1200">
                          <a:solidFill>
                            <a:schemeClr val="accen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  <a:r>
                        <a:rPr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Windows/Linux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4300" indent="-114300" algn="l">
                        <a:lnSpc>
                          <a:spcPct val="80000"/>
                        </a:lnSpc>
                        <a:spcBef>
                          <a:spcPts val="3000"/>
                        </a:spcBef>
                        <a:defRPr sz="1200">
                          <a:solidFill>
                            <a:schemeClr val="accen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  <a:r>
                        <a:rPr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Mac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91346">
                <a:tc>
                  <a:txBody>
                    <a:bodyPr/>
                    <a:lstStyle/>
                    <a:p>
                      <a:pPr algn="l" defTabSz="914400">
                        <a:defRPr sz="1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  <a:r>
                        <a:t>Preview HTML </a:t>
                      </a:r>
                      <a:r>
                        <a:rPr sz="1000"/>
                        <a:t>(Markdown, etc.)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Source Sans Pro Light"/>
                          <a:ea typeface="Source Sans Pro Light"/>
                          <a:cs typeface="Source Sans Pro Light"/>
                          <a:sym typeface="Source Sans Pro Light"/>
                        </a:rPr>
                        <a:t>Ctrl+Shift+K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solidFill>
                            <a:schemeClr val="accent1"/>
                          </a:solidFill>
                          <a:latin typeface="Source Sans Pro Light"/>
                          <a:ea typeface="Source Sans Pro Light"/>
                          <a:cs typeface="Source Sans Pro Light"/>
                          <a:sym typeface="Source Sans Pro Light"/>
                        </a:rPr>
                        <a:t>Cmd+Shift+K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91346">
                <a:tc>
                  <a:txBody>
                    <a:bodyPr/>
                    <a:lstStyle/>
                    <a:p>
                      <a:pPr algn="l" defTabSz="914400">
                        <a:defRPr b="1" sz="1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  <a:r>
                        <a:t>Knit Document </a:t>
                      </a:r>
                      <a:r>
                        <a:rPr sz="1000"/>
                        <a:t>(knitr)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FA941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Ctrl+Shift+K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FA941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solidFill>
                            <a:schemeClr val="accen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Cmd+Shift+K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FA941">
                        <a:alpha val="30000"/>
                      </a:srgbClr>
                    </a:solidFill>
                  </a:tcPr>
                </a:tc>
              </a:tr>
              <a:tr h="191346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Compile Notebook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4300" indent="-114300" algn="l">
                        <a:lnSpc>
                          <a:spcPct val="80000"/>
                        </a:lnSpc>
                        <a:spcBef>
                          <a:spcPts val="3000"/>
                        </a:spcBef>
                      </a:pPr>
                      <a:r>
                        <a:rPr sz="1200">
                          <a:latin typeface="Source Sans Pro Light"/>
                          <a:ea typeface="Source Sans Pro Light"/>
                          <a:cs typeface="Source Sans Pro Light"/>
                          <a:sym typeface="Source Sans Pro Light"/>
                        </a:rPr>
                        <a:t>Ctrl+Shift+K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solidFill>
                            <a:schemeClr val="accent1"/>
                          </a:solidFill>
                          <a:latin typeface="Source Sans Pro Light"/>
                          <a:ea typeface="Source Sans Pro Light"/>
                          <a:cs typeface="Source Sans Pro Light"/>
                          <a:sym typeface="Source Sans Pro Light"/>
                        </a:rPr>
                        <a:t>Cmd+Shift+K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91346">
                <a:tc>
                  <a:txBody>
                    <a:bodyPr/>
                    <a:lstStyle/>
                    <a:p>
                      <a:pPr algn="l" defTabSz="914400">
                        <a:defRPr sz="1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  <a:r>
                        <a:t>Compile PDF </a:t>
                      </a:r>
                      <a:r>
                        <a:rPr sz="1000"/>
                        <a:t>(TeX and Sweave)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4300" indent="-114300" algn="l">
                        <a:lnSpc>
                          <a:spcPct val="80000"/>
                        </a:lnSpc>
                        <a:spcBef>
                          <a:spcPts val="3000"/>
                        </a:spcBef>
                      </a:pPr>
                      <a:r>
                        <a:rPr sz="1200">
                          <a:latin typeface="Source Sans Pro Light"/>
                          <a:ea typeface="Source Sans Pro Light"/>
                          <a:cs typeface="Source Sans Pro Light"/>
                          <a:sym typeface="Source Sans Pro Light"/>
                        </a:rPr>
                        <a:t>Ctrl+Shift+K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solidFill>
                            <a:schemeClr val="accent1"/>
                          </a:solidFill>
                          <a:latin typeface="Source Sans Pro Light"/>
                          <a:ea typeface="Source Sans Pro Light"/>
                          <a:cs typeface="Source Sans Pro Light"/>
                          <a:sym typeface="Source Sans Pro Light"/>
                        </a:rPr>
                        <a:t>Cmd+Shift+K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91346">
                <a:tc>
                  <a:txBody>
                    <a:bodyPr/>
                    <a:lstStyle/>
                    <a:p>
                      <a:pPr algn="l" defTabSz="914400">
                        <a:defRPr sz="1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  <a:r>
                        <a:t>Insert chunk </a:t>
                      </a:r>
                      <a:r>
                        <a:rPr sz="1000"/>
                        <a:t>(Sweave and Knitr)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Source Sans Pro Light"/>
                          <a:ea typeface="Source Sans Pro Light"/>
                          <a:cs typeface="Source Sans Pro Light"/>
                          <a:sym typeface="Source Sans Pro Light"/>
                        </a:rPr>
                        <a:t>Ctrl+Alt+I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solidFill>
                            <a:schemeClr val="accent1"/>
                          </a:solidFill>
                          <a:latin typeface="Source Sans Pro Light"/>
                          <a:ea typeface="Source Sans Pro Light"/>
                          <a:cs typeface="Source Sans Pro Light"/>
                          <a:sym typeface="Source Sans Pro Light"/>
                        </a:rPr>
                        <a:t>Cmd+Option+I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91346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Insert code section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Source Sans Pro Light"/>
                          <a:ea typeface="Source Sans Pro Light"/>
                          <a:cs typeface="Source Sans Pro Light"/>
                          <a:sym typeface="Source Sans Pro Light"/>
                        </a:rPr>
                        <a:t>Ctrl+Shift+R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solidFill>
                            <a:schemeClr val="accent1"/>
                          </a:solidFill>
                          <a:latin typeface="Source Sans Pro Light"/>
                          <a:ea typeface="Source Sans Pro Light"/>
                          <a:cs typeface="Source Sans Pro Light"/>
                          <a:sym typeface="Source Sans Pro Light"/>
                        </a:rPr>
                        <a:t>Cmd+Shift+R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91346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Re-run previous region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4300" indent="-114300" algn="l">
                        <a:lnSpc>
                          <a:spcPct val="80000"/>
                        </a:lnSpc>
                        <a:spcBef>
                          <a:spcPts val="3000"/>
                        </a:spcBef>
                      </a:pPr>
                      <a:r>
                        <a:rPr sz="1200">
                          <a:latin typeface="Source Sans Pro Light"/>
                          <a:ea typeface="Source Sans Pro Light"/>
                          <a:cs typeface="Source Sans Pro Light"/>
                          <a:sym typeface="Source Sans Pro Light"/>
                        </a:rPr>
                        <a:t>Ctrl+Shift+P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solidFill>
                            <a:schemeClr val="accent1"/>
                          </a:solidFill>
                          <a:latin typeface="Source Sans Pro Light"/>
                          <a:ea typeface="Source Sans Pro Light"/>
                          <a:cs typeface="Source Sans Pro Light"/>
                          <a:sym typeface="Source Sans Pro Light"/>
                        </a:rPr>
                        <a:t>Cmd+Shift+P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91346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Run current document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Source Sans Pro Light"/>
                          <a:ea typeface="Source Sans Pro Light"/>
                          <a:cs typeface="Source Sans Pro Light"/>
                          <a:sym typeface="Source Sans Pro Light"/>
                        </a:rPr>
                        <a:t>Ctrl+Alt+R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solidFill>
                            <a:schemeClr val="accent1"/>
                          </a:solidFill>
                          <a:latin typeface="Source Sans Pro Light"/>
                          <a:ea typeface="Source Sans Pro Light"/>
                          <a:cs typeface="Source Sans Pro Light"/>
                          <a:sym typeface="Source Sans Pro Light"/>
                        </a:rPr>
                        <a:t>Cmd+Option+R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91346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Run from start to current line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FA941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Ctrl+Alt+B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FA941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solidFill>
                            <a:schemeClr val="accen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Cmd+Option+B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FA941">
                        <a:alpha val="30000"/>
                      </a:srgbClr>
                    </a:solidFill>
                  </a:tcPr>
                </a:tc>
              </a:tr>
              <a:tr h="191346">
                <a:tc>
                  <a:txBody>
                    <a:bodyPr/>
                    <a:lstStyle/>
                    <a:p>
                      <a:pPr algn="l" defTabSz="914400"/>
                      <a:r>
                        <a:rPr b="1" sz="1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Run the current code section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FA941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Ctrl+Alt+T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FA941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solidFill>
                            <a:schemeClr val="accen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Cmd+Option+T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FA941">
                        <a:alpha val="30000"/>
                      </a:srgbClr>
                    </a:solidFill>
                  </a:tcPr>
                </a:tc>
              </a:tr>
              <a:tr h="191346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Run previous Sweave/Rmd code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Source Sans Pro Light"/>
                          <a:ea typeface="Source Sans Pro Light"/>
                          <a:cs typeface="Source Sans Pro Light"/>
                          <a:sym typeface="Source Sans Pro Light"/>
                        </a:rPr>
                        <a:t>Ctrl+Alt+P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solidFill>
                            <a:schemeClr val="accent1"/>
                          </a:solidFill>
                          <a:latin typeface="Source Sans Pro Light"/>
                          <a:ea typeface="Source Sans Pro Light"/>
                          <a:cs typeface="Source Sans Pro Light"/>
                          <a:sym typeface="Source Sans Pro Light"/>
                        </a:rPr>
                        <a:t>Cmd+Option+P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91346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Run the current chunk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Source Sans Pro Light"/>
                          <a:ea typeface="Source Sans Pro Light"/>
                          <a:cs typeface="Source Sans Pro Light"/>
                          <a:sym typeface="Source Sans Pro Light"/>
                        </a:rPr>
                        <a:t>Ctrl+Alt+C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solidFill>
                            <a:schemeClr val="accent1"/>
                          </a:solidFill>
                          <a:latin typeface="Source Sans Pro Light"/>
                          <a:ea typeface="Source Sans Pro Light"/>
                          <a:cs typeface="Source Sans Pro Light"/>
                          <a:sym typeface="Source Sans Pro Light"/>
                        </a:rPr>
                        <a:t>Cmd+Option+C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91346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Run the next chunk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Source Sans Pro Light"/>
                          <a:ea typeface="Source Sans Pro Light"/>
                          <a:cs typeface="Source Sans Pro Light"/>
                          <a:sym typeface="Source Sans Pro Light"/>
                        </a:rPr>
                        <a:t>Ctrl+Alt+N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solidFill>
                            <a:schemeClr val="accent1"/>
                          </a:solidFill>
                          <a:latin typeface="Source Sans Pro Light"/>
                          <a:ea typeface="Source Sans Pro Light"/>
                          <a:cs typeface="Source Sans Pro Light"/>
                          <a:sym typeface="Source Sans Pro Light"/>
                        </a:rPr>
                        <a:t>Cmd+Option+N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91346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Sync Editor &amp; PDF Preview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Source Sans Pro Light"/>
                          <a:ea typeface="Source Sans Pro Light"/>
                          <a:cs typeface="Source Sans Pro Light"/>
                          <a:sym typeface="Source Sans Pro Light"/>
                        </a:rPr>
                        <a:t>Ctrl+F8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solidFill>
                            <a:schemeClr val="accent1"/>
                          </a:solidFill>
                          <a:latin typeface="Source Sans Pro Light"/>
                          <a:ea typeface="Source Sans Pro Light"/>
                          <a:cs typeface="Source Sans Pro Light"/>
                          <a:sym typeface="Source Sans Pro Light"/>
                        </a:rPr>
                        <a:t>Cmd+F8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612" name="Table"/>
          <p:cNvGraphicFramePr/>
          <p:nvPr/>
        </p:nvGraphicFramePr>
        <p:xfrm>
          <a:off x="9337325" y="7299445"/>
          <a:ext cx="5729884" cy="6139162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{33BA23B1-9221-436E-865A-0063620EA4FD}</a:tableStyleId>
              </a:tblPr>
              <a:tblGrid>
                <a:gridCol w="2048761"/>
                <a:gridCol w="1003211"/>
                <a:gridCol w="1143000"/>
              </a:tblGrid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Previous plot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Source Sans Pro Light"/>
                          <a:ea typeface="Source Sans Pro Light"/>
                          <a:cs typeface="Source Sans Pro Light"/>
                          <a:sym typeface="Source Sans Pro Light"/>
                        </a:rPr>
                        <a:t>Ctrl+Alt+F11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solidFill>
                            <a:schemeClr val="accent1"/>
                          </a:solidFill>
                          <a:latin typeface="Source Sans Pro Light"/>
                          <a:ea typeface="Source Sans Pro Light"/>
                          <a:cs typeface="Source Sans Pro Light"/>
                          <a:sym typeface="Source Sans Pro Light"/>
                        </a:rPr>
                        <a:t>Cmd+Option+F11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Next plot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Source Sans Pro Light"/>
                          <a:ea typeface="Source Sans Pro Light"/>
                          <a:cs typeface="Source Sans Pro Light"/>
                          <a:sym typeface="Source Sans Pro Light"/>
                        </a:rPr>
                        <a:t>Ctrl+Alt+F12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solidFill>
                            <a:schemeClr val="accent1"/>
                          </a:solidFill>
                          <a:latin typeface="Source Sans Pro Light"/>
                          <a:ea typeface="Source Sans Pro Light"/>
                          <a:cs typeface="Source Sans Pro Light"/>
                          <a:sym typeface="Source Sans Pro Light"/>
                        </a:rPr>
                        <a:t>Cmd+Option+F12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613" name="Table"/>
          <p:cNvGraphicFramePr/>
          <p:nvPr/>
        </p:nvGraphicFramePr>
        <p:xfrm>
          <a:off x="9342706" y="7783865"/>
          <a:ext cx="5729884" cy="6139162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{33BA23B1-9221-436E-865A-0063620EA4FD}</a:tableStyleId>
              </a:tblPr>
              <a:tblGrid>
                <a:gridCol w="2048761"/>
                <a:gridCol w="1141902"/>
                <a:gridCol w="1111929"/>
              </a:tblGrid>
              <a:tr h="190500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Show Keyboard Shortcuts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FA941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Source Sans Pro Light"/>
                          <a:ea typeface="Source Sans Pro Light"/>
                          <a:cs typeface="Source Sans Pro Light"/>
                          <a:sym typeface="Source Sans Pro Light"/>
                        </a:rPr>
                        <a:t>Alt+Shift+K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FA941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solidFill>
                            <a:schemeClr val="accent1"/>
                          </a:solidFill>
                          <a:latin typeface="Source Sans Pro Light"/>
                          <a:ea typeface="Source Sans Pro Light"/>
                          <a:cs typeface="Source Sans Pro Light"/>
                          <a:sym typeface="Source Sans Pro Light"/>
                        </a:rPr>
                        <a:t>Option+Shift+K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FA941">
                        <a:alpha val="3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614" name="Why RStudio Server Pro?"/>
          <p:cNvSpPr txBox="1"/>
          <p:nvPr/>
        </p:nvSpPr>
        <p:spPr>
          <a:xfrm>
            <a:off x="10280157" y="7991538"/>
            <a:ext cx="2309310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/>
          <a:lstStyle>
            <a:lvl1pPr>
              <a:defRPr b="1" sz="1200">
                <a:solidFill>
                  <a:schemeClr val="accent1">
                    <a:alpha val="80000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Why RStudio Server Pro?</a:t>
            </a:r>
          </a:p>
        </p:txBody>
      </p:sp>
      <p:sp>
        <p:nvSpPr>
          <p:cNvPr id="615" name="Do everything you would do with the open source server with a commercial license, support, and more."/>
          <p:cNvSpPr txBox="1"/>
          <p:nvPr/>
        </p:nvSpPr>
        <p:spPr>
          <a:xfrm>
            <a:off x="9324635" y="8257716"/>
            <a:ext cx="3838285" cy="4469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 algn="l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150">
                <a:latin typeface="Source Sans Pro Light"/>
                <a:ea typeface="Source Sans Pro Light"/>
                <a:cs typeface="Source Sans Pro Light"/>
                <a:sym typeface="Source Sans Pro Light"/>
              </a:defRPr>
            </a:lvl1pPr>
          </a:lstStyle>
          <a:p>
            <a:pPr/>
            <a:r>
              <a:t>Do everything you would do with the open source server with a commercial license, support, and more.</a:t>
            </a:r>
          </a:p>
        </p:txBody>
      </p:sp>
      <p:sp>
        <p:nvSpPr>
          <p:cNvPr id="616" name="edit the same project at the same time as others…"/>
          <p:cNvSpPr txBox="1"/>
          <p:nvPr/>
        </p:nvSpPr>
        <p:spPr>
          <a:xfrm>
            <a:off x="9504278" y="8645460"/>
            <a:ext cx="4416921" cy="12775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marL="101600" indent="-101600" algn="l">
              <a:lnSpc>
                <a:spcPct val="90000"/>
              </a:lnSpc>
              <a:spcBef>
                <a:spcPts val="300"/>
              </a:spcBef>
              <a:buClr>
                <a:srgbClr val="000000"/>
              </a:buClr>
              <a:buSzPct val="124000"/>
              <a:buChar char="•"/>
              <a:defRPr sz="115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t>edit the same project at the same time as others</a:t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101600" indent="-101600" algn="l">
              <a:lnSpc>
                <a:spcPct val="90000"/>
              </a:lnSpc>
              <a:spcBef>
                <a:spcPts val="300"/>
              </a:spcBef>
              <a:buClr>
                <a:srgbClr val="000000"/>
              </a:buClr>
              <a:buSzPct val="124000"/>
              <a:buChar char="•"/>
              <a:defRPr sz="115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t>switch easily from one version of R to a different version</a:t>
            </a:r>
          </a:p>
          <a:p>
            <a:pPr marL="101600" indent="-101600" algn="l">
              <a:lnSpc>
                <a:spcPct val="90000"/>
              </a:lnSpc>
              <a:spcBef>
                <a:spcPts val="300"/>
              </a:spcBef>
              <a:buClr>
                <a:srgbClr val="000000"/>
              </a:buClr>
              <a:buSzPct val="124000"/>
              <a:buChar char="•"/>
              <a:defRPr sz="115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t>open and run multiple R sessions simultaneously</a:t>
            </a:r>
          </a:p>
          <a:p>
            <a:pPr marL="101600" indent="-101600" algn="l">
              <a:lnSpc>
                <a:spcPct val="90000"/>
              </a:lnSpc>
              <a:spcBef>
                <a:spcPts val="300"/>
              </a:spcBef>
              <a:buClr>
                <a:srgbClr val="000000"/>
              </a:buClr>
              <a:buSzPct val="124000"/>
              <a:buChar char="•"/>
              <a:defRPr sz="115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t>see what you and others are doing on your server</a:t>
            </a:r>
          </a:p>
          <a:p>
            <a:pPr marL="101600" indent="-101600" algn="l">
              <a:lnSpc>
                <a:spcPct val="90000"/>
              </a:lnSpc>
              <a:spcBef>
                <a:spcPts val="300"/>
              </a:spcBef>
              <a:buClr>
                <a:srgbClr val="000000"/>
              </a:buClr>
              <a:buSzPct val="124000"/>
              <a:buChar char="•"/>
              <a:defRPr sz="115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t>tune your resources to improve performance</a:t>
            </a:r>
          </a:p>
          <a:p>
            <a:pPr marL="101600" indent="-101600" algn="l">
              <a:lnSpc>
                <a:spcPct val="90000"/>
              </a:lnSpc>
              <a:spcBef>
                <a:spcPts val="300"/>
              </a:spcBef>
              <a:buClr>
                <a:srgbClr val="000000"/>
              </a:buClr>
              <a:buSzPct val="124000"/>
              <a:buChar char="•"/>
              <a:defRPr spc="-11" sz="115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t>integrate with your authentication, authorization, and audit practices</a:t>
            </a:r>
          </a:p>
        </p:txBody>
      </p:sp>
      <p:sp>
        <p:nvSpPr>
          <p:cNvPr id="617" name="Download a free 45 day evaluation at…"/>
          <p:cNvSpPr txBox="1"/>
          <p:nvPr/>
        </p:nvSpPr>
        <p:spPr>
          <a:xfrm>
            <a:off x="9324635" y="9868579"/>
            <a:ext cx="4194974" cy="4469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l">
              <a:lnSpc>
                <a:spcPct val="90000"/>
              </a:lnSpc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15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t>Download a free 45 day evaluation at </a:t>
            </a:r>
          </a:p>
          <a:p>
            <a:pPr algn="l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1" sz="115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u="sng">
                <a:hlinkClick r:id="rId6" invalidUrl="" action="" tgtFrame="" tooltip="" history="1" highlightClick="0" endSnd="0"/>
              </a:rPr>
              <a:t>www.rstudio.com/products/rstudio-server-pro/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