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rstudio.com/products/shiny-server/" TargetMode="External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://shiny.rstudio.com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hyperlink" Target="http://shinyapps.io" TargetMode="External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hyperlink" Target="http://www.rstudio.com/resources/cheatsheets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8.png"/><Relationship Id="rId6" Type="http://schemas.openxmlformats.org/officeDocument/2006/relationships/hyperlink" Target="http://www.rstudio.com/resources/cheatsheets/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29.png"/><Relationship Id="rId9" Type="http://schemas.openxmlformats.org/officeDocument/2006/relationships/image" Target="../media/image2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272959" y="2232051"/>
            <a:ext cx="3268912" cy="8139473"/>
          </a:xfrm>
          <a:prstGeom prst="roundRect">
            <a:avLst>
              <a:gd name="adj" fmla="val 1194"/>
            </a:avLst>
          </a:prstGeom>
          <a:solidFill>
            <a:srgbClr val="007DD6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331250" y="7175793"/>
            <a:ext cx="3117935" cy="3110572"/>
          </a:xfrm>
          <a:prstGeom prst="roundRect">
            <a:avLst>
              <a:gd name="adj" fmla="val 125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1" name="Rounded Rectangle"/>
          <p:cNvSpPr/>
          <p:nvPr/>
        </p:nvSpPr>
        <p:spPr>
          <a:xfrm>
            <a:off x="343950" y="2476965"/>
            <a:ext cx="3117935" cy="4612862"/>
          </a:xfrm>
          <a:prstGeom prst="roundRect">
            <a:avLst>
              <a:gd name="adj" fmla="val 125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2" name="Build or purchase your own Shiny Server…"/>
          <p:cNvSpPr txBox="1"/>
          <p:nvPr/>
        </p:nvSpPr>
        <p:spPr>
          <a:xfrm>
            <a:off x="360198" y="9574049"/>
            <a:ext cx="3060040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or purchase your own Shiny Server</a:t>
            </a:r>
            <a:r>
              <a:t> </a:t>
            </a:r>
          </a:p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at </a:t>
            </a:r>
            <a:r>
              <a:rPr u="sng">
                <a:hlinkClick r:id="rId2" invalidUrl="" action="" tgtFrame="" tooltip="" history="1" highlightClick="0" endSnd="0"/>
              </a:rPr>
              <a:t>www.rstudio.com/products/shiny-server/</a:t>
            </a:r>
          </a:p>
        </p:txBody>
      </p:sp>
      <p:sp>
        <p:nvSpPr>
          <p:cNvPr id="123" name="Interactive Web Apps…"/>
          <p:cNvSpPr txBox="1"/>
          <p:nvPr>
            <p:ph type="title"/>
          </p:nvPr>
        </p:nvSpPr>
        <p:spPr>
          <a:xfrm>
            <a:off x="253265" y="313776"/>
            <a:ext cx="3273905" cy="1160484"/>
          </a:xfrm>
          <a:prstGeom prst="rect">
            <a:avLst/>
          </a:prstGeom>
        </p:spPr>
        <p:txBody>
          <a:bodyPr/>
          <a:lstStyle/>
          <a:p>
            <a:pPr defTabSz="262889">
              <a:lnSpc>
                <a:spcPct val="80000"/>
              </a:lnSpc>
              <a:defRPr sz="2655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Interactive Web Apps</a:t>
            </a:r>
          </a:p>
          <a:p>
            <a:pPr defTabSz="262889">
              <a:lnSpc>
                <a:spcPct val="90000"/>
              </a:lnSpc>
              <a:defRPr sz="2159">
                <a:solidFill>
                  <a:srgbClr val="007DD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with shiny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4" name="Rounded Rectangle"/>
          <p:cNvSpPr/>
          <p:nvPr/>
        </p:nvSpPr>
        <p:spPr>
          <a:xfrm>
            <a:off x="3667218" y="330190"/>
            <a:ext cx="10042481" cy="10033736"/>
          </a:xfrm>
          <a:prstGeom prst="roundRect">
            <a:avLst>
              <a:gd name="adj" fmla="val 1316"/>
            </a:avLst>
          </a:prstGeom>
          <a:solidFill>
            <a:srgbClr val="007DD6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5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5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pic>
        <p:nvPicPr>
          <p:cNvPr id="126" name="Group" descr="Group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0575" y="1476980"/>
            <a:ext cx="1359285" cy="47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8" name="Building an App  - Complete the template by adding arguments to fluidPage() and a body to the server function."/>
          <p:cNvSpPr/>
          <p:nvPr/>
        </p:nvSpPr>
        <p:spPr>
          <a:xfrm>
            <a:off x="3658404" y="247047"/>
            <a:ext cx="10042482" cy="320381"/>
          </a:xfrm>
          <a:prstGeom prst="roundRect">
            <a:avLst>
              <a:gd name="adj" fmla="val 20098"/>
            </a:avLst>
          </a:prstGeom>
          <a:solidFill>
            <a:srgbClr val="417D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Building an App</a:t>
            </a: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Complete the template by adding arguments to fluidPage() and a body to the server function.</a:t>
            </a:r>
          </a:p>
        </p:txBody>
      </p:sp>
      <p:sp>
        <p:nvSpPr>
          <p:cNvPr id="129" name="Basics"/>
          <p:cNvSpPr/>
          <p:nvPr/>
        </p:nvSpPr>
        <p:spPr>
          <a:xfrm>
            <a:off x="269114" y="20706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007D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Basics</a:t>
            </a:r>
          </a:p>
        </p:txBody>
      </p:sp>
      <p:sp>
        <p:nvSpPr>
          <p:cNvPr id="130" name="Learn more at shiny.rstudio.com/tutorial  •  shiny  0.12.0  •  Updated: 0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shiny.rstudio.com/tutorial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shiny  0.12.0  •  Updated: 01/16</a:t>
            </a:r>
          </a:p>
        </p:txBody>
      </p:sp>
      <p:sp>
        <p:nvSpPr>
          <p:cNvPr id="131" name="learn more at shiny.rstudio.com"/>
          <p:cNvSpPr txBox="1"/>
          <p:nvPr/>
        </p:nvSpPr>
        <p:spPr>
          <a:xfrm>
            <a:off x="398571" y="956553"/>
            <a:ext cx="3148667" cy="46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110000"/>
              </a:lnSpc>
              <a:defRPr sz="14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learn more at</a:t>
            </a:r>
            <a:r>
              <a:rPr b="1"/>
              <a:t> </a:t>
            </a:r>
            <a:r>
              <a:rPr u="sng">
                <a:hlinkClick r:id="rId7" invalidUrl="" action="" tgtFrame="" tooltip="" history="1" highlightClick="0" endSnd="0"/>
              </a:rPr>
              <a:t>shiny.rstudio.com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675188" y="2936645"/>
            <a:ext cx="2458190" cy="741884"/>
            <a:chOff x="0" y="0"/>
            <a:chExt cx="2458188" cy="741883"/>
          </a:xfrm>
        </p:grpSpPr>
        <p:pic>
          <p:nvPicPr>
            <p:cNvPr id="132" name="Screen Shot 2015-05-18 at 6.40.05 PM.png" descr="Screen Shot 2015-05-18 at 6.40.05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089348" cy="741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Shiny-cheatsheet-2.pdf" descr="Shiny-cheatsheet-2.pd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58276" r="0" b="0"/>
            <a:stretch>
              <a:fillRect/>
            </a:stretch>
          </p:blipFill>
          <p:spPr>
            <a:xfrm>
              <a:off x="1573922" y="64639"/>
              <a:ext cx="884267" cy="64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Double Arrow"/>
            <p:cNvSpPr/>
            <p:nvPr/>
          </p:nvSpPr>
          <p:spPr>
            <a:xfrm>
              <a:off x="1121930" y="246521"/>
              <a:ext cx="478484" cy="248842"/>
            </a:xfrm>
            <a:prstGeom prst="leftRightArrow">
              <a:avLst>
                <a:gd name="adj1" fmla="val 46270"/>
                <a:gd name="adj2" fmla="val 53920"/>
              </a:avLst>
            </a:pr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6" name="A Shiny app is a web page (UI) connected to a computer running a live R session (Server)"/>
          <p:cNvSpPr txBox="1"/>
          <p:nvPr/>
        </p:nvSpPr>
        <p:spPr>
          <a:xfrm>
            <a:off x="399584" y="2480539"/>
            <a:ext cx="3135956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t> app is a web page (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UI</a:t>
            </a:r>
            <a:r>
              <a:t>) connected to a computer running a live R session (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r>
              <a:t>)</a:t>
            </a:r>
          </a:p>
        </p:txBody>
      </p:sp>
      <p:sp>
        <p:nvSpPr>
          <p:cNvPr id="137" name="Users can manipulate the UI, which will cause the server to update the UI’s displays (by running R code)."/>
          <p:cNvSpPr txBox="1"/>
          <p:nvPr/>
        </p:nvSpPr>
        <p:spPr>
          <a:xfrm>
            <a:off x="359505" y="3636543"/>
            <a:ext cx="3135956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Users can manipulate the UI, which will cause the server to update the UI’s displays (by running R code).</a:t>
            </a:r>
          </a:p>
        </p:txBody>
      </p:sp>
      <p:sp>
        <p:nvSpPr>
          <p:cNvPr id="138" name="library(shiny)…"/>
          <p:cNvSpPr/>
          <p:nvPr/>
        </p:nvSpPr>
        <p:spPr>
          <a:xfrm>
            <a:off x="871889" y="4791238"/>
            <a:ext cx="2459926" cy="906903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 algn="l">
              <a:lnSpc>
                <a:spcPct val="70000"/>
              </a:lnSpc>
              <a:defRPr sz="90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fluidPage()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 output){}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 = ui, server = server)</a:t>
            </a:r>
          </a:p>
        </p:txBody>
      </p:sp>
      <p:sp>
        <p:nvSpPr>
          <p:cNvPr id="139" name="App template"/>
          <p:cNvSpPr txBox="1"/>
          <p:nvPr/>
        </p:nvSpPr>
        <p:spPr>
          <a:xfrm>
            <a:off x="287660" y="4129578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007DD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App template</a:t>
            </a:r>
          </a:p>
        </p:txBody>
      </p:sp>
      <p:sp>
        <p:nvSpPr>
          <p:cNvPr id="140" name="Rounded Rectangle"/>
          <p:cNvSpPr/>
          <p:nvPr/>
        </p:nvSpPr>
        <p:spPr>
          <a:xfrm>
            <a:off x="3742485" y="6307632"/>
            <a:ext cx="6540501" cy="3949019"/>
          </a:xfrm>
          <a:prstGeom prst="roundRect">
            <a:avLst>
              <a:gd name="adj" fmla="val 98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grpSp>
        <p:nvGrpSpPr>
          <p:cNvPr id="143" name="Group"/>
          <p:cNvGrpSpPr/>
          <p:nvPr/>
        </p:nvGrpSpPr>
        <p:grpSpPr>
          <a:xfrm>
            <a:off x="3747548" y="6217581"/>
            <a:ext cx="6534328" cy="502750"/>
            <a:chOff x="11393" y="0"/>
            <a:chExt cx="6534326" cy="502749"/>
          </a:xfrm>
        </p:grpSpPr>
        <p:sp>
          <p:nvSpPr>
            <p:cNvPr id="141" name="Outputs - render*()  and *Output() functions work together to add R output to the UI"/>
            <p:cNvSpPr/>
            <p:nvPr/>
          </p:nvSpPr>
          <p:spPr>
            <a:xfrm>
              <a:off x="11393" y="0"/>
              <a:ext cx="6534328" cy="248841"/>
            </a:xfrm>
            <a:prstGeom prst="roundRect">
              <a:avLst>
                <a:gd name="adj" fmla="val 25876"/>
              </a:avLst>
            </a:prstGeom>
            <a:solidFill>
              <a:srgbClr val="00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b="1"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Outputs - </a:t>
              </a:r>
              <a:r>
                <a:rPr b="0"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render*()  and *Output() functions work together to add R output to the UI</a:t>
              </a:r>
            </a:p>
          </p:txBody>
        </p:sp>
        <p:sp>
          <p:nvSpPr>
            <p:cNvPr id="142" name="Text"/>
            <p:cNvSpPr txBox="1"/>
            <p:nvPr/>
          </p:nvSpPr>
          <p:spPr>
            <a:xfrm>
              <a:off x="12700" y="215808"/>
              <a:ext cx="6527800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44" name="Begin writing a new app with this template. Preview the app by running the code at the R command line."/>
          <p:cNvSpPr txBox="1"/>
          <p:nvPr/>
        </p:nvSpPr>
        <p:spPr>
          <a:xfrm>
            <a:off x="339437" y="4327374"/>
            <a:ext cx="3135956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Begin writing a new app with this template. Preview the app by running the code at the R command line.</a:t>
            </a:r>
          </a:p>
        </p:txBody>
      </p:sp>
      <p:sp>
        <p:nvSpPr>
          <p:cNvPr id="145" name="Rounded Rectangle"/>
          <p:cNvSpPr/>
          <p:nvPr/>
        </p:nvSpPr>
        <p:spPr>
          <a:xfrm>
            <a:off x="10351177" y="664805"/>
            <a:ext cx="3263901" cy="9593285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6" name="Inputs - collect values from the user"/>
          <p:cNvSpPr/>
          <p:nvPr/>
        </p:nvSpPr>
        <p:spPr>
          <a:xfrm>
            <a:off x="10348229" y="661328"/>
            <a:ext cx="3263901" cy="248842"/>
          </a:xfrm>
          <a:prstGeom prst="roundRect">
            <a:avLst>
              <a:gd name="adj" fmla="val 25876"/>
            </a:avLst>
          </a:prstGeom>
          <a:solidFill>
            <a:srgbClr val="007D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Inputs -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collect values from the user</a:t>
            </a:r>
          </a:p>
        </p:txBody>
      </p:sp>
      <p:sp>
        <p:nvSpPr>
          <p:cNvPr id="147" name="Text"/>
          <p:cNvSpPr txBox="1"/>
          <p:nvPr/>
        </p:nvSpPr>
        <p:spPr>
          <a:xfrm>
            <a:off x="10353960" y="877137"/>
            <a:ext cx="3263291" cy="286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007DD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48" name="actionButton(inputId, label, icon, …)…"/>
          <p:cNvSpPr txBox="1"/>
          <p:nvPr/>
        </p:nvSpPr>
        <p:spPr>
          <a:xfrm>
            <a:off x="11327263" y="1434933"/>
            <a:ext cx="2295407" cy="8820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actionButton(</a:t>
            </a:r>
            <a:r>
              <a:t>inputId, label,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icon,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actionLink(</a:t>
            </a:r>
            <a:r>
              <a:t>inputId, label,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checkboxGroupInput(</a:t>
            </a:r>
            <a:r>
              <a:t>inputId, label, choices,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selected, inline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checkboxInput(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</a:t>
            </a:r>
            <a:r>
              <a:rPr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</a:t>
            </a:r>
            <a: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dateInput(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value, min, max, format, startview, weekstart, language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dateRangeInput(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</a:t>
            </a:r>
            <a:r>
              <a:rPr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start, end, min, max, format, startview, weekstart, language, separator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fileInput(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</a:t>
            </a:r>
            <a:r>
              <a:rPr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multiple, accept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numericInput(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label, value,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min, max, step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passwordInput(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</a:t>
            </a:r>
            <a:r>
              <a:rPr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radioButtons(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label, choices,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selected, inline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selectInput(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label, choices,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selected, multiple, selectize, width, size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t> 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(also </a:t>
            </a:r>
            <a:r>
              <a: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selectizeInput()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sliderInput(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label, min, max, value,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step, round, format, locale, ticks, animate, width, sep, pre, post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submitButton(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text, icon</a:t>
            </a:r>
            <a:r>
              <a:rPr b="1"/>
              <a:t>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80000"/>
              </a:lnSpc>
              <a:spcBef>
                <a:spcPts val="2900"/>
              </a:spcBef>
              <a:defRPr sz="1067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(Prevents reactions across entire app)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0871" indent="-110871" algn="l" defTabSz="566674">
              <a:lnSpc>
                <a:spcPct val="80000"/>
              </a:lnSpc>
              <a:defRPr sz="1164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textInput(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inputId, label,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value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149" name="Access the current value of an input object with input$&lt;inputId&gt;. Input values are reactive."/>
          <p:cNvSpPr txBox="1"/>
          <p:nvPr/>
        </p:nvSpPr>
        <p:spPr>
          <a:xfrm>
            <a:off x="10412202" y="836857"/>
            <a:ext cx="313595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Access the current value of an input object with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input$&lt;inputId&gt;</a:t>
            </a:r>
            <a:r>
              <a:t>. Input values are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reactive</a:t>
            </a:r>
            <a:r>
              <a:t>.</a:t>
            </a:r>
          </a:p>
        </p:txBody>
      </p:sp>
      <p:sp>
        <p:nvSpPr>
          <p:cNvPr id="150" name="Share your app"/>
          <p:cNvSpPr txBox="1"/>
          <p:nvPr/>
        </p:nvSpPr>
        <p:spPr>
          <a:xfrm>
            <a:off x="282328" y="7182842"/>
            <a:ext cx="323951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007DD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Share your app</a:t>
            </a:r>
          </a:p>
        </p:txBody>
      </p:sp>
      <p:sp>
        <p:nvSpPr>
          <p:cNvPr id="151" name="The easiest way to share your app is to host it on shinyapps.io, a cloud based service from RStudio"/>
          <p:cNvSpPr txBox="1"/>
          <p:nvPr/>
        </p:nvSpPr>
        <p:spPr>
          <a:xfrm>
            <a:off x="1174331" y="7451342"/>
            <a:ext cx="224744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The easiest way to share your app is to host it on shinyapps.io, a cloud based service from RStudio</a:t>
            </a:r>
          </a:p>
        </p:txBody>
      </p:sp>
      <p:sp>
        <p:nvSpPr>
          <p:cNvPr id="152" name="Create a free or professional account at…"/>
          <p:cNvSpPr txBox="1"/>
          <p:nvPr/>
        </p:nvSpPr>
        <p:spPr>
          <a:xfrm>
            <a:off x="311398" y="8213225"/>
            <a:ext cx="3206770" cy="12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7800" indent="-177800" algn="l">
              <a:buClr>
                <a:srgbClr val="007DD6"/>
              </a:buClr>
              <a:buSzPct val="150000"/>
              <a:buAutoNum type="arabicPeriod" startAt="1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 a free or professional account at</a:t>
            </a:r>
          </a:p>
          <a:p>
            <a:pPr algn="l">
              <a:spcBef>
                <a:spcPts val="1200"/>
              </a:spcBef>
              <a:buClr>
                <a:srgbClr val="007DD6"/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http://shinyapps.io</a:t>
            </a:r>
          </a:p>
          <a:p>
            <a:pPr marL="177800" indent="-177800" algn="l">
              <a:buClr>
                <a:srgbClr val="007DD6"/>
              </a:buClr>
              <a:buSzPct val="150000"/>
              <a:buAutoNum type="arabicPeriod" startAt="2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Click the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Publish</a:t>
            </a:r>
            <a:r>
              <a:t> icon in the RStudio IDE (&gt;=0.99)</a:t>
            </a:r>
            <a:r>
              <a:rPr sz="1000"/>
              <a:t> </a:t>
            </a:r>
            <a:r>
              <a:t>or run:</a:t>
            </a:r>
          </a:p>
          <a:p>
            <a:pPr algn="l">
              <a:spcBef>
                <a:spcPts val="300"/>
              </a:spcBef>
              <a:buClr>
                <a:srgbClr val="007DD6"/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rsconnect::deployApp(</a:t>
            </a:r>
            <a:r>
              <a:t>"&lt;path to directory&gt;"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153" name=""/>
          <p:cNvSpPr txBox="1"/>
          <p:nvPr/>
        </p:nvSpPr>
        <p:spPr>
          <a:xfrm>
            <a:off x="285972" y="9691864"/>
            <a:ext cx="7270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solidFill>
                  <a:srgbClr val="007DD6">
                    <a:alpha val="20000"/>
                  </a:srgb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</a:t>
            </a:r>
          </a:p>
        </p:txBody>
      </p:sp>
      <p:sp>
        <p:nvSpPr>
          <p:cNvPr id="154" name=""/>
          <p:cNvSpPr txBox="1"/>
          <p:nvPr/>
        </p:nvSpPr>
        <p:spPr>
          <a:xfrm>
            <a:off x="420229" y="9875466"/>
            <a:ext cx="382361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500">
                <a:solidFill>
                  <a:srgbClr val="007DD6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</a:t>
            </a:r>
          </a:p>
        </p:txBody>
      </p:sp>
      <p:pic>
        <p:nvPicPr>
          <p:cNvPr id="155" name="Shiny-cheatsheet-2.pdf" descr="Shiny-cheatsheet-2.pdf"/>
          <p:cNvPicPr>
            <a:picLocks noChangeAspect="1"/>
          </p:cNvPicPr>
          <p:nvPr/>
        </p:nvPicPr>
        <p:blipFill>
          <a:blip r:embed="rId9">
            <a:extLst/>
          </a:blip>
          <a:srcRect l="0" t="58642" r="0" b="0"/>
          <a:stretch>
            <a:fillRect/>
          </a:stretch>
        </p:blipFill>
        <p:spPr>
          <a:xfrm>
            <a:off x="481829" y="5270156"/>
            <a:ext cx="259026" cy="188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roup" descr="Group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38985" y="5027305"/>
            <a:ext cx="344849" cy="21074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i - nested R functions that assemble an HTML user interface for your app…"/>
          <p:cNvSpPr txBox="1"/>
          <p:nvPr/>
        </p:nvSpPr>
        <p:spPr>
          <a:xfrm>
            <a:off x="359505" y="5745838"/>
            <a:ext cx="3135956" cy="1323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39700" indent="-139700" algn="l">
              <a:lnSpc>
                <a:spcPct val="90000"/>
              </a:lnSpc>
              <a:spcBef>
                <a:spcPts val="300"/>
              </a:spcBef>
              <a:buSzPct val="173000"/>
              <a:buChar char="•"/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ui </a:t>
            </a:r>
            <a:r>
              <a:t>- nested R functions that assemble an HTML user interface for your app</a:t>
            </a:r>
          </a:p>
          <a:p>
            <a:pPr marL="139700" indent="-139700" algn="l">
              <a:lnSpc>
                <a:spcPct val="90000"/>
              </a:lnSpc>
              <a:spcBef>
                <a:spcPts val="300"/>
              </a:spcBef>
              <a:buSzPct val="173000"/>
              <a:buChar char="•"/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server </a:t>
            </a:r>
            <a:r>
              <a:t>- a function with instructions on how  to build and rebuild the R objects displayed in the UI</a:t>
            </a:r>
          </a:p>
          <a:p>
            <a:pPr marL="139700" indent="-139700" algn="l">
              <a:lnSpc>
                <a:spcPct val="90000"/>
              </a:lnSpc>
              <a:spcBef>
                <a:spcPts val="300"/>
              </a:spcBef>
              <a:buSzPct val="173000"/>
              <a:buChar char="•"/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shinyApp</a:t>
            </a:r>
            <a:r>
              <a:t> - combines </a:t>
            </a:r>
            <a:r>
              <a:rPr sz="10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</a:t>
            </a:r>
            <a:r>
              <a:t> and </a:t>
            </a:r>
            <a:r>
              <a:rPr sz="10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</a:t>
            </a:r>
            <a:r>
              <a:t> into a functioning app. Wrap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runApp()</a:t>
            </a:r>
            <a:r>
              <a:t> if calling from a sourced script or inside a function.</a:t>
            </a:r>
          </a:p>
        </p:txBody>
      </p:sp>
      <p:sp>
        <p:nvSpPr>
          <p:cNvPr id="158" name="DT::renderDataTable(expr,…"/>
          <p:cNvSpPr txBox="1"/>
          <p:nvPr/>
        </p:nvSpPr>
        <p:spPr>
          <a:xfrm>
            <a:off x="4807179" y="6628207"/>
            <a:ext cx="2645722" cy="373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DT::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renderDataTable(</a:t>
            </a:r>
            <a:r>
              <a:rPr sz="1200"/>
              <a:t>expr</a:t>
            </a:r>
            <a:r>
              <a:rPr sz="1200">
                <a:solidFill>
                  <a:srgbClr val="A6AAA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</a:t>
            </a:r>
            <a:r>
              <a:rPr>
                <a:solidFill>
                  <a:srgbClr val="A6AAA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>
              <a:solidFill>
                <a:srgbClr val="A6AAA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algn="l">
              <a:lnSpc>
                <a:spcPct val="80000"/>
              </a:lnSpc>
              <a:defRPr sz="110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options, callback,  escape,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env, quoted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renderImage(</a:t>
            </a:r>
            <a:r>
              <a:rPr sz="1200"/>
              <a:t>expr</a:t>
            </a:r>
            <a:r>
              <a:rPr sz="12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env, quoted, deleteFile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renderPlot(</a:t>
            </a:r>
            <a:r>
              <a:rPr sz="1200"/>
              <a:t>expr</a:t>
            </a:r>
            <a:r>
              <a:rPr sz="1200">
                <a:solidFill>
                  <a:srgbClr val="A6AAA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</a:t>
            </a:r>
            <a:r>
              <a:rPr>
                <a:solidFill>
                  <a:srgbClr val="A6AAA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width, height, res, …, env, quoted, func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renderPrint(</a:t>
            </a:r>
            <a:r>
              <a:rPr sz="1200"/>
              <a:t>expr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env, quoted, func, </a:t>
            </a:r>
            <a:endParaRPr>
              <a:solidFill>
                <a:srgbClr val="53585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width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renderTable(</a:t>
            </a:r>
            <a:r>
              <a:rPr sz="1200"/>
              <a:t>expr</a:t>
            </a:r>
            <a:r>
              <a:rPr sz="12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…, env, quoted, func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renderText(</a:t>
            </a:r>
            <a:r>
              <a:rPr sz="1200"/>
              <a:t>expr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env, quoted, func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 b="1"/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renderUI(</a:t>
            </a:r>
            <a:r>
              <a:rPr sz="1200"/>
              <a:t>expr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env, quoted, func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59" name="dataTableOutput(outputId, icon, …)…"/>
          <p:cNvSpPr txBox="1"/>
          <p:nvPr/>
        </p:nvSpPr>
        <p:spPr>
          <a:xfrm>
            <a:off x="7557448" y="6632117"/>
            <a:ext cx="2645721" cy="373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 algn="l"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solidFill>
                  <a:srgbClr val="007DD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dataTableOutput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200"/>
              <a:t>outputId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icon, …</a:t>
            </a:r>
            <a:r>
              <a:rPr b="1"/>
              <a:t>)</a:t>
            </a:r>
            <a:endParaRPr b="1"/>
          </a:p>
          <a:p>
            <a:pPr marL="114300" indent="-114300" algn="l"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 b="1"/>
          </a:p>
          <a:p>
            <a:pPr marL="114300" indent="-114300" algn="l"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solidFill>
                  <a:srgbClr val="007DD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imageOutput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200"/>
              <a:t>outputId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width, height, click, dblclick, hover, hoverDelay, hoverDelayType, brush, clickId, hoverId, inline</a:t>
            </a:r>
            <a:r>
              <a:rPr b="1" sz="1000"/>
              <a:t>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solidFill>
                  <a:srgbClr val="007DD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plotOutput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200"/>
              <a:t>outputId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width, height, click, dblclick, hover, hoverDelay, hoverDelayType, brush, clickId, hoverId, inline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verbatimTextOutput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lnSpc>
                <a:spcPct val="80000"/>
              </a:lnSpc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007DD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tableOutput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t>outputId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solidFill>
                  <a:srgbClr val="007DD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textOutput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200"/>
              <a:t>outputId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container, inline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solidFill>
                <a:srgbClr val="A6AAA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solidFill>
                  <a:srgbClr val="007DD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uiOutput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200"/>
              <a:t>outputId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inline, container,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00">
                <a:solidFill>
                  <a:srgbClr val="007DD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htmlOutput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200"/>
              <a:t>outputId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inline, container, …</a:t>
            </a:r>
            <a:r>
              <a:rPr b="1"/>
              <a:t>)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6472497" y="658246"/>
            <a:ext cx="3754276" cy="1811847"/>
            <a:chOff x="355600" y="0"/>
            <a:chExt cx="3754275" cy="1811845"/>
          </a:xfrm>
        </p:grpSpPr>
        <p:sp>
          <p:nvSpPr>
            <p:cNvPr id="160" name="library(shiny)…"/>
            <p:cNvSpPr/>
            <p:nvPr/>
          </p:nvSpPr>
          <p:spPr>
            <a:xfrm>
              <a:off x="355600" y="0"/>
              <a:ext cx="2474855" cy="181184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lnSpc>
                  <a:spcPct val="80000"/>
                </a:lnSpc>
                <a:defRPr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 algn="l">
                <a:lnSpc>
                  <a:spcPct val="80000"/>
                </a:lnSpc>
                <a:defRPr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defRPr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ui &lt;- fluidPage(</a:t>
              </a:r>
            </a:p>
            <a:p>
              <a:pPr algn="l">
                <a:lnSpc>
                  <a:spcPct val="90000"/>
                </a:lnSpc>
                <a:defRPr sz="9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 algn="l">
                <a:lnSpc>
                  <a:spcPct val="90000"/>
                </a:lnSpc>
                <a:defRPr sz="9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 algn="l">
                <a:lnSpc>
                  <a:spcPct val="90000"/>
                </a:lnSpc>
                <a:defRPr sz="9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solidFill>
                    <a:srgbClr val="007DD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 algn="l">
                <a:lnSpc>
                  <a:spcPct val="80000"/>
                </a:lnSpc>
                <a:defRPr sz="900">
                  <a:solidFill>
                    <a:srgbClr val="929292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  <a:p>
              <a:pPr algn="l">
                <a:lnSpc>
                  <a:spcPct val="80000"/>
                </a:lnSpc>
                <a:defRPr sz="900">
                  <a:solidFill>
                    <a:srgbClr val="929292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defRPr sz="900">
                  <a:solidFill>
                    <a:srgbClr val="929292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server &lt;- function(input, output) {</a:t>
              </a:r>
            </a:p>
            <a:p>
              <a:pPr algn="l">
                <a:lnSpc>
                  <a:spcPct val="80000"/>
                </a:lnSpc>
                <a:defRPr sz="9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solidFill>
                    <a:srgbClr val="007DD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t> &lt;- </a:t>
              </a:r>
              <a:r>
                <a:rPr b="1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t>({</a:t>
              </a:r>
            </a:p>
            <a:p>
              <a:pPr algn="l">
                <a:lnSpc>
                  <a:spcPct val="80000"/>
                </a:lnSpc>
                <a:defRPr sz="9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hist(rnorm(</a:t>
              </a: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t>))</a:t>
              </a:r>
            </a:p>
            <a:p>
              <a:pPr algn="l">
                <a:lnSpc>
                  <a:spcPct val="80000"/>
                </a:lnSpc>
                <a:defRPr sz="9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 algn="l">
                <a:lnSpc>
                  <a:spcPct val="80000"/>
                </a:lnSpc>
                <a:defRPr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  <a:p>
              <a:pPr algn="l">
                <a:lnSpc>
                  <a:spcPct val="80000"/>
                </a:lnSpc>
                <a:defRPr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defRPr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 = ui, server = server)</a:t>
              </a:r>
            </a:p>
          </p:txBody>
        </p:sp>
        <p:pic>
          <p:nvPicPr>
            <p:cNvPr id="161" name="Screen Shot 2015-06-08 at 11.50.27 AM.png" descr="Screen Shot 2015-06-08 at 11.50.27 AM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910137" y="15875"/>
              <a:ext cx="1199739" cy="1795971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62" name="Arrow"/>
            <p:cNvSpPr/>
            <p:nvPr/>
          </p:nvSpPr>
          <p:spPr>
            <a:xfrm>
              <a:off x="2738794" y="634826"/>
              <a:ext cx="287203" cy="276334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4" name="Add inputs to the UI with *Input() functions…"/>
          <p:cNvSpPr txBox="1"/>
          <p:nvPr/>
        </p:nvSpPr>
        <p:spPr>
          <a:xfrm>
            <a:off x="3667218" y="677749"/>
            <a:ext cx="2802297" cy="177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 inputs to the UI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*Input()</a:t>
            </a:r>
            <a:r>
              <a:t> functions</a:t>
            </a:r>
          </a:p>
          <a:p>
            <a:pPr algn="l"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 outputs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*Output()</a:t>
            </a:r>
            <a:r>
              <a:t> functions</a:t>
            </a:r>
          </a:p>
          <a:p>
            <a:pPr algn="l"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Tell server how to render outputs with R in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server function. To do this:</a:t>
            </a:r>
          </a:p>
          <a:p>
            <a:pPr marL="152400" indent="-152400" algn="l">
              <a:spcBef>
                <a:spcPts val="300"/>
              </a:spcBef>
              <a:buClr>
                <a:srgbClr val="007DD6"/>
              </a:buClr>
              <a:buSzPct val="100000"/>
              <a:buAutoNum type="arabicPeriod" startAt="1"/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Refer to outputs with </a:t>
            </a:r>
            <a:r>
              <a:rPr b="1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output$&lt;id&gt;</a:t>
            </a:r>
          </a:p>
          <a:p>
            <a:pPr marL="152400" indent="-152400" algn="l">
              <a:spcBef>
                <a:spcPts val="300"/>
              </a:spcBef>
              <a:buClr>
                <a:srgbClr val="007DD6"/>
              </a:buClr>
              <a:buSzPct val="100000"/>
              <a:buAutoNum type="arabicPeriod" startAt="1"/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Refer to inputs with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input$&lt;id&gt;</a:t>
            </a:r>
          </a:p>
          <a:p>
            <a:pPr marL="152400" indent="-152400" algn="l">
              <a:spcBef>
                <a:spcPts val="300"/>
              </a:spcBef>
              <a:buClr>
                <a:srgbClr val="007DD6"/>
              </a:buClr>
              <a:buSzPct val="100000"/>
              <a:buAutoNum type="arabicPeriod" startAt="1"/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Wrap code in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render*()</a:t>
            </a:r>
            <a:r>
              <a:t> function before saving to output</a:t>
            </a:r>
          </a:p>
        </p:txBody>
      </p:sp>
      <p:sp>
        <p:nvSpPr>
          <p:cNvPr id="165" name="Line"/>
          <p:cNvSpPr/>
          <p:nvPr/>
        </p:nvSpPr>
        <p:spPr>
          <a:xfrm>
            <a:off x="6224031" y="840320"/>
            <a:ext cx="232014" cy="239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53" y="5435"/>
                  <a:pt x="3788" y="10433"/>
                  <a:pt x="7844" y="14330"/>
                </a:cubicBezTo>
                <a:cubicBezTo>
                  <a:pt x="11625" y="17964"/>
                  <a:pt x="16396" y="20485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66" name="Line"/>
          <p:cNvSpPr/>
          <p:nvPr/>
        </p:nvSpPr>
        <p:spPr>
          <a:xfrm>
            <a:off x="5903793" y="1092470"/>
            <a:ext cx="552253" cy="202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588" y="4444"/>
                  <a:pt x="5307" y="8292"/>
                  <a:pt x="8130" y="11504"/>
                </a:cubicBezTo>
                <a:cubicBezTo>
                  <a:pt x="12444" y="16413"/>
                  <a:pt x="16971" y="1980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67" name="Line"/>
          <p:cNvSpPr/>
          <p:nvPr/>
        </p:nvSpPr>
        <p:spPr>
          <a:xfrm>
            <a:off x="5874511" y="1718038"/>
            <a:ext cx="580074" cy="80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5" fill="norm" stroke="1" extrusionOk="0">
                <a:moveTo>
                  <a:pt x="0" y="0"/>
                </a:moveTo>
                <a:cubicBezTo>
                  <a:pt x="3172" y="7939"/>
                  <a:pt x="6455" y="13630"/>
                  <a:pt x="9796" y="16981"/>
                </a:cubicBezTo>
                <a:cubicBezTo>
                  <a:pt x="13704" y="20903"/>
                  <a:pt x="17667" y="21600"/>
                  <a:pt x="21600" y="19058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68" name="Line"/>
          <p:cNvSpPr/>
          <p:nvPr/>
        </p:nvSpPr>
        <p:spPr>
          <a:xfrm>
            <a:off x="5723223" y="1912983"/>
            <a:ext cx="735331" cy="2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7" fill="norm" stroke="1" extrusionOk="0">
                <a:moveTo>
                  <a:pt x="0" y="0"/>
                </a:moveTo>
                <a:cubicBezTo>
                  <a:pt x="3160" y="11230"/>
                  <a:pt x="6346" y="17721"/>
                  <a:pt x="9539" y="19435"/>
                </a:cubicBezTo>
                <a:cubicBezTo>
                  <a:pt x="13571" y="21600"/>
                  <a:pt x="17603" y="16147"/>
                  <a:pt x="21600" y="312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69" name="Line"/>
          <p:cNvSpPr/>
          <p:nvPr/>
        </p:nvSpPr>
        <p:spPr>
          <a:xfrm>
            <a:off x="6226897" y="1890833"/>
            <a:ext cx="2035906" cy="344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9" fill="norm" stroke="1" extrusionOk="0">
                <a:moveTo>
                  <a:pt x="0" y="17653"/>
                </a:moveTo>
                <a:cubicBezTo>
                  <a:pt x="3780" y="16960"/>
                  <a:pt x="7559" y="17555"/>
                  <a:pt x="11331" y="19113"/>
                </a:cubicBezTo>
                <a:cubicBezTo>
                  <a:pt x="14702" y="20505"/>
                  <a:pt x="18355" y="21600"/>
                  <a:pt x="20649" y="8053"/>
                </a:cubicBezTo>
                <a:cubicBezTo>
                  <a:pt x="21050" y="5689"/>
                  <a:pt x="21372" y="2966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70" name="Double Arrow"/>
          <p:cNvSpPr/>
          <p:nvPr/>
        </p:nvSpPr>
        <p:spPr>
          <a:xfrm>
            <a:off x="6704905" y="6526419"/>
            <a:ext cx="759923" cy="429216"/>
          </a:xfrm>
          <a:prstGeom prst="leftRightArrow">
            <a:avLst>
              <a:gd name="adj1" fmla="val 61369"/>
              <a:gd name="adj2" fmla="val 56462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&amp;"/>
          <p:cNvSpPr txBox="1"/>
          <p:nvPr/>
        </p:nvSpPr>
        <p:spPr>
          <a:xfrm>
            <a:off x="7308143" y="9948081"/>
            <a:ext cx="264082" cy="30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600">
                <a:solidFill>
                  <a:srgbClr val="D6D6D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72" name="Save your template as app.R. Alternatively, split your template into two files named ui.R and server.R."/>
          <p:cNvSpPr txBox="1"/>
          <p:nvPr/>
        </p:nvSpPr>
        <p:spPr>
          <a:xfrm>
            <a:off x="3673969" y="2579961"/>
            <a:ext cx="6537665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Save your template as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app.R</a:t>
            </a:r>
            <a:r>
              <a:t>. Alternatively, split your template into two files named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ui.R</a:t>
            </a:r>
            <a:r>
              <a:t> and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server.R</a:t>
            </a:r>
            <a:r>
              <a:t>.</a:t>
            </a:r>
          </a:p>
        </p:txBody>
      </p:sp>
      <p:sp>
        <p:nvSpPr>
          <p:cNvPr id="173" name="library(shiny)…"/>
          <p:cNvSpPr/>
          <p:nvPr/>
        </p:nvSpPr>
        <p:spPr>
          <a:xfrm>
            <a:off x="3746495" y="2855869"/>
            <a:ext cx="2474856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50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 algn="l">
              <a:lnSpc>
                <a:spcPct val="80000"/>
              </a:lnSpc>
              <a:defRPr sz="9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ui &lt;- </a:t>
            </a:r>
            <a:r>
              <a:rPr>
                <a:solidFill>
                  <a:srgbClr val="000000"/>
                </a:solidFill>
              </a:rPr>
              <a:t>fluidPage(</a:t>
            </a:r>
            <a:endParaRPr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numericInput(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inputId =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"n"</a:t>
            </a:r>
            <a:r>
              <a:t>, 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"Sample size", value = 25),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plotOutput(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outputId = "hist"</a:t>
            </a:r>
            <a:r>
              <a:t>)</a:t>
            </a:r>
          </a:p>
          <a:p>
            <a:pPr algn="l">
              <a:lnSpc>
                <a:spcPct val="80000"/>
              </a:lnSpc>
              <a:spcBef>
                <a:spcPts val="500"/>
              </a:spcBef>
              <a:defRPr sz="9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lnSpc>
                <a:spcPct val="80000"/>
              </a:lnSpc>
              <a:defRPr sz="9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</a:t>
            </a:r>
            <a:r>
              <a:rPr>
                <a:solidFill>
                  <a:schemeClr val="accent1"/>
                </a:solidFill>
              </a:rPr>
              <a:t>function(input, output) {</a:t>
            </a:r>
            <a:endParaRPr>
              <a:solidFill>
                <a:schemeClr val="accent1"/>
              </a:solidFill>
            </a:endParaRPr>
          </a:p>
          <a:p>
            <a:pPr algn="l">
              <a:lnSpc>
                <a:spcPct val="8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chemeClr val="accent1"/>
                </a:solidFill>
              </a:rPr>
              <a:t>  </a:t>
            </a:r>
            <a:r>
              <a:rPr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output$hist</a:t>
            </a:r>
            <a:r>
              <a:rPr>
                <a:solidFill>
                  <a:schemeClr val="accent1"/>
                </a:solidFill>
              </a:rPr>
              <a:t> &lt;- </a:t>
            </a:r>
            <a:r>
              <a:rPr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renderPlot</a:t>
            </a:r>
            <a:r>
              <a:rPr>
                <a:solidFill>
                  <a:schemeClr val="accent1"/>
                </a:solidFill>
              </a:rPr>
              <a:t>({</a:t>
            </a:r>
            <a:endParaRPr>
              <a:solidFill>
                <a:schemeClr val="accent1"/>
              </a:solidFill>
            </a:endParaRPr>
          </a:p>
          <a:p>
            <a:pPr algn="l">
              <a:lnSpc>
                <a:spcPct val="8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chemeClr val="accent1"/>
                </a:solidFill>
              </a:rPr>
              <a:t>    hist(rnorm(</a:t>
            </a:r>
            <a:r>
              <a:rPr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input$n</a:t>
            </a:r>
            <a:r>
              <a:rPr>
                <a:solidFill>
                  <a:schemeClr val="accent1"/>
                </a:solidFill>
              </a:rPr>
              <a:t>))</a:t>
            </a:r>
            <a:endParaRPr>
              <a:solidFill>
                <a:schemeClr val="accent1"/>
              </a:solidFill>
            </a:endParaRPr>
          </a:p>
          <a:p>
            <a:pPr algn="l">
              <a:lnSpc>
                <a:spcPct val="8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chemeClr val="accent1"/>
                </a:solidFill>
              </a:rPr>
              <a:t>  })</a:t>
            </a:r>
            <a:endParaRPr>
              <a:solidFill>
                <a:schemeClr val="accent1"/>
              </a:solidFill>
            </a:endParaRPr>
          </a:p>
          <a:p>
            <a:pPr algn="l">
              <a:lnSpc>
                <a:spcPct val="80000"/>
              </a:lnSpc>
              <a:spcBef>
                <a:spcPts val="500"/>
              </a:spcBef>
              <a:defRPr sz="9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chemeClr val="accent1"/>
                </a:solidFill>
              </a:rPr>
              <a:t>}</a:t>
            </a:r>
          </a:p>
          <a:p>
            <a:pPr algn="l">
              <a:lnSpc>
                <a:spcPct val="80000"/>
              </a:lnSpc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 = ui, server = server)</a:t>
            </a:r>
          </a:p>
        </p:txBody>
      </p:sp>
      <p:sp>
        <p:nvSpPr>
          <p:cNvPr id="174" name="# ui.R…"/>
          <p:cNvSpPr/>
          <p:nvPr/>
        </p:nvSpPr>
        <p:spPr>
          <a:xfrm>
            <a:off x="6324860" y="2856390"/>
            <a:ext cx="2208156" cy="841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50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ui.R</a:t>
            </a:r>
          </a:p>
          <a:p>
            <a:pPr algn="l">
              <a:lnSpc>
                <a:spcPct val="8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fluidPage(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numericInput(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inputId =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"n"</a:t>
            </a:r>
            <a:r>
              <a:t>, 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"Sample size", value = 25),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plotOutput(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outputId = "hist"</a:t>
            </a:r>
            <a:r>
              <a:t>)</a:t>
            </a:r>
          </a:p>
          <a:p>
            <a:pPr algn="l">
              <a:lnSpc>
                <a:spcPct val="8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</p:txBody>
      </p:sp>
      <p:sp>
        <p:nvSpPr>
          <p:cNvPr id="175" name="# server.R…"/>
          <p:cNvSpPr/>
          <p:nvPr/>
        </p:nvSpPr>
        <p:spPr>
          <a:xfrm>
            <a:off x="6324107" y="3779638"/>
            <a:ext cx="2209801" cy="7991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50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server.R</a:t>
            </a:r>
          </a:p>
          <a:p>
            <a:pPr algn="l">
              <a:lnSpc>
                <a:spcPct val="80000"/>
              </a:lnSpc>
              <a:defRPr sz="9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function(input, output) {</a:t>
            </a:r>
          </a:p>
          <a:p>
            <a:pPr algn="l">
              <a:lnSpc>
                <a:spcPct val="80000"/>
              </a:lnSpc>
              <a:defRPr sz="9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output$hist</a:t>
            </a:r>
            <a:r>
              <a:t> &lt;-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renderPlot</a:t>
            </a:r>
            <a:r>
              <a:t>({</a:t>
            </a:r>
          </a:p>
          <a:p>
            <a:pPr algn="l">
              <a:lnSpc>
                <a:spcPct val="80000"/>
              </a:lnSpc>
              <a:defRPr sz="9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hist(rnorm(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input$n</a:t>
            </a:r>
            <a:r>
              <a:t>))</a:t>
            </a:r>
          </a:p>
          <a:p>
            <a:pPr algn="l">
              <a:lnSpc>
                <a:spcPct val="80000"/>
              </a:lnSpc>
              <a:defRPr sz="9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 algn="l">
              <a:lnSpc>
                <a:spcPct val="80000"/>
              </a:lnSpc>
              <a:defRPr sz="9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176" name="ui.R contains everything…"/>
          <p:cNvSpPr txBox="1"/>
          <p:nvPr/>
        </p:nvSpPr>
        <p:spPr>
          <a:xfrm>
            <a:off x="8530738" y="2887140"/>
            <a:ext cx="1809254" cy="167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ui.R</a:t>
            </a:r>
            <a:r>
              <a:t> contains everything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you would save to ui.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server.R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ends with the function you would save </a:t>
            </a:r>
            <a:endParaRPr b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server.</a:t>
            </a:r>
            <a:endParaRPr b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 b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No need to call </a:t>
            </a:r>
            <a:endParaRPr b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shinyApp()</a:t>
            </a:r>
            <a:r>
              <a:rPr b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</a:t>
            </a:r>
          </a:p>
        </p:txBody>
      </p:sp>
      <p:sp>
        <p:nvSpPr>
          <p:cNvPr id="177" name="Arrow"/>
          <p:cNvSpPr/>
          <p:nvPr/>
        </p:nvSpPr>
        <p:spPr>
          <a:xfrm>
            <a:off x="6143442" y="3221198"/>
            <a:ext cx="287203" cy="276333"/>
          </a:xfrm>
          <a:prstGeom prst="rightArrow">
            <a:avLst>
              <a:gd name="adj1" fmla="val 54581"/>
              <a:gd name="adj2" fmla="val 6058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8" name="Arrow"/>
          <p:cNvSpPr/>
          <p:nvPr/>
        </p:nvSpPr>
        <p:spPr>
          <a:xfrm>
            <a:off x="6143442" y="4056469"/>
            <a:ext cx="287203" cy="276333"/>
          </a:xfrm>
          <a:prstGeom prst="rightArrow">
            <a:avLst>
              <a:gd name="adj1" fmla="val 54581"/>
              <a:gd name="adj2" fmla="val 6058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9" name="Text"/>
          <p:cNvSpPr txBox="1"/>
          <p:nvPr/>
        </p:nvSpPr>
        <p:spPr>
          <a:xfrm>
            <a:off x="10348229" y="885813"/>
            <a:ext cx="3259282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80" name="Screen Shot 2015-06-08 at 6.15.38 PM.png" descr="Screen Shot 2015-06-08 at 6.15.38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44385" y="1402717"/>
            <a:ext cx="540386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 Shot 2015-06-08 at 6.15.50 PM.png" descr="Screen Shot 2015-06-08 at 6.15.5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611711" y="1933457"/>
            <a:ext cx="380333" cy="185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 Shot 2015-06-08 at 6.38.58 PM.png" descr="Screen Shot 2015-06-08 at 6.38.58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437862" y="8516470"/>
            <a:ext cx="759924" cy="429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15-06-08 at 6.37.47 PM.png" descr="Screen Shot 2015-06-08 at 6.37.47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503652" y="2474788"/>
            <a:ext cx="635001" cy="52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 Shot 2015-06-08 at 6.38.04 PM.png" descr="Screen Shot 2015-06-08 at 6.38.04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427017" y="5876988"/>
            <a:ext cx="762001" cy="28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 Shot 2015-06-08 at 6.38.19 PM.png" descr="Screen Shot 2015-06-08 at 6.38.19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427017" y="5203902"/>
            <a:ext cx="762001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 Shot 2015-06-08 at 6.38.31 PM.png" descr="Screen Shot 2015-06-08 at 6.38.31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0424861" y="6545779"/>
            <a:ext cx="762001" cy="26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 Shot 2015-06-08 at 6.38.39 PM.png" descr="Screen Shot 2015-06-08 at 6.38.39 PM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475661" y="7065245"/>
            <a:ext cx="635001" cy="515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 Shot 2015-06-08 at 6.47.00 PM.png" descr="Screen Shot 2015-06-08 at 6.47.00 PM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424861" y="9956225"/>
            <a:ext cx="762001" cy="26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15-06-08 at 6.49.56 PM.png" descr="Screen Shot 2015-06-08 at 6.49.56 PM.png"/>
          <p:cNvPicPr>
            <a:picLocks noChangeAspect="1"/>
          </p:cNvPicPr>
          <p:nvPr/>
        </p:nvPicPr>
        <p:blipFill>
          <a:blip r:embed="rId22">
            <a:extLst/>
          </a:blip>
          <a:srcRect l="0" t="12405" r="0" b="0"/>
          <a:stretch>
            <a:fillRect/>
          </a:stretch>
        </p:blipFill>
        <p:spPr>
          <a:xfrm>
            <a:off x="10393111" y="7646359"/>
            <a:ext cx="825501" cy="8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 Shot 2015-06-08 at 6.52.55 PM.png" descr="Screen Shot 2015-06-08 at 6.52.55 PM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541752" y="3626984"/>
            <a:ext cx="558801" cy="7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 Shot 2015-06-08 at 6.53.35 PM.png" descr="Screen Shot 2015-06-08 at 6.53.35 PM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551861" y="4433705"/>
            <a:ext cx="563983" cy="74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 Shot 2015-06-08 at 6.16.03 PM.png" descr="Screen Shot 2015-06-08 at 6.16.03 PM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0515902" y="3142034"/>
            <a:ext cx="635001" cy="14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15-06-08 at 6.21.32 PM.png" descr="Screen Shot 2015-06-08 at 6.21.32 PM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424861" y="9322247"/>
            <a:ext cx="762001" cy="23217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works…"/>
          <p:cNvSpPr txBox="1"/>
          <p:nvPr/>
        </p:nvSpPr>
        <p:spPr>
          <a:xfrm>
            <a:off x="6844163" y="6541676"/>
            <a:ext cx="479601" cy="3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60000"/>
              </a:lnSpc>
              <a:defRPr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works</a:t>
            </a:r>
          </a:p>
          <a:p>
            <a:pPr>
              <a:lnSpc>
                <a:spcPct val="60000"/>
              </a:lnSpc>
              <a:defRPr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with</a:t>
            </a:r>
          </a:p>
        </p:txBody>
      </p:sp>
      <p:pic>
        <p:nvPicPr>
          <p:cNvPr id="195" name="Screen Shot 2015-06-08 at 7.35.38 PM.png" descr="Screen Shot 2015-06-08 at 7.35.38 PM.png"/>
          <p:cNvPicPr>
            <a:picLocks noChangeAspect="1"/>
          </p:cNvPicPr>
          <p:nvPr/>
        </p:nvPicPr>
        <p:blipFill>
          <a:blip r:embed="rId27">
            <a:extLst/>
          </a:blip>
          <a:srcRect l="0" t="0" r="0" b="36091"/>
          <a:stretch>
            <a:fillRect/>
          </a:stretch>
        </p:blipFill>
        <p:spPr>
          <a:xfrm>
            <a:off x="3833992" y="8837944"/>
            <a:ext cx="759923" cy="3567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196" name="Screen Shot 2015-06-08 at 7.34.57 PM.png" descr="Screen Shot 2015-06-08 at 7.34.57 PM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817240" y="6667606"/>
            <a:ext cx="793521" cy="412328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197" name="RStudio-Logo-Black-Letters.png" descr="RStudio-Logo-Black-Letters.png"/>
          <p:cNvPicPr>
            <a:picLocks noChangeAspect="1"/>
          </p:cNvPicPr>
          <p:nvPr/>
        </p:nvPicPr>
        <p:blipFill>
          <a:blip r:embed="rId6">
            <a:extLst/>
          </a:blip>
          <a:srcRect l="0" t="0" r="63329" b="0"/>
          <a:stretch>
            <a:fillRect/>
          </a:stretch>
        </p:blipFill>
        <p:spPr>
          <a:xfrm>
            <a:off x="4030326" y="7318309"/>
            <a:ext cx="390081" cy="373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 Shot 2015-06-08 at 7.30.35 PM.png" descr="Screen Shot 2015-06-08 at 7.30.35 PM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3920981" y="7810173"/>
            <a:ext cx="574835" cy="426042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199" name="Screen Shot 2015-06-08 at 7.31.04 PM.png" descr="Screen Shot 2015-06-08 at 7.31.04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842091" y="8328424"/>
            <a:ext cx="759537" cy="180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15-06-08 at 7.31.32 PM.png" descr="Screen Shot 2015-06-08 at 7.31.32 P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4024730" y="9241135"/>
            <a:ext cx="367337" cy="24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15-06-02 at 3.22.54 PM.png" descr="Screen Shot 2015-06-02 at 3.22.54 PM.png"/>
          <p:cNvPicPr>
            <a:picLocks noChangeAspect="1"/>
          </p:cNvPicPr>
          <p:nvPr/>
        </p:nvPicPr>
        <p:blipFill>
          <a:blip r:embed="rId32">
            <a:extLst/>
          </a:blip>
          <a:srcRect l="11544" t="9515" r="11544" b="62886"/>
          <a:stretch>
            <a:fillRect/>
          </a:stretch>
        </p:blipFill>
        <p:spPr>
          <a:xfrm>
            <a:off x="3827398" y="9806122"/>
            <a:ext cx="762001" cy="378637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ave each app as a directory that contains an app.R file (or a server.R file and a ui.R file) plus optional extra files."/>
          <p:cNvSpPr txBox="1"/>
          <p:nvPr/>
        </p:nvSpPr>
        <p:spPr>
          <a:xfrm>
            <a:off x="3718785" y="4660786"/>
            <a:ext cx="6537666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Save each app as a directory that contains an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app.R</a:t>
            </a:r>
            <a:r>
              <a:t> file (or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server.R</a:t>
            </a:r>
            <a:r>
              <a:t> file and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ui.R</a:t>
            </a:r>
            <a:r>
              <a:t> file) plus optional extra files.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3767133" y="4801079"/>
            <a:ext cx="1936585" cy="1416803"/>
            <a:chOff x="0" y="7337"/>
            <a:chExt cx="1936584" cy="1416801"/>
          </a:xfrm>
        </p:grpSpPr>
        <p:sp>
          <p:nvSpPr>
            <p:cNvPr id="203" name="Rounded Rectangle"/>
            <p:cNvSpPr/>
            <p:nvPr/>
          </p:nvSpPr>
          <p:spPr>
            <a:xfrm>
              <a:off x="0" y="110548"/>
              <a:ext cx="1936585" cy="1265246"/>
            </a:xfrm>
            <a:prstGeom prst="roundRect">
              <a:avLst>
                <a:gd name="adj" fmla="val 3082"/>
              </a:avLst>
            </a:pr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app-name"/>
            <p:cNvSpPr txBox="1"/>
            <p:nvPr/>
          </p:nvSpPr>
          <p:spPr>
            <a:xfrm>
              <a:off x="393964" y="7337"/>
              <a:ext cx="1148657" cy="339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app-name</a:t>
              </a:r>
            </a:p>
          </p:txBody>
        </p:sp>
        <p:sp>
          <p:nvSpPr>
            <p:cNvPr id="205" name="Circle"/>
            <p:cNvSpPr/>
            <p:nvPr/>
          </p:nvSpPr>
          <p:spPr>
            <a:xfrm>
              <a:off x="58935" y="163332"/>
              <a:ext cx="88901" cy="889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Circle"/>
            <p:cNvSpPr/>
            <p:nvPr/>
          </p:nvSpPr>
          <p:spPr>
            <a:xfrm>
              <a:off x="178660" y="163332"/>
              <a:ext cx="88901" cy="889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Circle"/>
            <p:cNvSpPr/>
            <p:nvPr/>
          </p:nvSpPr>
          <p:spPr>
            <a:xfrm>
              <a:off x="305279" y="163332"/>
              <a:ext cx="88901" cy="889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Rounded Rectangle"/>
            <p:cNvSpPr/>
            <p:nvPr/>
          </p:nvSpPr>
          <p:spPr>
            <a:xfrm>
              <a:off x="38100" y="379464"/>
              <a:ext cx="1867430" cy="962278"/>
            </a:xfrm>
            <a:prstGeom prst="roundRect">
              <a:avLst>
                <a:gd name="adj" fmla="val 320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Rectangle"/>
            <p:cNvSpPr/>
            <p:nvPr/>
          </p:nvSpPr>
          <p:spPr>
            <a:xfrm>
              <a:off x="39455" y="283792"/>
              <a:ext cx="1862602" cy="1949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app.R"/>
            <p:cNvSpPr txBox="1"/>
            <p:nvPr/>
          </p:nvSpPr>
          <p:spPr>
            <a:xfrm>
              <a:off x="428200" y="192693"/>
              <a:ext cx="684648" cy="325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defRPr b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app.R</a:t>
              </a: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86896" y="554988"/>
              <a:ext cx="1608142" cy="869151"/>
              <a:chOff x="0" y="0"/>
              <a:chExt cx="1608140" cy="869149"/>
            </a:xfrm>
          </p:grpSpPr>
          <p:sp>
            <p:nvSpPr>
              <p:cNvPr id="211" name=""/>
              <p:cNvSpPr txBox="1"/>
              <p:nvPr/>
            </p:nvSpPr>
            <p:spPr>
              <a:xfrm>
                <a:off x="0" y="544109"/>
                <a:ext cx="310527" cy="325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defRPr sz="1300">
                    <a:solidFill>
                      <a:srgbClr val="007DD6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/>
                <a:r>
                  <a:t></a:t>
                </a:r>
              </a:p>
            </p:txBody>
          </p:sp>
          <p:sp>
            <p:nvSpPr>
              <p:cNvPr id="212" name="DESCRIPTION"/>
              <p:cNvSpPr txBox="1"/>
              <p:nvPr/>
            </p:nvSpPr>
            <p:spPr>
              <a:xfrm>
                <a:off x="341303" y="0"/>
                <a:ext cx="1265214" cy="325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defRPr sz="1100">
                    <a:solidFill>
                      <a:srgbClr val="007DD6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DESCRIPTION</a:t>
                </a:r>
              </a:p>
            </p:txBody>
          </p:sp>
          <p:sp>
            <p:nvSpPr>
              <p:cNvPr id="213" name="README"/>
              <p:cNvSpPr txBox="1"/>
              <p:nvPr/>
            </p:nvSpPr>
            <p:spPr>
              <a:xfrm>
                <a:off x="341303" y="183804"/>
                <a:ext cx="835993" cy="32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defRPr sz="1100">
                    <a:solidFill>
                      <a:srgbClr val="007DD6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README</a:t>
                </a:r>
              </a:p>
            </p:txBody>
          </p:sp>
          <p:sp>
            <p:nvSpPr>
              <p:cNvPr id="214" name="&lt;other files&gt;"/>
              <p:cNvSpPr txBox="1"/>
              <p:nvPr/>
            </p:nvSpPr>
            <p:spPr>
              <a:xfrm>
                <a:off x="341303" y="350285"/>
                <a:ext cx="1266838" cy="32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defRPr sz="1100">
                    <a:solidFill>
                      <a:srgbClr val="007DD6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&lt;other files&gt;</a:t>
                </a:r>
              </a:p>
            </p:txBody>
          </p:sp>
          <p:sp>
            <p:nvSpPr>
              <p:cNvPr id="215" name="www"/>
              <p:cNvSpPr txBox="1"/>
              <p:nvPr/>
            </p:nvSpPr>
            <p:spPr>
              <a:xfrm>
                <a:off x="341303" y="518709"/>
                <a:ext cx="532830" cy="325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defRPr sz="1100">
                    <a:solidFill>
                      <a:srgbClr val="007DD6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www</a:t>
                </a:r>
              </a:p>
            </p:txBody>
          </p:sp>
          <p:sp>
            <p:nvSpPr>
              <p:cNvPr id="216" name=""/>
              <p:cNvSpPr txBox="1"/>
              <p:nvPr/>
            </p:nvSpPr>
            <p:spPr>
              <a:xfrm>
                <a:off x="7257" y="19050"/>
                <a:ext cx="296013" cy="325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defRPr sz="1300">
                    <a:solidFill>
                      <a:srgbClr val="007DD6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/>
                <a:r>
                  <a:t></a:t>
                </a:r>
              </a:p>
            </p:txBody>
          </p:sp>
          <p:sp>
            <p:nvSpPr>
              <p:cNvPr id="217" name=""/>
              <p:cNvSpPr txBox="1"/>
              <p:nvPr/>
            </p:nvSpPr>
            <p:spPr>
              <a:xfrm>
                <a:off x="7257" y="199810"/>
                <a:ext cx="296013" cy="325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defRPr sz="1300">
                    <a:solidFill>
                      <a:srgbClr val="007DD6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/>
                <a:r>
                  <a:t></a:t>
                </a:r>
              </a:p>
            </p:txBody>
          </p:sp>
          <p:sp>
            <p:nvSpPr>
              <p:cNvPr id="218" name=""/>
              <p:cNvSpPr txBox="1"/>
              <p:nvPr/>
            </p:nvSpPr>
            <p:spPr>
              <a:xfrm>
                <a:off x="7257" y="374251"/>
                <a:ext cx="296013" cy="32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defRPr sz="1300">
                    <a:solidFill>
                      <a:srgbClr val="007DD6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/>
                <a:r>
                  <a:t></a:t>
                </a:r>
              </a:p>
            </p:txBody>
          </p:sp>
        </p:grpSp>
      </p:grpSp>
      <p:sp>
        <p:nvSpPr>
          <p:cNvPr id="221" name="The directory name is the name of the app…"/>
          <p:cNvSpPr txBox="1"/>
          <p:nvPr/>
        </p:nvSpPr>
        <p:spPr>
          <a:xfrm>
            <a:off x="5912987" y="4872353"/>
            <a:ext cx="3273905" cy="13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directory name is the name of the app</a:t>
            </a:r>
          </a:p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(optional) defines objects available to both 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ui.R and server.R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(optional) used in showcase mode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(optional) data, scripts, etc.</a:t>
            </a:r>
          </a:p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(optional) directory of files to share with web</a:t>
            </a:r>
          </a:p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browsers (images, CSS, .js, etc.) Must be named "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www</a:t>
            </a:r>
            <a:r>
              <a:t>"</a:t>
            </a:r>
          </a:p>
        </p:txBody>
      </p:sp>
      <p:sp>
        <p:nvSpPr>
          <p:cNvPr id="222" name="Line"/>
          <p:cNvSpPr/>
          <p:nvPr/>
        </p:nvSpPr>
        <p:spPr>
          <a:xfrm>
            <a:off x="5750053" y="4992169"/>
            <a:ext cx="193636" cy="2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500" y="19096"/>
                  <a:pt x="17398" y="16708"/>
                  <a:pt x="15294" y="14437"/>
                </a:cubicBezTo>
                <a:cubicBezTo>
                  <a:pt x="10206" y="8944"/>
                  <a:pt x="5108" y="4132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23" name="Line"/>
          <p:cNvSpPr/>
          <p:nvPr/>
        </p:nvSpPr>
        <p:spPr>
          <a:xfrm>
            <a:off x="5204218" y="5523114"/>
            <a:ext cx="739472" cy="61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59" fill="norm" stroke="1" extrusionOk="0">
                <a:moveTo>
                  <a:pt x="21600" y="15542"/>
                </a:moveTo>
                <a:cubicBezTo>
                  <a:pt x="18014" y="20428"/>
                  <a:pt x="14395" y="21600"/>
                  <a:pt x="10790" y="19043"/>
                </a:cubicBezTo>
                <a:cubicBezTo>
                  <a:pt x="7149" y="16461"/>
                  <a:pt x="3537" y="10086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24" name="Line"/>
          <p:cNvSpPr/>
          <p:nvPr/>
        </p:nvSpPr>
        <p:spPr>
          <a:xfrm>
            <a:off x="5191749" y="5763709"/>
            <a:ext cx="751940" cy="109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64" fill="norm" stroke="1" extrusionOk="0">
                <a:moveTo>
                  <a:pt x="21600" y="0"/>
                </a:moveTo>
                <a:cubicBezTo>
                  <a:pt x="17955" y="8267"/>
                  <a:pt x="14196" y="14137"/>
                  <a:pt x="10378" y="17525"/>
                </a:cubicBezTo>
                <a:cubicBezTo>
                  <a:pt x="6939" y="20576"/>
                  <a:pt x="3466" y="21600"/>
                  <a:pt x="0" y="20586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25" name="Line"/>
          <p:cNvSpPr/>
          <p:nvPr/>
        </p:nvSpPr>
        <p:spPr>
          <a:xfrm>
            <a:off x="4680177" y="5901808"/>
            <a:ext cx="1263513" cy="151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28" fill="norm" stroke="1" extrusionOk="0">
                <a:moveTo>
                  <a:pt x="21600" y="0"/>
                </a:moveTo>
                <a:cubicBezTo>
                  <a:pt x="18706" y="6682"/>
                  <a:pt x="15757" y="11758"/>
                  <a:pt x="12774" y="15190"/>
                </a:cubicBezTo>
                <a:cubicBezTo>
                  <a:pt x="8546" y="20055"/>
                  <a:pt x="4267" y="21600"/>
                  <a:pt x="0" y="19802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26" name="Line"/>
          <p:cNvSpPr/>
          <p:nvPr/>
        </p:nvSpPr>
        <p:spPr>
          <a:xfrm>
            <a:off x="4926769" y="5570313"/>
            <a:ext cx="1016921" cy="14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07" fill="norm" stroke="1" extrusionOk="0">
                <a:moveTo>
                  <a:pt x="21600" y="0"/>
                </a:moveTo>
                <a:cubicBezTo>
                  <a:pt x="17866" y="9912"/>
                  <a:pt x="13950" y="16382"/>
                  <a:pt x="9960" y="19233"/>
                </a:cubicBezTo>
                <a:cubicBezTo>
                  <a:pt x="6648" y="21600"/>
                  <a:pt x="3307" y="21456"/>
                  <a:pt x="0" y="18803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27" name="Launch apps with runApp(&lt;path to directory&gt;)"/>
          <p:cNvSpPr txBox="1"/>
          <p:nvPr/>
        </p:nvSpPr>
        <p:spPr>
          <a:xfrm>
            <a:off x="8757615" y="5157774"/>
            <a:ext cx="1359284" cy="5549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Launch apps with </a:t>
            </a:r>
            <a:r>
              <a:rPr b="0" sz="1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runApp(&lt;path to directory&gt;)</a:t>
            </a:r>
          </a:p>
        </p:txBody>
      </p:sp>
      <p:pic>
        <p:nvPicPr>
          <p:cNvPr id="228" name="Shiny-cheatsheet-2.pdf" descr="Shiny-cheatsheet-2.pdf"/>
          <p:cNvPicPr>
            <a:picLocks noChangeAspect="1"/>
          </p:cNvPicPr>
          <p:nvPr/>
        </p:nvPicPr>
        <p:blipFill>
          <a:blip r:embed="rId9">
            <a:extLst/>
          </a:blip>
          <a:srcRect l="0" t="58276" r="0" b="0"/>
          <a:stretch>
            <a:fillRect/>
          </a:stretch>
        </p:blipFill>
        <p:spPr>
          <a:xfrm>
            <a:off x="344110" y="7465334"/>
            <a:ext cx="884268" cy="647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hinyapps.pdf" descr="shinyapps.pdf"/>
          <p:cNvPicPr>
            <a:picLocks noChangeAspect="1"/>
          </p:cNvPicPr>
          <p:nvPr/>
        </p:nvPicPr>
        <p:blipFill>
          <a:blip r:embed="rId33">
            <a:extLst/>
          </a:blip>
          <a:srcRect l="17885" t="5894" r="14963" b="24080"/>
          <a:stretch>
            <a:fillRect/>
          </a:stretch>
        </p:blipFill>
        <p:spPr>
          <a:xfrm>
            <a:off x="479257" y="7523262"/>
            <a:ext cx="627063" cy="44685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"/>
          <p:cNvSpPr txBox="1"/>
          <p:nvPr/>
        </p:nvSpPr>
        <p:spPr>
          <a:xfrm>
            <a:off x="3861287" y="5011915"/>
            <a:ext cx="296013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defRPr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</a:t>
            </a:r>
          </a:p>
        </p:txBody>
      </p:sp>
      <p:sp>
        <p:nvSpPr>
          <p:cNvPr id="231" name=".r"/>
          <p:cNvSpPr txBox="1"/>
          <p:nvPr/>
        </p:nvSpPr>
        <p:spPr>
          <a:xfrm>
            <a:off x="3879566" y="5036545"/>
            <a:ext cx="22320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defRPr sz="9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.r</a:t>
            </a:r>
          </a:p>
        </p:txBody>
      </p:sp>
      <p:sp>
        <p:nvSpPr>
          <p:cNvPr id="232" name="global.R"/>
          <p:cNvSpPr txBox="1"/>
          <p:nvPr/>
        </p:nvSpPr>
        <p:spPr>
          <a:xfrm>
            <a:off x="4195333" y="5170931"/>
            <a:ext cx="1265214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l">
              <a:defRPr sz="1100">
                <a:solidFill>
                  <a:srgbClr val="007DD6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global.R</a:t>
            </a:r>
          </a:p>
        </p:txBody>
      </p:sp>
      <p:sp>
        <p:nvSpPr>
          <p:cNvPr id="233" name=""/>
          <p:cNvSpPr txBox="1"/>
          <p:nvPr/>
        </p:nvSpPr>
        <p:spPr>
          <a:xfrm>
            <a:off x="3861287" y="5189981"/>
            <a:ext cx="296013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defRPr sz="1300">
                <a:solidFill>
                  <a:srgbClr val="007DD6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</a:t>
            </a:r>
          </a:p>
        </p:txBody>
      </p:sp>
      <p:sp>
        <p:nvSpPr>
          <p:cNvPr id="234" name="Line"/>
          <p:cNvSpPr/>
          <p:nvPr/>
        </p:nvSpPr>
        <p:spPr>
          <a:xfrm>
            <a:off x="5179645" y="5212126"/>
            <a:ext cx="764044" cy="128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04" fill="norm" stroke="1" extrusionOk="0">
                <a:moveTo>
                  <a:pt x="21600" y="0"/>
                </a:moveTo>
                <a:cubicBezTo>
                  <a:pt x="19224" y="5123"/>
                  <a:pt x="16792" y="9333"/>
                  <a:pt x="14320" y="12603"/>
                </a:cubicBezTo>
                <a:cubicBezTo>
                  <a:pt x="9625" y="18813"/>
                  <a:pt x="4814" y="21600"/>
                  <a:pt x="0" y="20898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35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34" invalidUrl="" action="" tgtFrame="" tooltip="" history="1" highlightClick="0" endSnd="0"/>
              </a:rPr>
              <a:t>http://www.rstudio.com/resources/cheatsheets/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ounded Rectangle"/>
          <p:cNvSpPr/>
          <p:nvPr/>
        </p:nvSpPr>
        <p:spPr>
          <a:xfrm>
            <a:off x="246303" y="189780"/>
            <a:ext cx="6682489" cy="10125549"/>
          </a:xfrm>
          <a:prstGeom prst="roundRect">
            <a:avLst>
              <a:gd name="adj" fmla="val 1976"/>
            </a:avLst>
          </a:prstGeom>
          <a:solidFill>
            <a:srgbClr val="007DD6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38" name="Rounded Rectangle"/>
          <p:cNvSpPr/>
          <p:nvPr/>
        </p:nvSpPr>
        <p:spPr>
          <a:xfrm>
            <a:off x="333457" y="278703"/>
            <a:ext cx="6508732" cy="3514571"/>
          </a:xfrm>
          <a:prstGeom prst="roundRect">
            <a:avLst>
              <a:gd name="adj" fmla="val 111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39" name="Reactivity"/>
          <p:cNvSpPr/>
          <p:nvPr/>
        </p:nvSpPr>
        <p:spPr>
          <a:xfrm>
            <a:off x="330427" y="277557"/>
            <a:ext cx="6515101" cy="320381"/>
          </a:xfrm>
          <a:prstGeom prst="roundRect">
            <a:avLst>
              <a:gd name="adj" fmla="val 20098"/>
            </a:avLst>
          </a:prstGeom>
          <a:solidFill>
            <a:srgbClr val="007D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Reactivity</a:t>
            </a:r>
          </a:p>
        </p:txBody>
      </p:sp>
      <p:sp>
        <p:nvSpPr>
          <p:cNvPr id="240" name="Rounded Rectangle"/>
          <p:cNvSpPr/>
          <p:nvPr/>
        </p:nvSpPr>
        <p:spPr>
          <a:xfrm>
            <a:off x="7058833" y="260355"/>
            <a:ext cx="3268912" cy="10071836"/>
          </a:xfrm>
          <a:prstGeom prst="roundRect">
            <a:avLst>
              <a:gd name="adj" fmla="val 1194"/>
            </a:avLst>
          </a:prstGeom>
          <a:solidFill>
            <a:srgbClr val="007DD6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41" name="Rounded Rectangle"/>
          <p:cNvSpPr/>
          <p:nvPr/>
        </p:nvSpPr>
        <p:spPr>
          <a:xfrm>
            <a:off x="10425448" y="260355"/>
            <a:ext cx="3268912" cy="10071836"/>
          </a:xfrm>
          <a:prstGeom prst="roundRect">
            <a:avLst>
              <a:gd name="adj" fmla="val 1194"/>
            </a:avLst>
          </a:prstGeom>
          <a:solidFill>
            <a:srgbClr val="007DD6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grpSp>
        <p:nvGrpSpPr>
          <p:cNvPr id="245" name="Group"/>
          <p:cNvGrpSpPr/>
          <p:nvPr/>
        </p:nvGrpSpPr>
        <p:grpSpPr>
          <a:xfrm>
            <a:off x="325002" y="8148914"/>
            <a:ext cx="3218222" cy="2061886"/>
            <a:chOff x="0" y="0"/>
            <a:chExt cx="3218221" cy="2061885"/>
          </a:xfrm>
        </p:grpSpPr>
        <p:sp>
          <p:nvSpPr>
            <p:cNvPr id="242" name="Rounded Rectangle"/>
            <p:cNvSpPr/>
            <p:nvPr/>
          </p:nvSpPr>
          <p:spPr>
            <a:xfrm>
              <a:off x="2560" y="4485"/>
              <a:ext cx="3213101" cy="2057401"/>
            </a:xfrm>
            <a:prstGeom prst="roundRect">
              <a:avLst>
                <a:gd name="adj" fmla="val 18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43" name="Modularize reactions"/>
            <p:cNvSpPr/>
            <p:nvPr/>
          </p:nvSpPr>
          <p:spPr>
            <a:xfrm>
              <a:off x="0" y="0"/>
              <a:ext cx="3213100" cy="248841"/>
            </a:xfrm>
            <a:prstGeom prst="roundRect">
              <a:avLst>
                <a:gd name="adj" fmla="val 25876"/>
              </a:avLst>
            </a:prstGeom>
            <a:solidFill>
              <a:srgbClr val="00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Modularize reactions</a:t>
              </a:r>
            </a:p>
          </p:txBody>
        </p:sp>
        <p:sp>
          <p:nvSpPr>
            <p:cNvPr id="244" name="Text"/>
            <p:cNvSpPr txBox="1"/>
            <p:nvPr/>
          </p:nvSpPr>
          <p:spPr>
            <a:xfrm>
              <a:off x="5730" y="215808"/>
              <a:ext cx="3212492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246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247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48" name="UI"/>
          <p:cNvSpPr/>
          <p:nvPr/>
        </p:nvSpPr>
        <p:spPr>
          <a:xfrm>
            <a:off x="7054988" y="211017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007D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UI</a:t>
            </a:r>
          </a:p>
        </p:txBody>
      </p:sp>
      <p:sp>
        <p:nvSpPr>
          <p:cNvPr id="249" name="Layouts"/>
          <p:cNvSpPr/>
          <p:nvPr/>
        </p:nvSpPr>
        <p:spPr>
          <a:xfrm>
            <a:off x="10427954" y="214194"/>
            <a:ext cx="3263901" cy="320381"/>
          </a:xfrm>
          <a:prstGeom prst="roundRect">
            <a:avLst>
              <a:gd name="adj" fmla="val 20098"/>
            </a:avLst>
          </a:prstGeom>
          <a:solidFill>
            <a:srgbClr val="007D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Layouts</a:t>
            </a:r>
          </a:p>
        </p:txBody>
      </p:sp>
      <p:pic>
        <p:nvPicPr>
          <p:cNvPr id="250" name="reactive-functions.pdf" descr="reactive-functions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7217" y="1065014"/>
            <a:ext cx="6440661" cy="255943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Learn more at shiny.rstudio.com/tutorial  •  shiny  0.12.0  •  Updated: 01/16"/>
          <p:cNvSpPr txBox="1"/>
          <p:nvPr/>
        </p:nvSpPr>
        <p:spPr>
          <a:xfrm>
            <a:off x="10107578" y="10340910"/>
            <a:ext cx="3656904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shiny.rstudio.com/tutorial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shiny  0.12.0  •  Updated: 01/16</a:t>
            </a:r>
          </a:p>
        </p:txBody>
      </p:sp>
      <p:sp>
        <p:nvSpPr>
          <p:cNvPr id="252" name="Reactive values work together with reactive functions. Call a reactive value from within the arguments of one of these functions to avoid the error Operation not allowed without an active reactive context."/>
          <p:cNvSpPr txBox="1"/>
          <p:nvPr/>
        </p:nvSpPr>
        <p:spPr>
          <a:xfrm>
            <a:off x="343612" y="581796"/>
            <a:ext cx="6488422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Reactive values work together with reactive functions. Call a reactive value from within the arguments of one of these functions to avoid the error </a:t>
            </a:r>
            <a:r>
              <a:rPr sz="9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Operation not allowed without an active reactive context.</a:t>
            </a:r>
          </a:p>
        </p:txBody>
      </p:sp>
      <p:sp>
        <p:nvSpPr>
          <p:cNvPr id="253" name="Add static HTML elements with tags, a list of functions that parallel common HTML tags, e.g. tags$a(). Unnamed arguments will be passed into the tag; named arguments will become tag attributes."/>
          <p:cNvSpPr txBox="1"/>
          <p:nvPr/>
        </p:nvSpPr>
        <p:spPr>
          <a:xfrm>
            <a:off x="7646979" y="2300361"/>
            <a:ext cx="2624430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467359">
              <a:lnSpc>
                <a:spcPct val="90000"/>
              </a:lnSpc>
              <a:spcBef>
                <a:spcPts val="900"/>
              </a:spcBef>
              <a:defRPr sz="96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Add static HTML elements with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</a:t>
            </a:r>
            <a:r>
              <a:t>, a list of functions that parallel common HTML tags, e.g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tags$a()</a:t>
            </a:r>
            <a:r>
              <a:t>.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t>Unnamed arguments will be passed into the tag; named arguments will become tag attributes.</a:t>
            </a:r>
          </a:p>
        </p:txBody>
      </p:sp>
      <p:grpSp>
        <p:nvGrpSpPr>
          <p:cNvPr id="257" name="Group"/>
          <p:cNvGrpSpPr/>
          <p:nvPr/>
        </p:nvGrpSpPr>
        <p:grpSpPr>
          <a:xfrm>
            <a:off x="324780" y="6007100"/>
            <a:ext cx="3221309" cy="2057401"/>
            <a:chOff x="0" y="0"/>
            <a:chExt cx="3221307" cy="2057400"/>
          </a:xfrm>
        </p:grpSpPr>
        <p:sp>
          <p:nvSpPr>
            <p:cNvPr id="254" name="Rounded Rectangle"/>
            <p:cNvSpPr/>
            <p:nvPr/>
          </p:nvSpPr>
          <p:spPr>
            <a:xfrm>
              <a:off x="0" y="0"/>
              <a:ext cx="3213100" cy="2057401"/>
            </a:xfrm>
            <a:prstGeom prst="roundRect">
              <a:avLst>
                <a:gd name="adj" fmla="val 18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55" name="Prevent reactions"/>
            <p:cNvSpPr/>
            <p:nvPr/>
          </p:nvSpPr>
          <p:spPr>
            <a:xfrm>
              <a:off x="3086" y="0"/>
              <a:ext cx="3213101" cy="248841"/>
            </a:xfrm>
            <a:prstGeom prst="roundRect">
              <a:avLst>
                <a:gd name="adj" fmla="val 25876"/>
              </a:avLst>
            </a:prstGeom>
            <a:solidFill>
              <a:srgbClr val="00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Prevent reactions</a:t>
              </a:r>
            </a:p>
          </p:txBody>
        </p:sp>
        <p:sp>
          <p:nvSpPr>
            <p:cNvPr id="256" name="Text"/>
            <p:cNvSpPr txBox="1"/>
            <p:nvPr/>
          </p:nvSpPr>
          <p:spPr>
            <a:xfrm>
              <a:off x="8817" y="215808"/>
              <a:ext cx="3212491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327867" y="3873291"/>
            <a:ext cx="3218222" cy="2058228"/>
            <a:chOff x="0" y="0"/>
            <a:chExt cx="3218221" cy="2058226"/>
          </a:xfrm>
        </p:grpSpPr>
        <p:sp>
          <p:nvSpPr>
            <p:cNvPr id="258" name="Rounded Rectangle"/>
            <p:cNvSpPr/>
            <p:nvPr/>
          </p:nvSpPr>
          <p:spPr>
            <a:xfrm>
              <a:off x="1854" y="826"/>
              <a:ext cx="3213101" cy="2057401"/>
            </a:xfrm>
            <a:prstGeom prst="roundRect">
              <a:avLst>
                <a:gd name="adj" fmla="val 18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59" name="Create your own reactive values"/>
            <p:cNvSpPr/>
            <p:nvPr/>
          </p:nvSpPr>
          <p:spPr>
            <a:xfrm>
              <a:off x="0" y="0"/>
              <a:ext cx="3213100" cy="248841"/>
            </a:xfrm>
            <a:prstGeom prst="roundRect">
              <a:avLst>
                <a:gd name="adj" fmla="val 25876"/>
              </a:avLst>
            </a:prstGeom>
            <a:solidFill>
              <a:srgbClr val="00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Create your own reactive values</a:t>
              </a:r>
            </a:p>
          </p:txBody>
        </p:sp>
        <p:sp>
          <p:nvSpPr>
            <p:cNvPr id="260" name="Text"/>
            <p:cNvSpPr txBox="1"/>
            <p:nvPr/>
          </p:nvSpPr>
          <p:spPr>
            <a:xfrm>
              <a:off x="5730" y="215808"/>
              <a:ext cx="3212492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3614396" y="8148914"/>
            <a:ext cx="3218222" cy="2061886"/>
            <a:chOff x="0" y="0"/>
            <a:chExt cx="3218221" cy="2061885"/>
          </a:xfrm>
        </p:grpSpPr>
        <p:sp>
          <p:nvSpPr>
            <p:cNvPr id="262" name="Rounded Rectangle"/>
            <p:cNvSpPr/>
            <p:nvPr/>
          </p:nvSpPr>
          <p:spPr>
            <a:xfrm>
              <a:off x="2560" y="4485"/>
              <a:ext cx="3213101" cy="2057401"/>
            </a:xfrm>
            <a:prstGeom prst="roundRect">
              <a:avLst>
                <a:gd name="adj" fmla="val 18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63" name="Delay reactions"/>
            <p:cNvSpPr/>
            <p:nvPr/>
          </p:nvSpPr>
          <p:spPr>
            <a:xfrm>
              <a:off x="0" y="0"/>
              <a:ext cx="3213100" cy="248841"/>
            </a:xfrm>
            <a:prstGeom prst="roundRect">
              <a:avLst>
                <a:gd name="adj" fmla="val 25876"/>
              </a:avLst>
            </a:prstGeom>
            <a:solidFill>
              <a:srgbClr val="00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Delay reactions</a:t>
              </a:r>
            </a:p>
          </p:txBody>
        </p:sp>
        <p:sp>
          <p:nvSpPr>
            <p:cNvPr id="264" name="Text"/>
            <p:cNvSpPr txBox="1"/>
            <p:nvPr/>
          </p:nvSpPr>
          <p:spPr>
            <a:xfrm>
              <a:off x="5730" y="215808"/>
              <a:ext cx="3212492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3614174" y="6007100"/>
            <a:ext cx="3221309" cy="2057401"/>
            <a:chOff x="0" y="0"/>
            <a:chExt cx="3221307" cy="2057400"/>
          </a:xfrm>
        </p:grpSpPr>
        <p:sp>
          <p:nvSpPr>
            <p:cNvPr id="266" name="Rounded Rectangle"/>
            <p:cNvSpPr/>
            <p:nvPr/>
          </p:nvSpPr>
          <p:spPr>
            <a:xfrm>
              <a:off x="0" y="0"/>
              <a:ext cx="3213100" cy="2057401"/>
            </a:xfrm>
            <a:prstGeom prst="roundRect">
              <a:avLst>
                <a:gd name="adj" fmla="val 18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67" name="Trigger arbitrary code"/>
            <p:cNvSpPr/>
            <p:nvPr/>
          </p:nvSpPr>
          <p:spPr>
            <a:xfrm>
              <a:off x="3086" y="0"/>
              <a:ext cx="3213101" cy="248841"/>
            </a:xfrm>
            <a:prstGeom prst="roundRect">
              <a:avLst>
                <a:gd name="adj" fmla="val 25876"/>
              </a:avLst>
            </a:prstGeom>
            <a:solidFill>
              <a:srgbClr val="00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Trigger arbitrary code</a:t>
              </a:r>
            </a:p>
          </p:txBody>
        </p:sp>
        <p:sp>
          <p:nvSpPr>
            <p:cNvPr id="268" name="Text"/>
            <p:cNvSpPr txBox="1"/>
            <p:nvPr/>
          </p:nvSpPr>
          <p:spPr>
            <a:xfrm>
              <a:off x="8817" y="215808"/>
              <a:ext cx="3212491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3617261" y="3873291"/>
            <a:ext cx="3218222" cy="2058228"/>
            <a:chOff x="0" y="0"/>
            <a:chExt cx="3218221" cy="2058226"/>
          </a:xfrm>
        </p:grpSpPr>
        <p:sp>
          <p:nvSpPr>
            <p:cNvPr id="270" name="Rounded Rectangle"/>
            <p:cNvSpPr/>
            <p:nvPr/>
          </p:nvSpPr>
          <p:spPr>
            <a:xfrm>
              <a:off x="1854" y="826"/>
              <a:ext cx="3213101" cy="2057401"/>
            </a:xfrm>
            <a:prstGeom prst="roundRect">
              <a:avLst>
                <a:gd name="adj" fmla="val 18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71" name="Render reactive output"/>
            <p:cNvSpPr/>
            <p:nvPr/>
          </p:nvSpPr>
          <p:spPr>
            <a:xfrm>
              <a:off x="0" y="0"/>
              <a:ext cx="3213100" cy="248841"/>
            </a:xfrm>
            <a:prstGeom prst="roundRect">
              <a:avLst>
                <a:gd name="adj" fmla="val 25876"/>
              </a:avLst>
            </a:prstGeom>
            <a:solidFill>
              <a:srgbClr val="00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Render reactive output</a:t>
              </a:r>
            </a:p>
          </p:txBody>
        </p:sp>
        <p:sp>
          <p:nvSpPr>
            <p:cNvPr id="272" name="Text"/>
            <p:cNvSpPr txBox="1"/>
            <p:nvPr/>
          </p:nvSpPr>
          <p:spPr>
            <a:xfrm>
              <a:off x="5730" y="215808"/>
              <a:ext cx="3212492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274" name="# example snippets…"/>
          <p:cNvSpPr/>
          <p:nvPr/>
        </p:nvSpPr>
        <p:spPr>
          <a:xfrm>
            <a:off x="374058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example snippets</a:t>
            </a:r>
          </a:p>
          <a:p>
            <a:pPr algn="l">
              <a:lnSpc>
                <a:spcPct val="80000"/>
              </a:lnSpc>
              <a:spcBef>
                <a:spcPts val="500"/>
              </a:spcBef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b="1" sz="8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textInput("a","","A")</a:t>
            </a:r>
          </a:p>
          <a:p>
            <a:pPr algn="l">
              <a:lnSpc>
                <a:spcPct val="80000"/>
              </a:lnSpc>
              <a:defRPr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 algn="l">
              <a:lnSpc>
                <a:spcPct val="80000"/>
              </a:lnSpc>
              <a:defRPr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 algn="l">
              <a:lnSpc>
                <a:spcPct val="80000"/>
              </a:lnSpc>
              <a:defRPr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929292"/>
                </a:solidFill>
              </a:rPr>
              <a:t> </a:t>
            </a:r>
            <a:r>
              <a:rPr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</a:t>
            </a:r>
            <a:r>
              <a:rPr>
                <a:solidFill>
                  <a:srgbClr val="929292"/>
                </a:solidFill>
              </a:rPr>
              <a:t> &lt;-</a:t>
            </a:r>
            <a:r>
              <a:t> </a:t>
            </a:r>
            <a:r>
              <a:rPr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reactiveValues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rv$number &lt;- 5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275" name="library(shiny)…"/>
          <p:cNvSpPr/>
          <p:nvPr/>
        </p:nvSpPr>
        <p:spPr>
          <a:xfrm>
            <a:off x="374058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renderText({</a:t>
            </a:r>
          </a:p>
          <a:p>
            <a:pPr algn="l">
              <a:lnSpc>
                <a:spcPct val="80000"/>
              </a:lnSpc>
              <a:defRPr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isolate({input$a})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76" name="library(shiny)…"/>
          <p:cNvSpPr/>
          <p:nvPr/>
        </p:nvSpPr>
        <p:spPr>
          <a:xfrm>
            <a:off x="3668027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 algn="l">
              <a:lnSpc>
                <a:spcPct val="80000"/>
              </a:lnSpc>
              <a:defRPr sz="8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 algn="l">
              <a:lnSpc>
                <a:spcPct val="80000"/>
              </a:lnSpc>
              <a:defRPr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renderText({</a:t>
            </a:r>
          </a:p>
          <a:p>
            <a:pPr algn="l">
              <a:lnSpc>
                <a:spcPct val="80000"/>
              </a:lnSpc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input$a</a:t>
            </a:r>
          </a:p>
          <a:p>
            <a:pPr algn="l">
              <a:lnSpc>
                <a:spcPct val="80000"/>
              </a:lnSpc>
              <a:defRPr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77" name="library(shiny)…"/>
          <p:cNvSpPr/>
          <p:nvPr/>
        </p:nvSpPr>
        <p:spPr>
          <a:xfrm>
            <a:off x="3668027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 algn="l">
              <a:lnSpc>
                <a:spcPct val="80000"/>
              </a:lnSpc>
              <a:defRPr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observeEvent(input$go,{</a:t>
            </a:r>
          </a:p>
          <a:p>
            <a:pPr algn="l">
              <a:lnSpc>
                <a:spcPct val="80000"/>
              </a:lnSpc>
              <a:defRPr b="1" sz="8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print(input$a)</a:t>
            </a:r>
          </a:p>
          <a:p>
            <a:pPr algn="l">
              <a:lnSpc>
                <a:spcPct val="80000"/>
              </a:lnSpc>
              <a:defRPr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78" name="library(shiny)…"/>
          <p:cNvSpPr/>
          <p:nvPr/>
        </p:nvSpPr>
        <p:spPr>
          <a:xfrm>
            <a:off x="3668027" y="8447806"/>
            <a:ext cx="1511197" cy="1710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actionButton("go","Go"),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 algn="l">
              <a:lnSpc>
                <a:spcPct val="80000"/>
              </a:lnSpc>
              <a:defRPr b="1" sz="75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eventReactive(</a:t>
            </a:r>
          </a:p>
          <a:p>
            <a:pPr algn="l">
              <a:lnSpc>
                <a:spcPct val="80000"/>
              </a:lnSpc>
              <a:defRPr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input$go,{input$a})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 algn="l">
              <a:lnSpc>
                <a:spcPct val="80000"/>
              </a:lnSpc>
              <a:defRPr sz="75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A6AAA9"/>
                </a:solidFill>
              </a:rPr>
              <a:t>   </a:t>
            </a:r>
            <a:r>
              <a:rPr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  <a:endParaRPr>
              <a:solidFill>
                <a:srgbClr val="A6AAA9"/>
              </a:solidFill>
            </a:endParaRP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79" name="library(shiny)…"/>
          <p:cNvSpPr/>
          <p:nvPr/>
        </p:nvSpPr>
        <p:spPr>
          <a:xfrm>
            <a:off x="374058" y="8422406"/>
            <a:ext cx="1513929" cy="1710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textInput("z","","Z"),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 </a:t>
            </a:r>
          </a:p>
          <a:p>
            <a:pPr algn="l">
              <a:lnSpc>
                <a:spcPct val="80000"/>
              </a:lnSpc>
              <a:defRPr b="1" sz="75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reactive({</a:t>
            </a:r>
          </a:p>
          <a:p>
            <a:pPr algn="l">
              <a:lnSpc>
                <a:spcPct val="80000"/>
              </a:lnSpc>
              <a:defRPr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paste(input$a,input$z)})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 algn="l">
              <a:lnSpc>
                <a:spcPct val="80000"/>
              </a:lnSpc>
              <a:defRPr sz="75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 algn="l">
              <a:lnSpc>
                <a:spcPct val="80000"/>
              </a:lnSpc>
              <a:defRPr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0" name="render*() functions…"/>
          <p:cNvSpPr txBox="1"/>
          <p:nvPr/>
        </p:nvSpPr>
        <p:spPr>
          <a:xfrm>
            <a:off x="5264360" y="4155022"/>
            <a:ext cx="1523454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render*() functions</a:t>
            </a:r>
          </a:p>
          <a:p>
            <a:pPr algn="l">
              <a:lnSpc>
                <a:spcPct val="80000"/>
              </a:lnSpc>
              <a:spcBef>
                <a:spcPts val="1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(see front page)</a:t>
            </a:r>
          </a:p>
        </p:txBody>
      </p:sp>
      <p:sp>
        <p:nvSpPr>
          <p:cNvPr id="281" name="observeEvent(eventExpr, handlerExpr, event.env, event.quoted, handler.env, handler.quoted, labe, suspended, priority, domain, autoDestroy, ignoreNULL)"/>
          <p:cNvSpPr txBox="1"/>
          <p:nvPr/>
        </p:nvSpPr>
        <p:spPr>
          <a:xfrm>
            <a:off x="5216064" y="6297284"/>
            <a:ext cx="1622551" cy="9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observeEvent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rPr sz="1000"/>
              <a:t> </a:t>
            </a:r>
            <a:r>
              <a:rPr sz="1100"/>
              <a:t>handlerExpr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</a:t>
            </a:r>
            <a:r>
              <a:rPr sz="1100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sz="11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event.env, </a:t>
            </a:r>
            <a:r>
              <a:rPr sz="10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event.quoted, handler.env, handler.quoted, labe, suspended, priority, domain, autoDestroy, ignoreNULL</a:t>
            </a:r>
            <a:r>
              <a:rPr sz="10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2" name="eventReactive(eventExpr, valueExpr, event.env, event.quoted, value.env, value.quoted, label, domain, ignoreNULL)"/>
          <p:cNvSpPr txBox="1"/>
          <p:nvPr/>
        </p:nvSpPr>
        <p:spPr>
          <a:xfrm>
            <a:off x="5200860" y="8443043"/>
            <a:ext cx="1668996" cy="867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75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eventReactive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t> valueExpr</a:t>
            </a:r>
            <a:r>
              <a:rPr>
                <a:solidFill>
                  <a:srgbClr val="A6AAA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event.env, event.quoted, value.env, value.quoted, label, domain, ignoreNULL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3" name="*Input() functions…"/>
          <p:cNvSpPr txBox="1"/>
          <p:nvPr/>
        </p:nvSpPr>
        <p:spPr>
          <a:xfrm>
            <a:off x="1966445" y="4129622"/>
            <a:ext cx="1523454" cy="68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*Input() functions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(see front page)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reactiveValues(</a:t>
            </a:r>
            <a:r>
              <a:rPr>
                <a:solidFill>
                  <a:srgbClr val="A6AAA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4" name="isolate(expr)"/>
          <p:cNvSpPr txBox="1"/>
          <p:nvPr/>
        </p:nvSpPr>
        <p:spPr>
          <a:xfrm>
            <a:off x="1966445" y="6299032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isolate(</a:t>
            </a:r>
            <a:r>
              <a:t>expr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5" name="reactive(x, env, quoted, label, domain)"/>
          <p:cNvSpPr txBox="1"/>
          <p:nvPr/>
        </p:nvSpPr>
        <p:spPr>
          <a:xfrm>
            <a:off x="1966445" y="8443043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reactive(</a:t>
            </a:r>
            <a:r>
              <a:t>x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</a:t>
            </a:r>
            <a:r>
              <a:rPr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env, quoted, label, domain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6" name="Each input function creates a reactive value stored as input$&lt;inputId&gt;…"/>
          <p:cNvSpPr txBox="1"/>
          <p:nvPr/>
        </p:nvSpPr>
        <p:spPr>
          <a:xfrm>
            <a:off x="1910838" y="4830507"/>
            <a:ext cx="1678730" cy="1112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input function creates a reactive value stored as</a:t>
            </a:r>
            <a:r>
              <a:rPr b="1"/>
              <a:t> input$&lt;inputId&gt;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reactiveValues()</a:t>
            </a:r>
            <a:r>
              <a:t> creates a list of reactive values whose values you can set.</a:t>
            </a:r>
          </a:p>
        </p:txBody>
      </p:sp>
      <p:sp>
        <p:nvSpPr>
          <p:cNvPr id="287" name="Builds an object to display. Will rerun code in body to rebuild the object whenever a reactive value in the code changes.…"/>
          <p:cNvSpPr txBox="1"/>
          <p:nvPr/>
        </p:nvSpPr>
        <p:spPr>
          <a:xfrm>
            <a:off x="5214812" y="4625213"/>
            <a:ext cx="1622551" cy="125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Builds an object to display. Will rerun code in body to rebuild the object whenever a reactive value in the code changes. </a:t>
            </a:r>
          </a:p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 the results to </a:t>
            </a:r>
          </a:p>
          <a:p>
            <a:pPr algn="l"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output$&lt;outputId&gt;</a:t>
            </a:r>
          </a:p>
        </p:txBody>
      </p:sp>
      <p:sp>
        <p:nvSpPr>
          <p:cNvPr id="288" name="Runs a code block. Returns a non-reactive copy  of the results."/>
          <p:cNvSpPr txBox="1"/>
          <p:nvPr/>
        </p:nvSpPr>
        <p:spPr>
          <a:xfrm>
            <a:off x="1916897" y="6483453"/>
            <a:ext cx="1622551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Runs a code block. Returns a </a:t>
            </a:r>
            <a:r>
              <a:rPr b="1"/>
              <a:t>non-reactive</a:t>
            </a:r>
            <a:r>
              <a:t> copy  of the results.</a:t>
            </a:r>
          </a:p>
        </p:txBody>
      </p:sp>
      <p:sp>
        <p:nvSpPr>
          <p:cNvPr id="289" name="Runs code in 2nd argument when reactive values in 1st argument change. See observe() for alternative."/>
          <p:cNvSpPr txBox="1"/>
          <p:nvPr/>
        </p:nvSpPr>
        <p:spPr>
          <a:xfrm>
            <a:off x="5226165" y="7233996"/>
            <a:ext cx="1622551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Runs code in 2nd argument when reactive values in 1st argument change. See </a:t>
            </a:r>
            <a:r>
              <a:rPr b="1"/>
              <a:t>observe()</a:t>
            </a:r>
            <a:r>
              <a:t> for alternative.</a:t>
            </a:r>
          </a:p>
        </p:txBody>
      </p:sp>
      <p:sp>
        <p:nvSpPr>
          <p:cNvPr id="290" name="Creates a reactive expression that…"/>
          <p:cNvSpPr txBox="1"/>
          <p:nvPr/>
        </p:nvSpPr>
        <p:spPr>
          <a:xfrm>
            <a:off x="1887406" y="8727095"/>
            <a:ext cx="1732333" cy="148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Creates a </a:t>
            </a:r>
            <a:r>
              <a:rPr b="1"/>
              <a:t>reactive expression</a:t>
            </a:r>
            <a:r>
              <a:t> that</a:t>
            </a:r>
          </a:p>
          <a:p>
            <a:pPr marL="63500" indent="-635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caches</a:t>
            </a:r>
            <a:r>
              <a:t> its value to reduce computation</a:t>
            </a:r>
          </a:p>
          <a:p>
            <a:pPr marL="63500" indent="-635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can be called by other code</a:t>
            </a:r>
          </a:p>
          <a:p>
            <a:pPr marL="63500" indent="-635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notifies its dependencies when it ha been invalidated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 the expression with function syntax, e.g.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</a:p>
        </p:txBody>
      </p:sp>
      <p:sp>
        <p:nvSpPr>
          <p:cNvPr id="291" name="Creates reactive expression with code in 2nd argument that only invalidates when reactive values in 1st argument change."/>
          <p:cNvSpPr txBox="1"/>
          <p:nvPr/>
        </p:nvSpPr>
        <p:spPr>
          <a:xfrm>
            <a:off x="5227512" y="9232355"/>
            <a:ext cx="1622551" cy="9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7D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Creates reactive expression with code in 2nd argument that only invalidates when reactive values in 1st argument change.</a:t>
            </a:r>
          </a:p>
        </p:txBody>
      </p:sp>
      <p:sp>
        <p:nvSpPr>
          <p:cNvPr id="292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6" invalidUrl="" action="" tgtFrame="" tooltip="" history="1" highlightClick="0" endSnd="0"/>
              </a:rPr>
              <a:t>http://www.rstudio.com/resources/cheatsheets/</a:t>
            </a:r>
          </a:p>
        </p:txBody>
      </p:sp>
      <p:sp>
        <p:nvSpPr>
          <p:cNvPr id="293" name="An app’s UI is an HTML document. Use Shiny’s functions to assemble this HTML with R."/>
          <p:cNvSpPr txBox="1"/>
          <p:nvPr/>
        </p:nvSpPr>
        <p:spPr>
          <a:xfrm>
            <a:off x="7080784" y="518296"/>
            <a:ext cx="3243472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An app’s UI is an HTML document. Use Shiny’s functions to assemble this HTML with R.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7093866" y="3143861"/>
            <a:ext cx="3291255" cy="2730501"/>
            <a:chOff x="0" y="0"/>
            <a:chExt cx="3291253" cy="2730500"/>
          </a:xfrm>
        </p:grpSpPr>
        <p:sp>
          <p:nvSpPr>
            <p:cNvPr id="294" name="tags$a…"/>
            <p:cNvSpPr txBox="1"/>
            <p:nvPr/>
          </p:nvSpPr>
          <p:spPr>
            <a:xfrm>
              <a:off x="0" y="0"/>
              <a:ext cx="688617" cy="254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r>
                <a:t> 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abbr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address</a:t>
              </a:r>
              <a:r>
                <a:t>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area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article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aside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audio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r>
                <a:t> 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base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bdi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bdo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spcBef>
                  <a:spcPts val="100"/>
                </a:spcBef>
                <a:defRPr sz="75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blockquote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body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br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button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canvas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caption</a:t>
              </a:r>
              <a:r>
                <a:t>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cite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code</a:t>
              </a:r>
              <a:r>
                <a:t>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colgroup</a:t>
              </a:r>
              <a:r>
                <a:t>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command</a:t>
              </a:r>
              <a:r>
                <a:t>  </a:t>
              </a:r>
            </a:p>
          </p:txBody>
        </p:sp>
        <p:sp>
          <p:nvSpPr>
            <p:cNvPr id="295" name="tags$data…"/>
            <p:cNvSpPr txBox="1"/>
            <p:nvPr/>
          </p:nvSpPr>
          <p:spPr>
            <a:xfrm>
              <a:off x="693366" y="0"/>
              <a:ext cx="749301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datalist</a:t>
              </a:r>
              <a:r>
                <a:t>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dd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del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details</a:t>
              </a:r>
              <a:r>
                <a:t>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dfn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div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dl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dt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em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embed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spcBef>
                  <a:spcPts val="100"/>
                </a:spcBef>
                <a:defRPr sz="75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eventsource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fieldset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figcaption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figure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footer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form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h1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h2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h3</a:t>
              </a:r>
              <a:r>
                <a:t>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h4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h5</a:t>
              </a:r>
              <a:r>
                <a:t>   </a:t>
              </a:r>
            </a:p>
          </p:txBody>
        </p:sp>
        <p:sp>
          <p:nvSpPr>
            <p:cNvPr id="296" name="tags$h6…"/>
            <p:cNvSpPr txBox="1"/>
            <p:nvPr/>
          </p:nvSpPr>
          <p:spPr>
            <a:xfrm>
              <a:off x="1419453" y="0"/>
              <a:ext cx="688617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h6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head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header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hgroup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hr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HTML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  <a:r>
                <a:t> 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iframe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img</a:t>
              </a:r>
              <a:r>
                <a:t>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input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kbd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keygen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label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legend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link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mark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map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menu</a:t>
              </a:r>
              <a:r>
                <a:t>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meta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meter</a:t>
              </a:r>
              <a:r>
                <a:t>      </a:t>
              </a:r>
            </a:p>
          </p:txBody>
        </p:sp>
        <p:sp>
          <p:nvSpPr>
            <p:cNvPr id="297" name="tags$nav…"/>
            <p:cNvSpPr txBox="1"/>
            <p:nvPr/>
          </p:nvSpPr>
          <p:spPr>
            <a:xfrm>
              <a:off x="1983907" y="0"/>
              <a:ext cx="685801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nav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noscript</a:t>
              </a:r>
              <a:r>
                <a:t>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object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ol</a:t>
              </a:r>
            </a:p>
            <a:p>
              <a:pPr algn="l">
                <a:lnSpc>
                  <a:spcPct val="90000"/>
                </a:lnSpc>
                <a:spcBef>
                  <a:spcPts val="100"/>
                </a:spcBef>
                <a:defRPr sz="75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optgroup</a:t>
              </a:r>
              <a:r>
                <a:t>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option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output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t> 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param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pre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progress</a:t>
              </a:r>
              <a:r>
                <a:t>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</a:t>
              </a:r>
              <a:r>
                <a:t> 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ruby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rp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rt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  <a:r>
                <a:t> 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script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section</a:t>
              </a:r>
              <a:r>
                <a:t>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select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small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source</a:t>
              </a:r>
              <a:r>
                <a:t>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     </a:t>
              </a:r>
            </a:p>
          </p:txBody>
        </p:sp>
        <p:sp>
          <p:nvSpPr>
            <p:cNvPr id="298" name="tags$span…"/>
            <p:cNvSpPr txBox="1"/>
            <p:nvPr/>
          </p:nvSpPr>
          <p:spPr>
            <a:xfrm>
              <a:off x="2605453" y="0"/>
              <a:ext cx="685801" cy="2730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span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strong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style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sub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spcBef>
                  <a:spcPts val="100"/>
                </a:spcBef>
                <a:defRPr sz="75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summary</a:t>
              </a:r>
              <a:r>
                <a:t>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sup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table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tbody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td</a:t>
              </a:r>
              <a:r>
                <a:t>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textarea</a:t>
              </a:r>
              <a:r>
                <a:t>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tfoot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thead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time</a:t>
              </a:r>
              <a:r>
                <a:t>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title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track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  <a:r>
                <a:t> 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ul</a:t>
              </a:r>
              <a:r>
                <a:t> 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var</a:t>
              </a:r>
              <a:r>
                <a:t>  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video</a:t>
              </a:r>
              <a:r>
                <a:t>      </a:t>
              </a:r>
            </a:p>
            <a:p>
              <a:pPr algn="l">
                <a:lnSpc>
                  <a:spcPct val="90000"/>
                </a:lnSpc>
                <a:defRPr sz="800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wbr</a:t>
              </a:r>
            </a:p>
          </p:txBody>
        </p:sp>
      </p:grpSp>
      <p:sp>
        <p:nvSpPr>
          <p:cNvPr id="300" name="fluidPage(…"/>
          <p:cNvSpPr/>
          <p:nvPr/>
        </p:nvSpPr>
        <p:spPr>
          <a:xfrm>
            <a:off x="7119619" y="958848"/>
            <a:ext cx="3147028" cy="1341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l"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fluidPage(</a:t>
            </a:r>
          </a:p>
          <a:p>
            <a:pPr algn="l"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textInput("a","")</a:t>
            </a:r>
          </a:p>
          <a:p>
            <a:pPr algn="l"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  <a:p>
            <a:pPr algn="l"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&lt;div class="container-fluid"&gt;</a:t>
            </a:r>
          </a:p>
          <a:p>
            <a:pPr algn="l"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&lt;div class="</a:t>
            </a:r>
            <a:r>
              <a:rPr sz="780"/>
              <a:t>form-group shiny-input-container</a:t>
            </a:r>
            <a:r>
              <a:t>"&gt;</a:t>
            </a:r>
          </a:p>
          <a:p>
            <a:pPr algn="l"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&lt;label for="a"&gt;&lt;/label&gt;</a:t>
            </a:r>
          </a:p>
          <a:p>
            <a:pPr algn="l"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&lt;input id="a" type="text" </a:t>
            </a:r>
          </a:p>
          <a:p>
            <a:pPr algn="l"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   class="form-control" value=""/&gt;</a:t>
            </a:r>
          </a:p>
          <a:p>
            <a:pPr algn="l"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&lt;/div&gt;</a:t>
            </a:r>
          </a:p>
          <a:p>
            <a:pPr algn="l"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&lt;/div&gt; </a:t>
            </a:r>
          </a:p>
        </p:txBody>
      </p:sp>
      <p:sp>
        <p:nvSpPr>
          <p:cNvPr id="301" name="Line"/>
          <p:cNvSpPr/>
          <p:nvPr/>
        </p:nvSpPr>
        <p:spPr>
          <a:xfrm>
            <a:off x="8463971" y="1116518"/>
            <a:ext cx="1080307" cy="33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02" name="Returns…"/>
          <p:cNvSpPr txBox="1"/>
          <p:nvPr/>
        </p:nvSpPr>
        <p:spPr>
          <a:xfrm>
            <a:off x="9453755" y="1000823"/>
            <a:ext cx="575485" cy="3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Returns </a:t>
            </a:r>
          </a:p>
          <a:p>
            <a:pPr>
              <a:lnSpc>
                <a:spcPct val="90000"/>
              </a:lnSpc>
              <a:defRPr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HTML</a:t>
            </a:r>
          </a:p>
        </p:txBody>
      </p:sp>
      <p:pic>
        <p:nvPicPr>
          <p:cNvPr id="303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rcRect l="0" t="0" r="54302" b="0"/>
          <a:stretch>
            <a:fillRect/>
          </a:stretch>
        </p:blipFill>
        <p:spPr>
          <a:xfrm>
            <a:off x="7106566" y="2419396"/>
            <a:ext cx="478187" cy="639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rcRect l="53401" t="0" r="0" b="0"/>
          <a:stretch>
            <a:fillRect/>
          </a:stretch>
        </p:blipFill>
        <p:spPr>
          <a:xfrm>
            <a:off x="7135639" y="7513974"/>
            <a:ext cx="487609" cy="63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rcRect l="33707" t="0" r="33707" b="24546"/>
          <a:stretch>
            <a:fillRect/>
          </a:stretch>
        </p:blipFill>
        <p:spPr>
          <a:xfrm>
            <a:off x="7122333" y="8628399"/>
            <a:ext cx="475992" cy="645806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he most common tags have wrapper functions. You do not need to prefix their names with tags$"/>
          <p:cNvSpPr txBox="1"/>
          <p:nvPr/>
        </p:nvSpPr>
        <p:spPr>
          <a:xfrm>
            <a:off x="7067730" y="5668706"/>
            <a:ext cx="3243472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most common tags have wrapper functions. You do not need to prefix their names with </a:t>
            </a:r>
            <a:r>
              <a:rPr b="1"/>
              <a:t>tags$</a:t>
            </a:r>
          </a:p>
        </p:txBody>
      </p:sp>
      <p:grpSp>
        <p:nvGrpSpPr>
          <p:cNvPr id="309" name="Group"/>
          <p:cNvGrpSpPr/>
          <p:nvPr/>
        </p:nvGrpSpPr>
        <p:grpSpPr>
          <a:xfrm>
            <a:off x="7122333" y="9626055"/>
            <a:ext cx="512367" cy="620559"/>
            <a:chOff x="0" y="0"/>
            <a:chExt cx="512365" cy="620558"/>
          </a:xfrm>
        </p:grpSpPr>
        <p:pic>
          <p:nvPicPr>
            <p:cNvPr id="307" name="RStudio-Logo-Black-Letters.png" descr="RStudio-Logo-Black-Letters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63329" b="0"/>
            <a:stretch>
              <a:fillRect/>
            </a:stretch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8" name="IMAGES"/>
            <p:cNvSpPr txBox="1"/>
            <p:nvPr/>
          </p:nvSpPr>
          <p:spPr>
            <a:xfrm>
              <a:off x="0" y="-1"/>
              <a:ext cx="512366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200"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sp>
        <p:nvSpPr>
          <p:cNvPr id="310" name="To include a CSS file, use includeCSS(), or…"/>
          <p:cNvSpPr txBox="1"/>
          <p:nvPr/>
        </p:nvSpPr>
        <p:spPr>
          <a:xfrm>
            <a:off x="7620869" y="7567314"/>
            <a:ext cx="2665287" cy="619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include a CSS file, use </a:t>
            </a:r>
            <a:r>
              <a:rPr b="1"/>
              <a:t>includeCSS()</a:t>
            </a:r>
            <a:r>
              <a:t>, or</a:t>
            </a:r>
          </a:p>
          <a:p>
            <a:pPr marL="139700" indent="-139700" algn="l">
              <a:lnSpc>
                <a:spcPct val="90000"/>
              </a:lnSpc>
              <a:spcBef>
                <a:spcPts val="100"/>
              </a:spcBef>
              <a:buSzPct val="100000"/>
              <a:buAutoNum type="arabicPeriod" startAt="1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39700" indent="-1397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Link to it with </a:t>
            </a:r>
          </a:p>
        </p:txBody>
      </p:sp>
      <p:sp>
        <p:nvSpPr>
          <p:cNvPr id="311" name="To include JavaScript, use includeScript() or…"/>
          <p:cNvSpPr txBox="1"/>
          <p:nvPr/>
        </p:nvSpPr>
        <p:spPr>
          <a:xfrm>
            <a:off x="7608863" y="8685227"/>
            <a:ext cx="274294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include JavaScript, use </a:t>
            </a:r>
            <a:r>
              <a:rPr b="1"/>
              <a:t>includeScript()</a:t>
            </a:r>
            <a:r>
              <a:t> or</a:t>
            </a:r>
          </a:p>
          <a:p>
            <a:pPr marL="177800" indent="-139700" algn="l">
              <a:lnSpc>
                <a:spcPct val="90000"/>
              </a:lnSpc>
              <a:spcBef>
                <a:spcPts val="100"/>
              </a:spcBef>
              <a:buSzPct val="100000"/>
              <a:buAutoNum type="arabicPeriod" startAt="1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Link to it with </a:t>
            </a:r>
          </a:p>
        </p:txBody>
      </p:sp>
      <p:grpSp>
        <p:nvGrpSpPr>
          <p:cNvPr id="315" name="Group"/>
          <p:cNvGrpSpPr/>
          <p:nvPr/>
        </p:nvGrpSpPr>
        <p:grpSpPr>
          <a:xfrm>
            <a:off x="7298918" y="6090539"/>
            <a:ext cx="2788756" cy="1366895"/>
            <a:chOff x="0" y="0"/>
            <a:chExt cx="2788755" cy="1366893"/>
          </a:xfrm>
        </p:grpSpPr>
        <p:sp>
          <p:nvSpPr>
            <p:cNvPr id="312" name="ui &lt;- fluidPage(…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defRPr sz="800">
                  <a:solidFill>
                    <a:srgbClr val="79797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ui &lt;- fluidPage(</a:t>
              </a:r>
            </a:p>
            <a:p>
              <a:pPr algn="l">
                <a:defRPr sz="8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h1("Header 1")</a:t>
              </a:r>
              <a:r>
                <a:rPr>
                  <a:solidFill>
                    <a:srgbClr val="797979"/>
                  </a:solidFill>
                </a:rPr>
                <a:t>,</a:t>
              </a:r>
              <a:r>
                <a:t> </a:t>
              </a:r>
            </a:p>
            <a:p>
              <a:pPr algn="l">
                <a:defRPr sz="8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/>
                  </a:solidFill>
                </a:rPr>
                <a:t>hr()</a:t>
              </a:r>
              <a:r>
                <a:rPr>
                  <a:solidFill>
                    <a:srgbClr val="797979"/>
                  </a:solidFill>
                </a:rPr>
                <a:t>,</a:t>
              </a:r>
            </a:p>
            <a:p>
              <a:pPr algn="l">
                <a:defRPr sz="8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satOff val="-3355"/>
                      <a:lumOff val="26614"/>
                    </a:schemeClr>
                  </a:solidFill>
                </a:rPr>
                <a:t>br()</a:t>
              </a:r>
              <a:r>
                <a:rPr>
                  <a:solidFill>
                    <a:srgbClr val="797979"/>
                  </a:solidFill>
                </a:rPr>
                <a:t>,</a:t>
              </a:r>
              <a:endParaRPr>
                <a:solidFill>
                  <a:srgbClr val="A6AAA9"/>
                </a:solidFill>
              </a:endParaRPr>
            </a:p>
            <a:p>
              <a:pPr algn="l">
                <a:defRPr sz="8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strong("bold")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 algn="l">
                <a:defRPr sz="8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em("italic")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 algn="l">
                <a:defRPr sz="800">
                  <a:solidFill>
                    <a:schemeClr val="accent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code("code")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 algn="l">
                <a:defRPr sz="8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a(href="", "link"),</a:t>
              </a:r>
            </a:p>
            <a:p>
              <a:pPr algn="l">
                <a:defRPr sz="8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</a:rPr>
                <a:t>HTML("&lt;p&gt;Raw html&lt;/p&gt;")</a:t>
              </a:r>
            </a:p>
            <a:p>
              <a:pPr algn="l">
                <a:defRPr sz="800">
                  <a:solidFill>
                    <a:srgbClr val="A6AAA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)</a:t>
              </a:r>
            </a:p>
          </p:txBody>
        </p:sp>
        <p:pic>
          <p:nvPicPr>
            <p:cNvPr id="313" name="Screen Shot 2015-06-10 at 9.31.46 AM.png" descr="Screen Shot 2015-06-10 at 9.31.46 A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14" name="Arrow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6" name="tags$head(tags$link(rel = &quot;stylesheet&quot;,…"/>
          <p:cNvSpPr txBox="1"/>
          <p:nvPr/>
        </p:nvSpPr>
        <p:spPr>
          <a:xfrm>
            <a:off x="7067199" y="8140067"/>
            <a:ext cx="3295157" cy="3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tags$head(tags$link(rel = "stylesheet", </a:t>
            </a:r>
          </a:p>
          <a:p>
            <a: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type = "text/css", href = "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&lt;file name&gt;</a:t>
            </a:r>
            <a:r>
              <a:t>"))</a:t>
            </a:r>
          </a:p>
        </p:txBody>
      </p:sp>
      <p:sp>
        <p:nvSpPr>
          <p:cNvPr id="317" name="tags$head(tags$script(src = &quot;&lt;file name&gt;&quot;))"/>
          <p:cNvSpPr txBox="1"/>
          <p:nvPr/>
        </p:nvSpPr>
        <p:spPr>
          <a:xfrm>
            <a:off x="7084233" y="9289747"/>
            <a:ext cx="329515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tags$head(tags$script(src = "&lt;file name&gt;"))</a:t>
            </a:r>
          </a:p>
        </p:txBody>
      </p:sp>
      <p:sp>
        <p:nvSpPr>
          <p:cNvPr id="318" name="To include an image…"/>
          <p:cNvSpPr txBox="1"/>
          <p:nvPr/>
        </p:nvSpPr>
        <p:spPr>
          <a:xfrm>
            <a:off x="7627552" y="9626055"/>
            <a:ext cx="274294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include an image</a:t>
            </a:r>
          </a:p>
          <a:p>
            <a:pPr marL="177800" indent="-139700" algn="l">
              <a:lnSpc>
                <a:spcPct val="90000"/>
              </a:lnSpc>
              <a:spcBef>
                <a:spcPts val="100"/>
              </a:spcBef>
              <a:buSzPct val="100000"/>
              <a:buAutoNum type="arabicPeriod" startAt="1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Link to it with  </a:t>
            </a:r>
            <a:r>
              <a:rPr sz="9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img(src="&lt;file name&gt;")</a:t>
            </a:r>
          </a:p>
        </p:txBody>
      </p:sp>
      <p:sp>
        <p:nvSpPr>
          <p:cNvPr id="319" name="Line"/>
          <p:cNvSpPr/>
          <p:nvPr/>
        </p:nvSpPr>
        <p:spPr>
          <a:xfrm>
            <a:off x="7198921" y="8556152"/>
            <a:ext cx="3031713" cy="1"/>
          </a:xfrm>
          <a:prstGeom prst="line">
            <a:avLst/>
          </a:prstGeom>
          <a:ln w="25400">
            <a:solidFill>
              <a:srgbClr val="007DD6">
                <a:alpha val="19763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20" name="Line"/>
          <p:cNvSpPr/>
          <p:nvPr/>
        </p:nvSpPr>
        <p:spPr>
          <a:xfrm>
            <a:off x="7223638" y="9581660"/>
            <a:ext cx="3031712" cy="1"/>
          </a:xfrm>
          <a:prstGeom prst="line">
            <a:avLst/>
          </a:prstGeom>
          <a:ln w="25400">
            <a:solidFill>
              <a:srgbClr val="007DD6">
                <a:alpha val="19763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21" name="Combine multiple elements into a &quot;single element&quot; that has its own properties with a panel function, e.g."/>
          <p:cNvSpPr txBox="1"/>
          <p:nvPr/>
        </p:nvSpPr>
        <p:spPr>
          <a:xfrm>
            <a:off x="10438168" y="519261"/>
            <a:ext cx="3243472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Combine multiple elements into a "single element" that has its own properties with a panel function, e.g.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10516973" y="2823834"/>
            <a:ext cx="1270001" cy="972765"/>
            <a:chOff x="0" y="0"/>
            <a:chExt cx="1270000" cy="972763"/>
          </a:xfrm>
        </p:grpSpPr>
        <p:sp>
          <p:nvSpPr>
            <p:cNvPr id="322" name="fluidRow()"/>
            <p:cNvSpPr txBox="1"/>
            <p:nvPr/>
          </p:nvSpPr>
          <p:spPr>
            <a:xfrm>
              <a:off x="214220" y="-1"/>
              <a:ext cx="831721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fluidRow()</a:t>
              </a:r>
            </a:p>
          </p:txBody>
        </p:sp>
        <p:grpSp>
          <p:nvGrpSpPr>
            <p:cNvPr id="329" name="Group"/>
            <p:cNvGrpSpPr/>
            <p:nvPr/>
          </p:nvGrpSpPr>
          <p:grpSpPr>
            <a:xfrm>
              <a:off x="0" y="251149"/>
              <a:ext cx="1270000" cy="721615"/>
              <a:chOff x="0" y="0"/>
              <a:chExt cx="1270000" cy="721614"/>
            </a:xfrm>
          </p:grpSpPr>
          <p:sp>
            <p:nvSpPr>
              <p:cNvPr id="323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Rounded Rectangle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" name="row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11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row</a:t>
                </a:r>
              </a:p>
            </p:txBody>
          </p:sp>
          <p:sp>
            <p:nvSpPr>
              <p:cNvPr id="326" name="column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10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27" name="column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28" name="col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col</a:t>
                </a:r>
              </a:p>
            </p:txBody>
          </p:sp>
        </p:grpSp>
      </p:grpSp>
      <p:grpSp>
        <p:nvGrpSpPr>
          <p:cNvPr id="340" name="Group"/>
          <p:cNvGrpSpPr/>
          <p:nvPr/>
        </p:nvGrpSpPr>
        <p:grpSpPr>
          <a:xfrm>
            <a:off x="10534552" y="3816752"/>
            <a:ext cx="1270001" cy="990231"/>
            <a:chOff x="0" y="0"/>
            <a:chExt cx="1270000" cy="990230"/>
          </a:xfrm>
        </p:grpSpPr>
        <p:sp>
          <p:nvSpPr>
            <p:cNvPr id="331" name="flowLayout()"/>
            <p:cNvSpPr txBox="1"/>
            <p:nvPr/>
          </p:nvSpPr>
          <p:spPr>
            <a:xfrm>
              <a:off x="113318" y="-1"/>
              <a:ext cx="990826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flowLayout()</a:t>
              </a:r>
            </a:p>
          </p:txBody>
        </p:sp>
        <p:grpSp>
          <p:nvGrpSpPr>
            <p:cNvPr id="339" name="Group"/>
            <p:cNvGrpSpPr/>
            <p:nvPr/>
          </p:nvGrpSpPr>
          <p:grpSpPr>
            <a:xfrm>
              <a:off x="0" y="267988"/>
              <a:ext cx="1270000" cy="722243"/>
              <a:chOff x="0" y="0"/>
              <a:chExt cx="1270000" cy="722241"/>
            </a:xfrm>
          </p:grpSpPr>
          <p:sp>
            <p:nvSpPr>
              <p:cNvPr id="332" name="Rounded Rectangle"/>
              <p:cNvSpPr/>
              <p:nvPr/>
            </p:nvSpPr>
            <p:spPr>
              <a:xfrm>
                <a:off x="0" y="626"/>
                <a:ext cx="1270000" cy="72161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3" name="Rounded Rectangle"/>
              <p:cNvSpPr/>
              <p:nvPr/>
            </p:nvSpPr>
            <p:spPr>
              <a:xfrm>
                <a:off x="232" y="0"/>
                <a:ext cx="1024266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object 1"/>
              <p:cNvSpPr/>
              <p:nvPr/>
            </p:nvSpPr>
            <p:spPr>
              <a:xfrm>
                <a:off x="107970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35" name="object 2"/>
              <p:cNvSpPr/>
              <p:nvPr/>
            </p:nvSpPr>
            <p:spPr>
              <a:xfrm>
                <a:off x="476361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  <p:sp>
            <p:nvSpPr>
              <p:cNvPr id="336" name="object 3"/>
              <p:cNvSpPr/>
              <p:nvPr/>
            </p:nvSpPr>
            <p:spPr>
              <a:xfrm>
                <a:off x="842337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8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sp>
            <p:nvSpPr>
              <p:cNvPr id="337" name="object 3"/>
              <p:cNvSpPr/>
              <p:nvPr/>
            </p:nvSpPr>
            <p:spPr>
              <a:xfrm>
                <a:off x="107970" y="392564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8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cxnSp>
            <p:nvCxnSpPr>
              <p:cNvPr id="338" name="Connection Line"/>
              <p:cNvCxnSpPr>
                <a:stCxn id="337" idx="0"/>
                <a:endCxn id="336" idx="0"/>
              </p:cNvCxnSpPr>
              <p:nvPr/>
            </p:nvCxnSpPr>
            <p:spPr>
              <a:xfrm flipV="1">
                <a:off x="277549" y="206602"/>
                <a:ext cx="734368" cy="324973"/>
              </a:xfrm>
              <a:prstGeom prst="straightConnector1">
                <a:avLst/>
              </a:prstGeom>
              <a:ln w="25400" cap="flat">
                <a:solidFill>
                  <a:srgbClr val="DCDEE0"/>
                </a:solidFill>
                <a:prstDash val="sysDot"/>
                <a:miter lim="400000"/>
                <a:headEnd type="triangle" w="med" len="med"/>
                <a:tailEnd type="triangle" w="med" len="med"/>
              </a:ln>
              <a:effectLst/>
            </p:spPr>
          </p:cxnSp>
        </p:grpSp>
      </p:grpSp>
      <p:grpSp>
        <p:nvGrpSpPr>
          <p:cNvPr id="346" name="Group"/>
          <p:cNvGrpSpPr/>
          <p:nvPr/>
        </p:nvGrpSpPr>
        <p:grpSpPr>
          <a:xfrm>
            <a:off x="10512985" y="5822817"/>
            <a:ext cx="1270001" cy="984705"/>
            <a:chOff x="0" y="0"/>
            <a:chExt cx="1270000" cy="984704"/>
          </a:xfrm>
        </p:grpSpPr>
        <p:sp>
          <p:nvSpPr>
            <p:cNvPr id="341" name="splitLayout()"/>
            <p:cNvSpPr txBox="1"/>
            <p:nvPr/>
          </p:nvSpPr>
          <p:spPr>
            <a:xfrm>
              <a:off x="172210" y="-1"/>
              <a:ext cx="992503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splitLayout()</a:t>
              </a:r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263089"/>
              <a:ext cx="1270000" cy="721616"/>
              <a:chOff x="0" y="0"/>
              <a:chExt cx="1270000" cy="721614"/>
            </a:xfrm>
          </p:grpSpPr>
          <p:sp>
            <p:nvSpPr>
              <p:cNvPr id="342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3" name="object 1"/>
              <p:cNvSpPr/>
              <p:nvPr/>
            </p:nvSpPr>
            <p:spPr>
              <a:xfrm>
                <a:off x="60574" y="60437"/>
                <a:ext cx="562861" cy="602113"/>
              </a:xfrm>
              <a:prstGeom prst="roundRect">
                <a:avLst>
                  <a:gd name="adj" fmla="val 1181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44" name="object 2"/>
              <p:cNvSpPr/>
              <p:nvPr/>
            </p:nvSpPr>
            <p:spPr>
              <a:xfrm>
                <a:off x="656334" y="66159"/>
                <a:ext cx="562860" cy="602114"/>
              </a:xfrm>
              <a:prstGeom prst="roundRect">
                <a:avLst>
                  <a:gd name="adj" fmla="val 11817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</p:grpSp>
      </p:grpSp>
      <p:sp>
        <p:nvSpPr>
          <p:cNvPr id="347" name="absolutePanel()…"/>
          <p:cNvSpPr txBox="1"/>
          <p:nvPr/>
        </p:nvSpPr>
        <p:spPr>
          <a:xfrm>
            <a:off x="10662729" y="1938254"/>
            <a:ext cx="3268912" cy="546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3" spcCol="163445"/>
          <a:lstStyle/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absolutePanel()</a:t>
            </a:r>
            <a:r>
              <a:t>          </a:t>
            </a: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conditionalPanel()</a:t>
            </a:r>
            <a:r>
              <a:t>    </a:t>
            </a: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fixedPanel()</a:t>
            </a:r>
            <a:r>
              <a:t>  </a:t>
            </a: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headerPanel()</a:t>
            </a:r>
            <a:r>
              <a:t>       </a:t>
            </a: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inputPanel()</a:t>
            </a:r>
            <a:r>
              <a:t>       </a:t>
            </a: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mainPanel()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navlistPanel()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sidebarPanel()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tabPanel()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tabsetPanel()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titlePanel()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90000"/>
              </a:lnSpc>
              <a:defRPr sz="80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wellPanel()</a:t>
            </a:r>
          </a:p>
        </p:txBody>
      </p:sp>
      <p:sp>
        <p:nvSpPr>
          <p:cNvPr id="348" name="Organize panels and elements into a layout with a layout function. Add elements as arguments of the layout functions."/>
          <p:cNvSpPr txBox="1"/>
          <p:nvPr/>
        </p:nvSpPr>
        <p:spPr>
          <a:xfrm>
            <a:off x="10424515" y="2383599"/>
            <a:ext cx="3243472" cy="582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100"/>
              <a:t>Organize panels and elements into a layout with a </a:t>
            </a:r>
            <a:r>
              <a:t>layout function. Add elements as arguments of the layout functions. </a:t>
            </a:r>
          </a:p>
        </p:txBody>
      </p:sp>
      <p:sp>
        <p:nvSpPr>
          <p:cNvPr id="349" name="Layer tabPanels on top of each other, and navigate between them, with:"/>
          <p:cNvSpPr txBox="1"/>
          <p:nvPr/>
        </p:nvSpPr>
        <p:spPr>
          <a:xfrm>
            <a:off x="10978234" y="7931592"/>
            <a:ext cx="2414847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Layer tabPanels on top of each other, and navigate between them, with:</a:t>
            </a:r>
          </a:p>
        </p:txBody>
      </p:sp>
      <p:sp>
        <p:nvSpPr>
          <p:cNvPr id="350" name="wellPanel(…"/>
          <p:cNvSpPr/>
          <p:nvPr/>
        </p:nvSpPr>
        <p:spPr>
          <a:xfrm>
            <a:off x="10578592" y="953932"/>
            <a:ext cx="2979778" cy="91986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l"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</a:p>
          <a:p>
            <a:pPr algn="l"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wellPanel(</a:t>
            </a:r>
          </a:p>
          <a:p>
            <a:pPr algn="l">
              <a:defRPr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dateInput("a", ""),</a:t>
            </a:r>
          </a:p>
          <a:p>
            <a:pPr algn="l">
              <a:defRPr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submitButton()</a:t>
            </a:r>
          </a:p>
          <a:p>
            <a:pPr algn="l"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pic>
        <p:nvPicPr>
          <p:cNvPr id="351" name="Screen Shot 2015-06-10 at 4.17.52 PM.png" descr="Screen Shot 2015-06-10 at 4.17.52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408816" y="1028884"/>
            <a:ext cx="1089084" cy="769957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Arrow"/>
          <p:cNvSpPr/>
          <p:nvPr/>
        </p:nvSpPr>
        <p:spPr>
          <a:xfrm>
            <a:off x="12048100" y="1235956"/>
            <a:ext cx="302626" cy="276334"/>
          </a:xfrm>
          <a:prstGeom prst="rightArrow">
            <a:avLst>
              <a:gd name="adj1" fmla="val 54581"/>
              <a:gd name="adj2" fmla="val 51125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grpSp>
        <p:nvGrpSpPr>
          <p:cNvPr id="358" name="Group"/>
          <p:cNvGrpSpPr/>
          <p:nvPr/>
        </p:nvGrpSpPr>
        <p:grpSpPr>
          <a:xfrm>
            <a:off x="10521286" y="4819284"/>
            <a:ext cx="1269598" cy="988470"/>
            <a:chOff x="0" y="0"/>
            <a:chExt cx="1269597" cy="988469"/>
          </a:xfrm>
        </p:grpSpPr>
        <p:grpSp>
          <p:nvGrpSpPr>
            <p:cNvPr id="356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353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4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side</a:t>
                </a:r>
              </a:p>
              <a:p>
                <a:pPr>
                  <a:defRPr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panel</a:t>
                </a:r>
              </a:p>
            </p:txBody>
          </p:sp>
          <p:sp>
            <p:nvSpPr>
              <p:cNvPr id="355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main</a:t>
                </a:r>
              </a:p>
              <a:p>
                <a:pPr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panel</a:t>
                </a:r>
              </a:p>
            </p:txBody>
          </p:sp>
        </p:grpSp>
        <p:sp>
          <p:nvSpPr>
            <p:cNvPr id="357" name="sidebarLayout()"/>
            <p:cNvSpPr txBox="1"/>
            <p:nvPr/>
          </p:nvSpPr>
          <p:spPr>
            <a:xfrm>
              <a:off x="36744" y="-1"/>
              <a:ext cx="1196109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sidebarLayout()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10516973" y="6830439"/>
            <a:ext cx="1270001" cy="972765"/>
            <a:chOff x="0" y="0"/>
            <a:chExt cx="1270000" cy="972763"/>
          </a:xfrm>
        </p:grpSpPr>
        <p:sp>
          <p:nvSpPr>
            <p:cNvPr id="359" name="verticalLayout()"/>
            <p:cNvSpPr txBox="1"/>
            <p:nvPr/>
          </p:nvSpPr>
          <p:spPr>
            <a:xfrm>
              <a:off x="27226" y="-1"/>
              <a:ext cx="1205710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verticalLayout()</a:t>
              </a:r>
            </a:p>
          </p:txBody>
        </p:sp>
        <p:sp>
          <p:nvSpPr>
            <p:cNvPr id="360" name="Rounded Rectangle"/>
            <p:cNvSpPr/>
            <p:nvPr/>
          </p:nvSpPr>
          <p:spPr>
            <a:xfrm>
              <a:off x="0" y="251149"/>
              <a:ext cx="1270000" cy="72161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object 1"/>
            <p:cNvSpPr/>
            <p:nvPr/>
          </p:nvSpPr>
          <p:spPr>
            <a:xfrm>
              <a:off x="48107" y="302207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object 1</a:t>
              </a:r>
            </a:p>
          </p:txBody>
        </p:sp>
        <p:sp>
          <p:nvSpPr>
            <p:cNvPr id="362" name="object 2"/>
            <p:cNvSpPr/>
            <p:nvPr/>
          </p:nvSpPr>
          <p:spPr>
            <a:xfrm>
              <a:off x="45872" y="521714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object 2</a:t>
              </a:r>
            </a:p>
          </p:txBody>
        </p:sp>
        <p:sp>
          <p:nvSpPr>
            <p:cNvPr id="363" name="object 3"/>
            <p:cNvSpPr/>
            <p:nvPr/>
          </p:nvSpPr>
          <p:spPr>
            <a:xfrm>
              <a:off x="48107" y="740381"/>
              <a:ext cx="396889" cy="196497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object 3</a:t>
              </a:r>
            </a:p>
          </p:txBody>
        </p:sp>
      </p:grpSp>
      <p:sp>
        <p:nvSpPr>
          <p:cNvPr id="365" name="ui &lt;- fluidPage(…"/>
          <p:cNvSpPr txBox="1"/>
          <p:nvPr/>
        </p:nvSpPr>
        <p:spPr>
          <a:xfrm>
            <a:off x="11955116" y="3094839"/>
            <a:ext cx="1834000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4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),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column(</a:t>
            </a:r>
            <a:r>
              <a:t>width = 2,  offset = 3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  <a:r>
              <a:t>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12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6" name="ui &lt;- fluidPage(…"/>
          <p:cNvSpPr txBox="1"/>
          <p:nvPr/>
        </p:nvSpPr>
        <p:spPr>
          <a:xfrm>
            <a:off x="11952867" y="4032060"/>
            <a:ext cx="173233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flowLayout(</a:t>
            </a:r>
            <a:r>
              <a:t> # object 1,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                        # object 2,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                        # object 3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7" name="ui &lt;- fluidPage(…"/>
          <p:cNvSpPr txBox="1"/>
          <p:nvPr/>
        </p:nvSpPr>
        <p:spPr>
          <a:xfrm>
            <a:off x="11940200" y="4941044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1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sidebarLayout(</a:t>
            </a:r>
          </a:p>
          <a:p>
            <a:pPr algn="l">
              <a:lnSpc>
                <a:spcPct val="80000"/>
              </a:lnSpc>
              <a:defRPr sz="1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sidebarPanel(),</a:t>
            </a:r>
          </a:p>
          <a:p>
            <a:pPr algn="l">
              <a:lnSpc>
                <a:spcPct val="80000"/>
              </a:lnSpc>
              <a:defRPr sz="1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mainPanel()</a:t>
            </a:r>
          </a:p>
          <a:p>
            <a:pPr algn="l">
              <a:lnSpc>
                <a:spcPct val="80000"/>
              </a:lnSpc>
              <a:defRPr sz="1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)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8" name="ui &lt;- fluidPage(…"/>
          <p:cNvSpPr txBox="1"/>
          <p:nvPr/>
        </p:nvSpPr>
        <p:spPr>
          <a:xfrm>
            <a:off x="11968398" y="6086162"/>
            <a:ext cx="1732332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splitLayout( </a:t>
            </a:r>
            <a:r>
              <a:t># object 1,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                        # object 2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)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9" name="ui &lt;- fluidPage(…"/>
          <p:cNvSpPr txBox="1"/>
          <p:nvPr/>
        </p:nvSpPr>
        <p:spPr>
          <a:xfrm>
            <a:off x="11974495" y="6901532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 &lt;- fluidPage(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verticalLayout(</a:t>
            </a:r>
            <a:r>
              <a:t> # object 1,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                               # object 2,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                               # object 3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) </a:t>
            </a:r>
          </a:p>
        </p:txBody>
      </p:sp>
      <p:grpSp>
        <p:nvGrpSpPr>
          <p:cNvPr id="374" name="Group"/>
          <p:cNvGrpSpPr/>
          <p:nvPr/>
        </p:nvGrpSpPr>
        <p:grpSpPr>
          <a:xfrm>
            <a:off x="10500764" y="7927390"/>
            <a:ext cx="409110" cy="446962"/>
            <a:chOff x="0" y="112739"/>
            <a:chExt cx="409108" cy="446960"/>
          </a:xfrm>
        </p:grpSpPr>
        <p:sp>
          <p:nvSpPr>
            <p:cNvPr id="370" name="Shape"/>
            <p:cNvSpPr/>
            <p:nvPr/>
          </p:nvSpPr>
          <p:spPr>
            <a:xfrm>
              <a:off x="0" y="112739"/>
              <a:ext cx="282876" cy="4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1" name="Shape"/>
            <p:cNvSpPr/>
            <p:nvPr/>
          </p:nvSpPr>
          <p:spPr>
            <a:xfrm>
              <a:off x="56062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2" name="Shape"/>
            <p:cNvSpPr/>
            <p:nvPr/>
          </p:nvSpPr>
          <p:spPr>
            <a:xfrm>
              <a:off x="126085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3" name="Shape"/>
            <p:cNvSpPr/>
            <p:nvPr/>
          </p:nvSpPr>
          <p:spPr>
            <a:xfrm>
              <a:off x="197439" y="225248"/>
              <a:ext cx="211670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75" name="ui &lt;- fluidPage( tabsetPanel(…"/>
          <p:cNvSpPr txBox="1"/>
          <p:nvPr/>
        </p:nvSpPr>
        <p:spPr>
          <a:xfrm>
            <a:off x="10565086" y="8436997"/>
            <a:ext cx="183400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 &lt;- fluidPage(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tabsetPanel(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    </a:t>
            </a:r>
            <a:r>
              <a:t>tabPanel("tab 1", "contents"),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tabPanel("tab 2", "contents"),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76" name="ui &lt;- fluidPage( navlistPanel(…"/>
          <p:cNvSpPr txBox="1"/>
          <p:nvPr/>
        </p:nvSpPr>
        <p:spPr>
          <a:xfrm>
            <a:off x="10565086" y="9066374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 &lt;- fluidPage(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navlistPanel(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    </a:t>
            </a:r>
            <a:r>
              <a:t>tabPanel("tab 1", "contents"),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tabPanel("tab 2", "contents"),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77" name="Rectangle"/>
          <p:cNvSpPr/>
          <p:nvPr/>
        </p:nvSpPr>
        <p:spPr>
          <a:xfrm>
            <a:off x="12592034" y="9064844"/>
            <a:ext cx="8890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78" name="ui &lt;- navbarPage(title = &quot;Page&quot;,…"/>
          <p:cNvSpPr txBox="1"/>
          <p:nvPr/>
        </p:nvSpPr>
        <p:spPr>
          <a:xfrm>
            <a:off x="10565086" y="9695752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ui &lt;-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navbarPage(</a:t>
            </a:r>
            <a:r>
              <a:t>title = "Page",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t> tabPanel("tab 1", "contents"),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tabPanel("tab 2", "contents"),</a:t>
            </a:r>
          </a:p>
          <a:p>
            <a:pPr algn="l">
              <a:lnSpc>
                <a:spcPct val="80000"/>
              </a:lnSpc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379" name="Screen Shot 2015-06-10 at 5.27.03 PM.png" descr="Screen Shot 2015-06-10 at 5.27.03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594493" y="8436997"/>
            <a:ext cx="884084" cy="55402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80" name="Screen Shot 2015-06-10 at 5.27.26 PM.png" descr="Screen Shot 2015-06-10 at 5.27.26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593677" y="9064844"/>
            <a:ext cx="38495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598262" y="9695753"/>
            <a:ext cx="884166" cy="5574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82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4">
            <a:extLst/>
          </a:blip>
          <a:srcRect l="0" t="36393" r="70026" b="0"/>
          <a:stretch>
            <a:fillRect/>
          </a:stretch>
        </p:blipFill>
        <p:spPr>
          <a:xfrm>
            <a:off x="12998312" y="9092180"/>
            <a:ext cx="265017" cy="354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ounded Rectangle"/>
          <p:cNvSpPr/>
          <p:nvPr/>
        </p:nvSpPr>
        <p:spPr>
          <a:xfrm>
            <a:off x="5350544" y="135833"/>
            <a:ext cx="3268912" cy="8098669"/>
          </a:xfrm>
          <a:prstGeom prst="roundRect">
            <a:avLst>
              <a:gd name="adj" fmla="val 1194"/>
            </a:avLst>
          </a:prstGeom>
          <a:solidFill>
            <a:srgbClr val="007DD6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grpSp>
        <p:nvGrpSpPr>
          <p:cNvPr id="395" name="Group"/>
          <p:cNvGrpSpPr/>
          <p:nvPr/>
        </p:nvGrpSpPr>
        <p:grpSpPr>
          <a:xfrm>
            <a:off x="5866777" y="2199312"/>
            <a:ext cx="2236446" cy="1498394"/>
            <a:chOff x="0" y="0"/>
            <a:chExt cx="2236444" cy="1498393"/>
          </a:xfrm>
        </p:grpSpPr>
        <p:sp>
          <p:nvSpPr>
            <p:cNvPr id="385" name="Rounded Rectangle"/>
            <p:cNvSpPr/>
            <p:nvPr/>
          </p:nvSpPr>
          <p:spPr>
            <a:xfrm>
              <a:off x="252342" y="1221694"/>
              <a:ext cx="1726812" cy="224590"/>
            </a:xfrm>
            <a:prstGeom prst="roundRect">
              <a:avLst>
                <a:gd name="adj" fmla="val 43932"/>
              </a:avLst>
            </a:prstGeom>
            <a:solidFill>
              <a:srgbClr val="44444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6" name="Rounded Rectangle"/>
            <p:cNvSpPr/>
            <p:nvPr/>
          </p:nvSpPr>
          <p:spPr>
            <a:xfrm>
              <a:off x="4947" y="1407642"/>
              <a:ext cx="2231498" cy="90752"/>
            </a:xfrm>
            <a:prstGeom prst="roundRect">
              <a:avLst>
                <a:gd name="adj" fmla="val 50000"/>
              </a:avLst>
            </a:prstGeom>
            <a:solidFill>
              <a:srgbClr val="44444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7" name="Triangle"/>
            <p:cNvSpPr/>
            <p:nvPr/>
          </p:nvSpPr>
          <p:spPr>
            <a:xfrm>
              <a:off x="1924726" y="1233647"/>
              <a:ext cx="311718" cy="20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8" name="Triangle"/>
            <p:cNvSpPr/>
            <p:nvPr/>
          </p:nvSpPr>
          <p:spPr>
            <a:xfrm flipH="1">
              <a:off x="0" y="1230170"/>
              <a:ext cx="311717" cy="207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9" name="Shape"/>
            <p:cNvSpPr/>
            <p:nvPr/>
          </p:nvSpPr>
          <p:spPr>
            <a:xfrm>
              <a:off x="873581" y="1345098"/>
              <a:ext cx="494230" cy="7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54" y="4"/>
                  </a:moveTo>
                  <a:lnTo>
                    <a:pt x="18930" y="0"/>
                  </a:lnTo>
                  <a:lnTo>
                    <a:pt x="21600" y="21502"/>
                  </a:lnTo>
                  <a:lnTo>
                    <a:pt x="0" y="21600"/>
                  </a:lnTo>
                  <a:lnTo>
                    <a:pt x="2254" y="4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" name="Rectangle"/>
            <p:cNvSpPr/>
            <p:nvPr/>
          </p:nvSpPr>
          <p:spPr>
            <a:xfrm>
              <a:off x="138548" y="1414604"/>
              <a:ext cx="96913" cy="12701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" name="Rounded Rectangle"/>
            <p:cNvSpPr/>
            <p:nvPr/>
          </p:nvSpPr>
          <p:spPr>
            <a:xfrm>
              <a:off x="293512" y="0"/>
              <a:ext cx="1649419" cy="1207930"/>
            </a:xfrm>
            <a:prstGeom prst="roundRect">
              <a:avLst>
                <a:gd name="adj" fmla="val 6038"/>
              </a:avLst>
            </a:prstGeom>
            <a:solidFill>
              <a:srgbClr val="44444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" name="Rounded Rectangle"/>
            <p:cNvSpPr/>
            <p:nvPr/>
          </p:nvSpPr>
          <p:spPr>
            <a:xfrm>
              <a:off x="331602" y="42562"/>
              <a:ext cx="1573239" cy="1122806"/>
            </a:xfrm>
            <a:prstGeom prst="roundRect">
              <a:avLst>
                <a:gd name="adj" fmla="val 6680"/>
              </a:avLst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3" name="Oval"/>
            <p:cNvSpPr/>
            <p:nvPr/>
          </p:nvSpPr>
          <p:spPr>
            <a:xfrm>
              <a:off x="1853134" y="1243119"/>
              <a:ext cx="52655" cy="17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pic>
          <p:nvPicPr>
            <p:cNvPr id="394" name="pasted-image.png" descr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11490" y="73814"/>
              <a:ext cx="1359284" cy="1053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6" name="Shiny-cheatsheet-2.pdf" descr="Shiny-cheatsheet-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2557" y="4332684"/>
            <a:ext cx="2884755" cy="21296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8" name="Group"/>
          <p:cNvGrpSpPr/>
          <p:nvPr/>
        </p:nvGrpSpPr>
        <p:grpSpPr>
          <a:xfrm>
            <a:off x="6182655" y="489209"/>
            <a:ext cx="1604690" cy="1075125"/>
            <a:chOff x="0" y="0"/>
            <a:chExt cx="1604688" cy="1075124"/>
          </a:xfrm>
        </p:grpSpPr>
        <p:grpSp>
          <p:nvGrpSpPr>
            <p:cNvPr id="406" name="Group"/>
            <p:cNvGrpSpPr/>
            <p:nvPr/>
          </p:nvGrpSpPr>
          <p:grpSpPr>
            <a:xfrm>
              <a:off x="-1" y="0"/>
              <a:ext cx="1604690" cy="1075125"/>
              <a:chOff x="0" y="0"/>
              <a:chExt cx="1604688" cy="1075124"/>
            </a:xfrm>
          </p:grpSpPr>
          <p:sp>
            <p:nvSpPr>
              <p:cNvPr id="397" name="Rounded Rectangle"/>
              <p:cNvSpPr/>
              <p:nvPr/>
            </p:nvSpPr>
            <p:spPr>
              <a:xfrm>
                <a:off x="181059" y="876587"/>
                <a:ext cx="1239019" cy="161148"/>
              </a:xfrm>
              <a:prstGeom prst="roundRect">
                <a:avLst>
                  <a:gd name="adj" fmla="val 43932"/>
                </a:avLst>
              </a:prstGeom>
              <a:solidFill>
                <a:srgbClr val="4444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98" name="Rounded Rectangle"/>
              <p:cNvSpPr/>
              <p:nvPr/>
            </p:nvSpPr>
            <p:spPr>
              <a:xfrm>
                <a:off x="3550" y="1010008"/>
                <a:ext cx="1601139" cy="65117"/>
              </a:xfrm>
              <a:prstGeom prst="roundRect">
                <a:avLst>
                  <a:gd name="adj" fmla="val 50000"/>
                </a:avLst>
              </a:prstGeom>
              <a:solidFill>
                <a:srgbClr val="4444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99" name="Triangle"/>
              <p:cNvSpPr/>
              <p:nvPr/>
            </p:nvSpPr>
            <p:spPr>
              <a:xfrm>
                <a:off x="1381025" y="885164"/>
                <a:ext cx="223663" cy="143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4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0" name="Triangle"/>
              <p:cNvSpPr/>
              <p:nvPr/>
            </p:nvSpPr>
            <p:spPr>
              <a:xfrm flipH="1">
                <a:off x="-1" y="882669"/>
                <a:ext cx="223664" cy="148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4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1" name="Shape"/>
              <p:cNvSpPr/>
              <p:nvPr/>
            </p:nvSpPr>
            <p:spPr>
              <a:xfrm>
                <a:off x="626810" y="965132"/>
                <a:ext cx="354619" cy="57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54" y="4"/>
                    </a:moveTo>
                    <a:lnTo>
                      <a:pt x="18930" y="0"/>
                    </a:lnTo>
                    <a:lnTo>
                      <a:pt x="21600" y="21502"/>
                    </a:lnTo>
                    <a:lnTo>
                      <a:pt x="0" y="21600"/>
                    </a:lnTo>
                    <a:lnTo>
                      <a:pt x="2254" y="4"/>
                    </a:ln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99411" y="1015004"/>
                <a:ext cx="69537" cy="9113"/>
              </a:xfrm>
              <a:prstGeom prst="rect">
                <a:avLst/>
              </a:prstGeom>
              <a:solidFill>
                <a:srgbClr val="0096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3" name="Rounded Rectangle"/>
              <p:cNvSpPr/>
              <p:nvPr/>
            </p:nvSpPr>
            <p:spPr>
              <a:xfrm>
                <a:off x="210600" y="0"/>
                <a:ext cx="1183488" cy="866712"/>
              </a:xfrm>
              <a:prstGeom prst="roundRect">
                <a:avLst>
                  <a:gd name="adj" fmla="val 6038"/>
                </a:avLst>
              </a:prstGeom>
              <a:solidFill>
                <a:srgbClr val="4444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4" name="Rounded Rectangle"/>
              <p:cNvSpPr/>
              <p:nvPr/>
            </p:nvSpPr>
            <p:spPr>
              <a:xfrm>
                <a:off x="237930" y="30539"/>
                <a:ext cx="1128828" cy="805633"/>
              </a:xfrm>
              <a:prstGeom prst="roundRect">
                <a:avLst>
                  <a:gd name="adj" fmla="val 6680"/>
                </a:avLst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5" name="Oval"/>
              <p:cNvSpPr/>
              <p:nvPr/>
            </p:nvSpPr>
            <p:spPr>
              <a:xfrm>
                <a:off x="1329657" y="891960"/>
                <a:ext cx="37781" cy="127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407" name="Screen Shot 2015-05-19 at 1.08.11 PM.png" descr="Screen Shot 2015-05-19 at 1.08.11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7079" t="12335" r="36908" b="62147"/>
            <a:stretch>
              <a:fillRect/>
            </a:stretch>
          </p:blipFill>
          <p:spPr>
            <a:xfrm>
              <a:off x="238870" y="28827"/>
              <a:ext cx="1133911" cy="8085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