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2"/>
    <p:sldId id="260" r:id="rId3"/>
  </p:sldIdLst>
  <p:sldSz cx="13970000" cy="10795000"/>
  <p:notesSz cx="6724650" cy="97742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6FF"/>
    <a:srgbClr val="C2F8FE"/>
    <a:srgbClr val="43D2FF"/>
    <a:srgbClr val="006699"/>
    <a:srgbClr val="C1ECFF"/>
    <a:srgbClr val="028896"/>
    <a:srgbClr val="00CCFF"/>
    <a:srgbClr val="0099CC"/>
    <a:srgbClr val="0033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890" autoAdjust="0"/>
  </p:normalViewPr>
  <p:slideViewPr>
    <p:cSldViewPr snapToGrid="0" snapToObjects="1">
      <p:cViewPr varScale="1">
        <p:scale>
          <a:sx n="73" d="100"/>
          <a:sy n="73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990600" y="733425"/>
            <a:ext cx="4743450" cy="36655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896620" y="4642763"/>
            <a:ext cx="4931410" cy="43984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rstudio.com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rstudio.com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4">
            <a:extLst>
              <a:ext uri="{FF2B5EF4-FFF2-40B4-BE49-F238E27FC236}">
                <a16:creationId xmlns:a16="http://schemas.microsoft.com/office/drawing/2014/main" id="{56B74681-5F77-4E53-BF98-506640C62BAB}"/>
              </a:ext>
            </a:extLst>
          </p:cNvPr>
          <p:cNvSpPr/>
          <p:nvPr/>
        </p:nvSpPr>
        <p:spPr>
          <a:xfrm>
            <a:off x="318810" y="3108258"/>
            <a:ext cx="4857982" cy="7147154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4">
            <a:extLst>
              <a:ext uri="{FF2B5EF4-FFF2-40B4-BE49-F238E27FC236}">
                <a16:creationId xmlns:a16="http://schemas.microsoft.com/office/drawing/2014/main" id="{902834F4-BD5A-4D31-8D24-5ACD0ADEDDE4}"/>
              </a:ext>
            </a:extLst>
          </p:cNvPr>
          <p:cNvSpPr/>
          <p:nvPr/>
        </p:nvSpPr>
        <p:spPr>
          <a:xfrm>
            <a:off x="5258554" y="6191155"/>
            <a:ext cx="8368931" cy="4128299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24">
            <a:extLst>
              <a:ext uri="{FF2B5EF4-FFF2-40B4-BE49-F238E27FC236}">
                <a16:creationId xmlns:a16="http://schemas.microsoft.com/office/drawing/2014/main" id="{E143B4C7-CDC1-4A4F-871D-E78F31C47EBE}"/>
              </a:ext>
            </a:extLst>
          </p:cNvPr>
          <p:cNvSpPr/>
          <p:nvPr/>
        </p:nvSpPr>
        <p:spPr>
          <a:xfrm>
            <a:off x="5263189" y="1910525"/>
            <a:ext cx="8368931" cy="3795280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DE6C80-E229-4DC7-8CDC-9B2C5ABC08CB}"/>
              </a:ext>
            </a:extLst>
          </p:cNvPr>
          <p:cNvSpPr/>
          <p:nvPr/>
        </p:nvSpPr>
        <p:spPr>
          <a:xfrm>
            <a:off x="5268070" y="5757613"/>
            <a:ext cx="8373567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3D7B53-3B26-4C8D-AF8A-C8E73F06D5DD}"/>
              </a:ext>
            </a:extLst>
          </p:cNvPr>
          <p:cNvSpPr/>
          <p:nvPr/>
        </p:nvSpPr>
        <p:spPr>
          <a:xfrm>
            <a:off x="5258554" y="1529083"/>
            <a:ext cx="8373567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4019E-86CF-469A-B8BB-4FD56FE01F9A}"/>
              </a:ext>
            </a:extLst>
          </p:cNvPr>
          <p:cNvSpPr/>
          <p:nvPr/>
        </p:nvSpPr>
        <p:spPr>
          <a:xfrm>
            <a:off x="318810" y="2708442"/>
            <a:ext cx="4857981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B8C401D3-5C19-431C-94F8-E9F1B26013B9}"/>
              </a:ext>
            </a:extLst>
          </p:cNvPr>
          <p:cNvSpPr txBox="1"/>
          <p:nvPr/>
        </p:nvSpPr>
        <p:spPr>
          <a:xfrm>
            <a:off x="419642" y="3187506"/>
            <a:ext cx="2140678" cy="694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data DM;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infile</a:t>
            </a:r>
            <a:r>
              <a:rPr lang="en-GB" sz="4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</a:t>
            </a:r>
            <a:r>
              <a:rPr lang="en-GB" sz="4000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datalines</a:t>
            </a:r>
            <a:r>
              <a:rPr lang="en-GB" sz="4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delimiter=',';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input </a:t>
            </a:r>
            <a:r>
              <a:rPr lang="en-GB" sz="4000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4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$  strata sex $ </a:t>
            </a:r>
            <a:r>
              <a:rPr lang="en-GB" sz="4000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armcd</a:t>
            </a:r>
            <a:r>
              <a:rPr lang="en-GB" sz="4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$ age height weight 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datalines</a:t>
            </a:r>
            <a:r>
              <a:rPr lang="en-GB" sz="4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101, 1 , M, B, 43, 150, 75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102, 2 , F, A, 53, 178, 65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103, 2 , F, B, 67, 157, 64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104, 1 , M, A, 34, 168, 72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105, 2 , M, B, 76, 145, 61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run;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4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4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VS;</a:t>
            </a:r>
          </a:p>
          <a:p>
            <a:r>
              <a:rPr lang="en-GB" sz="4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infile</a:t>
            </a:r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en-GB" sz="4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datalines</a:t>
            </a:r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delimiter=','; </a:t>
            </a:r>
          </a:p>
          <a:p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input </a:t>
            </a:r>
            <a:r>
              <a:rPr lang="en-GB" sz="4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$  strata </a:t>
            </a:r>
            <a:r>
              <a:rPr lang="en-GB" sz="4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armcd</a:t>
            </a:r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$ visit $ </a:t>
            </a:r>
            <a:r>
              <a:rPr lang="en-GB" sz="4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visitnum</a:t>
            </a:r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en-GB" sz="4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$ aval ;</a:t>
            </a:r>
          </a:p>
          <a:p>
            <a:r>
              <a:rPr lang="en-GB" sz="4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datalines</a:t>
            </a:r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101, 1, B, visit  1,  100, SYSBP, 120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101, 1, B, visit 19, 1900, SYSBP, 128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101, 1, B, visit  1,  100, DIABP,  65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101, 1, B, visit 19, 1900, DIABP,  78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102, 2, A, visit  1,  100, SYSBP, 156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102, 2, A, visit 19, 1900, SYSBP, 127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102, 2, A, visit  1,  100, DIABP,  74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102, 2, A, visit 19, 1900, DIABP,  72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105, 2, B, visit  1,  100, SYSBP, 136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105, 2, B, visit 19, 1900, SYSBP, 125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105, 2, B, visit  1,  100, DIABP,  59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105, 2, B, visit 19, 1900, DIABP,  64</a:t>
            </a:r>
          </a:p>
          <a:p>
            <a:r>
              <a:rPr lang="en-GB" sz="4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GB" sz="4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GB" sz="4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en-GB" sz="4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en-GB" sz="4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en-GB" sz="4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EX;</a:t>
            </a:r>
          </a:p>
          <a:p>
            <a:r>
              <a:rPr lang="en-GB" sz="4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infile</a:t>
            </a:r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en-GB" sz="4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datalines</a:t>
            </a:r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delimiter=','; </a:t>
            </a:r>
          </a:p>
          <a:p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input </a:t>
            </a:r>
            <a:r>
              <a:rPr lang="en-GB" sz="4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$ </a:t>
            </a:r>
            <a:r>
              <a:rPr lang="en-GB" sz="4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visitnum</a:t>
            </a:r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visit $ </a:t>
            </a:r>
            <a:r>
              <a:rPr lang="en-GB" sz="4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exstdtc</a:t>
            </a:r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$23-49 ;</a:t>
            </a:r>
          </a:p>
          <a:p>
            <a:r>
              <a:rPr lang="en-GB" sz="4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datalines</a:t>
            </a:r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101,    100, visit  1, 2021-12-22T08:25</a:t>
            </a:r>
          </a:p>
          <a:p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101,  1900, visit 19, 2021-12-29T08:55</a:t>
            </a:r>
          </a:p>
          <a:p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104,    100, visit  1, 2021-12-16T11:02</a:t>
            </a:r>
          </a:p>
          <a:p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104,  1900, visit 19, 2022-01-06T13:45</a:t>
            </a:r>
          </a:p>
          <a:p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GB" sz="4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run;</a:t>
            </a:r>
            <a:endParaRPr lang="en-GB" sz="4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4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4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Source Sans 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7DA07-6F7A-4AED-AC95-78582B566DFC}"/>
              </a:ext>
            </a:extLst>
          </p:cNvPr>
          <p:cNvSpPr txBox="1"/>
          <p:nvPr/>
        </p:nvSpPr>
        <p:spPr>
          <a:xfrm>
            <a:off x="2452462" y="3136545"/>
            <a:ext cx="2865457" cy="7314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'101','102','103', '104','105</a:t>
            </a:r>
            <a:r>
              <a:rPr lang="en-GB" sz="1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')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strata 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1,2,2,1,2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sex      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'M','F','F','M','M'</a:t>
            </a:r>
            <a:r>
              <a:rPr lang="en-GB" sz="100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armcd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'B','A','B','A','B'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age     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43,53,67,34,76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height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150,178,157,168,145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weight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75,65,64,72,61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     &lt;-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data.frame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(</a:t>
            </a:r>
            <a:r>
              <a:rPr lang="en-GB" sz="1000" b="0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subjid,strata,sex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                    </a:t>
            </a:r>
            <a:r>
              <a:rPr lang="en-GB" sz="1000" b="0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armcd,age,height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, weight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View(</a:t>
            </a:r>
            <a:r>
              <a:rPr lang="en-GB" sz="1000" b="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ea typeface="SimSun" panose="02010600030101010101" pitchFamily="2" charset="-122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'101','101','101','101',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 '102','102','102','102',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  '105','105','105','105'</a:t>
            </a:r>
            <a:r>
              <a:rPr lang="en-GB" sz="100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strata        &lt;- 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1,1,1,1,2,2,2,2,2,2,2,2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armcd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'B','B','B','B','A','A',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   'A','A','B','B','B','B'</a:t>
            </a:r>
            <a:r>
              <a:rPr lang="en-GB" sz="100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visit           &lt;- 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'Visit 1','Visit 19','Visit 1', 'Visit 19',     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'Visit 1','Visit 19','Visit 1', 'Visit 19', 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 'Visit 1','Visit 19','Visit 1', 'Visit 19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')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visitnum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100,1900,100,1900,100,1900,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100,1900,100,1900,100,1900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paramcd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'SYSBP','SYSBP','DIABP','DIABP',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  'SYSBP','SYSBP','DIABP','DIABP',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 'SYSBP','SYSBP','DIABP','DIABP'</a:t>
            </a:r>
            <a:r>
              <a:rPr lang="en-GB" sz="100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aval            &lt;- c(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120,128,65,78,156,127,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                               74,72,136,125,59,64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VS              &lt;-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data.frame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(</a:t>
            </a:r>
            <a:r>
              <a:rPr lang="en-GB" sz="1000" b="0" dirty="0" err="1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subjid,strata,armcd,visit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chemeClr val="tx1"/>
                </a:solidFill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	   </a:t>
            </a:r>
            <a:r>
              <a:rPr lang="en-GB" sz="1000" b="0" dirty="0" err="1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visitnum,paramcd,aval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ource Sans Pro" panose="020B0503030403020204" pitchFamily="34" charset="0"/>
                <a:cs typeface="Segoe UI" panose="020B0502040204020203" pitchFamily="34" charset="0"/>
              </a:rPr>
              <a:t>View(VS)</a:t>
            </a:r>
          </a:p>
          <a:p>
            <a:endParaRPr lang="en-GB" sz="1000" dirty="0">
              <a:solidFill>
                <a:schemeClr val="tx1"/>
              </a:solidFill>
              <a:latin typeface="Source Sans 3"/>
              <a:ea typeface="Source Sans Pro" panose="020B0503030403020204" pitchFamily="34" charset="0"/>
              <a:cs typeface="Segoe UI" panose="020B0502040204020203" pitchFamily="34" charset="0"/>
            </a:endParaRPr>
          </a:p>
          <a:p>
            <a:endParaRPr lang="fr-FR" sz="1000" dirty="0">
              <a:solidFill>
                <a:schemeClr val="tx1"/>
              </a:solidFill>
              <a:latin typeface="Source Sans 3"/>
            </a:endParaRPr>
          </a:p>
          <a:p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subjid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       &lt;- c('101','101','104','104')</a:t>
            </a:r>
          </a:p>
          <a:p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Visitnum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 &lt;- c(100,1900, 100,1900)</a:t>
            </a:r>
          </a:p>
          <a:p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visit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          &lt;- c('</a:t>
            </a:r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Visit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 1','Visit 19', '</a:t>
            </a:r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Visit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 1', '</a:t>
            </a:r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Visit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 19')</a:t>
            </a:r>
          </a:p>
          <a:p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exstdtc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    &lt;- c("2021-12-22T08:25",</a:t>
            </a:r>
          </a:p>
          <a:p>
            <a:r>
              <a:rPr lang="fr-FR" sz="1000" dirty="0">
                <a:solidFill>
                  <a:schemeClr val="tx1"/>
                </a:solidFill>
                <a:latin typeface="Source Sans 3"/>
              </a:rPr>
              <a:t>                         "2021-12-29T08:55",</a:t>
            </a:r>
          </a:p>
          <a:p>
            <a:r>
              <a:rPr lang="fr-FR" sz="1000" dirty="0">
                <a:solidFill>
                  <a:schemeClr val="tx1"/>
                </a:solidFill>
                <a:latin typeface="Source Sans 3"/>
              </a:rPr>
              <a:t>                         "2021-12-16T11:02",</a:t>
            </a:r>
          </a:p>
          <a:p>
            <a:r>
              <a:rPr lang="fr-FR" sz="1000" dirty="0">
                <a:solidFill>
                  <a:schemeClr val="tx1"/>
                </a:solidFill>
                <a:latin typeface="Source Sans 3"/>
              </a:rPr>
              <a:t>                         "2022-01-06T13:45")</a:t>
            </a:r>
          </a:p>
          <a:p>
            <a:r>
              <a:rPr lang="fr-FR" sz="1000" dirty="0">
                <a:solidFill>
                  <a:schemeClr val="tx1"/>
                </a:solidFill>
                <a:latin typeface="Source Sans 3"/>
              </a:rPr>
              <a:t>EX    &lt;- </a:t>
            </a:r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data.frame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(</a:t>
            </a:r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subjid,visitnum,visit,exstdtc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)</a:t>
            </a:r>
          </a:p>
          <a:p>
            <a:r>
              <a:rPr lang="fr-FR" sz="1000" dirty="0" err="1">
                <a:solidFill>
                  <a:schemeClr val="tx1"/>
                </a:solidFill>
                <a:latin typeface="Source Sans 3"/>
              </a:rPr>
              <a:t>View</a:t>
            </a:r>
            <a:r>
              <a:rPr lang="fr-FR" sz="1000" dirty="0">
                <a:solidFill>
                  <a:schemeClr val="tx1"/>
                </a:solidFill>
                <a:latin typeface="Source Sans 3"/>
              </a:rPr>
              <a:t>(EX)</a:t>
            </a:r>
            <a:endParaRPr lang="en-GB" sz="1000" b="1" dirty="0">
              <a:solidFill>
                <a:schemeClr val="tx1"/>
              </a:solidFill>
              <a:effectLst/>
              <a:latin typeface="Source Sans 3"/>
              <a:ea typeface="Source Sans Pro" panose="020B0503030403020204" pitchFamily="34" charset="0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ea typeface="SimSun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8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414C1681-BB08-4023-8342-D8E3D2BA1E49}"/>
              </a:ext>
            </a:extLst>
          </p:cNvPr>
          <p:cNvSpPr txBox="1"/>
          <p:nvPr/>
        </p:nvSpPr>
        <p:spPr>
          <a:xfrm>
            <a:off x="337879" y="1843785"/>
            <a:ext cx="4742858" cy="1597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</a:t>
            </a:r>
            <a:r>
              <a:rPr lang="en-GB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his cheat sheet mainly focus on data manipulation techniques frequently used in pharmaceutical industry. Run the below codes while starting R.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install.packages</a:t>
            </a:r>
            <a:r>
              <a:rPr lang="en-GB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("</a:t>
            </a:r>
            <a:r>
              <a:rPr lang="en-GB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tidyverse</a:t>
            </a:r>
            <a:r>
              <a:rPr lang="en-GB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",</a:t>
            </a:r>
            <a:r>
              <a:rPr lang="en-GB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“</a:t>
            </a:r>
            <a:r>
              <a:rPr lang="en-GB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l</a:t>
            </a:r>
            <a:r>
              <a:rPr lang="en-GB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ubridate</a:t>
            </a:r>
            <a:r>
              <a:rPr lang="en-GB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"</a:t>
            </a:r>
            <a:r>
              <a:rPr lang="en-GB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, </a:t>
            </a:r>
            <a:r>
              <a:rPr lang="en-GB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"</a:t>
            </a:r>
            <a:r>
              <a:rPr lang="en-GB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flextable</a:t>
            </a:r>
            <a:r>
              <a:rPr lang="en-GB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","officer")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library(</a:t>
            </a:r>
            <a:r>
              <a:rPr lang="en-GB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tidyverse,lubridate,flextable,officer</a:t>
            </a:r>
            <a:r>
              <a:rPr lang="en-GB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5469278-C478-453B-BD64-6405D8085908}"/>
              </a:ext>
            </a:extLst>
          </p:cNvPr>
          <p:cNvSpPr/>
          <p:nvPr/>
        </p:nvSpPr>
        <p:spPr>
          <a:xfrm flipV="1">
            <a:off x="323329" y="1488707"/>
            <a:ext cx="4853464" cy="1344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" name="Layout Suggestions">
            <a:extLst>
              <a:ext uri="{FF2B5EF4-FFF2-40B4-BE49-F238E27FC236}">
                <a16:creationId xmlns:a16="http://schemas.microsoft.com/office/drawing/2014/main" id="{BE76E964-EFE6-4DF5-A04E-FB4790C36E8D}"/>
              </a:ext>
            </a:extLst>
          </p:cNvPr>
          <p:cNvSpPr txBox="1"/>
          <p:nvPr/>
        </p:nvSpPr>
        <p:spPr>
          <a:xfrm>
            <a:off x="1599508" y="1525914"/>
            <a:ext cx="17120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2" name="Three Column Layout: : CHEAT SHEET">
            <a:extLst>
              <a:ext uri="{FF2B5EF4-FFF2-40B4-BE49-F238E27FC236}">
                <a16:creationId xmlns:a16="http://schemas.microsoft.com/office/drawing/2014/main" id="{B98247C0-5AC7-4D34-8D2E-77D1CA32B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>
                <a:solidFill>
                  <a:schemeClr val="tx1"/>
                </a:solidFill>
              </a:rPr>
              <a:t>SAS Vs R in Pharma</a:t>
            </a:r>
            <a:r>
              <a:rPr dirty="0">
                <a:solidFill>
                  <a:schemeClr val="tx1"/>
                </a:solidFill>
              </a:rPr>
              <a:t>: : </a:t>
            </a:r>
            <a:r>
              <a:rPr sz="3300" dirty="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Layout Suggestions">
            <a:extLst>
              <a:ext uri="{FF2B5EF4-FFF2-40B4-BE49-F238E27FC236}">
                <a16:creationId xmlns:a16="http://schemas.microsoft.com/office/drawing/2014/main" id="{487B20D4-DA7C-4C62-9C1E-536D21995CB5}"/>
              </a:ext>
            </a:extLst>
          </p:cNvPr>
          <p:cNvSpPr txBox="1"/>
          <p:nvPr/>
        </p:nvSpPr>
        <p:spPr>
          <a:xfrm>
            <a:off x="5632719" y="1581799"/>
            <a:ext cx="250389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Variable operation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1E1CE960-40FB-4E1C-867D-62FD06D07B84}"/>
              </a:ext>
            </a:extLst>
          </p:cNvPr>
          <p:cNvSpPr/>
          <p:nvPr/>
        </p:nvSpPr>
        <p:spPr>
          <a:xfrm>
            <a:off x="5309784" y="1488708"/>
            <a:ext cx="397913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94764661-4DF7-4235-A581-DCC66E26DBA7}"/>
              </a:ext>
            </a:extLst>
          </p:cNvPr>
          <p:cNvSpPr/>
          <p:nvPr/>
        </p:nvSpPr>
        <p:spPr>
          <a:xfrm flipV="1">
            <a:off x="9144001" y="1488708"/>
            <a:ext cx="433825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FE6C1-F30C-481A-80CB-1ACDC8439979}"/>
              </a:ext>
            </a:extLst>
          </p:cNvPr>
          <p:cNvSpPr txBox="1"/>
          <p:nvPr/>
        </p:nvSpPr>
        <p:spPr>
          <a:xfrm>
            <a:off x="11173850" y="3528229"/>
            <a:ext cx="3069771" cy="743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ADSL_MT1 &lt;- DM %&gt;%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mutate(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height_m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=height/100) %&gt;%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mutate(BMI=weight/height_m^2)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View(ADSL_MT1)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22A1B0-1C14-4550-98D5-264DE8BD66C4}"/>
              </a:ext>
            </a:extLst>
          </p:cNvPr>
          <p:cNvGrpSpPr/>
          <p:nvPr/>
        </p:nvGrpSpPr>
        <p:grpSpPr>
          <a:xfrm>
            <a:off x="5291862" y="1991081"/>
            <a:ext cx="8070892" cy="3775569"/>
            <a:chOff x="5275887" y="1987920"/>
            <a:chExt cx="8070892" cy="3775569"/>
          </a:xfrm>
        </p:grpSpPr>
        <p:sp>
          <p:nvSpPr>
            <p:cNvPr id="13" name="Logistics">
              <a:extLst>
                <a:ext uri="{FF2B5EF4-FFF2-40B4-BE49-F238E27FC236}">
                  <a16:creationId xmlns:a16="http://schemas.microsoft.com/office/drawing/2014/main" id="{353B58D9-8575-492A-AA16-98260D473F38}"/>
                </a:ext>
              </a:extLst>
            </p:cNvPr>
            <p:cNvSpPr txBox="1"/>
            <p:nvPr/>
          </p:nvSpPr>
          <p:spPr>
            <a:xfrm>
              <a:off x="9331865" y="3307404"/>
              <a:ext cx="1665521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GB" sz="1800" dirty="0">
                  <a:solidFill>
                    <a:schemeClr val="accent1"/>
                  </a:solidFill>
                </a:rPr>
                <a:t>Variable creation</a:t>
              </a:r>
            </a:p>
          </p:txBody>
        </p:sp>
        <p:sp>
          <p:nvSpPr>
            <p:cNvPr id="14" name="Layout Suggestions">
              <a:extLst>
                <a:ext uri="{FF2B5EF4-FFF2-40B4-BE49-F238E27FC236}">
                  <a16:creationId xmlns:a16="http://schemas.microsoft.com/office/drawing/2014/main" id="{AF1DA608-A8A6-4C5A-9827-9C3D5C69009C}"/>
                </a:ext>
              </a:extLst>
            </p:cNvPr>
            <p:cNvSpPr txBox="1"/>
            <p:nvPr/>
          </p:nvSpPr>
          <p:spPr>
            <a:xfrm>
              <a:off x="5299350" y="1987920"/>
              <a:ext cx="156934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GB" sz="1800" dirty="0">
                  <a:solidFill>
                    <a:schemeClr val="accent1"/>
                  </a:solidFill>
                </a:rPr>
                <a:t>Variable Sorting</a:t>
              </a:r>
            </a:p>
          </p:txBody>
        </p:sp>
        <p:sp>
          <p:nvSpPr>
            <p:cNvPr id="15" name="Layout Suggestions">
              <a:extLst>
                <a:ext uri="{FF2B5EF4-FFF2-40B4-BE49-F238E27FC236}">
                  <a16:creationId xmlns:a16="http://schemas.microsoft.com/office/drawing/2014/main" id="{7DE16109-9C17-4E11-8782-3C548E4B8B14}"/>
                </a:ext>
              </a:extLst>
            </p:cNvPr>
            <p:cNvSpPr txBox="1"/>
            <p:nvPr/>
          </p:nvSpPr>
          <p:spPr>
            <a:xfrm>
              <a:off x="9284770" y="1994360"/>
              <a:ext cx="4062009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dirty="0">
                  <a:solidFill>
                    <a:schemeClr val="accent1"/>
                  </a:solidFill>
                </a:rPr>
                <a:t>Data operations (keep, drop, and rename)</a:t>
              </a:r>
            </a:p>
          </p:txBody>
        </p:sp>
        <p:sp>
          <p:nvSpPr>
            <p:cNvPr id="16" name="Layout Suggestions">
              <a:extLst>
                <a:ext uri="{FF2B5EF4-FFF2-40B4-BE49-F238E27FC236}">
                  <a16:creationId xmlns:a16="http://schemas.microsoft.com/office/drawing/2014/main" id="{57C4A204-AE19-4D8F-A6D4-7B862167C514}"/>
                </a:ext>
              </a:extLst>
            </p:cNvPr>
            <p:cNvSpPr txBox="1"/>
            <p:nvPr/>
          </p:nvSpPr>
          <p:spPr>
            <a:xfrm>
              <a:off x="5294552" y="3129092"/>
              <a:ext cx="132889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dirty="0">
                  <a:solidFill>
                    <a:schemeClr val="accent1"/>
                  </a:solidFill>
                </a:rPr>
                <a:t>Data Filtering</a:t>
              </a:r>
            </a:p>
          </p:txBody>
        </p:sp>
        <p:sp>
          <p:nvSpPr>
            <p:cNvPr id="17" name="Logistics">
              <a:extLst>
                <a:ext uri="{FF2B5EF4-FFF2-40B4-BE49-F238E27FC236}">
                  <a16:creationId xmlns:a16="http://schemas.microsoft.com/office/drawing/2014/main" id="{7534467E-E38F-4A3F-B176-2F8E162184EC}"/>
                </a:ext>
              </a:extLst>
            </p:cNvPr>
            <p:cNvSpPr txBox="1"/>
            <p:nvPr/>
          </p:nvSpPr>
          <p:spPr>
            <a:xfrm>
              <a:off x="9331865" y="4545879"/>
              <a:ext cx="254236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GB" sz="1800" dirty="0">
                  <a:solidFill>
                    <a:schemeClr val="accent1"/>
                  </a:solidFill>
                </a:rPr>
                <a:t>Remove duplicate records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AB846B-1E68-4E26-9DA9-8AD183B0D3D2}"/>
                </a:ext>
              </a:extLst>
            </p:cNvPr>
            <p:cNvSpPr txBox="1"/>
            <p:nvPr/>
          </p:nvSpPr>
          <p:spPr>
            <a:xfrm>
              <a:off x="5275887" y="2238048"/>
              <a:ext cx="2653079" cy="1072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proc sort data=VS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                out=ADVS_SRT1;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by </a:t>
              </a:r>
              <a:r>
                <a:rPr lang="en-US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descending </a:t>
              </a:r>
              <a:r>
                <a:rPr lang="en-US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paramcd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Source Sans 3"/>
                  <a:cs typeface="Segoe UI" panose="020B0502040204020203" pitchFamily="34" charset="0"/>
                </a:rPr>
                <a:t>                                          </a:t>
              </a:r>
              <a:r>
                <a:rPr lang="en-US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visitnum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run;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19F7F0-E555-4CCE-BAA7-303374DA1336}"/>
                </a:ext>
              </a:extLst>
            </p:cNvPr>
            <p:cNvSpPr txBox="1"/>
            <p:nvPr/>
          </p:nvSpPr>
          <p:spPr>
            <a:xfrm>
              <a:off x="9344862" y="2253810"/>
              <a:ext cx="2018008" cy="1072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data 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ADSL_DO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set </a:t>
              </a:r>
              <a:r>
                <a:rPr lang="en-GB" sz="1000" b="0" dirty="0">
                  <a:solidFill>
                    <a:schemeClr val="tx1"/>
                  </a:solidFill>
                  <a:latin typeface="Source Sans 3"/>
                  <a:cs typeface="Segoe UI" panose="020B0502040204020203" pitchFamily="34" charset="0"/>
                </a:rPr>
                <a:t>DM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keep </a:t>
              </a:r>
              <a:r>
                <a:rPr lang="en-GB" sz="1000" b="0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</a:t>
              </a:r>
              <a:r>
                <a:rPr lang="en-GB" sz="1000" b="0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armcd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drop 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age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rename </a:t>
              </a:r>
              <a:r>
                <a:rPr lang="en-GB" sz="1000" b="0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=</a:t>
              </a:r>
              <a:r>
                <a:rPr lang="en-GB" sz="1000" b="0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usubjid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run;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35B813-B1DF-4EB3-A720-57E7C7D03F22}"/>
                </a:ext>
              </a:extLst>
            </p:cNvPr>
            <p:cNvSpPr txBox="1"/>
            <p:nvPr/>
          </p:nvSpPr>
          <p:spPr>
            <a:xfrm>
              <a:off x="7207159" y="2293083"/>
              <a:ext cx="2503891" cy="743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ADVS_SRT1 &lt;- VS %&gt;%   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arrange(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subjid,desc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(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paramcd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),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>
                  <a:solidFill>
                    <a:schemeClr val="tx1"/>
                  </a:solidFill>
                  <a:latin typeface="Source Sans 3"/>
                  <a:cs typeface="Segoe UI" panose="020B0502040204020203" pitchFamily="34" charset="0"/>
                </a:rPr>
                <a:t>                                    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visitnum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)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View(ADVS_SRT1)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376F9E-71E1-4961-86D4-E6FD56408F6B}"/>
                </a:ext>
              </a:extLst>
            </p:cNvPr>
            <p:cNvSpPr txBox="1"/>
            <p:nvPr/>
          </p:nvSpPr>
          <p:spPr>
            <a:xfrm>
              <a:off x="11126946" y="2283555"/>
              <a:ext cx="2018008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sz="1000" dirty="0"/>
                <a:t>ADSL_DO &lt;- DM %&gt;%     </a:t>
              </a:r>
            </a:p>
            <a:p>
              <a:r>
                <a:rPr lang="en-US" sz="1000" dirty="0"/>
                <a:t>  select(</a:t>
              </a:r>
              <a:r>
                <a:rPr lang="en-US" sz="1000" dirty="0" err="1"/>
                <a:t>subjid,age,armcd</a:t>
              </a:r>
              <a:r>
                <a:rPr lang="en-US" sz="1000" dirty="0"/>
                <a:t>)%&gt;%</a:t>
              </a:r>
            </a:p>
            <a:p>
              <a:r>
                <a:rPr lang="en-US" sz="1000" dirty="0"/>
                <a:t>  select(-age) %&gt;%</a:t>
              </a:r>
            </a:p>
            <a:p>
              <a:r>
                <a:rPr lang="en-US" sz="1000" dirty="0"/>
                <a:t>  rename(</a:t>
              </a:r>
              <a:r>
                <a:rPr lang="en-US" sz="1000" dirty="0" err="1"/>
                <a:t>usubjid</a:t>
              </a:r>
              <a:r>
                <a:rPr lang="en-US" sz="1000" dirty="0"/>
                <a:t>=</a:t>
              </a:r>
              <a:r>
                <a:rPr lang="en-US" sz="1000" dirty="0" err="1"/>
                <a:t>subjid</a:t>
              </a:r>
              <a:r>
                <a:rPr lang="en-US" sz="1000" dirty="0"/>
                <a:t>)</a:t>
              </a:r>
            </a:p>
            <a:p>
              <a:r>
                <a:rPr lang="en-US" sz="1000" dirty="0"/>
                <a:t>View(ADSL_DO)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B18A7B-3576-469A-A017-5FCC9A400823}"/>
                </a:ext>
              </a:extLst>
            </p:cNvPr>
            <p:cNvSpPr txBox="1"/>
            <p:nvPr/>
          </p:nvSpPr>
          <p:spPr>
            <a:xfrm>
              <a:off x="5304347" y="3373219"/>
              <a:ext cx="1658268" cy="2390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data 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ADSL_FL1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	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set </a:t>
              </a:r>
              <a:r>
                <a:rPr lang="en-GB" sz="1000" b="0" dirty="0">
                  <a:solidFill>
                    <a:schemeClr val="tx1"/>
                  </a:solidFill>
                  <a:latin typeface="Source Sans 3"/>
                  <a:cs typeface="Segoe UI" panose="020B0502040204020203" pitchFamily="34" charset="0"/>
                </a:rPr>
                <a:t>DM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if 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strata = 2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run;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endParaRP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data 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ADSL_FL2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	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set </a:t>
              </a:r>
              <a:r>
                <a:rPr lang="en-GB" sz="1000" b="0" dirty="0">
                  <a:solidFill>
                    <a:schemeClr val="tx1"/>
                  </a:solidFill>
                  <a:latin typeface="Source Sans 3"/>
                  <a:cs typeface="Segoe UI" panose="020B0502040204020203" pitchFamily="34" charset="0"/>
                </a:rPr>
                <a:t>DM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if 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strata = 2 &amp; </a:t>
              </a:r>
              <a:r>
                <a:rPr lang="en-GB" sz="1000" b="0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armcd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= 'A';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run;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endParaRP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data 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ADSL_FL3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	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set </a:t>
              </a:r>
              <a:r>
                <a:rPr lang="en-GB" sz="1000" b="0" dirty="0">
                  <a:solidFill>
                    <a:schemeClr val="tx1"/>
                  </a:solidFill>
                  <a:latin typeface="Source Sans 3"/>
                  <a:cs typeface="Segoe UI" panose="020B0502040204020203" pitchFamily="34" charset="0"/>
                </a:rPr>
                <a:t>DM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if 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in (</a:t>
              </a:r>
              <a:r>
                <a:rPr lang="en-GB" sz="1000" b="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'101','102'</a:t>
              </a:r>
              <a:r>
                <a:rPr lang="en-GB" sz="1000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);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939165" algn="l"/>
                </a:tabLs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run;</a:t>
              </a:r>
              <a:endParaRPr lang="en-GB" sz="1000" b="1" dirty="0">
                <a:solidFill>
                  <a:schemeClr val="tx1"/>
                </a:solidFill>
                <a:effectLst/>
                <a:latin typeface="Source Sans 3"/>
                <a:ea typeface="SimSun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2AE8EC-06E2-4A93-A7C3-96BF759D9FA5}"/>
                </a:ext>
              </a:extLst>
            </p:cNvPr>
            <p:cNvSpPr txBox="1"/>
            <p:nvPr/>
          </p:nvSpPr>
          <p:spPr>
            <a:xfrm>
              <a:off x="7207159" y="3391343"/>
              <a:ext cx="2246811" cy="2225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ADSL_FL &lt;- DM %&gt;%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filter(strata==2 )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View(ADSL_FL)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endParaRP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endParaRP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ADSL_FL2 &lt;- DM %&gt;%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filter(strata==2 &amp; 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armcd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=='A')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View(ADSL_FL2) 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endParaRP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endParaRP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ADSL_FL3 &lt;- ADSL %&gt;%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filter(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%in% c('101', '102'))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View(ADSL_FL3)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379E62-C21E-468D-AB6A-1B41C1F1AC2A}"/>
                </a:ext>
              </a:extLst>
            </p:cNvPr>
            <p:cNvSpPr txBox="1"/>
            <p:nvPr/>
          </p:nvSpPr>
          <p:spPr>
            <a:xfrm>
              <a:off x="9344862" y="3553633"/>
              <a:ext cx="2429028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sz="1000" dirty="0"/>
                <a:t>data ADSL_MT1;</a:t>
              </a:r>
            </a:p>
            <a:p>
              <a:r>
                <a:rPr lang="en-US" sz="1000" dirty="0"/>
                <a:t>   set DM;</a:t>
              </a:r>
            </a:p>
            <a:p>
              <a:r>
                <a:rPr lang="en-US" sz="1000" dirty="0"/>
                <a:t>   </a:t>
              </a:r>
              <a:r>
                <a:rPr lang="en-US" sz="1000" dirty="0" err="1"/>
                <a:t>height_m</a:t>
              </a:r>
              <a:r>
                <a:rPr lang="en-US" sz="1000" dirty="0"/>
                <a:t>= height/100;     </a:t>
              </a:r>
            </a:p>
            <a:p>
              <a:r>
                <a:rPr lang="en-US" sz="1000" dirty="0"/>
                <a:t>   BMI=weight/(</a:t>
              </a:r>
              <a:r>
                <a:rPr lang="en-US" sz="1000" dirty="0" err="1"/>
                <a:t>height_m</a:t>
              </a:r>
              <a:r>
                <a:rPr lang="en-US" sz="1000" dirty="0"/>
                <a:t>**2);</a:t>
              </a:r>
            </a:p>
            <a:p>
              <a:r>
                <a:rPr lang="en-US" sz="1000" dirty="0"/>
                <a:t>run;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A8D63C-0899-4ADD-B84D-1F88711CDC2E}"/>
                </a:ext>
              </a:extLst>
            </p:cNvPr>
            <p:cNvSpPr txBox="1"/>
            <p:nvPr/>
          </p:nvSpPr>
          <p:spPr>
            <a:xfrm>
              <a:off x="9343262" y="4818833"/>
              <a:ext cx="1826870" cy="743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proc sort data=VS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   out=ADVS_SRT1 </a:t>
              </a:r>
              <a:r>
                <a:rPr lang="en-US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nodupkey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by </a:t>
              </a:r>
              <a:r>
                <a:rPr lang="en-US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</a:t>
              </a:r>
              <a:r>
                <a:rPr lang="en-US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paramcd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;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run;</a:t>
              </a:r>
              <a:endPara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8933A7-2C4B-4105-B02B-98C3E7FD9570}"/>
                </a:ext>
              </a:extLst>
            </p:cNvPr>
            <p:cNvSpPr txBox="1"/>
            <p:nvPr/>
          </p:nvSpPr>
          <p:spPr>
            <a:xfrm>
              <a:off x="11157875" y="4817896"/>
              <a:ext cx="2140678" cy="908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ADVS_SRT1 &lt;- VS %&gt;%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arrange( 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, 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paramcd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)%&gt;%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group_by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( 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subjid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, </a:t>
              </a:r>
              <a:r>
                <a:rPr lang="en-GB" sz="1000" b="1" dirty="0" err="1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paramcd</a:t>
              </a: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) %&gt;%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  slice( 1 )</a:t>
              </a:r>
            </a:p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dirty="0">
                  <a:solidFill>
                    <a:schemeClr val="tx1"/>
                  </a:solidFill>
                  <a:effectLst/>
                  <a:latin typeface="Source Sans 3"/>
                  <a:cs typeface="Segoe UI" panose="020B0502040204020203" pitchFamily="34" charset="0"/>
                </a:rPr>
                <a:t>view(ADVS_SRT1)</a:t>
              </a:r>
            </a:p>
          </p:txBody>
        </p:sp>
      </p:grpSp>
      <p:sp>
        <p:nvSpPr>
          <p:cNvPr id="48" name="Useful Elements">
            <a:extLst>
              <a:ext uri="{FF2B5EF4-FFF2-40B4-BE49-F238E27FC236}">
                <a16:creationId xmlns:a16="http://schemas.microsoft.com/office/drawing/2014/main" id="{757BA92F-BFAD-49B2-AF53-00C7A60FC2F8}"/>
              </a:ext>
            </a:extLst>
          </p:cNvPr>
          <p:cNvSpPr txBox="1"/>
          <p:nvPr/>
        </p:nvSpPr>
        <p:spPr>
          <a:xfrm>
            <a:off x="5305548" y="6242453"/>
            <a:ext cx="157911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sz="1800" dirty="0">
                <a:solidFill>
                  <a:schemeClr val="accent1"/>
                </a:solidFill>
              </a:rPr>
              <a:t>Data transpose</a:t>
            </a:r>
          </a:p>
        </p:txBody>
      </p:sp>
      <p:sp>
        <p:nvSpPr>
          <p:cNvPr id="49" name="Useful Elements">
            <a:extLst>
              <a:ext uri="{FF2B5EF4-FFF2-40B4-BE49-F238E27FC236}">
                <a16:creationId xmlns:a16="http://schemas.microsoft.com/office/drawing/2014/main" id="{7B17CB53-FAB3-4636-B12D-96A0C9D0B488}"/>
              </a:ext>
            </a:extLst>
          </p:cNvPr>
          <p:cNvSpPr txBox="1"/>
          <p:nvPr/>
        </p:nvSpPr>
        <p:spPr>
          <a:xfrm>
            <a:off x="5305548" y="6535473"/>
            <a:ext cx="148562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sz="1800" dirty="0">
                <a:solidFill>
                  <a:schemeClr val="accent1"/>
                </a:solidFill>
              </a:rPr>
              <a:t> (long to wide)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8CAEAE-F41A-4EA2-9C4B-4510877F6788}"/>
              </a:ext>
            </a:extLst>
          </p:cNvPr>
          <p:cNvSpPr txBox="1"/>
          <p:nvPr/>
        </p:nvSpPr>
        <p:spPr>
          <a:xfrm>
            <a:off x="5225795" y="6733088"/>
            <a:ext cx="2214024" cy="271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proc transpose data=VS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	          out=ADVS_TR;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by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strata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armcd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visit;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id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var aval;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run;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*Sort the dataset before transpose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proc transpose data=ADVS_TR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	          out=ADVS_TR2;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by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strata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armcd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visit;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var SYSBP DIABP;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run;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*Sort the dataset before transpose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BD4C29-DAAF-4754-8D04-E16FF478D988}"/>
              </a:ext>
            </a:extLst>
          </p:cNvPr>
          <p:cNvSpPr txBox="1"/>
          <p:nvPr/>
        </p:nvSpPr>
        <p:spPr>
          <a:xfrm>
            <a:off x="7242878" y="6705900"/>
            <a:ext cx="2119191" cy="40368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ADVS_TR &lt;-VS %&gt;%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pivot_wider</a:t>
            </a: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(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names_from</a:t>
            </a: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=</a:t>
            </a:r>
            <a:r>
              <a:rPr lang="en-US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values_from</a:t>
            </a: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=aval)        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view(ADVS_TR)</a:t>
            </a: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ADVS_TR2 &lt;- ADVS_TR %&gt;%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pivot_longer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(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cols=SYSBP:DIABP,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names_to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='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',   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values_to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='aval')    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view(ADVS_TR2)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ea typeface="Apis For Office" panose="020B0504010101010104" pitchFamily="34" charset="0"/>
              <a:cs typeface="Segoe UI" panose="020B0502040204020203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ea typeface="Apis For Office" panose="020B0504010101010104" pitchFamily="34" charset="0"/>
              <a:cs typeface="Segoe UI" panose="020B0502040204020203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ea typeface="Apis For Office" panose="020B0504010101010104" pitchFamily="34" charset="0"/>
              <a:cs typeface="Segoe UI" panose="020B0502040204020203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ea typeface="Apis For Office" panose="020B0504010101010104" pitchFamily="34" charset="0"/>
              <a:cs typeface="Segoe UI" panose="020B0502040204020203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ea typeface="Apis For Office" panose="020B0504010101010104" pitchFamily="34" charset="0"/>
              <a:cs typeface="Segoe UI" panose="020B0502040204020203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ea typeface="Apis For Office" panose="020B0504010101010104" pitchFamily="34" charset="0"/>
              <a:cs typeface="Segoe UI" panose="020B0502040204020203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Apis For Office" panose="020B0504010101010104" pitchFamily="34" charset="0"/>
                <a:cs typeface="Segoe UI" panose="020B0502040204020203" pitchFamily="34" charset="0"/>
              </a:rPr>
              <a:t>                   </a:t>
            </a:r>
            <a:endParaRPr lang="en-GB" sz="1000" dirty="0">
              <a:solidFill>
                <a:schemeClr val="tx1"/>
              </a:solidFill>
              <a:latin typeface="Source Sans 3"/>
              <a:ea typeface="Apis For Office" panose="020B0504010101010104" pitchFamily="34" charset="0"/>
              <a:cs typeface="Segoe UI" panose="020B0502040204020203" pitchFamily="34" charset="0"/>
            </a:endParaRPr>
          </a:p>
        </p:txBody>
      </p:sp>
      <p:sp>
        <p:nvSpPr>
          <p:cNvPr id="65" name="Layout Suggestions">
            <a:extLst>
              <a:ext uri="{FF2B5EF4-FFF2-40B4-BE49-F238E27FC236}">
                <a16:creationId xmlns:a16="http://schemas.microsoft.com/office/drawing/2014/main" id="{9E2D16D9-B01C-4FC9-AB69-C195841406F5}"/>
              </a:ext>
            </a:extLst>
          </p:cNvPr>
          <p:cNvSpPr txBox="1"/>
          <p:nvPr/>
        </p:nvSpPr>
        <p:spPr>
          <a:xfrm>
            <a:off x="5634246" y="5808888"/>
            <a:ext cx="28132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66" name="Useful Elements">
            <a:extLst>
              <a:ext uri="{FF2B5EF4-FFF2-40B4-BE49-F238E27FC236}">
                <a16:creationId xmlns:a16="http://schemas.microsoft.com/office/drawing/2014/main" id="{9BD44393-92D6-4A98-A9DE-CF36E1ADD0E6}"/>
              </a:ext>
            </a:extLst>
          </p:cNvPr>
          <p:cNvSpPr txBox="1"/>
          <p:nvPr/>
        </p:nvSpPr>
        <p:spPr>
          <a:xfrm>
            <a:off x="5235854" y="7929995"/>
            <a:ext cx="148562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sz="1800" dirty="0">
                <a:solidFill>
                  <a:schemeClr val="accent1"/>
                </a:solidFill>
              </a:rPr>
              <a:t> (wide to long)</a:t>
            </a:r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E69B317D-C747-4F44-993E-E512E473B6CF}"/>
              </a:ext>
            </a:extLst>
          </p:cNvPr>
          <p:cNvSpPr txBox="1"/>
          <p:nvPr/>
        </p:nvSpPr>
        <p:spPr>
          <a:xfrm>
            <a:off x="9347840" y="6234573"/>
            <a:ext cx="140913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>
                <a:solidFill>
                  <a:schemeClr val="accent1"/>
                </a:solidFill>
              </a:rPr>
              <a:t>Data merging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ABD911-D2C2-43FB-9ABF-61AC493FCD63}"/>
              </a:ext>
            </a:extLst>
          </p:cNvPr>
          <p:cNvSpPr txBox="1"/>
          <p:nvPr/>
        </p:nvSpPr>
        <p:spPr>
          <a:xfrm>
            <a:off x="11307561" y="6825449"/>
            <a:ext cx="2401808" cy="271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ADVS_IJ &lt;- VS %&gt;%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inner_join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(EX,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     by = c("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","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visitnum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"))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view(ADVS_IJ)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ADVS_FJ &lt;- VS %&gt;%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full_join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(EX,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    by = c("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","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visitnum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")) %&gt;%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full_join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(DM, by = "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")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view(ADVS_FJ)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3D1A69-7278-4694-9B4F-34B8E6E265AF}"/>
              </a:ext>
            </a:extLst>
          </p:cNvPr>
          <p:cNvSpPr txBox="1"/>
          <p:nvPr/>
        </p:nvSpPr>
        <p:spPr>
          <a:xfrm>
            <a:off x="9291916" y="6306765"/>
            <a:ext cx="2048776" cy="40368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proc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sql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create table ADVS_IJ as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select distinct a.*,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b.exstdtc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from VS as a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inner join EX as b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on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a.subjid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=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b.subjid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and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a.visitnum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=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b.visitnum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quit;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proc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sql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create table ADSL_FJ as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select distinct a.*,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b.visitnum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,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b.paramcd,b.aval,c.exstdtc</a:t>
            </a: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from DM as a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full join VS as b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on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a.subjid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=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b.subjid</a:t>
            </a:r>
            <a:endParaRPr lang="en-GB" sz="1000" b="1" dirty="0">
              <a:solidFill>
                <a:schemeClr val="tx1"/>
              </a:solidFill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 full join EX as c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 on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a.subjid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=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c.subjid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quit;</a:t>
            </a:r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53295EE9-64C8-465B-AA7D-4C37934A29FE}"/>
              </a:ext>
            </a:extLst>
          </p:cNvPr>
          <p:cNvSpPr txBox="1"/>
          <p:nvPr/>
        </p:nvSpPr>
        <p:spPr>
          <a:xfrm>
            <a:off x="2353572" y="10320702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Source Sans 3"/>
              </a:rPr>
              <a:t>    </a:t>
            </a:r>
            <a:r>
              <a:rPr lang="en-US" b="0" i="0" dirty="0">
                <a:effectLst/>
                <a:latin typeface="Source Sans 3"/>
              </a:rPr>
              <a:t>Views and opinions expressed are those of the author and not necessarily Novo Nordisk  *  </a:t>
            </a:r>
            <a:r>
              <a:rPr dirty="0">
                <a:solidFill>
                  <a:schemeClr val="tx1"/>
                </a:solidFill>
                <a:latin typeface="Source Sans 3"/>
              </a:rPr>
              <a:t>RStudio® is a trademark of RStudio, Inc.  •  </a:t>
            </a:r>
            <a:r>
              <a:rPr dirty="0">
                <a:solidFill>
                  <a:schemeClr val="tx1"/>
                </a:solidFill>
                <a:latin typeface="Source Sans 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dirty="0">
                <a:solidFill>
                  <a:schemeClr val="tx1"/>
                </a:solidFill>
                <a:latin typeface="Source Sans 3"/>
              </a:rPr>
              <a:t> </a:t>
            </a:r>
            <a:r>
              <a:rPr lang="en-US" dirty="0">
                <a:solidFill>
                  <a:schemeClr val="tx1"/>
                </a:solidFill>
                <a:latin typeface="Source Sans 3"/>
              </a:rPr>
              <a:t>Bharath </a:t>
            </a:r>
            <a:r>
              <a:rPr lang="en-US" dirty="0" err="1">
                <a:solidFill>
                  <a:schemeClr val="tx1"/>
                </a:solidFill>
                <a:latin typeface="Source Sans 3"/>
              </a:rPr>
              <a:t>kumar</a:t>
            </a:r>
            <a:r>
              <a:rPr dirty="0">
                <a:solidFill>
                  <a:schemeClr val="tx1"/>
                </a:solidFill>
                <a:latin typeface="Source Sans 3"/>
              </a:rPr>
              <a:t>•  </a:t>
            </a:r>
            <a:r>
              <a:rPr lang="en-US" dirty="0" err="1">
                <a:solidFill>
                  <a:schemeClr val="tx1"/>
                </a:solidFill>
                <a:latin typeface="Source Sans 3"/>
              </a:rPr>
              <a:t>bkq@novonordisk</a:t>
            </a:r>
            <a:r>
              <a:rPr lang="en-US" dirty="0">
                <a:solidFill>
                  <a:schemeClr val="tx1"/>
                </a:solidFill>
                <a:latin typeface="Source Sans 3"/>
              </a:rPr>
              <a:t>.</a:t>
            </a:r>
            <a:r>
              <a:rPr dirty="0">
                <a:solidFill>
                  <a:schemeClr val="tx1"/>
                </a:solidFill>
                <a:latin typeface="Source Sans 3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r>
              <a:rPr dirty="0">
                <a:solidFill>
                  <a:schemeClr val="tx1"/>
                </a:solidFill>
                <a:latin typeface="Source Sans 3"/>
              </a:rPr>
              <a:t>   •  Updated: 20</a:t>
            </a:r>
            <a:r>
              <a:rPr lang="en-US" dirty="0">
                <a:solidFill>
                  <a:schemeClr val="tx1"/>
                </a:solidFill>
                <a:latin typeface="Source Sans 3"/>
              </a:rPr>
              <a:t>22</a:t>
            </a:r>
            <a:r>
              <a:rPr dirty="0">
                <a:solidFill>
                  <a:schemeClr val="tx1"/>
                </a:solidFill>
                <a:latin typeface="Source Sans 3"/>
              </a:rPr>
              <a:t>-</a:t>
            </a:r>
            <a:r>
              <a:rPr lang="en-US" dirty="0">
                <a:solidFill>
                  <a:schemeClr val="tx1"/>
                </a:solidFill>
                <a:latin typeface="Source Sans 3"/>
              </a:rPr>
              <a:t>1</a:t>
            </a:r>
            <a:r>
              <a:rPr dirty="0">
                <a:solidFill>
                  <a:schemeClr val="tx1"/>
                </a:solidFill>
                <a:latin typeface="Source Sans 3"/>
              </a:rPr>
              <a:t>1</a:t>
            </a:r>
          </a:p>
        </p:txBody>
      </p:sp>
      <p:sp>
        <p:nvSpPr>
          <p:cNvPr id="73" name="Line">
            <a:extLst>
              <a:ext uri="{FF2B5EF4-FFF2-40B4-BE49-F238E27FC236}">
                <a16:creationId xmlns:a16="http://schemas.microsoft.com/office/drawing/2014/main" id="{C3BBB79D-707A-4C87-B68E-D8411A446DA4}"/>
              </a:ext>
            </a:extLst>
          </p:cNvPr>
          <p:cNvSpPr/>
          <p:nvPr/>
        </p:nvSpPr>
        <p:spPr>
          <a:xfrm>
            <a:off x="292787" y="10338985"/>
            <a:ext cx="13383451" cy="1108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8BAE07-403A-4D64-BC7C-63F5CE8CAEBD}"/>
              </a:ext>
            </a:extLst>
          </p:cNvPr>
          <p:cNvSpPr txBox="1"/>
          <p:nvPr/>
        </p:nvSpPr>
        <p:spPr>
          <a:xfrm>
            <a:off x="7220130" y="9761761"/>
            <a:ext cx="2586479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ADVS_APD &lt;-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bind_rows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(VS,EX)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View(ADVS_APD)</a:t>
            </a:r>
            <a:endParaRPr lang="en-GB" sz="1000" dirty="0">
              <a:latin typeface="Source Sans 3"/>
              <a:cs typeface="Segoe UI" panose="020B0502040204020203" pitchFamily="34" charset="0"/>
            </a:endParaRPr>
          </a:p>
        </p:txBody>
      </p:sp>
      <p:sp>
        <p:nvSpPr>
          <p:cNvPr id="78" name="Basics">
            <a:extLst>
              <a:ext uri="{FF2B5EF4-FFF2-40B4-BE49-F238E27FC236}">
                <a16:creationId xmlns:a16="http://schemas.microsoft.com/office/drawing/2014/main" id="{0F1F63BE-0CFE-4E6F-BB04-8CB67A6A54F9}"/>
              </a:ext>
            </a:extLst>
          </p:cNvPr>
          <p:cNvSpPr txBox="1"/>
          <p:nvPr/>
        </p:nvSpPr>
        <p:spPr>
          <a:xfrm>
            <a:off x="5275682" y="9338736"/>
            <a:ext cx="1672606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>
                <a:solidFill>
                  <a:schemeClr val="accent1"/>
                </a:solidFill>
              </a:rPr>
              <a:t>Data Appending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EFC3BE-2F64-4234-B4E2-3F9194D77762}"/>
              </a:ext>
            </a:extLst>
          </p:cNvPr>
          <p:cNvSpPr txBox="1"/>
          <p:nvPr/>
        </p:nvSpPr>
        <p:spPr>
          <a:xfrm>
            <a:off x="5291862" y="9633400"/>
            <a:ext cx="1202923" cy="579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data ADVS_APD;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      set VS EX;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cs typeface="Segoe UI" panose="020B0502040204020203" pitchFamily="34" charset="0"/>
              </a:rPr>
              <a:t>run;</a:t>
            </a:r>
            <a:endParaRPr lang="en-GB" sz="1000" b="1" dirty="0">
              <a:solidFill>
                <a:schemeClr val="tx1"/>
              </a:solidFill>
              <a:effectLst/>
              <a:latin typeface="Source Sans 3"/>
              <a:ea typeface="SimSun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2" name="Basics">
            <a:extLst>
              <a:ext uri="{FF2B5EF4-FFF2-40B4-BE49-F238E27FC236}">
                <a16:creationId xmlns:a16="http://schemas.microsoft.com/office/drawing/2014/main" id="{C3DE4EBC-7AFA-4DA0-9A76-D67515A2F436}"/>
              </a:ext>
            </a:extLst>
          </p:cNvPr>
          <p:cNvSpPr txBox="1"/>
          <p:nvPr/>
        </p:nvSpPr>
        <p:spPr>
          <a:xfrm>
            <a:off x="9476031" y="6570138"/>
            <a:ext cx="140913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>
                <a:solidFill>
                  <a:schemeClr val="accent1"/>
                </a:solidFill>
              </a:rPr>
              <a:t>single-dataset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3F7ECAE7-1D84-4FC8-B535-ED928F14D0F1}"/>
              </a:ext>
            </a:extLst>
          </p:cNvPr>
          <p:cNvSpPr txBox="1"/>
          <p:nvPr/>
        </p:nvSpPr>
        <p:spPr>
          <a:xfrm>
            <a:off x="9476031" y="8347644"/>
            <a:ext cx="1710076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>
                <a:solidFill>
                  <a:schemeClr val="accent1"/>
                </a:solidFill>
              </a:rPr>
              <a:t>Multiple-dataset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54" name="Layout Suggestions">
            <a:extLst>
              <a:ext uri="{FF2B5EF4-FFF2-40B4-BE49-F238E27FC236}">
                <a16:creationId xmlns:a16="http://schemas.microsoft.com/office/drawing/2014/main" id="{D07013CF-D98F-4B60-92D4-10078B39D1B6}"/>
              </a:ext>
            </a:extLst>
          </p:cNvPr>
          <p:cNvSpPr txBox="1"/>
          <p:nvPr/>
        </p:nvSpPr>
        <p:spPr>
          <a:xfrm>
            <a:off x="650655" y="2774084"/>
            <a:ext cx="16398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Data Inputs </a:t>
            </a:r>
          </a:p>
        </p:txBody>
      </p:sp>
    </p:spTree>
    <p:extLst>
      <p:ext uri="{BB962C8B-B14F-4D97-AF65-F5344CB8AC3E}">
        <p14:creationId xmlns:p14="http://schemas.microsoft.com/office/powerpoint/2010/main" val="11783131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4">
            <a:extLst>
              <a:ext uri="{FF2B5EF4-FFF2-40B4-BE49-F238E27FC236}">
                <a16:creationId xmlns:a16="http://schemas.microsoft.com/office/drawing/2014/main" id="{6CDF086D-C3FC-40DE-8AAF-15E58DFC59CD}"/>
              </a:ext>
            </a:extLst>
          </p:cNvPr>
          <p:cNvSpPr/>
          <p:nvPr/>
        </p:nvSpPr>
        <p:spPr>
          <a:xfrm>
            <a:off x="331527" y="1964024"/>
            <a:ext cx="3979139" cy="8292282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24">
            <a:extLst>
              <a:ext uri="{FF2B5EF4-FFF2-40B4-BE49-F238E27FC236}">
                <a16:creationId xmlns:a16="http://schemas.microsoft.com/office/drawing/2014/main" id="{7522EA10-6FA0-45E3-B1E3-812F9A9BFC58}"/>
              </a:ext>
            </a:extLst>
          </p:cNvPr>
          <p:cNvSpPr/>
          <p:nvPr/>
        </p:nvSpPr>
        <p:spPr>
          <a:xfrm>
            <a:off x="8511875" y="8583857"/>
            <a:ext cx="4816990" cy="1707887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24">
            <a:extLst>
              <a:ext uri="{FF2B5EF4-FFF2-40B4-BE49-F238E27FC236}">
                <a16:creationId xmlns:a16="http://schemas.microsoft.com/office/drawing/2014/main" id="{481EA66C-D777-4E2C-A645-A5DCF994A189}"/>
              </a:ext>
            </a:extLst>
          </p:cNvPr>
          <p:cNvSpPr/>
          <p:nvPr/>
        </p:nvSpPr>
        <p:spPr>
          <a:xfrm>
            <a:off x="8517969" y="6184210"/>
            <a:ext cx="4816989" cy="1915655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24">
            <a:extLst>
              <a:ext uri="{FF2B5EF4-FFF2-40B4-BE49-F238E27FC236}">
                <a16:creationId xmlns:a16="http://schemas.microsoft.com/office/drawing/2014/main" id="{5555B7AD-9AD3-4346-977D-EFE43669F514}"/>
              </a:ext>
            </a:extLst>
          </p:cNvPr>
          <p:cNvSpPr/>
          <p:nvPr/>
        </p:nvSpPr>
        <p:spPr>
          <a:xfrm>
            <a:off x="8517969" y="1930793"/>
            <a:ext cx="4819208" cy="3841779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E90C04-02A4-4D6E-9A7F-2DB51D2088C5}"/>
              </a:ext>
            </a:extLst>
          </p:cNvPr>
          <p:cNvSpPr txBox="1"/>
          <p:nvPr/>
        </p:nvSpPr>
        <p:spPr>
          <a:xfrm>
            <a:off x="10792256" y="2071223"/>
            <a:ext cx="2640549" cy="7761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1000" dirty="0">
                <a:latin typeface="Source Sans 3"/>
                <a:cs typeface="Segoe UI" panose="020B0502040204020203" pitchFamily="34" charset="0"/>
              </a:rPr>
              <a:t>ADEX_DTM &lt;- EX %&gt;%</a:t>
            </a:r>
          </a:p>
          <a:p>
            <a:r>
              <a:rPr lang="en-GB" sz="1000" dirty="0">
                <a:latin typeface="Source Sans 3"/>
                <a:cs typeface="Segoe UI" panose="020B0502040204020203" pitchFamily="34" charset="0"/>
              </a:rPr>
              <a:t>    mutate(ADTM=</a:t>
            </a:r>
            <a:r>
              <a:rPr lang="en-GB" sz="1000" dirty="0" err="1">
                <a:latin typeface="Source Sans 3"/>
                <a:cs typeface="Segoe UI" panose="020B0502040204020203" pitchFamily="34" charset="0"/>
              </a:rPr>
              <a:t>ymd_hm</a:t>
            </a:r>
            <a:r>
              <a:rPr lang="en-GB" sz="1000" dirty="0">
                <a:latin typeface="Source Sans 3"/>
                <a:cs typeface="Segoe UI" panose="020B0502040204020203" pitchFamily="34" charset="0"/>
              </a:rPr>
              <a:t>(</a:t>
            </a:r>
            <a:r>
              <a:rPr lang="en-GB" sz="1000" dirty="0" err="1">
                <a:latin typeface="Source Sans 3"/>
                <a:cs typeface="Segoe UI" panose="020B0502040204020203" pitchFamily="34" charset="0"/>
              </a:rPr>
              <a:t>exstdtc</a:t>
            </a:r>
            <a:r>
              <a:rPr lang="en-GB" sz="1000" dirty="0">
                <a:latin typeface="Source Sans 3"/>
                <a:cs typeface="Segoe UI" panose="020B0502040204020203" pitchFamily="34" charset="0"/>
              </a:rPr>
              <a:t>)) %&gt;%</a:t>
            </a:r>
          </a:p>
          <a:p>
            <a:r>
              <a:rPr lang="en-GB" sz="1000" dirty="0">
                <a:latin typeface="Source Sans 3"/>
                <a:cs typeface="Segoe UI" panose="020B0502040204020203" pitchFamily="34" charset="0"/>
              </a:rPr>
              <a:t>    mutate(ADT=date(ADTM)) %&gt;%</a:t>
            </a:r>
          </a:p>
          <a:p>
            <a:r>
              <a:rPr lang="en-GB" sz="1000" dirty="0">
                <a:latin typeface="Source Sans 3"/>
                <a:cs typeface="Segoe UI" panose="020B0502040204020203" pitchFamily="34" charset="0"/>
              </a:rPr>
              <a:t>    mutate(hours=hour(ADTM)) %&gt;%</a:t>
            </a:r>
          </a:p>
          <a:p>
            <a:r>
              <a:rPr lang="en-GB" sz="1000" dirty="0">
                <a:latin typeface="Source Sans 3"/>
                <a:cs typeface="Segoe UI" panose="020B0502040204020203" pitchFamily="34" charset="0"/>
              </a:rPr>
              <a:t>    mutate(mins=minute(ADTM)) %&gt;%</a:t>
            </a:r>
          </a:p>
          <a:p>
            <a:r>
              <a:rPr lang="en-GB" sz="1000" dirty="0">
                <a:latin typeface="Source Sans 3"/>
                <a:cs typeface="Segoe UI" panose="020B0502040204020203" pitchFamily="34" charset="0"/>
              </a:rPr>
              <a:t>    mutate(ATM=paste(</a:t>
            </a:r>
            <a:r>
              <a:rPr lang="en-GB" sz="1000" dirty="0" err="1">
                <a:latin typeface="Source Sans 3"/>
                <a:cs typeface="Segoe UI" panose="020B0502040204020203" pitchFamily="34" charset="0"/>
              </a:rPr>
              <a:t>hours,":",mins</a:t>
            </a:r>
            <a:r>
              <a:rPr lang="en-GB" sz="1000" dirty="0">
                <a:latin typeface="Source Sans 3"/>
                <a:cs typeface="Segoe UI" panose="020B0502040204020203" pitchFamily="34" charset="0"/>
              </a:rPr>
              <a:t>))</a:t>
            </a:r>
          </a:p>
          <a:p>
            <a:r>
              <a:rPr lang="en-GB" sz="1000" dirty="0">
                <a:latin typeface="Source Sans 3"/>
                <a:cs typeface="Segoe UI" panose="020B0502040204020203" pitchFamily="34" charset="0"/>
              </a:rPr>
              <a:t>View(ADEX_DTM)</a:t>
            </a:r>
          </a:p>
          <a:p>
            <a:endParaRPr lang="en-GB" sz="1000" dirty="0">
              <a:latin typeface="Source Sans 3"/>
              <a:cs typeface="Segoe UI" panose="020B0502040204020203" pitchFamily="34" charset="0"/>
            </a:endParaRPr>
          </a:p>
          <a:p>
            <a:endParaRPr lang="en-GB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GB" sz="1000" dirty="0">
                <a:latin typeface="Source Sans 3"/>
              </a:rPr>
              <a:t>ADEX_DTM1 &lt;- ADEX_DTM %&gt;%</a:t>
            </a:r>
          </a:p>
          <a:p>
            <a:r>
              <a:rPr lang="en-GB" sz="1000" dirty="0">
                <a:latin typeface="Source Sans 3"/>
              </a:rPr>
              <a:t>    mutate(visit_=</a:t>
            </a:r>
            <a:r>
              <a:rPr lang="en-GB" sz="1000" dirty="0" err="1">
                <a:latin typeface="Source Sans 3"/>
              </a:rPr>
              <a:t>str_replace_all</a:t>
            </a:r>
            <a:r>
              <a:rPr lang="en-GB" sz="1000" dirty="0">
                <a:latin typeface="Source Sans 3"/>
              </a:rPr>
              <a:t>(</a:t>
            </a:r>
          </a:p>
          <a:p>
            <a:r>
              <a:rPr lang="en-GB" sz="1000" dirty="0">
                <a:latin typeface="Source Sans 3"/>
              </a:rPr>
              <a:t>               visit," ", "")) %&gt;%</a:t>
            </a:r>
          </a:p>
          <a:p>
            <a:r>
              <a:rPr lang="en-GB" sz="1000" dirty="0">
                <a:latin typeface="Source Sans 3"/>
              </a:rPr>
              <a:t>    select(</a:t>
            </a:r>
            <a:r>
              <a:rPr lang="en-GB" sz="1000" dirty="0" err="1">
                <a:latin typeface="Source Sans 3"/>
              </a:rPr>
              <a:t>subjid,visit_,ADT</a:t>
            </a:r>
            <a:r>
              <a:rPr lang="en-GB" sz="1000" dirty="0">
                <a:latin typeface="Source Sans 3"/>
              </a:rPr>
              <a:t>) %&gt;%</a:t>
            </a:r>
          </a:p>
          <a:p>
            <a:r>
              <a:rPr lang="en-GB" sz="1000" dirty="0">
                <a:latin typeface="Source Sans 3"/>
              </a:rPr>
              <a:t>    spread(</a:t>
            </a:r>
            <a:r>
              <a:rPr lang="en-GB" sz="1000" dirty="0" err="1">
                <a:latin typeface="Source Sans 3"/>
              </a:rPr>
              <a:t>visit_,ADT</a:t>
            </a:r>
            <a:r>
              <a:rPr lang="en-GB" sz="1000" dirty="0">
                <a:latin typeface="Source Sans 3"/>
              </a:rPr>
              <a:t>) </a:t>
            </a:r>
          </a:p>
          <a:p>
            <a:endParaRPr lang="en-GB" sz="1000" dirty="0">
              <a:latin typeface="Source Sans 3"/>
            </a:endParaRPr>
          </a:p>
          <a:p>
            <a:r>
              <a:rPr lang="en-GB" sz="1000" dirty="0">
                <a:latin typeface="Source Sans 3"/>
              </a:rPr>
              <a:t>ADEX_DTM2 &lt;- ADEX_DTM1 %&gt;%</a:t>
            </a:r>
          </a:p>
          <a:p>
            <a:r>
              <a:rPr lang="en-GB" sz="1000" dirty="0">
                <a:latin typeface="Source Sans 3"/>
              </a:rPr>
              <a:t>    mutate(diff=</a:t>
            </a:r>
            <a:r>
              <a:rPr lang="en-GB" sz="1000" dirty="0" err="1">
                <a:latin typeface="Source Sans 3"/>
              </a:rPr>
              <a:t>difftime</a:t>
            </a:r>
            <a:r>
              <a:rPr lang="en-GB" sz="1000" dirty="0">
                <a:latin typeface="Source Sans 3"/>
              </a:rPr>
              <a:t>(</a:t>
            </a:r>
          </a:p>
          <a:p>
            <a:r>
              <a:rPr lang="en-GB" sz="1000" dirty="0">
                <a:latin typeface="Source Sans 3"/>
              </a:rPr>
              <a:t>            Visit19,Visit1,unit='days'))%&gt;%</a:t>
            </a:r>
          </a:p>
          <a:p>
            <a:r>
              <a:rPr lang="en-GB" sz="1000" dirty="0">
                <a:latin typeface="Source Sans 3"/>
              </a:rPr>
              <a:t>    mutate(</a:t>
            </a:r>
            <a:r>
              <a:rPr lang="en-GB" sz="1000" dirty="0" err="1">
                <a:latin typeface="Source Sans 3"/>
              </a:rPr>
              <a:t>adur</a:t>
            </a:r>
            <a:r>
              <a:rPr lang="en-GB" sz="1000" dirty="0">
                <a:latin typeface="Source Sans 3"/>
              </a:rPr>
              <a:t>=</a:t>
            </a:r>
            <a:r>
              <a:rPr lang="en-GB" sz="1000" dirty="0" err="1">
                <a:latin typeface="Source Sans 3"/>
              </a:rPr>
              <a:t>as.numeric</a:t>
            </a:r>
            <a:r>
              <a:rPr lang="en-GB" sz="1000" dirty="0">
                <a:latin typeface="Source Sans 3"/>
              </a:rPr>
              <a:t>(word(diff,1))) %&gt;%</a:t>
            </a:r>
          </a:p>
          <a:p>
            <a:r>
              <a:rPr lang="en-GB" sz="1000" dirty="0">
                <a:latin typeface="Source Sans 3"/>
              </a:rPr>
              <a:t>    select(subjid,Visit1,Visit19,adur)</a:t>
            </a:r>
            <a:br>
              <a:rPr lang="en-GB" sz="1000" dirty="0">
                <a:latin typeface="Source Sans 3"/>
              </a:rPr>
            </a:br>
            <a:endParaRPr lang="en-GB" sz="1000" dirty="0">
              <a:latin typeface="Source Sans 3"/>
            </a:endParaRPr>
          </a:p>
          <a:p>
            <a:endParaRPr lang="en-GB" sz="1000" dirty="0">
              <a:latin typeface="Source Sans 3"/>
            </a:endParaRPr>
          </a:p>
          <a:p>
            <a:endParaRPr lang="en-GB" sz="1000" dirty="0">
              <a:latin typeface="Source Sans 3"/>
            </a:endParaRPr>
          </a:p>
          <a:p>
            <a:endParaRPr lang="en-GB" sz="1000" dirty="0">
              <a:latin typeface="Source Sans 3"/>
            </a:endParaRPr>
          </a:p>
          <a:p>
            <a:r>
              <a:rPr lang="en-GB" sz="1000" dirty="0">
                <a:latin typeface="Source Sans 3"/>
              </a:rPr>
              <a:t>report&lt;- ADVS_RB %&gt;%</a:t>
            </a:r>
          </a:p>
          <a:p>
            <a:r>
              <a:rPr lang="en-GB" sz="1000" dirty="0">
                <a:latin typeface="Source Sans 3"/>
              </a:rPr>
              <a:t>  select(</a:t>
            </a:r>
            <a:r>
              <a:rPr lang="en-GB" sz="1000" dirty="0" err="1">
                <a:latin typeface="Source Sans 3"/>
              </a:rPr>
              <a:t>group_t,paramcd,visit</a:t>
            </a:r>
            <a:r>
              <a:rPr lang="en-GB" sz="1000" dirty="0">
                <a:latin typeface="Source Sans 3"/>
              </a:rPr>
              <a:t>, aval)%&gt;%</a:t>
            </a:r>
          </a:p>
          <a:p>
            <a:r>
              <a:rPr lang="en-GB" sz="1000" dirty="0">
                <a:latin typeface="Source Sans 3"/>
              </a:rPr>
              <a:t>  rename("</a:t>
            </a:r>
            <a:r>
              <a:rPr lang="en-GB" sz="1000" dirty="0" err="1">
                <a:latin typeface="Source Sans 3"/>
              </a:rPr>
              <a:t>Usubjid</a:t>
            </a:r>
            <a:r>
              <a:rPr lang="en-GB" sz="1000" dirty="0">
                <a:latin typeface="Source Sans 3"/>
              </a:rPr>
              <a:t>/</a:t>
            </a:r>
            <a:r>
              <a:rPr lang="en-GB" sz="1000" dirty="0" err="1">
                <a:latin typeface="Source Sans 3"/>
              </a:rPr>
              <a:t>Armcd</a:t>
            </a:r>
            <a:r>
              <a:rPr lang="en-GB" sz="1000" dirty="0">
                <a:latin typeface="Source Sans 3"/>
              </a:rPr>
              <a:t>/Strata"=</a:t>
            </a:r>
            <a:r>
              <a:rPr lang="en-GB" sz="1000" dirty="0" err="1">
                <a:latin typeface="Source Sans 3"/>
              </a:rPr>
              <a:t>group_t</a:t>
            </a:r>
            <a:r>
              <a:rPr lang="en-GB" sz="1000" dirty="0">
                <a:latin typeface="Source Sans 3"/>
              </a:rPr>
              <a:t>,</a:t>
            </a:r>
          </a:p>
          <a:p>
            <a:r>
              <a:rPr lang="en-GB" sz="1000" dirty="0">
                <a:latin typeface="Source Sans 3"/>
              </a:rPr>
              <a:t>         "Parameter"=</a:t>
            </a:r>
            <a:r>
              <a:rPr lang="en-GB" sz="1000" dirty="0" err="1">
                <a:latin typeface="Source Sans 3"/>
              </a:rPr>
              <a:t>paramcd</a:t>
            </a:r>
            <a:r>
              <a:rPr lang="en-GB" sz="1000" dirty="0">
                <a:latin typeface="Source Sans 3"/>
              </a:rPr>
              <a:t>,</a:t>
            </a:r>
          </a:p>
          <a:p>
            <a:r>
              <a:rPr lang="en-GB" sz="1000" dirty="0">
                <a:latin typeface="Source Sans 3"/>
              </a:rPr>
              <a:t>         "Visit"=visit,</a:t>
            </a:r>
          </a:p>
          <a:p>
            <a:r>
              <a:rPr lang="en-GB" sz="1000" dirty="0">
                <a:latin typeface="Source Sans 3"/>
              </a:rPr>
              <a:t>         "Value"=aval)%&gt;%</a:t>
            </a:r>
          </a:p>
          <a:p>
            <a:r>
              <a:rPr lang="en-GB" sz="1000" dirty="0">
                <a:latin typeface="Source Sans 3"/>
              </a:rPr>
              <a:t>  </a:t>
            </a:r>
            <a:r>
              <a:rPr lang="en-GB" sz="1000" dirty="0" err="1">
                <a:latin typeface="Source Sans 3"/>
              </a:rPr>
              <a:t>regulartable</a:t>
            </a:r>
            <a:r>
              <a:rPr lang="en-GB" sz="1000" dirty="0">
                <a:latin typeface="Source Sans 3"/>
              </a:rPr>
              <a:t>()%&gt;%</a:t>
            </a:r>
          </a:p>
          <a:p>
            <a:r>
              <a:rPr lang="en-GB" sz="1000" dirty="0">
                <a:latin typeface="Source Sans 3"/>
              </a:rPr>
              <a:t>  autofit()</a:t>
            </a:r>
          </a:p>
          <a:p>
            <a:r>
              <a:rPr lang="en-GB" sz="1000" dirty="0">
                <a:latin typeface="Source Sans 3"/>
              </a:rPr>
              <a:t>report &lt;- </a:t>
            </a:r>
            <a:r>
              <a:rPr lang="en-GB" sz="1000" dirty="0" err="1">
                <a:latin typeface="Source Sans 3"/>
              </a:rPr>
              <a:t>merge_v</a:t>
            </a:r>
            <a:r>
              <a:rPr lang="en-GB" sz="1000" dirty="0">
                <a:latin typeface="Source Sans 3"/>
              </a:rPr>
              <a:t>(report)</a:t>
            </a:r>
          </a:p>
          <a:p>
            <a:r>
              <a:rPr lang="en-GB" sz="1000" dirty="0">
                <a:latin typeface="Source Sans 3"/>
              </a:rPr>
              <a:t>report &lt;-</a:t>
            </a:r>
            <a:r>
              <a:rPr lang="en-GB" sz="1000" dirty="0" err="1">
                <a:latin typeface="Source Sans 3"/>
              </a:rPr>
              <a:t>valign</a:t>
            </a:r>
            <a:r>
              <a:rPr lang="en-GB" sz="1000" dirty="0">
                <a:latin typeface="Source Sans 3"/>
              </a:rPr>
              <a:t>(</a:t>
            </a:r>
            <a:r>
              <a:rPr lang="en-GB" sz="1000" dirty="0" err="1">
                <a:latin typeface="Source Sans 3"/>
              </a:rPr>
              <a:t>report,valign</a:t>
            </a:r>
            <a:r>
              <a:rPr lang="en-GB" sz="1000" dirty="0">
                <a:latin typeface="Source Sans 3"/>
              </a:rPr>
              <a:t>="top")</a:t>
            </a:r>
          </a:p>
          <a:p>
            <a:endParaRPr lang="en-GB" sz="1000" dirty="0">
              <a:latin typeface="Source Sans 3"/>
            </a:endParaRPr>
          </a:p>
          <a:p>
            <a:endParaRPr lang="en-GB" sz="1000" dirty="0">
              <a:latin typeface="Source Sans 3"/>
            </a:endParaRPr>
          </a:p>
          <a:p>
            <a:endParaRPr lang="en-GB" sz="1000" dirty="0">
              <a:latin typeface="Source Sans 3"/>
            </a:endParaRPr>
          </a:p>
          <a:p>
            <a:endParaRPr lang="en-GB" sz="1000" dirty="0">
              <a:latin typeface="Source Sans 3"/>
            </a:endParaRPr>
          </a:p>
          <a:p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imSun" panose="02010600030101010101" pitchFamily="2" charset="-122"/>
                <a:cs typeface="Segoe UI" panose="020B0502040204020203" pitchFamily="34" charset="0"/>
              </a:rPr>
              <a:t>read.csv(ADSL , "ADSL.csv")</a:t>
            </a:r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en-GB" sz="1000" dirty="0">
              <a:latin typeface="Source Sans 3"/>
            </a:endParaRPr>
          </a:p>
          <a:p>
            <a:endParaRPr lang="en-GB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GB" sz="1000" b="1" dirty="0">
                <a:effectLst/>
                <a:latin typeface="Source Sans 3"/>
                <a:cs typeface="Segoe UI" panose="020B0502040204020203" pitchFamily="34" charset="0"/>
              </a:rPr>
              <a:t>write.csv(ADSL ,"ADSL.csv”)</a:t>
            </a:r>
            <a:endParaRPr lang="en-GB" sz="1000" b="1" dirty="0">
              <a:effectLst/>
              <a:latin typeface="Source Sans 3"/>
              <a:ea typeface="SimSun" panose="02010600030101010101" pitchFamily="2" charset="-122"/>
              <a:cs typeface="Segoe UI" panose="020B0502040204020203" pitchFamily="34" charset="0"/>
            </a:endParaRPr>
          </a:p>
          <a:p>
            <a:endParaRPr lang="en-GB" sz="1000" dirty="0">
              <a:latin typeface="Source Sans 3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8A935F-0952-488D-903A-C78FB45E52AC}"/>
              </a:ext>
            </a:extLst>
          </p:cNvPr>
          <p:cNvSpPr/>
          <p:nvPr/>
        </p:nvSpPr>
        <p:spPr>
          <a:xfrm>
            <a:off x="8520187" y="8175038"/>
            <a:ext cx="4816990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D9CF991-9780-44DF-8F71-0144C6E6FE17}"/>
              </a:ext>
            </a:extLst>
          </p:cNvPr>
          <p:cNvSpPr/>
          <p:nvPr/>
        </p:nvSpPr>
        <p:spPr>
          <a:xfrm>
            <a:off x="8520188" y="5824824"/>
            <a:ext cx="4832271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E0B380-643E-44CF-9F43-3BA17D3E33DF}"/>
              </a:ext>
            </a:extLst>
          </p:cNvPr>
          <p:cNvSpPr/>
          <p:nvPr/>
        </p:nvSpPr>
        <p:spPr>
          <a:xfrm>
            <a:off x="8517969" y="1532256"/>
            <a:ext cx="4819208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object 24">
            <a:extLst>
              <a:ext uri="{FF2B5EF4-FFF2-40B4-BE49-F238E27FC236}">
                <a16:creationId xmlns:a16="http://schemas.microsoft.com/office/drawing/2014/main" id="{6AE41F34-95BE-48CC-A0E8-D009E9BB7B0E}"/>
              </a:ext>
            </a:extLst>
          </p:cNvPr>
          <p:cNvSpPr/>
          <p:nvPr/>
        </p:nvSpPr>
        <p:spPr>
          <a:xfrm>
            <a:off x="4374639" y="1933180"/>
            <a:ext cx="3979139" cy="4437432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24">
            <a:extLst>
              <a:ext uri="{FF2B5EF4-FFF2-40B4-BE49-F238E27FC236}">
                <a16:creationId xmlns:a16="http://schemas.microsoft.com/office/drawing/2014/main" id="{748A3497-64DE-42FA-AF24-89B1D8B73C75}"/>
              </a:ext>
            </a:extLst>
          </p:cNvPr>
          <p:cNvSpPr/>
          <p:nvPr/>
        </p:nvSpPr>
        <p:spPr>
          <a:xfrm>
            <a:off x="4384478" y="6795678"/>
            <a:ext cx="3979139" cy="3466707"/>
          </a:xfrm>
          <a:custGeom>
            <a:avLst/>
            <a:gdLst/>
            <a:ahLst/>
            <a:cxnLst/>
            <a:rect l="l" t="t" r="r" b="b"/>
            <a:pathLst>
              <a:path w="3328670" h="9077325">
                <a:moveTo>
                  <a:pt x="3328450" y="0"/>
                </a:moveTo>
                <a:lnTo>
                  <a:pt x="0" y="0"/>
                </a:lnTo>
                <a:lnTo>
                  <a:pt x="0" y="9076810"/>
                </a:lnTo>
                <a:lnTo>
                  <a:pt x="3328450" y="9076810"/>
                </a:lnTo>
                <a:lnTo>
                  <a:pt x="3328450" y="0"/>
                </a:lnTo>
                <a:close/>
              </a:path>
            </a:pathLst>
          </a:custGeom>
          <a:solidFill>
            <a:schemeClr val="bg1">
              <a:alpha val="19999"/>
            </a:schemeClr>
          </a:solidFill>
          <a:ln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D356C7-B0ED-4CF4-8A72-C5ADFB03B46D}"/>
              </a:ext>
            </a:extLst>
          </p:cNvPr>
          <p:cNvSpPr txBox="1"/>
          <p:nvPr/>
        </p:nvSpPr>
        <p:spPr>
          <a:xfrm>
            <a:off x="6212560" y="2071223"/>
            <a:ext cx="2542363" cy="8325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ggplot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(data=DM,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aes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(x=height, y=weight)) 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geom_point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()+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lims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(x=c(140,180),y=c(50,80)) 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ggtitle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("Height Vs. weight") 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theme_classic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()</a:t>
            </a: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ggplot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(data=ADSL_IF,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aes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(x=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age_r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)) 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geom_bar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()+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xlab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("Age category")</a:t>
            </a:r>
          </a:p>
          <a:p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theme_classic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()</a:t>
            </a: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ggplot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(data=VS,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aes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(x=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visitnum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,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       y=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aval,colour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=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armcd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))+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geom_point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()+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geom_line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()+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facet_wrap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(~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+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subjid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)+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scale_x_continuous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labels=c("Visit1","Visit19"),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breaks=c(100, 1900))</a:t>
            </a: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ADVS_SM &lt;-VS %&gt;%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group_by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paramcd,armcd,visit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)%&gt;%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summarise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(mean=mean(aval),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   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=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(aval),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     min=min(aval),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     max=max(aval),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     n=length(aval))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View(ADVS_SM)</a:t>
            </a: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ADSL_FQ &lt;- DM %&gt;%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count(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armcd,strata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)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view(ADSL_FQ)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ADSL_FREQ &lt;- ADSL_FQ %&gt;%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mutate(percent=n/(sum(n)))   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View(ADSL_FREQ)</a:t>
            </a:r>
            <a:endParaRPr lang="en-GB" sz="1000" dirty="0">
              <a:latin typeface="Source Sans 3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3348906-74EB-48FB-B1CF-F19FAC6E39EE}"/>
              </a:ext>
            </a:extLst>
          </p:cNvPr>
          <p:cNvSpPr/>
          <p:nvPr/>
        </p:nvSpPr>
        <p:spPr>
          <a:xfrm>
            <a:off x="4373211" y="1536493"/>
            <a:ext cx="3990406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A25848-7119-4BD5-9ED8-3B94EDA54BDF}"/>
              </a:ext>
            </a:extLst>
          </p:cNvPr>
          <p:cNvSpPr/>
          <p:nvPr/>
        </p:nvSpPr>
        <p:spPr>
          <a:xfrm>
            <a:off x="331527" y="1567092"/>
            <a:ext cx="3979139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0E54F2-FBEF-4F97-89A7-010AEE7254E1}"/>
              </a:ext>
            </a:extLst>
          </p:cNvPr>
          <p:cNvSpPr txBox="1"/>
          <p:nvPr/>
        </p:nvSpPr>
        <p:spPr>
          <a:xfrm>
            <a:off x="4453111" y="2077998"/>
            <a:ext cx="2246073" cy="79662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proc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sgplot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data=DM;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scatter x=height y=weight;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xaxis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values=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	(140 to 180 by 10);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yaxis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values=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	(50 to 80 by 10); 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proc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sgplot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data=ADSL_IF;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vbar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age_r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proc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sgpanel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data=VS;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panelby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subjid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scatter x=visit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       y=aval/group=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armcd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series  x=visit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      y=aval/group=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armcd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proc summary data=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	ADVS_SRT;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by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visitnum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visit;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var aval;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output out=summary;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run;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*Sort the data with “by”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variables before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summarise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</a:t>
            </a: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endParaRPr lang="en-US" sz="1000" dirty="0">
              <a:latin typeface="Source Sans 3"/>
              <a:cs typeface="Segoe UI" panose="020B0502040204020203" pitchFamily="34" charset="0"/>
            </a:endParaRP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proc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freq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 data=DM;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table </a:t>
            </a:r>
            <a:r>
              <a:rPr lang="en-US" sz="1000" dirty="0" err="1">
                <a:latin typeface="Source Sans 3"/>
                <a:cs typeface="Segoe UI" panose="020B0502040204020203" pitchFamily="34" charset="0"/>
              </a:rPr>
              <a:t>armcd</a:t>
            </a:r>
            <a:r>
              <a:rPr lang="en-US" sz="1000" dirty="0">
                <a:latin typeface="Source Sans 3"/>
                <a:cs typeface="Segoe UI" panose="020B0502040204020203" pitchFamily="34" charset="0"/>
              </a:rPr>
              <a:t>*strata 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            / out=ADSL_FREQ;</a:t>
            </a:r>
          </a:p>
          <a:p>
            <a:r>
              <a:rPr lang="en-US" sz="1000" dirty="0">
                <a:latin typeface="Source Sans 3"/>
                <a:cs typeface="Segoe UI" panose="020B0502040204020203" pitchFamily="34" charset="0"/>
              </a:rPr>
              <a:t>run;</a:t>
            </a:r>
            <a:endParaRPr lang="en-GB" sz="1000" dirty="0">
              <a:latin typeface="Source Sans 3"/>
              <a:cs typeface="Segoe UI" panose="020B0502040204020203" pitchFamily="34" charset="0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>
                <a:solidFill>
                  <a:schemeClr val="tx1"/>
                </a:solidFill>
              </a:rPr>
              <a:t>SAS Vs R in Pharma</a:t>
            </a:r>
            <a:r>
              <a:rPr dirty="0">
                <a:solidFill>
                  <a:schemeClr val="tx1"/>
                </a:solidFill>
              </a:rPr>
              <a:t>: : </a:t>
            </a:r>
            <a:r>
              <a:rPr sz="3300" dirty="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2" name="Logistics">
            <a:extLst>
              <a:ext uri="{FF2B5EF4-FFF2-40B4-BE49-F238E27FC236}">
                <a16:creationId xmlns:a16="http://schemas.microsoft.com/office/drawing/2014/main" id="{BBAF179B-5836-4425-9A22-449C7BF798F4}"/>
              </a:ext>
            </a:extLst>
          </p:cNvPr>
          <p:cNvSpPr txBox="1"/>
          <p:nvPr/>
        </p:nvSpPr>
        <p:spPr>
          <a:xfrm>
            <a:off x="4453111" y="8906038"/>
            <a:ext cx="1495602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sz="1800" dirty="0">
                <a:solidFill>
                  <a:schemeClr val="accent1"/>
                </a:solidFill>
              </a:rPr>
              <a:t> frequency</a:t>
            </a:r>
          </a:p>
        </p:txBody>
      </p:sp>
      <p:sp>
        <p:nvSpPr>
          <p:cNvPr id="207" name="Useful Elements">
            <a:extLst>
              <a:ext uri="{FF2B5EF4-FFF2-40B4-BE49-F238E27FC236}">
                <a16:creationId xmlns:a16="http://schemas.microsoft.com/office/drawing/2014/main" id="{DAEC3155-021F-439A-865F-1D0A1E63E69A}"/>
              </a:ext>
            </a:extLst>
          </p:cNvPr>
          <p:cNvSpPr txBox="1"/>
          <p:nvPr/>
        </p:nvSpPr>
        <p:spPr>
          <a:xfrm>
            <a:off x="317759" y="2085952"/>
            <a:ext cx="198291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sz="1800" dirty="0">
                <a:solidFill>
                  <a:schemeClr val="accent1"/>
                </a:solidFill>
              </a:rPr>
              <a:t>Variable conversion: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1469F-69A4-4681-85F4-60E0CE86A093}"/>
              </a:ext>
            </a:extLst>
          </p:cNvPr>
          <p:cNvSpPr txBox="1"/>
          <p:nvPr/>
        </p:nvSpPr>
        <p:spPr>
          <a:xfrm>
            <a:off x="8520188" y="2041282"/>
            <a:ext cx="2666263" cy="8456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ADEX_DTM;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set EX;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format ADTM datetime18.  ADT date9.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   ATM Time5.;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ADTM = input(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exstdtc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, e8601DT.);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ADT  = 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datepart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(ADTM);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ATM  = 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timepart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(ADTM);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visit=compress(visit);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proc transpose data=ADEX_DTM 		out=ADEX_DTM1;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by 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id visit;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var ADT;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ADEX_DUR;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set ADEX_DTM1;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ADUR=visit19 - visit1;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proc report data=ADVS_RB headline 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split='#' spacing=0;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columns (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group_t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visit aval);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define 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group_t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/ '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/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Armcd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/strata'     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                                order=data 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define </a:t>
            </a:r>
            <a:r>
              <a:rPr lang="en-GB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paramcd</a:t>
            </a:r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/order;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define visit/order;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define aval/order;</a:t>
            </a:r>
          </a:p>
          <a:p>
            <a:r>
              <a:rPr lang="en-GB" sz="1000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000" b="1" dirty="0">
              <a:effectLst/>
              <a:latin typeface="Source Sans 3"/>
              <a:cs typeface="Segoe UI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effectLst/>
                <a:latin typeface="Source Sans 3"/>
                <a:cs typeface="Segoe UI" panose="020B0502040204020203" pitchFamily="34" charset="0"/>
              </a:rPr>
              <a:t>proc import datafile ="ADSL.csv"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effectLst/>
                <a:latin typeface="Source Sans 3"/>
                <a:cs typeface="Segoe UI" panose="020B0502040204020203" pitchFamily="34" charset="0"/>
              </a:rPr>
              <a:t>           out = ADSL </a:t>
            </a:r>
            <a:r>
              <a:rPr lang="en-GB" sz="1000" b="1" dirty="0" err="1">
                <a:effectLst/>
                <a:latin typeface="Source Sans 3"/>
                <a:cs typeface="Segoe UI" panose="020B0502040204020203" pitchFamily="34" charset="0"/>
              </a:rPr>
              <a:t>dbms</a:t>
            </a:r>
            <a:r>
              <a:rPr lang="en-GB" sz="1000" b="1" dirty="0">
                <a:effectLst/>
                <a:latin typeface="Source Sans 3"/>
                <a:cs typeface="Segoe UI" panose="020B0502040204020203" pitchFamily="34" charset="0"/>
              </a:rPr>
              <a:t>= csv;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b="1" dirty="0">
                <a:effectLst/>
                <a:latin typeface="Source Sans 3"/>
                <a:cs typeface="Segoe UI" panose="020B0502040204020203" pitchFamily="34" charset="0"/>
              </a:rPr>
              <a:t>run;</a:t>
            </a: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imSun" panose="02010600030101010101" pitchFamily="2" charset="-122"/>
                <a:cs typeface="Segoe UI" panose="020B0502040204020203" pitchFamily="34" charset="0"/>
              </a:rPr>
              <a:t>proc export data = ADSL </a:t>
            </a:r>
            <a:r>
              <a:rPr lang="en-GB" sz="1000" dirty="0">
                <a:solidFill>
                  <a:schemeClr val="tx1"/>
                </a:solidFill>
                <a:latin typeface="Source Sans 3"/>
                <a:ea typeface="SimSun" panose="02010600030101010101" pitchFamily="2" charset="-122"/>
                <a:cs typeface="Segoe UI" panose="020B0502040204020203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ea typeface="SimSun" panose="02010600030101010101" pitchFamily="2" charset="-122"/>
                <a:cs typeface="Segoe UI" panose="020B0502040204020203" pitchFamily="34" charset="0"/>
              </a:rPr>
              <a:t>outfile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imSun" panose="02010600030101010101" pitchFamily="2" charset="-122"/>
                <a:cs typeface="Segoe UI" panose="020B0502040204020203" pitchFamily="34" charset="0"/>
              </a:rPr>
              <a:t> = "ADSL.csv" </a:t>
            </a:r>
            <a:r>
              <a:rPr lang="en-GB" sz="1000" b="1" dirty="0" err="1">
                <a:solidFill>
                  <a:schemeClr val="tx1"/>
                </a:solidFill>
                <a:effectLst/>
                <a:latin typeface="Source Sans 3"/>
                <a:ea typeface="SimSun" panose="02010600030101010101" pitchFamily="2" charset="-122"/>
                <a:cs typeface="Segoe UI" panose="020B0502040204020203" pitchFamily="34" charset="0"/>
              </a:rPr>
              <a:t>dbms</a:t>
            </a: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imSun" panose="02010600030101010101" pitchFamily="2" charset="-122"/>
                <a:cs typeface="Segoe UI" panose="020B0502040204020203" pitchFamily="34" charset="0"/>
              </a:rPr>
              <a:t> = csv replace;</a:t>
            </a:r>
            <a:endParaRPr lang="en-GB" sz="1000" dirty="0">
              <a:solidFill>
                <a:schemeClr val="tx1"/>
              </a:solidFill>
              <a:effectLst/>
              <a:latin typeface="Source Sans 3"/>
              <a:ea typeface="SimSun" panose="02010600030101010101" pitchFamily="2" charset="-122"/>
              <a:cs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000" b="1" dirty="0">
                <a:solidFill>
                  <a:schemeClr val="tx1"/>
                </a:solidFill>
                <a:effectLst/>
                <a:latin typeface="Source Sans 3"/>
                <a:ea typeface="SimSun" panose="02010600030101010101" pitchFamily="2" charset="-122"/>
                <a:cs typeface="Segoe UI" panose="020B0502040204020203" pitchFamily="34" charset="0"/>
              </a:rPr>
              <a:t>run;</a:t>
            </a:r>
            <a:endParaRPr lang="en-GB" sz="1000" b="1" dirty="0">
              <a:effectLst/>
              <a:latin typeface="Source Sans 3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</p:txBody>
      </p:sp>
      <p:sp>
        <p:nvSpPr>
          <p:cNvPr id="40" name="Useful Elements">
            <a:extLst>
              <a:ext uri="{FF2B5EF4-FFF2-40B4-BE49-F238E27FC236}">
                <a16:creationId xmlns:a16="http://schemas.microsoft.com/office/drawing/2014/main" id="{0456872C-CC42-4E16-9A50-1E429BE369FB}"/>
              </a:ext>
            </a:extLst>
          </p:cNvPr>
          <p:cNvSpPr txBox="1"/>
          <p:nvPr/>
        </p:nvSpPr>
        <p:spPr>
          <a:xfrm>
            <a:off x="317759" y="2375402"/>
            <a:ext cx="2123979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sz="1800" dirty="0">
                <a:solidFill>
                  <a:schemeClr val="accent1"/>
                </a:solidFill>
              </a:rPr>
              <a:t>Numeric to character: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90F5E-7B59-4217-AC1F-609D20367EAB}"/>
              </a:ext>
            </a:extLst>
          </p:cNvPr>
          <p:cNvSpPr txBox="1"/>
          <p:nvPr/>
        </p:nvSpPr>
        <p:spPr>
          <a:xfrm>
            <a:off x="317758" y="2731480"/>
            <a:ext cx="2035813" cy="7427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ADVS_CHAR;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set VS;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avalc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put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(aval,8.);	</a:t>
            </a:r>
          </a:p>
          <a:p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*SAS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has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formats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to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handle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digits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ADVS_NUM;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set ADVS_CHAR;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aval_num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=input(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avalc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, 8.);</a:t>
            </a:r>
          </a:p>
          <a:p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*SAS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has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various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informats</a:t>
            </a:r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ADVS_STR1;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set VS;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substring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substr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(visit,7,2);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scanstring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scan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(visit,2);</a:t>
            </a:r>
          </a:p>
          <a:p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ADSL_IF;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set DM;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length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age_r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$12;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if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age &lt; 18  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 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then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age_r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 "&lt;18";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else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if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18 &lt;= age &lt;=64 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 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then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age_r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= "18-64";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else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if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age &gt; 64  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   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then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age_r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= "&gt;65";</a:t>
            </a:r>
          </a:p>
          <a:p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</a:t>
            </a:r>
          </a:p>
          <a:p>
            <a:endParaRPr lang="pt-BR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data ADVS_RB;	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set VS;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</a:t>
            </a:r>
            <a:r>
              <a:rPr lang="pt-BR" sz="1000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group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_t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=strip(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subjid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)||"/"||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    strip(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armcd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)||"/"||</a:t>
            </a:r>
          </a:p>
          <a:p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    strip(</a:t>
            </a:r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strata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);</a:t>
            </a:r>
          </a:p>
          <a:p>
            <a:r>
              <a:rPr lang="pt-BR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run</a:t>
            </a:r>
            <a:r>
              <a:rPr lang="pt-BR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1AC682-E899-41F5-8253-ABA9633C028A}"/>
              </a:ext>
            </a:extLst>
          </p:cNvPr>
          <p:cNvSpPr txBox="1"/>
          <p:nvPr/>
        </p:nvSpPr>
        <p:spPr>
          <a:xfrm>
            <a:off x="2143544" y="2634516"/>
            <a:ext cx="2194421" cy="76072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ADVS_CHAR &lt;- VS %&gt;%                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mutate(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avalc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as.character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(aval))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view(ADVS_CHAR)</a:t>
            </a: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ADVS_NUM  &lt;- ADVS_CHAR %&gt;%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mutate(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aval_num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as.numeric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avalc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))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View(ADVS_NUM)</a:t>
            </a: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ADSL_STR1 &lt;- VS %&gt;%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mutate(substring=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str_sub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(visit,7,9)) %&gt;% 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mutate(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scanstring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(word(visit,2,sep=' ')))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View(ADSL_STR1)</a:t>
            </a: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ADSL_IF &lt;- DM %&gt;%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mutate(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age_r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=(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ifelse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(age &lt; 18 ,"&lt;18",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ifelse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(age &gt;= 18 &amp; age &lt;=64,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              "18-64","&gt;65"))))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view(ADSL_IF) </a:t>
            </a: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endParaRPr lang="en-GB" sz="1000" b="1" dirty="0">
              <a:solidFill>
                <a:schemeClr val="tx1"/>
              </a:solidFill>
              <a:latin typeface="Source Sans 3"/>
              <a:cs typeface="Segoe UI" panose="020B0502040204020203" pitchFamily="34" charset="0"/>
            </a:endParaRP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ADVS_RB &lt;- VS %&gt;%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mutate(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group_t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=paste(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trimws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subjid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),"/",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trimws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armcd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),"/",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    </a:t>
            </a:r>
            <a:r>
              <a:rPr lang="en-GB" sz="1000" b="1" dirty="0" err="1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trimws</a:t>
            </a:r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(strata)))</a:t>
            </a:r>
          </a:p>
          <a:p>
            <a:pPr algn="l"/>
            <a:r>
              <a:rPr lang="en-GB" sz="1000" b="1" dirty="0">
                <a:solidFill>
                  <a:schemeClr val="tx1"/>
                </a:solidFill>
                <a:latin typeface="Source Sans 3"/>
                <a:cs typeface="Segoe UI" panose="020B0502040204020203" pitchFamily="34" charset="0"/>
              </a:rPr>
              <a:t>view(ADVS_RB)</a:t>
            </a:r>
          </a:p>
        </p:txBody>
      </p:sp>
      <p:sp>
        <p:nvSpPr>
          <p:cNvPr id="43" name="Useful Elements">
            <a:extLst>
              <a:ext uri="{FF2B5EF4-FFF2-40B4-BE49-F238E27FC236}">
                <a16:creationId xmlns:a16="http://schemas.microsoft.com/office/drawing/2014/main" id="{8F417C58-894E-4B02-BCE7-2C2676CB246F}"/>
              </a:ext>
            </a:extLst>
          </p:cNvPr>
          <p:cNvSpPr txBox="1"/>
          <p:nvPr/>
        </p:nvSpPr>
        <p:spPr>
          <a:xfrm>
            <a:off x="317759" y="3755068"/>
            <a:ext cx="2123979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sz="1800" dirty="0">
                <a:solidFill>
                  <a:schemeClr val="accent1"/>
                </a:solidFill>
              </a:rPr>
              <a:t>Character to numeric</a:t>
            </a:r>
          </a:p>
        </p:txBody>
      </p:sp>
      <p:sp>
        <p:nvSpPr>
          <p:cNvPr id="56" name="Basics">
            <a:extLst>
              <a:ext uri="{FF2B5EF4-FFF2-40B4-BE49-F238E27FC236}">
                <a16:creationId xmlns:a16="http://schemas.microsoft.com/office/drawing/2014/main" id="{3C2A0C2F-9D3F-4CBC-AF2E-223EB9746F65}"/>
              </a:ext>
            </a:extLst>
          </p:cNvPr>
          <p:cNvSpPr txBox="1"/>
          <p:nvPr/>
        </p:nvSpPr>
        <p:spPr>
          <a:xfrm>
            <a:off x="317759" y="6252348"/>
            <a:ext cx="2202526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>
                <a:solidFill>
                  <a:schemeClr val="accent1"/>
                </a:solidFill>
              </a:rPr>
              <a:t>If and else if command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5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399D86FD-9695-400B-ADEE-1A214D1020DA}"/>
              </a:ext>
            </a:extLst>
          </p:cNvPr>
          <p:cNvSpPr txBox="1"/>
          <p:nvPr/>
        </p:nvSpPr>
        <p:spPr>
          <a:xfrm>
            <a:off x="2353572" y="10327632"/>
            <a:ext cx="11322666" cy="24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1000" dirty="0">
                <a:solidFill>
                  <a:schemeClr val="tx1"/>
                </a:solidFill>
                <a:latin typeface="Source Sans 3"/>
              </a:rPr>
              <a:t>  Views and opinions expressed are those of the author and not necessarily Novo Nordisk  * RStudio® is a trademark of RStudio, Inc.  •  </a:t>
            </a:r>
            <a:r>
              <a:rPr lang="en-US" sz="1000" dirty="0">
                <a:solidFill>
                  <a:schemeClr val="tx1"/>
                </a:solidFill>
                <a:latin typeface="Source Sans 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dirty="0">
                <a:solidFill>
                  <a:schemeClr val="tx1"/>
                </a:solidFill>
                <a:latin typeface="Source Sans 3"/>
              </a:rPr>
              <a:t> Bharath </a:t>
            </a:r>
            <a:r>
              <a:rPr lang="en-US" sz="1000" dirty="0" err="1">
                <a:solidFill>
                  <a:schemeClr val="tx1"/>
                </a:solidFill>
                <a:latin typeface="Source Sans 3"/>
              </a:rPr>
              <a:t>kumar</a:t>
            </a:r>
            <a:r>
              <a:rPr lang="en-US" sz="1000" dirty="0">
                <a:solidFill>
                  <a:schemeClr val="tx1"/>
                </a:solidFill>
                <a:latin typeface="Source Sans 3"/>
              </a:rPr>
              <a:t>•  </a:t>
            </a:r>
            <a:r>
              <a:rPr lang="en-US" sz="1000" dirty="0" err="1">
                <a:solidFill>
                  <a:schemeClr val="tx1"/>
                </a:solidFill>
                <a:latin typeface="Source Sans 3"/>
              </a:rPr>
              <a:t>bkq@novonordisk</a:t>
            </a:r>
            <a:r>
              <a:rPr lang="en-US" sz="1000" dirty="0">
                <a:solidFill>
                  <a:schemeClr val="tx1"/>
                </a:solidFill>
                <a:latin typeface="Source Sans 3"/>
              </a:rPr>
              <a:t>.</a:t>
            </a:r>
            <a:r>
              <a:rPr lang="en-US" sz="1000" dirty="0">
                <a:solidFill>
                  <a:schemeClr val="tx1"/>
                </a:solidFill>
                <a:latin typeface="Source Sans 3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r>
              <a:rPr lang="en-US" sz="1000" dirty="0">
                <a:solidFill>
                  <a:schemeClr val="tx1"/>
                </a:solidFill>
                <a:latin typeface="Source Sans 3"/>
              </a:rPr>
              <a:t>  •  Updated: 2022-11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72AD23-88D3-4DE4-A1A9-0B6A2168CC30}"/>
              </a:ext>
            </a:extLst>
          </p:cNvPr>
          <p:cNvSpPr txBox="1"/>
          <p:nvPr/>
        </p:nvSpPr>
        <p:spPr>
          <a:xfrm>
            <a:off x="8830966" y="8237152"/>
            <a:ext cx="3680557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and export</a:t>
            </a:r>
            <a:endParaRPr lang="en-GB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24DF10-0715-4A1C-9D51-05E28B3FB2C1}"/>
              </a:ext>
            </a:extLst>
          </p:cNvPr>
          <p:cNvSpPr txBox="1"/>
          <p:nvPr/>
        </p:nvSpPr>
        <p:spPr>
          <a:xfrm>
            <a:off x="4453111" y="5005881"/>
            <a:ext cx="1759365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1000" dirty="0">
                <a:latin typeface="Source Sans 3"/>
              </a:rPr>
              <a:t>	</a:t>
            </a:r>
          </a:p>
        </p:txBody>
      </p:sp>
      <p:sp>
        <p:nvSpPr>
          <p:cNvPr id="51" name="Manipulate Variables">
            <a:extLst>
              <a:ext uri="{FF2B5EF4-FFF2-40B4-BE49-F238E27FC236}">
                <a16:creationId xmlns:a16="http://schemas.microsoft.com/office/drawing/2014/main" id="{F5735ED7-1206-4B8E-BEEA-46E5EE1D6101}"/>
              </a:ext>
            </a:extLst>
          </p:cNvPr>
          <p:cNvSpPr txBox="1"/>
          <p:nvPr/>
        </p:nvSpPr>
        <p:spPr>
          <a:xfrm>
            <a:off x="317759" y="4942063"/>
            <a:ext cx="175849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>
                <a:solidFill>
                  <a:schemeClr val="accent1"/>
                </a:solidFill>
              </a:rPr>
              <a:t>String operations:</a:t>
            </a:r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47FEAAA0-0A71-4024-9ECB-6EF5EF2F3AB7}"/>
              </a:ext>
            </a:extLst>
          </p:cNvPr>
          <p:cNvSpPr/>
          <p:nvPr/>
        </p:nvSpPr>
        <p:spPr>
          <a:xfrm>
            <a:off x="331527" y="1518686"/>
            <a:ext cx="397913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F50ACF57-346D-4BCA-B200-2D981251D301}"/>
              </a:ext>
            </a:extLst>
          </p:cNvPr>
          <p:cNvSpPr/>
          <p:nvPr/>
        </p:nvSpPr>
        <p:spPr>
          <a:xfrm>
            <a:off x="4373211" y="1505623"/>
            <a:ext cx="397913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Line">
            <a:extLst>
              <a:ext uri="{FF2B5EF4-FFF2-40B4-BE49-F238E27FC236}">
                <a16:creationId xmlns:a16="http://schemas.microsoft.com/office/drawing/2014/main" id="{F44B5115-3BC4-49AB-9D23-CFFE166F4E80}"/>
              </a:ext>
            </a:extLst>
          </p:cNvPr>
          <p:cNvSpPr/>
          <p:nvPr/>
        </p:nvSpPr>
        <p:spPr>
          <a:xfrm>
            <a:off x="8547655" y="1500118"/>
            <a:ext cx="478952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Basics">
            <a:extLst>
              <a:ext uri="{FF2B5EF4-FFF2-40B4-BE49-F238E27FC236}">
                <a16:creationId xmlns:a16="http://schemas.microsoft.com/office/drawing/2014/main" id="{21B06A2F-053F-4679-B479-E6259C6B9317}"/>
              </a:ext>
            </a:extLst>
          </p:cNvPr>
          <p:cNvSpPr txBox="1"/>
          <p:nvPr/>
        </p:nvSpPr>
        <p:spPr>
          <a:xfrm>
            <a:off x="317759" y="8432868"/>
            <a:ext cx="3093796" cy="695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>
                <a:solidFill>
                  <a:schemeClr val="accent1"/>
                </a:solidFill>
              </a:rPr>
              <a:t>Remove leading/trailing spaces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>
                <a:solidFill>
                  <a:schemeClr val="accent1"/>
                </a:solidFill>
              </a:rPr>
              <a:t>and Concatenation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84" name="Basics">
            <a:extLst>
              <a:ext uri="{FF2B5EF4-FFF2-40B4-BE49-F238E27FC236}">
                <a16:creationId xmlns:a16="http://schemas.microsoft.com/office/drawing/2014/main" id="{48EA3797-35D4-4785-8F90-C0526B26A189}"/>
              </a:ext>
            </a:extLst>
          </p:cNvPr>
          <p:cNvSpPr txBox="1"/>
          <p:nvPr/>
        </p:nvSpPr>
        <p:spPr>
          <a:xfrm>
            <a:off x="8865256" y="5854579"/>
            <a:ext cx="13529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dirty="0">
                <a:solidFill>
                  <a:schemeClr val="bg1"/>
                </a:solidFill>
              </a:rPr>
              <a:t>Reporting</a:t>
            </a:r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89" name="Line">
            <a:extLst>
              <a:ext uri="{FF2B5EF4-FFF2-40B4-BE49-F238E27FC236}">
                <a16:creationId xmlns:a16="http://schemas.microsoft.com/office/drawing/2014/main" id="{70803900-1179-48B5-A2B0-EC2C4D752F93}"/>
              </a:ext>
            </a:extLst>
          </p:cNvPr>
          <p:cNvSpPr/>
          <p:nvPr/>
        </p:nvSpPr>
        <p:spPr>
          <a:xfrm>
            <a:off x="292787" y="10338985"/>
            <a:ext cx="13383451" cy="1108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Basics">
            <a:extLst>
              <a:ext uri="{FF2B5EF4-FFF2-40B4-BE49-F238E27FC236}">
                <a16:creationId xmlns:a16="http://schemas.microsoft.com/office/drawing/2014/main" id="{D3C76971-50B7-4C93-A7A5-CEB8F92184CB}"/>
              </a:ext>
            </a:extLst>
          </p:cNvPr>
          <p:cNvSpPr txBox="1"/>
          <p:nvPr/>
        </p:nvSpPr>
        <p:spPr>
          <a:xfrm>
            <a:off x="8640600" y="4142709"/>
            <a:ext cx="25713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C37B03C-B754-47C3-B946-2CCCC5BE1255}"/>
              </a:ext>
            </a:extLst>
          </p:cNvPr>
          <p:cNvSpPr txBox="1"/>
          <p:nvPr/>
        </p:nvSpPr>
        <p:spPr>
          <a:xfrm>
            <a:off x="490339" y="10036211"/>
            <a:ext cx="3750202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GB" sz="1000" dirty="0">
                <a:latin typeface="Source Sans 3"/>
              </a:rPr>
              <a:t>*See Date/time section for handling in-between spaces</a:t>
            </a:r>
          </a:p>
        </p:txBody>
      </p:sp>
      <p:sp>
        <p:nvSpPr>
          <p:cNvPr id="155" name="Layout Suggestions">
            <a:extLst>
              <a:ext uri="{FF2B5EF4-FFF2-40B4-BE49-F238E27FC236}">
                <a16:creationId xmlns:a16="http://schemas.microsoft.com/office/drawing/2014/main" id="{1ABDA79A-6F9E-4B61-92DF-492941C613F3}"/>
              </a:ext>
            </a:extLst>
          </p:cNvPr>
          <p:cNvSpPr txBox="1"/>
          <p:nvPr/>
        </p:nvSpPr>
        <p:spPr>
          <a:xfrm>
            <a:off x="517252" y="1620587"/>
            <a:ext cx="272350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Character operation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6" name="Layout Suggestions">
            <a:extLst>
              <a:ext uri="{FF2B5EF4-FFF2-40B4-BE49-F238E27FC236}">
                <a16:creationId xmlns:a16="http://schemas.microsoft.com/office/drawing/2014/main" id="{9C910C7A-F0EC-4C04-829B-4944C7413F66}"/>
              </a:ext>
            </a:extLst>
          </p:cNvPr>
          <p:cNvSpPr txBox="1"/>
          <p:nvPr/>
        </p:nvSpPr>
        <p:spPr>
          <a:xfrm>
            <a:off x="4671248" y="1606324"/>
            <a:ext cx="109485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Plotting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7" name="Layout Suggestions">
            <a:extLst>
              <a:ext uri="{FF2B5EF4-FFF2-40B4-BE49-F238E27FC236}">
                <a16:creationId xmlns:a16="http://schemas.microsoft.com/office/drawing/2014/main" id="{DFEFC135-9426-4DDC-8269-54DD3A448F98}"/>
              </a:ext>
            </a:extLst>
          </p:cNvPr>
          <p:cNvSpPr txBox="1"/>
          <p:nvPr/>
        </p:nvSpPr>
        <p:spPr>
          <a:xfrm>
            <a:off x="8823145" y="1563019"/>
            <a:ext cx="289342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Date/time operations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5" name="Layout Suggestions">
            <a:extLst>
              <a:ext uri="{FF2B5EF4-FFF2-40B4-BE49-F238E27FC236}">
                <a16:creationId xmlns:a16="http://schemas.microsoft.com/office/drawing/2014/main" id="{263F9FDC-FECF-4508-8AA1-5BAD584A8D39}"/>
              </a:ext>
            </a:extLst>
          </p:cNvPr>
          <p:cNvSpPr txBox="1"/>
          <p:nvPr/>
        </p:nvSpPr>
        <p:spPr>
          <a:xfrm>
            <a:off x="5632720" y="1581798"/>
            <a:ext cx="104549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1A4D62-0CA1-447A-ABD5-CC0F7878A2AB}"/>
              </a:ext>
            </a:extLst>
          </p:cNvPr>
          <p:cNvSpPr/>
          <p:nvPr/>
        </p:nvSpPr>
        <p:spPr>
          <a:xfrm>
            <a:off x="4358429" y="6415692"/>
            <a:ext cx="4005188" cy="40567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2" name="Logistics"/>
          <p:cNvSpPr txBox="1"/>
          <p:nvPr/>
        </p:nvSpPr>
        <p:spPr>
          <a:xfrm>
            <a:off x="4523661" y="6470400"/>
            <a:ext cx="265296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dirty="0">
                <a:solidFill>
                  <a:schemeClr val="bg1"/>
                </a:solidFill>
              </a:rPr>
              <a:t>D</a:t>
            </a:r>
            <a:r>
              <a:rPr lang="en-GB" sz="2500" dirty="0" err="1">
                <a:solidFill>
                  <a:schemeClr val="bg1"/>
                </a:solidFill>
              </a:rPr>
              <a:t>ata</a:t>
            </a:r>
            <a:r>
              <a:rPr lang="en-GB" sz="2500" dirty="0">
                <a:solidFill>
                  <a:schemeClr val="bg1"/>
                </a:solidFill>
              </a:rPr>
              <a:t> Summary</a:t>
            </a:r>
          </a:p>
        </p:txBody>
      </p:sp>
      <p:sp>
        <p:nvSpPr>
          <p:cNvPr id="92" name="Logistics">
            <a:extLst>
              <a:ext uri="{FF2B5EF4-FFF2-40B4-BE49-F238E27FC236}">
                <a16:creationId xmlns:a16="http://schemas.microsoft.com/office/drawing/2014/main" id="{EFA2E2D0-3B10-454C-ACB1-5A3351AE68D4}"/>
              </a:ext>
            </a:extLst>
          </p:cNvPr>
          <p:cNvSpPr txBox="1"/>
          <p:nvPr/>
        </p:nvSpPr>
        <p:spPr>
          <a:xfrm>
            <a:off x="4484549" y="6902212"/>
            <a:ext cx="1495602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sz="1800" dirty="0">
                <a:solidFill>
                  <a:schemeClr val="accent1"/>
                </a:solidFill>
              </a:rPr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2019113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57007</TotalTime>
  <Words>2882</Words>
  <Application>Microsoft Office PowerPoint</Application>
  <PresentationFormat>Custom</PresentationFormat>
  <Paragraphs>534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</vt:lpstr>
      <vt:lpstr>Helvetica Light</vt:lpstr>
      <vt:lpstr>Source Sans 3</vt:lpstr>
      <vt:lpstr>Segoe UI</vt:lpstr>
      <vt:lpstr>Source Sans Pro</vt:lpstr>
      <vt:lpstr>Source Sans Pro Light</vt:lpstr>
      <vt:lpstr>Source Sans Pro Semibold</vt:lpstr>
      <vt:lpstr>White</vt:lpstr>
      <vt:lpstr>SAS Vs R in Pharma: : CHEAT  </vt:lpstr>
      <vt:lpstr>SAS Vs R in Pharma: : CHEAT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BKQ (Bharath Kumar)</dc:creator>
  <cp:lastModifiedBy>BKQ (Bharath Kumar)</cp:lastModifiedBy>
  <cp:revision>222</cp:revision>
  <cp:lastPrinted>2022-11-08T09:33:01Z</cp:lastPrinted>
  <dcterms:modified xsi:type="dcterms:W3CDTF">2022-11-09T10:32:44Z</dcterms:modified>
</cp:coreProperties>
</file>