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Default Section" id="{ADF5BDE8-2873-4DAC-81AF-ED8810668007}">
          <p14:sldIdLst>
            <p14:sldId id="256"/>
          </p14:sldIdLst>
        </p14:section>
        <p14:section name="Untitled Section" id="{2D6A3C04-DE61-47E2-A16B-5759A832B820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7B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1pPr>
    <a:lvl2pPr indent="2286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2pPr>
    <a:lvl3pPr indent="4572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3pPr>
    <a:lvl4pPr indent="6858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4pPr>
    <a:lvl5pPr indent="9144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5pPr>
    <a:lvl6pPr indent="11430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6pPr>
    <a:lvl7pPr indent="13716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7pPr>
    <a:lvl8pPr indent="16002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8pPr>
    <a:lvl9pPr indent="18288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>
            <a:spLocks noGrp="1"/>
          </p:cNvSpPr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n"/>
          <p:cNvSpPr>
            <a:spLocks noGrp="1"/>
          </p:cNvSpPr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2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790121" y="10090546"/>
            <a:ext cx="37611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n"/>
          <p:cNvSpPr>
            <a:spLocks noGrp="1"/>
          </p:cNvSpPr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el título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 b="1"/>
            </a:lvl1pPr>
          </a:lstStyle>
          <a:p>
            <a:r>
              <a:t>Texto del título</a:t>
            </a:r>
          </a:p>
        </p:txBody>
      </p:sp>
      <p:sp>
        <p:nvSpPr>
          <p:cNvPr id="4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7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>
            <a:spLocks noGrp="1"/>
          </p:cNvSpPr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7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>
            <a:spLocks noGrp="1"/>
          </p:cNvSpPr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n"/>
          <p:cNvSpPr>
            <a:spLocks noGrp="1"/>
          </p:cNvSpPr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n"/>
          <p:cNvSpPr>
            <a:spLocks noGrp="1"/>
          </p:cNvSpPr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790121" y="10097368"/>
            <a:ext cx="37611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posit.co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os.it/cheatsheets" TargetMode="External"/><Relationship Id="rId5" Type="http://schemas.openxmlformats.org/officeDocument/2006/relationships/hyperlink" Target="http://purrr.tidyverse.org/" TargetMode="External"/><Relationship Id="rId4" Type="http://schemas.openxmlformats.org/officeDocument/2006/relationships/hyperlink" Target="http://posit.c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posit.co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os.it/cheatsheets" TargetMode="External"/><Relationship Id="rId5" Type="http://schemas.openxmlformats.org/officeDocument/2006/relationships/hyperlink" Target="http://purrr.tidyverse.org/" TargetMode="External"/><Relationship Id="rId4" Type="http://schemas.openxmlformats.org/officeDocument/2006/relationships/hyperlink" Target="http://posit.c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Agrupar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34" name="Agrupar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19" name="Triángulo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797979"/>
              </a:solidFill>
              <a:ln w="3175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0" name="Círculo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1" name="Círculo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797979">
                  <a:alpha val="4975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2" name="Triángulo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3" name="Triángulo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4" name="Círculo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5" name="Círculo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6" name="Triángulo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7" name="Círculo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8" name="Triángulo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írculo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Triángulo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Círculo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ángulo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írculo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35" name="Rectángulo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37" name="Línea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8" name="Apply functions with purrr : : CHEATSHEET"/>
          <p:cNvSpPr txBox="1">
            <a:spLocks noGrp="1"/>
          </p:cNvSpPr>
          <p:nvPr>
            <p:ph type="title"/>
          </p:nvPr>
        </p:nvSpPr>
        <p:spPr>
          <a:xfrm>
            <a:off x="3011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t>Apply functions with purrr : : </a:t>
            </a:r>
            <a:r>
              <a:rPr sz="3300" b="1"/>
              <a:t>CHEATSHEET</a:t>
            </a:r>
            <a:r>
              <a:t> </a:t>
            </a:r>
          </a:p>
        </p:txBody>
      </p:sp>
      <p:sp>
        <p:nvSpPr>
          <p:cNvPr id="139" name="Map Functions"/>
          <p:cNvSpPr txBox="1"/>
          <p:nvPr/>
        </p:nvSpPr>
        <p:spPr>
          <a:xfrm>
            <a:off x="318910" y="1117599"/>
            <a:ext cx="209505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797979"/>
                </a:solidFill>
              </a:defRPr>
            </a:pPr>
            <a:r>
              <a:t>Map Functions</a:t>
            </a:r>
          </a:p>
        </p:txBody>
      </p:sp>
      <p:grpSp>
        <p:nvGrpSpPr>
          <p:cNvPr id="150" name="Agrupar"/>
          <p:cNvGrpSpPr/>
          <p:nvPr/>
        </p:nvGrpSpPr>
        <p:grpSpPr>
          <a:xfrm>
            <a:off x="320020" y="8559403"/>
            <a:ext cx="13329960" cy="1499883"/>
            <a:chOff x="0" y="152399"/>
            <a:chExt cx="13329957" cy="1499882"/>
          </a:xfrm>
        </p:grpSpPr>
        <p:sp>
          <p:nvSpPr>
            <p:cNvPr id="140" name="Function Shortcuts"/>
            <p:cNvSpPr/>
            <p:nvPr/>
          </p:nvSpPr>
          <p:spPr>
            <a:xfrm>
              <a:off x="0" y="152399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000">
                  <a:solidFill>
                    <a:srgbClr val="797979"/>
                  </a:solidFill>
                </a:defRPr>
              </a:pPr>
              <a:r>
                <a:t>Function Shortcuts</a:t>
              </a:r>
            </a:p>
          </p:txBody>
        </p:sp>
        <p:sp>
          <p:nvSpPr>
            <p:cNvPr id="141" name="Línea"/>
            <p:cNvSpPr/>
            <p:nvPr/>
          </p:nvSpPr>
          <p:spPr>
            <a:xfrm>
              <a:off x="8980" y="373663"/>
              <a:ext cx="13320978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2" name="Use \(x) with functions like map() that have single arguments."/>
            <p:cNvSpPr txBox="1"/>
            <p:nvPr/>
          </p:nvSpPr>
          <p:spPr>
            <a:xfrm>
              <a:off x="0" y="402073"/>
              <a:ext cx="311323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spcBef>
                  <a:spcPts val="1000"/>
                </a:spcBef>
                <a:defRPr b="0">
                  <a:solidFill>
                    <a:srgbClr val="000000"/>
                  </a:solidFill>
                </a:defRPr>
              </a:pPr>
              <a:r>
                <a:t>Use </a:t>
              </a:r>
              <a:r>
                <a:rPr b="1"/>
                <a:t>\(x) </a:t>
              </a:r>
              <a:r>
                <a:t>with functions like </a:t>
              </a:r>
              <a:r>
                <a:rPr b="1"/>
                <a:t>map()</a:t>
              </a:r>
              <a:r>
                <a:t> that have single arguments.</a:t>
              </a:r>
            </a:p>
          </p:txBody>
        </p:sp>
        <p:sp>
          <p:nvSpPr>
            <p:cNvPr id="143" name="Use \(x, y) with functions like map2() that have two arguments."/>
            <p:cNvSpPr txBox="1"/>
            <p:nvPr/>
          </p:nvSpPr>
          <p:spPr>
            <a:xfrm>
              <a:off x="3383340" y="402073"/>
              <a:ext cx="3113234" cy="419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spcBef>
                  <a:spcPts val="1000"/>
                </a:spcBef>
                <a:defRPr b="0">
                  <a:solidFill>
                    <a:srgbClr val="000000"/>
                  </a:solidFill>
                </a:defRPr>
              </a:pPr>
              <a:r>
                <a:t>Use </a:t>
              </a:r>
              <a:r>
                <a:rPr b="1"/>
                <a:t>\(x, y) </a:t>
              </a:r>
              <a:r>
                <a:t>with functions like </a:t>
              </a:r>
              <a:r>
                <a:rPr b="1"/>
                <a:t>map2()</a:t>
              </a:r>
              <a:r>
                <a:t> that have two arguments.</a:t>
              </a:r>
            </a:p>
          </p:txBody>
        </p:sp>
        <p:sp>
          <p:nvSpPr>
            <p:cNvPr id="144" name="Use \(x, y, z) etc with functions like pmap() that have many arguments."/>
            <p:cNvSpPr txBox="1"/>
            <p:nvPr/>
          </p:nvSpPr>
          <p:spPr>
            <a:xfrm>
              <a:off x="6800590" y="402073"/>
              <a:ext cx="3113233" cy="419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spcBef>
                  <a:spcPts val="1000"/>
                </a:spcBef>
                <a:defRPr b="0">
                  <a:solidFill>
                    <a:srgbClr val="000000"/>
                  </a:solidFill>
                </a:defRPr>
              </a:pPr>
              <a:r>
                <a:t>Use </a:t>
              </a:r>
              <a:r>
                <a:rPr b="1"/>
                <a:t>\(x, y, z) </a:t>
              </a:r>
              <a:r>
                <a:t>etc with functions like </a:t>
              </a:r>
              <a:r>
                <a:rPr b="1"/>
                <a:t>pmap()</a:t>
              </a:r>
              <a:r>
                <a:t> that have many arguments.</a:t>
              </a:r>
            </a:p>
          </p:txBody>
        </p:sp>
        <p:sp>
          <p:nvSpPr>
            <p:cNvPr id="145" name="map(l, \(x) x + 2) becomes  map(l, function(x) x + 2)"/>
            <p:cNvSpPr txBox="1"/>
            <p:nvPr/>
          </p:nvSpPr>
          <p:spPr>
            <a:xfrm>
              <a:off x="3884" y="853304"/>
              <a:ext cx="3075133" cy="7989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 algn="ctr">
                <a:spcBef>
                  <a:spcPts val="1000"/>
                </a:spcBef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81A550"/>
                  </a:solidFill>
                </a:rPr>
                <a:t>map(l, \(x) x + 2)</a:t>
              </a:r>
              <a:br>
                <a:rPr b="1">
                  <a:solidFill>
                    <a:srgbClr val="B0D183"/>
                  </a:solidFill>
                </a:rPr>
              </a:br>
              <a:r>
                <a:t>becomes </a:t>
              </a:r>
              <a:br/>
              <a:r>
                <a:rPr b="1">
                  <a:solidFill>
                    <a:srgbClr val="83A9D1"/>
                  </a:solidFill>
                </a:rPr>
                <a:t>map(l, function(x) x + 2)</a:t>
              </a:r>
            </a:p>
          </p:txBody>
        </p:sp>
        <p:sp>
          <p:nvSpPr>
            <p:cNvPr id="146" name="map2(l, p, \(x, y) x + y)  becomes  map2(l, p, function(l, p) l + p)"/>
            <p:cNvSpPr txBox="1"/>
            <p:nvPr/>
          </p:nvSpPr>
          <p:spPr>
            <a:xfrm>
              <a:off x="3384381" y="853304"/>
              <a:ext cx="3113233" cy="7989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 algn="ctr">
                <a:spcBef>
                  <a:spcPts val="1000"/>
                </a:spcBef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81A551"/>
                  </a:solidFill>
                </a:rPr>
                <a:t>map2(l, p, \(x, y) x + y)</a:t>
              </a:r>
              <a:r>
                <a:t> </a:t>
              </a:r>
              <a:br/>
              <a:r>
                <a:t>becomes </a:t>
              </a:r>
              <a:br/>
              <a:r>
                <a:rPr b="1">
                  <a:solidFill>
                    <a:srgbClr val="83A9D1"/>
                  </a:solidFill>
                </a:rPr>
                <a:t>map2(l, p, function(l, p) l + p)</a:t>
              </a:r>
            </a:p>
          </p:txBody>
        </p:sp>
        <p:sp>
          <p:nvSpPr>
            <p:cNvPr id="147" name="pmap(list(x, y, z), \(x, y, z) x + y / z)  becomes  pmap(list(x, y, z), function(x, y, z) x * (y + z))"/>
            <p:cNvSpPr txBox="1"/>
            <p:nvPr/>
          </p:nvSpPr>
          <p:spPr>
            <a:xfrm>
              <a:off x="6797444" y="853304"/>
              <a:ext cx="3125933" cy="722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 lnSpcReduction="10000"/>
            </a:bodyPr>
            <a:lstStyle/>
            <a:p>
              <a:pPr algn="ctr">
                <a:spcBef>
                  <a:spcPts val="1000"/>
                </a:spcBef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82A550"/>
                  </a:solidFill>
                </a:rPr>
                <a:t>pmap(list(x, y, z), \(x, y, z) x + y / z)</a:t>
              </a:r>
              <a:r>
                <a:rPr>
                  <a:solidFill>
                    <a:srgbClr val="82A550"/>
                  </a:solidFill>
                </a:rPr>
                <a:t> </a:t>
              </a:r>
              <a:br>
                <a:rPr>
                  <a:solidFill>
                    <a:srgbClr val="82A550"/>
                  </a:solidFill>
                </a:rPr>
              </a:br>
              <a:r>
                <a:t>becomes </a:t>
              </a:r>
              <a:br/>
              <a:r>
                <a:rPr b="1">
                  <a:solidFill>
                    <a:srgbClr val="83A9D1"/>
                  </a:solidFill>
                </a:rPr>
                <a:t>pmap(list(x, y, z), function(x, y, z) x * (y + z))</a:t>
              </a:r>
            </a:p>
          </p:txBody>
        </p:sp>
        <p:sp>
          <p:nvSpPr>
            <p:cNvPr id="148" name="Use \(x, y) with functions like imap(). .x will get the list value and .y will get the index, or name if available."/>
            <p:cNvSpPr txBox="1"/>
            <p:nvPr/>
          </p:nvSpPr>
          <p:spPr>
            <a:xfrm>
              <a:off x="10194603" y="402073"/>
              <a:ext cx="3113233" cy="6164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spcBef>
                  <a:spcPts val="1000"/>
                </a:spcBef>
                <a:defRPr b="0">
                  <a:solidFill>
                    <a:srgbClr val="000000"/>
                  </a:solidFill>
                </a:defRPr>
              </a:pPr>
              <a:r>
                <a:t>Use </a:t>
              </a:r>
              <a:r>
                <a:rPr b="1"/>
                <a:t>\(x, y) </a:t>
              </a:r>
              <a:r>
                <a:t>with functions like </a:t>
              </a:r>
              <a:r>
                <a:rPr b="1"/>
                <a:t>imap()</a:t>
              </a:r>
              <a:r>
                <a:t>. .x will get the list value and .y will get the index, or name if available.</a:t>
              </a:r>
            </a:p>
          </p:txBody>
        </p:sp>
        <p:sp>
          <p:nvSpPr>
            <p:cNvPr id="149" name="imap(list(&quot;a&quot;, &quot;b&quot;, &quot;c&quot;), \(x, y) paste0(y, &quot;: &quot;, x))  outputs &quot;index: value&quot; for each item"/>
            <p:cNvSpPr txBox="1"/>
            <p:nvPr/>
          </p:nvSpPr>
          <p:spPr>
            <a:xfrm>
              <a:off x="10207257" y="980304"/>
              <a:ext cx="3113233" cy="485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 algn="ctr" defTabSz="543305">
                <a:spcBef>
                  <a:spcPts val="900"/>
                </a:spcBef>
                <a:defRPr sz="1116" b="0">
                  <a:solidFill>
                    <a:srgbClr val="000000"/>
                  </a:solidFill>
                </a:defRPr>
              </a:pPr>
              <a:r>
                <a:rPr b="1">
                  <a:solidFill>
                    <a:srgbClr val="82A550"/>
                  </a:solidFill>
                </a:rPr>
                <a:t>imap(list("a", "b", "c"), \(x, y) paste0(y, ": ", x))</a:t>
              </a:r>
              <a:r>
                <a:rPr>
                  <a:solidFill>
                    <a:srgbClr val="82A550"/>
                  </a:solidFill>
                </a:rPr>
                <a:t> </a:t>
              </a:r>
              <a:br>
                <a:rPr>
                  <a:solidFill>
                    <a:srgbClr val="82A550"/>
                  </a:solidFill>
                </a:rPr>
              </a:br>
              <a:r>
                <a:t>outputs </a:t>
              </a:r>
              <a:r>
                <a:rPr b="1">
                  <a:solidFill>
                    <a:srgbClr val="83A9D2"/>
                  </a:solidFill>
                </a:rPr>
                <a:t>"index: value" </a:t>
              </a:r>
              <a:r>
                <a:t>for each item</a:t>
              </a:r>
            </a:p>
          </p:txBody>
        </p:sp>
      </p:grpSp>
      <p:sp>
        <p:nvSpPr>
          <p:cNvPr id="151" name="Use a string or an integer with any map function to index list elements by name or position. map(l, &quot;name&quot;) becomes map(l, function(x) x[[&quot;name&quot;]])"/>
          <p:cNvSpPr txBox="1"/>
          <p:nvPr/>
        </p:nvSpPr>
        <p:spPr>
          <a:xfrm>
            <a:off x="3708400" y="10055542"/>
            <a:ext cx="967924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defTabSz="549148">
              <a:spcBef>
                <a:spcPts val="900"/>
              </a:spcBef>
              <a:defRPr sz="1128" b="0">
                <a:solidFill>
                  <a:srgbClr val="000000"/>
                </a:solidFill>
              </a:defRPr>
            </a:pPr>
            <a:r>
              <a:t>Use a </a:t>
            </a:r>
            <a:r>
              <a:rPr b="1"/>
              <a:t>string</a:t>
            </a:r>
            <a:r>
              <a:t> or an </a:t>
            </a:r>
            <a:r>
              <a:rPr b="1"/>
              <a:t>integer</a:t>
            </a:r>
            <a:r>
              <a:t> with any map function to index list elements by name or position. </a:t>
            </a:r>
            <a:r>
              <a:rPr b="1">
                <a:solidFill>
                  <a:srgbClr val="78A742"/>
                </a:solidFill>
              </a:rPr>
              <a:t>map(l, "name")</a:t>
            </a:r>
            <a:r>
              <a:t> becomes </a:t>
            </a:r>
            <a:r>
              <a:rPr b="1">
                <a:solidFill>
                  <a:srgbClr val="82A9D1"/>
                </a:solidFill>
              </a:rPr>
              <a:t>map(l, function(x) x[["name"]])</a:t>
            </a:r>
          </a:p>
        </p:txBody>
      </p:sp>
      <p:pic>
        <p:nvPicPr>
          <p:cNvPr id="152" name="posit-full-color.png" descr="posit-full-colo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2542" y="10050579"/>
            <a:ext cx="1719068" cy="544372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CC BY SA Posit Software, PBC  •   info@posit.co  •   posit.co  •  Learn more at purrr.tidyverse.org  •  HTML cheatsheets at pos.it/cheatsheets  •. purrr  1.0.2  •  Updated:  2024-05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CC BY SA Posit Software, PBC  •   </a:t>
            </a:r>
            <a:r>
              <a:rPr>
                <a:hlinkClick r:id="rId3"/>
              </a:rPr>
              <a:t>info@posit.co</a:t>
            </a:r>
            <a:r>
              <a:t>  •   </a:t>
            </a:r>
            <a:r>
              <a:rPr>
                <a:hlinkClick r:id="rId4"/>
              </a:rPr>
              <a:t>posit.co</a:t>
            </a:r>
            <a:r>
              <a:t>  •  Learn more at </a:t>
            </a:r>
            <a:r>
              <a:rPr b="1">
                <a:hlinkClick r:id="rId5"/>
              </a:rPr>
              <a:t>purrr.tidyverse.org</a:t>
            </a:r>
            <a:r>
              <a:t>  •  HTML cheatsheets at </a:t>
            </a:r>
            <a:r>
              <a:rPr b="1">
                <a:hlinkClick r:id="rId6"/>
              </a:rPr>
              <a:t>pos.it/cheatsheets</a:t>
            </a:r>
            <a:r>
              <a:rPr>
                <a:solidFill>
                  <a:srgbClr val="D1D2D3"/>
                </a:solidFill>
              </a:rPr>
              <a:t>  </a:t>
            </a:r>
            <a:r>
              <a:t>•. purrr  1.0.2  •  Updated:  2024-05</a:t>
            </a:r>
          </a:p>
        </p:txBody>
      </p:sp>
      <p:grpSp>
        <p:nvGrpSpPr>
          <p:cNvPr id="214" name="Agrupar"/>
          <p:cNvGrpSpPr/>
          <p:nvPr/>
        </p:nvGrpSpPr>
        <p:grpSpPr>
          <a:xfrm>
            <a:off x="318910" y="1529443"/>
            <a:ext cx="3113898" cy="6771581"/>
            <a:chOff x="0" y="0"/>
            <a:chExt cx="3113897" cy="6771579"/>
          </a:xfrm>
        </p:grpSpPr>
        <p:sp>
          <p:nvSpPr>
            <p:cNvPr id="154" name="map(.x, .f, …) Apply a function to each element of a list or vector, and return a list. x &lt;- list(a = 1:10, b = 11:20, c = 21:30) l1 &lt;- list(x = c(&quot;a&quot;, &quot;b&quot;), y = c(&quot;c&quot;, &quot;d&quot;)) map(l1, sort, decreasing = TRUE)"/>
            <p:cNvSpPr txBox="1"/>
            <p:nvPr/>
          </p:nvSpPr>
          <p:spPr>
            <a:xfrm>
              <a:off x="0" y="264265"/>
              <a:ext cx="3113233" cy="925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80000"/>
                </a:lnSpc>
                <a:spcBef>
                  <a:spcPts val="200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map(</a:t>
              </a:r>
              <a:r>
                <a:t>.x, .f, …</a:t>
              </a:r>
              <a:r>
                <a:rPr b="1"/>
                <a:t>)</a:t>
              </a:r>
              <a:r>
                <a:t> Apply a function to each element of a list or vector, and return a list.</a:t>
              </a:r>
              <a:br/>
              <a:r>
                <a:t>x &lt;- list(a = 1:10, b = 11:20, c = 21:30)</a:t>
              </a:r>
              <a:br/>
              <a:r>
                <a:t>l1 &lt;- list(x = c("a", "b"), y = c("c", "d"))</a:t>
              </a:r>
              <a:br/>
              <a:r>
                <a:t>map(l1, sort, decreasing = TRUE)</a:t>
              </a:r>
            </a:p>
          </p:txBody>
        </p:sp>
        <p:grpSp>
          <p:nvGrpSpPr>
            <p:cNvPr id="172" name="Agrupar"/>
            <p:cNvGrpSpPr/>
            <p:nvPr/>
          </p:nvGrpSpPr>
          <p:grpSpPr>
            <a:xfrm>
              <a:off x="212738" y="1027702"/>
              <a:ext cx="2582898" cy="659965"/>
              <a:chOff x="0" y="0"/>
              <a:chExt cx="2582896" cy="659964"/>
            </a:xfrm>
          </p:grpSpPr>
          <p:sp>
            <p:nvSpPr>
              <p:cNvPr id="155" name="fun(     ,…)…"/>
              <p:cNvSpPr txBox="1"/>
              <p:nvPr/>
            </p:nvSpPr>
            <p:spPr>
              <a:xfrm>
                <a:off x="1456722" y="0"/>
                <a:ext cx="988253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4570" tIns="54570" rIns="54570" bIns="54570" numCol="1" anchor="ctr">
                <a:normAutofit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sz="1100" b="0">
                    <a:solidFill>
                      <a:srgbClr val="424242"/>
                    </a:solidFill>
                  </a:defRPr>
                </a:pPr>
                <a:r>
                  <a:t>fun(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sz="1100" b="0">
                    <a:solidFill>
                      <a:srgbClr val="424242"/>
                    </a:solidFill>
                  </a:defRPr>
                </a:pPr>
                <a:r>
                  <a:t>fun(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sz="1100" b="0">
                    <a:solidFill>
                      <a:srgbClr val="424242"/>
                    </a:solidFill>
                  </a:defRPr>
                </a:pPr>
                <a:r>
                  <a:t>fun(     ,…)</a:t>
                </a:r>
              </a:p>
            </p:txBody>
          </p:sp>
          <p:graphicFrame>
            <p:nvGraphicFramePr>
              <p:cNvPr id="156" name="Table 2-1-2-4-1-1-1-1-5-3-1-3-3-1-1-1-1-2-4-3-1-1-2-2-1-1-2"/>
              <p:cNvGraphicFramePr/>
              <p:nvPr>
                <p:extLst>
                  <p:ext uri="{D42A27DB-BD31-4B8C-83A1-F6EECF244321}">
                    <p14:modId xmlns:p14="http://schemas.microsoft.com/office/powerpoint/2010/main" val="3899007080"/>
                  </p:ext>
                </p:extLst>
              </p:nvPr>
            </p:nvGraphicFramePr>
            <p:xfrm>
              <a:off x="1742663" y="157775"/>
              <a:ext cx="127000" cy="121920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57" name="Table 2-1-2-4-1-1-1-1-5-3-1-3-3-1-1-1-1-2-2-1-3-1-1-2-2-1-1-2"/>
              <p:cNvGraphicFramePr/>
              <p:nvPr>
                <p:extLst>
                  <p:ext uri="{D42A27DB-BD31-4B8C-83A1-F6EECF244321}">
                    <p14:modId xmlns:p14="http://schemas.microsoft.com/office/powerpoint/2010/main" val="3271347289"/>
                  </p:ext>
                </p:extLst>
              </p:nvPr>
            </p:nvGraphicFramePr>
            <p:xfrm>
              <a:off x="1742663" y="285531"/>
              <a:ext cx="127000" cy="121920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58" name="Table 2-1-2-4-1-1-1-1-5-3-1-3-3-1-1-1-1-2-1-1-2-1-1-2-2-1-1-2"/>
              <p:cNvGraphicFramePr/>
              <p:nvPr>
                <p:extLst>
                  <p:ext uri="{D42A27DB-BD31-4B8C-83A1-F6EECF244321}">
                    <p14:modId xmlns:p14="http://schemas.microsoft.com/office/powerpoint/2010/main" val="1451359547"/>
                  </p:ext>
                </p:extLst>
              </p:nvPr>
            </p:nvGraphicFramePr>
            <p:xfrm>
              <a:off x="1742663" y="413288"/>
              <a:ext cx="127000" cy="121920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159" name="map(       , fun, …)"/>
              <p:cNvSpPr txBox="1"/>
              <p:nvPr/>
            </p:nvSpPr>
            <p:spPr>
              <a:xfrm>
                <a:off x="0" y="177917"/>
                <a:ext cx="1176815" cy="3092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4570" tIns="54570" rIns="54570" bIns="54570" numCol="1" anchor="ctr">
                <a:normAutofit/>
              </a:bodyPr>
              <a:lstStyle/>
              <a:p>
                <a:pPr marL="107442" indent="-107442" defTabSz="549148">
                  <a:lnSpc>
                    <a:spcPct val="90000"/>
                  </a:lnSpc>
                  <a:spcBef>
                    <a:spcPts val="0"/>
                  </a:spcBef>
                  <a:defRPr sz="1034" b="0">
                    <a:solidFill>
                      <a:srgbClr val="424242"/>
                    </a:solidFill>
                  </a:defRPr>
                </a:pPr>
                <a:r>
                  <a:rPr>
                    <a:solidFill>
                      <a:srgbClr val="000000"/>
                    </a:solidFill>
                  </a:rPr>
                  <a:t>map</a:t>
                </a:r>
                <a:r>
                  <a:t>(       , fun, …)</a:t>
                </a:r>
              </a:p>
            </p:txBody>
          </p:sp>
          <p:grpSp>
            <p:nvGrpSpPr>
              <p:cNvPr id="164" name="Agrupar"/>
              <p:cNvGrpSpPr/>
              <p:nvPr/>
            </p:nvGrpSpPr>
            <p:grpSpPr>
              <a:xfrm>
                <a:off x="2429956" y="101649"/>
                <a:ext cx="152940" cy="461803"/>
                <a:chOff x="6080" y="0"/>
                <a:chExt cx="152940" cy="461801"/>
              </a:xfrm>
            </p:grpSpPr>
            <p:sp>
              <p:nvSpPr>
                <p:cNvPr id="160" name="Rectángulo redondeado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161" name="Table 2-1-2-4-1-1-1-1-5-3-1-3-3-1-1-1-1-2-4-3-1-4-2-3-1-1-2"/>
                <p:cNvGraphicFramePr/>
                <p:nvPr>
                  <p:extLst>
                    <p:ext uri="{D42A27DB-BD31-4B8C-83A1-F6EECF244321}">
                      <p14:modId xmlns:p14="http://schemas.microsoft.com/office/powerpoint/2010/main" val="2987836649"/>
                    </p:ext>
                  </p:extLst>
                </p:nvPr>
              </p:nvGraphicFramePr>
              <p:xfrm>
                <a:off x="25400" y="45993"/>
                <a:ext cx="127000" cy="121919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graphicFrame>
              <p:nvGraphicFramePr>
                <p:cNvPr id="162" name="Table 2-1-2-4-1-1-1-1-5-3-1-3-3-1-1-1-1-2-2-1-3-1-4-2-3-1-1-2"/>
                <p:cNvGraphicFramePr/>
                <p:nvPr>
                  <p:extLst>
                    <p:ext uri="{D42A27DB-BD31-4B8C-83A1-F6EECF244321}">
                      <p14:modId xmlns:p14="http://schemas.microsoft.com/office/powerpoint/2010/main" val="921628479"/>
                    </p:ext>
                  </p:extLst>
                </p:nvPr>
              </p:nvGraphicFramePr>
              <p:xfrm>
                <a:off x="25400" y="173750"/>
                <a:ext cx="127000" cy="121919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graphicFrame>
              <p:nvGraphicFramePr>
                <p:cNvPr id="163" name="Table 2-1-2-4-1-1-1-1-5-3-1-3-3-1-1-1-1-2-1-1-2-1-4-2-3-1-1-2"/>
                <p:cNvGraphicFramePr/>
                <p:nvPr>
                  <p:extLst>
                    <p:ext uri="{D42A27DB-BD31-4B8C-83A1-F6EECF244321}">
                      <p14:modId xmlns:p14="http://schemas.microsoft.com/office/powerpoint/2010/main" val="1343755337"/>
                    </p:ext>
                  </p:extLst>
                </p:nvPr>
              </p:nvGraphicFramePr>
              <p:xfrm>
                <a:off x="25400" y="301506"/>
                <a:ext cx="127000" cy="121919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</p:grpSp>
          <p:grpSp>
            <p:nvGrpSpPr>
              <p:cNvPr id="169" name="Agrupar"/>
              <p:cNvGrpSpPr/>
              <p:nvPr/>
            </p:nvGrpSpPr>
            <p:grpSpPr>
              <a:xfrm>
                <a:off x="372556" y="101649"/>
                <a:ext cx="152940" cy="461803"/>
                <a:chOff x="6080" y="0"/>
                <a:chExt cx="152940" cy="461801"/>
              </a:xfrm>
            </p:grpSpPr>
            <p:sp>
              <p:nvSpPr>
                <p:cNvPr id="165" name="Rectángulo redondeado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166" name="Table 2-1-2-4-1-1-1-1-5-3-1-3-3-1-1-1-1-2-4-3-1-4-2-3-1-2-2-2"/>
                <p:cNvGraphicFramePr/>
                <p:nvPr>
                  <p:extLst>
                    <p:ext uri="{D42A27DB-BD31-4B8C-83A1-F6EECF244321}">
                      <p14:modId xmlns:p14="http://schemas.microsoft.com/office/powerpoint/2010/main" val="926104529"/>
                    </p:ext>
                  </p:extLst>
                </p:nvPr>
              </p:nvGraphicFramePr>
              <p:xfrm>
                <a:off x="25400" y="45993"/>
                <a:ext cx="127000" cy="121919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graphicFrame>
              <p:nvGraphicFramePr>
                <p:cNvPr id="167" name="Table 2-1-2-4-1-1-1-1-5-3-1-3-3-1-1-1-1-2-2-1-3-1-4-2-3-1-2-2-2"/>
                <p:cNvGraphicFramePr/>
                <p:nvPr>
                  <p:extLst>
                    <p:ext uri="{D42A27DB-BD31-4B8C-83A1-F6EECF244321}">
                      <p14:modId xmlns:p14="http://schemas.microsoft.com/office/powerpoint/2010/main" val="1481202303"/>
                    </p:ext>
                  </p:extLst>
                </p:nvPr>
              </p:nvGraphicFramePr>
              <p:xfrm>
                <a:off x="25400" y="173750"/>
                <a:ext cx="127000" cy="121919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graphicFrame>
              <p:nvGraphicFramePr>
                <p:cNvPr id="168" name="Table 2-1-2-4-1-1-1-1-5-3-1-3-3-1-1-1-1-2-1-1-2-1-4-2-3-1-2-2-2"/>
                <p:cNvGraphicFramePr/>
                <p:nvPr>
                  <p:extLst>
                    <p:ext uri="{D42A27DB-BD31-4B8C-83A1-F6EECF244321}">
                      <p14:modId xmlns:p14="http://schemas.microsoft.com/office/powerpoint/2010/main" val="769842436"/>
                    </p:ext>
                  </p:extLst>
                </p:nvPr>
              </p:nvGraphicFramePr>
              <p:xfrm>
                <a:off x="25400" y="301506"/>
                <a:ext cx="127000" cy="121919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</p:grpSp>
          <p:sp>
            <p:nvSpPr>
              <p:cNvPr id="170" name="Línea"/>
              <p:cNvSpPr/>
              <p:nvPr/>
            </p:nvSpPr>
            <p:spPr>
              <a:xfrm>
                <a:off x="1067045" y="342681"/>
                <a:ext cx="395789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171" name="Línea"/>
              <p:cNvSpPr/>
              <p:nvPr/>
            </p:nvSpPr>
            <p:spPr>
              <a:xfrm>
                <a:off x="2098991" y="344024"/>
                <a:ext cx="292006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173" name="ONE LIST"/>
            <p:cNvSpPr txBox="1"/>
            <p:nvPr/>
          </p:nvSpPr>
          <p:spPr>
            <a:xfrm>
              <a:off x="0" y="30183"/>
              <a:ext cx="1039703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1" indent="0"/>
              <a:r>
                <a:t>ONE LIST</a:t>
              </a:r>
            </a:p>
          </p:txBody>
        </p:sp>
        <p:sp>
          <p:nvSpPr>
            <p:cNvPr id="174" name="Línea"/>
            <p:cNvSpPr/>
            <p:nvPr/>
          </p:nvSpPr>
          <p:spPr>
            <a:xfrm>
              <a:off x="0" y="0"/>
              <a:ext cx="3113897" cy="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5" name="map_dbl(.x, .f, …)  Return a double vector.  map_dbl(x, mean)…"/>
            <p:cNvSpPr txBox="1"/>
            <p:nvPr/>
          </p:nvSpPr>
          <p:spPr>
            <a:xfrm>
              <a:off x="1139758" y="1907665"/>
              <a:ext cx="1951933" cy="486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80000"/>
                </a:lnSpc>
                <a:spcBef>
                  <a:spcPts val="2500"/>
                </a:spcBef>
                <a:defRPr b="0">
                  <a:solidFill>
                    <a:srgbClr val="000000"/>
                  </a:solidFill>
                </a:defRPr>
              </a:pPr>
              <a:r>
                <a:rPr b="1" dirty="0" err="1"/>
                <a:t>map_dbl</a:t>
              </a:r>
              <a:r>
                <a:rPr b="1" dirty="0"/>
                <a:t>(</a:t>
              </a:r>
              <a:r>
                <a:rPr dirty="0"/>
                <a:t>.x, .f, …</a:t>
              </a:r>
              <a:r>
                <a:rPr b="1" dirty="0"/>
                <a:t>) </a:t>
              </a:r>
              <a:br>
                <a:rPr b="1" dirty="0"/>
              </a:br>
              <a:r>
                <a:rPr dirty="0"/>
                <a:t>Return a double vector. </a:t>
              </a:r>
              <a:br>
                <a:rPr dirty="0"/>
              </a:br>
              <a:r>
                <a:rPr dirty="0" err="1"/>
                <a:t>map_dbl</a:t>
              </a:r>
              <a:r>
                <a:rPr dirty="0"/>
                <a:t>(x, mean)</a:t>
              </a:r>
            </a:p>
            <a:p>
              <a:pPr>
                <a:lnSpc>
                  <a:spcPct val="80000"/>
                </a:lnSpc>
                <a:spcBef>
                  <a:spcPts val="2500"/>
                </a:spcBef>
                <a:defRPr b="0">
                  <a:solidFill>
                    <a:srgbClr val="000000"/>
                  </a:solidFill>
                </a:defRPr>
              </a:pPr>
              <a:r>
                <a:rPr b="1" dirty="0" err="1"/>
                <a:t>map_int</a:t>
              </a:r>
              <a:r>
                <a:rPr b="1" dirty="0"/>
                <a:t>(</a:t>
              </a:r>
              <a:r>
                <a:rPr dirty="0"/>
                <a:t>.x, .f, ...</a:t>
              </a:r>
              <a:r>
                <a:rPr b="1" dirty="0"/>
                <a:t>) </a:t>
              </a:r>
              <a:br>
                <a:rPr b="1" dirty="0"/>
              </a:br>
              <a:r>
                <a:rPr dirty="0"/>
                <a:t>Return an integer vector.</a:t>
              </a:r>
              <a:br>
                <a:rPr dirty="0"/>
              </a:br>
              <a:r>
                <a:rPr dirty="0" err="1"/>
                <a:t>map_int</a:t>
              </a:r>
              <a:r>
                <a:rPr dirty="0"/>
                <a:t>(x, length)</a:t>
              </a:r>
            </a:p>
            <a:p>
              <a:pPr>
                <a:lnSpc>
                  <a:spcPct val="80000"/>
                </a:lnSpc>
                <a:spcBef>
                  <a:spcPts val="2500"/>
                </a:spcBef>
                <a:defRPr b="0">
                  <a:solidFill>
                    <a:srgbClr val="000000"/>
                  </a:solidFill>
                </a:defRPr>
              </a:pPr>
              <a:r>
                <a:rPr b="1" dirty="0" err="1"/>
                <a:t>map_chr</a:t>
              </a:r>
              <a:r>
                <a:rPr b="1" dirty="0"/>
                <a:t>(</a:t>
              </a:r>
              <a:r>
                <a:rPr dirty="0"/>
                <a:t>.x, .f, …</a:t>
              </a:r>
              <a:r>
                <a:rPr b="1" dirty="0"/>
                <a:t>) </a:t>
              </a:r>
              <a:br>
                <a:rPr b="1" dirty="0"/>
              </a:br>
              <a:r>
                <a:rPr dirty="0"/>
                <a:t>Return a character vector. </a:t>
              </a:r>
              <a:br>
                <a:rPr dirty="0"/>
              </a:br>
              <a:r>
                <a:rPr dirty="0" err="1"/>
                <a:t>map_chr</a:t>
              </a:r>
              <a:r>
                <a:rPr dirty="0"/>
                <a:t>(l1, paste, collapse = "")</a:t>
              </a:r>
            </a:p>
            <a:p>
              <a:pPr>
                <a:lnSpc>
                  <a:spcPct val="80000"/>
                </a:lnSpc>
                <a:spcBef>
                  <a:spcPts val="2500"/>
                </a:spcBef>
                <a:defRPr b="0">
                  <a:solidFill>
                    <a:srgbClr val="000000"/>
                  </a:solidFill>
                </a:defRPr>
              </a:pPr>
              <a:r>
                <a:rPr b="1" dirty="0" err="1"/>
                <a:t>map_lgl</a:t>
              </a:r>
              <a:r>
                <a:rPr b="1" dirty="0"/>
                <a:t>(</a:t>
              </a:r>
              <a:r>
                <a:rPr dirty="0"/>
                <a:t>.x, .f, …</a:t>
              </a:r>
              <a:r>
                <a:rPr b="1" dirty="0"/>
                <a:t>) </a:t>
              </a:r>
              <a:br>
                <a:rPr b="1" dirty="0"/>
              </a:br>
              <a:r>
                <a:rPr dirty="0"/>
                <a:t>Return a logical vector. </a:t>
              </a:r>
              <a:br>
                <a:rPr dirty="0"/>
              </a:br>
              <a:r>
                <a:rPr dirty="0" err="1"/>
                <a:t>map_lgl</a:t>
              </a:r>
              <a:r>
                <a:rPr dirty="0"/>
                <a:t>(x, </a:t>
              </a:r>
              <a:r>
                <a:rPr dirty="0" err="1"/>
                <a:t>is.integer</a:t>
              </a:r>
              <a:r>
                <a:rPr dirty="0"/>
                <a:t>)</a:t>
              </a:r>
            </a:p>
            <a:p>
              <a:pPr>
                <a:lnSpc>
                  <a:spcPct val="80000"/>
                </a:lnSpc>
                <a:spcBef>
                  <a:spcPts val="2500"/>
                </a:spcBef>
                <a:defRPr b="0">
                  <a:solidFill>
                    <a:srgbClr val="000000"/>
                  </a:solidFill>
                </a:defRPr>
              </a:pPr>
              <a:r>
                <a:rPr b="1" dirty="0" err="1"/>
                <a:t>map_vec</a:t>
              </a:r>
              <a:r>
                <a:rPr b="1" dirty="0"/>
                <a:t>(</a:t>
              </a:r>
              <a:r>
                <a:rPr dirty="0"/>
                <a:t>.x, .f, ...</a:t>
              </a:r>
              <a:r>
                <a:rPr b="1" dirty="0"/>
                <a:t>) </a:t>
              </a:r>
              <a:br>
                <a:rPr b="1" dirty="0"/>
              </a:br>
              <a:r>
                <a:rPr dirty="0"/>
                <a:t>Return a vector that is of the simplest common type. </a:t>
              </a:r>
              <a:br>
                <a:rPr dirty="0"/>
              </a:br>
              <a:r>
                <a:rPr dirty="0" err="1"/>
                <a:t>map_vec</a:t>
              </a:r>
              <a:r>
                <a:rPr dirty="0"/>
                <a:t>(l1, paste, collapse = “")</a:t>
              </a:r>
            </a:p>
            <a:p>
              <a:pPr>
                <a:lnSpc>
                  <a:spcPct val="80000"/>
                </a:lnSpc>
                <a:spcBef>
                  <a:spcPts val="2500"/>
                </a:spcBef>
                <a:defRPr b="0">
                  <a:solidFill>
                    <a:srgbClr val="000000"/>
                  </a:solidFill>
                </a:defRPr>
              </a:pPr>
              <a:r>
                <a:rPr b="1" dirty="0"/>
                <a:t>walk(</a:t>
              </a:r>
              <a:r>
                <a:rPr dirty="0"/>
                <a:t>.x, .f, ...</a:t>
              </a:r>
              <a:r>
                <a:rPr b="1" dirty="0"/>
                <a:t>) </a:t>
              </a:r>
              <a:r>
                <a:rPr dirty="0"/>
                <a:t>Trigger side effects, return invisibly.</a:t>
              </a:r>
              <a:br>
                <a:rPr dirty="0"/>
              </a:br>
              <a:r>
                <a:rPr dirty="0"/>
                <a:t>walk(x, print)</a:t>
              </a:r>
            </a:p>
          </p:txBody>
        </p:sp>
        <p:grpSp>
          <p:nvGrpSpPr>
            <p:cNvPr id="181" name="Agrupar"/>
            <p:cNvGrpSpPr/>
            <p:nvPr/>
          </p:nvGrpSpPr>
          <p:grpSpPr>
            <a:xfrm>
              <a:off x="72345" y="1936607"/>
              <a:ext cx="603519" cy="470752"/>
              <a:chOff x="0" y="25400"/>
              <a:chExt cx="603518" cy="470749"/>
            </a:xfrm>
          </p:grpSpPr>
          <p:graphicFrame>
            <p:nvGraphicFramePr>
              <p:cNvPr id="176" name="Table 2-1-2-4-1-1-1-1-5-3-1-3-3-1-1-1-1-2-4-3-1-4-2-3-1-1-2-1-3"/>
              <p:cNvGraphicFramePr/>
              <p:nvPr/>
            </p:nvGraphicFramePr>
            <p:xfrm>
              <a:off x="451118" y="25400"/>
              <a:ext cx="152400" cy="457197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5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1,0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2,5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3,0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177" name="Línea"/>
              <p:cNvSpPr/>
              <p:nvPr/>
            </p:nvSpPr>
            <p:spPr>
              <a:xfrm>
                <a:off x="240534" y="209080"/>
                <a:ext cx="16246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180" name="Agrupar"/>
              <p:cNvGrpSpPr/>
              <p:nvPr/>
            </p:nvGrpSpPr>
            <p:grpSpPr>
              <a:xfrm>
                <a:off x="0" y="25400"/>
                <a:ext cx="184134" cy="470749"/>
                <a:chOff x="0" y="0"/>
                <a:chExt cx="184134" cy="470746"/>
              </a:xfrm>
            </p:grpSpPr>
            <p:sp>
              <p:nvSpPr>
                <p:cNvPr id="178" name="Rectángulo redondeado"/>
                <p:cNvSpPr/>
                <p:nvPr/>
              </p:nvSpPr>
              <p:spPr>
                <a:xfrm>
                  <a:off x="0" y="0"/>
                  <a:ext cx="184134" cy="4707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179" name="Table 2-1-2-4-1-1-1-1-5-3-1-3-3-1-1-1-1-2-4-3-1-4-2-3-1-1-2-1-4-2"/>
                <p:cNvGraphicFramePr/>
                <p:nvPr>
                  <p:extLst>
                    <p:ext uri="{D42A27DB-BD31-4B8C-83A1-F6EECF244321}">
                      <p14:modId xmlns:p14="http://schemas.microsoft.com/office/powerpoint/2010/main" val="709787686"/>
                    </p:ext>
                  </p:extLst>
                </p:nvPr>
              </p:nvGraphicFramePr>
              <p:xfrm>
                <a:off x="31288" y="44872"/>
                <a:ext cx="127000" cy="411475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90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90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9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</p:grpSp>
        </p:grpSp>
        <p:grpSp>
          <p:nvGrpSpPr>
            <p:cNvPr id="187" name="Agrupar"/>
            <p:cNvGrpSpPr/>
            <p:nvPr/>
          </p:nvGrpSpPr>
          <p:grpSpPr>
            <a:xfrm>
              <a:off x="72345" y="2741303"/>
              <a:ext cx="603519" cy="470752"/>
              <a:chOff x="0" y="25400"/>
              <a:chExt cx="603518" cy="470749"/>
            </a:xfrm>
          </p:grpSpPr>
          <p:graphicFrame>
            <p:nvGraphicFramePr>
              <p:cNvPr id="182" name="Table 2-1-2-4-1-1-1-1-5-3-1-3-3-1-1-1-1-2-4-3-1-4-2-3-1-1-2-1-3-1"/>
              <p:cNvGraphicFramePr/>
              <p:nvPr/>
            </p:nvGraphicFramePr>
            <p:xfrm>
              <a:off x="451118" y="25400"/>
              <a:ext cx="152400" cy="457197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5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2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3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183" name="Línea"/>
              <p:cNvSpPr/>
              <p:nvPr/>
            </p:nvSpPr>
            <p:spPr>
              <a:xfrm>
                <a:off x="240534" y="209080"/>
                <a:ext cx="16246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186" name="Agrupar"/>
              <p:cNvGrpSpPr/>
              <p:nvPr/>
            </p:nvGrpSpPr>
            <p:grpSpPr>
              <a:xfrm>
                <a:off x="0" y="25400"/>
                <a:ext cx="184134" cy="470749"/>
                <a:chOff x="0" y="0"/>
                <a:chExt cx="184134" cy="470746"/>
              </a:xfrm>
            </p:grpSpPr>
            <p:sp>
              <p:nvSpPr>
                <p:cNvPr id="184" name="Rectángulo redondeado"/>
                <p:cNvSpPr/>
                <p:nvPr/>
              </p:nvSpPr>
              <p:spPr>
                <a:xfrm>
                  <a:off x="0" y="0"/>
                  <a:ext cx="184134" cy="4707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185" name="Table 2-1-2-4-1-1-1-1-5-3-1-3-3-1-1-1-1-2-4-3-1-4-2-3-1-1-2-1-4-2-1"/>
                <p:cNvGraphicFramePr/>
                <p:nvPr>
                  <p:extLst>
                    <p:ext uri="{D42A27DB-BD31-4B8C-83A1-F6EECF244321}">
                      <p14:modId xmlns:p14="http://schemas.microsoft.com/office/powerpoint/2010/main" val="4022523132"/>
                    </p:ext>
                  </p:extLst>
                </p:nvPr>
              </p:nvGraphicFramePr>
              <p:xfrm>
                <a:off x="31288" y="44872"/>
                <a:ext cx="127000" cy="411475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9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90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9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</p:grpSp>
        </p:grpSp>
        <p:grpSp>
          <p:nvGrpSpPr>
            <p:cNvPr id="193" name="Agrupar"/>
            <p:cNvGrpSpPr/>
            <p:nvPr/>
          </p:nvGrpSpPr>
          <p:grpSpPr>
            <a:xfrm>
              <a:off x="72345" y="3545998"/>
              <a:ext cx="603519" cy="470752"/>
              <a:chOff x="0" y="25400"/>
              <a:chExt cx="603518" cy="470749"/>
            </a:xfrm>
          </p:grpSpPr>
          <p:graphicFrame>
            <p:nvGraphicFramePr>
              <p:cNvPr id="188" name="Table 2-1-2-4-1-1-1-1-5-3-1-3-3-1-1-1-1-2-4-3-1-4-2-3-1-1-2-1-3-2"/>
              <p:cNvGraphicFramePr/>
              <p:nvPr/>
            </p:nvGraphicFramePr>
            <p:xfrm>
              <a:off x="451118" y="25400"/>
              <a:ext cx="152400" cy="457197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5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a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b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c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189" name="Línea"/>
              <p:cNvSpPr/>
              <p:nvPr/>
            </p:nvSpPr>
            <p:spPr>
              <a:xfrm>
                <a:off x="240534" y="209080"/>
                <a:ext cx="16246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192" name="Agrupar"/>
              <p:cNvGrpSpPr/>
              <p:nvPr/>
            </p:nvGrpSpPr>
            <p:grpSpPr>
              <a:xfrm>
                <a:off x="0" y="25400"/>
                <a:ext cx="184134" cy="470749"/>
                <a:chOff x="0" y="0"/>
                <a:chExt cx="184134" cy="470746"/>
              </a:xfrm>
            </p:grpSpPr>
            <p:sp>
              <p:nvSpPr>
                <p:cNvPr id="190" name="Rectángulo redondeado"/>
                <p:cNvSpPr/>
                <p:nvPr/>
              </p:nvSpPr>
              <p:spPr>
                <a:xfrm>
                  <a:off x="0" y="0"/>
                  <a:ext cx="184134" cy="4707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191" name="Table 2-1-2-4-1-1-1-1-5-3-1-3-3-1-1-1-1-2-4-3-1-4-2-3-1-1-2-1-4-2-2"/>
                <p:cNvGraphicFramePr/>
                <p:nvPr>
                  <p:extLst>
                    <p:ext uri="{D42A27DB-BD31-4B8C-83A1-F6EECF244321}">
                      <p14:modId xmlns:p14="http://schemas.microsoft.com/office/powerpoint/2010/main" val="4270295319"/>
                    </p:ext>
                  </p:extLst>
                </p:nvPr>
              </p:nvGraphicFramePr>
              <p:xfrm>
                <a:off x="23668" y="44872"/>
                <a:ext cx="127000" cy="411475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9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90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9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</p:grpSp>
        </p:grpSp>
        <p:grpSp>
          <p:nvGrpSpPr>
            <p:cNvPr id="199" name="Agrupar"/>
            <p:cNvGrpSpPr/>
            <p:nvPr/>
          </p:nvGrpSpPr>
          <p:grpSpPr>
            <a:xfrm>
              <a:off x="72345" y="4350693"/>
              <a:ext cx="603519" cy="470752"/>
              <a:chOff x="0" y="25400"/>
              <a:chExt cx="603518" cy="470749"/>
            </a:xfrm>
          </p:grpSpPr>
          <p:graphicFrame>
            <p:nvGraphicFramePr>
              <p:cNvPr id="194" name="Table 2-1-2-4-1-1-1-1-5-3-1-3-3-1-1-1-1-2-4-3-1-4-2-3-1-1-2-1-3-3"/>
              <p:cNvGraphicFramePr/>
              <p:nvPr/>
            </p:nvGraphicFramePr>
            <p:xfrm>
              <a:off x="451118" y="25400"/>
              <a:ext cx="152400" cy="457197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5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T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T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F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195" name="Línea"/>
              <p:cNvSpPr/>
              <p:nvPr/>
            </p:nvSpPr>
            <p:spPr>
              <a:xfrm>
                <a:off x="240534" y="209081"/>
                <a:ext cx="16246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198" name="Agrupar"/>
              <p:cNvGrpSpPr/>
              <p:nvPr/>
            </p:nvGrpSpPr>
            <p:grpSpPr>
              <a:xfrm>
                <a:off x="0" y="25400"/>
                <a:ext cx="184134" cy="470749"/>
                <a:chOff x="0" y="0"/>
                <a:chExt cx="184134" cy="470746"/>
              </a:xfrm>
            </p:grpSpPr>
            <p:sp>
              <p:nvSpPr>
                <p:cNvPr id="196" name="Rectángulo redondeado"/>
                <p:cNvSpPr/>
                <p:nvPr/>
              </p:nvSpPr>
              <p:spPr>
                <a:xfrm>
                  <a:off x="0" y="0"/>
                  <a:ext cx="184134" cy="4707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197" name="Table 2-1-2-4-1-1-1-1-5-3-1-3-3-1-1-1-1-2-4-3-1-4-2-3-1-1-2-1-4-2-3"/>
                <p:cNvGraphicFramePr/>
                <p:nvPr>
                  <p:extLst>
                    <p:ext uri="{D42A27DB-BD31-4B8C-83A1-F6EECF244321}">
                      <p14:modId xmlns:p14="http://schemas.microsoft.com/office/powerpoint/2010/main" val="2339656085"/>
                    </p:ext>
                  </p:extLst>
                </p:nvPr>
              </p:nvGraphicFramePr>
              <p:xfrm>
                <a:off x="23668" y="44872"/>
                <a:ext cx="127000" cy="411475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90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90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9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</p:grpSp>
        </p:grpSp>
        <p:grpSp>
          <p:nvGrpSpPr>
            <p:cNvPr id="207" name="Agrupar"/>
            <p:cNvGrpSpPr/>
            <p:nvPr/>
          </p:nvGrpSpPr>
          <p:grpSpPr>
            <a:xfrm>
              <a:off x="79016" y="5965013"/>
              <a:ext cx="622249" cy="470752"/>
              <a:chOff x="0" y="0"/>
              <a:chExt cx="622248" cy="470749"/>
            </a:xfrm>
          </p:grpSpPr>
          <p:sp>
            <p:nvSpPr>
              <p:cNvPr id="200" name="Línea"/>
              <p:cNvSpPr/>
              <p:nvPr/>
            </p:nvSpPr>
            <p:spPr>
              <a:xfrm>
                <a:off x="227834" y="183680"/>
                <a:ext cx="16246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203" name="Agrupar"/>
              <p:cNvGrpSpPr/>
              <p:nvPr/>
            </p:nvGrpSpPr>
            <p:grpSpPr>
              <a:xfrm>
                <a:off x="0" y="0"/>
                <a:ext cx="184134" cy="470749"/>
                <a:chOff x="0" y="0"/>
                <a:chExt cx="184134" cy="470746"/>
              </a:xfrm>
            </p:grpSpPr>
            <p:sp>
              <p:nvSpPr>
                <p:cNvPr id="201" name="Rectángulo redondeado"/>
                <p:cNvSpPr/>
                <p:nvPr/>
              </p:nvSpPr>
              <p:spPr>
                <a:xfrm>
                  <a:off x="0" y="0"/>
                  <a:ext cx="184134" cy="4707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202" name="Table 2-1-2-4-1-1-1-1-5-3-1-3-3-1-1-1-1-2-4-3-1-4-2-3-1-1-2-1-4-2-6"/>
                <p:cNvGraphicFramePr/>
                <p:nvPr>
                  <p:extLst>
                    <p:ext uri="{D42A27DB-BD31-4B8C-83A1-F6EECF244321}">
                      <p14:modId xmlns:p14="http://schemas.microsoft.com/office/powerpoint/2010/main" val="2662721821"/>
                    </p:ext>
                  </p:extLst>
                </p:nvPr>
              </p:nvGraphicFramePr>
              <p:xfrm>
                <a:off x="31288" y="44872"/>
                <a:ext cx="127000" cy="365755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</p:grpSp>
          <p:grpSp>
            <p:nvGrpSpPr>
              <p:cNvPr id="206" name="Agrupar"/>
              <p:cNvGrpSpPr/>
              <p:nvPr/>
            </p:nvGrpSpPr>
            <p:grpSpPr>
              <a:xfrm>
                <a:off x="438114" y="0"/>
                <a:ext cx="184134" cy="470749"/>
                <a:chOff x="0" y="0"/>
                <a:chExt cx="184134" cy="470746"/>
              </a:xfrm>
            </p:grpSpPr>
            <p:sp>
              <p:nvSpPr>
                <p:cNvPr id="204" name="Rectángulo redondeado"/>
                <p:cNvSpPr/>
                <p:nvPr/>
              </p:nvSpPr>
              <p:spPr>
                <a:xfrm>
                  <a:off x="0" y="0"/>
                  <a:ext cx="184134" cy="4707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custDash>
                    <a:ds d="200000" sp="200000"/>
                  </a:custDash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205" name="Table 2-1-2-4-1-1-1-1-5-3-1-3-3-1-1-1-1-2-4-3-1-4-2-3-1-1-2-1-4-2-1-2"/>
                <p:cNvGraphicFramePr/>
                <p:nvPr>
                  <p:extLst>
                    <p:ext uri="{D42A27DB-BD31-4B8C-83A1-F6EECF244321}">
                      <p14:modId xmlns:p14="http://schemas.microsoft.com/office/powerpoint/2010/main" val="823027832"/>
                    </p:ext>
                  </p:extLst>
                </p:nvPr>
              </p:nvGraphicFramePr>
              <p:xfrm>
                <a:off x="31288" y="44873"/>
                <a:ext cx="127000" cy="365755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/>
                          </a:p>
                        </a:txBody>
                        <a:tcPr marL="0" marR="0" marT="0" marB="0" anchor="ctr" horzOverflow="overflow">
                          <a:solidFill>
                            <a:schemeClr val="accent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rgbClr val="407BAA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</p:grpSp>
        </p:grpSp>
        <p:grpSp>
          <p:nvGrpSpPr>
            <p:cNvPr id="213" name="Agrupar"/>
            <p:cNvGrpSpPr/>
            <p:nvPr/>
          </p:nvGrpSpPr>
          <p:grpSpPr>
            <a:xfrm>
              <a:off x="69009" y="5155387"/>
              <a:ext cx="603519" cy="470752"/>
              <a:chOff x="0" y="25400"/>
              <a:chExt cx="603518" cy="470749"/>
            </a:xfrm>
          </p:grpSpPr>
          <p:graphicFrame>
            <p:nvGraphicFramePr>
              <p:cNvPr id="208" name="Table 2-1-2-4-1-1-1-1-5-3-1-3-3-1-1-1-1-2-4-3-1-4-2-3-1-1-2-1-3-2-2"/>
              <p:cNvGraphicFramePr/>
              <p:nvPr/>
            </p:nvGraphicFramePr>
            <p:xfrm>
              <a:off x="451118" y="25400"/>
              <a:ext cx="152400" cy="457197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5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a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b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c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209" name="Línea"/>
              <p:cNvSpPr/>
              <p:nvPr/>
            </p:nvSpPr>
            <p:spPr>
              <a:xfrm>
                <a:off x="240534" y="209080"/>
                <a:ext cx="16246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212" name="Agrupar"/>
              <p:cNvGrpSpPr/>
              <p:nvPr/>
            </p:nvGrpSpPr>
            <p:grpSpPr>
              <a:xfrm>
                <a:off x="0" y="25400"/>
                <a:ext cx="184134" cy="470749"/>
                <a:chOff x="0" y="0"/>
                <a:chExt cx="184134" cy="470746"/>
              </a:xfrm>
            </p:grpSpPr>
            <p:sp>
              <p:nvSpPr>
                <p:cNvPr id="210" name="Rectángulo redondeado"/>
                <p:cNvSpPr/>
                <p:nvPr/>
              </p:nvSpPr>
              <p:spPr>
                <a:xfrm>
                  <a:off x="0" y="0"/>
                  <a:ext cx="184134" cy="4707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211" name="Table 2-1-2-4-1-1-1-1-5-3-1-3-3-1-1-1-1-2-4-3-1-4-2-3-1-1-2-1-4-2-2-2"/>
                <p:cNvGraphicFramePr/>
                <p:nvPr>
                  <p:extLst>
                    <p:ext uri="{D42A27DB-BD31-4B8C-83A1-F6EECF244321}">
                      <p14:modId xmlns:p14="http://schemas.microsoft.com/office/powerpoint/2010/main" val="4251733352"/>
                    </p:ext>
                  </p:extLst>
                </p:nvPr>
              </p:nvGraphicFramePr>
              <p:xfrm>
                <a:off x="23668" y="44872"/>
                <a:ext cx="127000" cy="411475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9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90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9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</p:grpSp>
        </p:grpSp>
      </p:grpSp>
      <p:grpSp>
        <p:nvGrpSpPr>
          <p:cNvPr id="304" name="Agrupar"/>
          <p:cNvGrpSpPr/>
          <p:nvPr/>
        </p:nvGrpSpPr>
        <p:grpSpPr>
          <a:xfrm>
            <a:off x="4611641" y="1527252"/>
            <a:ext cx="3138566" cy="6568569"/>
            <a:chOff x="0" y="0"/>
            <a:chExt cx="3138564" cy="6568567"/>
          </a:xfrm>
        </p:grpSpPr>
        <p:grpSp>
          <p:nvGrpSpPr>
            <p:cNvPr id="242" name="Agrupar"/>
            <p:cNvGrpSpPr/>
            <p:nvPr/>
          </p:nvGrpSpPr>
          <p:grpSpPr>
            <a:xfrm>
              <a:off x="272025" y="1027701"/>
              <a:ext cx="2583992" cy="659966"/>
              <a:chOff x="0" y="-1"/>
              <a:chExt cx="2583991" cy="659965"/>
            </a:xfrm>
          </p:grpSpPr>
          <p:sp>
            <p:nvSpPr>
              <p:cNvPr id="215" name="fun(     ,     ,…)…"/>
              <p:cNvSpPr txBox="1"/>
              <p:nvPr/>
            </p:nvSpPr>
            <p:spPr>
              <a:xfrm>
                <a:off x="1457817" y="-1"/>
                <a:ext cx="988253" cy="6599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4570" tIns="54570" rIns="54570" bIns="54570" numCol="1" anchor="ctr">
                <a:normAutofit/>
              </a:bodyPr>
              <a:lstStyle/>
              <a:p>
                <a:pPr marL="112013" indent="-112013" defTabSz="572516">
                  <a:lnSpc>
                    <a:spcPct val="70000"/>
                  </a:lnSpc>
                  <a:spcBef>
                    <a:spcPts val="0"/>
                  </a:spcBef>
                  <a:defRPr sz="1078" b="0">
                    <a:solidFill>
                      <a:srgbClr val="424242"/>
                    </a:solidFill>
                  </a:defRPr>
                </a:pPr>
                <a:r>
                  <a:t>fun(     ,     ,…)</a:t>
                </a:r>
              </a:p>
              <a:p>
                <a:pPr marL="112013" indent="-112013" defTabSz="572516">
                  <a:lnSpc>
                    <a:spcPct val="70000"/>
                  </a:lnSpc>
                  <a:spcBef>
                    <a:spcPts val="0"/>
                  </a:spcBef>
                  <a:defRPr sz="1078" b="0">
                    <a:solidFill>
                      <a:srgbClr val="424242"/>
                    </a:solidFill>
                  </a:defRPr>
                </a:pPr>
                <a:r>
                  <a:t>fun(     ,     ,…)</a:t>
                </a:r>
              </a:p>
              <a:p>
                <a:pPr marL="112013" indent="-112013" defTabSz="572516">
                  <a:lnSpc>
                    <a:spcPct val="70000"/>
                  </a:lnSpc>
                  <a:spcBef>
                    <a:spcPts val="0"/>
                  </a:spcBef>
                  <a:defRPr sz="1078" b="0">
                    <a:solidFill>
                      <a:srgbClr val="424242"/>
                    </a:solidFill>
                  </a:defRPr>
                </a:pPr>
                <a:r>
                  <a:t>fun(     ,     ,…)</a:t>
                </a:r>
              </a:p>
            </p:txBody>
          </p:sp>
          <p:grpSp>
            <p:nvGrpSpPr>
              <p:cNvPr id="227" name="Agrupar"/>
              <p:cNvGrpSpPr/>
              <p:nvPr/>
            </p:nvGrpSpPr>
            <p:grpSpPr>
              <a:xfrm>
                <a:off x="2431051" y="101997"/>
                <a:ext cx="152940" cy="461802"/>
                <a:chOff x="6080" y="0"/>
                <a:chExt cx="152940" cy="461801"/>
              </a:xfrm>
            </p:grpSpPr>
            <p:sp>
              <p:nvSpPr>
                <p:cNvPr id="223" name="Rectángulo redondeado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224" name="Table 2-1-2-4-1-1-1-1-5-3-1-3-3-1-1-1-1-2-4-3-1-4-2-3-1-5"/>
                <p:cNvGraphicFramePr/>
                <p:nvPr>
                  <p:extLst>
                    <p:ext uri="{D42A27DB-BD31-4B8C-83A1-F6EECF244321}">
                      <p14:modId xmlns:p14="http://schemas.microsoft.com/office/powerpoint/2010/main" val="883121994"/>
                    </p:ext>
                  </p:extLst>
                </p:nvPr>
              </p:nvGraphicFramePr>
              <p:xfrm>
                <a:off x="25400" y="45993"/>
                <a:ext cx="127000" cy="121919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graphicFrame>
              <p:nvGraphicFramePr>
                <p:cNvPr id="225" name="Table 2-1-2-4-1-1-1-1-5-3-1-3-3-1-1-1-1-2-2-1-3-1-4-2-3-1-5"/>
                <p:cNvGraphicFramePr/>
                <p:nvPr>
                  <p:extLst>
                    <p:ext uri="{D42A27DB-BD31-4B8C-83A1-F6EECF244321}">
                      <p14:modId xmlns:p14="http://schemas.microsoft.com/office/powerpoint/2010/main" val="1096223548"/>
                    </p:ext>
                  </p:extLst>
                </p:nvPr>
              </p:nvGraphicFramePr>
              <p:xfrm>
                <a:off x="25400" y="173750"/>
                <a:ext cx="127000" cy="121919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graphicFrame>
              <p:nvGraphicFramePr>
                <p:cNvPr id="226" name="Table 2-1-2-4-1-1-1-1-5-3-1-3-3-1-1-1-1-2-1-1-2-1-4-2-3-1-5"/>
                <p:cNvGraphicFramePr/>
                <p:nvPr>
                  <p:extLst>
                    <p:ext uri="{D42A27DB-BD31-4B8C-83A1-F6EECF244321}">
                      <p14:modId xmlns:p14="http://schemas.microsoft.com/office/powerpoint/2010/main" val="155016351"/>
                    </p:ext>
                  </p:extLst>
                </p:nvPr>
              </p:nvGraphicFramePr>
              <p:xfrm>
                <a:off x="25400" y="301506"/>
                <a:ext cx="127000" cy="121919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</p:grpSp>
          <p:grpSp>
            <p:nvGrpSpPr>
              <p:cNvPr id="239" name="Agrupar"/>
              <p:cNvGrpSpPr/>
              <p:nvPr/>
            </p:nvGrpSpPr>
            <p:grpSpPr>
              <a:xfrm>
                <a:off x="0" y="99382"/>
                <a:ext cx="1342709" cy="464418"/>
                <a:chOff x="0" y="0"/>
                <a:chExt cx="1342708" cy="464416"/>
              </a:xfrm>
            </p:grpSpPr>
            <p:sp>
              <p:nvSpPr>
                <p:cNvPr id="228" name="map2(       ,      ,fun,…)"/>
                <p:cNvSpPr txBox="1"/>
                <p:nvPr/>
              </p:nvSpPr>
              <p:spPr>
                <a:xfrm>
                  <a:off x="0" y="78881"/>
                  <a:ext cx="1342708" cy="30926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4570" tIns="54570" rIns="54570" bIns="54570" numCol="1" anchor="ctr">
                  <a:normAutofit fontScale="92500"/>
                </a:bodyPr>
                <a:lstStyle/>
                <a:p>
                  <a:pPr marL="100584" indent="-100584" defTabSz="514095">
                    <a:lnSpc>
                      <a:spcPct val="90000"/>
                    </a:lnSpc>
                    <a:spcBef>
                      <a:spcPts val="0"/>
                    </a:spcBef>
                    <a:defRPr sz="968" b="0">
                      <a:solidFill>
                        <a:srgbClr val="424242"/>
                      </a:solidFill>
                    </a:defRPr>
                  </a:pPr>
                  <a:r>
                    <a:rPr>
                      <a:solidFill>
                        <a:srgbClr val="000000"/>
                      </a:solidFill>
                    </a:rPr>
                    <a:t>map2</a:t>
                  </a:r>
                  <a:r>
                    <a:t>(       ,      ,fun,…)</a:t>
                  </a:r>
                </a:p>
              </p:txBody>
            </p:sp>
            <p:grpSp>
              <p:nvGrpSpPr>
                <p:cNvPr id="233" name="Agrupar"/>
                <p:cNvGrpSpPr/>
                <p:nvPr/>
              </p:nvGrpSpPr>
              <p:grpSpPr>
                <a:xfrm>
                  <a:off x="440326" y="0"/>
                  <a:ext cx="152940" cy="461802"/>
                  <a:chOff x="6080" y="0"/>
                  <a:chExt cx="152940" cy="461801"/>
                </a:xfrm>
              </p:grpSpPr>
              <p:sp>
                <p:nvSpPr>
                  <p:cNvPr id="229" name="Rectángulo redondeado"/>
                  <p:cNvSpPr/>
                  <p:nvPr/>
                </p:nvSpPr>
                <p:spPr>
                  <a:xfrm>
                    <a:off x="6080" y="0"/>
                    <a:ext cx="152940" cy="461801"/>
                  </a:xfrm>
                  <a:prstGeom prst="roundRect">
                    <a:avLst>
                      <a:gd name="adj" fmla="val 45925"/>
                    </a:avLst>
                  </a:prstGeom>
                  <a:noFill/>
                  <a:ln w="9525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aphicFrame>
                <p:nvGraphicFramePr>
                  <p:cNvPr id="230" name="Table 2-1-2-4-1-1-1-1-5-3-1-3-3-1-1-1-1-2-4-3-1-4-2-3-1-2-5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3473189671"/>
                      </p:ext>
                    </p:extLst>
                  </p:nvPr>
                </p:nvGraphicFramePr>
                <p:xfrm>
                  <a:off x="25400" y="45993"/>
                  <a:ext cx="127000" cy="121919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</a:tbl>
                  </a:graphicData>
                </a:graphic>
              </p:graphicFrame>
              <p:graphicFrame>
                <p:nvGraphicFramePr>
                  <p:cNvPr id="231" name="Table 2-1-2-4-1-1-1-1-5-3-1-3-3-1-1-1-1-2-2-1-3-1-4-2-3-1-2-5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3504666982"/>
                      </p:ext>
                    </p:extLst>
                  </p:nvPr>
                </p:nvGraphicFramePr>
                <p:xfrm>
                  <a:off x="25400" y="173750"/>
                  <a:ext cx="127000" cy="121919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-34927"/>
                                <a:satOff val="-6987"/>
                                <a:lumOff val="-1943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</a:tbl>
                  </a:graphicData>
                </a:graphic>
              </p:graphicFrame>
              <p:graphicFrame>
                <p:nvGraphicFramePr>
                  <p:cNvPr id="232" name="Table 2-1-2-4-1-1-1-1-5-3-1-3-3-1-1-1-1-2-1-1-2-1-4-2-3-1-2-5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2947775940"/>
                      </p:ext>
                    </p:extLst>
                  </p:nvPr>
                </p:nvGraphicFramePr>
                <p:xfrm>
                  <a:off x="25400" y="301506"/>
                  <a:ext cx="127000" cy="121919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</a:tbl>
                  </a:graphicData>
                </a:graphic>
              </p:graphicFrame>
            </p:grpSp>
            <p:grpSp>
              <p:nvGrpSpPr>
                <p:cNvPr id="238" name="Agrupar"/>
                <p:cNvGrpSpPr/>
                <p:nvPr/>
              </p:nvGrpSpPr>
              <p:grpSpPr>
                <a:xfrm>
                  <a:off x="642431" y="2614"/>
                  <a:ext cx="152940" cy="461802"/>
                  <a:chOff x="6080" y="0"/>
                  <a:chExt cx="152940" cy="461801"/>
                </a:xfrm>
              </p:grpSpPr>
              <p:sp>
                <p:nvSpPr>
                  <p:cNvPr id="234" name="Rectángulo redondeado"/>
                  <p:cNvSpPr/>
                  <p:nvPr/>
                </p:nvSpPr>
                <p:spPr>
                  <a:xfrm>
                    <a:off x="6080" y="0"/>
                    <a:ext cx="152940" cy="461801"/>
                  </a:xfrm>
                  <a:prstGeom prst="roundRect">
                    <a:avLst>
                      <a:gd name="adj" fmla="val 45925"/>
                    </a:avLst>
                  </a:prstGeom>
                  <a:noFill/>
                  <a:ln w="9525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aphicFrame>
                <p:nvGraphicFramePr>
                  <p:cNvPr id="235" name="Table 2-1-2-4-1-1-1-1-5-3-1-3-3-1-1-1-1-2-4-3-1-4-2-3-1-2-1-3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1485645083"/>
                      </p:ext>
                    </p:extLst>
                  </p:nvPr>
                </p:nvGraphicFramePr>
                <p:xfrm>
                  <a:off x="25400" y="45993"/>
                  <a:ext cx="127000" cy="121919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</a:tbl>
                  </a:graphicData>
                </a:graphic>
              </p:graphicFrame>
              <p:graphicFrame>
                <p:nvGraphicFramePr>
                  <p:cNvPr id="236" name="Table 2-1-2-4-1-1-1-1-5-3-1-3-3-1-1-1-1-2-2-1-3-1-4-2-3-1-2-1-3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890450776"/>
                      </p:ext>
                    </p:extLst>
                  </p:nvPr>
                </p:nvGraphicFramePr>
                <p:xfrm>
                  <a:off x="25400" y="173750"/>
                  <a:ext cx="127000" cy="121919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-34927"/>
                                <a:satOff val="-6987"/>
                                <a:lumOff val="-1943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</a:tbl>
                  </a:graphicData>
                </a:graphic>
              </p:graphicFrame>
              <p:graphicFrame>
                <p:nvGraphicFramePr>
                  <p:cNvPr id="237" name="Table 2-1-2-4-1-1-1-1-5-3-1-3-3-1-1-1-1-2-1-1-2-1-4-2-3-1-2-1-3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4194531757"/>
                      </p:ext>
                    </p:extLst>
                  </p:nvPr>
                </p:nvGraphicFramePr>
                <p:xfrm>
                  <a:off x="25400" y="301506"/>
                  <a:ext cx="127000" cy="121919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</a:tbl>
                  </a:graphicData>
                </a:graphic>
              </p:graphicFrame>
            </p:grpSp>
          </p:grpSp>
          <p:sp>
            <p:nvSpPr>
              <p:cNvPr id="240" name="Línea"/>
              <p:cNvSpPr/>
              <p:nvPr/>
            </p:nvSpPr>
            <p:spPr>
              <a:xfrm>
                <a:off x="1273523" y="334726"/>
                <a:ext cx="190406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41" name="Línea"/>
              <p:cNvSpPr/>
              <p:nvPr/>
            </p:nvSpPr>
            <p:spPr>
              <a:xfrm>
                <a:off x="2239786" y="334726"/>
                <a:ext cx="1523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243" name="map2(.x, .y, .f, …) Apply a function to pairs of elements from two lists or vectors, return a list.  y &lt;- list(1, 2, 3); z &lt;- list(4, 5, 6); l2 &lt;- list(x = &quot;a&quot;, y = &quot;z&quot;) map2(x, y,\(x, y) x*y)"/>
            <p:cNvSpPr txBox="1"/>
            <p:nvPr/>
          </p:nvSpPr>
          <p:spPr>
            <a:xfrm>
              <a:off x="0" y="264265"/>
              <a:ext cx="3121422" cy="838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 defTabSz="578358">
                <a:lnSpc>
                  <a:spcPct val="80000"/>
                </a:lnSpc>
                <a:spcBef>
                  <a:spcPts val="1900"/>
                </a:spcBef>
                <a:defRPr sz="1188" b="0">
                  <a:solidFill>
                    <a:srgbClr val="000000"/>
                  </a:solidFill>
                </a:defRPr>
              </a:pPr>
              <a:r>
                <a:rPr b="1"/>
                <a:t>map2(</a:t>
              </a:r>
              <a:r>
                <a:t>.x, .y, .f, …</a:t>
              </a:r>
              <a:r>
                <a:rPr b="1"/>
                <a:t>) </a:t>
              </a:r>
              <a:r>
                <a:t>Apply a function to pairs of elements from two lists or vectors, return a list. </a:t>
              </a:r>
              <a:br/>
              <a:r>
                <a:t>y &lt;- list(1, 2, 3); z &lt;- list(4, 5, 6); l2 &lt;- list(x = "a", y = "z")</a:t>
              </a:r>
              <a:br/>
              <a:r>
                <a:t>map2(x, y,\(x, y) x*y)</a:t>
              </a:r>
            </a:p>
          </p:txBody>
        </p:sp>
        <p:sp>
          <p:nvSpPr>
            <p:cNvPr id="244" name="TWO LISTS"/>
            <p:cNvSpPr txBox="1"/>
            <p:nvPr/>
          </p:nvSpPr>
          <p:spPr>
            <a:xfrm>
              <a:off x="0" y="30183"/>
              <a:ext cx="1039703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1" indent="0"/>
              <a:r>
                <a:t>TWO LISTS</a:t>
              </a:r>
            </a:p>
          </p:txBody>
        </p:sp>
        <p:sp>
          <p:nvSpPr>
            <p:cNvPr id="245" name="Línea"/>
            <p:cNvSpPr/>
            <p:nvPr/>
          </p:nvSpPr>
          <p:spPr>
            <a:xfrm>
              <a:off x="0" y="0"/>
              <a:ext cx="3113897" cy="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6" name="map2_dbl(.x, .y, .f, …) Return a double vector.  map2_dbl(y, z, ~ .x / .y)…"/>
            <p:cNvSpPr txBox="1"/>
            <p:nvPr/>
          </p:nvSpPr>
          <p:spPr>
            <a:xfrm>
              <a:off x="1320542" y="1907666"/>
              <a:ext cx="1818022" cy="4660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 defTabSz="566674">
                <a:lnSpc>
                  <a:spcPct val="80000"/>
                </a:lnSpc>
                <a:spcBef>
                  <a:spcPts val="2400"/>
                </a:spcBef>
                <a:defRPr sz="1164" b="0">
                  <a:solidFill>
                    <a:srgbClr val="000000"/>
                  </a:solidFill>
                </a:defRPr>
              </a:pPr>
              <a:r>
                <a:rPr b="1"/>
                <a:t>map2_dbl(</a:t>
              </a:r>
              <a:r>
                <a:t>.x, .y, .f, …</a:t>
              </a:r>
              <a:r>
                <a:rPr b="1"/>
                <a:t>) </a:t>
              </a:r>
              <a:r>
                <a:t>Return a double vector. </a:t>
              </a:r>
              <a:br/>
              <a:r>
                <a:t>map2_dbl(y, z, ~ .x / .y)</a:t>
              </a:r>
            </a:p>
            <a:p>
              <a:pPr defTabSz="566674">
                <a:lnSpc>
                  <a:spcPct val="80000"/>
                </a:lnSpc>
                <a:spcBef>
                  <a:spcPts val="2400"/>
                </a:spcBef>
                <a:defRPr sz="1164" b="0">
                  <a:solidFill>
                    <a:srgbClr val="000000"/>
                  </a:solidFill>
                </a:defRPr>
              </a:pPr>
              <a:r>
                <a:rPr b="1"/>
                <a:t>map2_int(</a:t>
              </a:r>
              <a:r>
                <a:t>.x, .y, .f, …</a:t>
              </a:r>
              <a:r>
                <a:rPr b="1"/>
                <a:t>) </a:t>
              </a:r>
              <a:r>
                <a:t>Return an integer vector. </a:t>
              </a:r>
              <a:br/>
              <a:r>
                <a:t>map2_int(y, z, `+`)</a:t>
              </a:r>
            </a:p>
            <a:p>
              <a:pPr defTabSz="566674">
                <a:lnSpc>
                  <a:spcPct val="80000"/>
                </a:lnSpc>
                <a:spcBef>
                  <a:spcPts val="2400"/>
                </a:spcBef>
                <a:defRPr sz="1164" b="0">
                  <a:solidFill>
                    <a:srgbClr val="000000"/>
                  </a:solidFill>
                </a:defRPr>
              </a:pPr>
              <a:r>
                <a:rPr b="1"/>
                <a:t>map2_chr(</a:t>
              </a:r>
              <a:r>
                <a:t>.x, .y, .f, …</a:t>
              </a:r>
              <a:r>
                <a:rPr b="1"/>
                <a:t>) </a:t>
              </a:r>
              <a:r>
                <a:t>Return a character vector. </a:t>
              </a:r>
              <a:br/>
              <a:r>
                <a:t>map2_chr(l1, l2, paste, collapse = ",", sep = ":")</a:t>
              </a:r>
            </a:p>
            <a:p>
              <a:pPr defTabSz="566674">
                <a:lnSpc>
                  <a:spcPct val="80000"/>
                </a:lnSpc>
                <a:spcBef>
                  <a:spcPts val="2400"/>
                </a:spcBef>
                <a:defRPr sz="1164" b="0">
                  <a:solidFill>
                    <a:srgbClr val="000000"/>
                  </a:solidFill>
                </a:defRPr>
              </a:pPr>
              <a:r>
                <a:rPr b="1"/>
                <a:t>map2_lgl(</a:t>
              </a:r>
              <a:r>
                <a:t>.x, .y, .f, …</a:t>
              </a:r>
              <a:r>
                <a:rPr b="1"/>
                <a:t>) </a:t>
              </a:r>
              <a:r>
                <a:t>Return a logical vector. </a:t>
              </a:r>
              <a:br/>
              <a:r>
                <a:t>map2_lgl(l2, l1, `%in%`)</a:t>
              </a:r>
            </a:p>
            <a:p>
              <a:pPr defTabSz="566674">
                <a:lnSpc>
                  <a:spcPct val="80000"/>
                </a:lnSpc>
                <a:spcBef>
                  <a:spcPts val="2400"/>
                </a:spcBef>
                <a:defRPr sz="1164" b="0">
                  <a:solidFill>
                    <a:srgbClr val="000000"/>
                  </a:solidFill>
                </a:defRPr>
              </a:pPr>
              <a:r>
                <a:rPr b="1"/>
                <a:t>map2_vec(</a:t>
              </a:r>
              <a:r>
                <a:t>.x, .f, ...</a:t>
              </a:r>
              <a:r>
                <a:rPr b="1"/>
                <a:t>) </a:t>
              </a:r>
              <a:br>
                <a:rPr b="1"/>
              </a:br>
              <a:r>
                <a:t>Return a vector that is of the simplest common type. </a:t>
              </a:r>
              <a:br/>
              <a:r>
                <a:t>map2_vec(l1, l2, paste, collapse = ",", sep = ":")</a:t>
              </a:r>
            </a:p>
            <a:p>
              <a:pPr defTabSz="566674">
                <a:lnSpc>
                  <a:spcPct val="80000"/>
                </a:lnSpc>
                <a:spcBef>
                  <a:spcPts val="2400"/>
                </a:spcBef>
                <a:defRPr sz="1164">
                  <a:solidFill>
                    <a:srgbClr val="000000"/>
                  </a:solidFill>
                </a:defRPr>
              </a:pPr>
              <a:r>
                <a:t>walk2(</a:t>
              </a:r>
              <a:r>
                <a:rPr b="0"/>
                <a:t>.x, .y, .f, ...</a:t>
              </a:r>
              <a:r>
                <a:t>) </a:t>
              </a:r>
              <a:r>
                <a:rPr b="0"/>
                <a:t>Trigger side effects, return invisibly.</a:t>
              </a:r>
              <a:br>
                <a:rPr b="0"/>
              </a:br>
              <a:r>
                <a:rPr b="0"/>
                <a:t>walk2(objs, paths, save)</a:t>
              </a:r>
            </a:p>
          </p:txBody>
        </p:sp>
        <p:grpSp>
          <p:nvGrpSpPr>
            <p:cNvPr id="255" name="Agrupar"/>
            <p:cNvGrpSpPr/>
            <p:nvPr/>
          </p:nvGrpSpPr>
          <p:grpSpPr>
            <a:xfrm>
              <a:off x="83343" y="1936607"/>
              <a:ext cx="812258" cy="470752"/>
              <a:chOff x="0" y="25400"/>
              <a:chExt cx="812257" cy="470749"/>
            </a:xfrm>
          </p:grpSpPr>
          <p:graphicFrame>
            <p:nvGraphicFramePr>
              <p:cNvPr id="247" name="Table 2-1-2-4-1-1-1-1-5-3-1-3-3-1-1-1-1-2-4-3-1-4-2-3-1-1-2-1-3-4"/>
              <p:cNvGraphicFramePr/>
              <p:nvPr/>
            </p:nvGraphicFramePr>
            <p:xfrm>
              <a:off x="659857" y="25400"/>
              <a:ext cx="152400" cy="457197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5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1,0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2,5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3,0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248" name="Línea"/>
              <p:cNvSpPr/>
              <p:nvPr/>
            </p:nvSpPr>
            <p:spPr>
              <a:xfrm>
                <a:off x="449273" y="209080"/>
                <a:ext cx="16246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251" name="Agrupar"/>
              <p:cNvGrpSpPr/>
              <p:nvPr/>
            </p:nvGrpSpPr>
            <p:grpSpPr>
              <a:xfrm>
                <a:off x="208738" y="25400"/>
                <a:ext cx="184134" cy="470749"/>
                <a:chOff x="0" y="0"/>
                <a:chExt cx="184134" cy="470746"/>
              </a:xfrm>
            </p:grpSpPr>
            <p:sp>
              <p:nvSpPr>
                <p:cNvPr id="249" name="Rectángulo redondeado"/>
                <p:cNvSpPr/>
                <p:nvPr/>
              </p:nvSpPr>
              <p:spPr>
                <a:xfrm>
                  <a:off x="0" y="0"/>
                  <a:ext cx="184134" cy="4707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250" name="Table 2-1-2-4-1-1-1-1-5-3-1-3-3-1-1-1-1-2-4-3-1-4-2-3-1-1-2-1-4-2-4"/>
                <p:cNvGraphicFramePr/>
                <p:nvPr>
                  <p:extLst>
                    <p:ext uri="{D42A27DB-BD31-4B8C-83A1-F6EECF244321}">
                      <p14:modId xmlns:p14="http://schemas.microsoft.com/office/powerpoint/2010/main" val="2097700916"/>
                    </p:ext>
                  </p:extLst>
                </p:nvPr>
              </p:nvGraphicFramePr>
              <p:xfrm>
                <a:off x="31288" y="44872"/>
                <a:ext cx="127000" cy="396235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90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9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</p:grpSp>
          <p:grpSp>
            <p:nvGrpSpPr>
              <p:cNvPr id="254" name="Agrupar"/>
              <p:cNvGrpSpPr/>
              <p:nvPr/>
            </p:nvGrpSpPr>
            <p:grpSpPr>
              <a:xfrm>
                <a:off x="0" y="25400"/>
                <a:ext cx="184134" cy="470749"/>
                <a:chOff x="0" y="0"/>
                <a:chExt cx="184134" cy="470746"/>
              </a:xfrm>
            </p:grpSpPr>
            <p:sp>
              <p:nvSpPr>
                <p:cNvPr id="252" name="Rectángulo redondeado"/>
                <p:cNvSpPr/>
                <p:nvPr/>
              </p:nvSpPr>
              <p:spPr>
                <a:xfrm>
                  <a:off x="0" y="0"/>
                  <a:ext cx="184134" cy="4707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253" name="Table 2-1-2-4-1-1-1-1-5-3-1-3-3-1-1-1-1-2-4-3-1-4-2-3-1-1-2-1-4-2-4-1"/>
                <p:cNvGraphicFramePr/>
                <p:nvPr>
                  <p:extLst>
                    <p:ext uri="{D42A27DB-BD31-4B8C-83A1-F6EECF244321}">
                      <p14:modId xmlns:p14="http://schemas.microsoft.com/office/powerpoint/2010/main" val="3003920034"/>
                    </p:ext>
                  </p:extLst>
                </p:nvPr>
              </p:nvGraphicFramePr>
              <p:xfrm>
                <a:off x="31288" y="44872"/>
                <a:ext cx="127000" cy="365755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</p:grpSp>
        </p:grpSp>
        <p:grpSp>
          <p:nvGrpSpPr>
            <p:cNvPr id="264" name="Agrupar"/>
            <p:cNvGrpSpPr/>
            <p:nvPr/>
          </p:nvGrpSpPr>
          <p:grpSpPr>
            <a:xfrm>
              <a:off x="83343" y="2743643"/>
              <a:ext cx="812258" cy="470752"/>
              <a:chOff x="0" y="25400"/>
              <a:chExt cx="812257" cy="470749"/>
            </a:xfrm>
          </p:grpSpPr>
          <p:graphicFrame>
            <p:nvGraphicFramePr>
              <p:cNvPr id="256" name="Table 2-1-2-4-1-1-1-1-5-3-1-3-3-1-1-1-1-2-4-3-1-4-2-3-1-1-2-1-3-4-1"/>
              <p:cNvGraphicFramePr/>
              <p:nvPr/>
            </p:nvGraphicFramePr>
            <p:xfrm>
              <a:off x="659857" y="25400"/>
              <a:ext cx="152400" cy="457197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5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2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3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257" name="Línea"/>
              <p:cNvSpPr/>
              <p:nvPr/>
            </p:nvSpPr>
            <p:spPr>
              <a:xfrm>
                <a:off x="449273" y="209080"/>
                <a:ext cx="16246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260" name="Agrupar"/>
              <p:cNvGrpSpPr/>
              <p:nvPr/>
            </p:nvGrpSpPr>
            <p:grpSpPr>
              <a:xfrm>
                <a:off x="208738" y="25400"/>
                <a:ext cx="184134" cy="470749"/>
                <a:chOff x="0" y="0"/>
                <a:chExt cx="184134" cy="470746"/>
              </a:xfrm>
            </p:grpSpPr>
            <p:sp>
              <p:nvSpPr>
                <p:cNvPr id="258" name="Rectángulo redondeado"/>
                <p:cNvSpPr/>
                <p:nvPr/>
              </p:nvSpPr>
              <p:spPr>
                <a:xfrm>
                  <a:off x="0" y="0"/>
                  <a:ext cx="184134" cy="4707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259" name="Table 2-1-2-4-1-1-1-1-5-3-1-3-3-1-1-1-1-2-4-3-1-4-2-3-1-1-2-1-4-2-4-2"/>
                <p:cNvGraphicFramePr/>
                <p:nvPr>
                  <p:extLst>
                    <p:ext uri="{D42A27DB-BD31-4B8C-83A1-F6EECF244321}">
                      <p14:modId xmlns:p14="http://schemas.microsoft.com/office/powerpoint/2010/main" val="3711338686"/>
                    </p:ext>
                  </p:extLst>
                </p:nvPr>
              </p:nvGraphicFramePr>
              <p:xfrm>
                <a:off x="31288" y="44872"/>
                <a:ext cx="127000" cy="365755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</p:grpSp>
          <p:grpSp>
            <p:nvGrpSpPr>
              <p:cNvPr id="263" name="Agrupar"/>
              <p:cNvGrpSpPr/>
              <p:nvPr/>
            </p:nvGrpSpPr>
            <p:grpSpPr>
              <a:xfrm>
                <a:off x="0" y="25400"/>
                <a:ext cx="184134" cy="470749"/>
                <a:chOff x="0" y="0"/>
                <a:chExt cx="184134" cy="470746"/>
              </a:xfrm>
            </p:grpSpPr>
            <p:sp>
              <p:nvSpPr>
                <p:cNvPr id="261" name="Rectángulo redondeado"/>
                <p:cNvSpPr/>
                <p:nvPr/>
              </p:nvSpPr>
              <p:spPr>
                <a:xfrm>
                  <a:off x="0" y="0"/>
                  <a:ext cx="184134" cy="4707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262" name="Table 2-1-2-4-1-1-1-1-5-3-1-3-3-1-1-1-1-2-4-3-1-4-2-3-1-1-2-1-4-2-4-1-1"/>
                <p:cNvGraphicFramePr/>
                <p:nvPr>
                  <p:extLst>
                    <p:ext uri="{D42A27DB-BD31-4B8C-83A1-F6EECF244321}">
                      <p14:modId xmlns:p14="http://schemas.microsoft.com/office/powerpoint/2010/main" val="2918945001"/>
                    </p:ext>
                  </p:extLst>
                </p:nvPr>
              </p:nvGraphicFramePr>
              <p:xfrm>
                <a:off x="31288" y="44872"/>
                <a:ext cx="127000" cy="365755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</p:grpSp>
        </p:grpSp>
        <p:grpSp>
          <p:nvGrpSpPr>
            <p:cNvPr id="273" name="Agrupar"/>
            <p:cNvGrpSpPr/>
            <p:nvPr/>
          </p:nvGrpSpPr>
          <p:grpSpPr>
            <a:xfrm>
              <a:off x="83343" y="3550679"/>
              <a:ext cx="812258" cy="470752"/>
              <a:chOff x="0" y="25400"/>
              <a:chExt cx="812257" cy="470749"/>
            </a:xfrm>
          </p:grpSpPr>
          <p:graphicFrame>
            <p:nvGraphicFramePr>
              <p:cNvPr id="265" name="Table 2-1-2-4-1-1-1-1-5-3-1-3-3-1-1-1-1-2-4-3-1-4-2-3-1-1-2-1-3-4-2"/>
              <p:cNvGraphicFramePr/>
              <p:nvPr/>
            </p:nvGraphicFramePr>
            <p:xfrm>
              <a:off x="659857" y="25400"/>
              <a:ext cx="152400" cy="457197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5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a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b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c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266" name="Línea"/>
              <p:cNvSpPr/>
              <p:nvPr/>
            </p:nvSpPr>
            <p:spPr>
              <a:xfrm>
                <a:off x="449273" y="209080"/>
                <a:ext cx="16246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269" name="Agrupar"/>
              <p:cNvGrpSpPr/>
              <p:nvPr/>
            </p:nvGrpSpPr>
            <p:grpSpPr>
              <a:xfrm>
                <a:off x="208738" y="25400"/>
                <a:ext cx="184134" cy="470749"/>
                <a:chOff x="0" y="0"/>
                <a:chExt cx="184134" cy="470746"/>
              </a:xfrm>
            </p:grpSpPr>
            <p:sp>
              <p:nvSpPr>
                <p:cNvPr id="267" name="Rectángulo redondeado"/>
                <p:cNvSpPr/>
                <p:nvPr/>
              </p:nvSpPr>
              <p:spPr>
                <a:xfrm>
                  <a:off x="0" y="0"/>
                  <a:ext cx="184134" cy="4707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268" name="Table 2-1-2-4-1-1-1-1-5-3-1-3-3-1-1-1-1-2-4-3-1-4-2-3-1-1-2-1-4-2-4-3"/>
                <p:cNvGraphicFramePr/>
                <p:nvPr>
                  <p:extLst>
                    <p:ext uri="{D42A27DB-BD31-4B8C-83A1-F6EECF244321}">
                      <p14:modId xmlns:p14="http://schemas.microsoft.com/office/powerpoint/2010/main" val="163109638"/>
                    </p:ext>
                  </p:extLst>
                </p:nvPr>
              </p:nvGraphicFramePr>
              <p:xfrm>
                <a:off x="31288" y="44872"/>
                <a:ext cx="127000" cy="365755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</p:grpSp>
          <p:grpSp>
            <p:nvGrpSpPr>
              <p:cNvPr id="272" name="Agrupar"/>
              <p:cNvGrpSpPr/>
              <p:nvPr/>
            </p:nvGrpSpPr>
            <p:grpSpPr>
              <a:xfrm>
                <a:off x="0" y="25400"/>
                <a:ext cx="184134" cy="470749"/>
                <a:chOff x="0" y="0"/>
                <a:chExt cx="184134" cy="470746"/>
              </a:xfrm>
            </p:grpSpPr>
            <p:sp>
              <p:nvSpPr>
                <p:cNvPr id="270" name="Rectángulo redondeado"/>
                <p:cNvSpPr/>
                <p:nvPr/>
              </p:nvSpPr>
              <p:spPr>
                <a:xfrm>
                  <a:off x="0" y="0"/>
                  <a:ext cx="184134" cy="4707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271" name="Table 2-1-2-4-1-1-1-1-5-3-1-3-3-1-1-1-1-2-4-3-1-4-2-3-1-1-2-1-4-2-4-1-2"/>
                <p:cNvGraphicFramePr/>
                <p:nvPr>
                  <p:extLst>
                    <p:ext uri="{D42A27DB-BD31-4B8C-83A1-F6EECF244321}">
                      <p14:modId xmlns:p14="http://schemas.microsoft.com/office/powerpoint/2010/main" val="1430578143"/>
                    </p:ext>
                  </p:extLst>
                </p:nvPr>
              </p:nvGraphicFramePr>
              <p:xfrm>
                <a:off x="31288" y="44872"/>
                <a:ext cx="127000" cy="365755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</p:grpSp>
        </p:grpSp>
        <p:grpSp>
          <p:nvGrpSpPr>
            <p:cNvPr id="282" name="Agrupar"/>
            <p:cNvGrpSpPr/>
            <p:nvPr/>
          </p:nvGrpSpPr>
          <p:grpSpPr>
            <a:xfrm>
              <a:off x="83343" y="4357715"/>
              <a:ext cx="812258" cy="470752"/>
              <a:chOff x="0" y="25400"/>
              <a:chExt cx="812257" cy="470749"/>
            </a:xfrm>
          </p:grpSpPr>
          <p:graphicFrame>
            <p:nvGraphicFramePr>
              <p:cNvPr id="274" name="Table 2-1-2-4-1-1-1-1-5-3-1-3-3-1-1-1-1-2-4-3-1-4-2-3-1-1-2-1-3-4-3"/>
              <p:cNvGraphicFramePr/>
              <p:nvPr>
                <p:extLst>
                  <p:ext uri="{D42A27DB-BD31-4B8C-83A1-F6EECF244321}">
                    <p14:modId xmlns:p14="http://schemas.microsoft.com/office/powerpoint/2010/main" val="1704257284"/>
                  </p:ext>
                </p:extLst>
              </p:nvPr>
            </p:nvGraphicFramePr>
            <p:xfrm>
              <a:off x="659857" y="25400"/>
              <a:ext cx="152400" cy="457197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5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lang="en-US" sz="700" b="1" dirty="0">
                              <a:solidFill>
                                <a:srgbClr val="FFFFFF"/>
                              </a:solidFill>
                            </a:rPr>
                            <a:t>T</a:t>
                          </a:r>
                          <a:endParaRPr sz="700" b="1" dirty="0">
                            <a:solidFill>
                              <a:srgbClr val="FFFFFF"/>
                            </a:solidFill>
                          </a:endParaRP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lang="en-US" sz="700" b="1" dirty="0">
                              <a:solidFill>
                                <a:srgbClr val="FFFFFF"/>
                              </a:solidFill>
                            </a:rPr>
                            <a:t>F</a:t>
                          </a:r>
                          <a:endParaRPr sz="700" b="1" dirty="0">
                            <a:solidFill>
                              <a:srgbClr val="FFFFFF"/>
                            </a:solidFill>
                          </a:endParaRPr>
                        </a:p>
                      </a:txBody>
                      <a:tcPr marL="0" marR="0" marT="0" marB="0" anchor="ctr" horzOverflow="overflow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lang="en-US" sz="700" b="1" dirty="0">
                              <a:solidFill>
                                <a:srgbClr val="FFFFFF"/>
                              </a:solidFill>
                            </a:rPr>
                            <a:t>T</a:t>
                          </a:r>
                          <a:endParaRPr sz="700" b="1" dirty="0">
                            <a:solidFill>
                              <a:srgbClr val="FFFFFF"/>
                            </a:solidFill>
                          </a:endParaRP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275" name="Línea"/>
              <p:cNvSpPr/>
              <p:nvPr/>
            </p:nvSpPr>
            <p:spPr>
              <a:xfrm>
                <a:off x="449273" y="209080"/>
                <a:ext cx="16246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278" name="Agrupar"/>
              <p:cNvGrpSpPr/>
              <p:nvPr/>
            </p:nvGrpSpPr>
            <p:grpSpPr>
              <a:xfrm>
                <a:off x="208738" y="25400"/>
                <a:ext cx="184134" cy="470749"/>
                <a:chOff x="0" y="0"/>
                <a:chExt cx="184134" cy="470746"/>
              </a:xfrm>
            </p:grpSpPr>
            <p:sp>
              <p:nvSpPr>
                <p:cNvPr id="276" name="Rectángulo redondeado"/>
                <p:cNvSpPr/>
                <p:nvPr/>
              </p:nvSpPr>
              <p:spPr>
                <a:xfrm>
                  <a:off x="0" y="0"/>
                  <a:ext cx="184134" cy="4707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277" name="Table 2-1-2-4-1-1-1-1-5-3-1-3-3-1-1-1-1-2-4-3-1-4-2-3-1-1-2-1-4-2-4-4"/>
                <p:cNvGraphicFramePr/>
                <p:nvPr>
                  <p:extLst>
                    <p:ext uri="{D42A27DB-BD31-4B8C-83A1-F6EECF244321}">
                      <p14:modId xmlns:p14="http://schemas.microsoft.com/office/powerpoint/2010/main" val="4123443624"/>
                    </p:ext>
                  </p:extLst>
                </p:nvPr>
              </p:nvGraphicFramePr>
              <p:xfrm>
                <a:off x="31288" y="44872"/>
                <a:ext cx="127000" cy="365755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</p:grpSp>
          <p:grpSp>
            <p:nvGrpSpPr>
              <p:cNvPr id="281" name="Agrupar"/>
              <p:cNvGrpSpPr/>
              <p:nvPr/>
            </p:nvGrpSpPr>
            <p:grpSpPr>
              <a:xfrm>
                <a:off x="0" y="25400"/>
                <a:ext cx="184134" cy="470749"/>
                <a:chOff x="0" y="0"/>
                <a:chExt cx="184134" cy="470746"/>
              </a:xfrm>
            </p:grpSpPr>
            <p:sp>
              <p:nvSpPr>
                <p:cNvPr id="279" name="Rectángulo redondeado"/>
                <p:cNvSpPr/>
                <p:nvPr/>
              </p:nvSpPr>
              <p:spPr>
                <a:xfrm>
                  <a:off x="0" y="0"/>
                  <a:ext cx="184134" cy="4707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280" name="Table 2-1-2-4-1-1-1-1-5-3-1-3-3-1-1-1-1-2-4-3-1-4-2-3-1-1-2-1-4-2-4-1-3"/>
                <p:cNvGraphicFramePr/>
                <p:nvPr>
                  <p:extLst>
                    <p:ext uri="{D42A27DB-BD31-4B8C-83A1-F6EECF244321}">
                      <p14:modId xmlns:p14="http://schemas.microsoft.com/office/powerpoint/2010/main" val="2322485114"/>
                    </p:ext>
                  </p:extLst>
                </p:nvPr>
              </p:nvGraphicFramePr>
              <p:xfrm>
                <a:off x="31288" y="44872"/>
                <a:ext cx="127000" cy="365755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</p:grpSp>
        </p:grpSp>
        <p:grpSp>
          <p:nvGrpSpPr>
            <p:cNvPr id="294" name="Agrupar"/>
            <p:cNvGrpSpPr/>
            <p:nvPr/>
          </p:nvGrpSpPr>
          <p:grpSpPr>
            <a:xfrm>
              <a:off x="87341" y="5965013"/>
              <a:ext cx="829664" cy="470755"/>
              <a:chOff x="0" y="0"/>
              <a:chExt cx="829663" cy="470752"/>
            </a:xfrm>
          </p:grpSpPr>
          <p:grpSp>
            <p:nvGrpSpPr>
              <p:cNvPr id="290" name="Agrupar"/>
              <p:cNvGrpSpPr/>
              <p:nvPr/>
            </p:nvGrpSpPr>
            <p:grpSpPr>
              <a:xfrm>
                <a:off x="0" y="0"/>
                <a:ext cx="614858" cy="470752"/>
                <a:chOff x="0" y="0"/>
                <a:chExt cx="614857" cy="470749"/>
              </a:xfrm>
            </p:grpSpPr>
            <p:sp>
              <p:nvSpPr>
                <p:cNvPr id="283" name="Línea"/>
                <p:cNvSpPr/>
                <p:nvPr/>
              </p:nvSpPr>
              <p:spPr>
                <a:xfrm>
                  <a:off x="452392" y="183304"/>
                  <a:ext cx="162465" cy="1"/>
                </a:xfrm>
                <a:prstGeom prst="line">
                  <a:avLst/>
                </a:prstGeom>
                <a:noFill/>
                <a:ln w="12700" cap="flat">
                  <a:solidFill>
                    <a:srgbClr val="53585F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5600" b="0">
                      <a:solidFill>
                        <a:srgbClr val="000000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grpSp>
              <p:nvGrpSpPr>
                <p:cNvPr id="286" name="Agrupar"/>
                <p:cNvGrpSpPr/>
                <p:nvPr/>
              </p:nvGrpSpPr>
              <p:grpSpPr>
                <a:xfrm>
                  <a:off x="208738" y="0"/>
                  <a:ext cx="184135" cy="470749"/>
                  <a:chOff x="0" y="0"/>
                  <a:chExt cx="184134" cy="470746"/>
                </a:xfrm>
              </p:grpSpPr>
              <p:sp>
                <p:nvSpPr>
                  <p:cNvPr id="284" name="Rectángulo redondeado"/>
                  <p:cNvSpPr/>
                  <p:nvPr/>
                </p:nvSpPr>
                <p:spPr>
                  <a:xfrm>
                    <a:off x="0" y="0"/>
                    <a:ext cx="184134" cy="47074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9525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aphicFrame>
                <p:nvGraphicFramePr>
                  <p:cNvPr id="285" name="Table 2-1-2-4-1-1-1-1-5-3-1-3-3-1-1-1-1-2-4-3-1-4-2-3-1-1-2-1-4-2-4-5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1175338908"/>
                      </p:ext>
                    </p:extLst>
                  </p:nvPr>
                </p:nvGraphicFramePr>
                <p:xfrm>
                  <a:off x="28748" y="27092"/>
                  <a:ext cx="126999" cy="365753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-34927"/>
                                <a:satOff val="-6987"/>
                                <a:lumOff val="-1943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1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2"/>
                          </a:ext>
                        </a:extLst>
                      </a:tr>
                    </a:tbl>
                  </a:graphicData>
                </a:graphic>
              </p:graphicFrame>
            </p:grpSp>
            <p:grpSp>
              <p:nvGrpSpPr>
                <p:cNvPr id="289" name="Agrupar"/>
                <p:cNvGrpSpPr/>
                <p:nvPr/>
              </p:nvGrpSpPr>
              <p:grpSpPr>
                <a:xfrm>
                  <a:off x="0" y="0"/>
                  <a:ext cx="184135" cy="470749"/>
                  <a:chOff x="0" y="0"/>
                  <a:chExt cx="184134" cy="470746"/>
                </a:xfrm>
              </p:grpSpPr>
              <p:sp>
                <p:nvSpPr>
                  <p:cNvPr id="287" name="Rectángulo redondeado"/>
                  <p:cNvSpPr/>
                  <p:nvPr/>
                </p:nvSpPr>
                <p:spPr>
                  <a:xfrm>
                    <a:off x="0" y="0"/>
                    <a:ext cx="184134" cy="47074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9525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aphicFrame>
                <p:nvGraphicFramePr>
                  <p:cNvPr id="288" name="Table 2-1-2-4-1-1-1-1-5-3-1-3-3-1-1-1-1-2-4-3-1-4-2-3-1-1-2-1-4-2-4-1-4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1066566786"/>
                      </p:ext>
                    </p:extLst>
                  </p:nvPr>
                </p:nvGraphicFramePr>
                <p:xfrm>
                  <a:off x="28748" y="34712"/>
                  <a:ext cx="126999" cy="365753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-34927"/>
                                <a:satOff val="-6987"/>
                                <a:lumOff val="-1943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1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2"/>
                          </a:ext>
                        </a:extLst>
                      </a:tr>
                    </a:tbl>
                  </a:graphicData>
                </a:graphic>
              </p:graphicFrame>
            </p:grpSp>
          </p:grpSp>
          <p:grpSp>
            <p:nvGrpSpPr>
              <p:cNvPr id="293" name="Agrupar"/>
              <p:cNvGrpSpPr/>
              <p:nvPr/>
            </p:nvGrpSpPr>
            <p:grpSpPr>
              <a:xfrm>
                <a:off x="645528" y="0"/>
                <a:ext cx="184135" cy="470749"/>
                <a:chOff x="0" y="0"/>
                <a:chExt cx="184134" cy="470746"/>
              </a:xfrm>
            </p:grpSpPr>
            <p:sp>
              <p:nvSpPr>
                <p:cNvPr id="291" name="Rectángulo redondeado"/>
                <p:cNvSpPr/>
                <p:nvPr/>
              </p:nvSpPr>
              <p:spPr>
                <a:xfrm>
                  <a:off x="0" y="0"/>
                  <a:ext cx="184134" cy="4707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custDash>
                    <a:ds d="200000" sp="200000"/>
                  </a:custDash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292" name="Table 2-1-2-4-1-1-1-1-5-3-1-3-3-1-1-1-1-2-4-3-1-4-2-3-1-1-2-1-4-2-1-2-1"/>
                <p:cNvGraphicFramePr/>
                <p:nvPr>
                  <p:extLst>
                    <p:ext uri="{D42A27DB-BD31-4B8C-83A1-F6EECF244321}">
                      <p14:modId xmlns:p14="http://schemas.microsoft.com/office/powerpoint/2010/main" val="853067919"/>
                    </p:ext>
                  </p:extLst>
                </p:nvPr>
              </p:nvGraphicFramePr>
              <p:xfrm>
                <a:off x="31288" y="44873"/>
                <a:ext cx="126999" cy="365755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/>
                          </a:p>
                        </a:txBody>
                        <a:tcPr marL="0" marR="0" marT="0" marB="0" anchor="ctr" horzOverflow="overflow">
                          <a:solidFill>
                            <a:schemeClr val="accent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rgbClr val="407BAA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</p:grpSp>
        </p:grpSp>
        <p:grpSp>
          <p:nvGrpSpPr>
            <p:cNvPr id="303" name="Agrupar"/>
            <p:cNvGrpSpPr/>
            <p:nvPr/>
          </p:nvGrpSpPr>
          <p:grpSpPr>
            <a:xfrm>
              <a:off x="83343" y="5164750"/>
              <a:ext cx="812258" cy="470752"/>
              <a:chOff x="0" y="25400"/>
              <a:chExt cx="812257" cy="470749"/>
            </a:xfrm>
          </p:grpSpPr>
          <p:graphicFrame>
            <p:nvGraphicFramePr>
              <p:cNvPr id="295" name="Table 2-1-2-4-1-1-1-1-5-3-1-3-3-1-1-1-1-2-4-3-1-4-2-3-1-1-2-1-3-4-2-1"/>
              <p:cNvGraphicFramePr/>
              <p:nvPr/>
            </p:nvGraphicFramePr>
            <p:xfrm>
              <a:off x="659857" y="25400"/>
              <a:ext cx="152400" cy="457197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5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a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b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c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296" name="Línea"/>
              <p:cNvSpPr/>
              <p:nvPr/>
            </p:nvSpPr>
            <p:spPr>
              <a:xfrm>
                <a:off x="449273" y="209080"/>
                <a:ext cx="16246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299" name="Agrupar"/>
              <p:cNvGrpSpPr/>
              <p:nvPr/>
            </p:nvGrpSpPr>
            <p:grpSpPr>
              <a:xfrm>
                <a:off x="208738" y="25400"/>
                <a:ext cx="184134" cy="470749"/>
                <a:chOff x="0" y="0"/>
                <a:chExt cx="184134" cy="470746"/>
              </a:xfrm>
            </p:grpSpPr>
            <p:sp>
              <p:nvSpPr>
                <p:cNvPr id="297" name="Rectángulo redondeado"/>
                <p:cNvSpPr/>
                <p:nvPr/>
              </p:nvSpPr>
              <p:spPr>
                <a:xfrm>
                  <a:off x="0" y="0"/>
                  <a:ext cx="184134" cy="4707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298" name="Table 2-1-2-4-1-1-1-1-5-3-1-3-3-1-1-1-1-2-4-3-1-4-2-3-1-1-2-1-4-2-4-3-1"/>
                <p:cNvGraphicFramePr/>
                <p:nvPr>
                  <p:extLst>
                    <p:ext uri="{D42A27DB-BD31-4B8C-83A1-F6EECF244321}">
                      <p14:modId xmlns:p14="http://schemas.microsoft.com/office/powerpoint/2010/main" val="1657030494"/>
                    </p:ext>
                  </p:extLst>
                </p:nvPr>
              </p:nvGraphicFramePr>
              <p:xfrm>
                <a:off x="31288" y="44872"/>
                <a:ext cx="127000" cy="365755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</p:grpSp>
          <p:grpSp>
            <p:nvGrpSpPr>
              <p:cNvPr id="302" name="Agrupar"/>
              <p:cNvGrpSpPr/>
              <p:nvPr/>
            </p:nvGrpSpPr>
            <p:grpSpPr>
              <a:xfrm>
                <a:off x="0" y="25400"/>
                <a:ext cx="184134" cy="470749"/>
                <a:chOff x="0" y="0"/>
                <a:chExt cx="184134" cy="470746"/>
              </a:xfrm>
            </p:grpSpPr>
            <p:sp>
              <p:nvSpPr>
                <p:cNvPr id="300" name="Rectángulo redondeado"/>
                <p:cNvSpPr/>
                <p:nvPr/>
              </p:nvSpPr>
              <p:spPr>
                <a:xfrm>
                  <a:off x="0" y="0"/>
                  <a:ext cx="184134" cy="4707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301" name="Table 2-1-2-4-1-1-1-1-5-3-1-3-3-1-1-1-1-2-4-3-1-4-2-3-1-1-2-1-4-2-4-1-2-1"/>
                <p:cNvGraphicFramePr/>
                <p:nvPr>
                  <p:extLst>
                    <p:ext uri="{D42A27DB-BD31-4B8C-83A1-F6EECF244321}">
                      <p14:modId xmlns:p14="http://schemas.microsoft.com/office/powerpoint/2010/main" val="1094676693"/>
                    </p:ext>
                  </p:extLst>
                </p:nvPr>
              </p:nvGraphicFramePr>
              <p:xfrm>
                <a:off x="31288" y="44872"/>
                <a:ext cx="127000" cy="365755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</p:grpSp>
        </p:grpSp>
      </p:grpSp>
      <p:grpSp>
        <p:nvGrpSpPr>
          <p:cNvPr id="432" name="Agrupar"/>
          <p:cNvGrpSpPr/>
          <p:nvPr/>
        </p:nvGrpSpPr>
        <p:grpSpPr>
          <a:xfrm>
            <a:off x="8929040" y="1534004"/>
            <a:ext cx="3183142" cy="6854871"/>
            <a:chOff x="0" y="0"/>
            <a:chExt cx="3183141" cy="6854869"/>
          </a:xfrm>
        </p:grpSpPr>
        <p:sp>
          <p:nvSpPr>
            <p:cNvPr id="305" name="Línea"/>
            <p:cNvSpPr/>
            <p:nvPr/>
          </p:nvSpPr>
          <p:spPr>
            <a:xfrm>
              <a:off x="0" y="0"/>
              <a:ext cx="3113897" cy="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342" name="Agrupar"/>
            <p:cNvGrpSpPr/>
            <p:nvPr/>
          </p:nvGrpSpPr>
          <p:grpSpPr>
            <a:xfrm>
              <a:off x="189131" y="1014198"/>
              <a:ext cx="2735298" cy="659966"/>
              <a:chOff x="0" y="0"/>
              <a:chExt cx="2735296" cy="659965"/>
            </a:xfrm>
          </p:grpSpPr>
          <p:sp>
            <p:nvSpPr>
              <p:cNvPr id="315" name="fun(    ,    ,    ,…)…"/>
              <p:cNvSpPr txBox="1"/>
              <p:nvPr/>
            </p:nvSpPr>
            <p:spPr>
              <a:xfrm>
                <a:off x="1558322" y="0"/>
                <a:ext cx="988254" cy="6599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4570" tIns="54570" rIns="54570" bIns="54570" numCol="1" anchor="ctr">
                <a:normAutofit/>
              </a:bodyPr>
              <a:lstStyle/>
              <a:p>
                <a:pPr marL="99440" indent="-99440" defTabSz="508254">
                  <a:lnSpc>
                    <a:spcPct val="70000"/>
                  </a:lnSpc>
                  <a:spcBef>
                    <a:spcPts val="0"/>
                  </a:spcBef>
                  <a:defRPr sz="957" b="0">
                    <a:solidFill>
                      <a:srgbClr val="424242"/>
                    </a:solidFill>
                  </a:defRPr>
                </a:pPr>
                <a:r>
                  <a:rPr dirty="0"/>
                  <a:t>fun(    ,    ,    ,…)</a:t>
                </a:r>
              </a:p>
              <a:p>
                <a:pPr marL="99440" indent="-99440" defTabSz="508254">
                  <a:lnSpc>
                    <a:spcPct val="70000"/>
                  </a:lnSpc>
                  <a:spcBef>
                    <a:spcPts val="0"/>
                  </a:spcBef>
                  <a:defRPr sz="957" b="0">
                    <a:solidFill>
                      <a:srgbClr val="424242"/>
                    </a:solidFill>
                  </a:defRPr>
                </a:pPr>
                <a:r>
                  <a:rPr dirty="0"/>
                  <a:t>fun(    ,    ,    ,…)</a:t>
                </a:r>
              </a:p>
              <a:p>
                <a:pPr marL="99440" indent="-99440" defTabSz="508254">
                  <a:lnSpc>
                    <a:spcPct val="70000"/>
                  </a:lnSpc>
                  <a:spcBef>
                    <a:spcPts val="0"/>
                  </a:spcBef>
                  <a:defRPr sz="957" b="0">
                    <a:solidFill>
                      <a:srgbClr val="424242"/>
                    </a:solidFill>
                  </a:defRPr>
                </a:pPr>
                <a:r>
                  <a:rPr dirty="0"/>
                  <a:t>fun(    ,    ,    ,…)</a:t>
                </a:r>
              </a:p>
            </p:txBody>
          </p:sp>
          <p:sp>
            <p:nvSpPr>
              <p:cNvPr id="317" name="pmap(                      ,fun,…)"/>
              <p:cNvSpPr txBox="1"/>
              <p:nvPr/>
            </p:nvSpPr>
            <p:spPr>
              <a:xfrm>
                <a:off x="0" y="175348"/>
                <a:ext cx="1589031" cy="3092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4570" tIns="54570" rIns="54570" bIns="54570" numCol="1" anchor="ctr">
                <a:normAutofit/>
              </a:bodyPr>
              <a:lstStyle/>
              <a:p>
                <a:pPr marL="98298" indent="-98298" defTabSz="502412">
                  <a:lnSpc>
                    <a:spcPct val="90000"/>
                  </a:lnSpc>
                  <a:spcBef>
                    <a:spcPts val="0"/>
                  </a:spcBef>
                  <a:defRPr sz="946" b="0">
                    <a:solidFill>
                      <a:srgbClr val="424242"/>
                    </a:solidFill>
                  </a:defRPr>
                </a:pPr>
                <a:r>
                  <a:rPr>
                    <a:solidFill>
                      <a:srgbClr val="000000"/>
                    </a:solidFill>
                  </a:rPr>
                  <a:t>pmap</a:t>
                </a:r>
                <a:r>
                  <a:t>(                      ,fun,…)</a:t>
                </a:r>
              </a:p>
            </p:txBody>
          </p:sp>
          <p:grpSp>
            <p:nvGrpSpPr>
              <p:cNvPr id="334" name="Agrupar"/>
              <p:cNvGrpSpPr/>
              <p:nvPr/>
            </p:nvGrpSpPr>
            <p:grpSpPr>
              <a:xfrm>
                <a:off x="434307" y="59952"/>
                <a:ext cx="605539" cy="539032"/>
                <a:chOff x="0" y="0"/>
                <a:chExt cx="605538" cy="539031"/>
              </a:xfrm>
            </p:grpSpPr>
            <p:sp>
              <p:nvSpPr>
                <p:cNvPr id="318" name="Rectángulo redondeado"/>
                <p:cNvSpPr/>
                <p:nvPr/>
              </p:nvSpPr>
              <p:spPr>
                <a:xfrm>
                  <a:off x="39848" y="39129"/>
                  <a:ext cx="152940" cy="461802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23" name="Rectángulo redondeado"/>
                <p:cNvSpPr/>
                <p:nvPr/>
              </p:nvSpPr>
              <p:spPr>
                <a:xfrm>
                  <a:off x="0" y="0"/>
                  <a:ext cx="605538" cy="539031"/>
                </a:xfrm>
                <a:prstGeom prst="roundRect">
                  <a:avLst>
                    <a:gd name="adj" fmla="val 1303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24" name="Rectángulo redondeado"/>
                <p:cNvSpPr/>
                <p:nvPr/>
              </p:nvSpPr>
              <p:spPr>
                <a:xfrm>
                  <a:off x="227173" y="39129"/>
                  <a:ext cx="152940" cy="461802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29" name="Rectángulo redondeado"/>
                <p:cNvSpPr/>
                <p:nvPr/>
              </p:nvSpPr>
              <p:spPr>
                <a:xfrm>
                  <a:off x="414498" y="39129"/>
                  <a:ext cx="152940" cy="461803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339" name="Agrupar"/>
              <p:cNvGrpSpPr/>
              <p:nvPr/>
            </p:nvGrpSpPr>
            <p:grpSpPr>
              <a:xfrm>
                <a:off x="2582356" y="99081"/>
                <a:ext cx="152940" cy="461803"/>
                <a:chOff x="6080" y="0"/>
                <a:chExt cx="152940" cy="461801"/>
              </a:xfrm>
            </p:grpSpPr>
            <p:sp>
              <p:nvSpPr>
                <p:cNvPr id="335" name="Rectángulo redondeado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336" name="Table 2-1-2-4-1-1-1-1-5-3-1-3-3-1-1-1-1-2-4-3-1-4-2-3-3"/>
                <p:cNvGraphicFramePr/>
                <p:nvPr>
                  <p:extLst>
                    <p:ext uri="{D42A27DB-BD31-4B8C-83A1-F6EECF244321}">
                      <p14:modId xmlns:p14="http://schemas.microsoft.com/office/powerpoint/2010/main" val="1989342077"/>
                    </p:ext>
                  </p:extLst>
                </p:nvPr>
              </p:nvGraphicFramePr>
              <p:xfrm>
                <a:off x="25400" y="45993"/>
                <a:ext cx="127000" cy="126999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100" dirty="0"/>
                          </a:p>
                        </a:txBody>
                        <a:tcPr marL="50800" marR="50800" marT="50800" marB="50800" anchor="ctr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graphicFrame>
              <p:nvGraphicFramePr>
                <p:cNvPr id="337" name="Table 2-1-2-4-1-1-1-1-5-3-1-3-3-1-1-1-1-2-2-1-3-1-4-2-3-3"/>
                <p:cNvGraphicFramePr/>
                <p:nvPr>
                  <p:extLst>
                    <p:ext uri="{D42A27DB-BD31-4B8C-83A1-F6EECF244321}">
                      <p14:modId xmlns:p14="http://schemas.microsoft.com/office/powerpoint/2010/main" val="3893830799"/>
                    </p:ext>
                  </p:extLst>
                </p:nvPr>
              </p:nvGraphicFramePr>
              <p:xfrm>
                <a:off x="25400" y="173750"/>
                <a:ext cx="127000" cy="126999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100" dirty="0"/>
                          </a:p>
                        </a:txBody>
                        <a:tcPr marL="50800" marR="50800" marT="50800" marB="50800" anchor="ctr" horzOverflow="overflow">
                          <a:solidFill>
                            <a:schemeClr val="accent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graphicFrame>
              <p:nvGraphicFramePr>
                <p:cNvPr id="338" name="Table 2-1-2-4-1-1-1-1-5-3-1-3-3-1-1-1-1-2-1-1-2-1-4-2-3-3"/>
                <p:cNvGraphicFramePr/>
                <p:nvPr>
                  <p:extLst>
                    <p:ext uri="{D42A27DB-BD31-4B8C-83A1-F6EECF244321}">
                      <p14:modId xmlns:p14="http://schemas.microsoft.com/office/powerpoint/2010/main" val="4224690760"/>
                    </p:ext>
                  </p:extLst>
                </p:nvPr>
              </p:nvGraphicFramePr>
              <p:xfrm>
                <a:off x="25400" y="301506"/>
                <a:ext cx="127000" cy="126999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100" dirty="0"/>
                          </a:p>
                        </a:txBody>
                        <a:tcPr marL="50800" marR="50800" marT="50800" marB="50800" anchor="ctr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</p:grpSp>
          <p:sp>
            <p:nvSpPr>
              <p:cNvPr id="340" name="Línea"/>
              <p:cNvSpPr/>
              <p:nvPr/>
            </p:nvSpPr>
            <p:spPr>
              <a:xfrm>
                <a:off x="2429191" y="340448"/>
                <a:ext cx="1269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41" name="Línea"/>
              <p:cNvSpPr/>
              <p:nvPr/>
            </p:nvSpPr>
            <p:spPr>
              <a:xfrm>
                <a:off x="1454466" y="342166"/>
                <a:ext cx="152306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343" name="pmap(.l, .f, …) Apply a function to groups of elements from a list of lists or vectors, return a list.  pmap(…"/>
            <p:cNvSpPr txBox="1"/>
            <p:nvPr/>
          </p:nvSpPr>
          <p:spPr>
            <a:xfrm>
              <a:off x="0" y="250761"/>
              <a:ext cx="3183141" cy="1092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 defTabSz="543305">
                <a:lnSpc>
                  <a:spcPct val="80000"/>
                </a:lnSpc>
                <a:spcBef>
                  <a:spcPts val="0"/>
                </a:spcBef>
                <a:defRPr sz="1116" b="0">
                  <a:solidFill>
                    <a:srgbClr val="000000"/>
                  </a:solidFill>
                </a:defRPr>
              </a:pPr>
              <a:r>
                <a:rPr b="1"/>
                <a:t>pmap</a:t>
              </a:r>
              <a:r>
                <a:t>(.l, .f, …) Apply a function to groups of elements from a list of lists or vectors, return a list. </a:t>
              </a:r>
              <a:br/>
              <a:r>
                <a:t>pmap(</a:t>
              </a:r>
            </a:p>
            <a:p>
              <a:pPr defTabSz="543305">
                <a:lnSpc>
                  <a:spcPct val="80000"/>
                </a:lnSpc>
                <a:spcBef>
                  <a:spcPts val="0"/>
                </a:spcBef>
                <a:defRPr sz="1116" b="0">
                  <a:solidFill>
                    <a:srgbClr val="000000"/>
                  </a:solidFill>
                </a:defRPr>
              </a:pPr>
              <a:r>
                <a:t>  list(x, y, z), </a:t>
              </a:r>
            </a:p>
            <a:p>
              <a:pPr defTabSz="543305">
                <a:lnSpc>
                  <a:spcPct val="80000"/>
                </a:lnSpc>
                <a:spcBef>
                  <a:spcPts val="0"/>
                </a:spcBef>
                <a:defRPr sz="1116" b="0">
                  <a:solidFill>
                    <a:srgbClr val="000000"/>
                  </a:solidFill>
                </a:defRPr>
              </a:pPr>
              <a:r>
                <a:t>  function(first, second, third) first * (second + third)</a:t>
              </a:r>
            </a:p>
            <a:p>
              <a:pPr defTabSz="543305">
                <a:lnSpc>
                  <a:spcPct val="80000"/>
                </a:lnSpc>
                <a:spcBef>
                  <a:spcPts val="0"/>
                </a:spcBef>
                <a:defRPr sz="1116" b="0">
                  <a:solidFill>
                    <a:srgbClr val="000000"/>
                  </a:solidFill>
                </a:defRPr>
              </a:pPr>
              <a:r>
                <a:t>)</a:t>
              </a:r>
            </a:p>
          </p:txBody>
        </p:sp>
        <p:sp>
          <p:nvSpPr>
            <p:cNvPr id="344" name="MANY LISTS"/>
            <p:cNvSpPr txBox="1"/>
            <p:nvPr/>
          </p:nvSpPr>
          <p:spPr>
            <a:xfrm>
              <a:off x="0" y="16679"/>
              <a:ext cx="1149198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1" indent="0"/>
              <a:r>
                <a:t>MANY LISTS</a:t>
              </a:r>
            </a:p>
          </p:txBody>
        </p:sp>
        <p:sp>
          <p:nvSpPr>
            <p:cNvPr id="345" name="pmap_dbl(.l, .f, …)  Return a double vector.  pmap_dbl(list(y, z), ~ .x / .y)…"/>
            <p:cNvSpPr txBox="1"/>
            <p:nvPr/>
          </p:nvSpPr>
          <p:spPr>
            <a:xfrm>
              <a:off x="1363153" y="1894161"/>
              <a:ext cx="1778101" cy="49607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 defTabSz="543305">
                <a:lnSpc>
                  <a:spcPct val="80000"/>
                </a:lnSpc>
                <a:spcBef>
                  <a:spcPts val="2300"/>
                </a:spcBef>
                <a:defRPr sz="1116" b="0">
                  <a:solidFill>
                    <a:srgbClr val="000000"/>
                  </a:solidFill>
                </a:defRPr>
              </a:pPr>
              <a:r>
                <a:rPr b="1" dirty="0" err="1"/>
                <a:t>pmap_dbl</a:t>
              </a:r>
              <a:r>
                <a:rPr b="1" dirty="0"/>
                <a:t>(</a:t>
              </a:r>
              <a:r>
                <a:rPr dirty="0"/>
                <a:t>.l, .f, …</a:t>
              </a:r>
              <a:r>
                <a:rPr b="1" dirty="0"/>
                <a:t>)</a:t>
              </a:r>
              <a:r>
                <a:rPr dirty="0"/>
                <a:t> </a:t>
              </a:r>
              <a:br>
                <a:rPr dirty="0"/>
              </a:br>
              <a:r>
                <a:rPr dirty="0"/>
                <a:t>Return a double vector. </a:t>
              </a:r>
              <a:br>
                <a:rPr dirty="0"/>
              </a:br>
              <a:r>
                <a:rPr dirty="0" err="1"/>
                <a:t>pmap_dbl</a:t>
              </a:r>
              <a:r>
                <a:rPr dirty="0"/>
                <a:t>(list(y, z), ~ .x / .y)</a:t>
              </a:r>
            </a:p>
            <a:p>
              <a:pPr defTabSz="543305">
                <a:lnSpc>
                  <a:spcPct val="80000"/>
                </a:lnSpc>
                <a:spcBef>
                  <a:spcPts val="3000"/>
                </a:spcBef>
                <a:defRPr sz="1116" b="0">
                  <a:solidFill>
                    <a:srgbClr val="000000"/>
                  </a:solidFill>
                </a:defRPr>
              </a:pPr>
              <a:r>
                <a:rPr b="1" dirty="0" err="1"/>
                <a:t>pmap_int</a:t>
              </a:r>
              <a:r>
                <a:rPr b="1" dirty="0"/>
                <a:t>(</a:t>
              </a:r>
              <a:r>
                <a:rPr dirty="0"/>
                <a:t>.l, .f, …</a:t>
              </a:r>
              <a:r>
                <a:rPr b="1" dirty="0"/>
                <a:t>)</a:t>
              </a:r>
              <a:r>
                <a:rPr dirty="0"/>
                <a:t> </a:t>
              </a:r>
              <a:br>
                <a:rPr dirty="0"/>
              </a:br>
              <a:r>
                <a:rPr dirty="0"/>
                <a:t>Return an integer vector. </a:t>
              </a:r>
              <a:br>
                <a:rPr dirty="0"/>
              </a:br>
              <a:r>
                <a:rPr dirty="0" err="1"/>
                <a:t>pmap_int</a:t>
              </a:r>
              <a:r>
                <a:rPr dirty="0"/>
                <a:t>(list(y, z), `+`)</a:t>
              </a:r>
            </a:p>
            <a:p>
              <a:pPr defTabSz="543305">
                <a:lnSpc>
                  <a:spcPct val="80000"/>
                </a:lnSpc>
                <a:spcBef>
                  <a:spcPts val="3000"/>
                </a:spcBef>
                <a:defRPr sz="1116" b="0">
                  <a:solidFill>
                    <a:srgbClr val="000000"/>
                  </a:solidFill>
                </a:defRPr>
              </a:pPr>
              <a:r>
                <a:rPr b="1" dirty="0" err="1"/>
                <a:t>pmap_chr</a:t>
              </a:r>
              <a:r>
                <a:rPr b="1" dirty="0"/>
                <a:t>(</a:t>
              </a:r>
              <a:r>
                <a:rPr dirty="0"/>
                <a:t>.l, .f, …</a:t>
              </a:r>
              <a:r>
                <a:rPr b="1" dirty="0"/>
                <a:t>)</a:t>
              </a:r>
              <a:r>
                <a:rPr dirty="0"/>
                <a:t> </a:t>
              </a:r>
              <a:br>
                <a:rPr dirty="0"/>
              </a:br>
              <a:r>
                <a:rPr dirty="0"/>
                <a:t>Return a character vector. </a:t>
              </a:r>
              <a:br>
                <a:rPr dirty="0"/>
              </a:br>
              <a:r>
                <a:rPr dirty="0" err="1"/>
                <a:t>pmap_chr</a:t>
              </a:r>
              <a:r>
                <a:rPr dirty="0"/>
                <a:t>(list(l1, l2), paste, collapse = ",", </a:t>
              </a:r>
              <a:r>
                <a:rPr dirty="0" err="1"/>
                <a:t>sep</a:t>
              </a:r>
              <a:r>
                <a:rPr dirty="0"/>
                <a:t> = ":")</a:t>
              </a:r>
            </a:p>
            <a:p>
              <a:pPr defTabSz="543305">
                <a:lnSpc>
                  <a:spcPct val="80000"/>
                </a:lnSpc>
                <a:spcBef>
                  <a:spcPts val="2300"/>
                </a:spcBef>
                <a:defRPr sz="1116" b="0">
                  <a:solidFill>
                    <a:srgbClr val="000000"/>
                  </a:solidFill>
                </a:defRPr>
              </a:pPr>
              <a:r>
                <a:rPr b="1" dirty="0" err="1"/>
                <a:t>pmap_lgl</a:t>
              </a:r>
              <a:r>
                <a:rPr b="1" dirty="0"/>
                <a:t>(</a:t>
              </a:r>
              <a:r>
                <a:rPr dirty="0"/>
                <a:t>.l, .f, …</a:t>
              </a:r>
              <a:r>
                <a:rPr b="1" dirty="0"/>
                <a:t>)</a:t>
              </a:r>
              <a:r>
                <a:rPr dirty="0"/>
                <a:t> </a:t>
              </a:r>
              <a:br>
                <a:rPr dirty="0"/>
              </a:br>
              <a:r>
                <a:rPr dirty="0"/>
                <a:t>Return a logical vector. </a:t>
              </a:r>
              <a:br>
                <a:rPr dirty="0"/>
              </a:br>
              <a:r>
                <a:rPr dirty="0" err="1"/>
                <a:t>pmap_lgl</a:t>
              </a:r>
              <a:r>
                <a:rPr dirty="0"/>
                <a:t>(list(l2, l1), `%in%`)</a:t>
              </a:r>
            </a:p>
            <a:p>
              <a:pPr defTabSz="543305">
                <a:lnSpc>
                  <a:spcPct val="80000"/>
                </a:lnSpc>
                <a:spcBef>
                  <a:spcPts val="2300"/>
                </a:spcBef>
                <a:defRPr sz="1116" b="0">
                  <a:solidFill>
                    <a:srgbClr val="000000"/>
                  </a:solidFill>
                </a:defRPr>
              </a:pPr>
              <a:r>
                <a:rPr b="1" dirty="0" err="1"/>
                <a:t>pmap_vec</a:t>
              </a:r>
              <a:r>
                <a:rPr b="1" dirty="0"/>
                <a:t>(</a:t>
              </a:r>
              <a:r>
                <a:rPr dirty="0"/>
                <a:t>.l, .f, …</a:t>
              </a:r>
              <a:r>
                <a:rPr b="1" dirty="0"/>
                <a:t>)</a:t>
              </a:r>
              <a:r>
                <a:rPr dirty="0"/>
                <a:t> </a:t>
              </a:r>
              <a:br>
                <a:rPr dirty="0"/>
              </a:br>
              <a:r>
                <a:rPr dirty="0"/>
                <a:t>Return a vector that is of the simplest common type. </a:t>
              </a:r>
              <a:br>
                <a:rPr dirty="0"/>
              </a:br>
              <a:r>
                <a:rPr dirty="0" err="1"/>
                <a:t>pmap_vec</a:t>
              </a:r>
              <a:r>
                <a:rPr dirty="0"/>
                <a:t>(list(l1, l2), paste, collapse = ",", </a:t>
              </a:r>
              <a:r>
                <a:rPr dirty="0" err="1"/>
                <a:t>sep</a:t>
              </a:r>
              <a:r>
                <a:rPr dirty="0"/>
                <a:t> = ":")</a:t>
              </a:r>
            </a:p>
            <a:p>
              <a:pPr defTabSz="543305">
                <a:lnSpc>
                  <a:spcPct val="80000"/>
                </a:lnSpc>
                <a:spcBef>
                  <a:spcPts val="2300"/>
                </a:spcBef>
                <a:defRPr sz="1116">
                  <a:solidFill>
                    <a:srgbClr val="000000"/>
                  </a:solidFill>
                </a:defRPr>
              </a:pPr>
              <a:r>
                <a:rPr dirty="0" err="1"/>
                <a:t>pwalk</a:t>
              </a:r>
              <a:r>
                <a:rPr dirty="0"/>
                <a:t>(</a:t>
              </a:r>
              <a:r>
                <a:rPr b="0" dirty="0"/>
                <a:t>.l, .f, ...</a:t>
              </a:r>
              <a:r>
                <a:rPr dirty="0"/>
                <a:t>)</a:t>
              </a:r>
              <a:r>
                <a:rPr b="0" dirty="0"/>
                <a:t> Trigger side effects, return invisibly.</a:t>
              </a:r>
              <a:br>
                <a:rPr b="0" dirty="0"/>
              </a:br>
              <a:r>
                <a:rPr b="0" dirty="0" err="1"/>
                <a:t>pwalk</a:t>
              </a:r>
              <a:r>
                <a:rPr b="0" dirty="0"/>
                <a:t>(list(</a:t>
              </a:r>
              <a:r>
                <a:rPr b="0" dirty="0" err="1"/>
                <a:t>objs</a:t>
              </a:r>
              <a:r>
                <a:rPr b="0" dirty="0"/>
                <a:t>, paths), save)</a:t>
              </a:r>
            </a:p>
          </p:txBody>
        </p:sp>
        <p:grpSp>
          <p:nvGrpSpPr>
            <p:cNvPr id="359" name="Agrupar"/>
            <p:cNvGrpSpPr/>
            <p:nvPr/>
          </p:nvGrpSpPr>
          <p:grpSpPr>
            <a:xfrm>
              <a:off x="65351" y="1897703"/>
              <a:ext cx="944077" cy="485345"/>
              <a:chOff x="0" y="0"/>
              <a:chExt cx="944076" cy="485342"/>
            </a:xfrm>
          </p:grpSpPr>
          <p:graphicFrame>
            <p:nvGraphicFramePr>
              <p:cNvPr id="346" name="Table 2-1-2-4-1-1-1-1-5-3-1-3-3-1-1-1-1-2-4-3-1-4-2-3-1-1-2-1-3-4-4"/>
              <p:cNvGraphicFramePr/>
              <p:nvPr/>
            </p:nvGraphicFramePr>
            <p:xfrm>
              <a:off x="791676" y="27947"/>
              <a:ext cx="152400" cy="457197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5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1,0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2,5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3,0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347" name="Línea"/>
              <p:cNvSpPr/>
              <p:nvPr/>
            </p:nvSpPr>
            <p:spPr>
              <a:xfrm>
                <a:off x="581092" y="211628"/>
                <a:ext cx="16246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358" name="Agrupar"/>
              <p:cNvGrpSpPr/>
              <p:nvPr/>
            </p:nvGrpSpPr>
            <p:grpSpPr>
              <a:xfrm>
                <a:off x="0" y="0"/>
                <a:ext cx="545887" cy="485342"/>
                <a:chOff x="0" y="0"/>
                <a:chExt cx="545886" cy="485339"/>
              </a:xfrm>
            </p:grpSpPr>
            <p:grpSp>
              <p:nvGrpSpPr>
                <p:cNvPr id="350" name="Agrupar"/>
                <p:cNvGrpSpPr/>
                <p:nvPr/>
              </p:nvGrpSpPr>
              <p:grpSpPr>
                <a:xfrm>
                  <a:off x="365957" y="26346"/>
                  <a:ext cx="146034" cy="432649"/>
                  <a:chOff x="6811" y="0"/>
                  <a:chExt cx="146034" cy="432646"/>
                </a:xfrm>
              </p:grpSpPr>
              <p:sp>
                <p:nvSpPr>
                  <p:cNvPr id="348" name="Rectángulo redondeado"/>
                  <p:cNvSpPr/>
                  <p:nvPr/>
                </p:nvSpPr>
                <p:spPr>
                  <a:xfrm>
                    <a:off x="6811" y="0"/>
                    <a:ext cx="146034" cy="43264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9525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aphicFrame>
                <p:nvGraphicFramePr>
                  <p:cNvPr id="349" name="Table 2-1-2-4-1-1-1-1-5-3-1-3-3-1-1-1-1-2-4-3-1-4-2-3-1-1-2-1-4-2-4-6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702845657"/>
                      </p:ext>
                    </p:extLst>
                  </p:nvPr>
                </p:nvGraphicFramePr>
                <p:xfrm>
                  <a:off x="17780" y="44872"/>
                  <a:ext cx="126999" cy="365753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-34927"/>
                                <a:satOff val="-6987"/>
                                <a:lumOff val="-1943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1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2"/>
                          </a:ext>
                        </a:extLst>
                      </a:tr>
                    </a:tbl>
                  </a:graphicData>
                </a:graphic>
              </p:graphicFrame>
            </p:grpSp>
            <p:sp>
              <p:nvSpPr>
                <p:cNvPr id="351" name="Rectángulo redondeado"/>
                <p:cNvSpPr/>
                <p:nvPr/>
              </p:nvSpPr>
              <p:spPr>
                <a:xfrm>
                  <a:off x="0" y="0"/>
                  <a:ext cx="545886" cy="485339"/>
                </a:xfrm>
                <a:prstGeom prst="roundRect">
                  <a:avLst>
                    <a:gd name="adj" fmla="val 262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354" name="Agrupar"/>
                <p:cNvGrpSpPr/>
                <p:nvPr/>
              </p:nvGrpSpPr>
              <p:grpSpPr>
                <a:xfrm>
                  <a:off x="202304" y="26346"/>
                  <a:ext cx="146034" cy="432649"/>
                  <a:chOff x="6811" y="0"/>
                  <a:chExt cx="146034" cy="432646"/>
                </a:xfrm>
              </p:grpSpPr>
              <p:sp>
                <p:nvSpPr>
                  <p:cNvPr id="352" name="Rectángulo redondeado"/>
                  <p:cNvSpPr/>
                  <p:nvPr/>
                </p:nvSpPr>
                <p:spPr>
                  <a:xfrm>
                    <a:off x="6811" y="0"/>
                    <a:ext cx="146034" cy="43264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9525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aphicFrame>
                <p:nvGraphicFramePr>
                  <p:cNvPr id="353" name="Table 2-1-2-4-1-1-1-1-5-3-1-3-3-1-1-1-1-2-4-3-1-4-2-3-1-1-2-1-4-2-4-6-1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1867308730"/>
                      </p:ext>
                    </p:extLst>
                  </p:nvPr>
                </p:nvGraphicFramePr>
                <p:xfrm>
                  <a:off x="17780" y="44872"/>
                  <a:ext cx="126999" cy="365753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-34927"/>
                                <a:satOff val="-6987"/>
                                <a:lumOff val="-1943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1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2"/>
                          </a:ext>
                        </a:extLst>
                      </a:tr>
                    </a:tbl>
                  </a:graphicData>
                </a:graphic>
              </p:graphicFrame>
            </p:grpSp>
            <p:grpSp>
              <p:nvGrpSpPr>
                <p:cNvPr id="357" name="Agrupar"/>
                <p:cNvGrpSpPr/>
                <p:nvPr/>
              </p:nvGrpSpPr>
              <p:grpSpPr>
                <a:xfrm>
                  <a:off x="34677" y="26346"/>
                  <a:ext cx="146034" cy="432649"/>
                  <a:chOff x="6811" y="0"/>
                  <a:chExt cx="146034" cy="432646"/>
                </a:xfrm>
              </p:grpSpPr>
              <p:sp>
                <p:nvSpPr>
                  <p:cNvPr id="355" name="Rectángulo redondeado"/>
                  <p:cNvSpPr/>
                  <p:nvPr/>
                </p:nvSpPr>
                <p:spPr>
                  <a:xfrm>
                    <a:off x="6811" y="0"/>
                    <a:ext cx="146034" cy="43264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9525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aphicFrame>
                <p:nvGraphicFramePr>
                  <p:cNvPr id="356" name="Table 2-1-2-4-1-1-1-1-5-3-1-3-3-1-1-1-1-2-4-3-1-4-2-3-1-1-2-1-4-2-4-6-2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15067303"/>
                      </p:ext>
                    </p:extLst>
                  </p:nvPr>
                </p:nvGraphicFramePr>
                <p:xfrm>
                  <a:off x="17780" y="44873"/>
                  <a:ext cx="126999" cy="365753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-34927"/>
                                <a:satOff val="-6987"/>
                                <a:lumOff val="-1943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1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2"/>
                          </a:ext>
                        </a:extLst>
                      </a:tr>
                    </a:tbl>
                  </a:graphicData>
                </a:graphic>
              </p:graphicFrame>
            </p:grpSp>
          </p:grpSp>
        </p:grpSp>
        <p:grpSp>
          <p:nvGrpSpPr>
            <p:cNvPr id="373" name="Agrupar"/>
            <p:cNvGrpSpPr/>
            <p:nvPr/>
          </p:nvGrpSpPr>
          <p:grpSpPr>
            <a:xfrm>
              <a:off x="65351" y="2703025"/>
              <a:ext cx="944078" cy="485345"/>
              <a:chOff x="0" y="0"/>
              <a:chExt cx="944077" cy="485342"/>
            </a:xfrm>
          </p:grpSpPr>
          <p:graphicFrame>
            <p:nvGraphicFramePr>
              <p:cNvPr id="360" name="Table 2-1-2-4-1-1-1-1-5-3-1-3-3-1-1-1-1-2-4-3-1-4-2-3-1-1-2-1-3-4-4-1"/>
              <p:cNvGraphicFramePr/>
              <p:nvPr/>
            </p:nvGraphicFramePr>
            <p:xfrm>
              <a:off x="791677" y="27947"/>
              <a:ext cx="152400" cy="457197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5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1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2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3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361" name="Línea"/>
              <p:cNvSpPr/>
              <p:nvPr/>
            </p:nvSpPr>
            <p:spPr>
              <a:xfrm>
                <a:off x="581093" y="211628"/>
                <a:ext cx="162464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372" name="Agrupar"/>
              <p:cNvGrpSpPr/>
              <p:nvPr/>
            </p:nvGrpSpPr>
            <p:grpSpPr>
              <a:xfrm>
                <a:off x="0" y="0"/>
                <a:ext cx="545887" cy="485342"/>
                <a:chOff x="0" y="0"/>
                <a:chExt cx="545886" cy="485339"/>
              </a:xfrm>
            </p:grpSpPr>
            <p:grpSp>
              <p:nvGrpSpPr>
                <p:cNvPr id="364" name="Agrupar"/>
                <p:cNvGrpSpPr/>
                <p:nvPr/>
              </p:nvGrpSpPr>
              <p:grpSpPr>
                <a:xfrm>
                  <a:off x="365957" y="26346"/>
                  <a:ext cx="146034" cy="432649"/>
                  <a:chOff x="6811" y="0"/>
                  <a:chExt cx="146034" cy="432646"/>
                </a:xfrm>
              </p:grpSpPr>
              <p:sp>
                <p:nvSpPr>
                  <p:cNvPr id="362" name="Rectángulo redondeado"/>
                  <p:cNvSpPr/>
                  <p:nvPr/>
                </p:nvSpPr>
                <p:spPr>
                  <a:xfrm>
                    <a:off x="6811" y="0"/>
                    <a:ext cx="146034" cy="43264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9525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aphicFrame>
                <p:nvGraphicFramePr>
                  <p:cNvPr id="363" name="Table 2-1-2-4-1-1-1-1-5-3-1-3-3-1-1-1-1-2-4-3-1-4-2-3-1-1-2-1-4-2-4-6-3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2125390282"/>
                      </p:ext>
                    </p:extLst>
                  </p:nvPr>
                </p:nvGraphicFramePr>
                <p:xfrm>
                  <a:off x="25400" y="44872"/>
                  <a:ext cx="126999" cy="365753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-34927"/>
                                <a:satOff val="-6987"/>
                                <a:lumOff val="-1943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1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2"/>
                          </a:ext>
                        </a:extLst>
                      </a:tr>
                    </a:tbl>
                  </a:graphicData>
                </a:graphic>
              </p:graphicFrame>
            </p:grpSp>
            <p:sp>
              <p:nvSpPr>
                <p:cNvPr id="365" name="Rectángulo redondeado"/>
                <p:cNvSpPr/>
                <p:nvPr/>
              </p:nvSpPr>
              <p:spPr>
                <a:xfrm>
                  <a:off x="0" y="0"/>
                  <a:ext cx="545886" cy="485339"/>
                </a:xfrm>
                <a:prstGeom prst="roundRect">
                  <a:avLst>
                    <a:gd name="adj" fmla="val 262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368" name="Agrupar"/>
                <p:cNvGrpSpPr/>
                <p:nvPr/>
              </p:nvGrpSpPr>
              <p:grpSpPr>
                <a:xfrm>
                  <a:off x="202304" y="26346"/>
                  <a:ext cx="146034" cy="432649"/>
                  <a:chOff x="6811" y="0"/>
                  <a:chExt cx="146034" cy="432646"/>
                </a:xfrm>
              </p:grpSpPr>
              <p:sp>
                <p:nvSpPr>
                  <p:cNvPr id="366" name="Rectángulo redondeado"/>
                  <p:cNvSpPr/>
                  <p:nvPr/>
                </p:nvSpPr>
                <p:spPr>
                  <a:xfrm>
                    <a:off x="6811" y="0"/>
                    <a:ext cx="146034" cy="43264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9525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aphicFrame>
                <p:nvGraphicFramePr>
                  <p:cNvPr id="367" name="Table 2-1-2-4-1-1-1-1-5-3-1-3-3-1-1-1-1-2-4-3-1-4-2-3-1-1-2-1-4-2-4-6-1-1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1658526668"/>
                      </p:ext>
                    </p:extLst>
                  </p:nvPr>
                </p:nvGraphicFramePr>
                <p:xfrm>
                  <a:off x="25400" y="44872"/>
                  <a:ext cx="126999" cy="365753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-34927"/>
                                <a:satOff val="-6987"/>
                                <a:lumOff val="-1943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1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2"/>
                          </a:ext>
                        </a:extLst>
                      </a:tr>
                    </a:tbl>
                  </a:graphicData>
                </a:graphic>
              </p:graphicFrame>
            </p:grpSp>
            <p:grpSp>
              <p:nvGrpSpPr>
                <p:cNvPr id="371" name="Agrupar"/>
                <p:cNvGrpSpPr/>
                <p:nvPr/>
              </p:nvGrpSpPr>
              <p:grpSpPr>
                <a:xfrm>
                  <a:off x="34677" y="26346"/>
                  <a:ext cx="146034" cy="432649"/>
                  <a:chOff x="6811" y="0"/>
                  <a:chExt cx="146034" cy="432646"/>
                </a:xfrm>
              </p:grpSpPr>
              <p:sp>
                <p:nvSpPr>
                  <p:cNvPr id="369" name="Rectángulo redondeado"/>
                  <p:cNvSpPr/>
                  <p:nvPr/>
                </p:nvSpPr>
                <p:spPr>
                  <a:xfrm>
                    <a:off x="6811" y="0"/>
                    <a:ext cx="146034" cy="43264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9525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aphicFrame>
                <p:nvGraphicFramePr>
                  <p:cNvPr id="370" name="Table 2-1-2-4-1-1-1-1-5-3-1-3-3-1-1-1-1-2-4-3-1-4-2-3-1-1-2-1-4-2-4-6-2-1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2256034385"/>
                      </p:ext>
                    </p:extLst>
                  </p:nvPr>
                </p:nvGraphicFramePr>
                <p:xfrm>
                  <a:off x="25400" y="44873"/>
                  <a:ext cx="126999" cy="365753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-34927"/>
                                <a:satOff val="-6987"/>
                                <a:lumOff val="-1943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1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2"/>
                          </a:ext>
                        </a:extLst>
                      </a:tr>
                    </a:tbl>
                  </a:graphicData>
                </a:graphic>
              </p:graphicFrame>
            </p:grpSp>
          </p:grpSp>
        </p:grpSp>
        <p:grpSp>
          <p:nvGrpSpPr>
            <p:cNvPr id="387" name="Agrupar"/>
            <p:cNvGrpSpPr/>
            <p:nvPr/>
          </p:nvGrpSpPr>
          <p:grpSpPr>
            <a:xfrm>
              <a:off x="65351" y="3508347"/>
              <a:ext cx="944077" cy="485345"/>
              <a:chOff x="0" y="0"/>
              <a:chExt cx="944076" cy="485342"/>
            </a:xfrm>
          </p:grpSpPr>
          <p:graphicFrame>
            <p:nvGraphicFramePr>
              <p:cNvPr id="374" name="Table 2-1-2-4-1-1-1-1-5-3-1-3-3-1-1-1-1-2-4-3-1-4-2-3-1-1-2-1-3-4-4-2"/>
              <p:cNvGraphicFramePr/>
              <p:nvPr/>
            </p:nvGraphicFramePr>
            <p:xfrm>
              <a:off x="791676" y="27947"/>
              <a:ext cx="152400" cy="457197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5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a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b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c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375" name="Línea"/>
              <p:cNvSpPr/>
              <p:nvPr/>
            </p:nvSpPr>
            <p:spPr>
              <a:xfrm>
                <a:off x="581092" y="211628"/>
                <a:ext cx="16246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386" name="Agrupar"/>
              <p:cNvGrpSpPr/>
              <p:nvPr/>
            </p:nvGrpSpPr>
            <p:grpSpPr>
              <a:xfrm>
                <a:off x="0" y="0"/>
                <a:ext cx="545887" cy="485342"/>
                <a:chOff x="0" y="0"/>
                <a:chExt cx="545886" cy="485339"/>
              </a:xfrm>
            </p:grpSpPr>
            <p:grpSp>
              <p:nvGrpSpPr>
                <p:cNvPr id="378" name="Agrupar"/>
                <p:cNvGrpSpPr/>
                <p:nvPr/>
              </p:nvGrpSpPr>
              <p:grpSpPr>
                <a:xfrm>
                  <a:off x="365957" y="26346"/>
                  <a:ext cx="146034" cy="432649"/>
                  <a:chOff x="6811" y="0"/>
                  <a:chExt cx="146034" cy="432646"/>
                </a:xfrm>
              </p:grpSpPr>
              <p:sp>
                <p:nvSpPr>
                  <p:cNvPr id="376" name="Rectángulo redondeado"/>
                  <p:cNvSpPr/>
                  <p:nvPr/>
                </p:nvSpPr>
                <p:spPr>
                  <a:xfrm>
                    <a:off x="6811" y="0"/>
                    <a:ext cx="146034" cy="43264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9525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aphicFrame>
                <p:nvGraphicFramePr>
                  <p:cNvPr id="377" name="Table 2-1-2-4-1-1-1-1-5-3-1-3-3-1-1-1-1-2-4-3-1-4-2-3-1-1-2-1-4-2-4-6-4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3942025323"/>
                      </p:ext>
                    </p:extLst>
                  </p:nvPr>
                </p:nvGraphicFramePr>
                <p:xfrm>
                  <a:off x="25400" y="44872"/>
                  <a:ext cx="126999" cy="365753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-34927"/>
                                <a:satOff val="-6987"/>
                                <a:lumOff val="-1943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1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2"/>
                          </a:ext>
                        </a:extLst>
                      </a:tr>
                    </a:tbl>
                  </a:graphicData>
                </a:graphic>
              </p:graphicFrame>
            </p:grpSp>
            <p:sp>
              <p:nvSpPr>
                <p:cNvPr id="379" name="Rectángulo redondeado"/>
                <p:cNvSpPr/>
                <p:nvPr/>
              </p:nvSpPr>
              <p:spPr>
                <a:xfrm>
                  <a:off x="0" y="0"/>
                  <a:ext cx="545886" cy="485339"/>
                </a:xfrm>
                <a:prstGeom prst="roundRect">
                  <a:avLst>
                    <a:gd name="adj" fmla="val 262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382" name="Agrupar"/>
                <p:cNvGrpSpPr/>
                <p:nvPr/>
              </p:nvGrpSpPr>
              <p:grpSpPr>
                <a:xfrm>
                  <a:off x="202304" y="26346"/>
                  <a:ext cx="146034" cy="432649"/>
                  <a:chOff x="6811" y="0"/>
                  <a:chExt cx="146034" cy="432646"/>
                </a:xfrm>
              </p:grpSpPr>
              <p:sp>
                <p:nvSpPr>
                  <p:cNvPr id="380" name="Rectángulo redondeado"/>
                  <p:cNvSpPr/>
                  <p:nvPr/>
                </p:nvSpPr>
                <p:spPr>
                  <a:xfrm>
                    <a:off x="6811" y="0"/>
                    <a:ext cx="146034" cy="43264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9525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aphicFrame>
                <p:nvGraphicFramePr>
                  <p:cNvPr id="381" name="Table 2-1-2-4-1-1-1-1-5-3-1-3-3-1-1-1-1-2-4-3-1-4-2-3-1-1-2-1-4-2-4-6-1-2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781332584"/>
                      </p:ext>
                    </p:extLst>
                  </p:nvPr>
                </p:nvGraphicFramePr>
                <p:xfrm>
                  <a:off x="25400" y="44872"/>
                  <a:ext cx="126999" cy="365753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-34927"/>
                                <a:satOff val="-6987"/>
                                <a:lumOff val="-1943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1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2"/>
                          </a:ext>
                        </a:extLst>
                      </a:tr>
                    </a:tbl>
                  </a:graphicData>
                </a:graphic>
              </p:graphicFrame>
            </p:grpSp>
            <p:grpSp>
              <p:nvGrpSpPr>
                <p:cNvPr id="385" name="Agrupar"/>
                <p:cNvGrpSpPr/>
                <p:nvPr/>
              </p:nvGrpSpPr>
              <p:grpSpPr>
                <a:xfrm>
                  <a:off x="34677" y="26346"/>
                  <a:ext cx="146034" cy="432649"/>
                  <a:chOff x="6811" y="0"/>
                  <a:chExt cx="146034" cy="432646"/>
                </a:xfrm>
              </p:grpSpPr>
              <p:sp>
                <p:nvSpPr>
                  <p:cNvPr id="383" name="Rectángulo redondeado"/>
                  <p:cNvSpPr/>
                  <p:nvPr/>
                </p:nvSpPr>
                <p:spPr>
                  <a:xfrm>
                    <a:off x="6811" y="0"/>
                    <a:ext cx="146034" cy="43264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9525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aphicFrame>
                <p:nvGraphicFramePr>
                  <p:cNvPr id="384" name="Table 2-1-2-4-1-1-1-1-5-3-1-3-3-1-1-1-1-2-4-3-1-4-2-3-1-1-2-1-4-2-4-6-2-2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806500794"/>
                      </p:ext>
                    </p:extLst>
                  </p:nvPr>
                </p:nvGraphicFramePr>
                <p:xfrm>
                  <a:off x="25400" y="44873"/>
                  <a:ext cx="126999" cy="365753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-34927"/>
                                <a:satOff val="-6987"/>
                                <a:lumOff val="-1943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1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2"/>
                          </a:ext>
                        </a:extLst>
                      </a:tr>
                    </a:tbl>
                  </a:graphicData>
                </a:graphic>
              </p:graphicFrame>
            </p:grpSp>
          </p:grpSp>
        </p:grpSp>
        <p:grpSp>
          <p:nvGrpSpPr>
            <p:cNvPr id="401" name="Agrupar"/>
            <p:cNvGrpSpPr/>
            <p:nvPr/>
          </p:nvGrpSpPr>
          <p:grpSpPr>
            <a:xfrm>
              <a:off x="65351" y="4313668"/>
              <a:ext cx="944078" cy="485345"/>
              <a:chOff x="0" y="0"/>
              <a:chExt cx="944077" cy="485342"/>
            </a:xfrm>
          </p:grpSpPr>
          <p:graphicFrame>
            <p:nvGraphicFramePr>
              <p:cNvPr id="388" name="Table 2-1-2-4-1-1-1-1-5-3-1-3-3-1-1-1-1-2-4-3-1-4-2-3-1-1-2-1-3-4-4-3"/>
              <p:cNvGraphicFramePr/>
              <p:nvPr/>
            </p:nvGraphicFramePr>
            <p:xfrm>
              <a:off x="791677" y="27947"/>
              <a:ext cx="152400" cy="457197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5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T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F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T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389" name="Línea"/>
              <p:cNvSpPr/>
              <p:nvPr/>
            </p:nvSpPr>
            <p:spPr>
              <a:xfrm>
                <a:off x="581093" y="211628"/>
                <a:ext cx="162464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400" name="Agrupar"/>
              <p:cNvGrpSpPr/>
              <p:nvPr/>
            </p:nvGrpSpPr>
            <p:grpSpPr>
              <a:xfrm>
                <a:off x="0" y="0"/>
                <a:ext cx="545887" cy="485342"/>
                <a:chOff x="0" y="0"/>
                <a:chExt cx="545886" cy="485339"/>
              </a:xfrm>
            </p:grpSpPr>
            <p:grpSp>
              <p:nvGrpSpPr>
                <p:cNvPr id="392" name="Agrupar"/>
                <p:cNvGrpSpPr/>
                <p:nvPr/>
              </p:nvGrpSpPr>
              <p:grpSpPr>
                <a:xfrm>
                  <a:off x="365957" y="26346"/>
                  <a:ext cx="146034" cy="432649"/>
                  <a:chOff x="6811" y="0"/>
                  <a:chExt cx="146034" cy="432646"/>
                </a:xfrm>
              </p:grpSpPr>
              <p:sp>
                <p:nvSpPr>
                  <p:cNvPr id="390" name="Rectángulo redondeado"/>
                  <p:cNvSpPr/>
                  <p:nvPr/>
                </p:nvSpPr>
                <p:spPr>
                  <a:xfrm>
                    <a:off x="6811" y="0"/>
                    <a:ext cx="146034" cy="43264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9525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aphicFrame>
                <p:nvGraphicFramePr>
                  <p:cNvPr id="391" name="Table 2-1-2-4-1-1-1-1-5-3-1-3-3-1-1-1-1-2-4-3-1-4-2-3-1-1-2-1-4-2-4-6-5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1162577472"/>
                      </p:ext>
                    </p:extLst>
                  </p:nvPr>
                </p:nvGraphicFramePr>
                <p:xfrm>
                  <a:off x="25400" y="44872"/>
                  <a:ext cx="126999" cy="365753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-34927"/>
                                <a:satOff val="-6987"/>
                                <a:lumOff val="-1943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1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2"/>
                          </a:ext>
                        </a:extLst>
                      </a:tr>
                    </a:tbl>
                  </a:graphicData>
                </a:graphic>
              </p:graphicFrame>
            </p:grpSp>
            <p:sp>
              <p:nvSpPr>
                <p:cNvPr id="393" name="Rectángulo redondeado"/>
                <p:cNvSpPr/>
                <p:nvPr/>
              </p:nvSpPr>
              <p:spPr>
                <a:xfrm>
                  <a:off x="0" y="0"/>
                  <a:ext cx="545886" cy="485339"/>
                </a:xfrm>
                <a:prstGeom prst="roundRect">
                  <a:avLst>
                    <a:gd name="adj" fmla="val 262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396" name="Agrupar"/>
                <p:cNvGrpSpPr/>
                <p:nvPr/>
              </p:nvGrpSpPr>
              <p:grpSpPr>
                <a:xfrm>
                  <a:off x="202304" y="26346"/>
                  <a:ext cx="146034" cy="432649"/>
                  <a:chOff x="6811" y="0"/>
                  <a:chExt cx="146034" cy="432646"/>
                </a:xfrm>
              </p:grpSpPr>
              <p:sp>
                <p:nvSpPr>
                  <p:cNvPr id="394" name="Rectángulo redondeado"/>
                  <p:cNvSpPr/>
                  <p:nvPr/>
                </p:nvSpPr>
                <p:spPr>
                  <a:xfrm>
                    <a:off x="6811" y="0"/>
                    <a:ext cx="146034" cy="43264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9525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aphicFrame>
                <p:nvGraphicFramePr>
                  <p:cNvPr id="395" name="Table 2-1-2-4-1-1-1-1-5-3-1-3-3-1-1-1-1-2-4-3-1-4-2-3-1-1-2-1-4-2-4-6-1-3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4244649235"/>
                      </p:ext>
                    </p:extLst>
                  </p:nvPr>
                </p:nvGraphicFramePr>
                <p:xfrm>
                  <a:off x="25400" y="44872"/>
                  <a:ext cx="126999" cy="365753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-34927"/>
                                <a:satOff val="-6987"/>
                                <a:lumOff val="-1943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1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2"/>
                          </a:ext>
                        </a:extLst>
                      </a:tr>
                    </a:tbl>
                  </a:graphicData>
                </a:graphic>
              </p:graphicFrame>
            </p:grpSp>
            <p:grpSp>
              <p:nvGrpSpPr>
                <p:cNvPr id="399" name="Agrupar"/>
                <p:cNvGrpSpPr/>
                <p:nvPr/>
              </p:nvGrpSpPr>
              <p:grpSpPr>
                <a:xfrm>
                  <a:off x="34677" y="26346"/>
                  <a:ext cx="146034" cy="432649"/>
                  <a:chOff x="6811" y="0"/>
                  <a:chExt cx="146034" cy="432646"/>
                </a:xfrm>
              </p:grpSpPr>
              <p:sp>
                <p:nvSpPr>
                  <p:cNvPr id="397" name="Rectángulo redondeado"/>
                  <p:cNvSpPr/>
                  <p:nvPr/>
                </p:nvSpPr>
                <p:spPr>
                  <a:xfrm>
                    <a:off x="6811" y="0"/>
                    <a:ext cx="146034" cy="43264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9525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aphicFrame>
                <p:nvGraphicFramePr>
                  <p:cNvPr id="398" name="Table 2-1-2-4-1-1-1-1-5-3-1-3-3-1-1-1-1-2-4-3-1-4-2-3-1-1-2-1-4-2-4-6-2-3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3299801456"/>
                      </p:ext>
                    </p:extLst>
                  </p:nvPr>
                </p:nvGraphicFramePr>
                <p:xfrm>
                  <a:off x="25400" y="44873"/>
                  <a:ext cx="126999" cy="365753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-34927"/>
                                <a:satOff val="-6987"/>
                                <a:lumOff val="-1943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1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2"/>
                          </a:ext>
                        </a:extLst>
                      </a:tr>
                    </a:tbl>
                  </a:graphicData>
                </a:graphic>
              </p:graphicFrame>
            </p:grpSp>
          </p:grpSp>
        </p:grpSp>
        <p:grpSp>
          <p:nvGrpSpPr>
            <p:cNvPr id="417" name="Agrupar"/>
            <p:cNvGrpSpPr/>
            <p:nvPr/>
          </p:nvGrpSpPr>
          <p:grpSpPr>
            <a:xfrm>
              <a:off x="66741" y="6159165"/>
              <a:ext cx="966697" cy="485345"/>
              <a:chOff x="0" y="222250"/>
              <a:chExt cx="966696" cy="485342"/>
            </a:xfrm>
          </p:grpSpPr>
          <p:sp>
            <p:nvSpPr>
              <p:cNvPr id="402" name="Línea"/>
              <p:cNvSpPr/>
              <p:nvPr/>
            </p:nvSpPr>
            <p:spPr>
              <a:xfrm>
                <a:off x="581092" y="433878"/>
                <a:ext cx="16246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413" name="Agrupar"/>
              <p:cNvGrpSpPr/>
              <p:nvPr/>
            </p:nvGrpSpPr>
            <p:grpSpPr>
              <a:xfrm>
                <a:off x="0" y="222250"/>
                <a:ext cx="545887" cy="485342"/>
                <a:chOff x="0" y="222250"/>
                <a:chExt cx="545886" cy="485339"/>
              </a:xfrm>
            </p:grpSpPr>
            <p:grpSp>
              <p:nvGrpSpPr>
                <p:cNvPr id="405" name="Agrupar"/>
                <p:cNvGrpSpPr/>
                <p:nvPr/>
              </p:nvGrpSpPr>
              <p:grpSpPr>
                <a:xfrm>
                  <a:off x="365957" y="248596"/>
                  <a:ext cx="146034" cy="432649"/>
                  <a:chOff x="6811" y="222250"/>
                  <a:chExt cx="146034" cy="432646"/>
                </a:xfrm>
              </p:grpSpPr>
              <p:sp>
                <p:nvSpPr>
                  <p:cNvPr id="403" name="Rectángulo redondeado"/>
                  <p:cNvSpPr/>
                  <p:nvPr/>
                </p:nvSpPr>
                <p:spPr>
                  <a:xfrm>
                    <a:off x="6811" y="222250"/>
                    <a:ext cx="146034" cy="43264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9525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aphicFrame>
                <p:nvGraphicFramePr>
                  <p:cNvPr id="404" name="Table 2-1-2-4-1-1-1-1-5-3-1-3-3-1-1-1-1-2-4-3-1-4-2-3-1-1-2-1-4-2-4-6-6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4120845960"/>
                      </p:ext>
                    </p:extLst>
                  </p:nvPr>
                </p:nvGraphicFramePr>
                <p:xfrm>
                  <a:off x="25400" y="267122"/>
                  <a:ext cx="126999" cy="365753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-34927"/>
                                <a:satOff val="-6987"/>
                                <a:lumOff val="-1943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1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2"/>
                          </a:ext>
                        </a:extLst>
                      </a:tr>
                    </a:tbl>
                  </a:graphicData>
                </a:graphic>
              </p:graphicFrame>
            </p:grpSp>
            <p:sp>
              <p:nvSpPr>
                <p:cNvPr id="406" name="Rectángulo redondeado"/>
                <p:cNvSpPr/>
                <p:nvPr/>
              </p:nvSpPr>
              <p:spPr>
                <a:xfrm>
                  <a:off x="0" y="222250"/>
                  <a:ext cx="545886" cy="485339"/>
                </a:xfrm>
                <a:prstGeom prst="roundRect">
                  <a:avLst>
                    <a:gd name="adj" fmla="val 262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409" name="Agrupar"/>
                <p:cNvGrpSpPr/>
                <p:nvPr/>
              </p:nvGrpSpPr>
              <p:grpSpPr>
                <a:xfrm>
                  <a:off x="202304" y="248596"/>
                  <a:ext cx="146034" cy="432649"/>
                  <a:chOff x="6811" y="222250"/>
                  <a:chExt cx="146034" cy="432646"/>
                </a:xfrm>
              </p:grpSpPr>
              <p:sp>
                <p:nvSpPr>
                  <p:cNvPr id="407" name="Rectángulo redondeado"/>
                  <p:cNvSpPr/>
                  <p:nvPr/>
                </p:nvSpPr>
                <p:spPr>
                  <a:xfrm>
                    <a:off x="6811" y="222250"/>
                    <a:ext cx="146034" cy="43264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9525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aphicFrame>
                <p:nvGraphicFramePr>
                  <p:cNvPr id="408" name="Table 2-1-2-4-1-1-1-1-5-3-1-3-3-1-1-1-1-2-4-3-1-4-2-3-1-1-2-1-4-2-4-6-1-4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3399910079"/>
                      </p:ext>
                    </p:extLst>
                  </p:nvPr>
                </p:nvGraphicFramePr>
                <p:xfrm>
                  <a:off x="25400" y="267122"/>
                  <a:ext cx="126999" cy="365753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-34927"/>
                                <a:satOff val="-6987"/>
                                <a:lumOff val="-1943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1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2"/>
                          </a:ext>
                        </a:extLst>
                      </a:tr>
                    </a:tbl>
                  </a:graphicData>
                </a:graphic>
              </p:graphicFrame>
            </p:grpSp>
            <p:grpSp>
              <p:nvGrpSpPr>
                <p:cNvPr id="412" name="Agrupar"/>
                <p:cNvGrpSpPr/>
                <p:nvPr/>
              </p:nvGrpSpPr>
              <p:grpSpPr>
                <a:xfrm>
                  <a:off x="34677" y="248596"/>
                  <a:ext cx="146034" cy="432649"/>
                  <a:chOff x="6811" y="222250"/>
                  <a:chExt cx="146034" cy="432646"/>
                </a:xfrm>
              </p:grpSpPr>
              <p:sp>
                <p:nvSpPr>
                  <p:cNvPr id="410" name="Rectángulo redondeado"/>
                  <p:cNvSpPr/>
                  <p:nvPr/>
                </p:nvSpPr>
                <p:spPr>
                  <a:xfrm>
                    <a:off x="6811" y="222250"/>
                    <a:ext cx="146034" cy="43264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9525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aphicFrame>
                <p:nvGraphicFramePr>
                  <p:cNvPr id="411" name="Table 2-1-2-4-1-1-1-1-5-3-1-3-3-1-1-1-1-2-4-3-1-4-2-3-1-1-2-1-4-2-4-6-2-4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1359859362"/>
                      </p:ext>
                    </p:extLst>
                  </p:nvPr>
                </p:nvGraphicFramePr>
                <p:xfrm>
                  <a:off x="25400" y="267123"/>
                  <a:ext cx="126999" cy="365753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-34927"/>
                                <a:satOff val="-6987"/>
                                <a:lumOff val="-1943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1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2"/>
                          </a:ext>
                        </a:extLst>
                      </a:tr>
                    </a:tbl>
                  </a:graphicData>
                </a:graphic>
              </p:graphicFrame>
            </p:grpSp>
          </p:grpSp>
          <p:grpSp>
            <p:nvGrpSpPr>
              <p:cNvPr id="416" name="Agrupar"/>
              <p:cNvGrpSpPr/>
              <p:nvPr/>
            </p:nvGrpSpPr>
            <p:grpSpPr>
              <a:xfrm>
                <a:off x="782562" y="222250"/>
                <a:ext cx="184134" cy="470749"/>
                <a:chOff x="0" y="222250"/>
                <a:chExt cx="184134" cy="470746"/>
              </a:xfrm>
            </p:grpSpPr>
            <p:sp>
              <p:nvSpPr>
                <p:cNvPr id="414" name="Rectángulo redondeado"/>
                <p:cNvSpPr/>
                <p:nvPr/>
              </p:nvSpPr>
              <p:spPr>
                <a:xfrm>
                  <a:off x="0" y="222250"/>
                  <a:ext cx="184134" cy="4707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custDash>
                    <a:ds d="200000" sp="200000"/>
                  </a:custDash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415" name="Table 2-1-2-4-1-1-1-1-5-3-1-3-3-1-1-1-1-2-4-3-1-4-2-3-1-1-2-1-4-2-1-2-2"/>
                <p:cNvGraphicFramePr/>
                <p:nvPr>
                  <p:extLst>
                    <p:ext uri="{D42A27DB-BD31-4B8C-83A1-F6EECF244321}">
                      <p14:modId xmlns:p14="http://schemas.microsoft.com/office/powerpoint/2010/main" val="1359129136"/>
                    </p:ext>
                  </p:extLst>
                </p:nvPr>
              </p:nvGraphicFramePr>
              <p:xfrm>
                <a:off x="31288" y="267123"/>
                <a:ext cx="127000" cy="365755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/>
                          </a:p>
                        </a:txBody>
                        <a:tcPr marL="0" marR="0" marT="0" marB="0" anchor="ctr" horzOverflow="overflow">
                          <a:solidFill>
                            <a:schemeClr val="accent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rgbClr val="407BAA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</p:grpSp>
        </p:grpSp>
        <p:grpSp>
          <p:nvGrpSpPr>
            <p:cNvPr id="431" name="Agrupar"/>
            <p:cNvGrpSpPr/>
            <p:nvPr/>
          </p:nvGrpSpPr>
          <p:grpSpPr>
            <a:xfrm>
              <a:off x="65351" y="5118989"/>
              <a:ext cx="944077" cy="485345"/>
              <a:chOff x="0" y="0"/>
              <a:chExt cx="944076" cy="485342"/>
            </a:xfrm>
          </p:grpSpPr>
          <p:graphicFrame>
            <p:nvGraphicFramePr>
              <p:cNvPr id="418" name="Table 2-1-2-4-1-1-1-1-5-3-1-3-3-1-1-1-1-2-4-3-1-4-2-3-1-1-2-1-3-4-4-2-1"/>
              <p:cNvGraphicFramePr/>
              <p:nvPr/>
            </p:nvGraphicFramePr>
            <p:xfrm>
              <a:off x="791676" y="27947"/>
              <a:ext cx="152400" cy="457197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5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a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b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 b="1">
                              <a:solidFill>
                                <a:srgbClr val="FFFFFF"/>
                              </a:solidFill>
                            </a:rPr>
                            <a:t>c</a:t>
                          </a:r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419" name="Línea"/>
              <p:cNvSpPr/>
              <p:nvPr/>
            </p:nvSpPr>
            <p:spPr>
              <a:xfrm>
                <a:off x="581092" y="211628"/>
                <a:ext cx="16246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430" name="Agrupar"/>
              <p:cNvGrpSpPr/>
              <p:nvPr/>
            </p:nvGrpSpPr>
            <p:grpSpPr>
              <a:xfrm>
                <a:off x="0" y="0"/>
                <a:ext cx="545887" cy="485342"/>
                <a:chOff x="0" y="0"/>
                <a:chExt cx="545886" cy="485339"/>
              </a:xfrm>
            </p:grpSpPr>
            <p:grpSp>
              <p:nvGrpSpPr>
                <p:cNvPr id="422" name="Agrupar"/>
                <p:cNvGrpSpPr/>
                <p:nvPr/>
              </p:nvGrpSpPr>
              <p:grpSpPr>
                <a:xfrm>
                  <a:off x="365957" y="26346"/>
                  <a:ext cx="146034" cy="432649"/>
                  <a:chOff x="6811" y="0"/>
                  <a:chExt cx="146034" cy="432646"/>
                </a:xfrm>
              </p:grpSpPr>
              <p:sp>
                <p:nvSpPr>
                  <p:cNvPr id="420" name="Rectángulo redondeado"/>
                  <p:cNvSpPr/>
                  <p:nvPr/>
                </p:nvSpPr>
                <p:spPr>
                  <a:xfrm>
                    <a:off x="6811" y="0"/>
                    <a:ext cx="146034" cy="43264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9525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aphicFrame>
                <p:nvGraphicFramePr>
                  <p:cNvPr id="421" name="Table 2-1-2-4-1-1-1-1-5-3-1-3-3-1-1-1-1-2-4-3-1-4-2-3-1-1-2-1-4-2-4-6-4-1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1306013681"/>
                      </p:ext>
                    </p:extLst>
                  </p:nvPr>
                </p:nvGraphicFramePr>
                <p:xfrm>
                  <a:off x="25400" y="44872"/>
                  <a:ext cx="126999" cy="365753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-34927"/>
                                <a:satOff val="-6987"/>
                                <a:lumOff val="-1943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1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2"/>
                          </a:ext>
                        </a:extLst>
                      </a:tr>
                    </a:tbl>
                  </a:graphicData>
                </a:graphic>
              </p:graphicFrame>
            </p:grpSp>
            <p:sp>
              <p:nvSpPr>
                <p:cNvPr id="423" name="Rectángulo redondeado"/>
                <p:cNvSpPr/>
                <p:nvPr/>
              </p:nvSpPr>
              <p:spPr>
                <a:xfrm>
                  <a:off x="0" y="0"/>
                  <a:ext cx="545886" cy="485339"/>
                </a:xfrm>
                <a:prstGeom prst="roundRect">
                  <a:avLst>
                    <a:gd name="adj" fmla="val 262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426" name="Agrupar"/>
                <p:cNvGrpSpPr/>
                <p:nvPr/>
              </p:nvGrpSpPr>
              <p:grpSpPr>
                <a:xfrm>
                  <a:off x="202304" y="26346"/>
                  <a:ext cx="146034" cy="432649"/>
                  <a:chOff x="6811" y="0"/>
                  <a:chExt cx="146034" cy="432646"/>
                </a:xfrm>
              </p:grpSpPr>
              <p:sp>
                <p:nvSpPr>
                  <p:cNvPr id="424" name="Rectángulo redondeado"/>
                  <p:cNvSpPr/>
                  <p:nvPr/>
                </p:nvSpPr>
                <p:spPr>
                  <a:xfrm>
                    <a:off x="6811" y="0"/>
                    <a:ext cx="146034" cy="43264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9525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aphicFrame>
                <p:nvGraphicFramePr>
                  <p:cNvPr id="425" name="Table 2-1-2-4-1-1-1-1-5-3-1-3-3-1-1-1-1-2-4-3-1-4-2-3-1-1-2-1-4-2-4-6-1-2-1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4244120312"/>
                      </p:ext>
                    </p:extLst>
                  </p:nvPr>
                </p:nvGraphicFramePr>
                <p:xfrm>
                  <a:off x="25400" y="44872"/>
                  <a:ext cx="126999" cy="365753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-34927"/>
                                <a:satOff val="-6987"/>
                                <a:lumOff val="-1943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1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2"/>
                          </a:ext>
                        </a:extLst>
                      </a:tr>
                    </a:tbl>
                  </a:graphicData>
                </a:graphic>
              </p:graphicFrame>
            </p:grpSp>
            <p:grpSp>
              <p:nvGrpSpPr>
                <p:cNvPr id="429" name="Agrupar"/>
                <p:cNvGrpSpPr/>
                <p:nvPr/>
              </p:nvGrpSpPr>
              <p:grpSpPr>
                <a:xfrm>
                  <a:off x="34677" y="26346"/>
                  <a:ext cx="146034" cy="432649"/>
                  <a:chOff x="6811" y="0"/>
                  <a:chExt cx="146034" cy="432646"/>
                </a:xfrm>
              </p:grpSpPr>
              <p:sp>
                <p:nvSpPr>
                  <p:cNvPr id="427" name="Rectángulo redondeado"/>
                  <p:cNvSpPr/>
                  <p:nvPr/>
                </p:nvSpPr>
                <p:spPr>
                  <a:xfrm>
                    <a:off x="6811" y="0"/>
                    <a:ext cx="146034" cy="432646"/>
                  </a:xfrm>
                  <a:prstGeom prst="roundRect">
                    <a:avLst>
                      <a:gd name="adj" fmla="val 50000"/>
                    </a:avLst>
                  </a:prstGeom>
                  <a:noFill/>
                  <a:ln w="9525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4570" tIns="54570" rIns="54570" bIns="54570" numCol="1" anchor="ctr">
                    <a:noAutofit/>
                  </a:bodyPr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aphicFrame>
                <p:nvGraphicFramePr>
                  <p:cNvPr id="428" name="Table 2-1-2-4-1-1-1-1-5-3-1-3-3-1-1-1-1-2-4-3-1-4-2-3-1-1-2-1-4-2-4-6-2-2-1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982569137"/>
                      </p:ext>
                    </p:extLst>
                  </p:nvPr>
                </p:nvGraphicFramePr>
                <p:xfrm>
                  <a:off x="25400" y="44873"/>
                  <a:ext cx="126999" cy="365753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-34927"/>
                                <a:satOff val="-6987"/>
                                <a:lumOff val="-1943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1"/>
                          </a:ext>
                        </a:extLst>
                      </a:tr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2"/>
                          </a:ext>
                        </a:extLst>
                      </a:tr>
                    </a:tbl>
                  </a:graphicData>
                </a:graphic>
              </p:graphicFrame>
            </p:grpSp>
          </p:grpSp>
        </p:grpSp>
      </p:grpSp>
      <p:sp>
        <p:nvSpPr>
          <p:cNvPr id="433" name="imap(.x, .f, ...) is shorthand for map2(.x, names(.x), .f) or  map2(.x, seq_along(.x), .f)  depending on whether .x is named or not."/>
          <p:cNvSpPr txBox="1"/>
          <p:nvPr/>
        </p:nvSpPr>
        <p:spPr>
          <a:xfrm>
            <a:off x="4608858" y="8176977"/>
            <a:ext cx="3346422" cy="516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/>
              <a:t>imap</a:t>
            </a:r>
            <a:r>
              <a:rPr sz="1100" b="1" dirty="0"/>
              <a:t>(.x, .f, ...)</a:t>
            </a:r>
            <a:r>
              <a:rPr sz="1100" dirty="0">
                <a:solidFill>
                  <a:srgbClr val="373A3C"/>
                </a:solidFill>
              </a:rPr>
              <a:t> is shorthand for </a:t>
            </a:r>
            <a:r>
              <a:rPr sz="1100" b="1" dirty="0"/>
              <a:t>map2(.x, names(.x), .f)</a:t>
            </a:r>
            <a:r>
              <a:rPr sz="1100" dirty="0">
                <a:solidFill>
                  <a:srgbClr val="373A3C"/>
                </a:solidFill>
              </a:rPr>
              <a:t> or  </a:t>
            </a:r>
            <a:r>
              <a:rPr sz="1100" b="1" dirty="0"/>
              <a:t>map2(.x, </a:t>
            </a:r>
            <a:r>
              <a:rPr sz="1100" b="1" dirty="0" err="1"/>
              <a:t>seq_along</a:t>
            </a:r>
            <a:r>
              <a:rPr sz="1100" b="1" dirty="0"/>
              <a:t>(.x), .f)</a:t>
            </a:r>
            <a:r>
              <a:rPr sz="1100" dirty="0">
                <a:solidFill>
                  <a:srgbClr val="373A3C"/>
                </a:solidFill>
              </a:rPr>
              <a:t>  depending on whether </a:t>
            </a:r>
            <a:r>
              <a:rPr sz="1100" b="1" dirty="0"/>
              <a:t>.x</a:t>
            </a:r>
            <a:r>
              <a:rPr sz="1100" dirty="0">
                <a:solidFill>
                  <a:srgbClr val="373A3C"/>
                </a:solidFill>
              </a:rPr>
              <a:t> is named or not.</a:t>
            </a:r>
          </a:p>
        </p:txBody>
      </p:sp>
      <p:pic>
        <p:nvPicPr>
          <p:cNvPr id="434" name="purrr.png" descr="purrr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21683" y="213637"/>
            <a:ext cx="1358901" cy="157521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" name="Table 2-1-2-4-1-1-1-1-5-3-1-3-3-1-1-1-1-2-4-3-1-4-2-3-1-2-5">
            <a:extLst>
              <a:ext uri="{FF2B5EF4-FFF2-40B4-BE49-F238E27FC236}">
                <a16:creationId xmlns:a16="http://schemas.microsoft.com/office/drawing/2014/main" id="{3C73E620-2582-7F9A-7C3B-B0D7C3CE31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2759913"/>
              </p:ext>
            </p:extLst>
          </p:nvPr>
        </p:nvGraphicFramePr>
        <p:xfrm>
          <a:off x="6648246" y="2709322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-1-2-4-1-1-1-1-5-3-1-3-3-1-1-1-1-2-2-1-3-1-4-2-3-1-2-5">
            <a:extLst>
              <a:ext uri="{FF2B5EF4-FFF2-40B4-BE49-F238E27FC236}">
                <a16:creationId xmlns:a16="http://schemas.microsoft.com/office/drawing/2014/main" id="{C57B94A1-B8C0-F8CC-DB5E-B2D06B12D7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1508897"/>
              </p:ext>
            </p:extLst>
          </p:nvPr>
        </p:nvGraphicFramePr>
        <p:xfrm>
          <a:off x="6648246" y="2837080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2-1-2-4-1-1-1-1-5-3-1-3-3-1-1-1-1-2-1-1-2-1-4-2-3-1-2-5">
            <a:extLst>
              <a:ext uri="{FF2B5EF4-FFF2-40B4-BE49-F238E27FC236}">
                <a16:creationId xmlns:a16="http://schemas.microsoft.com/office/drawing/2014/main" id="{12E68D07-16A9-21B6-9A64-4F52E99285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3076792"/>
              </p:ext>
            </p:extLst>
          </p:nvPr>
        </p:nvGraphicFramePr>
        <p:xfrm>
          <a:off x="6648246" y="2964837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>
                        <a:hueOff val="2026753"/>
                        <a:satOff val="-20210"/>
                        <a:lumOff val="-2905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2-1-2-4-1-1-1-1-5-3-1-3-3-1-1-1-1-2-4-3-1-4-2-3-1-2-5">
            <a:extLst>
              <a:ext uri="{FF2B5EF4-FFF2-40B4-BE49-F238E27FC236}">
                <a16:creationId xmlns:a16="http://schemas.microsoft.com/office/drawing/2014/main" id="{935DF58C-4B8D-9D8E-9E15-7F3D371A20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2030690"/>
              </p:ext>
            </p:extLst>
          </p:nvPr>
        </p:nvGraphicFramePr>
        <p:xfrm>
          <a:off x="6892092" y="2702943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2-1-2-4-1-1-1-1-5-3-1-3-3-1-1-1-1-2-2-1-3-1-4-2-3-1-2-5">
            <a:extLst>
              <a:ext uri="{FF2B5EF4-FFF2-40B4-BE49-F238E27FC236}">
                <a16:creationId xmlns:a16="http://schemas.microsoft.com/office/drawing/2014/main" id="{DCC18FA7-AD10-0919-0BB2-BBBED2918B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8165837"/>
              </p:ext>
            </p:extLst>
          </p:nvPr>
        </p:nvGraphicFramePr>
        <p:xfrm>
          <a:off x="6892092" y="2830701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2-1-2-4-1-1-1-1-5-3-1-3-3-1-1-1-1-2-1-1-2-1-4-2-3-1-2-5">
            <a:extLst>
              <a:ext uri="{FF2B5EF4-FFF2-40B4-BE49-F238E27FC236}">
                <a16:creationId xmlns:a16="http://schemas.microsoft.com/office/drawing/2014/main" id="{9AAE1AF3-77FA-452D-D079-448DEADB65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6967634"/>
              </p:ext>
            </p:extLst>
          </p:nvPr>
        </p:nvGraphicFramePr>
        <p:xfrm>
          <a:off x="6892092" y="2958458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>
                        <a:hueOff val="2026753"/>
                        <a:satOff val="-20210"/>
                        <a:lumOff val="-2905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2-1-2-4-1-1-1-1-5-3-1-3-3-1-1-1-1-2-4-3-1-4-2-3-1-2-5">
            <a:extLst>
              <a:ext uri="{FF2B5EF4-FFF2-40B4-BE49-F238E27FC236}">
                <a16:creationId xmlns:a16="http://schemas.microsoft.com/office/drawing/2014/main" id="{4B4C23F2-151E-63F1-FB0B-4C944B98A6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7839624"/>
              </p:ext>
            </p:extLst>
          </p:nvPr>
        </p:nvGraphicFramePr>
        <p:xfrm>
          <a:off x="9610949" y="2702261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2-1-2-4-1-1-1-1-5-3-1-3-3-1-1-1-1-2-2-1-3-1-4-2-3-1-2-5">
            <a:extLst>
              <a:ext uri="{FF2B5EF4-FFF2-40B4-BE49-F238E27FC236}">
                <a16:creationId xmlns:a16="http://schemas.microsoft.com/office/drawing/2014/main" id="{D9B091A4-A30C-B97A-71B2-67F694A992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1140452"/>
              </p:ext>
            </p:extLst>
          </p:nvPr>
        </p:nvGraphicFramePr>
        <p:xfrm>
          <a:off x="9610949" y="2830019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2-1-2-4-1-1-1-1-5-3-1-3-3-1-1-1-1-2-1-1-2-1-4-2-3-1-2-5">
            <a:extLst>
              <a:ext uri="{FF2B5EF4-FFF2-40B4-BE49-F238E27FC236}">
                <a16:creationId xmlns:a16="http://schemas.microsoft.com/office/drawing/2014/main" id="{F70DBA71-71AA-111B-2247-F6FB4C0733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7104328"/>
              </p:ext>
            </p:extLst>
          </p:nvPr>
        </p:nvGraphicFramePr>
        <p:xfrm>
          <a:off x="9610949" y="2957776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>
                        <a:hueOff val="2026753"/>
                        <a:satOff val="-20210"/>
                        <a:lumOff val="-2905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2-1-2-4-1-1-1-1-5-3-1-3-3-1-1-1-1-2-4-3-1-4-2-3-1-2-5">
            <a:extLst>
              <a:ext uri="{FF2B5EF4-FFF2-40B4-BE49-F238E27FC236}">
                <a16:creationId xmlns:a16="http://schemas.microsoft.com/office/drawing/2014/main" id="{0DEB9BA4-0903-AE37-561C-651351655B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15519"/>
              </p:ext>
            </p:extLst>
          </p:nvPr>
        </p:nvGraphicFramePr>
        <p:xfrm>
          <a:off x="9794488" y="2702780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2-1-2-4-1-1-1-1-5-3-1-3-3-1-1-1-1-2-2-1-3-1-4-2-3-1-2-5">
            <a:extLst>
              <a:ext uri="{FF2B5EF4-FFF2-40B4-BE49-F238E27FC236}">
                <a16:creationId xmlns:a16="http://schemas.microsoft.com/office/drawing/2014/main" id="{9A1D02C1-AE68-E9DD-CB2C-D925C15C74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9276296"/>
              </p:ext>
            </p:extLst>
          </p:nvPr>
        </p:nvGraphicFramePr>
        <p:xfrm>
          <a:off x="9794488" y="2830538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2-1-2-4-1-1-1-1-5-3-1-3-3-1-1-1-1-2-1-1-2-1-4-2-3-1-2-5">
            <a:extLst>
              <a:ext uri="{FF2B5EF4-FFF2-40B4-BE49-F238E27FC236}">
                <a16:creationId xmlns:a16="http://schemas.microsoft.com/office/drawing/2014/main" id="{8D99E915-84CE-D945-5349-9C0924CE48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1247194"/>
              </p:ext>
            </p:extLst>
          </p:nvPr>
        </p:nvGraphicFramePr>
        <p:xfrm>
          <a:off x="9794488" y="2958295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>
                        <a:hueOff val="2026753"/>
                        <a:satOff val="-20210"/>
                        <a:lumOff val="-2905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2-1-2-4-1-1-1-1-5-3-1-3-3-1-1-1-1-2-4-3-1-4-2-3-1-2-5">
            <a:extLst>
              <a:ext uri="{FF2B5EF4-FFF2-40B4-BE49-F238E27FC236}">
                <a16:creationId xmlns:a16="http://schemas.microsoft.com/office/drawing/2014/main" id="{DE3480C4-67F0-D33A-234D-385EE0A996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4975683"/>
              </p:ext>
            </p:extLst>
          </p:nvPr>
        </p:nvGraphicFramePr>
        <p:xfrm>
          <a:off x="9982606" y="2702780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2-1-2-4-1-1-1-1-5-3-1-3-3-1-1-1-1-2-2-1-3-1-4-2-3-1-2-5">
            <a:extLst>
              <a:ext uri="{FF2B5EF4-FFF2-40B4-BE49-F238E27FC236}">
                <a16:creationId xmlns:a16="http://schemas.microsoft.com/office/drawing/2014/main" id="{390F16D3-A999-98D4-68BA-A7D0F5086A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3826514"/>
              </p:ext>
            </p:extLst>
          </p:nvPr>
        </p:nvGraphicFramePr>
        <p:xfrm>
          <a:off x="9982606" y="2830538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2-1-2-4-1-1-1-1-5-3-1-3-3-1-1-1-1-2-1-1-2-1-4-2-3-1-2-5">
            <a:extLst>
              <a:ext uri="{FF2B5EF4-FFF2-40B4-BE49-F238E27FC236}">
                <a16:creationId xmlns:a16="http://schemas.microsoft.com/office/drawing/2014/main" id="{C71DA383-E658-B5B7-65DC-A4564A2911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4080480"/>
              </p:ext>
            </p:extLst>
          </p:nvPr>
        </p:nvGraphicFramePr>
        <p:xfrm>
          <a:off x="9982606" y="2958295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>
                        <a:hueOff val="2026753"/>
                        <a:satOff val="-20210"/>
                        <a:lumOff val="-2905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2-1-2-4-1-1-1-1-5-3-1-3-3-1-1-1-1-2-4-3-1-4-2-3-1-2-5">
            <a:extLst>
              <a:ext uri="{FF2B5EF4-FFF2-40B4-BE49-F238E27FC236}">
                <a16:creationId xmlns:a16="http://schemas.microsoft.com/office/drawing/2014/main" id="{37B00081-9A08-A98F-D1B5-DF9B39C77B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3001878"/>
              </p:ext>
            </p:extLst>
          </p:nvPr>
        </p:nvGraphicFramePr>
        <p:xfrm>
          <a:off x="10928058" y="2694457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2-1-2-4-1-1-1-1-5-3-1-3-3-1-1-1-1-2-2-1-3-1-4-2-3-1-2-5">
            <a:extLst>
              <a:ext uri="{FF2B5EF4-FFF2-40B4-BE49-F238E27FC236}">
                <a16:creationId xmlns:a16="http://schemas.microsoft.com/office/drawing/2014/main" id="{6EDC0185-F974-87EA-EAF6-B91E9C4A3B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6148079"/>
              </p:ext>
            </p:extLst>
          </p:nvPr>
        </p:nvGraphicFramePr>
        <p:xfrm>
          <a:off x="10928058" y="2822215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2-1-2-4-1-1-1-1-5-3-1-3-3-1-1-1-1-2-1-1-2-1-4-2-3-1-2-5">
            <a:extLst>
              <a:ext uri="{FF2B5EF4-FFF2-40B4-BE49-F238E27FC236}">
                <a16:creationId xmlns:a16="http://schemas.microsoft.com/office/drawing/2014/main" id="{628C00BD-CB54-0952-D2D9-12F3FE32F6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5960010"/>
              </p:ext>
            </p:extLst>
          </p:nvPr>
        </p:nvGraphicFramePr>
        <p:xfrm>
          <a:off x="10928058" y="2949972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>
                        <a:hueOff val="2026753"/>
                        <a:satOff val="-20210"/>
                        <a:lumOff val="-2905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2-1-2-4-1-1-1-1-5-3-1-3-3-1-1-1-1-2-4-3-1-4-2-3-1-2-5">
            <a:extLst>
              <a:ext uri="{FF2B5EF4-FFF2-40B4-BE49-F238E27FC236}">
                <a16:creationId xmlns:a16="http://schemas.microsoft.com/office/drawing/2014/main" id="{980B5C7C-D41B-794E-140B-C4D308C5BA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432539"/>
              </p:ext>
            </p:extLst>
          </p:nvPr>
        </p:nvGraphicFramePr>
        <p:xfrm>
          <a:off x="11102741" y="2694901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-1-2-4-1-1-1-1-5-3-1-3-3-1-1-1-1-2-2-1-3-1-4-2-3-1-2-5">
            <a:extLst>
              <a:ext uri="{FF2B5EF4-FFF2-40B4-BE49-F238E27FC236}">
                <a16:creationId xmlns:a16="http://schemas.microsoft.com/office/drawing/2014/main" id="{7962DBD6-A0C8-2AEF-CF66-A22E28DF60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8729736"/>
              </p:ext>
            </p:extLst>
          </p:nvPr>
        </p:nvGraphicFramePr>
        <p:xfrm>
          <a:off x="11102741" y="2822659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-1-2-4-1-1-1-1-5-3-1-3-3-1-1-1-1-2-1-1-2-1-4-2-3-1-2-5">
            <a:extLst>
              <a:ext uri="{FF2B5EF4-FFF2-40B4-BE49-F238E27FC236}">
                <a16:creationId xmlns:a16="http://schemas.microsoft.com/office/drawing/2014/main" id="{57F5302A-F00E-B1A6-B07F-6F4B53B0E7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4042154"/>
              </p:ext>
            </p:extLst>
          </p:nvPr>
        </p:nvGraphicFramePr>
        <p:xfrm>
          <a:off x="11102741" y="2950416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>
                        <a:hueOff val="2026753"/>
                        <a:satOff val="-20210"/>
                        <a:lumOff val="-2905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-1-2-4-1-1-1-1-5-3-1-3-3-1-1-1-1-2-4-3-1-4-2-3-1-2-5">
            <a:extLst>
              <a:ext uri="{FF2B5EF4-FFF2-40B4-BE49-F238E27FC236}">
                <a16:creationId xmlns:a16="http://schemas.microsoft.com/office/drawing/2014/main" id="{CB695A56-8B4C-A973-FD2F-CFA01BDEA0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7619857"/>
              </p:ext>
            </p:extLst>
          </p:nvPr>
        </p:nvGraphicFramePr>
        <p:xfrm>
          <a:off x="11278001" y="2687281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-1-2-4-1-1-1-1-5-3-1-3-3-1-1-1-1-2-2-1-3-1-4-2-3-1-2-5">
            <a:extLst>
              <a:ext uri="{FF2B5EF4-FFF2-40B4-BE49-F238E27FC236}">
                <a16:creationId xmlns:a16="http://schemas.microsoft.com/office/drawing/2014/main" id="{A3B91C6C-2C89-25A9-E32D-83455561FA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6404293"/>
              </p:ext>
            </p:extLst>
          </p:nvPr>
        </p:nvGraphicFramePr>
        <p:xfrm>
          <a:off x="11278001" y="2815039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-1-2-4-1-1-1-1-5-3-1-3-3-1-1-1-1-2-1-1-2-1-4-2-3-1-2-5">
            <a:extLst>
              <a:ext uri="{FF2B5EF4-FFF2-40B4-BE49-F238E27FC236}">
                <a16:creationId xmlns:a16="http://schemas.microsoft.com/office/drawing/2014/main" id="{E59BDFC6-89C3-62D9-86A8-D35393400F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0709518"/>
              </p:ext>
            </p:extLst>
          </p:nvPr>
        </p:nvGraphicFramePr>
        <p:xfrm>
          <a:off x="11278001" y="2942796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>
                        <a:hueOff val="2026753"/>
                        <a:satOff val="-20210"/>
                        <a:lumOff val="-2905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Agrupar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451" name="Agrupar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436" name="Triángulo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797979"/>
              </a:solidFill>
              <a:ln w="3175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7" name="Círculo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8" name="Círculo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797979">
                  <a:alpha val="4975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9" name="Triángulo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0" name="Triángulo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1" name="Círculo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2" name="Círculo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3" name="Triángulo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4" name="Círculo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5" name="Triángulo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6" name="Círculo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7" name="Triángulo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797979"/>
              </a:solidFill>
              <a:ln w="6350" cap="flat">
                <a:solidFill>
                  <a:srgbClr val="79797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8" name="Círculo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A9A9A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9" name="Triángulo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A9A9A9"/>
              </a:solidFill>
              <a:ln w="6350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0" name="Círculo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452" name="Rectángulo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54" name="Línea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55" name="Línea"/>
          <p:cNvSpPr/>
          <p:nvPr/>
        </p:nvSpPr>
        <p:spPr>
          <a:xfrm>
            <a:off x="3663517" y="3741305"/>
            <a:ext cx="311231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578" name="Agrupar"/>
          <p:cNvGrpSpPr/>
          <p:nvPr/>
        </p:nvGrpSpPr>
        <p:grpSpPr>
          <a:xfrm>
            <a:off x="3652111" y="3764075"/>
            <a:ext cx="3132701" cy="6472927"/>
            <a:chOff x="-2426" y="6350"/>
            <a:chExt cx="3132700" cy="6472926"/>
          </a:xfrm>
        </p:grpSpPr>
        <p:grpSp>
          <p:nvGrpSpPr>
            <p:cNvPr id="474" name="Agrupar"/>
            <p:cNvGrpSpPr/>
            <p:nvPr/>
          </p:nvGrpSpPr>
          <p:grpSpPr>
            <a:xfrm>
              <a:off x="0" y="1326746"/>
              <a:ext cx="762540" cy="576104"/>
              <a:chOff x="0" y="0"/>
              <a:chExt cx="762539" cy="576102"/>
            </a:xfrm>
          </p:grpSpPr>
          <p:sp>
            <p:nvSpPr>
              <p:cNvPr id="456" name="Línea"/>
              <p:cNvSpPr/>
              <p:nvPr/>
            </p:nvSpPr>
            <p:spPr>
              <a:xfrm>
                <a:off x="324167" y="91200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57" name="Rectángulo redondeado"/>
              <p:cNvSpPr/>
              <p:nvPr/>
            </p:nvSpPr>
            <p:spPr>
              <a:xfrm>
                <a:off x="482600" y="0"/>
                <a:ext cx="279939" cy="2967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460" name="Agrupar"/>
              <p:cNvGrpSpPr/>
              <p:nvPr/>
            </p:nvGrpSpPr>
            <p:grpSpPr>
              <a:xfrm>
                <a:off x="482869" y="20593"/>
                <a:ext cx="247650" cy="139703"/>
                <a:chOff x="0" y="12700"/>
                <a:chExt cx="247650" cy="139701"/>
              </a:xfrm>
            </p:grpSpPr>
            <p:graphicFrame>
              <p:nvGraphicFramePr>
                <p:cNvPr id="458" name="Table 2-1-2-4-1-1-1-1-5-3-1-3-3-1-1-1-1-2-4-2-2"/>
                <p:cNvGraphicFramePr/>
                <p:nvPr>
                  <p:extLst>
                    <p:ext uri="{D42A27DB-BD31-4B8C-83A1-F6EECF244321}">
                      <p14:modId xmlns:p14="http://schemas.microsoft.com/office/powerpoint/2010/main" val="3687718979"/>
                    </p:ext>
                  </p:extLst>
                </p:nvPr>
              </p:nvGraphicFramePr>
              <p:xfrm>
                <a:off x="120650" y="25400"/>
                <a:ext cx="127000" cy="121918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459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a</a:t>
                  </a:r>
                </a:p>
              </p:txBody>
            </p:sp>
          </p:grpSp>
          <p:grpSp>
            <p:nvGrpSpPr>
              <p:cNvPr id="463" name="Agrupar"/>
              <p:cNvGrpSpPr/>
              <p:nvPr/>
            </p:nvGrpSpPr>
            <p:grpSpPr>
              <a:xfrm>
                <a:off x="482869" y="148350"/>
                <a:ext cx="247650" cy="139703"/>
                <a:chOff x="0" y="12700"/>
                <a:chExt cx="247650" cy="139701"/>
              </a:xfrm>
            </p:grpSpPr>
            <p:graphicFrame>
              <p:nvGraphicFramePr>
                <p:cNvPr id="461" name="Table 2-1-2-4-1-1-1-1-5-3-1-3-3-1-1-1-1-2-2-1-2-1"/>
                <p:cNvGraphicFramePr/>
                <p:nvPr>
                  <p:extLst>
                    <p:ext uri="{D42A27DB-BD31-4B8C-83A1-F6EECF244321}">
                      <p14:modId xmlns:p14="http://schemas.microsoft.com/office/powerpoint/2010/main" val="122188124"/>
                    </p:ext>
                  </p:extLst>
                </p:nvPr>
              </p:nvGraphicFramePr>
              <p:xfrm>
                <a:off x="120650" y="25400"/>
                <a:ext cx="127000" cy="121918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462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b</a:t>
                  </a:r>
                </a:p>
              </p:txBody>
            </p:sp>
          </p:grpSp>
          <p:grpSp>
            <p:nvGrpSpPr>
              <p:cNvPr id="473" name="Agrupar"/>
              <p:cNvGrpSpPr/>
              <p:nvPr/>
            </p:nvGrpSpPr>
            <p:grpSpPr>
              <a:xfrm>
                <a:off x="0" y="0"/>
                <a:ext cx="279939" cy="576102"/>
                <a:chOff x="0" y="0"/>
                <a:chExt cx="279939" cy="576101"/>
              </a:xfrm>
            </p:grpSpPr>
            <p:sp>
              <p:nvSpPr>
                <p:cNvPr id="464" name="Rectángulo redondeado"/>
                <p:cNvSpPr/>
                <p:nvPr/>
              </p:nvSpPr>
              <p:spPr>
                <a:xfrm>
                  <a:off x="0" y="0"/>
                  <a:ext cx="279939" cy="576101"/>
                </a:xfrm>
                <a:prstGeom prst="roundRect">
                  <a:avLst>
                    <a:gd name="adj" fmla="val 2509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465" name="Table 2-1-2-4-1-1-1-1-5-3-1-3-3-1-1-1-1-2-4-4"/>
                <p:cNvGraphicFramePr/>
                <p:nvPr>
                  <p:extLst>
                    <p:ext uri="{D42A27DB-BD31-4B8C-83A1-F6EECF244321}">
                      <p14:modId xmlns:p14="http://schemas.microsoft.com/office/powerpoint/2010/main" val="891227136"/>
                    </p:ext>
                  </p:extLst>
                </p:nvPr>
              </p:nvGraphicFramePr>
              <p:xfrm>
                <a:off x="120919" y="33293"/>
                <a:ext cx="127000" cy="121919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466" name="a"/>
                <p:cNvSpPr txBox="1"/>
                <p:nvPr/>
              </p:nvSpPr>
              <p:spPr>
                <a:xfrm>
                  <a:off x="269" y="20593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a</a:t>
                  </a:r>
                </a:p>
              </p:txBody>
            </p:sp>
            <p:graphicFrame>
              <p:nvGraphicFramePr>
                <p:cNvPr id="467" name="Table 2-1-2-4-1-1-1-1-5-3-1-3-3-1-1-1-1-2-2-1-4"/>
                <p:cNvGraphicFramePr/>
                <p:nvPr>
                  <p:extLst>
                    <p:ext uri="{D42A27DB-BD31-4B8C-83A1-F6EECF244321}">
                      <p14:modId xmlns:p14="http://schemas.microsoft.com/office/powerpoint/2010/main" val="2414487230"/>
                    </p:ext>
                  </p:extLst>
                </p:nvPr>
              </p:nvGraphicFramePr>
              <p:xfrm>
                <a:off x="120919" y="161050"/>
                <a:ext cx="127000" cy="121919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468" name="b"/>
                <p:cNvSpPr txBox="1"/>
                <p:nvPr/>
              </p:nvSpPr>
              <p:spPr>
                <a:xfrm>
                  <a:off x="269" y="148350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b</a:t>
                  </a:r>
                </a:p>
              </p:txBody>
            </p:sp>
            <p:graphicFrame>
              <p:nvGraphicFramePr>
                <p:cNvPr id="469" name="Table 2-1-2-4-1-1-1-1-5-3-1-3-3-1-1-1-1-2-1-1-3"/>
                <p:cNvGraphicFramePr/>
                <p:nvPr>
                  <p:extLst>
                    <p:ext uri="{D42A27DB-BD31-4B8C-83A1-F6EECF244321}">
                      <p14:modId xmlns:p14="http://schemas.microsoft.com/office/powerpoint/2010/main" val="2557321423"/>
                    </p:ext>
                  </p:extLst>
                </p:nvPr>
              </p:nvGraphicFramePr>
              <p:xfrm>
                <a:off x="120919" y="288806"/>
                <a:ext cx="127000" cy="121919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470" name="c"/>
                <p:cNvSpPr txBox="1"/>
                <p:nvPr/>
              </p:nvSpPr>
              <p:spPr>
                <a:xfrm>
                  <a:off x="269" y="276106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c</a:t>
                  </a:r>
                </a:p>
              </p:txBody>
            </p:sp>
            <p:graphicFrame>
              <p:nvGraphicFramePr>
                <p:cNvPr id="471" name="Table 2-1-2-4-1-1-1-1-5-3-1-3-3-1-1-1-1-2-1-1-3-1"/>
                <p:cNvGraphicFramePr/>
                <p:nvPr>
                  <p:extLst>
                    <p:ext uri="{D42A27DB-BD31-4B8C-83A1-F6EECF244321}">
                      <p14:modId xmlns:p14="http://schemas.microsoft.com/office/powerpoint/2010/main" val="1198435846"/>
                    </p:ext>
                  </p:extLst>
                </p:nvPr>
              </p:nvGraphicFramePr>
              <p:xfrm>
                <a:off x="120919" y="418981"/>
                <a:ext cx="127000" cy="121919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472" name="d"/>
                <p:cNvSpPr txBox="1"/>
                <p:nvPr/>
              </p:nvSpPr>
              <p:spPr>
                <a:xfrm>
                  <a:off x="269" y="406281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d</a:t>
                  </a:r>
                </a:p>
              </p:txBody>
            </p:sp>
          </p:grpSp>
        </p:grpSp>
        <p:sp>
          <p:nvSpPr>
            <p:cNvPr id="475" name="keep(.x, .p, …)  Keep elements that pass a logical test.  Conversely, discard().  keep(x, is.numeric)…"/>
            <p:cNvSpPr txBox="1"/>
            <p:nvPr/>
          </p:nvSpPr>
          <p:spPr>
            <a:xfrm>
              <a:off x="1087946" y="341319"/>
              <a:ext cx="2042328" cy="61379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 defTabSz="566674">
                <a:lnSpc>
                  <a:spcPct val="80000"/>
                </a:lnSpc>
                <a:spcBef>
                  <a:spcPts val="1200"/>
                </a:spcBef>
                <a:defRPr sz="1164" b="0">
                  <a:solidFill>
                    <a:srgbClr val="000000"/>
                  </a:solidFill>
                </a:defRPr>
              </a:pPr>
              <a:r>
                <a:rPr b="1" dirty="0"/>
                <a:t>keep(</a:t>
              </a:r>
              <a:r>
                <a:rPr dirty="0"/>
                <a:t>.x, .p, …</a:t>
              </a:r>
              <a:r>
                <a:rPr b="1" dirty="0"/>
                <a:t>)</a:t>
              </a:r>
              <a:r>
                <a:rPr dirty="0"/>
                <a:t> </a:t>
              </a:r>
              <a:br>
                <a:rPr dirty="0"/>
              </a:br>
              <a:r>
                <a:rPr dirty="0"/>
                <a:t>Keep elements that pass a logical test. </a:t>
              </a:r>
              <a:br>
                <a:rPr dirty="0"/>
              </a:br>
              <a:r>
                <a:rPr dirty="0"/>
                <a:t>Conversely, </a:t>
              </a:r>
              <a:r>
                <a:rPr b="1" dirty="0"/>
                <a:t>discard()</a:t>
              </a:r>
              <a:r>
                <a:rPr dirty="0"/>
                <a:t>. </a:t>
              </a:r>
              <a:br>
                <a:rPr dirty="0"/>
              </a:br>
              <a:r>
                <a:rPr dirty="0"/>
                <a:t>keep(x, </a:t>
              </a:r>
              <a:r>
                <a:rPr dirty="0" err="1"/>
                <a:t>is.numeric</a:t>
              </a:r>
              <a:r>
                <a:rPr dirty="0"/>
                <a:t>) </a:t>
              </a:r>
              <a:endParaRPr i="1" dirty="0"/>
            </a:p>
            <a:p>
              <a:pPr defTabSz="566674">
                <a:lnSpc>
                  <a:spcPct val="80000"/>
                </a:lnSpc>
                <a:spcBef>
                  <a:spcPts val="1200"/>
                </a:spcBef>
                <a:defRPr sz="1164" b="0">
                  <a:solidFill>
                    <a:srgbClr val="000000"/>
                  </a:solidFill>
                </a:defRPr>
              </a:pPr>
              <a:r>
                <a:rPr b="1" dirty="0" err="1"/>
                <a:t>head_while</a:t>
              </a:r>
              <a:r>
                <a:rPr b="1" dirty="0"/>
                <a:t>(</a:t>
              </a:r>
              <a:r>
                <a:rPr dirty="0"/>
                <a:t>.x, .p, …</a:t>
              </a:r>
              <a:r>
                <a:rPr b="1" dirty="0"/>
                <a:t>) </a:t>
              </a:r>
              <a:br>
                <a:rPr dirty="0"/>
              </a:br>
              <a:r>
                <a:rPr dirty="0"/>
                <a:t>Return head elements until </a:t>
              </a:r>
              <a:br>
                <a:rPr dirty="0"/>
              </a:br>
              <a:r>
                <a:rPr dirty="0"/>
                <a:t>one does not pass. </a:t>
              </a:r>
              <a:br>
                <a:rPr dirty="0"/>
              </a:br>
              <a:r>
                <a:rPr dirty="0"/>
                <a:t>Also </a:t>
              </a:r>
              <a:r>
                <a:rPr b="1" dirty="0" err="1"/>
                <a:t>tail_while</a:t>
              </a:r>
              <a:r>
                <a:rPr b="1" dirty="0"/>
                <a:t>()</a:t>
              </a:r>
              <a:r>
                <a:rPr dirty="0"/>
                <a:t>. </a:t>
              </a:r>
              <a:br>
                <a:rPr dirty="0"/>
              </a:br>
              <a:r>
                <a:rPr dirty="0" err="1"/>
                <a:t>head_while</a:t>
              </a:r>
              <a:r>
                <a:rPr dirty="0"/>
                <a:t>(x, </a:t>
              </a:r>
              <a:r>
                <a:rPr dirty="0" err="1"/>
                <a:t>is.character</a:t>
              </a:r>
              <a:r>
                <a:rPr dirty="0"/>
                <a:t>)</a:t>
              </a:r>
            </a:p>
            <a:p>
              <a:pPr defTabSz="566674">
                <a:lnSpc>
                  <a:spcPct val="80000"/>
                </a:lnSpc>
                <a:spcBef>
                  <a:spcPts val="1200"/>
                </a:spcBef>
                <a:defRPr sz="1164" b="0">
                  <a:solidFill>
                    <a:srgbClr val="000000"/>
                  </a:solidFill>
                </a:defRPr>
              </a:pPr>
              <a:r>
                <a:rPr b="1" dirty="0"/>
                <a:t>detect(</a:t>
              </a:r>
              <a:r>
                <a:rPr dirty="0"/>
                <a:t>.x, .f, ..., </a:t>
              </a:r>
              <a:r>
                <a:rPr dirty="0" err="1"/>
                <a:t>dir</a:t>
              </a:r>
              <a:r>
                <a:rPr dirty="0"/>
                <a:t> = c("forward", "backward"), </a:t>
              </a:r>
              <a:br>
                <a:rPr dirty="0"/>
              </a:br>
              <a:r>
                <a:rPr dirty="0"/>
                <a:t>.right = NULL, .default = NULL</a:t>
              </a:r>
              <a:r>
                <a:rPr b="1" dirty="0"/>
                <a:t>)</a:t>
              </a:r>
              <a:r>
                <a:rPr dirty="0"/>
                <a:t> </a:t>
              </a:r>
              <a:br>
                <a:rPr dirty="0"/>
              </a:br>
              <a:r>
                <a:rPr dirty="0"/>
                <a:t>Find first element to pass. detect(x,  </a:t>
              </a:r>
              <a:r>
                <a:rPr dirty="0" err="1"/>
                <a:t>is.character</a:t>
              </a:r>
              <a:r>
                <a:rPr dirty="0"/>
                <a:t>)</a:t>
              </a:r>
            </a:p>
            <a:p>
              <a:pPr defTabSz="566674">
                <a:lnSpc>
                  <a:spcPct val="80000"/>
                </a:lnSpc>
                <a:spcBef>
                  <a:spcPts val="1200"/>
                </a:spcBef>
                <a:defRPr sz="1164" b="0">
                  <a:solidFill>
                    <a:srgbClr val="000000"/>
                  </a:solidFill>
                </a:defRPr>
              </a:pPr>
              <a:r>
                <a:rPr b="1" dirty="0" err="1"/>
                <a:t>detect_index</a:t>
              </a:r>
              <a:r>
                <a:rPr b="1" dirty="0"/>
                <a:t>(</a:t>
              </a:r>
              <a:r>
                <a:rPr dirty="0"/>
                <a:t>.x, .f, ..., </a:t>
              </a:r>
              <a:r>
                <a:rPr dirty="0" err="1"/>
                <a:t>dir</a:t>
              </a:r>
              <a:r>
                <a:rPr dirty="0"/>
                <a:t> = c("forward", "backward"), </a:t>
              </a:r>
              <a:br>
                <a:rPr dirty="0"/>
              </a:br>
              <a:r>
                <a:rPr dirty="0"/>
                <a:t>.right = NULL</a:t>
              </a:r>
              <a:r>
                <a:rPr b="1" dirty="0"/>
                <a:t>)</a:t>
              </a:r>
              <a:r>
                <a:rPr dirty="0"/>
                <a:t> Find index of </a:t>
              </a:r>
              <a:br>
                <a:rPr dirty="0"/>
              </a:br>
              <a:r>
                <a:rPr dirty="0"/>
                <a:t>first element to pass. </a:t>
              </a:r>
              <a:br>
                <a:rPr dirty="0"/>
              </a:br>
              <a:r>
                <a:rPr dirty="0" err="1"/>
                <a:t>detect_index</a:t>
              </a:r>
              <a:r>
                <a:rPr dirty="0"/>
                <a:t>(x, </a:t>
              </a:r>
              <a:r>
                <a:rPr dirty="0" err="1"/>
                <a:t>is.character</a:t>
              </a:r>
              <a:r>
                <a:rPr dirty="0"/>
                <a:t>)</a:t>
              </a:r>
            </a:p>
            <a:p>
              <a:pPr defTabSz="566674">
                <a:lnSpc>
                  <a:spcPct val="80000"/>
                </a:lnSpc>
                <a:spcBef>
                  <a:spcPts val="1800"/>
                </a:spcBef>
                <a:defRPr sz="1164" b="0">
                  <a:solidFill>
                    <a:srgbClr val="000000"/>
                  </a:solidFill>
                </a:defRPr>
              </a:pPr>
              <a:r>
                <a:rPr b="1" dirty="0"/>
                <a:t>every(</a:t>
              </a:r>
              <a:r>
                <a:rPr dirty="0"/>
                <a:t>.x, .p, …</a:t>
              </a:r>
              <a:r>
                <a:rPr b="1" dirty="0"/>
                <a:t>)</a:t>
              </a:r>
              <a:r>
                <a:rPr dirty="0"/>
                <a:t> </a:t>
              </a:r>
              <a:br>
                <a:rPr dirty="0"/>
              </a:br>
              <a:r>
                <a:rPr dirty="0"/>
                <a:t>Do all elements pass a test?</a:t>
              </a:r>
              <a:br>
                <a:rPr dirty="0"/>
              </a:br>
              <a:r>
                <a:rPr dirty="0"/>
                <a:t>every(x, </a:t>
              </a:r>
              <a:r>
                <a:rPr dirty="0" err="1"/>
                <a:t>is.character</a:t>
              </a:r>
              <a:r>
                <a:rPr dirty="0"/>
                <a:t>)</a:t>
              </a:r>
              <a:endParaRPr i="1" dirty="0"/>
            </a:p>
            <a:p>
              <a:pPr defTabSz="566674">
                <a:lnSpc>
                  <a:spcPct val="80000"/>
                </a:lnSpc>
                <a:spcBef>
                  <a:spcPts val="1200"/>
                </a:spcBef>
                <a:defRPr sz="1164" b="0">
                  <a:solidFill>
                    <a:srgbClr val="000000"/>
                  </a:solidFill>
                </a:defRPr>
              </a:pPr>
              <a:r>
                <a:rPr b="1" dirty="0"/>
                <a:t>some(</a:t>
              </a:r>
              <a:r>
                <a:rPr dirty="0"/>
                <a:t>.x, .p, …</a:t>
              </a:r>
              <a:r>
                <a:rPr b="1" dirty="0"/>
                <a:t>)</a:t>
              </a:r>
              <a:r>
                <a:rPr dirty="0"/>
                <a:t> </a:t>
              </a:r>
              <a:br>
                <a:rPr dirty="0"/>
              </a:br>
              <a:r>
                <a:rPr dirty="0"/>
                <a:t>Do some elements pass a test? </a:t>
              </a:r>
              <a:br>
                <a:rPr dirty="0"/>
              </a:br>
              <a:r>
                <a:rPr dirty="0"/>
                <a:t>some(x,  </a:t>
              </a:r>
              <a:r>
                <a:rPr dirty="0" err="1"/>
                <a:t>is.character</a:t>
              </a:r>
              <a:r>
                <a:rPr dirty="0"/>
                <a:t>)</a:t>
              </a:r>
            </a:p>
            <a:p>
              <a:pPr defTabSz="566674">
                <a:lnSpc>
                  <a:spcPct val="80000"/>
                </a:lnSpc>
                <a:spcBef>
                  <a:spcPts val="1200"/>
                </a:spcBef>
                <a:defRPr sz="1164">
                  <a:solidFill>
                    <a:srgbClr val="000000"/>
                  </a:solidFill>
                </a:defRPr>
              </a:pPr>
              <a:r>
                <a:rPr dirty="0"/>
                <a:t>none(</a:t>
              </a:r>
              <a:r>
                <a:rPr b="0" dirty="0"/>
                <a:t>.x, .p, …</a:t>
              </a:r>
              <a:r>
                <a:rPr dirty="0"/>
                <a:t>)</a:t>
              </a:r>
              <a:br>
                <a:rPr b="0" dirty="0"/>
              </a:br>
              <a:r>
                <a:rPr b="0" dirty="0"/>
                <a:t>Do no elements pass a test?</a:t>
              </a:r>
              <a:br>
                <a:rPr b="0" dirty="0"/>
              </a:br>
              <a:r>
                <a:rPr b="0" dirty="0"/>
                <a:t>none(x, </a:t>
              </a:r>
              <a:r>
                <a:rPr b="0" dirty="0" err="1"/>
                <a:t>is.character</a:t>
              </a:r>
              <a:r>
                <a:rPr b="0" dirty="0"/>
                <a:t>)</a:t>
              </a:r>
              <a:endParaRPr i="1" dirty="0"/>
            </a:p>
            <a:p>
              <a:pPr defTabSz="566674">
                <a:lnSpc>
                  <a:spcPct val="80000"/>
                </a:lnSpc>
                <a:spcBef>
                  <a:spcPts val="1200"/>
                </a:spcBef>
                <a:defRPr sz="1164" b="0">
                  <a:solidFill>
                    <a:srgbClr val="000000"/>
                  </a:solidFill>
                </a:defRPr>
              </a:pPr>
              <a:r>
                <a:rPr b="1" dirty="0" err="1"/>
                <a:t>has_element</a:t>
              </a:r>
              <a:r>
                <a:rPr b="1" dirty="0"/>
                <a:t>(</a:t>
              </a:r>
              <a:r>
                <a:rPr dirty="0"/>
                <a:t>.x, .y</a:t>
              </a:r>
              <a:r>
                <a:rPr b="1" dirty="0"/>
                <a:t>)</a:t>
              </a:r>
              <a:r>
                <a:rPr dirty="0"/>
                <a:t> </a:t>
              </a:r>
              <a:br>
                <a:rPr dirty="0"/>
              </a:br>
              <a:r>
                <a:rPr dirty="0"/>
                <a:t>Does a list contain an element? </a:t>
              </a:r>
              <a:br>
                <a:rPr dirty="0"/>
              </a:br>
              <a:r>
                <a:rPr dirty="0" err="1"/>
                <a:t>has_element</a:t>
              </a:r>
              <a:r>
                <a:rPr dirty="0"/>
                <a:t>(x, "foo")</a:t>
              </a:r>
            </a:p>
          </p:txBody>
        </p:sp>
        <p:grpSp>
          <p:nvGrpSpPr>
            <p:cNvPr id="493" name="Agrupar"/>
            <p:cNvGrpSpPr/>
            <p:nvPr/>
          </p:nvGrpSpPr>
          <p:grpSpPr>
            <a:xfrm>
              <a:off x="0" y="416296"/>
              <a:ext cx="762541" cy="436404"/>
              <a:chOff x="0" y="0"/>
              <a:chExt cx="762540" cy="436402"/>
            </a:xfrm>
          </p:grpSpPr>
          <p:grpSp>
            <p:nvGrpSpPr>
              <p:cNvPr id="486" name="Agrupar"/>
              <p:cNvGrpSpPr/>
              <p:nvPr/>
            </p:nvGrpSpPr>
            <p:grpSpPr>
              <a:xfrm>
                <a:off x="0" y="0"/>
                <a:ext cx="279939" cy="436402"/>
                <a:chOff x="0" y="0"/>
                <a:chExt cx="279939" cy="436401"/>
              </a:xfrm>
            </p:grpSpPr>
            <p:sp>
              <p:nvSpPr>
                <p:cNvPr id="476" name="Rectángulo redondeado"/>
                <p:cNvSpPr/>
                <p:nvPr/>
              </p:nvSpPr>
              <p:spPr>
                <a:xfrm>
                  <a:off x="0" y="0"/>
                  <a:ext cx="279939" cy="436401"/>
                </a:xfrm>
                <a:prstGeom prst="roundRect">
                  <a:avLst>
                    <a:gd name="adj" fmla="val 2509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479" name="Agrupar"/>
                <p:cNvGrpSpPr/>
                <p:nvPr/>
              </p:nvGrpSpPr>
              <p:grpSpPr>
                <a:xfrm>
                  <a:off x="269" y="20593"/>
                  <a:ext cx="247650" cy="139703"/>
                  <a:chOff x="0" y="12700"/>
                  <a:chExt cx="247650" cy="139701"/>
                </a:xfrm>
              </p:grpSpPr>
              <p:graphicFrame>
                <p:nvGraphicFramePr>
                  <p:cNvPr id="477" name="Table 2-1-2-4-1-1-1-1-5-3-1-3-3-1-1-1-1-2-4-5-1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3200407195"/>
                      </p:ext>
                    </p:extLst>
                  </p:nvPr>
                </p:nvGraphicFramePr>
                <p:xfrm>
                  <a:off x="120650" y="25400"/>
                  <a:ext cx="127000" cy="121917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</a:tbl>
                  </a:graphicData>
                </a:graphic>
              </p:graphicFrame>
              <p:sp>
                <p:nvSpPr>
                  <p:cNvPr id="478" name="a"/>
                  <p:cNvSpPr txBox="1"/>
                  <p:nvPr/>
                </p:nvSpPr>
                <p:spPr>
                  <a:xfrm>
                    <a:off x="0" y="12700"/>
                    <a:ext cx="127000" cy="1397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0" tIns="0" rIns="0" bIns="0" numCol="1" anchor="ctr">
                    <a:spAutoFit/>
                  </a:bodyPr>
                  <a:lstStyle>
                    <a:lvl1pPr algn="ctr">
                      <a:spcBef>
                        <a:spcPts val="0"/>
                      </a:spcBef>
                      <a:defRPr sz="900" b="0"/>
                    </a:lvl1pPr>
                  </a:lstStyle>
                  <a:p>
                    <a:r>
                      <a:t>a</a:t>
                    </a:r>
                  </a:p>
                </p:txBody>
              </p:sp>
            </p:grpSp>
            <p:grpSp>
              <p:nvGrpSpPr>
                <p:cNvPr id="482" name="Agrupar"/>
                <p:cNvGrpSpPr/>
                <p:nvPr/>
              </p:nvGrpSpPr>
              <p:grpSpPr>
                <a:xfrm>
                  <a:off x="269" y="148350"/>
                  <a:ext cx="247650" cy="139703"/>
                  <a:chOff x="0" y="12700"/>
                  <a:chExt cx="247650" cy="139701"/>
                </a:xfrm>
              </p:grpSpPr>
              <p:graphicFrame>
                <p:nvGraphicFramePr>
                  <p:cNvPr id="480" name="Table 2-1-2-4-1-1-1-1-5-3-1-3-3-1-1-1-1-2-2-1-5-1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2989948025"/>
                      </p:ext>
                    </p:extLst>
                  </p:nvPr>
                </p:nvGraphicFramePr>
                <p:xfrm>
                  <a:off x="120650" y="25400"/>
                  <a:ext cx="127000" cy="121917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</a:tbl>
                  </a:graphicData>
                </a:graphic>
              </p:graphicFrame>
              <p:sp>
                <p:nvSpPr>
                  <p:cNvPr id="481" name="b"/>
                  <p:cNvSpPr txBox="1"/>
                  <p:nvPr/>
                </p:nvSpPr>
                <p:spPr>
                  <a:xfrm>
                    <a:off x="0" y="12700"/>
                    <a:ext cx="127000" cy="1397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0" tIns="0" rIns="0" bIns="0" numCol="1" anchor="ctr">
                    <a:spAutoFit/>
                  </a:bodyPr>
                  <a:lstStyle>
                    <a:lvl1pPr algn="ctr">
                      <a:spcBef>
                        <a:spcPts val="0"/>
                      </a:spcBef>
                      <a:defRPr sz="900" b="0"/>
                    </a:lvl1pPr>
                  </a:lstStyle>
                  <a:p>
                    <a:r>
                      <a:t>b</a:t>
                    </a:r>
                  </a:p>
                </p:txBody>
              </p:sp>
            </p:grpSp>
            <p:grpSp>
              <p:nvGrpSpPr>
                <p:cNvPr id="485" name="Agrupar"/>
                <p:cNvGrpSpPr/>
                <p:nvPr/>
              </p:nvGrpSpPr>
              <p:grpSpPr>
                <a:xfrm>
                  <a:off x="269" y="276106"/>
                  <a:ext cx="247650" cy="139703"/>
                  <a:chOff x="0" y="12700"/>
                  <a:chExt cx="247650" cy="139701"/>
                </a:xfrm>
              </p:grpSpPr>
              <p:graphicFrame>
                <p:nvGraphicFramePr>
                  <p:cNvPr id="483" name="Table 2-1-2-4-1-1-1-1-5-3-1-3-3-1-1-1-1-2-1-1-4-1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573686072"/>
                      </p:ext>
                    </p:extLst>
                  </p:nvPr>
                </p:nvGraphicFramePr>
                <p:xfrm>
                  <a:off x="120650" y="25400"/>
                  <a:ext cx="127000" cy="121917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</a:tbl>
                  </a:graphicData>
                </a:graphic>
              </p:graphicFrame>
              <p:sp>
                <p:nvSpPr>
                  <p:cNvPr id="484" name="c"/>
                  <p:cNvSpPr txBox="1"/>
                  <p:nvPr/>
                </p:nvSpPr>
                <p:spPr>
                  <a:xfrm>
                    <a:off x="0" y="12700"/>
                    <a:ext cx="127000" cy="1397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0" tIns="0" rIns="0" bIns="0" numCol="1" anchor="ctr">
                    <a:spAutoFit/>
                  </a:bodyPr>
                  <a:lstStyle>
                    <a:lvl1pPr algn="ctr">
                      <a:spcBef>
                        <a:spcPts val="0"/>
                      </a:spcBef>
                      <a:defRPr sz="900" b="0"/>
                    </a:lvl1pPr>
                  </a:lstStyle>
                  <a:p>
                    <a:r>
                      <a:t>c</a:t>
                    </a:r>
                  </a:p>
                </p:txBody>
              </p:sp>
            </p:grpSp>
          </p:grpSp>
          <p:sp>
            <p:nvSpPr>
              <p:cNvPr id="487" name="Línea"/>
              <p:cNvSpPr/>
              <p:nvPr/>
            </p:nvSpPr>
            <p:spPr>
              <a:xfrm>
                <a:off x="324167" y="91200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492" name="Agrupar"/>
              <p:cNvGrpSpPr/>
              <p:nvPr/>
            </p:nvGrpSpPr>
            <p:grpSpPr>
              <a:xfrm>
                <a:off x="482600" y="5803"/>
                <a:ext cx="279940" cy="182404"/>
                <a:chOff x="0" y="0"/>
                <a:chExt cx="279939" cy="182401"/>
              </a:xfrm>
            </p:grpSpPr>
            <p:sp>
              <p:nvSpPr>
                <p:cNvPr id="488" name="Rectángulo redondeado"/>
                <p:cNvSpPr/>
                <p:nvPr/>
              </p:nvSpPr>
              <p:spPr>
                <a:xfrm>
                  <a:off x="0" y="0"/>
                  <a:ext cx="279939" cy="182401"/>
                </a:xfrm>
                <a:prstGeom prst="roundRect">
                  <a:avLst>
                    <a:gd name="adj" fmla="val 38507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491" name="Agrupar"/>
                <p:cNvGrpSpPr/>
                <p:nvPr/>
              </p:nvGrpSpPr>
              <p:grpSpPr>
                <a:xfrm>
                  <a:off x="269" y="7893"/>
                  <a:ext cx="222250" cy="121917"/>
                  <a:chOff x="0" y="0"/>
                  <a:chExt cx="222249" cy="121915"/>
                </a:xfrm>
              </p:grpSpPr>
              <p:graphicFrame>
                <p:nvGraphicFramePr>
                  <p:cNvPr id="489" name="Table 2-1-2-4-1-1-1-1-5-3-1-3-3-1-1-1-1-2-4-2-1-1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190407704"/>
                      </p:ext>
                    </p:extLst>
                  </p:nvPr>
                </p:nvGraphicFramePr>
                <p:xfrm>
                  <a:off x="95250" y="0"/>
                  <a:ext cx="126999" cy="121915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</a:tbl>
                  </a:graphicData>
                </a:graphic>
              </p:graphicFrame>
              <p:sp>
                <p:nvSpPr>
                  <p:cNvPr id="490" name="b"/>
                  <p:cNvSpPr/>
                  <p:nvPr/>
                </p:nvSpPr>
                <p:spPr>
                  <a:xfrm>
                    <a:off x="0" y="82550"/>
                    <a:ext cx="127000" cy="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0" tIns="0" rIns="0" bIns="0" numCol="1" anchor="ctr">
                    <a:spAutoFit/>
                  </a:bodyPr>
                  <a:lstStyle>
                    <a:lvl1pPr algn="ctr">
                      <a:spcBef>
                        <a:spcPts val="0"/>
                      </a:spcBef>
                      <a:defRPr sz="900" b="0"/>
                    </a:lvl1pPr>
                  </a:lstStyle>
                  <a:p>
                    <a:r>
                      <a:t>b</a:t>
                    </a:r>
                  </a:p>
                </p:txBody>
              </p:sp>
            </p:grpSp>
          </p:grpSp>
        </p:grpSp>
        <p:grpSp>
          <p:nvGrpSpPr>
            <p:cNvPr id="511" name="Agrupar"/>
            <p:cNvGrpSpPr/>
            <p:nvPr/>
          </p:nvGrpSpPr>
          <p:grpSpPr>
            <a:xfrm>
              <a:off x="0" y="2275296"/>
              <a:ext cx="762541" cy="436404"/>
              <a:chOff x="0" y="0"/>
              <a:chExt cx="762540" cy="436402"/>
            </a:xfrm>
          </p:grpSpPr>
          <p:grpSp>
            <p:nvGrpSpPr>
              <p:cNvPr id="504" name="Agrupar"/>
              <p:cNvGrpSpPr/>
              <p:nvPr/>
            </p:nvGrpSpPr>
            <p:grpSpPr>
              <a:xfrm>
                <a:off x="0" y="0"/>
                <a:ext cx="279939" cy="436402"/>
                <a:chOff x="0" y="0"/>
                <a:chExt cx="279939" cy="436401"/>
              </a:xfrm>
            </p:grpSpPr>
            <p:sp>
              <p:nvSpPr>
                <p:cNvPr id="494" name="Rectángulo redondeado"/>
                <p:cNvSpPr/>
                <p:nvPr/>
              </p:nvSpPr>
              <p:spPr>
                <a:xfrm>
                  <a:off x="0" y="0"/>
                  <a:ext cx="279939" cy="436401"/>
                </a:xfrm>
                <a:prstGeom prst="roundRect">
                  <a:avLst>
                    <a:gd name="adj" fmla="val 2509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497" name="Agrupar"/>
                <p:cNvGrpSpPr/>
                <p:nvPr/>
              </p:nvGrpSpPr>
              <p:grpSpPr>
                <a:xfrm>
                  <a:off x="269" y="20593"/>
                  <a:ext cx="247650" cy="139703"/>
                  <a:chOff x="0" y="12700"/>
                  <a:chExt cx="247650" cy="139701"/>
                </a:xfrm>
              </p:grpSpPr>
              <p:graphicFrame>
                <p:nvGraphicFramePr>
                  <p:cNvPr id="495" name="Table 2-1-2-4-1-1-1-1-5-3-1-3-3-1-1-1-1-2-4-3-1-2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473953501"/>
                      </p:ext>
                    </p:extLst>
                  </p:nvPr>
                </p:nvGraphicFramePr>
                <p:xfrm>
                  <a:off x="120650" y="25400"/>
                  <a:ext cx="127000" cy="121917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</a:tbl>
                  </a:graphicData>
                </a:graphic>
              </p:graphicFrame>
              <p:sp>
                <p:nvSpPr>
                  <p:cNvPr id="496" name="a"/>
                  <p:cNvSpPr txBox="1"/>
                  <p:nvPr/>
                </p:nvSpPr>
                <p:spPr>
                  <a:xfrm>
                    <a:off x="0" y="12700"/>
                    <a:ext cx="127000" cy="1397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0" tIns="0" rIns="0" bIns="0" numCol="1" anchor="ctr">
                    <a:spAutoFit/>
                  </a:bodyPr>
                  <a:lstStyle>
                    <a:lvl1pPr algn="ctr">
                      <a:spcBef>
                        <a:spcPts val="0"/>
                      </a:spcBef>
                      <a:defRPr sz="900" b="0"/>
                    </a:lvl1pPr>
                  </a:lstStyle>
                  <a:p>
                    <a:r>
                      <a:t>a</a:t>
                    </a:r>
                  </a:p>
                </p:txBody>
              </p:sp>
            </p:grpSp>
            <p:grpSp>
              <p:nvGrpSpPr>
                <p:cNvPr id="500" name="Agrupar"/>
                <p:cNvGrpSpPr/>
                <p:nvPr/>
              </p:nvGrpSpPr>
              <p:grpSpPr>
                <a:xfrm>
                  <a:off x="269" y="148350"/>
                  <a:ext cx="247650" cy="139703"/>
                  <a:chOff x="0" y="12700"/>
                  <a:chExt cx="247650" cy="139701"/>
                </a:xfrm>
              </p:grpSpPr>
              <p:graphicFrame>
                <p:nvGraphicFramePr>
                  <p:cNvPr id="498" name="Table 2-1-2-4-1-1-1-1-5-3-1-3-3-1-1-1-1-2-2-1-3-1-2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1867366739"/>
                      </p:ext>
                    </p:extLst>
                  </p:nvPr>
                </p:nvGraphicFramePr>
                <p:xfrm>
                  <a:off x="120650" y="25400"/>
                  <a:ext cx="127000" cy="121917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>
                                <a:hueOff val="2026753"/>
                                <a:satOff val="-20210"/>
                                <a:lumOff val="-29058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</a:tbl>
                  </a:graphicData>
                </a:graphic>
              </p:graphicFrame>
              <p:sp>
                <p:nvSpPr>
                  <p:cNvPr id="499" name="b"/>
                  <p:cNvSpPr txBox="1"/>
                  <p:nvPr/>
                </p:nvSpPr>
                <p:spPr>
                  <a:xfrm>
                    <a:off x="0" y="12700"/>
                    <a:ext cx="127000" cy="1397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0" tIns="0" rIns="0" bIns="0" numCol="1" anchor="ctr">
                    <a:spAutoFit/>
                  </a:bodyPr>
                  <a:lstStyle>
                    <a:lvl1pPr algn="ctr">
                      <a:spcBef>
                        <a:spcPts val="0"/>
                      </a:spcBef>
                      <a:defRPr sz="900" b="0"/>
                    </a:lvl1pPr>
                  </a:lstStyle>
                  <a:p>
                    <a:r>
                      <a:t>b</a:t>
                    </a:r>
                  </a:p>
                </p:txBody>
              </p:sp>
            </p:grpSp>
            <p:grpSp>
              <p:nvGrpSpPr>
                <p:cNvPr id="503" name="Agrupar"/>
                <p:cNvGrpSpPr/>
                <p:nvPr/>
              </p:nvGrpSpPr>
              <p:grpSpPr>
                <a:xfrm>
                  <a:off x="269" y="276106"/>
                  <a:ext cx="247650" cy="139703"/>
                  <a:chOff x="0" y="12700"/>
                  <a:chExt cx="247650" cy="139701"/>
                </a:xfrm>
              </p:grpSpPr>
              <p:graphicFrame>
                <p:nvGraphicFramePr>
                  <p:cNvPr id="501" name="Table 2-1-2-4-1-1-1-1-5-3-1-3-3-1-1-1-1-2-1-1-2-1-2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352771579"/>
                      </p:ext>
                    </p:extLst>
                  </p:nvPr>
                </p:nvGraphicFramePr>
                <p:xfrm>
                  <a:off x="120650" y="25400"/>
                  <a:ext cx="127000" cy="121917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</a:tbl>
                  </a:graphicData>
                </a:graphic>
              </p:graphicFrame>
              <p:sp>
                <p:nvSpPr>
                  <p:cNvPr id="502" name="c"/>
                  <p:cNvSpPr txBox="1"/>
                  <p:nvPr/>
                </p:nvSpPr>
                <p:spPr>
                  <a:xfrm>
                    <a:off x="0" y="12700"/>
                    <a:ext cx="127000" cy="1397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0" tIns="0" rIns="0" bIns="0" numCol="1" anchor="ctr">
                    <a:spAutoFit/>
                  </a:bodyPr>
                  <a:lstStyle>
                    <a:lvl1pPr algn="ctr">
                      <a:spcBef>
                        <a:spcPts val="0"/>
                      </a:spcBef>
                      <a:defRPr sz="900" b="0"/>
                    </a:lvl1pPr>
                  </a:lstStyle>
                  <a:p>
                    <a:r>
                      <a:t>c</a:t>
                    </a:r>
                  </a:p>
                </p:txBody>
              </p:sp>
            </p:grpSp>
          </p:grpSp>
          <p:sp>
            <p:nvSpPr>
              <p:cNvPr id="505" name="Línea"/>
              <p:cNvSpPr/>
              <p:nvPr/>
            </p:nvSpPr>
            <p:spPr>
              <a:xfrm>
                <a:off x="324167" y="91200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510" name="Agrupar"/>
              <p:cNvGrpSpPr/>
              <p:nvPr/>
            </p:nvGrpSpPr>
            <p:grpSpPr>
              <a:xfrm>
                <a:off x="482600" y="0"/>
                <a:ext cx="279940" cy="182404"/>
                <a:chOff x="0" y="0"/>
                <a:chExt cx="279939" cy="182401"/>
              </a:xfrm>
            </p:grpSpPr>
            <p:sp>
              <p:nvSpPr>
                <p:cNvPr id="506" name="Rectángulo redondeado"/>
                <p:cNvSpPr/>
                <p:nvPr/>
              </p:nvSpPr>
              <p:spPr>
                <a:xfrm>
                  <a:off x="0" y="0"/>
                  <a:ext cx="279939" cy="182401"/>
                </a:xfrm>
                <a:prstGeom prst="roundRect">
                  <a:avLst>
                    <a:gd name="adj" fmla="val 38507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509" name="Agrupar"/>
                <p:cNvGrpSpPr/>
                <p:nvPr/>
              </p:nvGrpSpPr>
              <p:grpSpPr>
                <a:xfrm>
                  <a:off x="269" y="7893"/>
                  <a:ext cx="222250" cy="121917"/>
                  <a:chOff x="0" y="0"/>
                  <a:chExt cx="222249" cy="121915"/>
                </a:xfrm>
              </p:grpSpPr>
              <p:graphicFrame>
                <p:nvGraphicFramePr>
                  <p:cNvPr id="507" name="Table 2-1-2-4-1-1-1-1-5-3-1-3-3-1-1-1-1-2-4-2-1-1-1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1121356624"/>
                      </p:ext>
                    </p:extLst>
                  </p:nvPr>
                </p:nvGraphicFramePr>
                <p:xfrm>
                  <a:off x="95250" y="0"/>
                  <a:ext cx="126999" cy="121915"/>
                </p:xfrm>
                <a:graphic>
                  <a:graphicData uri="http://schemas.openxmlformats.org/drawingml/2006/table">
                    <a:tbl>
                      <a:tblPr>
                        <a:tableStyleId>{33BA23B1-9221-436E-865A-0063620EA4FD}</a:tableStyleId>
                      </a:tblPr>
                      <a:tblGrid>
                        <a:gridCol w="127000">
                          <a:extLst>
                            <a:ext uri="{9D8B030D-6E8A-4147-A177-3AD203B41FA5}">
                              <a16:colId xmlns:a16="http://schemas.microsoft.com/office/drawing/2014/main" val="20000"/>
                            </a:ext>
                          </a:extLst>
                        </a:gridCol>
                      </a:tblGrid>
                      <a:tr h="0">
                        <a:tc>
                          <a:txBody>
                            <a:bodyPr/>
                            <a:lstStyle/>
                            <a:p>
                              <a:pPr algn="ctr" defTabSz="914400">
                                <a:spcBef>
                                  <a:spcPts val="0"/>
                                </a:spcBef>
                                <a:defRPr sz="3600"/>
                              </a:pPr>
                              <a:endParaRPr sz="800" dirty="0"/>
                            </a:p>
                          </a:txBody>
                          <a:tcPr marL="0" marR="0" marT="0" marB="0" anchor="ctr" horzOverflow="overflow">
                            <a:solidFill>
                              <a:schemeClr val="accent2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10000"/>
                          </a:ext>
                        </a:extLst>
                      </a:tr>
                    </a:tbl>
                  </a:graphicData>
                </a:graphic>
              </p:graphicFrame>
              <p:sp>
                <p:nvSpPr>
                  <p:cNvPr id="508" name="c"/>
                  <p:cNvSpPr/>
                  <p:nvPr/>
                </p:nvSpPr>
                <p:spPr>
                  <a:xfrm>
                    <a:off x="0" y="82550"/>
                    <a:ext cx="127000" cy="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extrusionOk="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0" tIns="0" rIns="0" bIns="0" numCol="1" anchor="ctr">
                    <a:spAutoFit/>
                  </a:bodyPr>
                  <a:lstStyle>
                    <a:lvl1pPr algn="ctr">
                      <a:spcBef>
                        <a:spcPts val="0"/>
                      </a:spcBef>
                      <a:defRPr sz="900" b="0"/>
                    </a:lvl1pPr>
                  </a:lstStyle>
                  <a:p>
                    <a:r>
                      <a:t>c</a:t>
                    </a:r>
                  </a:p>
                </p:txBody>
              </p:sp>
            </p:grpSp>
          </p:grpSp>
        </p:grpSp>
        <p:sp>
          <p:nvSpPr>
            <p:cNvPr id="512" name="Predicate functions"/>
            <p:cNvSpPr txBox="1"/>
            <p:nvPr/>
          </p:nvSpPr>
          <p:spPr>
            <a:xfrm>
              <a:off x="0" y="6350"/>
              <a:ext cx="2369766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000">
                  <a:solidFill>
                    <a:srgbClr val="797979"/>
                  </a:solidFill>
                </a:defRPr>
              </a:pPr>
              <a:r>
                <a:t>Predicate functions</a:t>
              </a:r>
            </a:p>
          </p:txBody>
        </p:sp>
        <p:grpSp>
          <p:nvGrpSpPr>
            <p:cNvPr id="525" name="Agrupar"/>
            <p:cNvGrpSpPr/>
            <p:nvPr/>
          </p:nvGrpSpPr>
          <p:grpSpPr>
            <a:xfrm>
              <a:off x="4472" y="3840657"/>
              <a:ext cx="802442" cy="436402"/>
              <a:chOff x="4472" y="-306340"/>
              <a:chExt cx="802441" cy="436401"/>
            </a:xfrm>
          </p:grpSpPr>
          <p:sp>
            <p:nvSpPr>
              <p:cNvPr id="513" name="Rectángulo redondeado"/>
              <p:cNvSpPr/>
              <p:nvPr/>
            </p:nvSpPr>
            <p:spPr>
              <a:xfrm>
                <a:off x="4472" y="-30634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516" name="Agrupar"/>
              <p:cNvGrpSpPr/>
              <p:nvPr/>
            </p:nvGrpSpPr>
            <p:grpSpPr>
              <a:xfrm>
                <a:off x="4741" y="-285747"/>
                <a:ext cx="247650" cy="139703"/>
                <a:chOff x="4472" y="-293636"/>
                <a:chExt cx="247650" cy="139701"/>
              </a:xfrm>
            </p:grpSpPr>
            <p:graphicFrame>
              <p:nvGraphicFramePr>
                <p:cNvPr id="514" name="Table 2-1-2-4-1-1-1-1-5-3-1-3-3-1-1-1-1-2-4-3-1-1-1-1-1-1-2-1"/>
                <p:cNvGraphicFramePr/>
                <p:nvPr>
                  <p:extLst>
                    <p:ext uri="{D42A27DB-BD31-4B8C-83A1-F6EECF244321}">
                      <p14:modId xmlns:p14="http://schemas.microsoft.com/office/powerpoint/2010/main" val="176374730"/>
                    </p:ext>
                  </p:extLst>
                </p:nvPr>
              </p:nvGraphicFramePr>
              <p:xfrm>
                <a:off x="125122" y="-280937"/>
                <a:ext cx="127000" cy="121918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515" name="a"/>
                <p:cNvSpPr txBox="1"/>
                <p:nvPr/>
              </p:nvSpPr>
              <p:spPr>
                <a:xfrm>
                  <a:off x="4472" y="-293636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a</a:t>
                  </a:r>
                </a:p>
              </p:txBody>
            </p:sp>
          </p:grpSp>
          <p:grpSp>
            <p:nvGrpSpPr>
              <p:cNvPr id="519" name="Agrupar"/>
              <p:cNvGrpSpPr/>
              <p:nvPr/>
            </p:nvGrpSpPr>
            <p:grpSpPr>
              <a:xfrm>
                <a:off x="4741" y="-157990"/>
                <a:ext cx="247650" cy="139703"/>
                <a:chOff x="4472" y="-293636"/>
                <a:chExt cx="247650" cy="139701"/>
              </a:xfrm>
            </p:grpSpPr>
            <p:graphicFrame>
              <p:nvGraphicFramePr>
                <p:cNvPr id="517" name="Table 2-1-2-4-1-1-1-1-5-3-1-3-3-1-1-1-1-2-2-1-3-1-1-1-1-1-1-2-1"/>
                <p:cNvGraphicFramePr/>
                <p:nvPr>
                  <p:extLst>
                    <p:ext uri="{D42A27DB-BD31-4B8C-83A1-F6EECF244321}">
                      <p14:modId xmlns:p14="http://schemas.microsoft.com/office/powerpoint/2010/main" val="3037036836"/>
                    </p:ext>
                  </p:extLst>
                </p:nvPr>
              </p:nvGraphicFramePr>
              <p:xfrm>
                <a:off x="125122" y="-280937"/>
                <a:ext cx="127000" cy="121918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518" name="b"/>
                <p:cNvSpPr txBox="1"/>
                <p:nvPr/>
              </p:nvSpPr>
              <p:spPr>
                <a:xfrm>
                  <a:off x="4472" y="-293636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b</a:t>
                  </a:r>
                </a:p>
              </p:txBody>
            </p:sp>
          </p:grpSp>
          <p:grpSp>
            <p:nvGrpSpPr>
              <p:cNvPr id="522" name="Agrupar"/>
              <p:cNvGrpSpPr/>
              <p:nvPr/>
            </p:nvGrpSpPr>
            <p:grpSpPr>
              <a:xfrm>
                <a:off x="4741" y="-30234"/>
                <a:ext cx="247650" cy="139703"/>
                <a:chOff x="4472" y="-293636"/>
                <a:chExt cx="247650" cy="139701"/>
              </a:xfrm>
            </p:grpSpPr>
            <p:graphicFrame>
              <p:nvGraphicFramePr>
                <p:cNvPr id="520" name="Table 2-1-2-4-1-1-1-1-5-3-1-3-3-1-1-1-1-2-1-1-2-1-1-1-1-1-1-2-1"/>
                <p:cNvGraphicFramePr/>
                <p:nvPr>
                  <p:extLst>
                    <p:ext uri="{D42A27DB-BD31-4B8C-83A1-F6EECF244321}">
                      <p14:modId xmlns:p14="http://schemas.microsoft.com/office/powerpoint/2010/main" val="1604772889"/>
                    </p:ext>
                  </p:extLst>
                </p:nvPr>
              </p:nvGraphicFramePr>
              <p:xfrm>
                <a:off x="125122" y="-280937"/>
                <a:ext cx="127000" cy="121918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521" name="c"/>
                <p:cNvSpPr txBox="1"/>
                <p:nvPr/>
              </p:nvSpPr>
              <p:spPr>
                <a:xfrm>
                  <a:off x="4472" y="-293636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523" name="Línea"/>
              <p:cNvSpPr/>
              <p:nvPr/>
            </p:nvSpPr>
            <p:spPr>
              <a:xfrm>
                <a:off x="328639" y="-215140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524" name="FALSE"/>
              <p:cNvSpPr txBox="1"/>
              <p:nvPr/>
            </p:nvSpPr>
            <p:spPr>
              <a:xfrm>
                <a:off x="500041" y="-292097"/>
                <a:ext cx="306872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spcBef>
                    <a:spcPts val="0"/>
                  </a:spcBef>
                  <a:defRPr sz="700" b="0"/>
                </a:lvl1pPr>
              </a:lstStyle>
              <a:p>
                <a:r>
                  <a:rPr dirty="0"/>
                  <a:t>FALSE</a:t>
                </a:r>
              </a:p>
            </p:txBody>
          </p:sp>
        </p:grpSp>
        <p:grpSp>
          <p:nvGrpSpPr>
            <p:cNvPr id="538" name="Agrupar"/>
            <p:cNvGrpSpPr/>
            <p:nvPr/>
          </p:nvGrpSpPr>
          <p:grpSpPr>
            <a:xfrm>
              <a:off x="0" y="5781432"/>
              <a:ext cx="802442" cy="436402"/>
              <a:chOff x="0" y="-201567"/>
              <a:chExt cx="802441" cy="436401"/>
            </a:xfrm>
          </p:grpSpPr>
          <p:sp>
            <p:nvSpPr>
              <p:cNvPr id="526" name="Rectángulo redondeado"/>
              <p:cNvSpPr/>
              <p:nvPr/>
            </p:nvSpPr>
            <p:spPr>
              <a:xfrm>
                <a:off x="0" y="-201567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529" name="Agrupar"/>
              <p:cNvGrpSpPr/>
              <p:nvPr/>
            </p:nvGrpSpPr>
            <p:grpSpPr>
              <a:xfrm>
                <a:off x="269" y="-180974"/>
                <a:ext cx="247650" cy="139703"/>
                <a:chOff x="0" y="-188864"/>
                <a:chExt cx="247650" cy="139701"/>
              </a:xfrm>
            </p:grpSpPr>
            <p:graphicFrame>
              <p:nvGraphicFramePr>
                <p:cNvPr id="527" name="Table 2-1-2-4-1-1-1-1-5-3-1-3-3-1-1-1-1-2-4-3-1-1-1-1-1-1-1-1"/>
                <p:cNvGraphicFramePr/>
                <p:nvPr>
                  <p:extLst>
                    <p:ext uri="{D42A27DB-BD31-4B8C-83A1-F6EECF244321}">
                      <p14:modId xmlns:p14="http://schemas.microsoft.com/office/powerpoint/2010/main" val="3687147151"/>
                    </p:ext>
                  </p:extLst>
                </p:nvPr>
              </p:nvGraphicFramePr>
              <p:xfrm>
                <a:off x="120650" y="-176164"/>
                <a:ext cx="127000" cy="121918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528" name="a"/>
                <p:cNvSpPr txBox="1"/>
                <p:nvPr/>
              </p:nvSpPr>
              <p:spPr>
                <a:xfrm>
                  <a:off x="0" y="-188864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a</a:t>
                  </a:r>
                </a:p>
              </p:txBody>
            </p:sp>
          </p:grpSp>
          <p:grpSp>
            <p:nvGrpSpPr>
              <p:cNvPr id="532" name="Agrupar"/>
              <p:cNvGrpSpPr/>
              <p:nvPr/>
            </p:nvGrpSpPr>
            <p:grpSpPr>
              <a:xfrm>
                <a:off x="269" y="-53217"/>
                <a:ext cx="247650" cy="139703"/>
                <a:chOff x="0" y="-188864"/>
                <a:chExt cx="247650" cy="139701"/>
              </a:xfrm>
            </p:grpSpPr>
            <p:graphicFrame>
              <p:nvGraphicFramePr>
                <p:cNvPr id="530" name="Table 2-1-2-4-1-1-1-1-5-3-1-3-3-1-1-1-1-2-2-1-3-1-1-1-1-1-1-1-1"/>
                <p:cNvGraphicFramePr/>
                <p:nvPr>
                  <p:extLst>
                    <p:ext uri="{D42A27DB-BD31-4B8C-83A1-F6EECF244321}">
                      <p14:modId xmlns:p14="http://schemas.microsoft.com/office/powerpoint/2010/main" val="2663636906"/>
                    </p:ext>
                  </p:extLst>
                </p:nvPr>
              </p:nvGraphicFramePr>
              <p:xfrm>
                <a:off x="120650" y="-176165"/>
                <a:ext cx="127000" cy="121918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531" name="b"/>
                <p:cNvSpPr txBox="1"/>
                <p:nvPr/>
              </p:nvSpPr>
              <p:spPr>
                <a:xfrm>
                  <a:off x="0" y="-188864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b</a:t>
                  </a:r>
                </a:p>
              </p:txBody>
            </p:sp>
          </p:grpSp>
          <p:grpSp>
            <p:nvGrpSpPr>
              <p:cNvPr id="535" name="Agrupar"/>
              <p:cNvGrpSpPr/>
              <p:nvPr/>
            </p:nvGrpSpPr>
            <p:grpSpPr>
              <a:xfrm>
                <a:off x="269" y="74540"/>
                <a:ext cx="247650" cy="139703"/>
                <a:chOff x="0" y="-188863"/>
                <a:chExt cx="247650" cy="139701"/>
              </a:xfrm>
            </p:grpSpPr>
            <p:graphicFrame>
              <p:nvGraphicFramePr>
                <p:cNvPr id="533" name="Table 2-1-2-4-1-1-1-1-5-3-1-3-3-1-1-1-1-2-1-1-2-1-1-1-1-1-1-1-1"/>
                <p:cNvGraphicFramePr/>
                <p:nvPr>
                  <p:extLst>
                    <p:ext uri="{D42A27DB-BD31-4B8C-83A1-F6EECF244321}">
                      <p14:modId xmlns:p14="http://schemas.microsoft.com/office/powerpoint/2010/main" val="2461695244"/>
                    </p:ext>
                  </p:extLst>
                </p:nvPr>
              </p:nvGraphicFramePr>
              <p:xfrm>
                <a:off x="120650" y="-176164"/>
                <a:ext cx="127000" cy="121918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534" name="c"/>
                <p:cNvSpPr txBox="1"/>
                <p:nvPr/>
              </p:nvSpPr>
              <p:spPr>
                <a:xfrm>
                  <a:off x="0" y="-188863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536" name="Línea"/>
              <p:cNvSpPr/>
              <p:nvPr/>
            </p:nvSpPr>
            <p:spPr>
              <a:xfrm>
                <a:off x="324167" y="-110367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537" name="TRUE"/>
              <p:cNvSpPr txBox="1"/>
              <p:nvPr/>
            </p:nvSpPr>
            <p:spPr>
              <a:xfrm>
                <a:off x="495569" y="-187324"/>
                <a:ext cx="306872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spcBef>
                    <a:spcPts val="0"/>
                  </a:spcBef>
                  <a:defRPr sz="700" b="0"/>
                </a:lvl1pPr>
              </a:lstStyle>
              <a:p>
                <a:r>
                  <a:rPr dirty="0"/>
                  <a:t>TRUE</a:t>
                </a:r>
              </a:p>
            </p:txBody>
          </p:sp>
        </p:grpSp>
        <p:grpSp>
          <p:nvGrpSpPr>
            <p:cNvPr id="551" name="Agrupar"/>
            <p:cNvGrpSpPr/>
            <p:nvPr/>
          </p:nvGrpSpPr>
          <p:grpSpPr>
            <a:xfrm>
              <a:off x="-2426" y="4462906"/>
              <a:ext cx="802442" cy="436403"/>
              <a:chOff x="-2426" y="-296091"/>
              <a:chExt cx="802441" cy="436401"/>
            </a:xfrm>
          </p:grpSpPr>
          <p:sp>
            <p:nvSpPr>
              <p:cNvPr id="539" name="Rectángulo redondeado"/>
              <p:cNvSpPr/>
              <p:nvPr/>
            </p:nvSpPr>
            <p:spPr>
              <a:xfrm>
                <a:off x="-2426" y="-296091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542" name="Agrupar"/>
              <p:cNvGrpSpPr/>
              <p:nvPr/>
            </p:nvGrpSpPr>
            <p:grpSpPr>
              <a:xfrm>
                <a:off x="-2157" y="-275498"/>
                <a:ext cx="247650" cy="139703"/>
                <a:chOff x="-2426" y="-283387"/>
                <a:chExt cx="247650" cy="139701"/>
              </a:xfrm>
            </p:grpSpPr>
            <p:graphicFrame>
              <p:nvGraphicFramePr>
                <p:cNvPr id="540" name="Table 2-1-2-4-1-1-1-1-5-3-1-3-3-1-1-1-1-2-4-3-1-1-1-1-1-1-3"/>
                <p:cNvGraphicFramePr/>
                <p:nvPr>
                  <p:extLst>
                    <p:ext uri="{D42A27DB-BD31-4B8C-83A1-F6EECF244321}">
                      <p14:modId xmlns:p14="http://schemas.microsoft.com/office/powerpoint/2010/main" val="2571066745"/>
                    </p:ext>
                  </p:extLst>
                </p:nvPr>
              </p:nvGraphicFramePr>
              <p:xfrm>
                <a:off x="118224" y="-270686"/>
                <a:ext cx="127000" cy="121917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541" name="a"/>
                <p:cNvSpPr txBox="1"/>
                <p:nvPr/>
              </p:nvSpPr>
              <p:spPr>
                <a:xfrm>
                  <a:off x="-2426" y="-283387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a</a:t>
                  </a:r>
                </a:p>
              </p:txBody>
            </p:sp>
          </p:grpSp>
          <p:grpSp>
            <p:nvGrpSpPr>
              <p:cNvPr id="545" name="Agrupar"/>
              <p:cNvGrpSpPr/>
              <p:nvPr/>
            </p:nvGrpSpPr>
            <p:grpSpPr>
              <a:xfrm>
                <a:off x="-2157" y="-147741"/>
                <a:ext cx="247650" cy="139703"/>
                <a:chOff x="-2426" y="-283387"/>
                <a:chExt cx="247650" cy="139701"/>
              </a:xfrm>
            </p:grpSpPr>
            <p:graphicFrame>
              <p:nvGraphicFramePr>
                <p:cNvPr id="543" name="Table 2-1-2-4-1-1-1-1-5-3-1-3-3-1-1-1-1-2-2-1-3-1-1-1-1-1-1-3"/>
                <p:cNvGraphicFramePr/>
                <p:nvPr>
                  <p:extLst>
                    <p:ext uri="{D42A27DB-BD31-4B8C-83A1-F6EECF244321}">
                      <p14:modId xmlns:p14="http://schemas.microsoft.com/office/powerpoint/2010/main" val="443925984"/>
                    </p:ext>
                  </p:extLst>
                </p:nvPr>
              </p:nvGraphicFramePr>
              <p:xfrm>
                <a:off x="118224" y="-270686"/>
                <a:ext cx="127000" cy="121917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544" name="b"/>
                <p:cNvSpPr txBox="1"/>
                <p:nvPr/>
              </p:nvSpPr>
              <p:spPr>
                <a:xfrm>
                  <a:off x="-2426" y="-283387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b</a:t>
                  </a:r>
                </a:p>
              </p:txBody>
            </p:sp>
          </p:grpSp>
          <p:grpSp>
            <p:nvGrpSpPr>
              <p:cNvPr id="548" name="Agrupar"/>
              <p:cNvGrpSpPr/>
              <p:nvPr/>
            </p:nvGrpSpPr>
            <p:grpSpPr>
              <a:xfrm>
                <a:off x="-2157" y="-19985"/>
                <a:ext cx="247650" cy="139703"/>
                <a:chOff x="-2426" y="-283387"/>
                <a:chExt cx="247650" cy="139701"/>
              </a:xfrm>
            </p:grpSpPr>
            <p:graphicFrame>
              <p:nvGraphicFramePr>
                <p:cNvPr id="546" name="Table 2-1-2-4-1-1-1-1-5-3-1-3-3-1-1-1-1-2-1-1-2-1-1-1-1-1-1-3"/>
                <p:cNvGraphicFramePr/>
                <p:nvPr>
                  <p:extLst>
                    <p:ext uri="{D42A27DB-BD31-4B8C-83A1-F6EECF244321}">
                      <p14:modId xmlns:p14="http://schemas.microsoft.com/office/powerpoint/2010/main" val="3789509465"/>
                    </p:ext>
                  </p:extLst>
                </p:nvPr>
              </p:nvGraphicFramePr>
              <p:xfrm>
                <a:off x="118224" y="-270686"/>
                <a:ext cx="127000" cy="121917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547" name="c"/>
                <p:cNvSpPr txBox="1"/>
                <p:nvPr/>
              </p:nvSpPr>
              <p:spPr>
                <a:xfrm>
                  <a:off x="-2426" y="-283387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549" name="Línea"/>
              <p:cNvSpPr/>
              <p:nvPr/>
            </p:nvSpPr>
            <p:spPr>
              <a:xfrm>
                <a:off x="321741" y="-204891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550" name="TRUE"/>
              <p:cNvSpPr txBox="1"/>
              <p:nvPr/>
            </p:nvSpPr>
            <p:spPr>
              <a:xfrm>
                <a:off x="493143" y="-281848"/>
                <a:ext cx="306872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spcBef>
                    <a:spcPts val="0"/>
                  </a:spcBef>
                  <a:defRPr sz="700" b="0"/>
                </a:lvl1pPr>
              </a:lstStyle>
              <a:p>
                <a:r>
                  <a:rPr dirty="0"/>
                  <a:t>TRUE</a:t>
                </a:r>
              </a:p>
            </p:txBody>
          </p:sp>
        </p:grpSp>
        <p:grpSp>
          <p:nvGrpSpPr>
            <p:cNvPr id="564" name="Agrupar"/>
            <p:cNvGrpSpPr/>
            <p:nvPr/>
          </p:nvGrpSpPr>
          <p:grpSpPr>
            <a:xfrm>
              <a:off x="0" y="3192097"/>
              <a:ext cx="622571" cy="436402"/>
              <a:chOff x="0" y="0"/>
              <a:chExt cx="622570" cy="436401"/>
            </a:xfrm>
          </p:grpSpPr>
          <p:sp>
            <p:nvSpPr>
              <p:cNvPr id="552" name="Rectángulo redondeado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555" name="Agrupar"/>
              <p:cNvGrpSpPr/>
              <p:nvPr/>
            </p:nvGrpSpPr>
            <p:grpSpPr>
              <a:xfrm>
                <a:off x="269" y="20593"/>
                <a:ext cx="247650" cy="139703"/>
                <a:chOff x="0" y="12700"/>
                <a:chExt cx="247650" cy="139701"/>
              </a:xfrm>
            </p:grpSpPr>
            <p:graphicFrame>
              <p:nvGraphicFramePr>
                <p:cNvPr id="553" name="Table 2-1-2-4-1-1-1-1-5-3-1-3-3-1-1-1-1-2-4-3-1-1-1"/>
                <p:cNvGraphicFramePr/>
                <p:nvPr>
                  <p:extLst>
                    <p:ext uri="{D42A27DB-BD31-4B8C-83A1-F6EECF244321}">
                      <p14:modId xmlns:p14="http://schemas.microsoft.com/office/powerpoint/2010/main" val="3878470309"/>
                    </p:ext>
                  </p:extLst>
                </p:nvPr>
              </p:nvGraphicFramePr>
              <p:xfrm>
                <a:off x="120650" y="25400"/>
                <a:ext cx="127000" cy="121918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554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a</a:t>
                  </a:r>
                </a:p>
              </p:txBody>
            </p:sp>
          </p:grpSp>
          <p:grpSp>
            <p:nvGrpSpPr>
              <p:cNvPr id="558" name="Agrupar"/>
              <p:cNvGrpSpPr/>
              <p:nvPr/>
            </p:nvGrpSpPr>
            <p:grpSpPr>
              <a:xfrm>
                <a:off x="269" y="148350"/>
                <a:ext cx="247650" cy="139703"/>
                <a:chOff x="0" y="12700"/>
                <a:chExt cx="247650" cy="139701"/>
              </a:xfrm>
            </p:grpSpPr>
            <p:graphicFrame>
              <p:nvGraphicFramePr>
                <p:cNvPr id="556" name="Table 2-1-2-4-1-1-1-1-5-3-1-3-3-1-1-1-1-2-2-1-3-1-1-1"/>
                <p:cNvGraphicFramePr/>
                <p:nvPr>
                  <p:extLst>
                    <p:ext uri="{D42A27DB-BD31-4B8C-83A1-F6EECF244321}">
                      <p14:modId xmlns:p14="http://schemas.microsoft.com/office/powerpoint/2010/main" val="3324668030"/>
                    </p:ext>
                  </p:extLst>
                </p:nvPr>
              </p:nvGraphicFramePr>
              <p:xfrm>
                <a:off x="120650" y="25400"/>
                <a:ext cx="127000" cy="121918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557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b</a:t>
                  </a:r>
                </a:p>
              </p:txBody>
            </p:sp>
          </p:grpSp>
          <p:grpSp>
            <p:nvGrpSpPr>
              <p:cNvPr id="561" name="Agrupar"/>
              <p:cNvGrpSpPr/>
              <p:nvPr/>
            </p:nvGrpSpPr>
            <p:grpSpPr>
              <a:xfrm>
                <a:off x="269" y="276106"/>
                <a:ext cx="247650" cy="139703"/>
                <a:chOff x="0" y="12700"/>
                <a:chExt cx="247650" cy="139701"/>
              </a:xfrm>
            </p:grpSpPr>
            <p:graphicFrame>
              <p:nvGraphicFramePr>
                <p:cNvPr id="559" name="Table 2-1-2-4-1-1-1-1-5-3-1-3-3-1-1-1-1-2-1-1-2-1-1-1"/>
                <p:cNvGraphicFramePr/>
                <p:nvPr>
                  <p:extLst>
                    <p:ext uri="{D42A27DB-BD31-4B8C-83A1-F6EECF244321}">
                      <p14:modId xmlns:p14="http://schemas.microsoft.com/office/powerpoint/2010/main" val="2383588390"/>
                    </p:ext>
                  </p:extLst>
                </p:nvPr>
              </p:nvGraphicFramePr>
              <p:xfrm>
                <a:off x="120650" y="25400"/>
                <a:ext cx="127000" cy="121918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560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562" name="Línea"/>
              <p:cNvSpPr/>
              <p:nvPr/>
            </p:nvSpPr>
            <p:spPr>
              <a:xfrm>
                <a:off x="324167" y="91200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563" name="3"/>
              <p:cNvSpPr txBox="1"/>
              <p:nvPr/>
            </p:nvSpPr>
            <p:spPr>
              <a:xfrm>
                <a:off x="4955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3</a:t>
                </a:r>
              </a:p>
            </p:txBody>
          </p:sp>
        </p:grpSp>
        <p:grpSp>
          <p:nvGrpSpPr>
            <p:cNvPr id="577" name="Agrupar"/>
            <p:cNvGrpSpPr/>
            <p:nvPr/>
          </p:nvGrpSpPr>
          <p:grpSpPr>
            <a:xfrm>
              <a:off x="-2426" y="5156190"/>
              <a:ext cx="802442" cy="436403"/>
              <a:chOff x="-2426" y="-227507"/>
              <a:chExt cx="802441" cy="436401"/>
            </a:xfrm>
          </p:grpSpPr>
          <p:sp>
            <p:nvSpPr>
              <p:cNvPr id="565" name="Rectángulo redondeado"/>
              <p:cNvSpPr/>
              <p:nvPr/>
            </p:nvSpPr>
            <p:spPr>
              <a:xfrm>
                <a:off x="-2426" y="-227507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568" name="Agrupar"/>
              <p:cNvGrpSpPr/>
              <p:nvPr/>
            </p:nvGrpSpPr>
            <p:grpSpPr>
              <a:xfrm>
                <a:off x="-2157" y="-206913"/>
                <a:ext cx="247650" cy="139703"/>
                <a:chOff x="-2426" y="-214803"/>
                <a:chExt cx="247650" cy="139701"/>
              </a:xfrm>
            </p:grpSpPr>
            <p:graphicFrame>
              <p:nvGraphicFramePr>
                <p:cNvPr id="566" name="Table 2-1-2-4-1-1-1-1-5-3-1-3-3-1-1-1-1-2-4-3-1-1-1-1-1-1-3-1"/>
                <p:cNvGraphicFramePr/>
                <p:nvPr>
                  <p:extLst>
                    <p:ext uri="{D42A27DB-BD31-4B8C-83A1-F6EECF244321}">
                      <p14:modId xmlns:p14="http://schemas.microsoft.com/office/powerpoint/2010/main" val="2183574002"/>
                    </p:ext>
                  </p:extLst>
                </p:nvPr>
              </p:nvGraphicFramePr>
              <p:xfrm>
                <a:off x="118224" y="-202104"/>
                <a:ext cx="127000" cy="121917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567" name="a"/>
                <p:cNvSpPr txBox="1"/>
                <p:nvPr/>
              </p:nvSpPr>
              <p:spPr>
                <a:xfrm>
                  <a:off x="-2426" y="-214803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a</a:t>
                  </a:r>
                </a:p>
              </p:txBody>
            </p:sp>
          </p:grpSp>
          <p:grpSp>
            <p:nvGrpSpPr>
              <p:cNvPr id="571" name="Agrupar"/>
              <p:cNvGrpSpPr/>
              <p:nvPr/>
            </p:nvGrpSpPr>
            <p:grpSpPr>
              <a:xfrm>
                <a:off x="-2157" y="-79157"/>
                <a:ext cx="247650" cy="139703"/>
                <a:chOff x="-2426" y="-214804"/>
                <a:chExt cx="247650" cy="139701"/>
              </a:xfrm>
            </p:grpSpPr>
            <p:graphicFrame>
              <p:nvGraphicFramePr>
                <p:cNvPr id="569" name="Table 2-1-2-4-1-1-1-1-5-3-1-3-3-1-1-1-1-2-2-1-3-1-1-1-1-1-1-3-1"/>
                <p:cNvGraphicFramePr/>
                <p:nvPr>
                  <p:extLst>
                    <p:ext uri="{D42A27DB-BD31-4B8C-83A1-F6EECF244321}">
                      <p14:modId xmlns:p14="http://schemas.microsoft.com/office/powerpoint/2010/main" val="338743108"/>
                    </p:ext>
                  </p:extLst>
                </p:nvPr>
              </p:nvGraphicFramePr>
              <p:xfrm>
                <a:off x="118224" y="-202103"/>
                <a:ext cx="127000" cy="121917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570" name="b"/>
                <p:cNvSpPr txBox="1"/>
                <p:nvPr/>
              </p:nvSpPr>
              <p:spPr>
                <a:xfrm>
                  <a:off x="-2426" y="-214804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b</a:t>
                  </a:r>
                </a:p>
              </p:txBody>
            </p:sp>
          </p:grpSp>
          <p:grpSp>
            <p:nvGrpSpPr>
              <p:cNvPr id="574" name="Agrupar"/>
              <p:cNvGrpSpPr/>
              <p:nvPr/>
            </p:nvGrpSpPr>
            <p:grpSpPr>
              <a:xfrm>
                <a:off x="-2157" y="48599"/>
                <a:ext cx="247650" cy="139703"/>
                <a:chOff x="-2426" y="-214804"/>
                <a:chExt cx="247650" cy="139701"/>
              </a:xfrm>
            </p:grpSpPr>
            <p:graphicFrame>
              <p:nvGraphicFramePr>
                <p:cNvPr id="572" name="Table 2-1-2-4-1-1-1-1-5-3-1-3-3-1-1-1-1-2-1-1-2-1-1-1-1-1-1-3-1"/>
                <p:cNvGraphicFramePr/>
                <p:nvPr>
                  <p:extLst>
                    <p:ext uri="{D42A27DB-BD31-4B8C-83A1-F6EECF244321}">
                      <p14:modId xmlns:p14="http://schemas.microsoft.com/office/powerpoint/2010/main" val="642243961"/>
                    </p:ext>
                  </p:extLst>
                </p:nvPr>
              </p:nvGraphicFramePr>
              <p:xfrm>
                <a:off x="118224" y="-202103"/>
                <a:ext cx="127000" cy="121917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573" name="c"/>
                <p:cNvSpPr txBox="1"/>
                <p:nvPr/>
              </p:nvSpPr>
              <p:spPr>
                <a:xfrm>
                  <a:off x="-2426" y="-214804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575" name="Línea"/>
              <p:cNvSpPr/>
              <p:nvPr/>
            </p:nvSpPr>
            <p:spPr>
              <a:xfrm>
                <a:off x="321741" y="-136307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576" name="TRUE"/>
              <p:cNvSpPr txBox="1"/>
              <p:nvPr/>
            </p:nvSpPr>
            <p:spPr>
              <a:xfrm>
                <a:off x="493143" y="-213264"/>
                <a:ext cx="306872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spcBef>
                    <a:spcPts val="0"/>
                  </a:spcBef>
                  <a:defRPr sz="700" b="0"/>
                </a:lvl1pPr>
              </a:lstStyle>
              <a:p>
                <a:r>
                  <a:rPr dirty="0"/>
                  <a:t>TRUE</a:t>
                </a:r>
              </a:p>
            </p:txBody>
          </p:sp>
        </p:grpSp>
      </p:grpSp>
      <p:grpSp>
        <p:nvGrpSpPr>
          <p:cNvPr id="638" name="Agrupar"/>
          <p:cNvGrpSpPr/>
          <p:nvPr/>
        </p:nvGrpSpPr>
        <p:grpSpPr>
          <a:xfrm>
            <a:off x="7111049" y="1079163"/>
            <a:ext cx="3105174" cy="3635035"/>
            <a:chOff x="0" y="6350"/>
            <a:chExt cx="3105172" cy="3635034"/>
          </a:xfrm>
        </p:grpSpPr>
        <p:sp>
          <p:nvSpPr>
            <p:cNvPr id="579" name="Pluck"/>
            <p:cNvSpPr txBox="1"/>
            <p:nvPr/>
          </p:nvSpPr>
          <p:spPr>
            <a:xfrm>
              <a:off x="0" y="6350"/>
              <a:ext cx="690365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000">
                  <a:solidFill>
                    <a:srgbClr val="797979"/>
                  </a:solidFill>
                </a:defRPr>
              </a:pPr>
              <a:r>
                <a:t>Pluck</a:t>
              </a:r>
            </a:p>
          </p:txBody>
        </p:sp>
        <p:sp>
          <p:nvSpPr>
            <p:cNvPr id="580" name="pluck(.x, ..., .default=NULL) Select an element by name or index. Also attr_getter() and chuck().  pluck(x, &quot;b&quot;) x |&gt; pluck(“b&quot;)…"/>
            <p:cNvSpPr txBox="1"/>
            <p:nvPr/>
          </p:nvSpPr>
          <p:spPr>
            <a:xfrm>
              <a:off x="1073171" y="391363"/>
              <a:ext cx="2032001" cy="3250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80000"/>
                </a:lnSpc>
                <a:spcBef>
                  <a:spcPts val="250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pluck(</a:t>
              </a:r>
              <a:r>
                <a:t>.x, ..., .default=NULL</a:t>
              </a:r>
              <a:r>
                <a:rPr b="1"/>
                <a:t>)</a:t>
              </a:r>
              <a:r>
                <a:t> Select an element by name or index. Also </a:t>
              </a:r>
              <a:r>
                <a:rPr b="1"/>
                <a:t>attr_getter()</a:t>
              </a:r>
              <a:r>
                <a:t> and </a:t>
              </a:r>
              <a:r>
                <a:rPr b="1"/>
                <a:t>chuck()</a:t>
              </a:r>
              <a:r>
                <a:t>. </a:t>
              </a:r>
              <a:br/>
              <a:r>
                <a:t>pluck(x, "b")</a:t>
              </a:r>
              <a:br/>
              <a:r>
                <a:t>x |&gt; pluck(“b")</a:t>
              </a:r>
            </a:p>
            <a:p>
              <a:pPr>
                <a:lnSpc>
                  <a:spcPct val="80000"/>
                </a:lnSpc>
                <a:spcBef>
                  <a:spcPts val="250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assign_in(</a:t>
              </a:r>
              <a:r>
                <a:t>x, where, value</a:t>
              </a:r>
              <a:r>
                <a:rPr b="1"/>
                <a:t>)</a:t>
              </a:r>
              <a:r>
                <a:t> Assign a value to a location using pluck selection. </a:t>
              </a:r>
              <a:br/>
              <a:r>
                <a:t>assign_in(x, "b", 5)</a:t>
              </a:r>
              <a:br/>
              <a:r>
                <a:t>x |&gt; assign_in("b", 5)</a:t>
              </a:r>
            </a:p>
            <a:p>
              <a:pPr>
                <a:lnSpc>
                  <a:spcPct val="80000"/>
                </a:lnSpc>
                <a:spcBef>
                  <a:spcPts val="250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modify_in(</a:t>
              </a:r>
              <a:r>
                <a:t>.x, .where, .f</a:t>
              </a:r>
              <a:r>
                <a:rPr b="1"/>
                <a:t>)</a:t>
              </a:r>
              <a:r>
                <a:t> Apply a function to a value at a selected location.</a:t>
              </a:r>
              <a:br/>
              <a:r>
                <a:t>modify_in(x, "b", abs)</a:t>
              </a:r>
              <a:br/>
              <a:r>
                <a:t>x |&gt; modify_in("b", abs)</a:t>
              </a:r>
            </a:p>
          </p:txBody>
        </p:sp>
        <p:grpSp>
          <p:nvGrpSpPr>
            <p:cNvPr id="595" name="Agrupar"/>
            <p:cNvGrpSpPr/>
            <p:nvPr/>
          </p:nvGrpSpPr>
          <p:grpSpPr>
            <a:xfrm>
              <a:off x="0" y="391363"/>
              <a:ext cx="707651" cy="576103"/>
              <a:chOff x="0" y="0"/>
              <a:chExt cx="707650" cy="576102"/>
            </a:xfrm>
          </p:grpSpPr>
          <p:grpSp>
            <p:nvGrpSpPr>
              <p:cNvPr id="590" name="Agrupar"/>
              <p:cNvGrpSpPr/>
              <p:nvPr/>
            </p:nvGrpSpPr>
            <p:grpSpPr>
              <a:xfrm>
                <a:off x="0" y="0"/>
                <a:ext cx="279939" cy="576102"/>
                <a:chOff x="0" y="0"/>
                <a:chExt cx="279939" cy="576101"/>
              </a:xfrm>
            </p:grpSpPr>
            <p:sp>
              <p:nvSpPr>
                <p:cNvPr id="581" name="Rectángulo redondeado"/>
                <p:cNvSpPr/>
                <p:nvPr/>
              </p:nvSpPr>
              <p:spPr>
                <a:xfrm>
                  <a:off x="0" y="0"/>
                  <a:ext cx="279939" cy="576101"/>
                </a:xfrm>
                <a:prstGeom prst="roundRect">
                  <a:avLst>
                    <a:gd name="adj" fmla="val 2509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582" name="Table 2-1-2-4-1-1-1-1-5-3-1-3-3-1-1-1-1-2-4-4-1"/>
                <p:cNvGraphicFramePr/>
                <p:nvPr>
                  <p:extLst>
                    <p:ext uri="{D42A27DB-BD31-4B8C-83A1-F6EECF244321}">
                      <p14:modId xmlns:p14="http://schemas.microsoft.com/office/powerpoint/2010/main" val="1611203680"/>
                    </p:ext>
                  </p:extLst>
                </p:nvPr>
              </p:nvGraphicFramePr>
              <p:xfrm>
                <a:off x="120919" y="33293"/>
                <a:ext cx="127000" cy="121920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583" name="a"/>
                <p:cNvSpPr txBox="1"/>
                <p:nvPr/>
              </p:nvSpPr>
              <p:spPr>
                <a:xfrm>
                  <a:off x="269" y="20593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a</a:t>
                  </a:r>
                </a:p>
              </p:txBody>
            </p:sp>
            <p:graphicFrame>
              <p:nvGraphicFramePr>
                <p:cNvPr id="584" name="Table 2-1-2-4-1-1-1-1-5-3-1-3-3-1-1-1-1-2-2-1-4-1"/>
                <p:cNvGraphicFramePr/>
                <p:nvPr>
                  <p:extLst>
                    <p:ext uri="{D42A27DB-BD31-4B8C-83A1-F6EECF244321}">
                      <p14:modId xmlns:p14="http://schemas.microsoft.com/office/powerpoint/2010/main" val="1021424168"/>
                    </p:ext>
                  </p:extLst>
                </p:nvPr>
              </p:nvGraphicFramePr>
              <p:xfrm>
                <a:off x="120919" y="161050"/>
                <a:ext cx="127000" cy="121920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585" name="b"/>
                <p:cNvSpPr txBox="1"/>
                <p:nvPr/>
              </p:nvSpPr>
              <p:spPr>
                <a:xfrm>
                  <a:off x="269" y="148350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b</a:t>
                  </a:r>
                </a:p>
              </p:txBody>
            </p:sp>
            <p:graphicFrame>
              <p:nvGraphicFramePr>
                <p:cNvPr id="586" name="Table 2-1-2-4-1-1-1-1-5-3-1-3-3-1-1-1-1-2-1-1-3-2"/>
                <p:cNvGraphicFramePr/>
                <p:nvPr>
                  <p:extLst>
                    <p:ext uri="{D42A27DB-BD31-4B8C-83A1-F6EECF244321}">
                      <p14:modId xmlns:p14="http://schemas.microsoft.com/office/powerpoint/2010/main" val="1768353546"/>
                    </p:ext>
                  </p:extLst>
                </p:nvPr>
              </p:nvGraphicFramePr>
              <p:xfrm>
                <a:off x="120919" y="288806"/>
                <a:ext cx="127000" cy="121920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587" name="c"/>
                <p:cNvSpPr txBox="1"/>
                <p:nvPr/>
              </p:nvSpPr>
              <p:spPr>
                <a:xfrm>
                  <a:off x="269" y="276106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c</a:t>
                  </a:r>
                </a:p>
              </p:txBody>
            </p:sp>
            <p:graphicFrame>
              <p:nvGraphicFramePr>
                <p:cNvPr id="588" name="Table 2-1-2-4-1-1-1-1-5-3-1-3-3-1-1-1-1-2-1-1-3-1-1"/>
                <p:cNvGraphicFramePr/>
                <p:nvPr>
                  <p:extLst>
                    <p:ext uri="{D42A27DB-BD31-4B8C-83A1-F6EECF244321}">
                      <p14:modId xmlns:p14="http://schemas.microsoft.com/office/powerpoint/2010/main" val="1509746737"/>
                    </p:ext>
                  </p:extLst>
                </p:nvPr>
              </p:nvGraphicFramePr>
              <p:xfrm>
                <a:off x="120919" y="418981"/>
                <a:ext cx="127000" cy="121920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589" name="d"/>
                <p:cNvSpPr txBox="1"/>
                <p:nvPr/>
              </p:nvSpPr>
              <p:spPr>
                <a:xfrm>
                  <a:off x="269" y="406281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591" name="Línea"/>
              <p:cNvSpPr/>
              <p:nvPr/>
            </p:nvSpPr>
            <p:spPr>
              <a:xfrm>
                <a:off x="326698" y="92156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594" name="Agrupar"/>
              <p:cNvGrpSpPr/>
              <p:nvPr/>
            </p:nvGrpSpPr>
            <p:grpSpPr>
              <a:xfrm>
                <a:off x="485400" y="8849"/>
                <a:ext cx="222250" cy="121920"/>
                <a:chOff x="0" y="0"/>
                <a:chExt cx="222249" cy="121917"/>
              </a:xfrm>
            </p:grpSpPr>
            <p:graphicFrame>
              <p:nvGraphicFramePr>
                <p:cNvPr id="592" name="Table 2-1-2-4-1-1-1-1-5-3-1-3-3-1-1-1-1-2-4-2-1"/>
                <p:cNvGraphicFramePr/>
                <p:nvPr>
                  <p:extLst>
                    <p:ext uri="{D42A27DB-BD31-4B8C-83A1-F6EECF244321}">
                      <p14:modId xmlns:p14="http://schemas.microsoft.com/office/powerpoint/2010/main" val="3157589745"/>
                    </p:ext>
                  </p:extLst>
                </p:nvPr>
              </p:nvGraphicFramePr>
              <p:xfrm>
                <a:off x="95250" y="0"/>
                <a:ext cx="126999" cy="121917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593" name="b"/>
                <p:cNvSpPr/>
                <p:nvPr/>
              </p:nvSpPr>
              <p:spPr>
                <a:xfrm>
                  <a:off x="0" y="82550"/>
                  <a:ext cx="127000" cy="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b</a:t>
                  </a:r>
                </a:p>
              </p:txBody>
            </p:sp>
          </p:grpSp>
        </p:grpSp>
        <p:grpSp>
          <p:nvGrpSpPr>
            <p:cNvPr id="616" name="Agrupar"/>
            <p:cNvGrpSpPr/>
            <p:nvPr/>
          </p:nvGrpSpPr>
          <p:grpSpPr>
            <a:xfrm>
              <a:off x="0" y="1621882"/>
              <a:ext cx="760131" cy="576103"/>
              <a:chOff x="0" y="0"/>
              <a:chExt cx="760130" cy="576102"/>
            </a:xfrm>
          </p:grpSpPr>
          <p:grpSp>
            <p:nvGrpSpPr>
              <p:cNvPr id="605" name="Agrupar"/>
              <p:cNvGrpSpPr/>
              <p:nvPr/>
            </p:nvGrpSpPr>
            <p:grpSpPr>
              <a:xfrm>
                <a:off x="0" y="0"/>
                <a:ext cx="279939" cy="576102"/>
                <a:chOff x="0" y="0"/>
                <a:chExt cx="279939" cy="576101"/>
              </a:xfrm>
            </p:grpSpPr>
            <p:sp>
              <p:nvSpPr>
                <p:cNvPr id="596" name="Rectángulo redondeado"/>
                <p:cNvSpPr/>
                <p:nvPr/>
              </p:nvSpPr>
              <p:spPr>
                <a:xfrm>
                  <a:off x="0" y="0"/>
                  <a:ext cx="279939" cy="576101"/>
                </a:xfrm>
                <a:prstGeom prst="roundRect">
                  <a:avLst>
                    <a:gd name="adj" fmla="val 2509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98" name="a"/>
                <p:cNvSpPr txBox="1"/>
                <p:nvPr/>
              </p:nvSpPr>
              <p:spPr>
                <a:xfrm>
                  <a:off x="269" y="20593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a</a:t>
                  </a:r>
                </a:p>
              </p:txBody>
            </p:sp>
            <p:sp>
              <p:nvSpPr>
                <p:cNvPr id="600" name="b"/>
                <p:cNvSpPr txBox="1"/>
                <p:nvPr/>
              </p:nvSpPr>
              <p:spPr>
                <a:xfrm>
                  <a:off x="269" y="148350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b</a:t>
                  </a:r>
                </a:p>
              </p:txBody>
            </p:sp>
            <p:sp>
              <p:nvSpPr>
                <p:cNvPr id="602" name="c"/>
                <p:cNvSpPr txBox="1"/>
                <p:nvPr/>
              </p:nvSpPr>
              <p:spPr>
                <a:xfrm>
                  <a:off x="269" y="276106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c</a:t>
                  </a:r>
                </a:p>
              </p:txBody>
            </p:sp>
            <p:sp>
              <p:nvSpPr>
                <p:cNvPr id="604" name="d"/>
                <p:cNvSpPr txBox="1"/>
                <p:nvPr/>
              </p:nvSpPr>
              <p:spPr>
                <a:xfrm>
                  <a:off x="269" y="406281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606" name="Línea"/>
              <p:cNvSpPr/>
              <p:nvPr/>
            </p:nvSpPr>
            <p:spPr>
              <a:xfrm>
                <a:off x="326698" y="92156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607" name="Rectángulo redondeado"/>
              <p:cNvSpPr/>
              <p:nvPr/>
            </p:nvSpPr>
            <p:spPr>
              <a:xfrm>
                <a:off x="480190" y="0"/>
                <a:ext cx="279940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9" name="a"/>
              <p:cNvSpPr txBox="1"/>
              <p:nvPr/>
            </p:nvSpPr>
            <p:spPr>
              <a:xfrm>
                <a:off x="48045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611" name="b"/>
              <p:cNvSpPr txBox="1"/>
              <p:nvPr/>
            </p:nvSpPr>
            <p:spPr>
              <a:xfrm>
                <a:off x="48045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613" name="c"/>
              <p:cNvSpPr txBox="1"/>
              <p:nvPr/>
            </p:nvSpPr>
            <p:spPr>
              <a:xfrm>
                <a:off x="48045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615" name="d"/>
              <p:cNvSpPr txBox="1"/>
              <p:nvPr/>
            </p:nvSpPr>
            <p:spPr>
              <a:xfrm>
                <a:off x="48045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d</a:t>
                </a:r>
              </a:p>
            </p:txBody>
          </p:sp>
        </p:grpSp>
        <p:grpSp>
          <p:nvGrpSpPr>
            <p:cNvPr id="637" name="Agrupar"/>
            <p:cNvGrpSpPr/>
            <p:nvPr/>
          </p:nvGrpSpPr>
          <p:grpSpPr>
            <a:xfrm>
              <a:off x="0" y="2768634"/>
              <a:ext cx="977742" cy="576104"/>
              <a:chOff x="0" y="0"/>
              <a:chExt cx="977741" cy="576102"/>
            </a:xfrm>
          </p:grpSpPr>
          <p:grpSp>
            <p:nvGrpSpPr>
              <p:cNvPr id="626" name="Agrupar"/>
              <p:cNvGrpSpPr/>
              <p:nvPr/>
            </p:nvGrpSpPr>
            <p:grpSpPr>
              <a:xfrm>
                <a:off x="0" y="0"/>
                <a:ext cx="279939" cy="576102"/>
                <a:chOff x="0" y="0"/>
                <a:chExt cx="279939" cy="576101"/>
              </a:xfrm>
            </p:grpSpPr>
            <p:sp>
              <p:nvSpPr>
                <p:cNvPr id="617" name="Rectángulo redondeado"/>
                <p:cNvSpPr/>
                <p:nvPr/>
              </p:nvSpPr>
              <p:spPr>
                <a:xfrm>
                  <a:off x="0" y="0"/>
                  <a:ext cx="279939" cy="576101"/>
                </a:xfrm>
                <a:prstGeom prst="roundRect">
                  <a:avLst>
                    <a:gd name="adj" fmla="val 2509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19" name="a"/>
                <p:cNvSpPr txBox="1"/>
                <p:nvPr/>
              </p:nvSpPr>
              <p:spPr>
                <a:xfrm>
                  <a:off x="269" y="20593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a</a:t>
                  </a:r>
                </a:p>
              </p:txBody>
            </p:sp>
            <p:sp>
              <p:nvSpPr>
                <p:cNvPr id="621" name="b"/>
                <p:cNvSpPr txBox="1"/>
                <p:nvPr/>
              </p:nvSpPr>
              <p:spPr>
                <a:xfrm>
                  <a:off x="269" y="148350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b</a:t>
                  </a:r>
                </a:p>
              </p:txBody>
            </p:sp>
            <p:sp>
              <p:nvSpPr>
                <p:cNvPr id="623" name="c"/>
                <p:cNvSpPr txBox="1"/>
                <p:nvPr/>
              </p:nvSpPr>
              <p:spPr>
                <a:xfrm>
                  <a:off x="269" y="276106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c</a:t>
                  </a:r>
                </a:p>
              </p:txBody>
            </p:sp>
            <p:sp>
              <p:nvSpPr>
                <p:cNvPr id="625" name="d"/>
                <p:cNvSpPr txBox="1"/>
                <p:nvPr/>
              </p:nvSpPr>
              <p:spPr>
                <a:xfrm>
                  <a:off x="269" y="406281"/>
                  <a:ext cx="127001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627" name="Línea"/>
              <p:cNvSpPr/>
              <p:nvPr/>
            </p:nvSpPr>
            <p:spPr>
              <a:xfrm>
                <a:off x="326698" y="92156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628" name="Rectángulo redondeado"/>
              <p:cNvSpPr/>
              <p:nvPr/>
            </p:nvSpPr>
            <p:spPr>
              <a:xfrm>
                <a:off x="480190" y="0"/>
                <a:ext cx="447214" cy="576101"/>
              </a:xfrm>
              <a:prstGeom prst="roundRect">
                <a:avLst>
                  <a:gd name="adj" fmla="val 15706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0" name="a"/>
              <p:cNvSpPr txBox="1"/>
              <p:nvPr/>
            </p:nvSpPr>
            <p:spPr>
              <a:xfrm>
                <a:off x="60745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632" name="fun(      )"/>
              <p:cNvSpPr txBox="1"/>
              <p:nvPr/>
            </p:nvSpPr>
            <p:spPr>
              <a:xfrm>
                <a:off x="521002" y="135650"/>
                <a:ext cx="456739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>
                  <a:spcBef>
                    <a:spcPts val="0"/>
                  </a:spcBef>
                  <a:defRPr sz="900" b="0"/>
                </a:lvl1pPr>
              </a:lstStyle>
              <a:p>
                <a:r>
                  <a:rPr dirty="0"/>
                  <a:t>fun(     )</a:t>
                </a:r>
              </a:p>
            </p:txBody>
          </p:sp>
          <p:sp>
            <p:nvSpPr>
              <p:cNvPr id="634" name="c"/>
              <p:cNvSpPr txBox="1"/>
              <p:nvPr/>
            </p:nvSpPr>
            <p:spPr>
              <a:xfrm>
                <a:off x="60745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636" name="d"/>
              <p:cNvSpPr txBox="1"/>
              <p:nvPr/>
            </p:nvSpPr>
            <p:spPr>
              <a:xfrm>
                <a:off x="60745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d</a:t>
                </a:r>
              </a:p>
            </p:txBody>
          </p:sp>
        </p:grpSp>
      </p:grpSp>
      <p:grpSp>
        <p:nvGrpSpPr>
          <p:cNvPr id="662" name="Agrupar"/>
          <p:cNvGrpSpPr/>
          <p:nvPr/>
        </p:nvGrpSpPr>
        <p:grpSpPr>
          <a:xfrm>
            <a:off x="7103032" y="7049685"/>
            <a:ext cx="6571222" cy="3164101"/>
            <a:chOff x="17875" y="6350"/>
            <a:chExt cx="6571221" cy="3164100"/>
          </a:xfrm>
        </p:grpSpPr>
        <p:sp>
          <p:nvSpPr>
            <p:cNvPr id="639" name="List-Columns"/>
            <p:cNvSpPr txBox="1"/>
            <p:nvPr/>
          </p:nvSpPr>
          <p:spPr>
            <a:xfrm>
              <a:off x="17875" y="6350"/>
              <a:ext cx="1635424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000">
                  <a:solidFill>
                    <a:srgbClr val="797979"/>
                  </a:solidFill>
                </a:defRPr>
              </a:pPr>
              <a:r>
                <a:t>List-Columns</a:t>
              </a:r>
            </a:p>
          </p:txBody>
        </p:sp>
        <p:sp>
          <p:nvSpPr>
            <p:cNvPr id="640" name="WORK WITH LIST-COLUMNS"/>
            <p:cNvSpPr txBox="1"/>
            <p:nvPr/>
          </p:nvSpPr>
          <p:spPr>
            <a:xfrm>
              <a:off x="25400" y="1847684"/>
              <a:ext cx="2137619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WORK WITH LIST-COLUMNS</a:t>
              </a:r>
            </a:p>
          </p:txBody>
        </p:sp>
        <p:sp>
          <p:nvSpPr>
            <p:cNvPr id="641" name="List-columns are columns of a data frame where each element is a list or vector instead of an atomic value. Columns can also be lists of data frames. See tidyr for more about nested data and list columns."/>
            <p:cNvSpPr txBox="1"/>
            <p:nvPr/>
          </p:nvSpPr>
          <p:spPr>
            <a:xfrm>
              <a:off x="961697" y="519148"/>
              <a:ext cx="2172206" cy="1056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80000"/>
                </a:lnSpc>
                <a:spcBef>
                  <a:spcPts val="50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List-columns</a:t>
              </a:r>
              <a:r>
                <a:t> are columns of a data frame where each element is a list or vector instead of an atomic value. Columns can also be lists of data frames. See </a:t>
              </a:r>
              <a:r>
                <a:rPr b="1"/>
                <a:t>tidyr </a:t>
              </a:r>
              <a:r>
                <a:t>for more about nested data and list columns.</a:t>
              </a:r>
            </a:p>
          </p:txBody>
        </p:sp>
        <p:graphicFrame>
          <p:nvGraphicFramePr>
            <p:cNvPr id="642" name="Table 2-1-3-1-2-2-1"/>
            <p:cNvGraphicFramePr/>
            <p:nvPr/>
          </p:nvGraphicFramePr>
          <p:xfrm>
            <a:off x="25400" y="718857"/>
            <a:ext cx="817856" cy="5588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31108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0677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max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</a:rPr>
                          <a:t>seq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4E79A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3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&lt;int [3]&gt;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B2D5F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4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&lt;int [4]&gt;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B2D5F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/>
                          <a:t>&lt;int [5]&gt;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B2D5F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643" name="Manipulate list-columns like any other kind of column, using dplyr functions like mutate(). Because each element is a list, use map functions within a column function to manipulate each element."/>
            <p:cNvSpPr txBox="1"/>
            <p:nvPr/>
          </p:nvSpPr>
          <p:spPr>
            <a:xfrm>
              <a:off x="25400" y="2058089"/>
              <a:ext cx="3131857" cy="92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80000"/>
                </a:lnSpc>
                <a:spcBef>
                  <a:spcPts val="500"/>
                </a:spcBef>
                <a:defRPr b="0">
                  <a:solidFill>
                    <a:srgbClr val="000000"/>
                  </a:solidFill>
                </a:defRPr>
              </a:pPr>
              <a:r>
                <a:t>Manipulate list-columns like any other kind of column, using </a:t>
              </a:r>
              <a:r>
                <a:rPr b="1"/>
                <a:t>dplyr</a:t>
              </a:r>
              <a:r>
                <a:t> functions like </a:t>
              </a:r>
              <a:r>
                <a:rPr b="1"/>
                <a:t>mutate()</a:t>
              </a:r>
              <a:r>
                <a:t>. Because each element is a list, use </a:t>
              </a:r>
              <a:r>
                <a:rPr b="1"/>
                <a:t>map functions</a:t>
              </a:r>
              <a:r>
                <a:t> within a column function to manipulate each element.</a:t>
              </a:r>
            </a:p>
          </p:txBody>
        </p:sp>
        <p:sp>
          <p:nvSpPr>
            <p:cNvPr id="644" name="Suffixed map functions like map_int() return an atomic data type and will simplify list-columns into regular columns."/>
            <p:cNvSpPr txBox="1"/>
            <p:nvPr/>
          </p:nvSpPr>
          <p:spPr>
            <a:xfrm>
              <a:off x="3457239" y="1652632"/>
              <a:ext cx="3131857" cy="96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80000"/>
                </a:lnSpc>
                <a:spcBef>
                  <a:spcPts val="500"/>
                </a:spcBef>
                <a:defRPr b="0">
                  <a:solidFill>
                    <a:srgbClr val="000000"/>
                  </a:solidFill>
                </a:defRPr>
              </a:pPr>
              <a:r>
                <a:t>Suffixed map functions like </a:t>
              </a:r>
              <a:r>
                <a:rPr b="1"/>
                <a:t>map_int() </a:t>
              </a:r>
              <a:r>
                <a:t>return an atomic data type and will </a:t>
              </a:r>
              <a:r>
                <a:rPr b="1"/>
                <a:t>simplify list-columns into regular columns</a:t>
              </a:r>
              <a:r>
                <a:t>.</a:t>
              </a:r>
            </a:p>
          </p:txBody>
        </p:sp>
        <p:sp>
          <p:nvSpPr>
            <p:cNvPr id="645" name="map(), map2(), or pmap() return lists and will create new list-columns."/>
            <p:cNvSpPr txBox="1"/>
            <p:nvPr/>
          </p:nvSpPr>
          <p:spPr>
            <a:xfrm>
              <a:off x="3457239" y="116981"/>
              <a:ext cx="3131857" cy="5325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80000"/>
                </a:lnSpc>
                <a:spcBef>
                  <a:spcPts val="50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map()</a:t>
              </a:r>
              <a:r>
                <a:t>, </a:t>
              </a:r>
              <a:r>
                <a:rPr b="1"/>
                <a:t>map2()</a:t>
              </a:r>
              <a:r>
                <a:t>, or </a:t>
              </a:r>
              <a:r>
                <a:rPr b="1"/>
                <a:t>pmap()</a:t>
              </a:r>
              <a:r>
                <a:t> return lists and will </a:t>
              </a:r>
              <a:r>
                <a:rPr b="1"/>
                <a:t>create new list-columns</a:t>
              </a:r>
              <a:r>
                <a:t>.</a:t>
              </a:r>
            </a:p>
          </p:txBody>
        </p:sp>
        <p:grpSp>
          <p:nvGrpSpPr>
            <p:cNvPr id="653" name="Agrupar"/>
            <p:cNvGrpSpPr/>
            <p:nvPr/>
          </p:nvGrpSpPr>
          <p:grpSpPr>
            <a:xfrm>
              <a:off x="3457239" y="2305037"/>
              <a:ext cx="3131857" cy="865413"/>
              <a:chOff x="0" y="0"/>
              <a:chExt cx="3131856" cy="865411"/>
            </a:xfrm>
          </p:grpSpPr>
          <p:sp>
            <p:nvSpPr>
              <p:cNvPr id="646" name="starwars |&gt;                  mutate(n_films = map_int(films, length))"/>
              <p:cNvSpPr txBox="1"/>
              <p:nvPr/>
            </p:nvSpPr>
            <p:spPr>
              <a:xfrm>
                <a:off x="0" y="244127"/>
                <a:ext cx="3131857" cy="5325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/>
              <a:p>
                <a:pPr>
                  <a:lnSpc>
                    <a:spcPct val="80000"/>
                  </a:lnSpc>
                  <a:spcBef>
                    <a:spcPts val="50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starwars |&gt;</a:t>
                </a:r>
                <a:br/>
                <a:r>
                  <a:t>                 mutate(n_films = map_int(films, length))</a:t>
                </a:r>
              </a:p>
            </p:txBody>
          </p:sp>
          <p:sp>
            <p:nvSpPr>
              <p:cNvPr id="647" name="Triángulo"/>
              <p:cNvSpPr/>
              <p:nvPr/>
            </p:nvSpPr>
            <p:spPr>
              <a:xfrm rot="10800000" flipH="1">
                <a:off x="1844154" y="192591"/>
                <a:ext cx="112193" cy="263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4E79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8" name="list function, return int"/>
              <p:cNvSpPr/>
              <p:nvPr/>
            </p:nvSpPr>
            <p:spPr>
              <a:xfrm>
                <a:off x="1777658" y="0"/>
                <a:ext cx="802442" cy="298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207"/>
                    </a:moveTo>
                    <a:lnTo>
                      <a:pt x="0" y="5393"/>
                    </a:lnTo>
                    <a:cubicBezTo>
                      <a:pt x="0" y="2415"/>
                      <a:pt x="897" y="0"/>
                      <a:pt x="2004" y="0"/>
                    </a:cubicBezTo>
                    <a:lnTo>
                      <a:pt x="19596" y="0"/>
                    </a:lnTo>
                    <a:cubicBezTo>
                      <a:pt x="20703" y="0"/>
                      <a:pt x="21600" y="2415"/>
                      <a:pt x="21600" y="5393"/>
                    </a:cubicBezTo>
                    <a:lnTo>
                      <a:pt x="21600" y="16207"/>
                    </a:lnTo>
                    <a:cubicBezTo>
                      <a:pt x="21600" y="19185"/>
                      <a:pt x="20703" y="21600"/>
                      <a:pt x="19596" y="21600"/>
                    </a:cubicBezTo>
                    <a:lnTo>
                      <a:pt x="2004" y="21600"/>
                    </a:lnTo>
                    <a:cubicBezTo>
                      <a:pt x="897" y="21600"/>
                      <a:pt x="0" y="19185"/>
                      <a:pt x="0" y="16207"/>
                    </a:cubicBezTo>
                    <a:close/>
                  </a:path>
                </a:pathLst>
              </a:custGeom>
              <a:solidFill>
                <a:srgbClr val="4E79A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7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900">
                    <a:solidFill>
                      <a:srgbClr val="FFFFFF"/>
                    </a:solidFill>
                  </a:defRPr>
                </a:lvl1pPr>
              </a:lstStyle>
              <a:p>
                <a:r>
                  <a:t>list function, return int</a:t>
                </a:r>
              </a:p>
            </p:txBody>
          </p:sp>
          <p:sp>
            <p:nvSpPr>
              <p:cNvPr id="649" name="Triángulo"/>
              <p:cNvSpPr/>
              <p:nvPr/>
            </p:nvSpPr>
            <p:spPr>
              <a:xfrm flipH="1">
                <a:off x="733533" y="543958"/>
                <a:ext cx="112194" cy="263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4E79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50" name="column function"/>
              <p:cNvSpPr/>
              <p:nvPr/>
            </p:nvSpPr>
            <p:spPr>
              <a:xfrm>
                <a:off x="667038" y="687611"/>
                <a:ext cx="936308" cy="177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556"/>
                    </a:moveTo>
                    <a:lnTo>
                      <a:pt x="0" y="9044"/>
                    </a:lnTo>
                    <a:cubicBezTo>
                      <a:pt x="0" y="4049"/>
                      <a:pt x="769" y="0"/>
                      <a:pt x="1717" y="0"/>
                    </a:cubicBezTo>
                    <a:lnTo>
                      <a:pt x="19883" y="0"/>
                    </a:lnTo>
                    <a:cubicBezTo>
                      <a:pt x="20831" y="0"/>
                      <a:pt x="21600" y="4049"/>
                      <a:pt x="21600" y="9044"/>
                    </a:cubicBezTo>
                    <a:lnTo>
                      <a:pt x="21600" y="12556"/>
                    </a:lnTo>
                    <a:cubicBezTo>
                      <a:pt x="21600" y="17551"/>
                      <a:pt x="20831" y="21600"/>
                      <a:pt x="19883" y="21600"/>
                    </a:cubicBezTo>
                    <a:lnTo>
                      <a:pt x="1717" y="21600"/>
                    </a:lnTo>
                    <a:cubicBezTo>
                      <a:pt x="769" y="21600"/>
                      <a:pt x="0" y="17551"/>
                      <a:pt x="0" y="12556"/>
                    </a:cubicBezTo>
                    <a:close/>
                  </a:path>
                </a:pathLst>
              </a:custGeom>
              <a:solidFill>
                <a:srgbClr val="4E79A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7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900">
                    <a:solidFill>
                      <a:srgbClr val="FFFFFF"/>
                    </a:solidFill>
                  </a:defRPr>
                </a:lvl1pPr>
              </a:lstStyle>
              <a:p>
                <a:r>
                  <a:t>column function</a:t>
                </a:r>
              </a:p>
            </p:txBody>
          </p:sp>
          <p:sp>
            <p:nvSpPr>
              <p:cNvPr id="651" name="Triángulo"/>
              <p:cNvSpPr/>
              <p:nvPr/>
            </p:nvSpPr>
            <p:spPr>
              <a:xfrm flipH="1">
                <a:off x="2266000" y="543958"/>
                <a:ext cx="112194" cy="263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4E79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52" name="list-column"/>
              <p:cNvSpPr/>
              <p:nvPr/>
            </p:nvSpPr>
            <p:spPr>
              <a:xfrm>
                <a:off x="2199505" y="687611"/>
                <a:ext cx="830558" cy="177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556"/>
                    </a:moveTo>
                    <a:lnTo>
                      <a:pt x="0" y="9044"/>
                    </a:lnTo>
                    <a:cubicBezTo>
                      <a:pt x="0" y="4049"/>
                      <a:pt x="867" y="0"/>
                      <a:pt x="1936" y="0"/>
                    </a:cubicBezTo>
                    <a:lnTo>
                      <a:pt x="19664" y="0"/>
                    </a:lnTo>
                    <a:cubicBezTo>
                      <a:pt x="20733" y="0"/>
                      <a:pt x="21600" y="4049"/>
                      <a:pt x="21600" y="9044"/>
                    </a:cubicBezTo>
                    <a:lnTo>
                      <a:pt x="21600" y="12556"/>
                    </a:lnTo>
                    <a:cubicBezTo>
                      <a:pt x="21600" y="17551"/>
                      <a:pt x="20733" y="21600"/>
                      <a:pt x="19664" y="21600"/>
                    </a:cubicBezTo>
                    <a:lnTo>
                      <a:pt x="1936" y="21600"/>
                    </a:lnTo>
                    <a:cubicBezTo>
                      <a:pt x="867" y="21600"/>
                      <a:pt x="0" y="17551"/>
                      <a:pt x="0" y="12556"/>
                    </a:cubicBezTo>
                    <a:close/>
                  </a:path>
                </a:pathLst>
              </a:custGeom>
              <a:solidFill>
                <a:srgbClr val="4E79A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7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900">
                    <a:solidFill>
                      <a:srgbClr val="FFFFFF"/>
                    </a:solidFill>
                  </a:defRPr>
                </a:lvl1pPr>
              </a:lstStyle>
              <a:p>
                <a:r>
                  <a:t>list-column</a:t>
                </a:r>
              </a:p>
            </p:txBody>
          </p:sp>
        </p:grpSp>
        <p:grpSp>
          <p:nvGrpSpPr>
            <p:cNvPr id="661" name="Agrupar"/>
            <p:cNvGrpSpPr/>
            <p:nvPr/>
          </p:nvGrpSpPr>
          <p:grpSpPr>
            <a:xfrm>
              <a:off x="3457239" y="546862"/>
              <a:ext cx="3131857" cy="926673"/>
              <a:chOff x="0" y="0"/>
              <a:chExt cx="3131856" cy="926671"/>
            </a:xfrm>
          </p:grpSpPr>
          <p:sp>
            <p:nvSpPr>
              <p:cNvPr id="654" name="starwars |&gt;                   transmute(ships = map2(vehicles,                                                                            starships,                                                                     append))"/>
              <p:cNvSpPr txBox="1"/>
              <p:nvPr/>
            </p:nvSpPr>
            <p:spPr>
              <a:xfrm>
                <a:off x="0" y="267848"/>
                <a:ext cx="3131857" cy="6588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t">
                <a:normAutofit/>
              </a:bodyPr>
              <a:lstStyle/>
              <a:p>
                <a:pPr defTabSz="525779">
                  <a:lnSpc>
                    <a:spcPct val="80000"/>
                  </a:lnSpc>
                  <a:spcBef>
                    <a:spcPts val="400"/>
                  </a:spcBef>
                  <a:defRPr sz="1079" b="0">
                    <a:solidFill>
                      <a:srgbClr val="000000"/>
                    </a:solidFill>
                  </a:defRPr>
                </a:pPr>
                <a:r>
                  <a:rPr dirty="0" err="1"/>
                  <a:t>starwars</a:t>
                </a:r>
                <a:r>
                  <a:rPr dirty="0"/>
                  <a:t> |&gt;</a:t>
                </a:r>
                <a:br>
                  <a:rPr dirty="0"/>
                </a:br>
                <a:r>
                  <a:rPr dirty="0"/>
                  <a:t>                  transmute(ships = map2(vehicles,    </a:t>
                </a:r>
                <a:br>
                  <a:rPr dirty="0"/>
                </a:br>
                <a:r>
                  <a:rPr dirty="0"/>
                  <a:t>                                                          starships, </a:t>
                </a:r>
                <a:br>
                  <a:rPr dirty="0"/>
                </a:br>
                <a:r>
                  <a:rPr dirty="0"/>
                  <a:t>                                                           append))</a:t>
                </a:r>
              </a:p>
            </p:txBody>
          </p:sp>
          <p:sp>
            <p:nvSpPr>
              <p:cNvPr id="655" name="Triángulo"/>
              <p:cNvSpPr/>
              <p:nvPr/>
            </p:nvSpPr>
            <p:spPr>
              <a:xfrm flipH="1">
                <a:off x="809722" y="582745"/>
                <a:ext cx="112194" cy="263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4E79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56" name="column function"/>
              <p:cNvSpPr/>
              <p:nvPr/>
            </p:nvSpPr>
            <p:spPr>
              <a:xfrm>
                <a:off x="743227" y="726398"/>
                <a:ext cx="936308" cy="177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556"/>
                    </a:moveTo>
                    <a:lnTo>
                      <a:pt x="0" y="9044"/>
                    </a:lnTo>
                    <a:cubicBezTo>
                      <a:pt x="0" y="4049"/>
                      <a:pt x="769" y="0"/>
                      <a:pt x="1717" y="0"/>
                    </a:cubicBezTo>
                    <a:lnTo>
                      <a:pt x="19883" y="0"/>
                    </a:lnTo>
                    <a:cubicBezTo>
                      <a:pt x="20831" y="0"/>
                      <a:pt x="21600" y="4049"/>
                      <a:pt x="21600" y="9044"/>
                    </a:cubicBezTo>
                    <a:lnTo>
                      <a:pt x="21600" y="12556"/>
                    </a:lnTo>
                    <a:cubicBezTo>
                      <a:pt x="21600" y="17551"/>
                      <a:pt x="20831" y="21600"/>
                      <a:pt x="19883" y="21600"/>
                    </a:cubicBezTo>
                    <a:lnTo>
                      <a:pt x="1717" y="21600"/>
                    </a:lnTo>
                    <a:cubicBezTo>
                      <a:pt x="769" y="21600"/>
                      <a:pt x="0" y="17551"/>
                      <a:pt x="0" y="12556"/>
                    </a:cubicBezTo>
                    <a:close/>
                  </a:path>
                </a:pathLst>
              </a:custGeom>
              <a:solidFill>
                <a:srgbClr val="4E79A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7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900">
                    <a:solidFill>
                      <a:srgbClr val="FFFFFF"/>
                    </a:solidFill>
                  </a:defRPr>
                </a:lvl1pPr>
              </a:lstStyle>
              <a:p>
                <a:r>
                  <a:t>column function</a:t>
                </a:r>
              </a:p>
            </p:txBody>
          </p:sp>
          <p:sp>
            <p:nvSpPr>
              <p:cNvPr id="657" name="Triángulo"/>
              <p:cNvSpPr/>
              <p:nvPr/>
            </p:nvSpPr>
            <p:spPr>
              <a:xfrm rot="10800000" flipH="1">
                <a:off x="1767943" y="192591"/>
                <a:ext cx="112193" cy="263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4E79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58" name="list function, return list"/>
              <p:cNvSpPr/>
              <p:nvPr/>
            </p:nvSpPr>
            <p:spPr>
              <a:xfrm>
                <a:off x="1180748" y="0"/>
                <a:ext cx="802441" cy="298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207"/>
                    </a:moveTo>
                    <a:lnTo>
                      <a:pt x="0" y="5393"/>
                    </a:lnTo>
                    <a:cubicBezTo>
                      <a:pt x="0" y="2415"/>
                      <a:pt x="897" y="0"/>
                      <a:pt x="2004" y="0"/>
                    </a:cubicBezTo>
                    <a:lnTo>
                      <a:pt x="19596" y="0"/>
                    </a:lnTo>
                    <a:cubicBezTo>
                      <a:pt x="20703" y="0"/>
                      <a:pt x="21600" y="2415"/>
                      <a:pt x="21600" y="5393"/>
                    </a:cubicBezTo>
                    <a:lnTo>
                      <a:pt x="21600" y="16207"/>
                    </a:lnTo>
                    <a:cubicBezTo>
                      <a:pt x="21600" y="19185"/>
                      <a:pt x="20703" y="21600"/>
                      <a:pt x="19596" y="21600"/>
                    </a:cubicBezTo>
                    <a:lnTo>
                      <a:pt x="2004" y="21600"/>
                    </a:lnTo>
                    <a:cubicBezTo>
                      <a:pt x="897" y="21600"/>
                      <a:pt x="0" y="19185"/>
                      <a:pt x="0" y="16207"/>
                    </a:cubicBezTo>
                    <a:close/>
                  </a:path>
                </a:pathLst>
              </a:custGeom>
              <a:solidFill>
                <a:srgbClr val="4E79A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7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900">
                    <a:solidFill>
                      <a:srgbClr val="FFFFFF"/>
                    </a:solidFill>
                  </a:defRPr>
                </a:lvl1pPr>
              </a:lstStyle>
              <a:p>
                <a:r>
                  <a:t>list function, return list</a:t>
                </a:r>
              </a:p>
            </p:txBody>
          </p:sp>
          <p:sp>
            <p:nvSpPr>
              <p:cNvPr id="659" name="Triángulo"/>
              <p:cNvSpPr/>
              <p:nvPr/>
            </p:nvSpPr>
            <p:spPr>
              <a:xfrm rot="10800000">
                <a:off x="2291389" y="192591"/>
                <a:ext cx="112194" cy="263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4E79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60" name="list-columns"/>
              <p:cNvSpPr/>
              <p:nvPr/>
            </p:nvSpPr>
            <p:spPr>
              <a:xfrm>
                <a:off x="2224894" y="120344"/>
                <a:ext cx="830558" cy="177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2556"/>
                    </a:moveTo>
                    <a:lnTo>
                      <a:pt x="0" y="9044"/>
                    </a:lnTo>
                    <a:cubicBezTo>
                      <a:pt x="0" y="4049"/>
                      <a:pt x="867" y="0"/>
                      <a:pt x="1936" y="0"/>
                    </a:cubicBezTo>
                    <a:lnTo>
                      <a:pt x="19664" y="0"/>
                    </a:lnTo>
                    <a:cubicBezTo>
                      <a:pt x="20733" y="0"/>
                      <a:pt x="21600" y="4049"/>
                      <a:pt x="21600" y="9044"/>
                    </a:cubicBezTo>
                    <a:lnTo>
                      <a:pt x="21600" y="12556"/>
                    </a:lnTo>
                    <a:cubicBezTo>
                      <a:pt x="21600" y="17551"/>
                      <a:pt x="20733" y="21600"/>
                      <a:pt x="19664" y="21600"/>
                    </a:cubicBezTo>
                    <a:lnTo>
                      <a:pt x="1936" y="21600"/>
                    </a:lnTo>
                    <a:cubicBezTo>
                      <a:pt x="867" y="21600"/>
                      <a:pt x="0" y="17551"/>
                      <a:pt x="0" y="12556"/>
                    </a:cubicBezTo>
                    <a:close/>
                  </a:path>
                </a:pathLst>
              </a:custGeom>
              <a:solidFill>
                <a:srgbClr val="4E79A6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 algn="ctr">
                  <a:lnSpc>
                    <a:spcPct val="7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sz="900">
                    <a:solidFill>
                      <a:srgbClr val="FFFFFF"/>
                    </a:solidFill>
                  </a:defRPr>
                </a:lvl1pPr>
              </a:lstStyle>
              <a:p>
                <a:r>
                  <a:t>list-columns</a:t>
                </a:r>
              </a:p>
            </p:txBody>
          </p:sp>
        </p:grpSp>
      </p:grpSp>
      <p:pic>
        <p:nvPicPr>
          <p:cNvPr id="663" name="posit-full-color.png" descr="posit-full-colo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2542" y="10050579"/>
            <a:ext cx="1719068" cy="544372"/>
          </a:xfrm>
          <a:prstGeom prst="rect">
            <a:avLst/>
          </a:prstGeom>
          <a:ln w="12700">
            <a:miter lim="400000"/>
          </a:ln>
        </p:spPr>
      </p:pic>
      <p:sp>
        <p:nvSpPr>
          <p:cNvPr id="664" name="CC BY SA Posit Software, PBC  •   info@posit.co  •   posit.co  •  Learn more at purrr.tidyverse.org  •  HTML cheatsheets at pos.it/cheatsheets  •. purrr  1.0.2  •  Updated:  2024-05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CC BY SA Posit Software, PBC  •   </a:t>
            </a:r>
            <a:r>
              <a:rPr>
                <a:hlinkClick r:id="rId3"/>
              </a:rPr>
              <a:t>info@posit.co</a:t>
            </a:r>
            <a:r>
              <a:t>  •   </a:t>
            </a:r>
            <a:r>
              <a:rPr>
                <a:hlinkClick r:id="rId4"/>
              </a:rPr>
              <a:t>posit.co</a:t>
            </a:r>
            <a:r>
              <a:t>  •  Learn more at </a:t>
            </a:r>
            <a:r>
              <a:rPr b="1">
                <a:hlinkClick r:id="rId5"/>
              </a:rPr>
              <a:t>purrr.tidyverse.org</a:t>
            </a:r>
            <a:r>
              <a:t>  •  HTML cheatsheets at </a:t>
            </a:r>
            <a:r>
              <a:rPr b="1">
                <a:hlinkClick r:id="rId6"/>
              </a:rPr>
              <a:t>pos.it/cheatsheets</a:t>
            </a:r>
            <a:r>
              <a:rPr>
                <a:solidFill>
                  <a:srgbClr val="D1D2D3"/>
                </a:solidFill>
              </a:rPr>
              <a:t>  </a:t>
            </a:r>
            <a:r>
              <a:t>•. purrr  1.0.2  •  Updated:  2024-05</a:t>
            </a:r>
          </a:p>
        </p:txBody>
      </p:sp>
      <p:sp>
        <p:nvSpPr>
          <p:cNvPr id="665" name="Línea"/>
          <p:cNvSpPr/>
          <p:nvPr/>
        </p:nvSpPr>
        <p:spPr>
          <a:xfrm>
            <a:off x="7112012" y="6954460"/>
            <a:ext cx="6536408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702" name="Agrupar"/>
          <p:cNvGrpSpPr/>
          <p:nvPr/>
        </p:nvGrpSpPr>
        <p:grpSpPr>
          <a:xfrm>
            <a:off x="10543187" y="1237781"/>
            <a:ext cx="3165739" cy="3950299"/>
            <a:chOff x="0" y="152399"/>
            <a:chExt cx="3165737" cy="3950298"/>
          </a:xfrm>
        </p:grpSpPr>
        <p:sp>
          <p:nvSpPr>
            <p:cNvPr id="666" name="Concatenate"/>
            <p:cNvSpPr/>
            <p:nvPr/>
          </p:nvSpPr>
          <p:spPr>
            <a:xfrm>
              <a:off x="0" y="152399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000">
                  <a:solidFill>
                    <a:srgbClr val="797979"/>
                  </a:solidFill>
                </a:defRPr>
              </a:pPr>
              <a:r>
                <a:t>Concatenate</a:t>
              </a:r>
            </a:p>
          </p:txBody>
        </p:sp>
        <p:sp>
          <p:nvSpPr>
            <p:cNvPr id="667" name="list_c(x) Combines elements into a vector by concatenating them together.…"/>
            <p:cNvSpPr/>
            <p:nvPr/>
          </p:nvSpPr>
          <p:spPr>
            <a:xfrm>
              <a:off x="1133736" y="1817425"/>
              <a:ext cx="203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list_c(</a:t>
              </a:r>
              <a:r>
                <a:t>x</a:t>
              </a:r>
              <a:r>
                <a:rPr b="1"/>
                <a:t>)</a:t>
              </a:r>
              <a:r>
                <a:t> Combines elements into a vector by concatenating them together.</a:t>
              </a:r>
            </a:p>
            <a:p>
              <a:pPr>
                <a:lnSpc>
                  <a:spcPct val="80000"/>
                </a:lnSpc>
                <a:spcBef>
                  <a:spcPts val="2000"/>
                </a:spcBef>
                <a:defRPr b="0">
                  <a:solidFill>
                    <a:srgbClr val="000000"/>
                  </a:solidFill>
                </a:defRPr>
              </a:pPr>
              <a:r>
                <a:t>list_c(x1)</a:t>
              </a:r>
            </a:p>
          </p:txBody>
        </p:sp>
        <p:grpSp>
          <p:nvGrpSpPr>
            <p:cNvPr id="673" name="Agrupar"/>
            <p:cNvGrpSpPr/>
            <p:nvPr/>
          </p:nvGrpSpPr>
          <p:grpSpPr>
            <a:xfrm>
              <a:off x="0" y="1588825"/>
              <a:ext cx="570958" cy="470752"/>
              <a:chOff x="0" y="25400"/>
              <a:chExt cx="570957" cy="470749"/>
            </a:xfrm>
          </p:grpSpPr>
          <p:graphicFrame>
            <p:nvGraphicFramePr>
              <p:cNvPr id="668" name="Table 2-1-2-4-1-1-1-1-5-3-1-3-3-1-1-1-1-2-4-3-1-4-2-3-1-1-2-1-3-4"/>
              <p:cNvGraphicFramePr/>
              <p:nvPr>
                <p:extLst>
                  <p:ext uri="{D42A27DB-BD31-4B8C-83A1-F6EECF244321}">
                    <p14:modId xmlns:p14="http://schemas.microsoft.com/office/powerpoint/2010/main" val="3583157559"/>
                  </p:ext>
                </p:extLst>
              </p:nvPr>
            </p:nvGraphicFramePr>
            <p:xfrm>
              <a:off x="418557" y="25400"/>
              <a:ext cx="152400" cy="457197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52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 b="1">
                              <a:solidFill>
                                <a:srgbClr val="FFFFFF"/>
                              </a:solidFill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 b="1">
                              <a:solidFill>
                                <a:srgbClr val="FFFFFF"/>
                              </a:solidFill>
                            </a:defRPr>
                          </a:pPr>
                          <a:endParaRPr/>
                        </a:p>
                      </a:txBody>
                      <a:tcPr marL="0" marR="0" marT="0" marB="0" anchor="ctr" horzOverflow="overflow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 b="1">
                              <a:solidFill>
                                <a:srgbClr val="FFFFFF"/>
                              </a:solidFill>
                            </a:defRPr>
                          </a:pPr>
                          <a:endParaRPr dirty="0"/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  <p:sp>
            <p:nvSpPr>
              <p:cNvPr id="669" name="Línea"/>
              <p:cNvSpPr/>
              <p:nvPr/>
            </p:nvSpPr>
            <p:spPr>
              <a:xfrm>
                <a:off x="242338" y="254000"/>
                <a:ext cx="162465" cy="0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672" name="Agrupar"/>
              <p:cNvGrpSpPr/>
              <p:nvPr/>
            </p:nvGrpSpPr>
            <p:grpSpPr>
              <a:xfrm>
                <a:off x="0" y="25400"/>
                <a:ext cx="184135" cy="470749"/>
                <a:chOff x="0" y="0"/>
                <a:chExt cx="184134" cy="470746"/>
              </a:xfrm>
            </p:grpSpPr>
            <p:sp>
              <p:nvSpPr>
                <p:cNvPr id="670" name="Rectángulo redondeado"/>
                <p:cNvSpPr/>
                <p:nvPr/>
              </p:nvSpPr>
              <p:spPr>
                <a:xfrm>
                  <a:off x="0" y="0"/>
                  <a:ext cx="184134" cy="470746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671" name="Table 2-1-2-4-1-1-1-1-5-3-1-3-3-1-1-1-1-2-4-3-1-4-2-3-1-1-2-1-4-2-4-1"/>
                <p:cNvGraphicFramePr/>
                <p:nvPr>
                  <p:extLst>
                    <p:ext uri="{D42A27DB-BD31-4B8C-83A1-F6EECF244321}">
                      <p14:modId xmlns:p14="http://schemas.microsoft.com/office/powerpoint/2010/main" val="1211294711"/>
                    </p:ext>
                  </p:extLst>
                </p:nvPr>
              </p:nvGraphicFramePr>
              <p:xfrm>
                <a:off x="31288" y="57571"/>
                <a:ext cx="126999" cy="365755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</p:grpSp>
        </p:grpSp>
        <p:sp>
          <p:nvSpPr>
            <p:cNvPr id="674" name="x1 &lt;- list(a = 1, b = 2, c = 3)…"/>
            <p:cNvSpPr/>
            <p:nvPr/>
          </p:nvSpPr>
          <p:spPr>
            <a:xfrm>
              <a:off x="0" y="889662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t>x1 &lt;- list(a = 1, b = 2, c = 3)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t>x2 &lt;- list(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t>  a = data.frame(x = 1:2),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t>  b = data.frame(y = "a")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t>)</a:t>
              </a:r>
            </a:p>
          </p:txBody>
        </p:sp>
        <p:sp>
          <p:nvSpPr>
            <p:cNvPr id="675" name="list_rbind(x) Combines elements into a data frame by row-binding them together.…"/>
            <p:cNvSpPr/>
            <p:nvPr/>
          </p:nvSpPr>
          <p:spPr>
            <a:xfrm>
              <a:off x="1133736" y="2757888"/>
              <a:ext cx="203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list_rbind(</a:t>
              </a:r>
              <a:r>
                <a:t>x</a:t>
              </a:r>
              <a:r>
                <a:rPr b="1"/>
                <a:t>)</a:t>
              </a:r>
              <a:r>
                <a:t> Combines elements into a data frame by row-binding them together.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t>list_rbind(x2)</a:t>
              </a:r>
            </a:p>
          </p:txBody>
        </p:sp>
        <p:grpSp>
          <p:nvGrpSpPr>
            <p:cNvPr id="688" name="Agrupar"/>
            <p:cNvGrpSpPr/>
            <p:nvPr/>
          </p:nvGrpSpPr>
          <p:grpSpPr>
            <a:xfrm>
              <a:off x="0" y="2442446"/>
              <a:ext cx="913587" cy="630888"/>
              <a:chOff x="0" y="0"/>
              <a:chExt cx="913586" cy="630886"/>
            </a:xfrm>
          </p:grpSpPr>
          <p:grpSp>
            <p:nvGrpSpPr>
              <p:cNvPr id="681" name="Agrupar"/>
              <p:cNvGrpSpPr/>
              <p:nvPr/>
            </p:nvGrpSpPr>
            <p:grpSpPr>
              <a:xfrm>
                <a:off x="0" y="0"/>
                <a:ext cx="271100" cy="630886"/>
                <a:chOff x="0" y="0"/>
                <a:chExt cx="271099" cy="630885"/>
              </a:xfrm>
            </p:grpSpPr>
            <p:sp>
              <p:nvSpPr>
                <p:cNvPr id="676" name="Rectángulo redondeado"/>
                <p:cNvSpPr/>
                <p:nvPr/>
              </p:nvSpPr>
              <p:spPr>
                <a:xfrm>
                  <a:off x="0" y="0"/>
                  <a:ext cx="271099" cy="630885"/>
                </a:xfrm>
                <a:prstGeom prst="roundRect">
                  <a:avLst>
                    <a:gd name="adj" fmla="val 33979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677" name="Table 2-1-2-4-1-1-1-1-5-3-1-3-3-1-1-1-1-2-4-3-1-4-2-3-1-1-2-1-3-4-1"/>
                <p:cNvGraphicFramePr/>
                <p:nvPr>
                  <p:extLst>
                    <p:ext uri="{D42A27DB-BD31-4B8C-83A1-F6EECF244321}">
                      <p14:modId xmlns:p14="http://schemas.microsoft.com/office/powerpoint/2010/main" val="847598835"/>
                    </p:ext>
                  </p:extLst>
                </p:nvPr>
              </p:nvGraphicFramePr>
              <p:xfrm>
                <a:off x="62523" y="58087"/>
                <a:ext cx="152399" cy="304799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524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1524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 b="1">
                                <a:solidFill>
                                  <a:srgbClr val="FFFFFF"/>
                                </a:solidFill>
                              </a:defRPr>
                            </a:pPr>
                            <a:endParaRPr/>
                          </a:p>
                        </a:txBody>
                        <a:tcPr marL="0" marR="0" marT="0" marB="0" anchor="ctr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1524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 b="1">
                                <a:solidFill>
                                  <a:srgbClr val="FFFFFF"/>
                                </a:solidFill>
                              </a:defRPr>
                            </a:pPr>
                            <a:endParaRPr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678" name="Rectángulo"/>
                <p:cNvSpPr/>
                <p:nvPr/>
              </p:nvSpPr>
              <p:spPr>
                <a:xfrm>
                  <a:off x="45061" y="46606"/>
                  <a:ext cx="184134" cy="327764"/>
                </a:xfrm>
                <a:prstGeom prst="rect">
                  <a:avLst/>
                </a:prstGeom>
                <a:noFill/>
                <a:ln w="9525" cap="flat">
                  <a:solidFill>
                    <a:srgbClr val="A9A9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679" name="Table 2-1-2-4-1-1-1-1-5-3-1-3-3-1-1-1-1-2-4-3-1-4-2-3-1-1-2-1-3-4-2"/>
                <p:cNvGraphicFramePr/>
                <p:nvPr>
                  <p:extLst>
                    <p:ext uri="{D42A27DB-BD31-4B8C-83A1-F6EECF244321}">
                      <p14:modId xmlns:p14="http://schemas.microsoft.com/office/powerpoint/2010/main" val="2597861050"/>
                    </p:ext>
                  </p:extLst>
                </p:nvPr>
              </p:nvGraphicFramePr>
              <p:xfrm>
                <a:off x="60142" y="420397"/>
                <a:ext cx="152399" cy="152399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524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1524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 b="1">
                                <a:solidFill>
                                  <a:srgbClr val="FFFFFF"/>
                                </a:solidFill>
                              </a:defRPr>
                            </a:pPr>
                            <a:endParaRPr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680" name="Rectángulo"/>
                <p:cNvSpPr/>
                <p:nvPr/>
              </p:nvSpPr>
              <p:spPr>
                <a:xfrm>
                  <a:off x="43482" y="406212"/>
                  <a:ext cx="184134" cy="180770"/>
                </a:xfrm>
                <a:prstGeom prst="rect">
                  <a:avLst/>
                </a:prstGeom>
                <a:noFill/>
                <a:ln w="9525" cap="flat">
                  <a:solidFill>
                    <a:srgbClr val="A9A9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682" name="Línea"/>
              <p:cNvSpPr/>
              <p:nvPr/>
            </p:nvSpPr>
            <p:spPr>
              <a:xfrm>
                <a:off x="336205" y="315442"/>
                <a:ext cx="162464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687" name="Agrupar"/>
              <p:cNvGrpSpPr/>
              <p:nvPr/>
            </p:nvGrpSpPr>
            <p:grpSpPr>
              <a:xfrm>
                <a:off x="580209" y="76118"/>
                <a:ext cx="333377" cy="481368"/>
                <a:chOff x="11112" y="15433"/>
                <a:chExt cx="333376" cy="481367"/>
              </a:xfrm>
            </p:grpSpPr>
            <p:graphicFrame>
              <p:nvGraphicFramePr>
                <p:cNvPr id="683" name="Table 2-1-2-4-1-1-1-1-5-3-1-3-3-1-1-1-1-2-4-3-1-4-2-3-1-1-2-1-3-4-1-1"/>
                <p:cNvGraphicFramePr/>
                <p:nvPr>
                  <p:extLst>
                    <p:ext uri="{D42A27DB-BD31-4B8C-83A1-F6EECF244321}">
                      <p14:modId xmlns:p14="http://schemas.microsoft.com/office/powerpoint/2010/main" val="8957869"/>
                    </p:ext>
                  </p:extLst>
                </p:nvPr>
              </p:nvGraphicFramePr>
              <p:xfrm>
                <a:off x="23812" y="28501"/>
                <a:ext cx="152399" cy="455679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524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151894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 b="1">
                                <a:solidFill>
                                  <a:srgbClr val="FFFFFF"/>
                                </a:solidFill>
                              </a:defRPr>
                            </a:pPr>
                            <a:endParaRPr/>
                          </a:p>
                        </a:txBody>
                        <a:tcPr marL="0" marR="0" marT="0" marB="0" anchor="ctr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151894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 b="1">
                                <a:solidFill>
                                  <a:srgbClr val="FFFFFF"/>
                                </a:solidFill>
                              </a:defRPr>
                            </a:pPr>
                            <a:endParaRPr/>
                          </a:p>
                        </a:txBody>
                        <a:tcPr marL="0" marR="0" marT="0" marB="0" anchor="ctr" horzOverflow="overflow">
                          <a:solidFill>
                            <a:schemeClr val="accent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151894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 b="1">
                                <a:solidFill>
                                  <a:srgbClr val="C0C0C0"/>
                                </a:solidFill>
                              </a:defRPr>
                            </a:pPr>
                            <a:endParaRPr dirty="0"/>
                          </a:p>
                        </a:txBody>
                        <a:tcPr marL="0" marR="0" marT="0" marB="0" anchor="ctr" horzOverflow="overflow">
                          <a:solidFill>
                            <a:srgbClr val="C0C0C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684" name="Rectángulo"/>
                <p:cNvSpPr/>
                <p:nvPr/>
              </p:nvSpPr>
              <p:spPr>
                <a:xfrm>
                  <a:off x="11112" y="15433"/>
                  <a:ext cx="333376" cy="481367"/>
                </a:xfrm>
                <a:prstGeom prst="rect">
                  <a:avLst/>
                </a:prstGeom>
                <a:noFill/>
                <a:ln w="9525" cap="flat">
                  <a:solidFill>
                    <a:srgbClr val="A9A9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686" name="Table 2-1-2-4-1-1-1-1-5-3-1-3-3-1-1-1-1-2-4-3-1-4-2-3-1-1-2-1-3-4-3"/>
                <p:cNvGraphicFramePr/>
                <p:nvPr>
                  <p:extLst>
                    <p:ext uri="{D42A27DB-BD31-4B8C-83A1-F6EECF244321}">
                      <p14:modId xmlns:p14="http://schemas.microsoft.com/office/powerpoint/2010/main" val="1757165745"/>
                    </p:ext>
                  </p:extLst>
                </p:nvPr>
              </p:nvGraphicFramePr>
              <p:xfrm>
                <a:off x="176212" y="26986"/>
                <a:ext cx="152399" cy="457197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524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1524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 b="1">
                                <a:solidFill>
                                  <a:srgbClr val="FFFFFF"/>
                                </a:solidFill>
                              </a:defRPr>
                            </a:pPr>
                            <a:endParaRPr/>
                          </a:p>
                        </a:txBody>
                        <a:tcPr marL="0" marR="0" marT="0" marB="0" anchor="ctr" horzOverflow="overflow">
                          <a:solidFill>
                            <a:srgbClr val="C0C0C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1524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 b="1">
                                <a:solidFill>
                                  <a:srgbClr val="FFFFFF"/>
                                </a:solidFill>
                              </a:defRPr>
                            </a:pPr>
                            <a:endParaRPr/>
                          </a:p>
                        </a:txBody>
                        <a:tcPr marL="0" marR="0" marT="0" marB="0" anchor="ctr" horzOverflow="overflow">
                          <a:solidFill>
                            <a:srgbClr val="C0C0C0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1524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 b="1">
                                <a:solidFill>
                                  <a:srgbClr val="FFFFFF"/>
                                </a:solidFill>
                              </a:defRPr>
                            </a:pPr>
                            <a:endParaRPr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</a:tbl>
                </a:graphicData>
              </a:graphic>
            </p:graphicFrame>
          </p:grpSp>
        </p:grpSp>
        <p:sp>
          <p:nvSpPr>
            <p:cNvPr id="689" name="list_cbind(x) Combines elements into a data frame by column-binding them together.…"/>
            <p:cNvSpPr/>
            <p:nvPr/>
          </p:nvSpPr>
          <p:spPr>
            <a:xfrm>
              <a:off x="1133736" y="3787251"/>
              <a:ext cx="203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list_cbind(</a:t>
              </a:r>
              <a:r>
                <a:t>x</a:t>
              </a:r>
              <a:r>
                <a:rPr b="1"/>
                <a:t>)</a:t>
              </a:r>
              <a:r>
                <a:t> Combines elements into a data frame by column-binding them together.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t>list_cbind(x2)</a:t>
              </a:r>
            </a:p>
          </p:txBody>
        </p:sp>
        <p:grpSp>
          <p:nvGrpSpPr>
            <p:cNvPr id="701" name="Agrupar"/>
            <p:cNvGrpSpPr/>
            <p:nvPr/>
          </p:nvGrpSpPr>
          <p:grpSpPr>
            <a:xfrm>
              <a:off x="0" y="3471809"/>
              <a:ext cx="913586" cy="630888"/>
              <a:chOff x="0" y="0"/>
              <a:chExt cx="913585" cy="630886"/>
            </a:xfrm>
          </p:grpSpPr>
          <p:sp>
            <p:nvSpPr>
              <p:cNvPr id="690" name="Línea"/>
              <p:cNvSpPr/>
              <p:nvPr/>
            </p:nvSpPr>
            <p:spPr>
              <a:xfrm>
                <a:off x="336205" y="315442"/>
                <a:ext cx="162464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696" name="Agrupar"/>
              <p:cNvGrpSpPr/>
              <p:nvPr/>
            </p:nvGrpSpPr>
            <p:grpSpPr>
              <a:xfrm>
                <a:off x="0" y="0"/>
                <a:ext cx="271100" cy="630886"/>
                <a:chOff x="0" y="0"/>
                <a:chExt cx="271099" cy="630885"/>
              </a:xfrm>
            </p:grpSpPr>
            <p:sp>
              <p:nvSpPr>
                <p:cNvPr id="691" name="Rectángulo redondeado"/>
                <p:cNvSpPr/>
                <p:nvPr/>
              </p:nvSpPr>
              <p:spPr>
                <a:xfrm>
                  <a:off x="0" y="0"/>
                  <a:ext cx="271099" cy="630885"/>
                </a:xfrm>
                <a:prstGeom prst="roundRect">
                  <a:avLst>
                    <a:gd name="adj" fmla="val 33979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692" name="Table 2-1-2-4-1-1-1-1-5-3-1-3-3-1-1-1-1-2-4-3-1-4-2-3-1-1-2-1-3-4-1-2"/>
                <p:cNvGraphicFramePr/>
                <p:nvPr>
                  <p:extLst>
                    <p:ext uri="{D42A27DB-BD31-4B8C-83A1-F6EECF244321}">
                      <p14:modId xmlns:p14="http://schemas.microsoft.com/office/powerpoint/2010/main" val="3608981232"/>
                    </p:ext>
                  </p:extLst>
                </p:nvPr>
              </p:nvGraphicFramePr>
              <p:xfrm>
                <a:off x="59349" y="64492"/>
                <a:ext cx="152399" cy="304799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524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1524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 b="1">
                                <a:solidFill>
                                  <a:srgbClr val="FFFFFF"/>
                                </a:solidFill>
                              </a:defRPr>
                            </a:pPr>
                            <a:endParaRPr/>
                          </a:p>
                        </a:txBody>
                        <a:tcPr marL="0" marR="0" marT="0" marB="0" anchor="ctr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1524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 b="1">
                                <a:solidFill>
                                  <a:srgbClr val="FFFFFF"/>
                                </a:solidFill>
                              </a:defRPr>
                            </a:pPr>
                            <a:endParaRPr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693" name="Rectángulo"/>
                <p:cNvSpPr/>
                <p:nvPr/>
              </p:nvSpPr>
              <p:spPr>
                <a:xfrm>
                  <a:off x="45061" y="46606"/>
                  <a:ext cx="184134" cy="327764"/>
                </a:xfrm>
                <a:prstGeom prst="rect">
                  <a:avLst/>
                </a:prstGeom>
                <a:noFill/>
                <a:ln w="9525" cap="flat">
                  <a:solidFill>
                    <a:srgbClr val="A9A9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aphicFrame>
              <p:nvGraphicFramePr>
                <p:cNvPr id="694" name="Table 2-1-2-4-1-1-1-1-5-3-1-3-3-1-1-1-1-2-4-3-1-4-2-3-1-1-2-1-3-4-2-2"/>
                <p:cNvGraphicFramePr/>
                <p:nvPr>
                  <p:extLst>
                    <p:ext uri="{D42A27DB-BD31-4B8C-83A1-F6EECF244321}">
                      <p14:modId xmlns:p14="http://schemas.microsoft.com/office/powerpoint/2010/main" val="3718920274"/>
                    </p:ext>
                  </p:extLst>
                </p:nvPr>
              </p:nvGraphicFramePr>
              <p:xfrm>
                <a:off x="58165" y="419900"/>
                <a:ext cx="152399" cy="152399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524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1524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 b="1">
                                <a:solidFill>
                                  <a:srgbClr val="FFFFFF"/>
                                </a:solidFill>
                              </a:defRPr>
                            </a:pPr>
                            <a:endParaRPr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695" name="Rectángulo"/>
                <p:cNvSpPr/>
                <p:nvPr/>
              </p:nvSpPr>
              <p:spPr>
                <a:xfrm>
                  <a:off x="43482" y="406212"/>
                  <a:ext cx="184134" cy="180770"/>
                </a:xfrm>
                <a:prstGeom prst="rect">
                  <a:avLst/>
                </a:prstGeom>
                <a:noFill/>
                <a:ln w="9525" cap="flat">
                  <a:solidFill>
                    <a:srgbClr val="A9A9A9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697" name="Rectángulo"/>
              <p:cNvSpPr/>
              <p:nvPr/>
            </p:nvSpPr>
            <p:spPr>
              <a:xfrm>
                <a:off x="580209" y="144460"/>
                <a:ext cx="333376" cy="341965"/>
              </a:xfrm>
              <a:prstGeom prst="rect">
                <a:avLst/>
              </a:prstGeom>
              <a:noFill/>
              <a:ln w="9525" cap="flat">
                <a:solidFill>
                  <a:srgbClr val="A9A9A9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700" name="Agrupar"/>
              <p:cNvGrpSpPr/>
              <p:nvPr/>
            </p:nvGrpSpPr>
            <p:grpSpPr>
              <a:xfrm>
                <a:off x="592909" y="166184"/>
                <a:ext cx="304800" cy="304691"/>
                <a:chOff x="23812" y="29300"/>
                <a:chExt cx="304799" cy="304690"/>
              </a:xfrm>
            </p:grpSpPr>
            <p:graphicFrame>
              <p:nvGraphicFramePr>
                <p:cNvPr id="698" name="Table 2-1-2-4-1-1-1-1-5-3-1-3-3-1-1-1-1-2-4-3-1-4-2-3-1-1-2-1-3-4-1-1-1"/>
                <p:cNvGraphicFramePr/>
                <p:nvPr>
                  <p:extLst>
                    <p:ext uri="{D42A27DB-BD31-4B8C-83A1-F6EECF244321}">
                      <p14:modId xmlns:p14="http://schemas.microsoft.com/office/powerpoint/2010/main" val="493594440"/>
                    </p:ext>
                  </p:extLst>
                </p:nvPr>
              </p:nvGraphicFramePr>
              <p:xfrm>
                <a:off x="23812" y="30815"/>
                <a:ext cx="152399" cy="301660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524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150831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 b="1">
                                <a:solidFill>
                                  <a:srgbClr val="FFFFFF"/>
                                </a:solidFill>
                              </a:defRPr>
                            </a:pPr>
                            <a:endParaRPr/>
                          </a:p>
                        </a:txBody>
                        <a:tcPr marL="0" marR="0" marT="0" marB="0" anchor="ctr" horzOverflow="overflow">
                          <a:solidFill>
                            <a:schemeClr val="accent1">
                              <a:satOff val="46796"/>
                              <a:lumOff val="17564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150831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 b="1">
                                <a:solidFill>
                                  <a:srgbClr val="FFFFFF"/>
                                </a:solidFill>
                              </a:defRPr>
                            </a:pPr>
                            <a:endParaRPr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</a:tbl>
                </a:graphicData>
              </a:graphic>
            </p:graphicFrame>
            <p:graphicFrame>
              <p:nvGraphicFramePr>
                <p:cNvPr id="699" name="Table 2-1-2-4-1-1-1-1-5-3-1-3-3-1-1-1-1-2-4-3-1-4-2-3-1-1-2-1-3-4-3-1"/>
                <p:cNvGraphicFramePr/>
                <p:nvPr>
                  <p:extLst>
                    <p:ext uri="{D42A27DB-BD31-4B8C-83A1-F6EECF244321}">
                      <p14:modId xmlns:p14="http://schemas.microsoft.com/office/powerpoint/2010/main" val="1218518134"/>
                    </p:ext>
                  </p:extLst>
                </p:nvPr>
              </p:nvGraphicFramePr>
              <p:xfrm>
                <a:off x="176212" y="29300"/>
                <a:ext cx="152399" cy="304690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524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152346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 b="1">
                                <a:solidFill>
                                  <a:srgbClr val="FFFFFF"/>
                                </a:solidFill>
                              </a:defRPr>
                            </a:pPr>
                            <a:endParaRPr/>
                          </a:p>
                        </a:txBody>
                        <a:tcPr marL="0" marR="0" marT="0" marB="0" anchor="ctr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152346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 b="1">
                                <a:solidFill>
                                  <a:srgbClr val="FFFFFF"/>
                                </a:solidFill>
                              </a:defRPr>
                            </a:pPr>
                            <a:endParaRPr/>
                          </a:p>
                        </a:txBody>
                        <a:tcPr marL="0" marR="0" marT="0" marB="0" anchor="ctr" horzOverflow="overflow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</a:tbl>
                </a:graphicData>
              </a:graphic>
            </p:graphicFrame>
          </p:grpSp>
        </p:grpSp>
      </p:grpSp>
      <p:sp>
        <p:nvSpPr>
          <p:cNvPr id="703" name="Vectors"/>
          <p:cNvSpPr txBox="1"/>
          <p:nvPr/>
        </p:nvSpPr>
        <p:spPr>
          <a:xfrm>
            <a:off x="3675876" y="631952"/>
            <a:ext cx="107170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797979"/>
                </a:solidFill>
              </a:defRPr>
            </a:pPr>
            <a:r>
              <a:t>Vectors</a:t>
            </a:r>
          </a:p>
        </p:txBody>
      </p:sp>
      <p:sp>
        <p:nvSpPr>
          <p:cNvPr id="704" name="compact(.x, .p = identity) Discard empty elements. compact(x)…"/>
          <p:cNvSpPr txBox="1"/>
          <p:nvPr/>
        </p:nvSpPr>
        <p:spPr>
          <a:xfrm>
            <a:off x="4752810" y="1205464"/>
            <a:ext cx="2032001" cy="2466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13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compact(</a:t>
            </a:r>
            <a:r>
              <a:t>.x, .p = identity</a:t>
            </a:r>
            <a:r>
              <a:rPr b="1"/>
              <a:t>)</a:t>
            </a:r>
            <a:br/>
            <a:r>
              <a:t>Discard empty elements.</a:t>
            </a:r>
            <a:br/>
            <a:r>
              <a:t>compact(x)</a:t>
            </a:r>
          </a:p>
          <a:p>
            <a:pPr>
              <a:lnSpc>
                <a:spcPct val="80000"/>
              </a:lnSpc>
              <a:spcBef>
                <a:spcPts val="13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keep_at(</a:t>
            </a:r>
            <a:r>
              <a:t>x, at</a:t>
            </a:r>
            <a:r>
              <a:rPr b="1"/>
              <a:t>)</a:t>
            </a:r>
            <a:r>
              <a:t> </a:t>
            </a:r>
            <a:br/>
            <a:r>
              <a:t>Keep/discard elements based by name or position.</a:t>
            </a:r>
            <a:br/>
            <a:r>
              <a:t>Conversely, </a:t>
            </a:r>
            <a:r>
              <a:rPr b="1"/>
              <a:t>discard_at()</a:t>
            </a:r>
            <a:r>
              <a:t>. </a:t>
            </a:r>
            <a:br/>
            <a:r>
              <a:t>keep_at(x, “a”) </a:t>
            </a:r>
          </a:p>
          <a:p>
            <a:pPr>
              <a:lnSpc>
                <a:spcPct val="80000"/>
              </a:lnSpc>
              <a:spcBef>
                <a:spcPts val="13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set_names(</a:t>
            </a:r>
            <a:r>
              <a:t>x, nm = x</a:t>
            </a:r>
            <a:r>
              <a:rPr b="1"/>
              <a:t>)</a:t>
            </a:r>
            <a:r>
              <a:t> </a:t>
            </a:r>
            <a:br/>
            <a:r>
              <a:t>Set the names of a vector/list directly or with a function. </a:t>
            </a:r>
            <a:br/>
            <a:r>
              <a:t>set_names(x, c("p", "q", "r"))</a:t>
            </a:r>
            <a:br/>
            <a:r>
              <a:t>set_names(x, tolower)</a:t>
            </a:r>
          </a:p>
        </p:txBody>
      </p:sp>
      <p:grpSp>
        <p:nvGrpSpPr>
          <p:cNvPr id="722" name="Agrupar"/>
          <p:cNvGrpSpPr/>
          <p:nvPr/>
        </p:nvGrpSpPr>
        <p:grpSpPr>
          <a:xfrm>
            <a:off x="3654537" y="1305799"/>
            <a:ext cx="762541" cy="436404"/>
            <a:chOff x="0" y="0"/>
            <a:chExt cx="762540" cy="436402"/>
          </a:xfrm>
        </p:grpSpPr>
        <p:grpSp>
          <p:nvGrpSpPr>
            <p:cNvPr id="715" name="Agrupar"/>
            <p:cNvGrpSpPr/>
            <p:nvPr/>
          </p:nvGrpSpPr>
          <p:grpSpPr>
            <a:xfrm>
              <a:off x="0" y="0"/>
              <a:ext cx="279939" cy="436402"/>
              <a:chOff x="0" y="0"/>
              <a:chExt cx="279939" cy="436401"/>
            </a:xfrm>
          </p:grpSpPr>
          <p:sp>
            <p:nvSpPr>
              <p:cNvPr id="705" name="Rectángulo redondeado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708" name="Agrupar"/>
              <p:cNvGrpSpPr/>
              <p:nvPr/>
            </p:nvGrpSpPr>
            <p:grpSpPr>
              <a:xfrm>
                <a:off x="269" y="90443"/>
                <a:ext cx="241301" cy="1"/>
                <a:chOff x="0" y="69849"/>
                <a:chExt cx="241300" cy="0"/>
              </a:xfrm>
            </p:grpSpPr>
            <p:sp>
              <p:nvSpPr>
                <p:cNvPr id="706" name="NULL"/>
                <p:cNvSpPr/>
                <p:nvPr/>
              </p:nvSpPr>
              <p:spPr>
                <a:xfrm>
                  <a:off x="114300" y="69849"/>
                  <a:ext cx="127000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400"/>
                  </a:lvl1pPr>
                </a:lstStyle>
                <a:p>
                  <a:r>
                    <a:t>NULL</a:t>
                  </a:r>
                </a:p>
              </p:txBody>
            </p:sp>
            <p:sp>
              <p:nvSpPr>
                <p:cNvPr id="707" name="a"/>
                <p:cNvSpPr/>
                <p:nvPr/>
              </p:nvSpPr>
              <p:spPr>
                <a:xfrm>
                  <a:off x="0" y="69849"/>
                  <a:ext cx="127000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a</a:t>
                  </a:r>
                </a:p>
              </p:txBody>
            </p:sp>
          </p:grpSp>
          <p:grpSp>
            <p:nvGrpSpPr>
              <p:cNvPr id="711" name="Agrupar"/>
              <p:cNvGrpSpPr/>
              <p:nvPr/>
            </p:nvGrpSpPr>
            <p:grpSpPr>
              <a:xfrm>
                <a:off x="269" y="148350"/>
                <a:ext cx="247650" cy="139703"/>
                <a:chOff x="0" y="12700"/>
                <a:chExt cx="247650" cy="139701"/>
              </a:xfrm>
            </p:grpSpPr>
            <p:graphicFrame>
              <p:nvGraphicFramePr>
                <p:cNvPr id="709" name="Table 2-1-2-4-1-1-1-1-5-3-1-3-3-1-1-1-1-2-2-1-3-2"/>
                <p:cNvGraphicFramePr/>
                <p:nvPr>
                  <p:extLst>
                    <p:ext uri="{D42A27DB-BD31-4B8C-83A1-F6EECF244321}">
                      <p14:modId xmlns:p14="http://schemas.microsoft.com/office/powerpoint/2010/main" val="803335392"/>
                    </p:ext>
                  </p:extLst>
                </p:nvPr>
              </p:nvGraphicFramePr>
              <p:xfrm>
                <a:off x="120650" y="25400"/>
                <a:ext cx="127000" cy="121917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710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b</a:t>
                  </a:r>
                </a:p>
              </p:txBody>
            </p:sp>
          </p:grpSp>
          <p:grpSp>
            <p:nvGrpSpPr>
              <p:cNvPr id="714" name="Agrupar"/>
              <p:cNvGrpSpPr/>
              <p:nvPr/>
            </p:nvGrpSpPr>
            <p:grpSpPr>
              <a:xfrm>
                <a:off x="269" y="345956"/>
                <a:ext cx="241301" cy="1"/>
                <a:chOff x="0" y="69849"/>
                <a:chExt cx="241300" cy="0"/>
              </a:xfrm>
            </p:grpSpPr>
            <p:sp>
              <p:nvSpPr>
                <p:cNvPr id="712" name="NULL"/>
                <p:cNvSpPr/>
                <p:nvPr/>
              </p:nvSpPr>
              <p:spPr>
                <a:xfrm>
                  <a:off x="114300" y="69849"/>
                  <a:ext cx="127000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400"/>
                  </a:lvl1pPr>
                </a:lstStyle>
                <a:p>
                  <a:r>
                    <a:t>NULL</a:t>
                  </a:r>
                </a:p>
              </p:txBody>
            </p:sp>
            <p:sp>
              <p:nvSpPr>
                <p:cNvPr id="713" name="c"/>
                <p:cNvSpPr/>
                <p:nvPr/>
              </p:nvSpPr>
              <p:spPr>
                <a:xfrm>
                  <a:off x="0" y="69849"/>
                  <a:ext cx="127000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c</a:t>
                  </a:r>
                </a:p>
              </p:txBody>
            </p:sp>
          </p:grpSp>
        </p:grpSp>
        <p:sp>
          <p:nvSpPr>
            <p:cNvPr id="716" name="Línea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721" name="Agrupar"/>
            <p:cNvGrpSpPr/>
            <p:nvPr/>
          </p:nvGrpSpPr>
          <p:grpSpPr>
            <a:xfrm>
              <a:off x="482600" y="0"/>
              <a:ext cx="279940" cy="182404"/>
              <a:chOff x="0" y="0"/>
              <a:chExt cx="279939" cy="182401"/>
            </a:xfrm>
          </p:grpSpPr>
          <p:sp>
            <p:nvSpPr>
              <p:cNvPr id="717" name="Rectángulo redondeado"/>
              <p:cNvSpPr/>
              <p:nvPr/>
            </p:nvSpPr>
            <p:spPr>
              <a:xfrm>
                <a:off x="0" y="0"/>
                <a:ext cx="279939" cy="182401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720" name="Agrupar"/>
              <p:cNvGrpSpPr/>
              <p:nvPr/>
            </p:nvGrpSpPr>
            <p:grpSpPr>
              <a:xfrm>
                <a:off x="269" y="26943"/>
                <a:ext cx="222250" cy="121917"/>
                <a:chOff x="0" y="19050"/>
                <a:chExt cx="222249" cy="121915"/>
              </a:xfrm>
            </p:grpSpPr>
            <p:graphicFrame>
              <p:nvGraphicFramePr>
                <p:cNvPr id="718" name="Table 2-1-2-4-1-1-1-1-5-3-1-3-3-1-1-1-1-2-4-2-1-2"/>
                <p:cNvGraphicFramePr/>
                <p:nvPr>
                  <p:extLst>
                    <p:ext uri="{D42A27DB-BD31-4B8C-83A1-F6EECF244321}">
                      <p14:modId xmlns:p14="http://schemas.microsoft.com/office/powerpoint/2010/main" val="179563648"/>
                    </p:ext>
                  </p:extLst>
                </p:nvPr>
              </p:nvGraphicFramePr>
              <p:xfrm>
                <a:off x="95250" y="19050"/>
                <a:ext cx="126999" cy="121915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719" name="b"/>
                <p:cNvSpPr/>
                <p:nvPr/>
              </p:nvSpPr>
              <p:spPr>
                <a:xfrm>
                  <a:off x="0" y="82550"/>
                  <a:ext cx="127000" cy="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b</a:t>
                  </a:r>
                </a:p>
              </p:txBody>
            </p:sp>
          </p:grpSp>
        </p:grpSp>
      </p:grpSp>
      <p:grpSp>
        <p:nvGrpSpPr>
          <p:cNvPr id="734" name="Agrupar"/>
          <p:cNvGrpSpPr/>
          <p:nvPr/>
        </p:nvGrpSpPr>
        <p:grpSpPr>
          <a:xfrm>
            <a:off x="3690288" y="1933447"/>
            <a:ext cx="762540" cy="436403"/>
            <a:chOff x="0" y="0"/>
            <a:chExt cx="762539" cy="436401"/>
          </a:xfrm>
        </p:grpSpPr>
        <p:sp>
          <p:nvSpPr>
            <p:cNvPr id="723" name="Rectángulo redondeado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aphicFrame>
          <p:nvGraphicFramePr>
            <p:cNvPr id="724" name="Table 2-1-2-4-1-1-1-1-5-3-1-3-3-1-1-1-1-2-4-5-1-1"/>
            <p:cNvGraphicFramePr/>
            <p:nvPr>
              <p:extLst>
                <p:ext uri="{D42A27DB-BD31-4B8C-83A1-F6EECF244321}">
                  <p14:modId xmlns:p14="http://schemas.microsoft.com/office/powerpoint/2010/main" val="3438528821"/>
                </p:ext>
              </p:extLst>
            </p:nvPr>
          </p:nvGraphicFramePr>
          <p:xfrm>
            <a:off x="120919" y="33293"/>
            <a:ext cx="127000" cy="12191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800" dirty="0"/>
                      </a:p>
                    </a:txBody>
                    <a:tcPr marL="0" marR="0" marT="0" marB="0" anchor="ctr" horzOverflow="overflow">
                      <a:solidFill>
                        <a:schemeClr val="accent2">
                          <a:hueOff val="2026753"/>
                          <a:satOff val="-20210"/>
                          <a:lumOff val="-29058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725" name="a"/>
            <p:cNvSpPr txBox="1"/>
            <p:nvPr/>
          </p:nvSpPr>
          <p:spPr>
            <a:xfrm>
              <a:off x="269" y="20593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 b="0"/>
              </a:lvl1pPr>
            </a:lstStyle>
            <a:p>
              <a:r>
                <a:t>a</a:t>
              </a:r>
            </a:p>
          </p:txBody>
        </p:sp>
        <p:graphicFrame>
          <p:nvGraphicFramePr>
            <p:cNvPr id="726" name="Table 2-1-2-4-1-1-1-1-5-3-1-3-3-1-1-1-1-2-2-1-5-1-1"/>
            <p:cNvGraphicFramePr/>
            <p:nvPr>
              <p:extLst>
                <p:ext uri="{D42A27DB-BD31-4B8C-83A1-F6EECF244321}">
                  <p14:modId xmlns:p14="http://schemas.microsoft.com/office/powerpoint/2010/main" val="1906723301"/>
                </p:ext>
              </p:extLst>
            </p:nvPr>
          </p:nvGraphicFramePr>
          <p:xfrm>
            <a:off x="120919" y="161050"/>
            <a:ext cx="127000" cy="12191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800" dirty="0"/>
                      </a:p>
                    </a:txBody>
                    <a:tcPr marL="0" marR="0" marT="0" marB="0" anchor="ctr" horzOverflow="overflow">
                      <a:solidFill>
                        <a:srgbClr val="B0D4E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727" name="b"/>
            <p:cNvSpPr txBox="1"/>
            <p:nvPr/>
          </p:nvSpPr>
          <p:spPr>
            <a:xfrm>
              <a:off x="269" y="14835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 b="0"/>
              </a:lvl1pPr>
            </a:lstStyle>
            <a:p>
              <a:r>
                <a:t>b</a:t>
              </a:r>
            </a:p>
          </p:txBody>
        </p:sp>
        <p:graphicFrame>
          <p:nvGraphicFramePr>
            <p:cNvPr id="728" name="Table 2-1-2-4-1-1-1-1-5-3-1-3-3-1-1-1-1-2-1-1-4-1-1"/>
            <p:cNvGraphicFramePr/>
            <p:nvPr>
              <p:extLst>
                <p:ext uri="{D42A27DB-BD31-4B8C-83A1-F6EECF244321}">
                  <p14:modId xmlns:p14="http://schemas.microsoft.com/office/powerpoint/2010/main" val="2818317564"/>
                </p:ext>
              </p:extLst>
            </p:nvPr>
          </p:nvGraphicFramePr>
          <p:xfrm>
            <a:off x="120919" y="288806"/>
            <a:ext cx="127000" cy="12191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800" dirty="0"/>
                      </a:p>
                    </a:txBody>
                    <a:tcPr marL="0" marR="0" marT="0" marB="0" anchor="ctr" horzOverflow="overflow">
                      <a:solidFill>
                        <a:schemeClr val="accent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729" name="c"/>
            <p:cNvSpPr txBox="1"/>
            <p:nvPr/>
          </p:nvSpPr>
          <p:spPr>
            <a:xfrm>
              <a:off x="269" y="27610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 b="0"/>
              </a:lvl1pPr>
            </a:lstStyle>
            <a:p>
              <a:r>
                <a:t>c</a:t>
              </a:r>
            </a:p>
          </p:txBody>
        </p:sp>
        <p:sp>
          <p:nvSpPr>
            <p:cNvPr id="730" name="Línea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31" name="Rectángulo redondeado"/>
            <p:cNvSpPr/>
            <p:nvPr/>
          </p:nvSpPr>
          <p:spPr>
            <a:xfrm>
              <a:off x="482600" y="5803"/>
              <a:ext cx="279939" cy="182401"/>
            </a:xfrm>
            <a:prstGeom prst="roundRect">
              <a:avLst>
                <a:gd name="adj" fmla="val 38507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aphicFrame>
          <p:nvGraphicFramePr>
            <p:cNvPr id="732" name="Table 2-1-2-4-1-1-1-1-5-3-1-3-3-1-1-1-1-2-4-2-1-1-2"/>
            <p:cNvGraphicFramePr/>
            <p:nvPr>
              <p:extLst>
                <p:ext uri="{D42A27DB-BD31-4B8C-83A1-F6EECF244321}">
                  <p14:modId xmlns:p14="http://schemas.microsoft.com/office/powerpoint/2010/main" val="2949103023"/>
                </p:ext>
              </p:extLst>
            </p:nvPr>
          </p:nvGraphicFramePr>
          <p:xfrm>
            <a:off x="584469" y="39096"/>
            <a:ext cx="127000" cy="12191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27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/>
                        </a:pPr>
                        <a:endParaRPr sz="800" dirty="0"/>
                      </a:p>
                    </a:txBody>
                    <a:tcPr marL="0" marR="0" marT="0" marB="0" anchor="ctr" horzOverflow="overflow">
                      <a:solidFill>
                        <a:schemeClr val="accent2">
                          <a:hueOff val="2026753"/>
                          <a:satOff val="-20210"/>
                          <a:lumOff val="-29058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733" name="a"/>
            <p:cNvSpPr txBox="1"/>
            <p:nvPr/>
          </p:nvSpPr>
          <p:spPr>
            <a:xfrm>
              <a:off x="482869" y="2639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 b="0"/>
              </a:lvl1pPr>
            </a:lstStyle>
            <a:p>
              <a:r>
                <a:t>a</a:t>
              </a:r>
            </a:p>
          </p:txBody>
        </p:sp>
      </p:grpSp>
      <p:grpSp>
        <p:nvGrpSpPr>
          <p:cNvPr id="758" name="Agrupar"/>
          <p:cNvGrpSpPr/>
          <p:nvPr/>
        </p:nvGrpSpPr>
        <p:grpSpPr>
          <a:xfrm>
            <a:off x="3690288" y="2869279"/>
            <a:ext cx="762540" cy="439817"/>
            <a:chOff x="0" y="0"/>
            <a:chExt cx="762539" cy="439815"/>
          </a:xfrm>
        </p:grpSpPr>
        <p:grpSp>
          <p:nvGrpSpPr>
            <p:cNvPr id="745" name="Agrupar"/>
            <p:cNvGrpSpPr/>
            <p:nvPr/>
          </p:nvGrpSpPr>
          <p:grpSpPr>
            <a:xfrm>
              <a:off x="482600" y="0"/>
              <a:ext cx="279939" cy="436402"/>
              <a:chOff x="0" y="0"/>
              <a:chExt cx="279939" cy="436401"/>
            </a:xfrm>
          </p:grpSpPr>
          <p:sp>
            <p:nvSpPr>
              <p:cNvPr id="735" name="Rectángulo redondeado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738" name="Agrupar"/>
              <p:cNvGrpSpPr/>
              <p:nvPr/>
            </p:nvGrpSpPr>
            <p:grpSpPr>
              <a:xfrm>
                <a:off x="269" y="20593"/>
                <a:ext cx="247650" cy="139703"/>
                <a:chOff x="0" y="12700"/>
                <a:chExt cx="247650" cy="139701"/>
              </a:xfrm>
            </p:grpSpPr>
            <p:graphicFrame>
              <p:nvGraphicFramePr>
                <p:cNvPr id="736" name="Table 2-1-2-4-1-1-1-1-5-3-1-3-3-1-1-1-1-2-4-1-1-1"/>
                <p:cNvGraphicFramePr/>
                <p:nvPr>
                  <p:extLst>
                    <p:ext uri="{D42A27DB-BD31-4B8C-83A1-F6EECF244321}">
                      <p14:modId xmlns:p14="http://schemas.microsoft.com/office/powerpoint/2010/main" val="4228260503"/>
                    </p:ext>
                  </p:extLst>
                </p:nvPr>
              </p:nvGraphicFramePr>
              <p:xfrm>
                <a:off x="120650" y="25400"/>
                <a:ext cx="127000" cy="121917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737" name="p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p</a:t>
                  </a:r>
                </a:p>
              </p:txBody>
            </p:sp>
          </p:grpSp>
          <p:grpSp>
            <p:nvGrpSpPr>
              <p:cNvPr id="741" name="Agrupar"/>
              <p:cNvGrpSpPr/>
              <p:nvPr/>
            </p:nvGrpSpPr>
            <p:grpSpPr>
              <a:xfrm>
                <a:off x="269" y="148350"/>
                <a:ext cx="247650" cy="139703"/>
                <a:chOff x="0" y="12700"/>
                <a:chExt cx="247650" cy="139701"/>
              </a:xfrm>
            </p:grpSpPr>
            <p:graphicFrame>
              <p:nvGraphicFramePr>
                <p:cNvPr id="739" name="Table 2-1-2-4-1-1-1-1-5-3-1-3-3-1-1-1-1-2-2-1-1-1-1"/>
                <p:cNvGraphicFramePr/>
                <p:nvPr>
                  <p:extLst>
                    <p:ext uri="{D42A27DB-BD31-4B8C-83A1-F6EECF244321}">
                      <p14:modId xmlns:p14="http://schemas.microsoft.com/office/powerpoint/2010/main" val="4129246420"/>
                    </p:ext>
                  </p:extLst>
                </p:nvPr>
              </p:nvGraphicFramePr>
              <p:xfrm>
                <a:off x="120650" y="25400"/>
                <a:ext cx="127000" cy="121917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740" name="q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q</a:t>
                  </a:r>
                </a:p>
              </p:txBody>
            </p:sp>
          </p:grpSp>
          <p:grpSp>
            <p:nvGrpSpPr>
              <p:cNvPr id="744" name="Agrupar"/>
              <p:cNvGrpSpPr/>
              <p:nvPr/>
            </p:nvGrpSpPr>
            <p:grpSpPr>
              <a:xfrm>
                <a:off x="269" y="276106"/>
                <a:ext cx="247650" cy="139703"/>
                <a:chOff x="0" y="12700"/>
                <a:chExt cx="247650" cy="139701"/>
              </a:xfrm>
            </p:grpSpPr>
            <p:graphicFrame>
              <p:nvGraphicFramePr>
                <p:cNvPr id="742" name="Table 2-1-2-4-1-1-1-1-5-3-1-3-3-1-1-1-1-2-1-1-1-1-1"/>
                <p:cNvGraphicFramePr/>
                <p:nvPr>
                  <p:extLst>
                    <p:ext uri="{D42A27DB-BD31-4B8C-83A1-F6EECF244321}">
                      <p14:modId xmlns:p14="http://schemas.microsoft.com/office/powerpoint/2010/main" val="1620283099"/>
                    </p:ext>
                  </p:extLst>
                </p:nvPr>
              </p:nvGraphicFramePr>
              <p:xfrm>
                <a:off x="120650" y="25400"/>
                <a:ext cx="127000" cy="121917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743" name="r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r</a:t>
                  </a:r>
                </a:p>
              </p:txBody>
            </p:sp>
          </p:grpSp>
        </p:grpSp>
        <p:grpSp>
          <p:nvGrpSpPr>
            <p:cNvPr id="756" name="Agrupar"/>
            <p:cNvGrpSpPr/>
            <p:nvPr/>
          </p:nvGrpSpPr>
          <p:grpSpPr>
            <a:xfrm>
              <a:off x="0" y="3412"/>
              <a:ext cx="279939" cy="436403"/>
              <a:chOff x="0" y="0"/>
              <a:chExt cx="279939" cy="436401"/>
            </a:xfrm>
          </p:grpSpPr>
          <p:sp>
            <p:nvSpPr>
              <p:cNvPr id="746" name="Rectángulo redondeado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749" name="Agrupar"/>
              <p:cNvGrpSpPr/>
              <p:nvPr/>
            </p:nvGrpSpPr>
            <p:grpSpPr>
              <a:xfrm>
                <a:off x="269" y="20593"/>
                <a:ext cx="247650" cy="139703"/>
                <a:chOff x="0" y="12700"/>
                <a:chExt cx="247650" cy="139701"/>
              </a:xfrm>
            </p:grpSpPr>
            <p:graphicFrame>
              <p:nvGraphicFramePr>
                <p:cNvPr id="747" name="Table 2-1-2-4-1-1-1-1-5-3-1-3-3-1-1-1-1-2-4-1-2"/>
                <p:cNvGraphicFramePr/>
                <p:nvPr>
                  <p:extLst>
                    <p:ext uri="{D42A27DB-BD31-4B8C-83A1-F6EECF244321}">
                      <p14:modId xmlns:p14="http://schemas.microsoft.com/office/powerpoint/2010/main" val="1867399667"/>
                    </p:ext>
                  </p:extLst>
                </p:nvPr>
              </p:nvGraphicFramePr>
              <p:xfrm>
                <a:off x="120650" y="25400"/>
                <a:ext cx="127000" cy="121917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748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a</a:t>
                  </a:r>
                </a:p>
              </p:txBody>
            </p:sp>
          </p:grpSp>
          <p:grpSp>
            <p:nvGrpSpPr>
              <p:cNvPr id="752" name="Agrupar"/>
              <p:cNvGrpSpPr/>
              <p:nvPr/>
            </p:nvGrpSpPr>
            <p:grpSpPr>
              <a:xfrm>
                <a:off x="269" y="148350"/>
                <a:ext cx="247650" cy="139703"/>
                <a:chOff x="0" y="12700"/>
                <a:chExt cx="247650" cy="139701"/>
              </a:xfrm>
            </p:grpSpPr>
            <p:graphicFrame>
              <p:nvGraphicFramePr>
                <p:cNvPr id="750" name="Table 2-1-2-4-1-1-1-1-5-3-1-3-3-1-1-1-1-2-2-1-1-2"/>
                <p:cNvGraphicFramePr/>
                <p:nvPr>
                  <p:extLst>
                    <p:ext uri="{D42A27DB-BD31-4B8C-83A1-F6EECF244321}">
                      <p14:modId xmlns:p14="http://schemas.microsoft.com/office/powerpoint/2010/main" val="2076959480"/>
                    </p:ext>
                  </p:extLst>
                </p:nvPr>
              </p:nvGraphicFramePr>
              <p:xfrm>
                <a:off x="120650" y="25400"/>
                <a:ext cx="127000" cy="121917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751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b</a:t>
                  </a:r>
                </a:p>
              </p:txBody>
            </p:sp>
          </p:grpSp>
          <p:grpSp>
            <p:nvGrpSpPr>
              <p:cNvPr id="755" name="Agrupar"/>
              <p:cNvGrpSpPr/>
              <p:nvPr/>
            </p:nvGrpSpPr>
            <p:grpSpPr>
              <a:xfrm>
                <a:off x="269" y="276106"/>
                <a:ext cx="247650" cy="139703"/>
                <a:chOff x="0" y="12700"/>
                <a:chExt cx="247650" cy="139701"/>
              </a:xfrm>
            </p:grpSpPr>
            <p:graphicFrame>
              <p:nvGraphicFramePr>
                <p:cNvPr id="753" name="Table 2-1-2-4-1-1-1-1-5-3-1-3-3-1-1-1-1-2-1-1-1-2"/>
                <p:cNvGraphicFramePr/>
                <p:nvPr>
                  <p:extLst>
                    <p:ext uri="{D42A27DB-BD31-4B8C-83A1-F6EECF244321}">
                      <p14:modId xmlns:p14="http://schemas.microsoft.com/office/powerpoint/2010/main" val="308479111"/>
                    </p:ext>
                  </p:extLst>
                </p:nvPr>
              </p:nvGraphicFramePr>
              <p:xfrm>
                <a:off x="120650" y="25400"/>
                <a:ext cx="127000" cy="121917"/>
              </p:xfrm>
              <a:graphic>
                <a:graphicData uri="http://schemas.openxmlformats.org/drawingml/2006/table">
                  <a:tbl>
                    <a:tblPr>
                      <a:tableStyleId>{33BA23B1-9221-436E-865A-0063620EA4FD}</a:tableStyleId>
                    </a:tblPr>
                    <a:tblGrid>
                      <a:gridCol w="12700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</a:tblGrid>
                    <a:tr h="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/>
                            </a:pPr>
                            <a:endParaRPr sz="800" dirty="0"/>
                          </a:p>
                        </a:txBody>
                        <a:tcPr marL="0" marR="0" marT="0" marB="0" anchor="ctr" horzOverflow="overflow">
                          <a:solidFill>
                            <a:schemeClr val="accent2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  <p:sp>
              <p:nvSpPr>
                <p:cNvPr id="754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c</a:t>
                  </a:r>
                </a:p>
              </p:txBody>
            </p:sp>
          </p:grpSp>
        </p:grpSp>
        <p:sp>
          <p:nvSpPr>
            <p:cNvPr id="757" name="Línea"/>
            <p:cNvSpPr/>
            <p:nvPr/>
          </p:nvSpPr>
          <p:spPr>
            <a:xfrm>
              <a:off x="311466" y="94613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759" name="Línea"/>
          <p:cNvSpPr/>
          <p:nvPr/>
        </p:nvSpPr>
        <p:spPr>
          <a:xfrm>
            <a:off x="3687892" y="1020417"/>
            <a:ext cx="311231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781" name="Agrupar"/>
          <p:cNvGrpSpPr/>
          <p:nvPr/>
        </p:nvGrpSpPr>
        <p:grpSpPr>
          <a:xfrm>
            <a:off x="240425" y="1681542"/>
            <a:ext cx="770630" cy="576103"/>
            <a:chOff x="0" y="0"/>
            <a:chExt cx="770629" cy="576102"/>
          </a:xfrm>
        </p:grpSpPr>
        <p:grpSp>
          <p:nvGrpSpPr>
            <p:cNvPr id="769" name="Agrupar"/>
            <p:cNvGrpSpPr/>
            <p:nvPr/>
          </p:nvGrpSpPr>
          <p:grpSpPr>
            <a:xfrm>
              <a:off x="490689" y="0"/>
              <a:ext cx="279940" cy="576102"/>
              <a:chOff x="0" y="0"/>
              <a:chExt cx="279939" cy="576101"/>
            </a:xfrm>
          </p:grpSpPr>
          <p:sp>
            <p:nvSpPr>
              <p:cNvPr id="760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761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762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763" name="Rectángulo redondeado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764" name="Table 2-1-2-4-1-1-1-1-5-3-1-3-3-1-1-1-1-2-4-4-1-1-1-1"/>
              <p:cNvGraphicFramePr/>
              <p:nvPr>
                <p:extLst>
                  <p:ext uri="{D42A27DB-BD31-4B8C-83A1-F6EECF244321}">
                    <p14:modId xmlns:p14="http://schemas.microsoft.com/office/powerpoint/2010/main" val="615807720"/>
                  </p:ext>
                </p:extLst>
              </p:nvPr>
            </p:nvGraphicFramePr>
            <p:xfrm>
              <a:off x="120919" y="33293"/>
              <a:ext cx="127000" cy="121920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-94498"/>
                            <a:satOff val="46796"/>
                            <a:lumOff val="-41592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65" name="Table 2-1-2-4-1-1-1-1-5-3-1-3-3-1-1-1-1-2-2-1-4-1-1-1-1"/>
              <p:cNvGraphicFramePr/>
              <p:nvPr>
                <p:extLst>
                  <p:ext uri="{D42A27DB-BD31-4B8C-83A1-F6EECF244321}">
                    <p14:modId xmlns:p14="http://schemas.microsoft.com/office/powerpoint/2010/main" val="982934735"/>
                  </p:ext>
                </p:extLst>
              </p:nvPr>
            </p:nvGraphicFramePr>
            <p:xfrm>
              <a:off x="120919" y="161050"/>
              <a:ext cx="127000" cy="121920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66" name="Table 2-1-2-4-1-1-1-1-5-3-1-3-3-1-1-1-1-2-1-1-3-2-1-1-1"/>
              <p:cNvGraphicFramePr/>
              <p:nvPr>
                <p:extLst>
                  <p:ext uri="{D42A27DB-BD31-4B8C-83A1-F6EECF244321}">
                    <p14:modId xmlns:p14="http://schemas.microsoft.com/office/powerpoint/2010/main" val="2238197457"/>
                  </p:ext>
                </p:extLst>
              </p:nvPr>
            </p:nvGraphicFramePr>
            <p:xfrm>
              <a:off x="120919" y="288806"/>
              <a:ext cx="127000" cy="121920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67" name="Table 2-1-2-4-1-1-1-1-5-3-1-3-3-1-1-1-1-2-1-1-3-1-1-1-1-1"/>
              <p:cNvGraphicFramePr/>
              <p:nvPr>
                <p:extLst>
                  <p:ext uri="{D42A27DB-BD31-4B8C-83A1-F6EECF244321}">
                    <p14:modId xmlns:p14="http://schemas.microsoft.com/office/powerpoint/2010/main" val="2957020054"/>
                  </p:ext>
                </p:extLst>
              </p:nvPr>
            </p:nvGraphicFramePr>
            <p:xfrm>
              <a:off x="120919" y="418981"/>
              <a:ext cx="127000" cy="121920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768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770" name="Línea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780" name="Agrupar"/>
            <p:cNvGrpSpPr/>
            <p:nvPr/>
          </p:nvGrpSpPr>
          <p:grpSpPr>
            <a:xfrm>
              <a:off x="0" y="0"/>
              <a:ext cx="279939" cy="576102"/>
              <a:chOff x="0" y="0"/>
              <a:chExt cx="279939" cy="576101"/>
            </a:xfrm>
          </p:grpSpPr>
          <p:sp>
            <p:nvSpPr>
              <p:cNvPr id="771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772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773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774" name="Rectángulo redondeado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775" name="Table 2-1-2-4-1-1-1-1-5-3-1-3-3-1-1-1-1-2-4-4-1-1-2"/>
              <p:cNvGraphicFramePr/>
              <p:nvPr>
                <p:extLst>
                  <p:ext uri="{D42A27DB-BD31-4B8C-83A1-F6EECF244321}">
                    <p14:modId xmlns:p14="http://schemas.microsoft.com/office/powerpoint/2010/main" val="748241889"/>
                  </p:ext>
                </p:extLst>
              </p:nvPr>
            </p:nvGraphicFramePr>
            <p:xfrm>
              <a:off x="120919" y="33293"/>
              <a:ext cx="127000" cy="121920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rgbClr val="0041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76" name="Table 2-1-2-4-1-1-1-1-5-3-1-3-3-1-1-1-1-2-2-1-4-1-1-2"/>
              <p:cNvGraphicFramePr/>
              <p:nvPr>
                <p:extLst>
                  <p:ext uri="{D42A27DB-BD31-4B8C-83A1-F6EECF244321}">
                    <p14:modId xmlns:p14="http://schemas.microsoft.com/office/powerpoint/2010/main" val="2480042967"/>
                  </p:ext>
                </p:extLst>
              </p:nvPr>
            </p:nvGraphicFramePr>
            <p:xfrm>
              <a:off x="120919" y="161050"/>
              <a:ext cx="127000" cy="121920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77" name="Table 2-1-2-4-1-1-1-1-5-3-1-3-3-1-1-1-1-2-1-1-3-2-1-2"/>
              <p:cNvGraphicFramePr/>
              <p:nvPr>
                <p:extLst>
                  <p:ext uri="{D42A27DB-BD31-4B8C-83A1-F6EECF244321}">
                    <p14:modId xmlns:p14="http://schemas.microsoft.com/office/powerpoint/2010/main" val="3815329422"/>
                  </p:ext>
                </p:extLst>
              </p:nvPr>
            </p:nvGraphicFramePr>
            <p:xfrm>
              <a:off x="120919" y="288806"/>
              <a:ext cx="127000" cy="121920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78" name="Table 2-1-2-4-1-1-1-1-5-3-1-3-3-1-1-1-1-2-1-1-3-1-1-1-2"/>
              <p:cNvGraphicFramePr/>
              <p:nvPr>
                <p:extLst>
                  <p:ext uri="{D42A27DB-BD31-4B8C-83A1-F6EECF244321}">
                    <p14:modId xmlns:p14="http://schemas.microsoft.com/office/powerpoint/2010/main" val="373271068"/>
                  </p:ext>
                </p:extLst>
              </p:nvPr>
            </p:nvGraphicFramePr>
            <p:xfrm>
              <a:off x="120919" y="418981"/>
              <a:ext cx="127000" cy="121920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779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d</a:t>
                </a:r>
              </a:p>
            </p:txBody>
          </p:sp>
        </p:grpSp>
      </p:grpSp>
      <p:grpSp>
        <p:nvGrpSpPr>
          <p:cNvPr id="803" name="Agrupar"/>
          <p:cNvGrpSpPr/>
          <p:nvPr/>
        </p:nvGrpSpPr>
        <p:grpSpPr>
          <a:xfrm>
            <a:off x="240425" y="3551618"/>
            <a:ext cx="770630" cy="576103"/>
            <a:chOff x="0" y="0"/>
            <a:chExt cx="770629" cy="576102"/>
          </a:xfrm>
        </p:grpSpPr>
        <p:grpSp>
          <p:nvGrpSpPr>
            <p:cNvPr id="791" name="Agrupar"/>
            <p:cNvGrpSpPr/>
            <p:nvPr/>
          </p:nvGrpSpPr>
          <p:grpSpPr>
            <a:xfrm>
              <a:off x="490689" y="0"/>
              <a:ext cx="279940" cy="576102"/>
              <a:chOff x="0" y="0"/>
              <a:chExt cx="279939" cy="576101"/>
            </a:xfrm>
          </p:grpSpPr>
          <p:sp>
            <p:nvSpPr>
              <p:cNvPr id="782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783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784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785" name="Rectángulo redondeado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786" name="Table 2-1-2-4-1-1-1-1-5-3-1-3-3-1-1-1-1-2-4-4-1-1-1-2"/>
              <p:cNvGraphicFramePr/>
              <p:nvPr>
                <p:extLst>
                  <p:ext uri="{D42A27DB-BD31-4B8C-83A1-F6EECF244321}">
                    <p14:modId xmlns:p14="http://schemas.microsoft.com/office/powerpoint/2010/main" val="160964171"/>
                  </p:ext>
                </p:extLst>
              </p:nvPr>
            </p:nvGraphicFramePr>
            <p:xfrm>
              <a:off x="120919" y="33293"/>
              <a:ext cx="127000" cy="121920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87" name="Table 2-1-2-4-1-1-1-1-5-3-1-3-3-1-1-1-1-2-2-1-4-1-1-1-2"/>
              <p:cNvGraphicFramePr/>
              <p:nvPr>
                <p:extLst>
                  <p:ext uri="{D42A27DB-BD31-4B8C-83A1-F6EECF244321}">
                    <p14:modId xmlns:p14="http://schemas.microsoft.com/office/powerpoint/2010/main" val="1286775251"/>
                  </p:ext>
                </p:extLst>
              </p:nvPr>
            </p:nvGraphicFramePr>
            <p:xfrm>
              <a:off x="120919" y="161050"/>
              <a:ext cx="127000" cy="121920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88" name="Table 2-1-2-4-1-1-1-1-5-3-1-3-3-1-1-1-1-2-1-1-3-2-1-1-2"/>
              <p:cNvGraphicFramePr/>
              <p:nvPr>
                <p:extLst>
                  <p:ext uri="{D42A27DB-BD31-4B8C-83A1-F6EECF244321}">
                    <p14:modId xmlns:p14="http://schemas.microsoft.com/office/powerpoint/2010/main" val="750639486"/>
                  </p:ext>
                </p:extLst>
              </p:nvPr>
            </p:nvGraphicFramePr>
            <p:xfrm>
              <a:off x="120919" y="288806"/>
              <a:ext cx="127000" cy="121920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89" name="Table 2-1-2-4-1-1-1-1-5-3-1-3-3-1-1-1-1-2-1-1-3-1-1-1-1-2"/>
              <p:cNvGraphicFramePr/>
              <p:nvPr>
                <p:extLst>
                  <p:ext uri="{D42A27DB-BD31-4B8C-83A1-F6EECF244321}">
                    <p14:modId xmlns:p14="http://schemas.microsoft.com/office/powerpoint/2010/main" val="438287127"/>
                  </p:ext>
                </p:extLst>
              </p:nvPr>
            </p:nvGraphicFramePr>
            <p:xfrm>
              <a:off x="120919" y="418981"/>
              <a:ext cx="127000" cy="121920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790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792" name="Línea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802" name="Agrupar"/>
            <p:cNvGrpSpPr/>
            <p:nvPr/>
          </p:nvGrpSpPr>
          <p:grpSpPr>
            <a:xfrm>
              <a:off x="0" y="0"/>
              <a:ext cx="279939" cy="576102"/>
              <a:chOff x="0" y="0"/>
              <a:chExt cx="279939" cy="576101"/>
            </a:xfrm>
          </p:grpSpPr>
          <p:sp>
            <p:nvSpPr>
              <p:cNvPr id="793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794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795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796" name="Rectángulo redondeado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797" name="Table 2-1-2-4-1-1-1-1-5-3-1-3-3-1-1-1-1-2-4-4-1-1-3"/>
              <p:cNvGraphicFramePr/>
              <p:nvPr>
                <p:extLst>
                  <p:ext uri="{D42A27DB-BD31-4B8C-83A1-F6EECF244321}">
                    <p14:modId xmlns:p14="http://schemas.microsoft.com/office/powerpoint/2010/main" val="3821029973"/>
                  </p:ext>
                </p:extLst>
              </p:nvPr>
            </p:nvGraphicFramePr>
            <p:xfrm>
              <a:off x="120919" y="33293"/>
              <a:ext cx="127000" cy="121920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98" name="Table 2-1-2-4-1-1-1-1-5-3-1-3-3-1-1-1-1-2-2-1-4-1-1-3"/>
              <p:cNvGraphicFramePr/>
              <p:nvPr>
                <p:extLst>
                  <p:ext uri="{D42A27DB-BD31-4B8C-83A1-F6EECF244321}">
                    <p14:modId xmlns:p14="http://schemas.microsoft.com/office/powerpoint/2010/main" val="479375769"/>
                  </p:ext>
                </p:extLst>
              </p:nvPr>
            </p:nvGraphicFramePr>
            <p:xfrm>
              <a:off x="120919" y="161050"/>
              <a:ext cx="127000" cy="121920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799" name="Table 2-1-2-4-1-1-1-1-5-3-1-3-3-1-1-1-1-2-1-1-3-2-1-3"/>
              <p:cNvGraphicFramePr/>
              <p:nvPr>
                <p:extLst>
                  <p:ext uri="{D42A27DB-BD31-4B8C-83A1-F6EECF244321}">
                    <p14:modId xmlns:p14="http://schemas.microsoft.com/office/powerpoint/2010/main" val="3156359805"/>
                  </p:ext>
                </p:extLst>
              </p:nvPr>
            </p:nvGraphicFramePr>
            <p:xfrm>
              <a:off x="120919" y="288806"/>
              <a:ext cx="127000" cy="121920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00" name="Table 2-1-2-4-1-1-1-1-5-3-1-3-3-1-1-1-1-2-1-1-3-1-1-1-3"/>
              <p:cNvGraphicFramePr/>
              <p:nvPr>
                <p:extLst>
                  <p:ext uri="{D42A27DB-BD31-4B8C-83A1-F6EECF244321}">
                    <p14:modId xmlns:p14="http://schemas.microsoft.com/office/powerpoint/2010/main" val="1865390888"/>
                  </p:ext>
                </p:extLst>
              </p:nvPr>
            </p:nvGraphicFramePr>
            <p:xfrm>
              <a:off x="120919" y="418981"/>
              <a:ext cx="127000" cy="121920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801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d</a:t>
                </a:r>
              </a:p>
            </p:txBody>
          </p:sp>
        </p:grpSp>
      </p:grpSp>
      <p:grpSp>
        <p:nvGrpSpPr>
          <p:cNvPr id="825" name="Agrupar"/>
          <p:cNvGrpSpPr/>
          <p:nvPr/>
        </p:nvGrpSpPr>
        <p:grpSpPr>
          <a:xfrm>
            <a:off x="240425" y="2604706"/>
            <a:ext cx="770630" cy="576104"/>
            <a:chOff x="0" y="0"/>
            <a:chExt cx="770629" cy="576102"/>
          </a:xfrm>
        </p:grpSpPr>
        <p:grpSp>
          <p:nvGrpSpPr>
            <p:cNvPr id="813" name="Agrupar"/>
            <p:cNvGrpSpPr/>
            <p:nvPr/>
          </p:nvGrpSpPr>
          <p:grpSpPr>
            <a:xfrm>
              <a:off x="490689" y="0"/>
              <a:ext cx="279940" cy="576102"/>
              <a:chOff x="0" y="0"/>
              <a:chExt cx="279939" cy="576101"/>
            </a:xfrm>
          </p:grpSpPr>
          <p:sp>
            <p:nvSpPr>
              <p:cNvPr id="804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805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806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807" name="Rectángulo redondeado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808" name="Table 2-1-2-4-1-1-1-1-5-3-1-3-3-1-1-1-1-2-4-4-1-1-1-3"/>
              <p:cNvGraphicFramePr/>
              <p:nvPr>
                <p:extLst>
                  <p:ext uri="{D42A27DB-BD31-4B8C-83A1-F6EECF244321}">
                    <p14:modId xmlns:p14="http://schemas.microsoft.com/office/powerpoint/2010/main" val="2833290411"/>
                  </p:ext>
                </p:extLst>
              </p:nvPr>
            </p:nvGraphicFramePr>
            <p:xfrm>
              <a:off x="120919" y="33293"/>
              <a:ext cx="127000" cy="121919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09" name="Table 2-1-2-4-1-1-1-1-5-3-1-3-3-1-1-1-1-2-2-1-4-1-1-1-3"/>
              <p:cNvGraphicFramePr/>
              <p:nvPr>
                <p:extLst>
                  <p:ext uri="{D42A27DB-BD31-4B8C-83A1-F6EECF244321}">
                    <p14:modId xmlns:p14="http://schemas.microsoft.com/office/powerpoint/2010/main" val="2190991387"/>
                  </p:ext>
                </p:extLst>
              </p:nvPr>
            </p:nvGraphicFramePr>
            <p:xfrm>
              <a:off x="120919" y="161050"/>
              <a:ext cx="127000" cy="121919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10" name="Table 2-1-2-4-1-1-1-1-5-3-1-3-3-1-1-1-1-2-1-1-3-2-1-1-3"/>
              <p:cNvGraphicFramePr/>
              <p:nvPr>
                <p:extLst>
                  <p:ext uri="{D42A27DB-BD31-4B8C-83A1-F6EECF244321}">
                    <p14:modId xmlns:p14="http://schemas.microsoft.com/office/powerpoint/2010/main" val="2868354518"/>
                  </p:ext>
                </p:extLst>
              </p:nvPr>
            </p:nvGraphicFramePr>
            <p:xfrm>
              <a:off x="120919" y="288806"/>
              <a:ext cx="127000" cy="121919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11" name="Table 2-1-2-4-1-1-1-1-5-3-1-3-3-1-1-1-1-2-1-1-3-1-1-1-1-3"/>
              <p:cNvGraphicFramePr/>
              <p:nvPr>
                <p:extLst>
                  <p:ext uri="{D42A27DB-BD31-4B8C-83A1-F6EECF244321}">
                    <p14:modId xmlns:p14="http://schemas.microsoft.com/office/powerpoint/2010/main" val="1020571405"/>
                  </p:ext>
                </p:extLst>
              </p:nvPr>
            </p:nvGraphicFramePr>
            <p:xfrm>
              <a:off x="120919" y="418981"/>
              <a:ext cx="127000" cy="121919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812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814" name="Línea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824" name="Agrupar"/>
            <p:cNvGrpSpPr/>
            <p:nvPr/>
          </p:nvGrpSpPr>
          <p:grpSpPr>
            <a:xfrm>
              <a:off x="0" y="0"/>
              <a:ext cx="279939" cy="576102"/>
              <a:chOff x="0" y="0"/>
              <a:chExt cx="279939" cy="576101"/>
            </a:xfrm>
          </p:grpSpPr>
          <p:sp>
            <p:nvSpPr>
              <p:cNvPr id="815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816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817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818" name="Rectángulo redondeado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819" name="Table 2-1-2-4-1-1-1-1-5-3-1-3-3-1-1-1-1-2-4-4-1-1-4"/>
              <p:cNvGraphicFramePr/>
              <p:nvPr>
                <p:extLst>
                  <p:ext uri="{D42A27DB-BD31-4B8C-83A1-F6EECF244321}">
                    <p14:modId xmlns:p14="http://schemas.microsoft.com/office/powerpoint/2010/main" val="3363873546"/>
                  </p:ext>
                </p:extLst>
              </p:nvPr>
            </p:nvGraphicFramePr>
            <p:xfrm>
              <a:off x="120919" y="33293"/>
              <a:ext cx="127000" cy="121919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20" name="Table 2-1-2-4-1-1-1-1-5-3-1-3-3-1-1-1-1-2-2-1-4-1-1-4"/>
              <p:cNvGraphicFramePr/>
              <p:nvPr>
                <p:extLst>
                  <p:ext uri="{D42A27DB-BD31-4B8C-83A1-F6EECF244321}">
                    <p14:modId xmlns:p14="http://schemas.microsoft.com/office/powerpoint/2010/main" val="3380407732"/>
                  </p:ext>
                </p:extLst>
              </p:nvPr>
            </p:nvGraphicFramePr>
            <p:xfrm>
              <a:off x="120919" y="161050"/>
              <a:ext cx="127000" cy="121919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21" name="Table 2-1-2-4-1-1-1-1-5-3-1-3-3-1-1-1-1-2-1-1-3-2-1-4"/>
              <p:cNvGraphicFramePr/>
              <p:nvPr>
                <p:extLst>
                  <p:ext uri="{D42A27DB-BD31-4B8C-83A1-F6EECF244321}">
                    <p14:modId xmlns:p14="http://schemas.microsoft.com/office/powerpoint/2010/main" val="226845506"/>
                  </p:ext>
                </p:extLst>
              </p:nvPr>
            </p:nvGraphicFramePr>
            <p:xfrm>
              <a:off x="120919" y="288806"/>
              <a:ext cx="127000" cy="121919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822" name="Table 2-1-2-4-1-1-1-1-5-3-1-3-3-1-1-1-1-2-1-1-3-1-1-1-4"/>
              <p:cNvGraphicFramePr/>
              <p:nvPr>
                <p:extLst>
                  <p:ext uri="{D42A27DB-BD31-4B8C-83A1-F6EECF244321}">
                    <p14:modId xmlns:p14="http://schemas.microsoft.com/office/powerpoint/2010/main" val="171615726"/>
                  </p:ext>
                </p:extLst>
              </p:nvPr>
            </p:nvGraphicFramePr>
            <p:xfrm>
              <a:off x="120919" y="418981"/>
              <a:ext cx="127000" cy="121919"/>
            </p:xfrm>
            <a:graphic>
              <a:graphicData uri="http://schemas.openxmlformats.org/drawingml/2006/table">
                <a:tbl>
                  <a:tblPr>
                    <a:tableStyleId>{33BA23B1-9221-436E-865A-0063620EA4FD}</a:tableStyleId>
                  </a:tblPr>
                  <a:tblGrid>
                    <a:gridCol w="127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 sz="800" dirty="0"/>
                        </a:p>
                      </a:txBody>
                      <a:tcPr marL="0" marR="0" marT="0" marB="0" anchor="ctr" horzOverflow="overflow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823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d</a:t>
                </a:r>
              </a:p>
            </p:txBody>
          </p:sp>
        </p:grpSp>
      </p:grpSp>
      <p:sp>
        <p:nvSpPr>
          <p:cNvPr id="826" name="modify(.x, .f, ...) Apply a function to each element. Also modify2(), and imodify().  modify(x, ~.+ 2)…"/>
          <p:cNvSpPr txBox="1"/>
          <p:nvPr/>
        </p:nvSpPr>
        <p:spPr>
          <a:xfrm>
            <a:off x="1354348" y="1640533"/>
            <a:ext cx="2029628" cy="3774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2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modify(</a:t>
            </a:r>
            <a:r>
              <a:t>.x, .f, ...</a:t>
            </a:r>
            <a:r>
              <a:rPr b="1"/>
              <a:t>)</a:t>
            </a:r>
            <a:r>
              <a:t> Apply a function to each element. Also </a:t>
            </a:r>
            <a:r>
              <a:rPr b="1"/>
              <a:t>modify2()</a:t>
            </a:r>
            <a:r>
              <a:t>, and </a:t>
            </a:r>
            <a:r>
              <a:rPr b="1"/>
              <a:t>imodify()</a:t>
            </a:r>
            <a:r>
              <a:t>. </a:t>
            </a:r>
            <a:br/>
            <a:r>
              <a:t>modify(x, ~.+ 2)</a:t>
            </a:r>
          </a:p>
          <a:p>
            <a:pPr>
              <a:lnSpc>
                <a:spcPct val="80000"/>
              </a:lnSpc>
              <a:spcBef>
                <a:spcPts val="2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modify_at(</a:t>
            </a:r>
            <a:r>
              <a:t>.x, .at, .f, ...</a:t>
            </a:r>
            <a:r>
              <a:rPr b="1"/>
              <a:t>)</a:t>
            </a:r>
            <a:r>
              <a:t> Apply a function to selected elements. Also </a:t>
            </a:r>
            <a:r>
              <a:rPr b="1"/>
              <a:t>map_at()</a:t>
            </a:r>
            <a:r>
              <a:t>. </a:t>
            </a:r>
            <a:br/>
            <a:r>
              <a:t>modify_at(x, "b", ~.+ 2)</a:t>
            </a:r>
            <a:endParaRPr i="1"/>
          </a:p>
          <a:p>
            <a:pPr>
              <a:lnSpc>
                <a:spcPct val="80000"/>
              </a:lnSpc>
              <a:spcBef>
                <a:spcPts val="2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modify_if(</a:t>
            </a:r>
            <a:r>
              <a:t>.x, .p, .f, ...</a:t>
            </a:r>
            <a:r>
              <a:rPr b="1"/>
              <a:t>)</a:t>
            </a:r>
            <a:r>
              <a:t> Apply a function to elements that pass a test. Also </a:t>
            </a:r>
            <a:r>
              <a:rPr b="1"/>
              <a:t>map_if()</a:t>
            </a:r>
            <a:r>
              <a:t>.</a:t>
            </a:r>
            <a:br/>
            <a:r>
              <a:t>modify_if(x, is.numeric,~.+2)</a:t>
            </a:r>
          </a:p>
          <a:p>
            <a:pPr>
              <a:lnSpc>
                <a:spcPct val="80000"/>
              </a:lnSpc>
              <a:spcBef>
                <a:spcPts val="25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modify_depth(</a:t>
            </a:r>
            <a:r>
              <a:t>.x, .depth, .f, ...</a:t>
            </a:r>
            <a:r>
              <a:rPr b="1"/>
              <a:t>)</a:t>
            </a:r>
            <a:r>
              <a:t> Apply function to each element at a given level of a list. Also </a:t>
            </a:r>
            <a:r>
              <a:rPr b="1"/>
              <a:t>map_depth()</a:t>
            </a:r>
            <a:r>
              <a:t>.</a:t>
            </a:r>
            <a:br>
              <a:rPr>
                <a:solidFill>
                  <a:schemeClr val="accent5"/>
                </a:solidFill>
              </a:rPr>
            </a:br>
            <a:r>
              <a:t>modify_depth(x, 1, ~.+ 2)</a:t>
            </a:r>
          </a:p>
        </p:txBody>
      </p:sp>
      <p:sp>
        <p:nvSpPr>
          <p:cNvPr id="827" name="Modify"/>
          <p:cNvSpPr txBox="1"/>
          <p:nvPr/>
        </p:nvSpPr>
        <p:spPr>
          <a:xfrm>
            <a:off x="239847" y="1110854"/>
            <a:ext cx="8310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000">
                <a:solidFill>
                  <a:srgbClr val="797979"/>
                </a:solidFill>
              </a:defRPr>
            </a:pPr>
            <a:r>
              <a:t>Modify</a:t>
            </a:r>
          </a:p>
        </p:txBody>
      </p:sp>
      <p:grpSp>
        <p:nvGrpSpPr>
          <p:cNvPr id="859" name="Agrupar"/>
          <p:cNvGrpSpPr/>
          <p:nvPr/>
        </p:nvGrpSpPr>
        <p:grpSpPr>
          <a:xfrm>
            <a:off x="227725" y="4456552"/>
            <a:ext cx="894893" cy="538653"/>
            <a:chOff x="0" y="0"/>
            <a:chExt cx="894892" cy="538652"/>
          </a:xfrm>
        </p:grpSpPr>
        <p:grpSp>
          <p:nvGrpSpPr>
            <p:cNvPr id="842" name="Agrupar"/>
            <p:cNvGrpSpPr/>
            <p:nvPr/>
          </p:nvGrpSpPr>
          <p:grpSpPr>
            <a:xfrm>
              <a:off x="0" y="-1"/>
              <a:ext cx="356139" cy="532527"/>
              <a:chOff x="0" y="0"/>
              <a:chExt cx="356138" cy="532525"/>
            </a:xfrm>
          </p:grpSpPr>
          <p:sp>
            <p:nvSpPr>
              <p:cNvPr id="828" name="Rectángulo redondeado"/>
              <p:cNvSpPr/>
              <p:nvPr/>
            </p:nvSpPr>
            <p:spPr>
              <a:xfrm>
                <a:off x="0" y="17016"/>
                <a:ext cx="356139" cy="515510"/>
              </a:xfrm>
              <a:prstGeom prst="roundRect">
                <a:avLst>
                  <a:gd name="adj" fmla="val 125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29" name="a"/>
              <p:cNvSpPr txBox="1"/>
              <p:nvPr/>
            </p:nvSpPr>
            <p:spPr>
              <a:xfrm>
                <a:off x="12969" y="129418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830" name="b"/>
              <p:cNvSpPr txBox="1"/>
              <p:nvPr/>
            </p:nvSpPr>
            <p:spPr>
              <a:xfrm>
                <a:off x="12969" y="257175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831" name="c"/>
              <p:cNvSpPr txBox="1"/>
              <p:nvPr/>
            </p:nvSpPr>
            <p:spPr>
              <a:xfrm>
                <a:off x="12969" y="37223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832" name="Cuadrado"/>
              <p:cNvSpPr/>
              <p:nvPr/>
            </p:nvSpPr>
            <p:spPr>
              <a:xfrm>
                <a:off x="127269" y="289303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33" name="Cuadrado"/>
              <p:cNvSpPr/>
              <p:nvPr/>
            </p:nvSpPr>
            <p:spPr>
              <a:xfrm>
                <a:off x="219368" y="288546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34" name="Cuadrado"/>
              <p:cNvSpPr/>
              <p:nvPr/>
            </p:nvSpPr>
            <p:spPr>
              <a:xfrm>
                <a:off x="127269" y="417059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35" name="Cuadrado"/>
              <p:cNvSpPr/>
              <p:nvPr/>
            </p:nvSpPr>
            <p:spPr>
              <a:xfrm>
                <a:off x="127269" y="161168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36" name="Cuadrado"/>
              <p:cNvSpPr/>
              <p:nvPr/>
            </p:nvSpPr>
            <p:spPr>
              <a:xfrm>
                <a:off x="219368" y="161168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37" name="x"/>
              <p:cNvSpPr txBox="1"/>
              <p:nvPr/>
            </p:nvSpPr>
            <p:spPr>
              <a:xfrm>
                <a:off x="93919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x</a:t>
                </a:r>
              </a:p>
            </p:txBody>
          </p:sp>
          <p:sp>
            <p:nvSpPr>
              <p:cNvPr id="838" name="y"/>
              <p:cNvSpPr txBox="1"/>
              <p:nvPr/>
            </p:nvSpPr>
            <p:spPr>
              <a:xfrm>
                <a:off x="186018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y</a:t>
                </a:r>
              </a:p>
            </p:txBody>
          </p:sp>
          <p:sp>
            <p:nvSpPr>
              <p:cNvPr id="839" name="Rectángulo redondeado"/>
              <p:cNvSpPr/>
              <p:nvPr/>
            </p:nvSpPr>
            <p:spPr>
              <a:xfrm>
                <a:off x="20649" y="145293"/>
                <a:ext cx="310994" cy="107951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40" name="Rectángulo redondeado"/>
              <p:cNvSpPr/>
              <p:nvPr/>
            </p:nvSpPr>
            <p:spPr>
              <a:xfrm>
                <a:off x="17450" y="273050"/>
                <a:ext cx="305339" cy="107950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41" name="Rectángulo redondeado"/>
              <p:cNvSpPr/>
              <p:nvPr/>
            </p:nvSpPr>
            <p:spPr>
              <a:xfrm>
                <a:off x="17450" y="400806"/>
                <a:ext cx="305339" cy="107951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843" name="Línea"/>
            <p:cNvSpPr/>
            <p:nvPr/>
          </p:nvSpPr>
          <p:spPr>
            <a:xfrm>
              <a:off x="379717" y="110368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pSp>
          <p:nvGrpSpPr>
            <p:cNvPr id="858" name="Agrupar"/>
            <p:cNvGrpSpPr/>
            <p:nvPr/>
          </p:nvGrpSpPr>
          <p:grpSpPr>
            <a:xfrm>
              <a:off x="538753" y="6127"/>
              <a:ext cx="356140" cy="532526"/>
              <a:chOff x="0" y="0"/>
              <a:chExt cx="356138" cy="532525"/>
            </a:xfrm>
          </p:grpSpPr>
          <p:sp>
            <p:nvSpPr>
              <p:cNvPr id="844" name="Rectángulo redondeado"/>
              <p:cNvSpPr/>
              <p:nvPr/>
            </p:nvSpPr>
            <p:spPr>
              <a:xfrm>
                <a:off x="0" y="17016"/>
                <a:ext cx="356139" cy="515510"/>
              </a:xfrm>
              <a:prstGeom prst="roundRect">
                <a:avLst>
                  <a:gd name="adj" fmla="val 125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45" name="a"/>
              <p:cNvSpPr txBox="1"/>
              <p:nvPr/>
            </p:nvSpPr>
            <p:spPr>
              <a:xfrm>
                <a:off x="12969" y="129418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846" name="b"/>
              <p:cNvSpPr txBox="1"/>
              <p:nvPr/>
            </p:nvSpPr>
            <p:spPr>
              <a:xfrm>
                <a:off x="12969" y="257175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847" name="c"/>
              <p:cNvSpPr txBox="1"/>
              <p:nvPr/>
            </p:nvSpPr>
            <p:spPr>
              <a:xfrm>
                <a:off x="12969" y="37223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848" name="Cuadrado"/>
              <p:cNvSpPr/>
              <p:nvPr/>
            </p:nvSpPr>
            <p:spPr>
              <a:xfrm>
                <a:off x="127269" y="289303"/>
                <a:ext cx="76201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49" name="Cuadrado"/>
              <p:cNvSpPr/>
              <p:nvPr/>
            </p:nvSpPr>
            <p:spPr>
              <a:xfrm>
                <a:off x="219368" y="288546"/>
                <a:ext cx="76201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50" name="Cuadrado"/>
              <p:cNvSpPr/>
              <p:nvPr/>
            </p:nvSpPr>
            <p:spPr>
              <a:xfrm>
                <a:off x="127269" y="417059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51" name="Cuadrado"/>
              <p:cNvSpPr/>
              <p:nvPr/>
            </p:nvSpPr>
            <p:spPr>
              <a:xfrm>
                <a:off x="127269" y="161168"/>
                <a:ext cx="76201" cy="76201"/>
              </a:xfrm>
              <a:prstGeom prst="rect">
                <a:avLst/>
              </a:prstGeom>
              <a:solidFill>
                <a:srgbClr val="407B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52" name="Cuadrado"/>
              <p:cNvSpPr/>
              <p:nvPr/>
            </p:nvSpPr>
            <p:spPr>
              <a:xfrm>
                <a:off x="219368" y="161168"/>
                <a:ext cx="76201" cy="76201"/>
              </a:xfrm>
              <a:prstGeom prst="rect">
                <a:avLst/>
              </a:prstGeom>
              <a:solidFill>
                <a:srgbClr val="407B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53" name="x"/>
              <p:cNvSpPr txBox="1"/>
              <p:nvPr/>
            </p:nvSpPr>
            <p:spPr>
              <a:xfrm>
                <a:off x="93919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x</a:t>
                </a:r>
              </a:p>
            </p:txBody>
          </p:sp>
          <p:sp>
            <p:nvSpPr>
              <p:cNvPr id="854" name="y"/>
              <p:cNvSpPr txBox="1"/>
              <p:nvPr/>
            </p:nvSpPr>
            <p:spPr>
              <a:xfrm>
                <a:off x="186018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y</a:t>
                </a:r>
              </a:p>
            </p:txBody>
          </p:sp>
          <p:sp>
            <p:nvSpPr>
              <p:cNvPr id="855" name="Rectángulo redondeado"/>
              <p:cNvSpPr/>
              <p:nvPr/>
            </p:nvSpPr>
            <p:spPr>
              <a:xfrm>
                <a:off x="20648" y="145293"/>
                <a:ext cx="310995" cy="107951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56" name="Rectángulo redondeado"/>
              <p:cNvSpPr/>
              <p:nvPr/>
            </p:nvSpPr>
            <p:spPr>
              <a:xfrm>
                <a:off x="17450" y="273050"/>
                <a:ext cx="305339" cy="107950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57" name="Rectángulo redondeado"/>
              <p:cNvSpPr/>
              <p:nvPr/>
            </p:nvSpPr>
            <p:spPr>
              <a:xfrm>
                <a:off x="17450" y="400806"/>
                <a:ext cx="305339" cy="107951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860" name="Línea"/>
          <p:cNvSpPr/>
          <p:nvPr/>
        </p:nvSpPr>
        <p:spPr>
          <a:xfrm>
            <a:off x="249405" y="1020417"/>
            <a:ext cx="312501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1" name="reduce(.x, .f, ..., .init, .…"/>
          <p:cNvSpPr txBox="1"/>
          <p:nvPr/>
        </p:nvSpPr>
        <p:spPr>
          <a:xfrm>
            <a:off x="245983" y="6222732"/>
            <a:ext cx="3131857" cy="807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reduce(</a:t>
            </a:r>
            <a:r>
              <a:t>.x, .f, ..., .init, 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dir = c("forward", "backward")</a:t>
            </a:r>
            <a:r>
              <a:rPr b="1"/>
              <a:t>)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Apply function recursively to each element of a list or vector. Also </a:t>
            </a:r>
            <a:r>
              <a:rPr b="1"/>
              <a:t>reduce2()</a:t>
            </a:r>
            <a:r>
              <a:t>. </a:t>
            </a:r>
            <a:br/>
            <a:r>
              <a:t>reduce(x, sum)</a:t>
            </a:r>
          </a:p>
        </p:txBody>
      </p:sp>
      <p:sp>
        <p:nvSpPr>
          <p:cNvPr id="862" name="accumulate(.x, .f, ..., .init) Reduce a list, but also  return intermediate results. Also accumulate2().  accumulate(x, sum)"/>
          <p:cNvSpPr txBox="1"/>
          <p:nvPr/>
        </p:nvSpPr>
        <p:spPr>
          <a:xfrm>
            <a:off x="245983" y="8227354"/>
            <a:ext cx="3125096" cy="544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defTabSz="549148">
              <a:lnSpc>
                <a:spcPct val="80000"/>
              </a:lnSpc>
              <a:spcBef>
                <a:spcPts val="0"/>
              </a:spcBef>
              <a:defRPr sz="1128" b="0">
                <a:solidFill>
                  <a:srgbClr val="000000"/>
                </a:solidFill>
              </a:defRPr>
            </a:pPr>
            <a:r>
              <a:rPr b="1"/>
              <a:t>accumulate(</a:t>
            </a:r>
            <a:r>
              <a:t>.x, .f, ..., .init</a:t>
            </a:r>
            <a:r>
              <a:rPr b="1"/>
              <a:t>)</a:t>
            </a:r>
            <a:r>
              <a:t> Reduce a list, but also </a:t>
            </a:r>
            <a:br/>
            <a:r>
              <a:t>return intermediate results. Also </a:t>
            </a:r>
            <a:r>
              <a:rPr b="1"/>
              <a:t>accumulate2()</a:t>
            </a:r>
            <a:r>
              <a:t>. </a:t>
            </a:r>
            <a:br/>
            <a:r>
              <a:t>accumulate(x, sum)</a:t>
            </a:r>
          </a:p>
        </p:txBody>
      </p:sp>
      <p:grpSp>
        <p:nvGrpSpPr>
          <p:cNvPr id="902" name="Agrupar"/>
          <p:cNvGrpSpPr/>
          <p:nvPr/>
        </p:nvGrpSpPr>
        <p:grpSpPr>
          <a:xfrm>
            <a:off x="779263" y="8788131"/>
            <a:ext cx="2598578" cy="858041"/>
            <a:chOff x="0" y="0"/>
            <a:chExt cx="2598576" cy="858040"/>
          </a:xfrm>
        </p:grpSpPr>
        <p:sp>
          <p:nvSpPr>
            <p:cNvPr id="863" name="Línea"/>
            <p:cNvSpPr/>
            <p:nvPr/>
          </p:nvSpPr>
          <p:spPr>
            <a:xfrm>
              <a:off x="1192208" y="275555"/>
              <a:ext cx="1396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64" name="func(    ,    )"/>
            <p:cNvSpPr txBox="1"/>
            <p:nvPr/>
          </p:nvSpPr>
          <p:spPr>
            <a:xfrm>
              <a:off x="1293592" y="158975"/>
              <a:ext cx="828254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100" b="0"/>
              </a:lvl1pPr>
            </a:lstStyle>
            <a:p>
              <a:r>
                <a:t>func(    ,    )</a:t>
              </a:r>
            </a:p>
          </p:txBody>
        </p:sp>
        <p:sp>
          <p:nvSpPr>
            <p:cNvPr id="865" name="Cuadrado"/>
            <p:cNvSpPr/>
            <p:nvPr/>
          </p:nvSpPr>
          <p:spPr>
            <a:xfrm>
              <a:off x="1712271" y="270695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66" name="Cuadrado"/>
            <p:cNvSpPr/>
            <p:nvPr/>
          </p:nvSpPr>
          <p:spPr>
            <a:xfrm>
              <a:off x="1877371" y="270695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67" name="func(    ,    )"/>
            <p:cNvSpPr txBox="1"/>
            <p:nvPr/>
          </p:nvSpPr>
          <p:spPr>
            <a:xfrm>
              <a:off x="1460291" y="371387"/>
              <a:ext cx="828254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100" b="0"/>
              </a:lvl1pPr>
            </a:lstStyle>
            <a:p>
              <a:r>
                <a:t>func(    ,    )</a:t>
              </a:r>
            </a:p>
          </p:txBody>
        </p:sp>
        <p:sp>
          <p:nvSpPr>
            <p:cNvPr id="868" name="Cuadrado"/>
            <p:cNvSpPr/>
            <p:nvPr/>
          </p:nvSpPr>
          <p:spPr>
            <a:xfrm>
              <a:off x="1872621" y="484270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69" name="c"/>
            <p:cNvSpPr txBox="1"/>
            <p:nvPr/>
          </p:nvSpPr>
          <p:spPr>
            <a:xfrm>
              <a:off x="1956365" y="349001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 b="0"/>
              </a:lvl1pPr>
            </a:lstStyle>
            <a:p>
              <a:r>
                <a:t>c</a:t>
              </a:r>
            </a:p>
          </p:txBody>
        </p:sp>
        <p:sp>
          <p:nvSpPr>
            <p:cNvPr id="870" name="Cuadrado"/>
            <p:cNvSpPr/>
            <p:nvPr/>
          </p:nvSpPr>
          <p:spPr>
            <a:xfrm>
              <a:off x="2037721" y="483107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71" name="func(    ,    )"/>
            <p:cNvSpPr txBox="1"/>
            <p:nvPr/>
          </p:nvSpPr>
          <p:spPr>
            <a:xfrm>
              <a:off x="1626991" y="583798"/>
              <a:ext cx="828254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100" b="0"/>
              </a:lvl1pPr>
            </a:lstStyle>
            <a:p>
              <a:r>
                <a:t>func(    ,    )</a:t>
              </a:r>
            </a:p>
          </p:txBody>
        </p:sp>
        <p:sp>
          <p:nvSpPr>
            <p:cNvPr id="872" name="Cuadrado"/>
            <p:cNvSpPr/>
            <p:nvPr/>
          </p:nvSpPr>
          <p:spPr>
            <a:xfrm>
              <a:off x="2058370" y="697845"/>
              <a:ext cx="76201" cy="76201"/>
            </a:xfrm>
            <a:prstGeom prst="rect">
              <a:avLst/>
            </a:prstGeom>
            <a:solidFill>
              <a:schemeClr val="accent2">
                <a:hueOff val="2026753"/>
                <a:satOff val="-20210"/>
                <a:lumOff val="-2905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73" name="d"/>
            <p:cNvSpPr txBox="1"/>
            <p:nvPr/>
          </p:nvSpPr>
          <p:spPr>
            <a:xfrm>
              <a:off x="2123064" y="561412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 b="0"/>
              </a:lvl1pPr>
            </a:lstStyle>
            <a:p>
              <a:r>
                <a:t>d</a:t>
              </a:r>
            </a:p>
          </p:txBody>
        </p:sp>
        <p:sp>
          <p:nvSpPr>
            <p:cNvPr id="874" name="Cuadrado"/>
            <p:cNvSpPr/>
            <p:nvPr/>
          </p:nvSpPr>
          <p:spPr>
            <a:xfrm>
              <a:off x="2223470" y="695518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884" name="Agrupar"/>
            <p:cNvGrpSpPr/>
            <p:nvPr/>
          </p:nvGrpSpPr>
          <p:grpSpPr>
            <a:xfrm>
              <a:off x="447554" y="189572"/>
              <a:ext cx="715923" cy="243645"/>
              <a:chOff x="0" y="0"/>
              <a:chExt cx="715921" cy="243644"/>
            </a:xfrm>
          </p:grpSpPr>
          <p:sp>
            <p:nvSpPr>
              <p:cNvPr id="875" name="Cuadrado"/>
              <p:cNvSpPr/>
              <p:nvPr/>
            </p:nvSpPr>
            <p:spPr>
              <a:xfrm>
                <a:off x="614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76" name="Cuadrado"/>
              <p:cNvSpPr/>
              <p:nvPr/>
            </p:nvSpPr>
            <p:spPr>
              <a:xfrm>
                <a:off x="2265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77" name="Cuadrado"/>
              <p:cNvSpPr/>
              <p:nvPr/>
            </p:nvSpPr>
            <p:spPr>
              <a:xfrm>
                <a:off x="3932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78" name="Cuadrado"/>
              <p:cNvSpPr/>
              <p:nvPr/>
            </p:nvSpPr>
            <p:spPr>
              <a:xfrm>
                <a:off x="559966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79" name="a"/>
              <p:cNvSpPr txBox="1"/>
              <p:nvPr/>
            </p:nvSpPr>
            <p:spPr>
              <a:xfrm>
                <a:off x="309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880" name="b"/>
              <p:cNvSpPr txBox="1"/>
              <p:nvPr/>
            </p:nvSpPr>
            <p:spPr>
              <a:xfrm>
                <a:off x="1960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881" name="c"/>
              <p:cNvSpPr txBox="1"/>
              <p:nvPr/>
            </p:nvSpPr>
            <p:spPr>
              <a:xfrm>
                <a:off x="3627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882" name="d"/>
              <p:cNvSpPr txBox="1"/>
              <p:nvPr/>
            </p:nvSpPr>
            <p:spPr>
              <a:xfrm>
                <a:off x="529410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d</a:t>
                </a:r>
              </a:p>
            </p:txBody>
          </p:sp>
          <p:sp>
            <p:nvSpPr>
              <p:cNvPr id="883" name="Rectángulo redondeado"/>
              <p:cNvSpPr/>
              <p:nvPr/>
            </p:nvSpPr>
            <p:spPr>
              <a:xfrm>
                <a:off x="0" y="4328"/>
                <a:ext cx="715922" cy="239317"/>
              </a:xfrm>
              <a:prstGeom prst="roundRect">
                <a:avLst>
                  <a:gd name="adj" fmla="val 29349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885" name="func +"/>
            <p:cNvSpPr txBox="1"/>
            <p:nvPr/>
          </p:nvSpPr>
          <p:spPr>
            <a:xfrm>
              <a:off x="0" y="171675"/>
              <a:ext cx="506289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100" b="0"/>
              </a:lvl1pPr>
            </a:lstStyle>
            <a:p>
              <a:r>
                <a:t>func +</a:t>
              </a:r>
            </a:p>
          </p:txBody>
        </p:sp>
        <p:sp>
          <p:nvSpPr>
            <p:cNvPr id="886" name="Cuadrado"/>
            <p:cNvSpPr/>
            <p:nvPr/>
          </p:nvSpPr>
          <p:spPr>
            <a:xfrm>
              <a:off x="2465486" y="695518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87" name="Línea"/>
            <p:cNvSpPr/>
            <p:nvPr/>
          </p:nvSpPr>
          <p:spPr>
            <a:xfrm>
              <a:off x="1351446" y="381443"/>
              <a:ext cx="5425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88" name="Línea"/>
            <p:cNvSpPr/>
            <p:nvPr/>
          </p:nvSpPr>
          <p:spPr>
            <a:xfrm>
              <a:off x="1516546" y="597343"/>
              <a:ext cx="5425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89" name="Línea"/>
            <p:cNvSpPr/>
            <p:nvPr/>
          </p:nvSpPr>
          <p:spPr>
            <a:xfrm>
              <a:off x="1776203" y="379633"/>
              <a:ext cx="55280" cy="8068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90" name="Línea"/>
            <p:cNvSpPr/>
            <p:nvPr/>
          </p:nvSpPr>
          <p:spPr>
            <a:xfrm>
              <a:off x="1941303" y="595533"/>
              <a:ext cx="55280" cy="8068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91" name="Línea"/>
            <p:cNvSpPr/>
            <p:nvPr/>
          </p:nvSpPr>
          <p:spPr>
            <a:xfrm>
              <a:off x="2297109" y="736575"/>
              <a:ext cx="888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92" name="Cuadrado"/>
            <p:cNvSpPr/>
            <p:nvPr/>
          </p:nvSpPr>
          <p:spPr>
            <a:xfrm>
              <a:off x="2465486" y="482575"/>
              <a:ext cx="76201" cy="76201"/>
            </a:xfrm>
            <a:prstGeom prst="rect">
              <a:avLst/>
            </a:prstGeom>
            <a:solidFill>
              <a:schemeClr val="accent2">
                <a:hueOff val="2026753"/>
                <a:satOff val="-20210"/>
                <a:lumOff val="-2905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93" name="Línea"/>
            <p:cNvSpPr/>
            <p:nvPr/>
          </p:nvSpPr>
          <p:spPr>
            <a:xfrm>
              <a:off x="2144708" y="522370"/>
              <a:ext cx="2412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94" name="Cuadrado"/>
            <p:cNvSpPr/>
            <p:nvPr/>
          </p:nvSpPr>
          <p:spPr>
            <a:xfrm>
              <a:off x="2465486" y="268370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95" name="Línea"/>
            <p:cNvSpPr/>
            <p:nvPr/>
          </p:nvSpPr>
          <p:spPr>
            <a:xfrm>
              <a:off x="1979608" y="296095"/>
              <a:ext cx="4063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96" name="Cuadrado"/>
            <p:cNvSpPr/>
            <p:nvPr/>
          </p:nvSpPr>
          <p:spPr>
            <a:xfrm>
              <a:off x="2465486" y="58379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97" name="Rectángulo redondeado"/>
            <p:cNvSpPr/>
            <p:nvPr/>
          </p:nvSpPr>
          <p:spPr>
            <a:xfrm>
              <a:off x="2408597" y="0"/>
              <a:ext cx="189979" cy="853618"/>
            </a:xfrm>
            <a:prstGeom prst="roundRect">
              <a:avLst>
                <a:gd name="adj" fmla="val 36971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98" name="a"/>
            <p:cNvSpPr txBox="1"/>
            <p:nvPr/>
          </p:nvSpPr>
          <p:spPr>
            <a:xfrm>
              <a:off x="1624565" y="13939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 b="0"/>
              </a:lvl1pPr>
            </a:lstStyle>
            <a:p>
              <a:r>
                <a:t>a</a:t>
              </a:r>
            </a:p>
          </p:txBody>
        </p:sp>
        <p:sp>
          <p:nvSpPr>
            <p:cNvPr id="899" name="b"/>
            <p:cNvSpPr txBox="1"/>
            <p:nvPr/>
          </p:nvSpPr>
          <p:spPr>
            <a:xfrm>
              <a:off x="1789665" y="13939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 b="0"/>
              </a:lvl1pPr>
            </a:lstStyle>
            <a:p>
              <a:r>
                <a:t>b</a:t>
              </a:r>
            </a:p>
          </p:txBody>
        </p:sp>
        <p:sp>
          <p:nvSpPr>
            <p:cNvPr id="900" name="a"/>
            <p:cNvSpPr txBox="1"/>
            <p:nvPr/>
          </p:nvSpPr>
          <p:spPr>
            <a:xfrm>
              <a:off x="2186086" y="28511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 b="0"/>
              </a:lvl1pPr>
            </a:lstStyle>
            <a:p>
              <a:r>
                <a:t>a</a:t>
              </a:r>
            </a:p>
          </p:txBody>
        </p:sp>
        <p:sp>
          <p:nvSpPr>
            <p:cNvPr id="901" name="Línea"/>
            <p:cNvSpPr/>
            <p:nvPr/>
          </p:nvSpPr>
          <p:spPr>
            <a:xfrm>
              <a:off x="2297109" y="108177"/>
              <a:ext cx="888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903" name="Reduce"/>
          <p:cNvSpPr txBox="1"/>
          <p:nvPr/>
        </p:nvSpPr>
        <p:spPr>
          <a:xfrm>
            <a:off x="245983" y="5676492"/>
            <a:ext cx="93022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000">
                <a:solidFill>
                  <a:srgbClr val="797979"/>
                </a:solidFill>
              </a:defRPr>
            </a:pPr>
            <a:r>
              <a:t>Reduce</a:t>
            </a:r>
          </a:p>
        </p:txBody>
      </p:sp>
      <p:sp>
        <p:nvSpPr>
          <p:cNvPr id="904" name="Línea"/>
          <p:cNvSpPr/>
          <p:nvPr/>
        </p:nvSpPr>
        <p:spPr>
          <a:xfrm>
            <a:off x="254963" y="5595582"/>
            <a:ext cx="312501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939" name="Agrupar"/>
          <p:cNvGrpSpPr/>
          <p:nvPr/>
        </p:nvGrpSpPr>
        <p:grpSpPr>
          <a:xfrm>
            <a:off x="836152" y="7128064"/>
            <a:ext cx="2541689" cy="927231"/>
            <a:chOff x="0" y="0"/>
            <a:chExt cx="2541687" cy="927230"/>
          </a:xfrm>
        </p:grpSpPr>
        <p:sp>
          <p:nvSpPr>
            <p:cNvPr id="905" name="func(    ,    )"/>
            <p:cNvSpPr txBox="1"/>
            <p:nvPr/>
          </p:nvSpPr>
          <p:spPr>
            <a:xfrm>
              <a:off x="1293592" y="22386"/>
              <a:ext cx="828254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100" b="0"/>
              </a:lvl1pPr>
            </a:lstStyle>
            <a:p>
              <a:r>
                <a:t>func(    ,    )</a:t>
              </a:r>
            </a:p>
          </p:txBody>
        </p:sp>
        <p:sp>
          <p:nvSpPr>
            <p:cNvPr id="906" name="a"/>
            <p:cNvSpPr txBox="1"/>
            <p:nvPr/>
          </p:nvSpPr>
          <p:spPr>
            <a:xfrm>
              <a:off x="1624565" y="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 b="0"/>
              </a:lvl1pPr>
            </a:lstStyle>
            <a:p>
              <a:r>
                <a:t>a</a:t>
              </a:r>
            </a:p>
          </p:txBody>
        </p:sp>
        <p:sp>
          <p:nvSpPr>
            <p:cNvPr id="907" name="b"/>
            <p:cNvSpPr txBox="1"/>
            <p:nvPr/>
          </p:nvSpPr>
          <p:spPr>
            <a:xfrm>
              <a:off x="1789665" y="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 b="0"/>
              </a:lvl1pPr>
            </a:lstStyle>
            <a:p>
              <a:r>
                <a:t>b</a:t>
              </a:r>
            </a:p>
          </p:txBody>
        </p:sp>
        <p:sp>
          <p:nvSpPr>
            <p:cNvPr id="908" name="Cuadrado"/>
            <p:cNvSpPr/>
            <p:nvPr/>
          </p:nvSpPr>
          <p:spPr>
            <a:xfrm>
              <a:off x="1712271" y="134106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09" name="Cuadrado"/>
            <p:cNvSpPr/>
            <p:nvPr/>
          </p:nvSpPr>
          <p:spPr>
            <a:xfrm>
              <a:off x="1877371" y="134106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10" name="func(    ,    )"/>
            <p:cNvSpPr txBox="1"/>
            <p:nvPr/>
          </p:nvSpPr>
          <p:spPr>
            <a:xfrm>
              <a:off x="1460291" y="260198"/>
              <a:ext cx="828254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100" b="0"/>
              </a:lvl1pPr>
            </a:lstStyle>
            <a:p>
              <a:r>
                <a:t>func(    ,    )</a:t>
              </a:r>
            </a:p>
          </p:txBody>
        </p:sp>
        <p:sp>
          <p:nvSpPr>
            <p:cNvPr id="911" name="Cuadrado"/>
            <p:cNvSpPr/>
            <p:nvPr/>
          </p:nvSpPr>
          <p:spPr>
            <a:xfrm>
              <a:off x="1878971" y="373081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12" name="c"/>
            <p:cNvSpPr txBox="1"/>
            <p:nvPr/>
          </p:nvSpPr>
          <p:spPr>
            <a:xfrm>
              <a:off x="1956365" y="237811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 b="0"/>
              </a:lvl1pPr>
            </a:lstStyle>
            <a:p>
              <a:r>
                <a:t>c</a:t>
              </a:r>
            </a:p>
          </p:txBody>
        </p:sp>
        <p:sp>
          <p:nvSpPr>
            <p:cNvPr id="913" name="Cuadrado"/>
            <p:cNvSpPr/>
            <p:nvPr/>
          </p:nvSpPr>
          <p:spPr>
            <a:xfrm>
              <a:off x="2044071" y="371918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14" name="func(    ,    )"/>
            <p:cNvSpPr txBox="1"/>
            <p:nvPr/>
          </p:nvSpPr>
          <p:spPr>
            <a:xfrm>
              <a:off x="1626991" y="498009"/>
              <a:ext cx="828254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100" b="0"/>
              </a:lvl1pPr>
            </a:lstStyle>
            <a:p>
              <a:r>
                <a:t>func(    ,    )</a:t>
              </a:r>
            </a:p>
          </p:txBody>
        </p:sp>
        <p:sp>
          <p:nvSpPr>
            <p:cNvPr id="915" name="Cuadrado"/>
            <p:cNvSpPr/>
            <p:nvPr/>
          </p:nvSpPr>
          <p:spPr>
            <a:xfrm>
              <a:off x="2045670" y="612055"/>
              <a:ext cx="76201" cy="76201"/>
            </a:xfrm>
            <a:prstGeom prst="rect">
              <a:avLst/>
            </a:prstGeom>
            <a:solidFill>
              <a:schemeClr val="accent2">
                <a:hueOff val="2026753"/>
                <a:satOff val="-20210"/>
                <a:lumOff val="-2905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16" name="d"/>
            <p:cNvSpPr txBox="1"/>
            <p:nvPr/>
          </p:nvSpPr>
          <p:spPr>
            <a:xfrm>
              <a:off x="2123064" y="475622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sz="900" b="0"/>
              </a:lvl1pPr>
            </a:lstStyle>
            <a:p>
              <a:r>
                <a:t>d</a:t>
              </a:r>
            </a:p>
          </p:txBody>
        </p:sp>
        <p:sp>
          <p:nvSpPr>
            <p:cNvPr id="917" name="Cuadrado"/>
            <p:cNvSpPr/>
            <p:nvPr/>
          </p:nvSpPr>
          <p:spPr>
            <a:xfrm>
              <a:off x="2210770" y="609729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18" name="Cuadrado"/>
            <p:cNvSpPr/>
            <p:nvPr/>
          </p:nvSpPr>
          <p:spPr>
            <a:xfrm>
              <a:off x="2166320" y="851029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928" name="Agrupar"/>
            <p:cNvGrpSpPr/>
            <p:nvPr/>
          </p:nvGrpSpPr>
          <p:grpSpPr>
            <a:xfrm>
              <a:off x="447554" y="52982"/>
              <a:ext cx="715923" cy="243645"/>
              <a:chOff x="0" y="0"/>
              <a:chExt cx="715921" cy="243644"/>
            </a:xfrm>
          </p:grpSpPr>
          <p:sp>
            <p:nvSpPr>
              <p:cNvPr id="919" name="Cuadrado"/>
              <p:cNvSpPr/>
              <p:nvPr/>
            </p:nvSpPr>
            <p:spPr>
              <a:xfrm>
                <a:off x="614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20" name="Cuadrado"/>
              <p:cNvSpPr/>
              <p:nvPr/>
            </p:nvSpPr>
            <p:spPr>
              <a:xfrm>
                <a:off x="2265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21" name="Cuadrado"/>
              <p:cNvSpPr/>
              <p:nvPr/>
            </p:nvSpPr>
            <p:spPr>
              <a:xfrm>
                <a:off x="3932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22" name="Cuadrado"/>
              <p:cNvSpPr/>
              <p:nvPr/>
            </p:nvSpPr>
            <p:spPr>
              <a:xfrm>
                <a:off x="559966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23" name="a"/>
              <p:cNvSpPr txBox="1"/>
              <p:nvPr/>
            </p:nvSpPr>
            <p:spPr>
              <a:xfrm>
                <a:off x="309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924" name="b"/>
              <p:cNvSpPr txBox="1"/>
              <p:nvPr/>
            </p:nvSpPr>
            <p:spPr>
              <a:xfrm>
                <a:off x="1960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925" name="c"/>
              <p:cNvSpPr txBox="1"/>
              <p:nvPr/>
            </p:nvSpPr>
            <p:spPr>
              <a:xfrm>
                <a:off x="3627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926" name="d"/>
              <p:cNvSpPr txBox="1"/>
              <p:nvPr/>
            </p:nvSpPr>
            <p:spPr>
              <a:xfrm>
                <a:off x="529410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d</a:t>
                </a:r>
              </a:p>
            </p:txBody>
          </p:sp>
          <p:sp>
            <p:nvSpPr>
              <p:cNvPr id="927" name="Rectángulo redondeado"/>
              <p:cNvSpPr/>
              <p:nvPr/>
            </p:nvSpPr>
            <p:spPr>
              <a:xfrm>
                <a:off x="0" y="4328"/>
                <a:ext cx="715922" cy="239317"/>
              </a:xfrm>
              <a:prstGeom prst="roundRect">
                <a:avLst>
                  <a:gd name="adj" fmla="val 29349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929" name="func +"/>
            <p:cNvSpPr txBox="1"/>
            <p:nvPr/>
          </p:nvSpPr>
          <p:spPr>
            <a:xfrm>
              <a:off x="0" y="35086"/>
              <a:ext cx="506289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1100" b="0"/>
              </a:lvl1pPr>
            </a:lstStyle>
            <a:p>
              <a:r>
                <a:t>func +</a:t>
              </a:r>
            </a:p>
          </p:txBody>
        </p:sp>
        <p:sp>
          <p:nvSpPr>
            <p:cNvPr id="930" name="Línea"/>
            <p:cNvSpPr/>
            <p:nvPr/>
          </p:nvSpPr>
          <p:spPr>
            <a:xfrm>
              <a:off x="1192208" y="164365"/>
              <a:ext cx="1396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31" name="Línea"/>
            <p:cNvSpPr/>
            <p:nvPr/>
          </p:nvSpPr>
          <p:spPr>
            <a:xfrm>
              <a:off x="2284408" y="889129"/>
              <a:ext cx="1396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32" name="Cuadrado"/>
            <p:cNvSpPr/>
            <p:nvPr/>
          </p:nvSpPr>
          <p:spPr>
            <a:xfrm>
              <a:off x="2465486" y="851029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3" name="Línea"/>
            <p:cNvSpPr/>
            <p:nvPr/>
          </p:nvSpPr>
          <p:spPr>
            <a:xfrm>
              <a:off x="1351446" y="270254"/>
              <a:ext cx="5679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4" name="Línea"/>
            <p:cNvSpPr/>
            <p:nvPr/>
          </p:nvSpPr>
          <p:spPr>
            <a:xfrm>
              <a:off x="1516546" y="511554"/>
              <a:ext cx="5679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5" name="Línea"/>
            <p:cNvSpPr/>
            <p:nvPr/>
          </p:nvSpPr>
          <p:spPr>
            <a:xfrm>
              <a:off x="1694346" y="752854"/>
              <a:ext cx="5679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6" name="Línea"/>
            <p:cNvSpPr/>
            <p:nvPr/>
          </p:nvSpPr>
          <p:spPr>
            <a:xfrm>
              <a:off x="1776203" y="268444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37" name="Línea"/>
            <p:cNvSpPr/>
            <p:nvPr/>
          </p:nvSpPr>
          <p:spPr>
            <a:xfrm>
              <a:off x="1941303" y="509744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38" name="Línea"/>
            <p:cNvSpPr/>
            <p:nvPr/>
          </p:nvSpPr>
          <p:spPr>
            <a:xfrm>
              <a:off x="2106403" y="751044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940" name="Línea"/>
          <p:cNvSpPr/>
          <p:nvPr/>
        </p:nvSpPr>
        <p:spPr>
          <a:xfrm>
            <a:off x="7120030" y="1020417"/>
            <a:ext cx="311231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41" name="Línea"/>
          <p:cNvSpPr/>
          <p:nvPr/>
        </p:nvSpPr>
        <p:spPr>
          <a:xfrm>
            <a:off x="10587631" y="1020417"/>
            <a:ext cx="311231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942" name="purrr.png" descr="purrr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21683" y="213637"/>
            <a:ext cx="1358901" cy="157521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99" name="Agrupar"/>
          <p:cNvGrpSpPr/>
          <p:nvPr/>
        </p:nvGrpSpPr>
        <p:grpSpPr>
          <a:xfrm>
            <a:off x="7094855" y="5675062"/>
            <a:ext cx="6614070" cy="1270001"/>
            <a:chOff x="0" y="152399"/>
            <a:chExt cx="6614069" cy="1270000"/>
          </a:xfrm>
        </p:grpSpPr>
        <p:sp>
          <p:nvSpPr>
            <p:cNvPr id="943" name="list_flatten(.x) Remove a level of indexes from a list.  list_flatten(x)"/>
            <p:cNvSpPr txBox="1"/>
            <p:nvPr/>
          </p:nvSpPr>
          <p:spPr>
            <a:xfrm>
              <a:off x="1089366" y="384832"/>
              <a:ext cx="2032001" cy="8654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80000"/>
                </a:lnSpc>
                <a:spcBef>
                  <a:spcPts val="250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list_flatten(</a:t>
              </a:r>
              <a:r>
                <a:t>.x</a:t>
              </a:r>
              <a:r>
                <a:rPr b="1"/>
                <a:t>)</a:t>
              </a:r>
              <a:r>
                <a:t> Remove a level of indexes from a list. </a:t>
              </a:r>
              <a:br/>
              <a:r>
                <a:t>list_flatten(x)</a:t>
              </a:r>
            </a:p>
          </p:txBody>
        </p:sp>
        <p:grpSp>
          <p:nvGrpSpPr>
            <p:cNvPr id="974" name="Agrupar"/>
            <p:cNvGrpSpPr/>
            <p:nvPr/>
          </p:nvGrpSpPr>
          <p:grpSpPr>
            <a:xfrm>
              <a:off x="3448332" y="389149"/>
              <a:ext cx="852516" cy="540909"/>
              <a:chOff x="0" y="4316"/>
              <a:chExt cx="852515" cy="540908"/>
            </a:xfrm>
          </p:grpSpPr>
          <p:sp>
            <p:nvSpPr>
              <p:cNvPr id="944" name="Rectángulo redondeado"/>
              <p:cNvSpPr/>
              <p:nvPr/>
            </p:nvSpPr>
            <p:spPr>
              <a:xfrm>
                <a:off x="0" y="4316"/>
                <a:ext cx="356139" cy="540910"/>
              </a:xfrm>
              <a:prstGeom prst="roundRect">
                <a:avLst>
                  <a:gd name="adj" fmla="val 125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45" name="a"/>
              <p:cNvSpPr/>
              <p:nvPr/>
            </p:nvSpPr>
            <p:spPr>
              <a:xfrm>
                <a:off x="12969" y="199268"/>
                <a:ext cx="127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946" name="b"/>
              <p:cNvSpPr/>
              <p:nvPr/>
            </p:nvSpPr>
            <p:spPr>
              <a:xfrm>
                <a:off x="12969" y="327024"/>
                <a:ext cx="127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947" name="c"/>
              <p:cNvSpPr/>
              <p:nvPr/>
            </p:nvSpPr>
            <p:spPr>
              <a:xfrm>
                <a:off x="12969" y="442081"/>
                <a:ext cx="127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c</a:t>
                </a:r>
              </a:p>
            </p:txBody>
          </p:sp>
          <p:grpSp>
            <p:nvGrpSpPr>
              <p:cNvPr id="950" name="Agrupar"/>
              <p:cNvGrpSpPr/>
              <p:nvPr/>
            </p:nvGrpSpPr>
            <p:grpSpPr>
              <a:xfrm>
                <a:off x="127269" y="288546"/>
                <a:ext cx="168300" cy="76958"/>
                <a:chOff x="0" y="0"/>
                <a:chExt cx="168299" cy="76956"/>
              </a:xfrm>
            </p:grpSpPr>
            <p:sp>
              <p:nvSpPr>
                <p:cNvPr id="948" name="Cuadrado"/>
                <p:cNvSpPr/>
                <p:nvPr/>
              </p:nvSpPr>
              <p:spPr>
                <a:xfrm>
                  <a:off x="0" y="756"/>
                  <a:ext cx="76200" cy="76201"/>
                </a:xfrm>
                <a:prstGeom prst="rect">
                  <a:avLst/>
                </a:prstGeom>
                <a:solidFill>
                  <a:schemeClr val="accent2">
                    <a:hueOff val="2026753"/>
                    <a:satOff val="-20210"/>
                    <a:lumOff val="-2905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49" name="Cuadrado"/>
                <p:cNvSpPr/>
                <p:nvPr/>
              </p:nvSpPr>
              <p:spPr>
                <a:xfrm>
                  <a:off x="92099" y="0"/>
                  <a:ext cx="76201" cy="76200"/>
                </a:xfrm>
                <a:prstGeom prst="rect">
                  <a:avLst/>
                </a:prstGeom>
                <a:solidFill>
                  <a:schemeClr val="accent2">
                    <a:hueOff val="2026753"/>
                    <a:satOff val="-20210"/>
                    <a:lumOff val="-2905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951" name="Cuadrado"/>
              <p:cNvSpPr/>
              <p:nvPr/>
            </p:nvSpPr>
            <p:spPr>
              <a:xfrm>
                <a:off x="127269" y="417059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52" name="Cuadrado"/>
              <p:cNvSpPr/>
              <p:nvPr/>
            </p:nvSpPr>
            <p:spPr>
              <a:xfrm>
                <a:off x="127269" y="161925"/>
                <a:ext cx="76201" cy="762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53" name="Cuadrado"/>
              <p:cNvSpPr/>
              <p:nvPr/>
            </p:nvSpPr>
            <p:spPr>
              <a:xfrm>
                <a:off x="219368" y="161168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54" name="x"/>
              <p:cNvSpPr/>
              <p:nvPr/>
            </p:nvSpPr>
            <p:spPr>
              <a:xfrm>
                <a:off x="93919" y="69849"/>
                <a:ext cx="127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x</a:t>
                </a:r>
              </a:p>
            </p:txBody>
          </p:sp>
          <p:sp>
            <p:nvSpPr>
              <p:cNvPr id="955" name="y"/>
              <p:cNvSpPr/>
              <p:nvPr/>
            </p:nvSpPr>
            <p:spPr>
              <a:xfrm>
                <a:off x="186018" y="69849"/>
                <a:ext cx="127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y</a:t>
                </a:r>
              </a:p>
            </p:txBody>
          </p:sp>
          <p:sp>
            <p:nvSpPr>
              <p:cNvPr id="956" name="Rectángulo redondeado"/>
              <p:cNvSpPr/>
              <p:nvPr/>
            </p:nvSpPr>
            <p:spPr>
              <a:xfrm>
                <a:off x="20649" y="145293"/>
                <a:ext cx="318039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57" name="Rectángulo redondeado"/>
              <p:cNvSpPr/>
              <p:nvPr/>
            </p:nvSpPr>
            <p:spPr>
              <a:xfrm>
                <a:off x="17450" y="273050"/>
                <a:ext cx="318039" cy="107950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58" name="Rectángulo redondeado"/>
              <p:cNvSpPr/>
              <p:nvPr/>
            </p:nvSpPr>
            <p:spPr>
              <a:xfrm>
                <a:off x="17450" y="400806"/>
                <a:ext cx="318039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59" name="Línea"/>
              <p:cNvSpPr/>
              <p:nvPr/>
            </p:nvSpPr>
            <p:spPr>
              <a:xfrm>
                <a:off x="379717" y="199268"/>
                <a:ext cx="888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973" name="Agrupar"/>
              <p:cNvGrpSpPr/>
              <p:nvPr/>
            </p:nvGrpSpPr>
            <p:grpSpPr>
              <a:xfrm>
                <a:off x="483676" y="4316"/>
                <a:ext cx="368840" cy="540910"/>
                <a:chOff x="0" y="0"/>
                <a:chExt cx="368838" cy="540908"/>
              </a:xfrm>
            </p:grpSpPr>
            <p:sp>
              <p:nvSpPr>
                <p:cNvPr id="960" name="Cuadrado"/>
                <p:cNvSpPr/>
                <p:nvPr/>
              </p:nvSpPr>
              <p:spPr>
                <a:xfrm rot="16200000" flipH="1">
                  <a:off x="125435" y="408044"/>
                  <a:ext cx="76201" cy="76201"/>
                </a:xfrm>
                <a:prstGeom prst="rect">
                  <a:avLst/>
                </a:prstGeom>
                <a:solidFill>
                  <a:schemeClr val="accent2">
                    <a:hueOff val="-34927"/>
                    <a:satOff val="-6987"/>
                    <a:lumOff val="-1943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61" name="Rectángulo redondeado"/>
                <p:cNvSpPr/>
                <p:nvPr/>
              </p:nvSpPr>
              <p:spPr>
                <a:xfrm>
                  <a:off x="0" y="0"/>
                  <a:ext cx="368839" cy="540909"/>
                </a:xfrm>
                <a:prstGeom prst="roundRect">
                  <a:avLst>
                    <a:gd name="adj" fmla="val 12156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62" name="a"/>
                <p:cNvSpPr/>
                <p:nvPr/>
              </p:nvSpPr>
              <p:spPr>
                <a:xfrm>
                  <a:off x="269" y="194951"/>
                  <a:ext cx="127001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a</a:t>
                  </a:r>
                </a:p>
              </p:txBody>
            </p:sp>
            <p:sp>
              <p:nvSpPr>
                <p:cNvPr id="963" name="b"/>
                <p:cNvSpPr/>
                <p:nvPr/>
              </p:nvSpPr>
              <p:spPr>
                <a:xfrm>
                  <a:off x="269" y="322708"/>
                  <a:ext cx="127001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b</a:t>
                  </a:r>
                </a:p>
              </p:txBody>
            </p:sp>
            <p:sp>
              <p:nvSpPr>
                <p:cNvPr id="964" name="c"/>
                <p:cNvSpPr/>
                <p:nvPr/>
              </p:nvSpPr>
              <p:spPr>
                <a:xfrm>
                  <a:off x="269" y="437764"/>
                  <a:ext cx="127001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c</a:t>
                  </a:r>
                </a:p>
              </p:txBody>
            </p:sp>
            <p:sp>
              <p:nvSpPr>
                <p:cNvPr id="965" name="x"/>
                <p:cNvSpPr/>
                <p:nvPr/>
              </p:nvSpPr>
              <p:spPr>
                <a:xfrm>
                  <a:off x="93919" y="78233"/>
                  <a:ext cx="127001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x</a:t>
                  </a:r>
                </a:p>
              </p:txBody>
            </p:sp>
            <p:sp>
              <p:nvSpPr>
                <p:cNvPr id="966" name="y"/>
                <p:cNvSpPr/>
                <p:nvPr/>
              </p:nvSpPr>
              <p:spPr>
                <a:xfrm>
                  <a:off x="224118" y="78233"/>
                  <a:ext cx="127001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900" b="0"/>
                  </a:lvl1pPr>
                </a:lstStyle>
                <a:p>
                  <a:r>
                    <a:t>y</a:t>
                  </a:r>
                </a:p>
              </p:txBody>
            </p:sp>
            <p:sp>
              <p:nvSpPr>
                <p:cNvPr id="967" name="Cuadrado"/>
                <p:cNvSpPr/>
                <p:nvPr/>
              </p:nvSpPr>
              <p:spPr>
                <a:xfrm rot="16200000" flipH="1">
                  <a:off x="253570" y="160346"/>
                  <a:ext cx="76201" cy="762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68" name="Cuadrado"/>
                <p:cNvSpPr/>
                <p:nvPr/>
              </p:nvSpPr>
              <p:spPr>
                <a:xfrm rot="16200000" flipH="1">
                  <a:off x="252814" y="277845"/>
                  <a:ext cx="76201" cy="76201"/>
                </a:xfrm>
                <a:prstGeom prst="rect">
                  <a:avLst/>
                </a:prstGeom>
                <a:solidFill>
                  <a:schemeClr val="accent2">
                    <a:hueOff val="2026753"/>
                    <a:satOff val="-20210"/>
                    <a:lumOff val="-2905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69" name="Cuadrado"/>
                <p:cNvSpPr/>
                <p:nvPr/>
              </p:nvSpPr>
              <p:spPr>
                <a:xfrm rot="16200000" flipH="1">
                  <a:off x="126192" y="160346"/>
                  <a:ext cx="76201" cy="762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70" name="Cuadrado"/>
                <p:cNvSpPr/>
                <p:nvPr/>
              </p:nvSpPr>
              <p:spPr>
                <a:xfrm rot="16200000" flipH="1">
                  <a:off x="125435" y="277845"/>
                  <a:ext cx="76201" cy="76201"/>
                </a:xfrm>
                <a:prstGeom prst="rect">
                  <a:avLst/>
                </a:prstGeom>
                <a:solidFill>
                  <a:schemeClr val="accent2">
                    <a:hueOff val="2026753"/>
                    <a:satOff val="-20210"/>
                    <a:lumOff val="-2905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71" name="Rectángulo redondeado"/>
                <p:cNvSpPr/>
                <p:nvPr/>
              </p:nvSpPr>
              <p:spPr>
                <a:xfrm rot="16200000" flipH="1">
                  <a:off x="-78034" y="215920"/>
                  <a:ext cx="483140" cy="107951"/>
                </a:xfrm>
                <a:prstGeom prst="roundRect">
                  <a:avLst>
                    <a:gd name="adj" fmla="val 3823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72" name="Rectángulo redondeado"/>
                <p:cNvSpPr/>
                <p:nvPr/>
              </p:nvSpPr>
              <p:spPr>
                <a:xfrm rot="16200000" flipH="1">
                  <a:off x="49723" y="215920"/>
                  <a:ext cx="483140" cy="107951"/>
                </a:xfrm>
                <a:prstGeom prst="roundRect">
                  <a:avLst>
                    <a:gd name="adj" fmla="val 3823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996" name="Agrupar"/>
            <p:cNvGrpSpPr/>
            <p:nvPr/>
          </p:nvGrpSpPr>
          <p:grpSpPr>
            <a:xfrm>
              <a:off x="16194" y="384832"/>
              <a:ext cx="749084" cy="639247"/>
              <a:chOff x="0" y="0"/>
              <a:chExt cx="749082" cy="639246"/>
            </a:xfrm>
          </p:grpSpPr>
          <p:sp>
            <p:nvSpPr>
              <p:cNvPr id="975" name="Rectángulo redondeado"/>
              <p:cNvSpPr/>
              <p:nvPr/>
            </p:nvSpPr>
            <p:spPr>
              <a:xfrm>
                <a:off x="0" y="0"/>
                <a:ext cx="406939" cy="436401"/>
              </a:xfrm>
              <a:prstGeom prst="roundRect">
                <a:avLst>
                  <a:gd name="adj" fmla="val 1726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76" name="a"/>
              <p:cNvSpPr/>
              <p:nvPr/>
            </p:nvSpPr>
            <p:spPr>
              <a:xfrm>
                <a:off x="269" y="90443"/>
                <a:ext cx="127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a</a:t>
                </a:r>
              </a:p>
            </p:txBody>
          </p:sp>
          <p:sp>
            <p:nvSpPr>
              <p:cNvPr id="977" name="b"/>
              <p:cNvSpPr/>
              <p:nvPr/>
            </p:nvSpPr>
            <p:spPr>
              <a:xfrm>
                <a:off x="269" y="218200"/>
                <a:ext cx="127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b</a:t>
                </a:r>
              </a:p>
            </p:txBody>
          </p:sp>
          <p:sp>
            <p:nvSpPr>
              <p:cNvPr id="978" name="c"/>
              <p:cNvSpPr/>
              <p:nvPr/>
            </p:nvSpPr>
            <p:spPr>
              <a:xfrm>
                <a:off x="269" y="345956"/>
                <a:ext cx="12700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sz="900" b="0"/>
                </a:lvl1pPr>
              </a:lstStyle>
              <a:p>
                <a:r>
                  <a:t>c</a:t>
                </a:r>
              </a:p>
            </p:txBody>
          </p:sp>
          <p:sp>
            <p:nvSpPr>
              <p:cNvPr id="979" name="Línea"/>
              <p:cNvSpPr/>
              <p:nvPr/>
            </p:nvSpPr>
            <p:spPr>
              <a:xfrm>
                <a:off x="438467" y="91200"/>
                <a:ext cx="139605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5600" b="0"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grpSp>
            <p:nvGrpSpPr>
              <p:cNvPr id="982" name="Agrupar"/>
              <p:cNvGrpSpPr/>
              <p:nvPr/>
            </p:nvGrpSpPr>
            <p:grpSpPr>
              <a:xfrm>
                <a:off x="114569" y="179722"/>
                <a:ext cx="168300" cy="76957"/>
                <a:chOff x="0" y="0"/>
                <a:chExt cx="168299" cy="76956"/>
              </a:xfrm>
            </p:grpSpPr>
            <p:sp>
              <p:nvSpPr>
                <p:cNvPr id="980" name="Cuadrado"/>
                <p:cNvSpPr/>
                <p:nvPr/>
              </p:nvSpPr>
              <p:spPr>
                <a:xfrm>
                  <a:off x="0" y="756"/>
                  <a:ext cx="76200" cy="76201"/>
                </a:xfrm>
                <a:prstGeom prst="rect">
                  <a:avLst/>
                </a:prstGeom>
                <a:solidFill>
                  <a:schemeClr val="accent2">
                    <a:hueOff val="2026753"/>
                    <a:satOff val="-20210"/>
                    <a:lumOff val="-2905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81" name="Cuadrado"/>
                <p:cNvSpPr/>
                <p:nvPr/>
              </p:nvSpPr>
              <p:spPr>
                <a:xfrm>
                  <a:off x="92099" y="0"/>
                  <a:ext cx="76201" cy="76200"/>
                </a:xfrm>
                <a:prstGeom prst="rect">
                  <a:avLst/>
                </a:prstGeom>
                <a:solidFill>
                  <a:schemeClr val="accent2">
                    <a:hueOff val="2026753"/>
                    <a:satOff val="-20210"/>
                    <a:lumOff val="-2905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983" name="Cuadrado"/>
              <p:cNvSpPr/>
              <p:nvPr/>
            </p:nvSpPr>
            <p:spPr>
              <a:xfrm>
                <a:off x="114569" y="308235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987" name="Agrupar"/>
              <p:cNvGrpSpPr/>
              <p:nvPr/>
            </p:nvGrpSpPr>
            <p:grpSpPr>
              <a:xfrm>
                <a:off x="114569" y="52343"/>
                <a:ext cx="260399" cy="76958"/>
                <a:chOff x="0" y="0"/>
                <a:chExt cx="260398" cy="76956"/>
              </a:xfrm>
            </p:grpSpPr>
            <p:sp>
              <p:nvSpPr>
                <p:cNvPr id="984" name="Cuadrado"/>
                <p:cNvSpPr/>
                <p:nvPr/>
              </p:nvSpPr>
              <p:spPr>
                <a:xfrm>
                  <a:off x="0" y="756"/>
                  <a:ext cx="76200" cy="762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85" name="Cuadrado"/>
                <p:cNvSpPr/>
                <p:nvPr/>
              </p:nvSpPr>
              <p:spPr>
                <a:xfrm>
                  <a:off x="92099" y="0"/>
                  <a:ext cx="76201" cy="762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86" name="Cuadrado"/>
                <p:cNvSpPr/>
                <p:nvPr/>
              </p:nvSpPr>
              <p:spPr>
                <a:xfrm>
                  <a:off x="184198" y="0"/>
                  <a:ext cx="76201" cy="762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988" name="Rectángulo redondeado"/>
              <p:cNvSpPr/>
              <p:nvPr/>
            </p:nvSpPr>
            <p:spPr>
              <a:xfrm>
                <a:off x="596900" y="0"/>
                <a:ext cx="152183" cy="6392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995" name="Agrupar"/>
              <p:cNvGrpSpPr/>
              <p:nvPr/>
            </p:nvGrpSpPr>
            <p:grpSpPr>
              <a:xfrm>
                <a:off x="634891" y="52343"/>
                <a:ext cx="76201" cy="534560"/>
                <a:chOff x="0" y="0"/>
                <a:chExt cx="76200" cy="534558"/>
              </a:xfrm>
            </p:grpSpPr>
            <p:sp>
              <p:nvSpPr>
                <p:cNvPr id="989" name="Cuadrado"/>
                <p:cNvSpPr/>
                <p:nvPr/>
              </p:nvSpPr>
              <p:spPr>
                <a:xfrm rot="16200000">
                  <a:off x="0" y="366748"/>
                  <a:ext cx="76200" cy="76201"/>
                </a:xfrm>
                <a:prstGeom prst="rect">
                  <a:avLst/>
                </a:prstGeom>
                <a:solidFill>
                  <a:schemeClr val="accent2">
                    <a:hueOff val="2026753"/>
                    <a:satOff val="-20210"/>
                    <a:lumOff val="-2905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90" name="Cuadrado"/>
                <p:cNvSpPr/>
                <p:nvPr/>
              </p:nvSpPr>
              <p:spPr>
                <a:xfrm rot="16200000">
                  <a:off x="0" y="275015"/>
                  <a:ext cx="76200" cy="76201"/>
                </a:xfrm>
                <a:prstGeom prst="rect">
                  <a:avLst/>
                </a:prstGeom>
                <a:solidFill>
                  <a:schemeClr val="accent2">
                    <a:hueOff val="2026753"/>
                    <a:satOff val="-20210"/>
                    <a:lumOff val="-2905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91" name="Cuadrado"/>
                <p:cNvSpPr/>
                <p:nvPr/>
              </p:nvSpPr>
              <p:spPr>
                <a:xfrm>
                  <a:off x="0" y="458358"/>
                  <a:ext cx="76200" cy="76201"/>
                </a:xfrm>
                <a:prstGeom prst="rect">
                  <a:avLst/>
                </a:prstGeom>
                <a:solidFill>
                  <a:schemeClr val="accent2">
                    <a:hueOff val="-34927"/>
                    <a:satOff val="-6987"/>
                    <a:lumOff val="-1943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92" name="Cuadrado"/>
                <p:cNvSpPr/>
                <p:nvPr/>
              </p:nvSpPr>
              <p:spPr>
                <a:xfrm rot="16200000">
                  <a:off x="0" y="183343"/>
                  <a:ext cx="76200" cy="762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93" name="Cuadrado"/>
                <p:cNvSpPr/>
                <p:nvPr/>
              </p:nvSpPr>
              <p:spPr>
                <a:xfrm rot="16200000">
                  <a:off x="0" y="91671"/>
                  <a:ext cx="76200" cy="762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94" name="Cuadrado"/>
                <p:cNvSpPr/>
                <p:nvPr/>
              </p:nvSpPr>
              <p:spPr>
                <a:xfrm rot="16200000">
                  <a:off x="0" y="0"/>
                  <a:ext cx="76200" cy="762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sp>
          <p:nvSpPr>
            <p:cNvPr id="997" name="Reshape"/>
            <p:cNvSpPr/>
            <p:nvPr/>
          </p:nvSpPr>
          <p:spPr>
            <a:xfrm>
              <a:off x="0" y="152399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000">
                  <a:solidFill>
                    <a:srgbClr val="797979"/>
                  </a:solidFill>
                </a:defRPr>
              </a:pPr>
              <a:r>
                <a:t>Reshape</a:t>
              </a:r>
            </a:p>
          </p:txBody>
        </p:sp>
        <p:sp>
          <p:nvSpPr>
            <p:cNvPr id="998" name="list_transpose(.l, .names = NULL)  Transposes the index order in a multi-level list.  list_transpose(x)"/>
            <p:cNvSpPr/>
            <p:nvPr/>
          </p:nvSpPr>
          <p:spPr>
            <a:xfrm>
              <a:off x="4582069" y="839452"/>
              <a:ext cx="2032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>
                <a:lnSpc>
                  <a:spcPct val="80000"/>
                </a:lnSpc>
                <a:spcBef>
                  <a:spcPts val="250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list_transpose(</a:t>
              </a:r>
              <a:r>
                <a:t>.l, .names = NULL</a:t>
              </a:r>
              <a:r>
                <a:rPr b="1"/>
                <a:t>) </a:t>
              </a:r>
              <a:br/>
              <a:r>
                <a:t>Transposes the index order in a multi-level list. </a:t>
              </a:r>
              <a:br/>
              <a:r>
                <a:t>list_transpose(x)</a:t>
              </a:r>
            </a:p>
          </p:txBody>
        </p:sp>
      </p:grpSp>
      <p:sp>
        <p:nvSpPr>
          <p:cNvPr id="1000" name="Línea"/>
          <p:cNvSpPr/>
          <p:nvPr/>
        </p:nvSpPr>
        <p:spPr>
          <a:xfrm>
            <a:off x="7112012" y="5449702"/>
            <a:ext cx="6536408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2" name="Table 2-1-2-4-1-1-1-1-5-3-1-3-3-1-1-1-1-2-4-4-1">
            <a:extLst>
              <a:ext uri="{FF2B5EF4-FFF2-40B4-BE49-F238E27FC236}">
                <a16:creationId xmlns:a16="http://schemas.microsoft.com/office/drawing/2014/main" id="{C6FE9CCB-3114-C048-FD64-4EEF35D3A0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0481069"/>
              </p:ext>
            </p:extLst>
          </p:nvPr>
        </p:nvGraphicFramePr>
        <p:xfrm>
          <a:off x="7225618" y="2722411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-1-2-4-1-1-1-1-5-3-1-3-3-1-1-1-1-2-2-1-4-1">
            <a:extLst>
              <a:ext uri="{FF2B5EF4-FFF2-40B4-BE49-F238E27FC236}">
                <a16:creationId xmlns:a16="http://schemas.microsoft.com/office/drawing/2014/main" id="{2526CE85-6DB8-B43B-C6B5-4CE7C90D82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9962309"/>
              </p:ext>
            </p:extLst>
          </p:nvPr>
        </p:nvGraphicFramePr>
        <p:xfrm>
          <a:off x="7225618" y="2850169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2-1-2-4-1-1-1-1-5-3-1-3-3-1-1-1-1-2-1-1-3-2">
            <a:extLst>
              <a:ext uri="{FF2B5EF4-FFF2-40B4-BE49-F238E27FC236}">
                <a16:creationId xmlns:a16="http://schemas.microsoft.com/office/drawing/2014/main" id="{DE83C490-8A25-16E1-6EC2-E4EA3E5108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1866759"/>
              </p:ext>
            </p:extLst>
          </p:nvPr>
        </p:nvGraphicFramePr>
        <p:xfrm>
          <a:off x="7225618" y="2977925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2-1-2-4-1-1-1-1-5-3-1-3-3-1-1-1-1-2-1-1-3-1-1">
            <a:extLst>
              <a:ext uri="{FF2B5EF4-FFF2-40B4-BE49-F238E27FC236}">
                <a16:creationId xmlns:a16="http://schemas.microsoft.com/office/drawing/2014/main" id="{B1560B28-7B8C-411F-4C6B-45FAAA2F88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8439548"/>
              </p:ext>
            </p:extLst>
          </p:nvPr>
        </p:nvGraphicFramePr>
        <p:xfrm>
          <a:off x="7225618" y="3108100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2-1-2-4-1-1-1-1-5-3-1-3-3-1-1-1-1-2-4-4-1">
            <a:extLst>
              <a:ext uri="{FF2B5EF4-FFF2-40B4-BE49-F238E27FC236}">
                <a16:creationId xmlns:a16="http://schemas.microsoft.com/office/drawing/2014/main" id="{2E8BABD3-A291-8578-7328-30FF55C945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0279913"/>
              </p:ext>
            </p:extLst>
          </p:nvPr>
        </p:nvGraphicFramePr>
        <p:xfrm>
          <a:off x="7707676" y="2722374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2-1-2-4-1-1-1-1-5-3-1-3-3-1-1-1-1-2-2-1-4-1">
            <a:extLst>
              <a:ext uri="{FF2B5EF4-FFF2-40B4-BE49-F238E27FC236}">
                <a16:creationId xmlns:a16="http://schemas.microsoft.com/office/drawing/2014/main" id="{80462B5D-7963-C027-D9FA-2A308C4897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9569748"/>
              </p:ext>
            </p:extLst>
          </p:nvPr>
        </p:nvGraphicFramePr>
        <p:xfrm>
          <a:off x="7707676" y="2850132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rgbClr val="407B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2-1-2-4-1-1-1-1-5-3-1-3-3-1-1-1-1-2-1-1-3-2">
            <a:extLst>
              <a:ext uri="{FF2B5EF4-FFF2-40B4-BE49-F238E27FC236}">
                <a16:creationId xmlns:a16="http://schemas.microsoft.com/office/drawing/2014/main" id="{FEA83C23-A661-0B24-A35B-FE469F20ED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1724709"/>
              </p:ext>
            </p:extLst>
          </p:nvPr>
        </p:nvGraphicFramePr>
        <p:xfrm>
          <a:off x="7707676" y="2977888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2-1-2-4-1-1-1-1-5-3-1-3-3-1-1-1-1-2-1-1-3-1-1">
            <a:extLst>
              <a:ext uri="{FF2B5EF4-FFF2-40B4-BE49-F238E27FC236}">
                <a16:creationId xmlns:a16="http://schemas.microsoft.com/office/drawing/2014/main" id="{7DA67FBF-36C9-96CC-8FCC-5F87807615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2018679"/>
              </p:ext>
            </p:extLst>
          </p:nvPr>
        </p:nvGraphicFramePr>
        <p:xfrm>
          <a:off x="7707676" y="3108063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2-1-2-4-1-1-1-1-5-3-1-3-3-1-1-1-1-2-4-4-1">
            <a:extLst>
              <a:ext uri="{FF2B5EF4-FFF2-40B4-BE49-F238E27FC236}">
                <a16:creationId xmlns:a16="http://schemas.microsoft.com/office/drawing/2014/main" id="{143B3EEB-CDFD-FB56-2394-73F5FABD4B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6631120"/>
              </p:ext>
            </p:extLst>
          </p:nvPr>
        </p:nvGraphicFramePr>
        <p:xfrm>
          <a:off x="7219922" y="3871815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2-1-2-4-1-1-1-1-5-3-1-3-3-1-1-1-1-2-2-1-4-1">
            <a:extLst>
              <a:ext uri="{FF2B5EF4-FFF2-40B4-BE49-F238E27FC236}">
                <a16:creationId xmlns:a16="http://schemas.microsoft.com/office/drawing/2014/main" id="{ADB74C50-4DD6-7D61-87EB-4EC2FDCEC7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9009727"/>
              </p:ext>
            </p:extLst>
          </p:nvPr>
        </p:nvGraphicFramePr>
        <p:xfrm>
          <a:off x="7219922" y="3999573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2-1-2-4-1-1-1-1-5-3-1-3-3-1-1-1-1-2-1-1-3-2">
            <a:extLst>
              <a:ext uri="{FF2B5EF4-FFF2-40B4-BE49-F238E27FC236}">
                <a16:creationId xmlns:a16="http://schemas.microsoft.com/office/drawing/2014/main" id="{2039AFE4-0EEB-8CF5-5A32-2129408E9F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9718322"/>
              </p:ext>
            </p:extLst>
          </p:nvPr>
        </p:nvGraphicFramePr>
        <p:xfrm>
          <a:off x="7219922" y="4127329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2-1-2-4-1-1-1-1-5-3-1-3-3-1-1-1-1-2-1-1-3-1-1">
            <a:extLst>
              <a:ext uri="{FF2B5EF4-FFF2-40B4-BE49-F238E27FC236}">
                <a16:creationId xmlns:a16="http://schemas.microsoft.com/office/drawing/2014/main" id="{364EE2E5-EB37-7AC8-42D9-6C5B9B130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0638917"/>
              </p:ext>
            </p:extLst>
          </p:nvPr>
        </p:nvGraphicFramePr>
        <p:xfrm>
          <a:off x="7219922" y="4257504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2-1-2-4-1-1-1-1-5-3-1-3-3-1-1-1-1-2-4-4-1">
            <a:extLst>
              <a:ext uri="{FF2B5EF4-FFF2-40B4-BE49-F238E27FC236}">
                <a16:creationId xmlns:a16="http://schemas.microsoft.com/office/drawing/2014/main" id="{302C0FD7-6CB2-628A-21E7-19DBCA41F8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9349746"/>
              </p:ext>
            </p:extLst>
          </p:nvPr>
        </p:nvGraphicFramePr>
        <p:xfrm>
          <a:off x="7856078" y="3871567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2-1-2-4-1-1-1-1-5-3-1-3-3-1-1-1-1-2-2-1-4-1">
            <a:extLst>
              <a:ext uri="{FF2B5EF4-FFF2-40B4-BE49-F238E27FC236}">
                <a16:creationId xmlns:a16="http://schemas.microsoft.com/office/drawing/2014/main" id="{85ABBEF6-F27E-5C2A-82C3-5EAF513456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981033"/>
              </p:ext>
            </p:extLst>
          </p:nvPr>
        </p:nvGraphicFramePr>
        <p:xfrm>
          <a:off x="7856078" y="3999325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rgbClr val="407B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2-1-2-4-1-1-1-1-5-3-1-3-3-1-1-1-1-2-1-1-3-2">
            <a:extLst>
              <a:ext uri="{FF2B5EF4-FFF2-40B4-BE49-F238E27FC236}">
                <a16:creationId xmlns:a16="http://schemas.microsoft.com/office/drawing/2014/main" id="{AC62C29A-D536-0952-7527-245368560F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4058434"/>
              </p:ext>
            </p:extLst>
          </p:nvPr>
        </p:nvGraphicFramePr>
        <p:xfrm>
          <a:off x="7856078" y="4127081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2-1-2-4-1-1-1-1-5-3-1-3-3-1-1-1-1-2-1-1-3-1-1">
            <a:extLst>
              <a:ext uri="{FF2B5EF4-FFF2-40B4-BE49-F238E27FC236}">
                <a16:creationId xmlns:a16="http://schemas.microsoft.com/office/drawing/2014/main" id="{4A123FE4-2BEB-27E9-36F9-596EAA18C7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6671070"/>
              </p:ext>
            </p:extLst>
          </p:nvPr>
        </p:nvGraphicFramePr>
        <p:xfrm>
          <a:off x="7856078" y="4257256"/>
          <a:ext cx="127000" cy="12192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3600"/>
                      </a:pPr>
                      <a:endParaRPr sz="800" dirty="0"/>
                    </a:p>
                  </a:txBody>
                  <a:tcPr marL="0" marR="0" marT="0" marB="0" anchor="ctr" horzOverflow="overflow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2513</Words>
  <Application>Microsoft Office PowerPoint</Application>
  <PresentationFormat>Custom</PresentationFormat>
  <Paragraphs>306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Helvetica</vt:lpstr>
      <vt:lpstr>White</vt:lpstr>
      <vt:lpstr>Apply functions with purrr : : CHEATSHEET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David Díaz Rodríguez</cp:lastModifiedBy>
  <cp:revision>4</cp:revision>
  <dcterms:modified xsi:type="dcterms:W3CDTF">2024-06-03T09:27:04Z</dcterms:modified>
</cp:coreProperties>
</file>